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7" r:id="rId3"/>
    <p:sldId id="263" r:id="rId4"/>
    <p:sldId id="258" r:id="rId5"/>
    <p:sldId id="259" r:id="rId6"/>
    <p:sldId id="260" r:id="rId7"/>
    <p:sldId id="261" r:id="rId8"/>
    <p:sldId id="262" r:id="rId9"/>
    <p:sldId id="264" r:id="rId10"/>
    <p:sldId id="265" r:id="rId1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91"/>
    <p:restoredTop sz="94939"/>
  </p:normalViewPr>
  <p:slideViewPr>
    <p:cSldViewPr snapToGrid="0" snapToObjects="1">
      <p:cViewPr varScale="1">
        <p:scale>
          <a:sx n="105" d="100"/>
          <a:sy n="105" d="100"/>
        </p:scale>
        <p:origin x="50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승태[ 학부재학 / 영어영문학과 ]" userId="28c82ee6-4f9d-4ffe-b799-ffb5d9a30cd7" providerId="ADAL" clId="{77FFF96C-6AE5-9846-A891-0AACF48063D6}"/>
    <pc:docChg chg="modSld">
      <pc:chgData name="김승태[ 학부재학 / 영어영문학과 ]" userId="28c82ee6-4f9d-4ffe-b799-ffb5d9a30cd7" providerId="ADAL" clId="{77FFF96C-6AE5-9846-A891-0AACF48063D6}" dt="2021-06-05T09:52:45.996" v="2" actId="5793"/>
      <pc:docMkLst>
        <pc:docMk/>
      </pc:docMkLst>
      <pc:sldChg chg="modSp mod">
        <pc:chgData name="김승태[ 학부재학 / 영어영문학과 ]" userId="28c82ee6-4f9d-4ffe-b799-ffb5d9a30cd7" providerId="ADAL" clId="{77FFF96C-6AE5-9846-A891-0AACF48063D6}" dt="2021-06-05T09:52:45.996" v="2" actId="5793"/>
        <pc:sldMkLst>
          <pc:docMk/>
          <pc:sldMk cId="172917706" sldId="256"/>
        </pc:sldMkLst>
        <pc:spChg chg="mod">
          <ac:chgData name="김승태[ 학부재학 / 영어영문학과 ]" userId="28c82ee6-4f9d-4ffe-b799-ffb5d9a30cd7" providerId="ADAL" clId="{77FFF96C-6AE5-9846-A891-0AACF48063D6}" dt="2021-06-05T09:52:39.629" v="0" actId="5793"/>
          <ac:spMkLst>
            <pc:docMk/>
            <pc:sldMk cId="172917706" sldId="256"/>
            <ac:spMk id="9" creationId="{2A41A437-E801-D943-8521-938B715ABDC6}"/>
          </ac:spMkLst>
        </pc:spChg>
        <pc:spChg chg="mod">
          <ac:chgData name="김승태[ 학부재학 / 영어영문학과 ]" userId="28c82ee6-4f9d-4ffe-b799-ffb5d9a30cd7" providerId="ADAL" clId="{77FFF96C-6AE5-9846-A891-0AACF48063D6}" dt="2021-06-05T09:52:41.571" v="1" actId="5793"/>
          <ac:spMkLst>
            <pc:docMk/>
            <pc:sldMk cId="172917706" sldId="256"/>
            <ac:spMk id="10" creationId="{F18152C0-9DC1-5245-8A39-483F8C6239FA}"/>
          </ac:spMkLst>
        </pc:spChg>
        <pc:spChg chg="mod">
          <ac:chgData name="김승태[ 학부재학 / 영어영문학과 ]" userId="28c82ee6-4f9d-4ffe-b799-ffb5d9a30cd7" providerId="ADAL" clId="{77FFF96C-6AE5-9846-A891-0AACF48063D6}" dt="2021-06-05T09:52:45.996" v="2" actId="5793"/>
          <ac:spMkLst>
            <pc:docMk/>
            <pc:sldMk cId="172917706" sldId="256"/>
            <ac:spMk id="11" creationId="{B2810861-8021-9C40-8225-97017AE415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01CC0-3C34-9945-8E85-042208CA529D}" type="datetimeFigureOut">
              <a:rPr kumimoji="1" lang="ko-Kore-KR" altLang="en-US" smtClean="0"/>
              <a:t>2021. 6. 5.</a:t>
            </a:fld>
            <a:endParaRPr kumimoji="1" lang="ko-Kore-KR" altLang="en-US"/>
          </a:p>
        </p:txBody>
      </p:sp>
      <p:sp>
        <p:nvSpPr>
          <p:cNvPr id="4" name="슬라이드 이미지 개체 틀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79623-0395-8642-A675-C16E04612B0D}" type="slidenum">
              <a:rPr kumimoji="1" lang="ko-Kore-KR" altLang="en-US" smtClean="0"/>
              <a:t>‹#›</a:t>
            </a:fld>
            <a:endParaRPr kumimoji="1" lang="ko-Kore-KR" altLang="en-US"/>
          </a:p>
        </p:txBody>
      </p:sp>
    </p:spTree>
    <p:extLst>
      <p:ext uri="{BB962C8B-B14F-4D97-AF65-F5344CB8AC3E}">
        <p14:creationId xmlns:p14="http://schemas.microsoft.com/office/powerpoint/2010/main" val="1304050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B66DF3B5-0ED7-4844-B59B-CA9E26A183EE}" type="datetimeFigureOut">
              <a:rPr kumimoji="1" lang="ko-Kore-KR" altLang="en-US" smtClean="0"/>
              <a:t>2021. 6. 5.</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352936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66DF3B5-0ED7-4844-B59B-CA9E26A183EE}" type="datetimeFigureOut">
              <a:rPr kumimoji="1" lang="ko-Kore-KR" altLang="en-US" smtClean="0"/>
              <a:t>2021. 6. 5.</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413918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66DF3B5-0ED7-4844-B59B-CA9E26A183EE}" type="datetimeFigureOut">
              <a:rPr kumimoji="1" lang="ko-Kore-KR" altLang="en-US" smtClean="0"/>
              <a:t>2021. 6. 5.</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294007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66DF3B5-0ED7-4844-B59B-CA9E26A183EE}" type="datetimeFigureOut">
              <a:rPr kumimoji="1" lang="ko-Kore-KR" altLang="en-US" smtClean="0"/>
              <a:t>2021. 6. 5.</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141715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ko-KR" altLang="en-US"/>
              <a:t>마스터 제목 스타일 편집</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66DF3B5-0ED7-4844-B59B-CA9E26A183EE}" type="datetimeFigureOut">
              <a:rPr kumimoji="1" lang="ko-Kore-KR" altLang="en-US" smtClean="0"/>
              <a:t>2021. 6. 5.</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74728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B66DF3B5-0ED7-4844-B59B-CA9E26A183EE}" type="datetimeFigureOut">
              <a:rPr kumimoji="1" lang="ko-Kore-KR" altLang="en-US" smtClean="0"/>
              <a:t>2021. 6. 5.</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237363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472381" y="3618442"/>
            <a:ext cx="2901255"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3471863" y="3618442"/>
            <a:ext cx="2915543"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B66DF3B5-0ED7-4844-B59B-CA9E26A183EE}" type="datetimeFigureOut">
              <a:rPr kumimoji="1" lang="ko-Kore-KR" altLang="en-US" smtClean="0"/>
              <a:t>2021. 6. 5.</a:t>
            </a:fld>
            <a:endParaRPr kumimoji="1" lang="ko-Kore-KR" altLang="en-US"/>
          </a:p>
        </p:txBody>
      </p:sp>
      <p:sp>
        <p:nvSpPr>
          <p:cNvPr id="8" name="Footer Placeholder 7"/>
          <p:cNvSpPr>
            <a:spLocks noGrp="1"/>
          </p:cNvSpPr>
          <p:nvPr>
            <p:ph type="ftr" sz="quarter" idx="11"/>
          </p:nvPr>
        </p:nvSpPr>
        <p:spPr/>
        <p:txBody>
          <a:bodyPr/>
          <a:lstStyle/>
          <a:p>
            <a:endParaRPr kumimoji="1" lang="ko-Kore-KR" altLang="en-US"/>
          </a:p>
        </p:txBody>
      </p:sp>
      <p:sp>
        <p:nvSpPr>
          <p:cNvPr id="9" name="Slide Number Placeholder 8"/>
          <p:cNvSpPr>
            <a:spLocks noGrp="1"/>
          </p:cNvSpPr>
          <p:nvPr>
            <p:ph type="sldNum" sz="quarter" idx="12"/>
          </p:nvPr>
        </p:nvSpPr>
        <p:spPr/>
        <p:txBody>
          <a:body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100316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66DF3B5-0ED7-4844-B59B-CA9E26A183EE}" type="datetimeFigureOut">
              <a:rPr kumimoji="1" lang="ko-Kore-KR" altLang="en-US" smtClean="0"/>
              <a:t>2021. 6. 5.</a:t>
            </a:fld>
            <a:endParaRPr kumimoji="1" lang="ko-Kore-KR" altLang="en-US"/>
          </a:p>
        </p:txBody>
      </p:sp>
      <p:sp>
        <p:nvSpPr>
          <p:cNvPr id="4" name="Footer Placeholder 3"/>
          <p:cNvSpPr>
            <a:spLocks noGrp="1"/>
          </p:cNvSpPr>
          <p:nvPr>
            <p:ph type="ftr" sz="quarter" idx="11"/>
          </p:nvPr>
        </p:nvSpPr>
        <p:spPr/>
        <p:txBody>
          <a:bodyPr/>
          <a:lstStyle/>
          <a:p>
            <a:endParaRPr kumimoji="1" lang="ko-Kore-KR" altLang="en-US"/>
          </a:p>
        </p:txBody>
      </p:sp>
      <p:sp>
        <p:nvSpPr>
          <p:cNvPr id="5" name="Slide Number Placeholder 4"/>
          <p:cNvSpPr>
            <a:spLocks noGrp="1"/>
          </p:cNvSpPr>
          <p:nvPr>
            <p:ph type="sldNum" sz="quarter" idx="12"/>
          </p:nvPr>
        </p:nvSpPr>
        <p:spPr/>
        <p:txBody>
          <a:body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284317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DF3B5-0ED7-4844-B59B-CA9E26A183EE}" type="datetimeFigureOut">
              <a:rPr kumimoji="1" lang="ko-Kore-KR" altLang="en-US" smtClean="0"/>
              <a:t>2021. 6. 5.</a:t>
            </a:fld>
            <a:endParaRPr kumimoji="1" lang="ko-Kore-KR" altLang="en-US"/>
          </a:p>
        </p:txBody>
      </p:sp>
      <p:sp>
        <p:nvSpPr>
          <p:cNvPr id="3" name="Footer Placeholder 2"/>
          <p:cNvSpPr>
            <a:spLocks noGrp="1"/>
          </p:cNvSpPr>
          <p:nvPr>
            <p:ph type="ftr" sz="quarter" idx="11"/>
          </p:nvPr>
        </p:nvSpPr>
        <p:spPr/>
        <p:txBody>
          <a:bodyPr/>
          <a:lstStyle/>
          <a:p>
            <a:endParaRPr kumimoji="1" lang="ko-Kore-KR" altLang="en-US"/>
          </a:p>
        </p:txBody>
      </p:sp>
      <p:sp>
        <p:nvSpPr>
          <p:cNvPr id="4" name="Slide Number Placeholder 3"/>
          <p:cNvSpPr>
            <a:spLocks noGrp="1"/>
          </p:cNvSpPr>
          <p:nvPr>
            <p:ph type="sldNum" sz="quarter" idx="12"/>
          </p:nvPr>
        </p:nvSpPr>
        <p:spPr/>
        <p:txBody>
          <a:body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129326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66DF3B5-0ED7-4844-B59B-CA9E26A183EE}" type="datetimeFigureOut">
              <a:rPr kumimoji="1" lang="ko-Kore-KR" altLang="en-US" smtClean="0"/>
              <a:t>2021. 6. 5.</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166489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66DF3B5-0ED7-4844-B59B-CA9E26A183EE}" type="datetimeFigureOut">
              <a:rPr kumimoji="1" lang="ko-Kore-KR" altLang="en-US" smtClean="0"/>
              <a:t>2021. 6. 5.</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349776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66DF3B5-0ED7-4844-B59B-CA9E26A183EE}" type="datetimeFigureOut">
              <a:rPr kumimoji="1" lang="ko-Kore-KR" altLang="en-US" smtClean="0"/>
              <a:t>2021. 6. 5.</a:t>
            </a:fld>
            <a:endParaRPr kumimoji="1" lang="ko-Kore-KR"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ko-Kore-KR"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2E2D1499-7A88-DE44-9F0D-C4BE7E21BF58}" type="slidenum">
              <a:rPr kumimoji="1" lang="ko-Kore-KR" altLang="en-US" smtClean="0"/>
              <a:t>‹#›</a:t>
            </a:fld>
            <a:endParaRPr kumimoji="1" lang="ko-Kore-KR" altLang="en-US"/>
          </a:p>
        </p:txBody>
      </p:sp>
    </p:spTree>
    <p:extLst>
      <p:ext uri="{BB962C8B-B14F-4D97-AF65-F5344CB8AC3E}">
        <p14:creationId xmlns:p14="http://schemas.microsoft.com/office/powerpoint/2010/main" val="14857080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0A58CF-3A17-2E4A-A33D-9D9CD6573742}"/>
              </a:ext>
            </a:extLst>
          </p:cNvPr>
          <p:cNvSpPr txBox="1"/>
          <p:nvPr/>
        </p:nvSpPr>
        <p:spPr>
          <a:xfrm>
            <a:off x="1020632" y="249217"/>
            <a:ext cx="4816736" cy="338554"/>
          </a:xfrm>
          <a:prstGeom prst="rect">
            <a:avLst/>
          </a:prstGeom>
          <a:noFill/>
          <a:ln>
            <a:solidFill>
              <a:srgbClr val="FFC000"/>
            </a:solidFill>
          </a:ln>
        </p:spPr>
        <p:txBody>
          <a:bodyPr wrap="square" rtlCol="0">
            <a:spAutoFit/>
          </a:bodyPr>
          <a:lstStyle/>
          <a:p>
            <a:pPr algn="ctr"/>
            <a:r>
              <a:rPr kumimoji="1" lang="ko-KR" altLang="en-US" sz="1600" dirty="0">
                <a:latin typeface="Noto Sans KR" panose="020B0500000000000000" pitchFamily="34" charset="-128"/>
                <a:ea typeface="Noto Sans KR" panose="020B0500000000000000" pitchFamily="34" charset="-128"/>
              </a:rPr>
              <a:t>운영체제 </a:t>
            </a:r>
            <a:r>
              <a:rPr kumimoji="1" lang="en-US" altLang="ko-KR" sz="1600" dirty="0">
                <a:latin typeface="Noto Sans KR" panose="020B0500000000000000" pitchFamily="34" charset="-128"/>
                <a:ea typeface="Noto Sans KR" panose="020B0500000000000000" pitchFamily="34" charset="-128"/>
              </a:rPr>
              <a:t>4</a:t>
            </a:r>
            <a:r>
              <a:rPr kumimoji="1" lang="ko-KR" altLang="en-US" sz="1600" dirty="0">
                <a:latin typeface="Noto Sans KR" panose="020B0500000000000000" pitchFamily="34" charset="-128"/>
                <a:ea typeface="Noto Sans KR" panose="020B0500000000000000" pitchFamily="34" charset="-128"/>
              </a:rPr>
              <a:t>차 문제 풀이 </a:t>
            </a:r>
            <a:r>
              <a:rPr kumimoji="1" lang="en-US" altLang="ko-KR" sz="1600" dirty="0">
                <a:latin typeface="Noto Sans KR" panose="020B0500000000000000" pitchFamily="34" charset="-128"/>
                <a:ea typeface="Noto Sans KR" panose="020B0500000000000000" pitchFamily="34" charset="-128"/>
              </a:rPr>
              <a:t>–</a:t>
            </a:r>
            <a:r>
              <a:rPr kumimoji="1" lang="ko-KR" altLang="en-US" sz="1600" dirty="0">
                <a:latin typeface="Noto Sans KR" panose="020B0500000000000000" pitchFamily="34" charset="-128"/>
                <a:ea typeface="Noto Sans KR" panose="020B0500000000000000" pitchFamily="34" charset="-128"/>
              </a:rPr>
              <a:t> </a:t>
            </a:r>
            <a:r>
              <a:rPr kumimoji="1" lang="en-US" altLang="ko-KR" sz="1600" dirty="0">
                <a:latin typeface="Noto Sans KR" panose="020B0500000000000000" pitchFamily="34" charset="-128"/>
                <a:ea typeface="Noto Sans KR" panose="020B0500000000000000" pitchFamily="34" charset="-128"/>
              </a:rPr>
              <a:t>Memory </a:t>
            </a:r>
            <a:r>
              <a:rPr kumimoji="1" lang="ko-KR" altLang="en-US" sz="1600" dirty="0">
                <a:latin typeface="Noto Sans KR" panose="020B0500000000000000" pitchFamily="34" charset="-128"/>
                <a:ea typeface="Noto Sans KR" panose="020B0500000000000000" pitchFamily="34" charset="-128"/>
              </a:rPr>
              <a:t>문제 풀이</a:t>
            </a:r>
            <a:endParaRPr kumimoji="1" lang="ko-Kore-KR" altLang="en-US" sz="1600" dirty="0">
              <a:latin typeface="Noto Sans KR" panose="020B0500000000000000" pitchFamily="34" charset="-128"/>
              <a:ea typeface="Noto Sans KR" panose="020B0500000000000000" pitchFamily="34" charset="-128"/>
            </a:endParaRPr>
          </a:p>
        </p:txBody>
      </p:sp>
      <p:sp>
        <p:nvSpPr>
          <p:cNvPr id="5" name="TextBox 4">
            <a:extLst>
              <a:ext uri="{FF2B5EF4-FFF2-40B4-BE49-F238E27FC236}">
                <a16:creationId xmlns:a16="http://schemas.microsoft.com/office/drawing/2014/main" id="{6EACE1F3-0701-1E4F-A0D4-D11D20956ACE}"/>
              </a:ext>
            </a:extLst>
          </p:cNvPr>
          <p:cNvSpPr txBox="1"/>
          <p:nvPr/>
        </p:nvSpPr>
        <p:spPr>
          <a:xfrm>
            <a:off x="5271247" y="744071"/>
            <a:ext cx="1370704" cy="830997"/>
          </a:xfrm>
          <a:prstGeom prst="rect">
            <a:avLst/>
          </a:prstGeom>
          <a:noFill/>
          <a:ln>
            <a:solidFill>
              <a:srgbClr val="00B050"/>
            </a:solidFill>
          </a:ln>
        </p:spPr>
        <p:txBody>
          <a:bodyPr wrap="square" rtlCol="0">
            <a:spAutoFit/>
          </a:bodyPr>
          <a:lstStyle/>
          <a:p>
            <a:pPr algn="r"/>
            <a:r>
              <a:rPr kumimoji="1" lang="en-US" altLang="ko-KR" sz="1600" dirty="0">
                <a:latin typeface="Noto Sans KR" panose="020B0500000000000000" pitchFamily="34" charset="-128"/>
                <a:ea typeface="Noto Sans KR" panose="020B0500000000000000" pitchFamily="34" charset="-128"/>
              </a:rPr>
              <a:t>2013130890</a:t>
            </a:r>
          </a:p>
          <a:p>
            <a:pPr algn="r"/>
            <a:r>
              <a:rPr kumimoji="1" lang="ko-KR" altLang="en-US" sz="1600" dirty="0">
                <a:latin typeface="Noto Sans KR" panose="020B0500000000000000" pitchFamily="34" charset="-128"/>
                <a:ea typeface="Noto Sans KR" panose="020B0500000000000000" pitchFamily="34" charset="-128"/>
              </a:rPr>
              <a:t>영어영문학과</a:t>
            </a:r>
            <a:endParaRPr kumimoji="1" lang="en-US" altLang="ko-KR" sz="1600" dirty="0">
              <a:latin typeface="Noto Sans KR" panose="020B0500000000000000" pitchFamily="34" charset="-128"/>
              <a:ea typeface="Noto Sans KR" panose="020B0500000000000000" pitchFamily="34" charset="-128"/>
            </a:endParaRPr>
          </a:p>
          <a:p>
            <a:pPr algn="r"/>
            <a:r>
              <a:rPr kumimoji="1" lang="ko-KR" altLang="en-US" sz="1600" dirty="0">
                <a:latin typeface="Noto Sans KR" panose="020B0500000000000000" pitchFamily="34" charset="-128"/>
                <a:ea typeface="Noto Sans KR" panose="020B0500000000000000" pitchFamily="34" charset="-128"/>
              </a:rPr>
              <a:t>김승태</a:t>
            </a:r>
            <a:endParaRPr kumimoji="1" lang="ko-Kore-KR" altLang="en-US" sz="1600" dirty="0">
              <a:latin typeface="Noto Sans KR" panose="020B0500000000000000" pitchFamily="34" charset="-128"/>
              <a:ea typeface="Noto Sans KR" panose="020B0500000000000000" pitchFamily="34" charset="-128"/>
            </a:endParaRPr>
          </a:p>
        </p:txBody>
      </p:sp>
      <p:sp>
        <p:nvSpPr>
          <p:cNvPr id="7" name="TextBox 6">
            <a:extLst>
              <a:ext uri="{FF2B5EF4-FFF2-40B4-BE49-F238E27FC236}">
                <a16:creationId xmlns:a16="http://schemas.microsoft.com/office/drawing/2014/main" id="{0C7AEAB5-A22D-F643-A4AA-AFC01333D3FD}"/>
              </a:ext>
            </a:extLst>
          </p:cNvPr>
          <p:cNvSpPr txBox="1"/>
          <p:nvPr/>
        </p:nvSpPr>
        <p:spPr>
          <a:xfrm>
            <a:off x="-2312894" y="4643718"/>
            <a:ext cx="184731" cy="369332"/>
          </a:xfrm>
          <a:prstGeom prst="rect">
            <a:avLst/>
          </a:prstGeom>
          <a:noFill/>
        </p:spPr>
        <p:txBody>
          <a:bodyPr wrap="none" rtlCol="0">
            <a:spAutoFit/>
          </a:bodyPr>
          <a:lstStyle/>
          <a:p>
            <a:endParaRPr kumimoji="1" lang="ko-Kore-KR" altLang="en-US" dirty="0"/>
          </a:p>
        </p:txBody>
      </p:sp>
      <p:pic>
        <p:nvPicPr>
          <p:cNvPr id="2" name="그림 1">
            <a:extLst>
              <a:ext uri="{FF2B5EF4-FFF2-40B4-BE49-F238E27FC236}">
                <a16:creationId xmlns:a16="http://schemas.microsoft.com/office/drawing/2014/main" id="{0AD889E9-4DB0-6C4C-B381-ADF4930C6AAF}"/>
              </a:ext>
            </a:extLst>
          </p:cNvPr>
          <p:cNvPicPr>
            <a:picLocks noChangeAspect="1"/>
          </p:cNvPicPr>
          <p:nvPr/>
        </p:nvPicPr>
        <p:blipFill>
          <a:blip r:embed="rId2"/>
          <a:stretch>
            <a:fillRect/>
          </a:stretch>
        </p:blipFill>
        <p:spPr>
          <a:xfrm>
            <a:off x="0" y="1731368"/>
            <a:ext cx="6858000" cy="317196"/>
          </a:xfrm>
          <a:prstGeom prst="rect">
            <a:avLst/>
          </a:prstGeom>
        </p:spPr>
      </p:pic>
      <p:pic>
        <p:nvPicPr>
          <p:cNvPr id="3" name="그림 2">
            <a:extLst>
              <a:ext uri="{FF2B5EF4-FFF2-40B4-BE49-F238E27FC236}">
                <a16:creationId xmlns:a16="http://schemas.microsoft.com/office/drawing/2014/main" id="{6CCC4528-10D6-A84F-A195-E741C7588412}"/>
              </a:ext>
            </a:extLst>
          </p:cNvPr>
          <p:cNvPicPr>
            <a:picLocks noChangeAspect="1"/>
          </p:cNvPicPr>
          <p:nvPr/>
        </p:nvPicPr>
        <p:blipFill>
          <a:blip r:embed="rId3"/>
          <a:stretch>
            <a:fillRect/>
          </a:stretch>
        </p:blipFill>
        <p:spPr>
          <a:xfrm>
            <a:off x="0" y="3802280"/>
            <a:ext cx="5334000" cy="381000"/>
          </a:xfrm>
          <a:prstGeom prst="rect">
            <a:avLst/>
          </a:prstGeom>
        </p:spPr>
      </p:pic>
      <p:pic>
        <p:nvPicPr>
          <p:cNvPr id="6" name="그림 5">
            <a:extLst>
              <a:ext uri="{FF2B5EF4-FFF2-40B4-BE49-F238E27FC236}">
                <a16:creationId xmlns:a16="http://schemas.microsoft.com/office/drawing/2014/main" id="{9E4A468F-32C6-6D4B-B80D-1F686C4ED6A1}"/>
              </a:ext>
            </a:extLst>
          </p:cNvPr>
          <p:cNvPicPr>
            <a:picLocks noChangeAspect="1"/>
          </p:cNvPicPr>
          <p:nvPr/>
        </p:nvPicPr>
        <p:blipFill>
          <a:blip r:embed="rId4"/>
          <a:stretch>
            <a:fillRect/>
          </a:stretch>
        </p:blipFill>
        <p:spPr>
          <a:xfrm>
            <a:off x="0" y="5913220"/>
            <a:ext cx="6858000" cy="912406"/>
          </a:xfrm>
          <a:prstGeom prst="rect">
            <a:avLst/>
          </a:prstGeom>
        </p:spPr>
      </p:pic>
      <p:sp>
        <p:nvSpPr>
          <p:cNvPr id="9" name="직사각형 8">
            <a:extLst>
              <a:ext uri="{FF2B5EF4-FFF2-40B4-BE49-F238E27FC236}">
                <a16:creationId xmlns:a16="http://schemas.microsoft.com/office/drawing/2014/main" id="{2A41A437-E801-D943-8521-938B715ABDC6}"/>
              </a:ext>
            </a:extLst>
          </p:cNvPr>
          <p:cNvSpPr/>
          <p:nvPr/>
        </p:nvSpPr>
        <p:spPr>
          <a:xfrm>
            <a:off x="0" y="2144103"/>
            <a:ext cx="6858000" cy="1384995"/>
          </a:xfrm>
          <a:prstGeom prst="rect">
            <a:avLst/>
          </a:prstGeom>
        </p:spPr>
        <p:txBody>
          <a:bodyPr wrap="square">
            <a:spAutoFit/>
          </a:bodyPr>
          <a:lstStyle/>
          <a:p>
            <a:pPr>
              <a:buFont typeface="+mj-lt"/>
              <a:buAutoNum type="arabicPeriod"/>
            </a:pPr>
            <a:r>
              <a:rPr lang="en" altLang="ko-Kore-KR" sz="1400" b="1" dirty="0">
                <a:solidFill>
                  <a:srgbClr val="00ADED"/>
                </a:solidFill>
                <a:latin typeface="Palatino" pitchFamily="2" charset="0"/>
              </a:rPr>
              <a:t>Answer: </a:t>
            </a:r>
            <a:endParaRPr lang="en" altLang="ko-Kore-KR" sz="1400" dirty="0"/>
          </a:p>
          <a:p>
            <a:r>
              <a:rPr lang="en" altLang="ko-Kore-KR" sz="1400" dirty="0">
                <a:solidFill>
                  <a:srgbClr val="211E1E"/>
                </a:solidFill>
                <a:latin typeface="Palatino" pitchFamily="2" charset="0"/>
              </a:rPr>
              <a:t>A logical address does not refer to an actual existing address; rather, it refers to an abstract address in an abstract address space. Contrast this with a physical address that refers to an actual physical address in memory. A logical address is generated by the CPU and is translated into a physical address by the memory management unit(MMU). Therefore, physical addresses are generated by the MMU. </a:t>
            </a:r>
            <a:endParaRPr lang="en" altLang="ko-Kore-KR" sz="1400" dirty="0">
              <a:effectLst/>
            </a:endParaRPr>
          </a:p>
        </p:txBody>
      </p:sp>
      <p:sp>
        <p:nvSpPr>
          <p:cNvPr id="10" name="직사각형 9">
            <a:extLst>
              <a:ext uri="{FF2B5EF4-FFF2-40B4-BE49-F238E27FC236}">
                <a16:creationId xmlns:a16="http://schemas.microsoft.com/office/drawing/2014/main" id="{F18152C0-9DC1-5245-8A39-483F8C6239FA}"/>
              </a:ext>
            </a:extLst>
          </p:cNvPr>
          <p:cNvSpPr/>
          <p:nvPr/>
        </p:nvSpPr>
        <p:spPr>
          <a:xfrm>
            <a:off x="0" y="4355752"/>
            <a:ext cx="6858000" cy="1384995"/>
          </a:xfrm>
          <a:prstGeom prst="rect">
            <a:avLst/>
          </a:prstGeom>
        </p:spPr>
        <p:txBody>
          <a:bodyPr wrap="square">
            <a:spAutoFit/>
          </a:bodyPr>
          <a:lstStyle/>
          <a:p>
            <a:pPr>
              <a:buFont typeface="+mj-lt"/>
              <a:buAutoNum type="arabicPeriod"/>
            </a:pPr>
            <a:r>
              <a:rPr lang="en" altLang="ko-Kore-KR" sz="1400" b="1" dirty="0">
                <a:solidFill>
                  <a:srgbClr val="00ADED"/>
                </a:solidFill>
                <a:latin typeface="Palatino" pitchFamily="2" charset="0"/>
              </a:rPr>
              <a:t>Answer: </a:t>
            </a:r>
            <a:endParaRPr lang="en" altLang="ko-Kore-KR" sz="1400" dirty="0"/>
          </a:p>
          <a:p>
            <a:r>
              <a:rPr lang="en" altLang="ko-Kore-KR" sz="1400" dirty="0">
                <a:solidFill>
                  <a:srgbClr val="211E1E"/>
                </a:solidFill>
                <a:latin typeface="Palatino" pitchFamily="2" charset="0"/>
              </a:rPr>
              <a:t>Recall that paging is implemented by breaking up an address into a page and offset number. It is most efficient to break the address into X page bits and Y offset bits, rather than perform arithmetic on the address to calculate the page number and offset. Because each bit position represents a power of 2, splitting an address between bits results in a page size that is a power of 2. </a:t>
            </a:r>
            <a:endParaRPr lang="en" altLang="ko-Kore-KR" sz="1400" dirty="0">
              <a:effectLst/>
            </a:endParaRPr>
          </a:p>
        </p:txBody>
      </p:sp>
      <p:sp>
        <p:nvSpPr>
          <p:cNvPr id="11" name="직사각형 10">
            <a:extLst>
              <a:ext uri="{FF2B5EF4-FFF2-40B4-BE49-F238E27FC236}">
                <a16:creationId xmlns:a16="http://schemas.microsoft.com/office/drawing/2014/main" id="{B2810861-8021-9C40-8225-97017AE415EE}"/>
              </a:ext>
            </a:extLst>
          </p:cNvPr>
          <p:cNvSpPr/>
          <p:nvPr/>
        </p:nvSpPr>
        <p:spPr>
          <a:xfrm>
            <a:off x="0" y="6998099"/>
            <a:ext cx="6858000" cy="1600438"/>
          </a:xfrm>
          <a:prstGeom prst="rect">
            <a:avLst/>
          </a:prstGeom>
        </p:spPr>
        <p:txBody>
          <a:bodyPr wrap="square">
            <a:spAutoFit/>
          </a:bodyPr>
          <a:lstStyle/>
          <a:p>
            <a:pPr>
              <a:buFont typeface="+mj-lt"/>
              <a:buAutoNum type="arabicPeriod"/>
            </a:pPr>
            <a:r>
              <a:rPr lang="en" altLang="ko-Kore-KR" sz="1400" b="1" dirty="0">
                <a:solidFill>
                  <a:srgbClr val="00ADED"/>
                </a:solidFill>
                <a:latin typeface="Noto Sans KR" panose="020B0500000000000000" pitchFamily="34" charset="-128"/>
                <a:ea typeface="Noto Sans KR" panose="020B0500000000000000" pitchFamily="34" charset="-128"/>
              </a:rPr>
              <a:t>Answer: </a:t>
            </a:r>
            <a:endParaRPr lang="en" altLang="ko-Kore-KR" sz="1400" dirty="0">
              <a:latin typeface="Noto Sans KR" panose="020B0500000000000000" pitchFamily="34" charset="-128"/>
              <a:ea typeface="Noto Sans KR" panose="020B0500000000000000" pitchFamily="34" charset="-128"/>
            </a:endParaRPr>
          </a:p>
          <a:p>
            <a:r>
              <a:rPr lang="en" altLang="ko-Kore-KR" sz="1400" dirty="0">
                <a:solidFill>
                  <a:srgbClr val="211E1E"/>
                </a:solidFill>
                <a:latin typeface="Noto Sans KR" panose="020B0500000000000000" pitchFamily="34" charset="-128"/>
                <a:ea typeface="Noto Sans KR" panose="020B0500000000000000" pitchFamily="34" charset="-128"/>
              </a:rPr>
              <a:t>The major advantage of this scheme is that it is an effective mechanism for code and data sharing. For example, only one copy of an editor or a compiler needs to be kept in memory, and this code can be shared by all processes needing access to the editor or compiler code. Another advantage is protection of code against erroneous modification. The only disadvantage is that the code and data must be separated, which is usually adhered to in a compiler-generated code. </a:t>
            </a:r>
            <a:endParaRPr lang="en" altLang="ko-Kore-KR" sz="1400" dirty="0">
              <a:effectLst/>
              <a:latin typeface="Noto Sans KR" panose="020B0500000000000000" pitchFamily="34" charset="-128"/>
              <a:ea typeface="Noto Sans KR" panose="020B0500000000000000" pitchFamily="34" charset="-128"/>
            </a:endParaRPr>
          </a:p>
        </p:txBody>
      </p:sp>
    </p:spTree>
    <p:extLst>
      <p:ext uri="{BB962C8B-B14F-4D97-AF65-F5344CB8AC3E}">
        <p14:creationId xmlns:p14="http://schemas.microsoft.com/office/powerpoint/2010/main" val="172917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41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10E57FE6-25B9-6A4D-9019-7707F9ECF99B}"/>
              </a:ext>
            </a:extLst>
          </p:cNvPr>
          <p:cNvPicPr>
            <a:picLocks noChangeAspect="1"/>
          </p:cNvPicPr>
          <p:nvPr/>
        </p:nvPicPr>
        <p:blipFill>
          <a:blip r:embed="rId2"/>
          <a:stretch>
            <a:fillRect/>
          </a:stretch>
        </p:blipFill>
        <p:spPr>
          <a:xfrm>
            <a:off x="0" y="0"/>
            <a:ext cx="6858000" cy="952070"/>
          </a:xfrm>
          <a:prstGeom prst="rect">
            <a:avLst/>
          </a:prstGeom>
        </p:spPr>
      </p:pic>
      <p:pic>
        <p:nvPicPr>
          <p:cNvPr id="3" name="그림 2">
            <a:extLst>
              <a:ext uri="{FF2B5EF4-FFF2-40B4-BE49-F238E27FC236}">
                <a16:creationId xmlns:a16="http://schemas.microsoft.com/office/drawing/2014/main" id="{9B98296A-C83A-2D48-9B63-5C70BB7485B6}"/>
              </a:ext>
            </a:extLst>
          </p:cNvPr>
          <p:cNvPicPr>
            <a:picLocks noChangeAspect="1"/>
          </p:cNvPicPr>
          <p:nvPr/>
        </p:nvPicPr>
        <p:blipFill>
          <a:blip r:embed="rId3"/>
          <a:stretch>
            <a:fillRect/>
          </a:stretch>
        </p:blipFill>
        <p:spPr>
          <a:xfrm>
            <a:off x="0" y="2657250"/>
            <a:ext cx="6858000" cy="790463"/>
          </a:xfrm>
          <a:prstGeom prst="rect">
            <a:avLst/>
          </a:prstGeom>
        </p:spPr>
      </p:pic>
      <p:pic>
        <p:nvPicPr>
          <p:cNvPr id="4" name="그림 3">
            <a:extLst>
              <a:ext uri="{FF2B5EF4-FFF2-40B4-BE49-F238E27FC236}">
                <a16:creationId xmlns:a16="http://schemas.microsoft.com/office/drawing/2014/main" id="{81A2C7FD-46BF-2A47-9B18-20BD3428059A}"/>
              </a:ext>
            </a:extLst>
          </p:cNvPr>
          <p:cNvPicPr>
            <a:picLocks noChangeAspect="1"/>
          </p:cNvPicPr>
          <p:nvPr/>
        </p:nvPicPr>
        <p:blipFill>
          <a:blip r:embed="rId4"/>
          <a:stretch>
            <a:fillRect/>
          </a:stretch>
        </p:blipFill>
        <p:spPr>
          <a:xfrm>
            <a:off x="0" y="5987541"/>
            <a:ext cx="6858000" cy="584904"/>
          </a:xfrm>
          <a:prstGeom prst="rect">
            <a:avLst/>
          </a:prstGeom>
        </p:spPr>
      </p:pic>
      <p:sp>
        <p:nvSpPr>
          <p:cNvPr id="6" name="직사각형 5">
            <a:extLst>
              <a:ext uri="{FF2B5EF4-FFF2-40B4-BE49-F238E27FC236}">
                <a16:creationId xmlns:a16="http://schemas.microsoft.com/office/drawing/2014/main" id="{B07EB527-91D5-9C4A-A3B8-DA07B2AD4BA2}"/>
              </a:ext>
            </a:extLst>
          </p:cNvPr>
          <p:cNvSpPr/>
          <p:nvPr/>
        </p:nvSpPr>
        <p:spPr>
          <a:xfrm>
            <a:off x="431800" y="1345140"/>
            <a:ext cx="3429000" cy="738664"/>
          </a:xfrm>
          <a:prstGeom prst="rect">
            <a:avLst/>
          </a:prstGeom>
        </p:spPr>
        <p:txBody>
          <a:bodyPr>
            <a:spAutoFit/>
          </a:bodyPr>
          <a:lstStyle/>
          <a:p>
            <a:r>
              <a:rPr lang="en" altLang="ko-Kore-KR" sz="1400" b="1" dirty="0">
                <a:solidFill>
                  <a:srgbClr val="00ADED"/>
                </a:solidFill>
                <a:latin typeface="Palatino" pitchFamily="2" charset="0"/>
              </a:rPr>
              <a:t>Answer: </a:t>
            </a:r>
            <a:endParaRPr lang="en" altLang="ko-Kore-KR" sz="1400" dirty="0"/>
          </a:p>
          <a:p>
            <a:pPr marL="742950" lvl="1" indent="-285750">
              <a:buFont typeface="+mj-lt"/>
              <a:buAutoNum type="arabicPeriod"/>
            </a:pPr>
            <a:r>
              <a:rPr lang="en" altLang="ko-Kore-KR" sz="1400" dirty="0">
                <a:solidFill>
                  <a:srgbClr val="211E1E"/>
                </a:solidFill>
                <a:latin typeface="Palatino" pitchFamily="2" charset="0"/>
              </a:rPr>
              <a:t>Logical address: 16 bits </a:t>
            </a:r>
          </a:p>
          <a:p>
            <a:pPr marL="742950" lvl="1" indent="-285750">
              <a:buFont typeface="+mj-lt"/>
              <a:buAutoNum type="arabicPeriod"/>
            </a:pPr>
            <a:r>
              <a:rPr lang="en" altLang="ko-Kore-KR" sz="1400" dirty="0">
                <a:solidFill>
                  <a:srgbClr val="211E1E"/>
                </a:solidFill>
                <a:latin typeface="Palatino" pitchFamily="2" charset="0"/>
              </a:rPr>
              <a:t>Physical address: 15 bits </a:t>
            </a:r>
            <a:endParaRPr lang="en" altLang="ko-Kore-KR" sz="1400" dirty="0">
              <a:solidFill>
                <a:srgbClr val="211E1E"/>
              </a:solidFill>
              <a:effectLst/>
              <a:latin typeface="Palatino" pitchFamily="2" charset="0"/>
            </a:endParaRPr>
          </a:p>
        </p:txBody>
      </p:sp>
      <p:sp>
        <p:nvSpPr>
          <p:cNvPr id="8" name="직사각형 7">
            <a:extLst>
              <a:ext uri="{FF2B5EF4-FFF2-40B4-BE49-F238E27FC236}">
                <a16:creationId xmlns:a16="http://schemas.microsoft.com/office/drawing/2014/main" id="{1308347A-113A-7C4C-A668-FAD5F5F1EA98}"/>
              </a:ext>
            </a:extLst>
          </p:cNvPr>
          <p:cNvSpPr/>
          <p:nvPr/>
        </p:nvSpPr>
        <p:spPr>
          <a:xfrm>
            <a:off x="0" y="3701964"/>
            <a:ext cx="6858000" cy="2031325"/>
          </a:xfrm>
          <a:prstGeom prst="rect">
            <a:avLst/>
          </a:prstGeom>
        </p:spPr>
        <p:txBody>
          <a:bodyPr wrap="square">
            <a:spAutoFit/>
          </a:bodyPr>
          <a:lstStyle/>
          <a:p>
            <a:r>
              <a:rPr lang="en" altLang="ko-Kore-KR" sz="1400" b="1" dirty="0">
                <a:solidFill>
                  <a:srgbClr val="00ADED"/>
                </a:solidFill>
                <a:latin typeface="Palatino" pitchFamily="2" charset="0"/>
              </a:rPr>
              <a:t>Answer: </a:t>
            </a:r>
            <a:endParaRPr lang="en" altLang="ko-Kore-KR" sz="1400" dirty="0"/>
          </a:p>
          <a:p>
            <a:r>
              <a:rPr lang="en" altLang="ko-Kore-KR" sz="1400" dirty="0">
                <a:solidFill>
                  <a:srgbClr val="211E1E"/>
                </a:solidFill>
                <a:latin typeface="Palatino" pitchFamily="2" charset="0"/>
              </a:rPr>
              <a:t>By allowing two entries in a page table to point to the same page frame in memory, users can share code and data. If the code is reentrant, much memory space can be saved through the shared use of large programs such as text editors, compilers, and database systems. </a:t>
            </a:r>
            <a:r>
              <a:rPr lang="en" altLang="ko-Kore-KR" sz="1400" dirty="0">
                <a:solidFill>
                  <a:srgbClr val="211E1E"/>
                </a:solidFill>
                <a:latin typeface="NimbusRomNo9L"/>
              </a:rPr>
              <a:t>“</a:t>
            </a:r>
            <a:r>
              <a:rPr lang="en" altLang="ko-Kore-KR" sz="1400" dirty="0">
                <a:solidFill>
                  <a:srgbClr val="211E1E"/>
                </a:solidFill>
                <a:latin typeface="Palatino" pitchFamily="2" charset="0"/>
              </a:rPr>
              <a:t>Copying</a:t>
            </a:r>
            <a:r>
              <a:rPr lang="en" altLang="ko-Kore-KR" sz="1400" dirty="0">
                <a:solidFill>
                  <a:srgbClr val="211E1E"/>
                </a:solidFill>
                <a:latin typeface="NimbusRomNo9L"/>
              </a:rPr>
              <a:t>” </a:t>
            </a:r>
            <a:r>
              <a:rPr lang="en" altLang="ko-Kore-KR" sz="1400" dirty="0">
                <a:solidFill>
                  <a:srgbClr val="211E1E"/>
                </a:solidFill>
                <a:latin typeface="Palatino" pitchFamily="2" charset="0"/>
              </a:rPr>
              <a:t>large amounts of memory could be effected by having different page tables point to the same memory location. </a:t>
            </a:r>
            <a:endParaRPr lang="en" altLang="ko-Kore-KR" sz="1400" dirty="0"/>
          </a:p>
          <a:p>
            <a:pPr>
              <a:buFont typeface="+mj-lt"/>
              <a:buAutoNum type="arabicPeriod"/>
            </a:pPr>
            <a:r>
              <a:rPr lang="en" altLang="ko-Kore-KR" sz="1400" dirty="0">
                <a:solidFill>
                  <a:srgbClr val="211E1E"/>
                </a:solidFill>
                <a:latin typeface="Palatino" pitchFamily="2" charset="0"/>
              </a:rPr>
              <a:t>However, sharing of </a:t>
            </a:r>
            <a:r>
              <a:rPr lang="en" altLang="ko-Kore-KR" sz="1400" dirty="0" err="1">
                <a:solidFill>
                  <a:srgbClr val="211E1E"/>
                </a:solidFill>
                <a:latin typeface="Palatino" pitchFamily="2" charset="0"/>
              </a:rPr>
              <a:t>nonreentrant</a:t>
            </a:r>
            <a:r>
              <a:rPr lang="en" altLang="ko-Kore-KR" sz="1400" dirty="0">
                <a:solidFill>
                  <a:srgbClr val="211E1E"/>
                </a:solidFill>
                <a:latin typeface="Palatino" pitchFamily="2" charset="0"/>
              </a:rPr>
              <a:t> code or data means that any user having access to the code can modify it and these modifications would be reflected in the other user’s </a:t>
            </a:r>
            <a:r>
              <a:rPr lang="en" altLang="ko-Kore-KR" sz="1400" dirty="0">
                <a:solidFill>
                  <a:srgbClr val="211E1E"/>
                </a:solidFill>
                <a:latin typeface="NimbusRomNo9L"/>
              </a:rPr>
              <a:t>“</a:t>
            </a:r>
            <a:r>
              <a:rPr lang="en" altLang="ko-Kore-KR" sz="1400" dirty="0">
                <a:solidFill>
                  <a:srgbClr val="211E1E"/>
                </a:solidFill>
                <a:latin typeface="Palatino" pitchFamily="2" charset="0"/>
              </a:rPr>
              <a:t>copy.</a:t>
            </a:r>
            <a:r>
              <a:rPr lang="en" altLang="ko-Kore-KR" sz="1400" dirty="0">
                <a:solidFill>
                  <a:srgbClr val="211E1E"/>
                </a:solidFill>
                <a:latin typeface="NimbusRomNo9L"/>
              </a:rPr>
              <a:t>” </a:t>
            </a:r>
            <a:endParaRPr lang="en" altLang="ko-Kore-KR" sz="1400" dirty="0">
              <a:effectLst/>
            </a:endParaRPr>
          </a:p>
        </p:txBody>
      </p:sp>
      <p:sp>
        <p:nvSpPr>
          <p:cNvPr id="9" name="직사각형 8">
            <a:extLst>
              <a:ext uri="{FF2B5EF4-FFF2-40B4-BE49-F238E27FC236}">
                <a16:creationId xmlns:a16="http://schemas.microsoft.com/office/drawing/2014/main" id="{4A8D092F-F7CD-5D4E-B177-067C6FA900A6}"/>
              </a:ext>
            </a:extLst>
          </p:cNvPr>
          <p:cNvSpPr/>
          <p:nvPr/>
        </p:nvSpPr>
        <p:spPr>
          <a:xfrm>
            <a:off x="-7124192" y="5733289"/>
            <a:ext cx="6858000" cy="4185761"/>
          </a:xfrm>
          <a:prstGeom prst="rect">
            <a:avLst/>
          </a:prstGeom>
        </p:spPr>
        <p:txBody>
          <a:bodyPr wrap="square">
            <a:spAutoFit/>
          </a:bodyPr>
          <a:lstStyle/>
          <a:p>
            <a:r>
              <a:rPr lang="en" altLang="ko-Kore-KR" sz="1400" dirty="0"/>
              <a:t>Answer: </a:t>
            </a:r>
          </a:p>
          <a:p>
            <a:r>
              <a:rPr lang="en" altLang="ko-Kore-KR" sz="1400" dirty="0"/>
              <a:t>a. First fit: </a:t>
            </a:r>
          </a:p>
          <a:p>
            <a:r>
              <a:rPr lang="en" altLang="ko-Kore-KR" sz="1400" dirty="0"/>
              <a:t>b. 115 KB is put in 300-KB partition, leaving 185 KB, 600 KB, 350 KB, 200 KB, 750 KB, 125 KB </a:t>
            </a:r>
          </a:p>
          <a:p>
            <a:r>
              <a:rPr lang="en" altLang="ko-Kore-KR" sz="1400" dirty="0"/>
              <a:t>c. 500 KB is put in 600-KB partition, leaving 185 KB, 100 KB, 350 KB, 200 KB, 750 KB, 125 KB </a:t>
            </a:r>
          </a:p>
          <a:p>
            <a:r>
              <a:rPr lang="en" altLang="ko-Kore-KR" sz="1400" dirty="0"/>
              <a:t>d. 358 KB is put in 750-KB partition, leaving 185 KB, 100 KB, 350 KB, 200 KB, 392 KB, 125 KB </a:t>
            </a:r>
          </a:p>
          <a:p>
            <a:r>
              <a:rPr lang="en" altLang="ko-Kore-KR" sz="1400" dirty="0"/>
              <a:t>e. 200 KB is put in 350-KB partition, leaving 185 KB, 100 KB, 150 KB, 200 KB, 392 KB, 125 KB </a:t>
            </a:r>
          </a:p>
          <a:p>
            <a:r>
              <a:rPr lang="en" altLang="ko-Kore-KR" sz="1400" dirty="0"/>
              <a:t>f. 375 KB is put in 392-KB partition, leaving 185 KB, 100 KB, 150 KB, 200 KB, 17 KB, 125 KB </a:t>
            </a:r>
          </a:p>
          <a:p>
            <a:r>
              <a:rPr lang="en" altLang="ko-Kore-KR" sz="1400" dirty="0"/>
              <a:t>g. Best fit</a:t>
            </a:r>
          </a:p>
          <a:p>
            <a:r>
              <a:rPr lang="en" altLang="ko-Kore-KR" sz="1400" dirty="0"/>
              <a:t>h. 115 KB is put in 125-KB partition, leaving 300 KB, 600 KB, 350 KB, 200 KB, 750 KB, 10 KB</a:t>
            </a:r>
          </a:p>
          <a:p>
            <a:r>
              <a:rPr lang="en" altLang="ko-Kore-KR" sz="1400" dirty="0" err="1"/>
              <a:t>i</a:t>
            </a:r>
            <a:r>
              <a:rPr lang="en" altLang="ko-Kore-KR" sz="1400" dirty="0"/>
              <a:t>. 500 KB is put in 600-KB partition, leaving 300 KB, 100 KB, 350 KB, 200 KB, 750 KB, 10 KB </a:t>
            </a:r>
          </a:p>
          <a:p>
            <a:r>
              <a:rPr lang="en" altLang="ko-Kore-KR" sz="1400" dirty="0"/>
              <a:t>j. 358 KB is put in 750-KB partition, leaving 300 KB, 100 KB, 350 KB, 200 KB, 392 KB, 10 KB </a:t>
            </a:r>
          </a:p>
          <a:p>
            <a:r>
              <a:rPr lang="en" altLang="ko-Kore-KR" sz="1400" dirty="0"/>
              <a:t>k. 200 KB is put in 200-KB partition, leaving 300 KB, 100 KB, 350 KB, 0 KB, 392 KB, 10 KB </a:t>
            </a:r>
          </a:p>
          <a:p>
            <a:r>
              <a:rPr lang="en" altLang="ko-Kore-KR" sz="1400" dirty="0"/>
              <a:t>l. 375 KB is put in 392-KB partition, leaving 300 KB, 100 KB, 350 KB, 0 KB, 17 KB, 10 KB </a:t>
            </a:r>
          </a:p>
          <a:p>
            <a:r>
              <a:rPr lang="en" altLang="ko-Kore-KR" sz="1400" dirty="0"/>
              <a:t>m. Worst t: </a:t>
            </a:r>
          </a:p>
          <a:p>
            <a:r>
              <a:rPr lang="en" altLang="ko-Kore-KR" sz="1400" dirty="0"/>
              <a:t>n. 115 KB is put in 750-KB partition, leaving 300 KB, 600 KB, 350 KB, 200 KB, 635 KB, 125 KB </a:t>
            </a:r>
          </a:p>
          <a:p>
            <a:r>
              <a:rPr lang="en" altLang="ko-Kore-KR" sz="1400" dirty="0"/>
              <a:t>o. 500 KB is put in 635-KB partition, leaving 300 KB, 600 KB, 350 KB, 200 KB, 135 KB, 125 KB</a:t>
            </a:r>
          </a:p>
          <a:p>
            <a:r>
              <a:rPr lang="en" altLang="ko-Kore-KR" sz="1400" dirty="0"/>
              <a:t>p. 358 KB is put in 600-KB partition, leaving 300 KB, 242 KB, 350 KB, 200 KB, 135 KB, 125 KB </a:t>
            </a:r>
          </a:p>
          <a:p>
            <a:r>
              <a:rPr lang="en" altLang="ko-Kore-KR" sz="1400" dirty="0"/>
              <a:t>q. 200 KB is put in 350-KB partition, leaving 300 KB, 242 KB, 150 KB, 200 KB, 135 KB, 125 KB </a:t>
            </a:r>
          </a:p>
          <a:p>
            <a:r>
              <a:rPr lang="en" altLang="ko-Kore-KR" sz="1400" dirty="0"/>
              <a:t>r. 375 KB must wait</a:t>
            </a:r>
            <a:endParaRPr lang="ko-Kore-KR" altLang="en-US" sz="1400" dirty="0"/>
          </a:p>
        </p:txBody>
      </p:sp>
    </p:spTree>
    <p:extLst>
      <p:ext uri="{BB962C8B-B14F-4D97-AF65-F5344CB8AC3E}">
        <p14:creationId xmlns:p14="http://schemas.microsoft.com/office/powerpoint/2010/main" val="271865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B878AF6A-93FC-0741-BBD8-1F107DA03F9F}"/>
              </a:ext>
            </a:extLst>
          </p:cNvPr>
          <p:cNvPicPr>
            <a:picLocks noChangeAspect="1"/>
          </p:cNvPicPr>
          <p:nvPr/>
        </p:nvPicPr>
        <p:blipFill>
          <a:blip r:embed="rId2"/>
          <a:stretch>
            <a:fillRect/>
          </a:stretch>
        </p:blipFill>
        <p:spPr>
          <a:xfrm>
            <a:off x="0" y="0"/>
            <a:ext cx="6858000" cy="1671403"/>
          </a:xfrm>
          <a:prstGeom prst="rect">
            <a:avLst/>
          </a:prstGeom>
        </p:spPr>
      </p:pic>
      <p:sp>
        <p:nvSpPr>
          <p:cNvPr id="3" name="직사각형 2">
            <a:extLst>
              <a:ext uri="{FF2B5EF4-FFF2-40B4-BE49-F238E27FC236}">
                <a16:creationId xmlns:a16="http://schemas.microsoft.com/office/drawing/2014/main" id="{A5BC884A-045E-1249-AC3A-C7A06435315E}"/>
              </a:ext>
            </a:extLst>
          </p:cNvPr>
          <p:cNvSpPr/>
          <p:nvPr/>
        </p:nvSpPr>
        <p:spPr>
          <a:xfrm>
            <a:off x="355600" y="1965236"/>
            <a:ext cx="3429000" cy="1477328"/>
          </a:xfrm>
          <a:prstGeom prst="rect">
            <a:avLst/>
          </a:prstGeom>
        </p:spPr>
        <p:txBody>
          <a:bodyPr>
            <a:spAutoFit/>
          </a:bodyPr>
          <a:lstStyle/>
          <a:p>
            <a:pPr marL="342900" indent="-342900">
              <a:buAutoNum type="alphaLcPeriod"/>
            </a:pPr>
            <a:r>
              <a:rPr lang="en" altLang="ko-Kore-KR" dirty="0"/>
              <a:t>page = 3; offset = 13 </a:t>
            </a:r>
          </a:p>
          <a:p>
            <a:pPr marL="342900" indent="-342900">
              <a:buAutoNum type="alphaLcPeriod"/>
            </a:pPr>
            <a:r>
              <a:rPr lang="en" altLang="ko-Kore-KR" dirty="0"/>
              <a:t>page = 41; offset = 111 </a:t>
            </a:r>
          </a:p>
          <a:p>
            <a:pPr marL="342900" indent="-342900">
              <a:buAutoNum type="alphaLcPeriod"/>
            </a:pPr>
            <a:r>
              <a:rPr lang="en" altLang="ko-Kore-KR" dirty="0"/>
              <a:t>page = 210; offset = 161 </a:t>
            </a:r>
          </a:p>
          <a:p>
            <a:pPr marL="342900" indent="-342900">
              <a:buAutoNum type="alphaLcPeriod"/>
            </a:pPr>
            <a:r>
              <a:rPr lang="en" altLang="ko-Kore-KR" dirty="0"/>
              <a:t>page = 634; offset = 784 </a:t>
            </a:r>
          </a:p>
          <a:p>
            <a:pPr marL="342900" indent="-342900">
              <a:buAutoNum type="alphaLcPeriod"/>
            </a:pPr>
            <a:r>
              <a:rPr lang="en" altLang="ko-Kore-KR" dirty="0"/>
              <a:t>page = 1953; offset = 12</a:t>
            </a:r>
            <a:endParaRPr lang="ko-Kore-KR" altLang="en-US" dirty="0"/>
          </a:p>
        </p:txBody>
      </p:sp>
      <p:pic>
        <p:nvPicPr>
          <p:cNvPr id="4" name="그림 3">
            <a:extLst>
              <a:ext uri="{FF2B5EF4-FFF2-40B4-BE49-F238E27FC236}">
                <a16:creationId xmlns:a16="http://schemas.microsoft.com/office/drawing/2014/main" id="{E39029D6-6F4B-4448-9F97-9E343EABA3BC}"/>
              </a:ext>
            </a:extLst>
          </p:cNvPr>
          <p:cNvPicPr>
            <a:picLocks noChangeAspect="1"/>
          </p:cNvPicPr>
          <p:nvPr/>
        </p:nvPicPr>
        <p:blipFill>
          <a:blip r:embed="rId3"/>
          <a:stretch>
            <a:fillRect/>
          </a:stretch>
        </p:blipFill>
        <p:spPr>
          <a:xfrm>
            <a:off x="0" y="3736397"/>
            <a:ext cx="6858000" cy="1387754"/>
          </a:xfrm>
          <a:prstGeom prst="rect">
            <a:avLst/>
          </a:prstGeom>
        </p:spPr>
      </p:pic>
      <p:pic>
        <p:nvPicPr>
          <p:cNvPr id="5" name="그림 4">
            <a:extLst>
              <a:ext uri="{FF2B5EF4-FFF2-40B4-BE49-F238E27FC236}">
                <a16:creationId xmlns:a16="http://schemas.microsoft.com/office/drawing/2014/main" id="{F7684514-EC15-754D-9B5C-305AF8744C9C}"/>
              </a:ext>
            </a:extLst>
          </p:cNvPr>
          <p:cNvPicPr>
            <a:picLocks noChangeAspect="1"/>
          </p:cNvPicPr>
          <p:nvPr/>
        </p:nvPicPr>
        <p:blipFill>
          <a:blip r:embed="rId4"/>
          <a:stretch>
            <a:fillRect/>
          </a:stretch>
        </p:blipFill>
        <p:spPr>
          <a:xfrm>
            <a:off x="0" y="6782054"/>
            <a:ext cx="6858000" cy="981839"/>
          </a:xfrm>
          <a:prstGeom prst="rect">
            <a:avLst/>
          </a:prstGeom>
        </p:spPr>
      </p:pic>
      <p:sp>
        <p:nvSpPr>
          <p:cNvPr id="6" name="직사각형 5">
            <a:extLst>
              <a:ext uri="{FF2B5EF4-FFF2-40B4-BE49-F238E27FC236}">
                <a16:creationId xmlns:a16="http://schemas.microsoft.com/office/drawing/2014/main" id="{BD24EFAB-E32E-3245-A73D-D1EDA3462851}"/>
              </a:ext>
            </a:extLst>
          </p:cNvPr>
          <p:cNvSpPr/>
          <p:nvPr/>
        </p:nvSpPr>
        <p:spPr>
          <a:xfrm>
            <a:off x="292100" y="7884128"/>
            <a:ext cx="3429000" cy="923330"/>
          </a:xfrm>
          <a:prstGeom prst="rect">
            <a:avLst/>
          </a:prstGeom>
        </p:spPr>
        <p:txBody>
          <a:bodyPr>
            <a:spAutoFit/>
          </a:bodyPr>
          <a:lstStyle/>
          <a:p>
            <a:r>
              <a:rPr lang="en" altLang="ko-Kore-KR" dirty="0"/>
              <a:t>Answer: </a:t>
            </a:r>
          </a:p>
          <a:p>
            <a:r>
              <a:rPr lang="en-US" altLang="ko-Kore-KR" dirty="0"/>
              <a:t>a. </a:t>
            </a:r>
            <a:r>
              <a:rPr lang="en" altLang="ko-Kore-KR" dirty="0"/>
              <a:t>12 + 8 = 20 bits. </a:t>
            </a:r>
          </a:p>
          <a:p>
            <a:r>
              <a:rPr lang="en" altLang="ko-Kore-KR" dirty="0"/>
              <a:t>b. 12 + 6 = 18 bits.</a:t>
            </a:r>
            <a:endParaRPr lang="ko-Kore-KR" altLang="en-US" dirty="0"/>
          </a:p>
        </p:txBody>
      </p:sp>
      <p:sp>
        <p:nvSpPr>
          <p:cNvPr id="7" name="직사각형 6">
            <a:extLst>
              <a:ext uri="{FF2B5EF4-FFF2-40B4-BE49-F238E27FC236}">
                <a16:creationId xmlns:a16="http://schemas.microsoft.com/office/drawing/2014/main" id="{440BA279-F738-DB4B-9B87-917BC3F94116}"/>
              </a:ext>
            </a:extLst>
          </p:cNvPr>
          <p:cNvSpPr/>
          <p:nvPr/>
        </p:nvSpPr>
        <p:spPr>
          <a:xfrm>
            <a:off x="0" y="5244609"/>
            <a:ext cx="6756400" cy="1477328"/>
          </a:xfrm>
          <a:prstGeom prst="rect">
            <a:avLst/>
          </a:prstGeom>
        </p:spPr>
        <p:txBody>
          <a:bodyPr wrap="square">
            <a:spAutoFit/>
          </a:bodyPr>
          <a:lstStyle/>
          <a:p>
            <a:r>
              <a:rPr lang="en" altLang="ko-Kore-KR" dirty="0"/>
              <a:t>Answer: </a:t>
            </a:r>
          </a:p>
          <a:p>
            <a:r>
              <a:rPr lang="en" altLang="ko-Kore-KR" dirty="0"/>
              <a:t>Conventional, single-level page table will have 210 = 1024 entries. </a:t>
            </a:r>
          </a:p>
          <a:p>
            <a:endParaRPr lang="en" altLang="ko-Kore-KR" dirty="0"/>
          </a:p>
          <a:p>
            <a:r>
              <a:rPr lang="en" altLang="ko-Kore-KR" dirty="0"/>
              <a:t>Inverted page table will have 25 = 32 entries. The maximum amount of physical memory is 216 = 65536 (or 64 KB.)</a:t>
            </a:r>
            <a:endParaRPr lang="ko-Kore-KR" altLang="en-US" dirty="0"/>
          </a:p>
        </p:txBody>
      </p:sp>
    </p:spTree>
    <p:extLst>
      <p:ext uri="{BB962C8B-B14F-4D97-AF65-F5344CB8AC3E}">
        <p14:creationId xmlns:p14="http://schemas.microsoft.com/office/powerpoint/2010/main" val="113810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A65D80A-CB6D-DB42-A100-1F38B4ECA229}"/>
              </a:ext>
            </a:extLst>
          </p:cNvPr>
          <p:cNvPicPr>
            <a:picLocks noChangeAspect="1"/>
          </p:cNvPicPr>
          <p:nvPr/>
        </p:nvPicPr>
        <p:blipFill>
          <a:blip r:embed="rId2"/>
          <a:stretch>
            <a:fillRect/>
          </a:stretch>
        </p:blipFill>
        <p:spPr>
          <a:xfrm>
            <a:off x="0" y="0"/>
            <a:ext cx="6858000" cy="988206"/>
          </a:xfrm>
          <a:prstGeom prst="rect">
            <a:avLst/>
          </a:prstGeom>
        </p:spPr>
      </p:pic>
      <p:pic>
        <p:nvPicPr>
          <p:cNvPr id="5" name="그림 4">
            <a:extLst>
              <a:ext uri="{FF2B5EF4-FFF2-40B4-BE49-F238E27FC236}">
                <a16:creationId xmlns:a16="http://schemas.microsoft.com/office/drawing/2014/main" id="{A93E99A4-B7C2-154E-B6B8-F85608B13E05}"/>
              </a:ext>
            </a:extLst>
          </p:cNvPr>
          <p:cNvPicPr>
            <a:picLocks noChangeAspect="1"/>
          </p:cNvPicPr>
          <p:nvPr/>
        </p:nvPicPr>
        <p:blipFill>
          <a:blip r:embed="rId3"/>
          <a:stretch>
            <a:fillRect/>
          </a:stretch>
        </p:blipFill>
        <p:spPr>
          <a:xfrm>
            <a:off x="0" y="2684635"/>
            <a:ext cx="6858000" cy="393572"/>
          </a:xfrm>
          <a:prstGeom prst="rect">
            <a:avLst/>
          </a:prstGeom>
        </p:spPr>
      </p:pic>
      <p:sp>
        <p:nvSpPr>
          <p:cNvPr id="6" name="직사각형 5">
            <a:extLst>
              <a:ext uri="{FF2B5EF4-FFF2-40B4-BE49-F238E27FC236}">
                <a16:creationId xmlns:a16="http://schemas.microsoft.com/office/drawing/2014/main" id="{1AA14E54-2D8A-B94A-9722-EA3D52E46EAF}"/>
              </a:ext>
            </a:extLst>
          </p:cNvPr>
          <p:cNvSpPr/>
          <p:nvPr/>
        </p:nvSpPr>
        <p:spPr>
          <a:xfrm>
            <a:off x="190500" y="1592459"/>
            <a:ext cx="3429000" cy="923330"/>
          </a:xfrm>
          <a:prstGeom prst="rect">
            <a:avLst/>
          </a:prstGeom>
        </p:spPr>
        <p:txBody>
          <a:bodyPr>
            <a:spAutoFit/>
          </a:bodyPr>
          <a:lstStyle/>
          <a:p>
            <a:r>
              <a:rPr lang="en" altLang="ko-Kore-KR" dirty="0"/>
              <a:t>Answer:</a:t>
            </a:r>
          </a:p>
          <a:p>
            <a:r>
              <a:rPr lang="en" altLang="ko-Kore-KR" dirty="0"/>
              <a:t> a. 220 entries. </a:t>
            </a:r>
          </a:p>
          <a:p>
            <a:r>
              <a:rPr lang="en" altLang="ko-Kore-KR" dirty="0"/>
              <a:t>b. 512 K K/4K = 128K entries.</a:t>
            </a:r>
            <a:endParaRPr lang="ko-Kore-KR" altLang="en-US" dirty="0"/>
          </a:p>
        </p:txBody>
      </p:sp>
      <p:pic>
        <p:nvPicPr>
          <p:cNvPr id="9" name="그림 8">
            <a:extLst>
              <a:ext uri="{FF2B5EF4-FFF2-40B4-BE49-F238E27FC236}">
                <a16:creationId xmlns:a16="http://schemas.microsoft.com/office/drawing/2014/main" id="{DCAE3D71-2D55-CC49-B958-602D0FF26924}"/>
              </a:ext>
            </a:extLst>
          </p:cNvPr>
          <p:cNvPicPr>
            <a:picLocks noChangeAspect="1"/>
          </p:cNvPicPr>
          <p:nvPr/>
        </p:nvPicPr>
        <p:blipFill>
          <a:blip r:embed="rId4"/>
          <a:stretch>
            <a:fillRect/>
          </a:stretch>
        </p:blipFill>
        <p:spPr>
          <a:xfrm>
            <a:off x="0" y="4743500"/>
            <a:ext cx="6858000" cy="959827"/>
          </a:xfrm>
          <a:prstGeom prst="rect">
            <a:avLst/>
          </a:prstGeom>
        </p:spPr>
      </p:pic>
      <p:pic>
        <p:nvPicPr>
          <p:cNvPr id="10" name="그림 9">
            <a:extLst>
              <a:ext uri="{FF2B5EF4-FFF2-40B4-BE49-F238E27FC236}">
                <a16:creationId xmlns:a16="http://schemas.microsoft.com/office/drawing/2014/main" id="{A3F8D0EA-A786-094F-82BD-90512C4A149F}"/>
              </a:ext>
            </a:extLst>
          </p:cNvPr>
          <p:cNvPicPr>
            <a:picLocks noChangeAspect="1"/>
          </p:cNvPicPr>
          <p:nvPr/>
        </p:nvPicPr>
        <p:blipFill>
          <a:blip r:embed="rId5"/>
          <a:stretch>
            <a:fillRect/>
          </a:stretch>
        </p:blipFill>
        <p:spPr>
          <a:xfrm>
            <a:off x="0" y="7539368"/>
            <a:ext cx="6858000" cy="774173"/>
          </a:xfrm>
          <a:prstGeom prst="rect">
            <a:avLst/>
          </a:prstGeom>
        </p:spPr>
      </p:pic>
      <p:sp>
        <p:nvSpPr>
          <p:cNvPr id="11" name="직사각형 10">
            <a:extLst>
              <a:ext uri="{FF2B5EF4-FFF2-40B4-BE49-F238E27FC236}">
                <a16:creationId xmlns:a16="http://schemas.microsoft.com/office/drawing/2014/main" id="{747CB405-3D58-4644-8A0E-E1FB50A2853D}"/>
              </a:ext>
            </a:extLst>
          </p:cNvPr>
          <p:cNvSpPr/>
          <p:nvPr/>
        </p:nvSpPr>
        <p:spPr>
          <a:xfrm>
            <a:off x="-7278624" y="1032281"/>
            <a:ext cx="7095744" cy="3539430"/>
          </a:xfrm>
          <a:prstGeom prst="rect">
            <a:avLst/>
          </a:prstGeom>
        </p:spPr>
        <p:txBody>
          <a:bodyPr wrap="square">
            <a:spAutoFit/>
          </a:bodyPr>
          <a:lstStyle/>
          <a:p>
            <a:pPr algn="just" fontAlgn="base"/>
            <a:r>
              <a:rPr lang="en" altLang="ko-Kore-KR" sz="1400" dirty="0">
                <a:solidFill>
                  <a:srgbClr val="333333"/>
                </a:solidFill>
                <a:latin typeface="Aspira"/>
              </a:rPr>
              <a:t>Internal Fragmentation occurs when a fixed size memory allocation technique is used. External fragmentation occurs when a dynamic memory allocation technique is used.</a:t>
            </a:r>
          </a:p>
          <a:p>
            <a:pPr algn="just" fontAlgn="base"/>
            <a:r>
              <a:rPr lang="en" altLang="ko-Kore-KR" sz="1400" dirty="0">
                <a:solidFill>
                  <a:srgbClr val="333333"/>
                </a:solidFill>
                <a:latin typeface="Aspira"/>
              </a:rPr>
              <a:t>• Internal fragmentation occurs when a fixed size partition is assigned to a program/file with less size than the partition making the rest of the space in that partition unusable. External fragmentation is due to the lack of enough adjacent space after loading and unloading of programs or files for some time because then all free space is distributed here and there.</a:t>
            </a:r>
          </a:p>
          <a:p>
            <a:pPr algn="just" fontAlgn="base"/>
            <a:r>
              <a:rPr lang="en" altLang="ko-Kore-KR" sz="1400" dirty="0">
                <a:solidFill>
                  <a:srgbClr val="333333"/>
                </a:solidFill>
                <a:latin typeface="Aspira"/>
              </a:rPr>
              <a:t>• External fragmentation can be mined by compaction where the assigned blocks are moved to one side, so that contiguous space is gained. However, this operation takes time and also certain critical assigned areas for example system services cannot be moved safely. We can observe this compaction step done on hard disks when running the disk defragmenter in Windows.</a:t>
            </a:r>
          </a:p>
          <a:p>
            <a:pPr algn="just" fontAlgn="base"/>
            <a:r>
              <a:rPr lang="en" altLang="ko-Kore-KR" sz="1400" dirty="0">
                <a:solidFill>
                  <a:srgbClr val="333333"/>
                </a:solidFill>
                <a:latin typeface="Aspira"/>
              </a:rPr>
              <a:t>• External fragmentation can be prevented by mechanisms such as segmentation and paging. Here a logical contiguous virtual memory space is given while in reality the files/programs are </a:t>
            </a:r>
            <a:r>
              <a:rPr lang="en" altLang="ko-Kore-KR" sz="1400" dirty="0" err="1">
                <a:solidFill>
                  <a:srgbClr val="333333"/>
                </a:solidFill>
                <a:latin typeface="Aspira"/>
              </a:rPr>
              <a:t>splitted</a:t>
            </a:r>
            <a:r>
              <a:rPr lang="en" altLang="ko-Kore-KR" sz="1400" dirty="0">
                <a:solidFill>
                  <a:srgbClr val="333333"/>
                </a:solidFill>
                <a:latin typeface="Aspira"/>
              </a:rPr>
              <a:t> into parts and placed here and there.</a:t>
            </a:r>
          </a:p>
          <a:p>
            <a:pPr algn="just" fontAlgn="base"/>
            <a:r>
              <a:rPr lang="en" altLang="ko-Kore-KR" sz="1400" dirty="0">
                <a:solidFill>
                  <a:srgbClr val="333333"/>
                </a:solidFill>
                <a:latin typeface="Aspira"/>
              </a:rPr>
              <a:t>• Internal fragmentation can be maimed by having partitions of several sizes and assigning a program based on the best fit. However, still internal fragmentation is not fully eliminated.</a:t>
            </a:r>
            <a:endParaRPr lang="en" altLang="ko-Kore-KR" sz="1400" b="0" i="0" dirty="0">
              <a:solidFill>
                <a:srgbClr val="333333"/>
              </a:solidFill>
              <a:effectLst/>
              <a:latin typeface="Aspira"/>
            </a:endParaRPr>
          </a:p>
        </p:txBody>
      </p:sp>
    </p:spTree>
    <p:extLst>
      <p:ext uri="{BB962C8B-B14F-4D97-AF65-F5344CB8AC3E}">
        <p14:creationId xmlns:p14="http://schemas.microsoft.com/office/powerpoint/2010/main" val="286991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FECE226-4AFE-0249-A7B9-A79B639266CE}"/>
              </a:ext>
            </a:extLst>
          </p:cNvPr>
          <p:cNvPicPr>
            <a:picLocks noChangeAspect="1"/>
          </p:cNvPicPr>
          <p:nvPr/>
        </p:nvPicPr>
        <p:blipFill>
          <a:blip r:embed="rId2"/>
          <a:stretch>
            <a:fillRect/>
          </a:stretch>
        </p:blipFill>
        <p:spPr>
          <a:xfrm>
            <a:off x="0" y="6391"/>
            <a:ext cx="6858000" cy="1024148"/>
          </a:xfrm>
          <a:prstGeom prst="rect">
            <a:avLst/>
          </a:prstGeom>
        </p:spPr>
      </p:pic>
      <p:pic>
        <p:nvPicPr>
          <p:cNvPr id="5" name="그림 4">
            <a:extLst>
              <a:ext uri="{FF2B5EF4-FFF2-40B4-BE49-F238E27FC236}">
                <a16:creationId xmlns:a16="http://schemas.microsoft.com/office/drawing/2014/main" id="{80E68E49-EA9D-B748-88D0-7D2277F997D6}"/>
              </a:ext>
            </a:extLst>
          </p:cNvPr>
          <p:cNvPicPr>
            <a:picLocks noChangeAspect="1"/>
          </p:cNvPicPr>
          <p:nvPr/>
        </p:nvPicPr>
        <p:blipFill>
          <a:blip r:embed="rId3"/>
          <a:stretch>
            <a:fillRect/>
          </a:stretch>
        </p:blipFill>
        <p:spPr>
          <a:xfrm>
            <a:off x="0" y="3280501"/>
            <a:ext cx="6858000" cy="1258699"/>
          </a:xfrm>
          <a:prstGeom prst="rect">
            <a:avLst/>
          </a:prstGeom>
        </p:spPr>
      </p:pic>
      <p:pic>
        <p:nvPicPr>
          <p:cNvPr id="6" name="그림 5">
            <a:extLst>
              <a:ext uri="{FF2B5EF4-FFF2-40B4-BE49-F238E27FC236}">
                <a16:creationId xmlns:a16="http://schemas.microsoft.com/office/drawing/2014/main" id="{15D0E6D8-4685-4D4B-A189-D843F8F33615}"/>
              </a:ext>
            </a:extLst>
          </p:cNvPr>
          <p:cNvPicPr>
            <a:picLocks noChangeAspect="1"/>
          </p:cNvPicPr>
          <p:nvPr/>
        </p:nvPicPr>
        <p:blipFill>
          <a:blip r:embed="rId4"/>
          <a:stretch>
            <a:fillRect/>
          </a:stretch>
        </p:blipFill>
        <p:spPr>
          <a:xfrm>
            <a:off x="0" y="6789162"/>
            <a:ext cx="6858000" cy="528684"/>
          </a:xfrm>
          <a:prstGeom prst="rect">
            <a:avLst/>
          </a:prstGeom>
        </p:spPr>
      </p:pic>
      <p:sp>
        <p:nvSpPr>
          <p:cNvPr id="7" name="직사각형 6">
            <a:extLst>
              <a:ext uri="{FF2B5EF4-FFF2-40B4-BE49-F238E27FC236}">
                <a16:creationId xmlns:a16="http://schemas.microsoft.com/office/drawing/2014/main" id="{17415DC7-D2DC-FC48-98D8-018E79E03ABB}"/>
              </a:ext>
            </a:extLst>
          </p:cNvPr>
          <p:cNvSpPr/>
          <p:nvPr/>
        </p:nvSpPr>
        <p:spPr>
          <a:xfrm>
            <a:off x="-6925056" y="6464076"/>
            <a:ext cx="6742176" cy="3754874"/>
          </a:xfrm>
          <a:prstGeom prst="rect">
            <a:avLst/>
          </a:prstGeom>
        </p:spPr>
        <p:txBody>
          <a:bodyPr wrap="square">
            <a:spAutoFit/>
          </a:bodyPr>
          <a:lstStyle/>
          <a:p>
            <a:pPr fontAlgn="base"/>
            <a:r>
              <a:rPr lang="en" altLang="ko-Kore-KR" sz="1400" dirty="0">
                <a:solidFill>
                  <a:srgbClr val="333333"/>
                </a:solidFill>
                <a:latin typeface="Noto Sans KR" panose="020B0500000000000000" pitchFamily="34" charset="-128"/>
                <a:ea typeface="Noto Sans KR" panose="020B0500000000000000" pitchFamily="34" charset="-128"/>
              </a:rPr>
              <a:t>an </a:t>
            </a:r>
            <a:r>
              <a:rPr lang="en" altLang="ko-Kore-KR" sz="1400" dirty="0" err="1">
                <a:solidFill>
                  <a:srgbClr val="333333"/>
                </a:solidFill>
                <a:latin typeface="Noto Sans KR" panose="020B0500000000000000" pitchFamily="34" charset="-128"/>
                <a:ea typeface="Noto Sans KR" panose="020B0500000000000000" pitchFamily="34" charset="-128"/>
              </a:rPr>
              <a:t>ddress</a:t>
            </a:r>
            <a:r>
              <a:rPr lang="en" altLang="ko-Kore-KR" sz="1400" dirty="0">
                <a:solidFill>
                  <a:srgbClr val="333333"/>
                </a:solidFill>
                <a:latin typeface="Noto Sans KR" panose="020B0500000000000000" pitchFamily="34" charset="-128"/>
                <a:ea typeface="Noto Sans KR" panose="020B0500000000000000" pitchFamily="34" charset="-128"/>
              </a:rPr>
              <a:t> on a paging system is a logical page number and an offset. The physical page is found by searching a table based on the logical page number to produce a physical page number.</a:t>
            </a:r>
          </a:p>
          <a:p>
            <a:pPr fontAlgn="base"/>
            <a:endParaRPr lang="en" altLang="ko-Kore-KR" sz="1400" dirty="0">
              <a:solidFill>
                <a:srgbClr val="333333"/>
              </a:solidFill>
              <a:latin typeface="Noto Sans KR" panose="020B0500000000000000" pitchFamily="34" charset="-128"/>
              <a:ea typeface="Noto Sans KR" panose="020B0500000000000000" pitchFamily="34" charset="-128"/>
            </a:endParaRPr>
          </a:p>
          <a:p>
            <a:pPr fontAlgn="base"/>
            <a:r>
              <a:rPr lang="en" altLang="ko-Kore-KR" sz="1400" dirty="0">
                <a:solidFill>
                  <a:srgbClr val="333333"/>
                </a:solidFill>
                <a:latin typeface="Noto Sans KR" panose="020B0500000000000000" pitchFamily="34" charset="-128"/>
                <a:ea typeface="Noto Sans KR" panose="020B0500000000000000" pitchFamily="34" charset="-128"/>
              </a:rPr>
              <a:t>Because the operating system controls the contents of this table, it can limit a process to accessing only those physical pages allocated to the process.</a:t>
            </a:r>
          </a:p>
          <a:p>
            <a:pPr fontAlgn="base"/>
            <a:endParaRPr lang="en" altLang="ko-Kore-KR" sz="1400" dirty="0">
              <a:solidFill>
                <a:srgbClr val="333333"/>
              </a:solidFill>
              <a:latin typeface="Noto Sans KR" panose="020B0500000000000000" pitchFamily="34" charset="-128"/>
              <a:ea typeface="Noto Sans KR" panose="020B0500000000000000" pitchFamily="34" charset="-128"/>
            </a:endParaRPr>
          </a:p>
          <a:p>
            <a:pPr fontAlgn="base"/>
            <a:r>
              <a:rPr lang="en" altLang="ko-Kore-KR" sz="1400" dirty="0">
                <a:solidFill>
                  <a:srgbClr val="333333"/>
                </a:solidFill>
                <a:latin typeface="Noto Sans KR" panose="020B0500000000000000" pitchFamily="34" charset="-128"/>
                <a:ea typeface="Noto Sans KR" panose="020B0500000000000000" pitchFamily="34" charset="-128"/>
              </a:rPr>
              <a:t>There is no way for a process to refer to a page it does not own because the page will not be in the page table.</a:t>
            </a:r>
          </a:p>
          <a:p>
            <a:pPr fontAlgn="base"/>
            <a:endParaRPr lang="en" altLang="ko-Kore-KR" sz="1400" dirty="0">
              <a:solidFill>
                <a:srgbClr val="333333"/>
              </a:solidFill>
              <a:latin typeface="Noto Sans KR" panose="020B0500000000000000" pitchFamily="34" charset="-128"/>
              <a:ea typeface="Noto Sans KR" panose="020B0500000000000000" pitchFamily="34" charset="-128"/>
            </a:endParaRPr>
          </a:p>
          <a:p>
            <a:pPr fontAlgn="base"/>
            <a:r>
              <a:rPr lang="en" altLang="ko-Kore-KR" sz="1400" dirty="0">
                <a:solidFill>
                  <a:srgbClr val="333333"/>
                </a:solidFill>
                <a:latin typeface="Noto Sans KR" panose="020B0500000000000000" pitchFamily="34" charset="-128"/>
                <a:ea typeface="Noto Sans KR" panose="020B0500000000000000" pitchFamily="34" charset="-128"/>
              </a:rPr>
              <a:t>To allow such access, an operating system simply needs to allow entries for non-process memory to be added to the process' page table. This is useful when two or more processes need to exchange data   they just read and write to the same </a:t>
            </a:r>
            <a:r>
              <a:rPr lang="en" altLang="ko-Kore-KR" sz="1400" dirty="0" err="1">
                <a:solidFill>
                  <a:srgbClr val="333333"/>
                </a:solidFill>
                <a:latin typeface="Noto Sans KR" panose="020B0500000000000000" pitchFamily="34" charset="-128"/>
                <a:ea typeface="Noto Sans KR" panose="020B0500000000000000" pitchFamily="34" charset="-128"/>
              </a:rPr>
              <a:t>physi-cal</a:t>
            </a:r>
            <a:r>
              <a:rPr lang="en" altLang="ko-Kore-KR" sz="1400" dirty="0">
                <a:solidFill>
                  <a:srgbClr val="333333"/>
                </a:solidFill>
                <a:latin typeface="Noto Sans KR" panose="020B0500000000000000" pitchFamily="34" charset="-128"/>
                <a:ea typeface="Noto Sans KR" panose="020B0500000000000000" pitchFamily="34" charset="-128"/>
              </a:rPr>
              <a:t> addresses (which may be at varying logical addresses).</a:t>
            </a:r>
          </a:p>
          <a:p>
            <a:pPr fontAlgn="base"/>
            <a:endParaRPr lang="en" altLang="ko-Kore-KR" sz="1400" dirty="0">
              <a:solidFill>
                <a:srgbClr val="333333"/>
              </a:solidFill>
              <a:latin typeface="Noto Sans KR" panose="020B0500000000000000" pitchFamily="34" charset="-128"/>
              <a:ea typeface="Noto Sans KR" panose="020B0500000000000000" pitchFamily="34" charset="-128"/>
            </a:endParaRPr>
          </a:p>
          <a:p>
            <a:pPr fontAlgn="base"/>
            <a:r>
              <a:rPr lang="en" altLang="ko-Kore-KR" sz="1400" dirty="0">
                <a:solidFill>
                  <a:srgbClr val="333333"/>
                </a:solidFill>
                <a:latin typeface="Noto Sans KR" panose="020B0500000000000000" pitchFamily="34" charset="-128"/>
                <a:ea typeface="Noto Sans KR" panose="020B0500000000000000" pitchFamily="34" charset="-128"/>
              </a:rPr>
              <a:t>This makes for very efficient </a:t>
            </a:r>
            <a:r>
              <a:rPr lang="en" altLang="ko-Kore-KR" sz="1400" dirty="0" err="1">
                <a:solidFill>
                  <a:srgbClr val="333333"/>
                </a:solidFill>
                <a:latin typeface="Noto Sans KR" panose="020B0500000000000000" pitchFamily="34" charset="-128"/>
                <a:ea typeface="Noto Sans KR" panose="020B0500000000000000" pitchFamily="34" charset="-128"/>
              </a:rPr>
              <a:t>interprocess</a:t>
            </a:r>
            <a:r>
              <a:rPr lang="en" altLang="ko-Kore-KR" sz="1400" dirty="0">
                <a:solidFill>
                  <a:srgbClr val="333333"/>
                </a:solidFill>
                <a:latin typeface="Noto Sans KR" panose="020B0500000000000000" pitchFamily="34" charset="-128"/>
                <a:ea typeface="Noto Sans KR" panose="020B0500000000000000" pitchFamily="34" charset="-128"/>
              </a:rPr>
              <a:t> communication.</a:t>
            </a:r>
          </a:p>
          <a:p>
            <a:pPr fontAlgn="base"/>
            <a:endParaRPr lang="en" altLang="ko-Kore-KR" sz="1400" b="0" i="0" dirty="0">
              <a:solidFill>
                <a:srgbClr val="333333"/>
              </a:solidFill>
              <a:effectLst/>
              <a:latin typeface="Noto Sans KR" panose="020B0500000000000000" pitchFamily="34" charset="-128"/>
              <a:ea typeface="Noto Sans KR" panose="020B0500000000000000" pitchFamily="34" charset="-128"/>
            </a:endParaRPr>
          </a:p>
        </p:txBody>
      </p:sp>
    </p:spTree>
    <p:extLst>
      <p:ext uri="{BB962C8B-B14F-4D97-AF65-F5344CB8AC3E}">
        <p14:creationId xmlns:p14="http://schemas.microsoft.com/office/powerpoint/2010/main" val="296674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3C06870A-A0D7-5347-9556-2015B8630E76}"/>
              </a:ext>
            </a:extLst>
          </p:cNvPr>
          <p:cNvPicPr>
            <a:picLocks noChangeAspect="1"/>
          </p:cNvPicPr>
          <p:nvPr/>
        </p:nvPicPr>
        <p:blipFill>
          <a:blip r:embed="rId2"/>
          <a:stretch>
            <a:fillRect/>
          </a:stretch>
        </p:blipFill>
        <p:spPr>
          <a:xfrm>
            <a:off x="0" y="0"/>
            <a:ext cx="6858000" cy="501805"/>
          </a:xfrm>
          <a:prstGeom prst="rect">
            <a:avLst/>
          </a:prstGeom>
        </p:spPr>
      </p:pic>
      <p:pic>
        <p:nvPicPr>
          <p:cNvPr id="3" name="그림 2">
            <a:extLst>
              <a:ext uri="{FF2B5EF4-FFF2-40B4-BE49-F238E27FC236}">
                <a16:creationId xmlns:a16="http://schemas.microsoft.com/office/drawing/2014/main" id="{A3EF4712-8D5C-C446-9EF6-CEF8798520F2}"/>
              </a:ext>
            </a:extLst>
          </p:cNvPr>
          <p:cNvPicPr>
            <a:picLocks noChangeAspect="1"/>
          </p:cNvPicPr>
          <p:nvPr/>
        </p:nvPicPr>
        <p:blipFill>
          <a:blip r:embed="rId3"/>
          <a:stretch>
            <a:fillRect/>
          </a:stretch>
        </p:blipFill>
        <p:spPr>
          <a:xfrm>
            <a:off x="0" y="1592289"/>
            <a:ext cx="6858000" cy="661281"/>
          </a:xfrm>
          <a:prstGeom prst="rect">
            <a:avLst/>
          </a:prstGeom>
        </p:spPr>
      </p:pic>
      <p:pic>
        <p:nvPicPr>
          <p:cNvPr id="4" name="그림 3">
            <a:extLst>
              <a:ext uri="{FF2B5EF4-FFF2-40B4-BE49-F238E27FC236}">
                <a16:creationId xmlns:a16="http://schemas.microsoft.com/office/drawing/2014/main" id="{1C26DF0D-3007-624A-B6EB-B2185EAAD2A9}"/>
              </a:ext>
            </a:extLst>
          </p:cNvPr>
          <p:cNvPicPr>
            <a:picLocks noChangeAspect="1"/>
          </p:cNvPicPr>
          <p:nvPr/>
        </p:nvPicPr>
        <p:blipFill>
          <a:blip r:embed="rId4"/>
          <a:stretch>
            <a:fillRect/>
          </a:stretch>
        </p:blipFill>
        <p:spPr>
          <a:xfrm>
            <a:off x="0" y="3685297"/>
            <a:ext cx="6858000" cy="348018"/>
          </a:xfrm>
          <a:prstGeom prst="rect">
            <a:avLst/>
          </a:prstGeom>
        </p:spPr>
      </p:pic>
      <p:pic>
        <p:nvPicPr>
          <p:cNvPr id="5" name="그림 4">
            <a:extLst>
              <a:ext uri="{FF2B5EF4-FFF2-40B4-BE49-F238E27FC236}">
                <a16:creationId xmlns:a16="http://schemas.microsoft.com/office/drawing/2014/main" id="{E9508801-BA1B-6E41-B313-421416B4E4F6}"/>
              </a:ext>
            </a:extLst>
          </p:cNvPr>
          <p:cNvPicPr>
            <a:picLocks noChangeAspect="1"/>
          </p:cNvPicPr>
          <p:nvPr/>
        </p:nvPicPr>
        <p:blipFill>
          <a:blip r:embed="rId5"/>
          <a:stretch>
            <a:fillRect/>
          </a:stretch>
        </p:blipFill>
        <p:spPr>
          <a:xfrm>
            <a:off x="0" y="5872686"/>
            <a:ext cx="6858000" cy="1462260"/>
          </a:xfrm>
          <a:prstGeom prst="rect">
            <a:avLst/>
          </a:prstGeom>
        </p:spPr>
      </p:pic>
      <p:pic>
        <p:nvPicPr>
          <p:cNvPr id="6" name="그림 5">
            <a:extLst>
              <a:ext uri="{FF2B5EF4-FFF2-40B4-BE49-F238E27FC236}">
                <a16:creationId xmlns:a16="http://schemas.microsoft.com/office/drawing/2014/main" id="{17000CE2-CEEA-C447-B546-1E4C31DC9806}"/>
              </a:ext>
            </a:extLst>
          </p:cNvPr>
          <p:cNvPicPr>
            <a:picLocks noChangeAspect="1"/>
          </p:cNvPicPr>
          <p:nvPr/>
        </p:nvPicPr>
        <p:blipFill>
          <a:blip r:embed="rId6"/>
          <a:stretch>
            <a:fillRect/>
          </a:stretch>
        </p:blipFill>
        <p:spPr>
          <a:xfrm>
            <a:off x="-6085332" y="4104533"/>
            <a:ext cx="5807598" cy="1620725"/>
          </a:xfrm>
          <a:prstGeom prst="rect">
            <a:avLst/>
          </a:prstGeom>
        </p:spPr>
      </p:pic>
      <p:sp>
        <p:nvSpPr>
          <p:cNvPr id="7" name="직사각형 6">
            <a:extLst>
              <a:ext uri="{FF2B5EF4-FFF2-40B4-BE49-F238E27FC236}">
                <a16:creationId xmlns:a16="http://schemas.microsoft.com/office/drawing/2014/main" id="{726ADCB9-9852-4844-8BE8-1E6491B6995C}"/>
              </a:ext>
            </a:extLst>
          </p:cNvPr>
          <p:cNvSpPr/>
          <p:nvPr/>
        </p:nvSpPr>
        <p:spPr>
          <a:xfrm>
            <a:off x="-6205149" y="-108396"/>
            <a:ext cx="6047232" cy="2031325"/>
          </a:xfrm>
          <a:prstGeom prst="rect">
            <a:avLst/>
          </a:prstGeom>
        </p:spPr>
        <p:txBody>
          <a:bodyPr wrap="square">
            <a:spAutoFit/>
          </a:bodyPr>
          <a:lstStyle/>
          <a:p>
            <a:pPr algn="just" fontAlgn="base"/>
            <a:r>
              <a:rPr lang="en" altLang="ko-Kore-KR" sz="1400" dirty="0">
                <a:solidFill>
                  <a:srgbClr val="333333"/>
                </a:solidFill>
                <a:latin typeface="Aspira"/>
              </a:rPr>
              <a:t>mobile operating systems such as iOS and Android does not support </a:t>
            </a:r>
            <a:r>
              <a:rPr lang="en" altLang="ko-Kore-KR" sz="1400" dirty="0" err="1">
                <a:solidFill>
                  <a:srgbClr val="333333"/>
                </a:solidFill>
                <a:latin typeface="Aspira"/>
              </a:rPr>
              <a:t>swappining</a:t>
            </a:r>
            <a:r>
              <a:rPr lang="en" altLang="ko-Kore-KR" sz="1400" dirty="0">
                <a:solidFill>
                  <a:srgbClr val="333333"/>
                </a:solidFill>
                <a:latin typeface="Aspira"/>
              </a:rPr>
              <a:t> the main reason is that mobiles uses flash memory and flash </a:t>
            </a:r>
            <a:r>
              <a:rPr lang="en" altLang="ko-Kore-KR" sz="1400" dirty="0" err="1">
                <a:solidFill>
                  <a:srgbClr val="333333"/>
                </a:solidFill>
                <a:latin typeface="Aspira"/>
              </a:rPr>
              <a:t>memeory</a:t>
            </a:r>
            <a:r>
              <a:rPr lang="en" altLang="ko-Kore-KR" sz="1400" dirty="0">
                <a:solidFill>
                  <a:srgbClr val="333333"/>
                </a:solidFill>
                <a:latin typeface="Aspira"/>
              </a:rPr>
              <a:t> has reduced reliability with higher inputs of actions and </a:t>
            </a:r>
            <a:r>
              <a:rPr lang="en" altLang="ko-Kore-KR" sz="1400" dirty="0" err="1">
                <a:solidFill>
                  <a:srgbClr val="333333"/>
                </a:solidFill>
                <a:latin typeface="Aspira"/>
              </a:rPr>
              <a:t>data.also</a:t>
            </a:r>
            <a:r>
              <a:rPr lang="en" altLang="ko-Kore-KR" sz="1400" dirty="0">
                <a:solidFill>
                  <a:srgbClr val="333333"/>
                </a:solidFill>
                <a:latin typeface="Aspira"/>
              </a:rPr>
              <a:t> there is space issues with flash memory, swapping is avoided to avoid having crashes and failures of the drive. They use this because they need to be quick, small and portable, but even they have their limit.</a:t>
            </a:r>
          </a:p>
          <a:p>
            <a:pPr fontAlgn="base"/>
            <a:r>
              <a:rPr lang="en" altLang="ko-Kore-KR" sz="1400" dirty="0">
                <a:solidFill>
                  <a:srgbClr val="333333"/>
                </a:solidFill>
                <a:latin typeface="Aspira"/>
              </a:rPr>
              <a:t>Also there is typically poor throughput between main memory and flash memory.</a:t>
            </a:r>
          </a:p>
          <a:p>
            <a:pPr fontAlgn="base"/>
            <a:r>
              <a:rPr lang="en" altLang="ko-Kore-KR" sz="1400" dirty="0">
                <a:solidFill>
                  <a:srgbClr val="333333"/>
                </a:solidFill>
                <a:latin typeface="Aspira"/>
              </a:rPr>
              <a:t>these can be </a:t>
            </a:r>
            <a:r>
              <a:rPr lang="en" altLang="ko-Kore-KR" sz="1400" dirty="0" err="1">
                <a:solidFill>
                  <a:srgbClr val="333333"/>
                </a:solidFill>
                <a:latin typeface="Aspira"/>
              </a:rPr>
              <a:t>resons</a:t>
            </a:r>
            <a:r>
              <a:rPr lang="en" altLang="ko-Kore-KR" sz="1400" dirty="0">
                <a:solidFill>
                  <a:srgbClr val="333333"/>
                </a:solidFill>
                <a:latin typeface="Aspira"/>
              </a:rPr>
              <a:t> why </a:t>
            </a:r>
            <a:r>
              <a:rPr lang="en" altLang="ko-Kore-KR" sz="1400" dirty="0" err="1">
                <a:solidFill>
                  <a:srgbClr val="333333"/>
                </a:solidFill>
                <a:latin typeface="Aspira"/>
              </a:rPr>
              <a:t>dont</a:t>
            </a:r>
            <a:r>
              <a:rPr lang="en" altLang="ko-Kore-KR" sz="1400" dirty="0">
                <a:solidFill>
                  <a:srgbClr val="333333"/>
                </a:solidFill>
                <a:latin typeface="Aspira"/>
              </a:rPr>
              <a:t> mobile operating systems such as iOS and Android support swapping.</a:t>
            </a:r>
          </a:p>
        </p:txBody>
      </p:sp>
      <p:pic>
        <p:nvPicPr>
          <p:cNvPr id="8" name="그림 7">
            <a:extLst>
              <a:ext uri="{FF2B5EF4-FFF2-40B4-BE49-F238E27FC236}">
                <a16:creationId xmlns:a16="http://schemas.microsoft.com/office/drawing/2014/main" id="{0FEAD752-63D4-B947-99DD-DC38CF703933}"/>
              </a:ext>
            </a:extLst>
          </p:cNvPr>
          <p:cNvPicPr>
            <a:picLocks noChangeAspect="1"/>
          </p:cNvPicPr>
          <p:nvPr/>
        </p:nvPicPr>
        <p:blipFill>
          <a:blip r:embed="rId7"/>
          <a:stretch>
            <a:fillRect/>
          </a:stretch>
        </p:blipFill>
        <p:spPr>
          <a:xfrm>
            <a:off x="-5913303" y="1922929"/>
            <a:ext cx="5463540" cy="1954266"/>
          </a:xfrm>
          <a:prstGeom prst="rect">
            <a:avLst/>
          </a:prstGeom>
        </p:spPr>
      </p:pic>
    </p:spTree>
    <p:extLst>
      <p:ext uri="{BB962C8B-B14F-4D97-AF65-F5344CB8AC3E}">
        <p14:creationId xmlns:p14="http://schemas.microsoft.com/office/powerpoint/2010/main" val="342208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A3B2948C-35AA-D647-AA14-0678C046BE3D}"/>
              </a:ext>
            </a:extLst>
          </p:cNvPr>
          <p:cNvPicPr>
            <a:picLocks noChangeAspect="1"/>
          </p:cNvPicPr>
          <p:nvPr/>
        </p:nvPicPr>
        <p:blipFill>
          <a:blip r:embed="rId2"/>
          <a:stretch>
            <a:fillRect/>
          </a:stretch>
        </p:blipFill>
        <p:spPr>
          <a:xfrm>
            <a:off x="0" y="0"/>
            <a:ext cx="6858000" cy="1805126"/>
          </a:xfrm>
          <a:prstGeom prst="rect">
            <a:avLst/>
          </a:prstGeom>
        </p:spPr>
      </p:pic>
      <p:pic>
        <p:nvPicPr>
          <p:cNvPr id="3" name="그림 2">
            <a:extLst>
              <a:ext uri="{FF2B5EF4-FFF2-40B4-BE49-F238E27FC236}">
                <a16:creationId xmlns:a16="http://schemas.microsoft.com/office/drawing/2014/main" id="{3B593D52-A6C4-E94F-9303-A92912C124F6}"/>
              </a:ext>
            </a:extLst>
          </p:cNvPr>
          <p:cNvPicPr>
            <a:picLocks noChangeAspect="1"/>
          </p:cNvPicPr>
          <p:nvPr/>
        </p:nvPicPr>
        <p:blipFill>
          <a:blip r:embed="rId3"/>
          <a:stretch>
            <a:fillRect/>
          </a:stretch>
        </p:blipFill>
        <p:spPr>
          <a:xfrm>
            <a:off x="0" y="3630801"/>
            <a:ext cx="6858000" cy="1322199"/>
          </a:xfrm>
          <a:prstGeom prst="rect">
            <a:avLst/>
          </a:prstGeom>
        </p:spPr>
      </p:pic>
      <p:pic>
        <p:nvPicPr>
          <p:cNvPr id="4" name="그림 3">
            <a:extLst>
              <a:ext uri="{FF2B5EF4-FFF2-40B4-BE49-F238E27FC236}">
                <a16:creationId xmlns:a16="http://schemas.microsoft.com/office/drawing/2014/main" id="{AC19EAE6-E4B7-2E4A-A533-B99E144B7159}"/>
              </a:ext>
            </a:extLst>
          </p:cNvPr>
          <p:cNvPicPr>
            <a:picLocks noChangeAspect="1"/>
          </p:cNvPicPr>
          <p:nvPr/>
        </p:nvPicPr>
        <p:blipFill>
          <a:blip r:embed="rId4"/>
          <a:stretch>
            <a:fillRect/>
          </a:stretch>
        </p:blipFill>
        <p:spPr>
          <a:xfrm>
            <a:off x="0" y="5886898"/>
            <a:ext cx="6858000" cy="891777"/>
          </a:xfrm>
          <a:prstGeom prst="rect">
            <a:avLst/>
          </a:prstGeom>
        </p:spPr>
      </p:pic>
      <p:pic>
        <p:nvPicPr>
          <p:cNvPr id="5" name="그림 4">
            <a:extLst>
              <a:ext uri="{FF2B5EF4-FFF2-40B4-BE49-F238E27FC236}">
                <a16:creationId xmlns:a16="http://schemas.microsoft.com/office/drawing/2014/main" id="{15D2894A-0D86-2546-B9F3-7F9E89B020E8}"/>
              </a:ext>
            </a:extLst>
          </p:cNvPr>
          <p:cNvPicPr>
            <a:picLocks noChangeAspect="1"/>
          </p:cNvPicPr>
          <p:nvPr/>
        </p:nvPicPr>
        <p:blipFill>
          <a:blip r:embed="rId5"/>
          <a:stretch>
            <a:fillRect/>
          </a:stretch>
        </p:blipFill>
        <p:spPr>
          <a:xfrm>
            <a:off x="0" y="7712573"/>
            <a:ext cx="6858000" cy="952500"/>
          </a:xfrm>
          <a:prstGeom prst="rect">
            <a:avLst/>
          </a:prstGeom>
        </p:spPr>
      </p:pic>
    </p:spTree>
    <p:extLst>
      <p:ext uri="{BB962C8B-B14F-4D97-AF65-F5344CB8AC3E}">
        <p14:creationId xmlns:p14="http://schemas.microsoft.com/office/powerpoint/2010/main" val="104838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040BA9D3-015E-A546-B28B-7CCD3389F323}"/>
              </a:ext>
            </a:extLst>
          </p:cNvPr>
          <p:cNvPicPr>
            <a:picLocks noChangeAspect="1"/>
          </p:cNvPicPr>
          <p:nvPr/>
        </p:nvPicPr>
        <p:blipFill>
          <a:blip r:embed="rId2"/>
          <a:stretch>
            <a:fillRect/>
          </a:stretch>
        </p:blipFill>
        <p:spPr>
          <a:xfrm>
            <a:off x="0" y="0"/>
            <a:ext cx="6858000" cy="1160356"/>
          </a:xfrm>
          <a:prstGeom prst="rect">
            <a:avLst/>
          </a:prstGeom>
        </p:spPr>
      </p:pic>
      <p:pic>
        <p:nvPicPr>
          <p:cNvPr id="3" name="그림 2">
            <a:extLst>
              <a:ext uri="{FF2B5EF4-FFF2-40B4-BE49-F238E27FC236}">
                <a16:creationId xmlns:a16="http://schemas.microsoft.com/office/drawing/2014/main" id="{91CD2759-22DF-5A43-A4A2-EA3D9AE2E307}"/>
              </a:ext>
            </a:extLst>
          </p:cNvPr>
          <p:cNvPicPr>
            <a:picLocks noChangeAspect="1"/>
          </p:cNvPicPr>
          <p:nvPr/>
        </p:nvPicPr>
        <p:blipFill>
          <a:blip r:embed="rId3"/>
          <a:stretch>
            <a:fillRect/>
          </a:stretch>
        </p:blipFill>
        <p:spPr>
          <a:xfrm>
            <a:off x="0" y="2965076"/>
            <a:ext cx="6375400" cy="533400"/>
          </a:xfrm>
          <a:prstGeom prst="rect">
            <a:avLst/>
          </a:prstGeom>
        </p:spPr>
      </p:pic>
      <p:pic>
        <p:nvPicPr>
          <p:cNvPr id="4" name="그림 3">
            <a:extLst>
              <a:ext uri="{FF2B5EF4-FFF2-40B4-BE49-F238E27FC236}">
                <a16:creationId xmlns:a16="http://schemas.microsoft.com/office/drawing/2014/main" id="{4C34BF1B-5D94-BF4A-A466-A40148CAB1E7}"/>
              </a:ext>
            </a:extLst>
          </p:cNvPr>
          <p:cNvPicPr>
            <a:picLocks noChangeAspect="1"/>
          </p:cNvPicPr>
          <p:nvPr/>
        </p:nvPicPr>
        <p:blipFill>
          <a:blip r:embed="rId4"/>
          <a:stretch>
            <a:fillRect/>
          </a:stretch>
        </p:blipFill>
        <p:spPr>
          <a:xfrm>
            <a:off x="310641" y="3884930"/>
            <a:ext cx="5549569" cy="1162558"/>
          </a:xfrm>
          <a:prstGeom prst="rect">
            <a:avLst/>
          </a:prstGeom>
        </p:spPr>
      </p:pic>
    </p:spTree>
    <p:extLst>
      <p:ext uri="{BB962C8B-B14F-4D97-AF65-F5344CB8AC3E}">
        <p14:creationId xmlns:p14="http://schemas.microsoft.com/office/powerpoint/2010/main" val="247523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57512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4660</TotalTime>
  <Words>1400</Words>
  <Application>Microsoft Macintosh PowerPoint</Application>
  <PresentationFormat>A4 용지(210x297mm)</PresentationFormat>
  <Paragraphs>67</Paragraphs>
  <Slides>10</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10</vt:i4>
      </vt:variant>
    </vt:vector>
  </HeadingPairs>
  <TitlesOfParts>
    <vt:vector size="18" baseType="lpstr">
      <vt:lpstr>Aspira</vt:lpstr>
      <vt:lpstr>NimbusRomNo9L</vt:lpstr>
      <vt:lpstr>Noto Sans KR</vt:lpstr>
      <vt:lpstr>Arial</vt:lpstr>
      <vt:lpstr>Calibri</vt:lpstr>
      <vt:lpstr>Calibri Light</vt:lpstr>
      <vt:lpstr>Palatino</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김승태[ 학부재학 / 영어영문학과 ]</dc:creator>
  <cp:lastModifiedBy>김승태[ 학부재학 / 영어영문학과 ]</cp:lastModifiedBy>
  <cp:revision>5</cp:revision>
  <dcterms:created xsi:type="dcterms:W3CDTF">2021-04-16T08:40:14Z</dcterms:created>
  <dcterms:modified xsi:type="dcterms:W3CDTF">2021-06-05T09:53:09Z</dcterms:modified>
</cp:coreProperties>
</file>