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tags/tag8.xml" ContentType="application/vnd.openxmlformats-officedocument.presentationml.tags+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1013" r:id="rId2"/>
    <p:sldId id="1014" r:id="rId3"/>
    <p:sldId id="1015" r:id="rId4"/>
    <p:sldId id="1016" r:id="rId5"/>
    <p:sldId id="1042" r:id="rId6"/>
    <p:sldId id="1018" r:id="rId7"/>
    <p:sldId id="1019" r:id="rId8"/>
    <p:sldId id="1020" r:id="rId9"/>
    <p:sldId id="1021" r:id="rId10"/>
    <p:sldId id="1022" r:id="rId11"/>
    <p:sldId id="1057" r:id="rId12"/>
    <p:sldId id="1056" r:id="rId13"/>
    <p:sldId id="1058" r:id="rId14"/>
    <p:sldId id="1059" r:id="rId15"/>
    <p:sldId id="1060" r:id="rId16"/>
    <p:sldId id="1024" r:id="rId17"/>
    <p:sldId id="1025" r:id="rId18"/>
    <p:sldId id="1026" r:id="rId19"/>
    <p:sldId id="1027" r:id="rId20"/>
    <p:sldId id="1028" r:id="rId21"/>
    <p:sldId id="1029" r:id="rId22"/>
    <p:sldId id="1030" r:id="rId23"/>
    <p:sldId id="1031" r:id="rId24"/>
    <p:sldId id="1032" r:id="rId25"/>
    <p:sldId id="1033" r:id="rId26"/>
    <p:sldId id="1034" r:id="rId27"/>
    <p:sldId id="1035" r:id="rId28"/>
    <p:sldId id="1036" r:id="rId29"/>
    <p:sldId id="1037" r:id="rId30"/>
    <p:sldId id="1038" r:id="rId31"/>
    <p:sldId id="1039" r:id="rId32"/>
    <p:sldId id="1040" r:id="rId33"/>
    <p:sldId id="1041" r:id="rId34"/>
    <p:sldId id="1050" r:id="rId35"/>
    <p:sldId id="105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i Lock Morgan" initials="kl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F935"/>
    <a:srgbClr val="F715DC"/>
    <a:srgbClr val="BA06A5"/>
    <a:srgbClr val="D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43" autoAdjust="0"/>
  </p:normalViewPr>
  <p:slideViewPr>
    <p:cSldViewPr>
      <p:cViewPr varScale="1">
        <p:scale>
          <a:sx n="90" d="100"/>
          <a:sy n="90" d="100"/>
        </p:scale>
        <p:origin x="-1344"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image" Target="../media/image10.wmf"/><Relationship Id="rId1" Type="http://schemas.openxmlformats.org/officeDocument/2006/relationships/image" Target="../media/image6.wmf"/><Relationship Id="rId2"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77D7C-6E98-443D-9186-B6C061ABD919}" type="datetimeFigureOut">
              <a:rPr lang="en-US" smtClean="0"/>
              <a:pPr/>
              <a:t>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881A71-1E8A-43E8-B5C2-524F1D0E2AC7}" type="slidenum">
              <a:rPr lang="en-US" smtClean="0"/>
              <a:pPr/>
              <a:t>‹#›</a:t>
            </a:fld>
            <a:endParaRPr lang="en-US"/>
          </a:p>
        </p:txBody>
      </p:sp>
    </p:spTree>
    <p:extLst>
      <p:ext uri="{BB962C8B-B14F-4D97-AF65-F5344CB8AC3E}">
        <p14:creationId xmlns:p14="http://schemas.microsoft.com/office/powerpoint/2010/main" val="520673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gi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Subtitle 8"/>
          <p:cNvSpPr>
            <a:spLocks noGrp="1"/>
          </p:cNvSpPr>
          <p:nvPr>
            <p:ph type="subTitle" idx="1" hasCustomPrompt="1"/>
          </p:nvPr>
        </p:nvSpPr>
        <p:spPr>
          <a:xfrm>
            <a:off x="1371600" y="457200"/>
            <a:ext cx="6400800" cy="762000"/>
          </a:xfrm>
        </p:spPr>
        <p:txBody>
          <a:bodyPr anchor="ctr">
            <a:normAutofit/>
          </a:bodyPr>
          <a:lstStyle>
            <a:lvl1pPr marL="0" indent="0" algn="ctr">
              <a:buNone/>
              <a:defRPr sz="4000" b="1" cap="none" spc="250" baseline="0">
                <a:solidFill>
                  <a:srgbClr val="DC0000"/>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Section xx</a:t>
            </a:r>
            <a:endParaRPr kumimoji="0" lang="en-US" dirty="0"/>
          </a:p>
        </p:txBody>
      </p:sp>
      <p:sp>
        <p:nvSpPr>
          <p:cNvPr id="10" name="Rectangle 9"/>
          <p:cNvSpPr>
            <a:spLocks noChangeArrowheads="1"/>
          </p:cNvSpPr>
          <p:nvPr/>
        </p:nvSpPr>
        <p:spPr bwMode="auto">
          <a:xfrm>
            <a:off x="152400" y="152400"/>
            <a:ext cx="8833104" cy="6547104"/>
          </a:xfrm>
          <a:prstGeom prst="rect">
            <a:avLst/>
          </a:prstGeom>
          <a:noFill/>
          <a:ln w="38100" cap="flat" cmpd="thickThin" algn="ctr">
            <a:solidFill>
              <a:schemeClr val="accent4"/>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Title 7"/>
          <p:cNvSpPr>
            <a:spLocks noGrp="1"/>
          </p:cNvSpPr>
          <p:nvPr>
            <p:ph type="ctrTitle" hasCustomPrompt="1"/>
          </p:nvPr>
        </p:nvSpPr>
        <p:spPr>
          <a:xfrm>
            <a:off x="1066800" y="2105025"/>
            <a:ext cx="7010400" cy="2647950"/>
          </a:xfrm>
          <a:solidFill>
            <a:schemeClr val="accent1"/>
          </a:solidFill>
          <a:ln w="127000" cmpd="tri">
            <a:solidFill>
              <a:schemeClr val="accent2"/>
            </a:solidFill>
          </a:ln>
        </p:spPr>
        <p:txBody>
          <a:bodyPr anchor="ctr">
            <a:normAutofit/>
          </a:bodyPr>
          <a:lstStyle>
            <a:lvl1pPr>
              <a:defRPr sz="5400" b="1" baseline="0">
                <a:solidFill>
                  <a:schemeClr val="bg1"/>
                </a:solidFill>
              </a:defRPr>
            </a:lvl1pPr>
          </a:lstStyle>
          <a:p>
            <a:r>
              <a:rPr kumimoji="0" lang="en-US" dirty="0" smtClean="0"/>
              <a:t>Section Title</a:t>
            </a:r>
            <a:endParaRPr kumimoji="0" lang="en-US" dirty="0"/>
          </a:p>
        </p:txBody>
      </p:sp>
      <p:sp>
        <p:nvSpPr>
          <p:cNvPr id="11" name="Rectangle 10"/>
          <p:cNvSpPr>
            <a:spLocks noChangeArrowheads="1"/>
          </p:cNvSpPr>
          <p:nvPr userDrawn="1"/>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r>
              <a:rPr lang="en-US" dirty="0" smtClean="0">
                <a:solidFill>
                  <a:schemeClr val="bg1"/>
                </a:solidFill>
              </a:rPr>
              <a:t>Statistics: Unlocking the Power of Data				</a:t>
            </a:r>
            <a:r>
              <a:rPr lang="en-US" baseline="0" dirty="0" smtClean="0">
                <a:solidFill>
                  <a:schemeClr val="bg1"/>
                </a:solidFill>
              </a:rPr>
              <a:t>               </a:t>
            </a:r>
            <a:r>
              <a:rPr lang="en-US" dirty="0" smtClean="0">
                <a:solidFill>
                  <a:schemeClr val="bg1"/>
                </a:solidFill>
              </a:rPr>
              <a:t>Lock</a:t>
            </a:r>
            <a:r>
              <a:rPr lang="en-US" baseline="30000"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2090049601"/>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rgbClr val="DC0000"/>
                </a:solidFill>
              </a:defRPr>
            </a:lvl1pPr>
          </a:lstStyle>
          <a:p>
            <a:r>
              <a:rPr kumimoji="0" lang="en-US" smtClean="0"/>
              <a:t>Click to edit Master title style</a:t>
            </a:r>
            <a:endParaRPr kumimoji="0" lang="en-US" dirty="0"/>
          </a:p>
        </p:txBody>
      </p:sp>
      <p:sp>
        <p:nvSpPr>
          <p:cNvPr id="12" name="Rectangle 11"/>
          <p:cNvSpPr>
            <a:spLocks noChangeArrowheads="1"/>
          </p:cNvSpPr>
          <p:nvPr userDrawn="1"/>
        </p:nvSpPr>
        <p:spPr bwMode="auto">
          <a:xfrm>
            <a:off x="152400" y="152400"/>
            <a:ext cx="8833104" cy="6547104"/>
          </a:xfrm>
          <a:prstGeom prst="rect">
            <a:avLst/>
          </a:prstGeom>
          <a:noFill/>
          <a:ln w="38100" cap="flat" cmpd="thickThin" algn="ctr">
            <a:solidFill>
              <a:schemeClr val="accent4"/>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4" name="Text Placeholder 12"/>
          <p:cNvSpPr>
            <a:spLocks noGrp="1"/>
          </p:cNvSpPr>
          <p:nvPr>
            <p:ph idx="1"/>
          </p:nvPr>
        </p:nvSpPr>
        <p:spPr>
          <a:xfrm>
            <a:off x="301752" y="1066800"/>
            <a:ext cx="8534400" cy="4953000"/>
          </a:xfrm>
          <a:prstGeom prst="rect">
            <a:avLst/>
          </a:prstGeom>
        </p:spPr>
        <p:txBody>
          <a:bodyPr vert="horz">
            <a:normAutofit/>
          </a:bodyPr>
          <a:lstStyle>
            <a:lvl1pPr>
              <a:spcBef>
                <a:spcPts val="0"/>
              </a:spcBef>
              <a:spcAft>
                <a:spcPts val="1800"/>
              </a:spcAft>
              <a:defRPr sz="3200"/>
            </a:lvl1pPr>
            <a:lvl2pPr>
              <a:spcBef>
                <a:spcPts val="0"/>
              </a:spcBef>
              <a:spcAft>
                <a:spcPts val="1800"/>
              </a:spcAft>
              <a:defRPr sz="2800"/>
            </a:lvl2pPr>
            <a:lvl3pPr>
              <a:spcBef>
                <a:spcPts val="0"/>
              </a:spcBef>
              <a:spcAft>
                <a:spcPts val="1800"/>
              </a:spcAft>
              <a:defRPr sz="2400"/>
            </a:lvl3pPr>
            <a:lvl4pPr>
              <a:spcBef>
                <a:spcPts val="0"/>
              </a:spcBef>
              <a:spcAft>
                <a:spcPts val="1800"/>
              </a:spcAft>
              <a:defRPr sz="2000"/>
            </a:lvl4pPr>
            <a:lvl5pPr>
              <a:spcBef>
                <a:spcPts val="0"/>
              </a:spcBef>
              <a:spcAft>
                <a:spcPts val="1800"/>
              </a:spcAft>
              <a:defRPr/>
            </a:lvl5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7" name="Rectangle 6"/>
          <p:cNvSpPr>
            <a:spLocks noChangeArrowheads="1"/>
          </p:cNvSpPr>
          <p:nvPr userDrawn="1"/>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r>
              <a:rPr lang="en-US" dirty="0" smtClean="0">
                <a:solidFill>
                  <a:schemeClr val="bg1"/>
                </a:solidFill>
              </a:rPr>
              <a:t>Statistics: Unlocking the Power of Data				</a:t>
            </a:r>
            <a:r>
              <a:rPr lang="en-US" baseline="0" dirty="0" smtClean="0">
                <a:solidFill>
                  <a:schemeClr val="bg1"/>
                </a:solidFill>
              </a:rPr>
              <a:t>               </a:t>
            </a:r>
            <a:r>
              <a:rPr lang="en-US" dirty="0" smtClean="0">
                <a:solidFill>
                  <a:schemeClr val="bg1"/>
                </a:solidFill>
              </a:rPr>
              <a:t>Lock</a:t>
            </a:r>
            <a:r>
              <a:rPr lang="en-US" baseline="30000"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79024285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chemeClr val="tx2"/>
                </a:solidFill>
              </a:defRPr>
            </a:lvl1pPr>
          </a:lstStyle>
          <a:p>
            <a:r>
              <a:rPr kumimoji="0" lang="en-US" smtClean="0"/>
              <a:t>Click to edit Master title style</a:t>
            </a:r>
            <a:endParaRPr kumimoji="0" lang="en-US" dirty="0"/>
          </a:p>
        </p:txBody>
      </p:sp>
      <p:sp>
        <p:nvSpPr>
          <p:cNvPr id="8" name="Rectangle 7"/>
          <p:cNvSpPr>
            <a:spLocks noChangeArrowheads="1"/>
          </p:cNvSpPr>
          <p:nvPr userDrawn="1"/>
        </p:nvSpPr>
        <p:spPr bwMode="auto">
          <a:xfrm>
            <a:off x="152400" y="152400"/>
            <a:ext cx="8833104" cy="6547104"/>
          </a:xfrm>
          <a:prstGeom prst="rect">
            <a:avLst/>
          </a:prstGeom>
          <a:noFill/>
          <a:ln w="38100" cap="flat" cmpd="thickThin" algn="ctr">
            <a:solidFill>
              <a:schemeClr val="accent4"/>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6" name="Rectangle 5"/>
          <p:cNvSpPr>
            <a:spLocks noChangeArrowheads="1"/>
          </p:cNvSpPr>
          <p:nvPr userDrawn="1"/>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r>
              <a:rPr lang="en-US" dirty="0" smtClean="0">
                <a:solidFill>
                  <a:schemeClr val="bg1"/>
                </a:solidFill>
              </a:rPr>
              <a:t>Statistics: Unlocking the Power of Data				</a:t>
            </a:r>
            <a:r>
              <a:rPr lang="en-US" baseline="0" dirty="0" smtClean="0">
                <a:solidFill>
                  <a:schemeClr val="bg1"/>
                </a:solidFill>
              </a:rPr>
              <a:t>               </a:t>
            </a:r>
            <a:r>
              <a:rPr lang="en-US" dirty="0" smtClean="0">
                <a:solidFill>
                  <a:schemeClr val="bg1"/>
                </a:solidFill>
              </a:rPr>
              <a:t>Lock</a:t>
            </a:r>
            <a:r>
              <a:rPr lang="en-US" baseline="30000"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328411998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userDrawn="1"/>
        </p:nvSpPr>
        <p:spPr bwMode="auto">
          <a:xfrm>
            <a:off x="152400" y="152400"/>
            <a:ext cx="8833104" cy="6547104"/>
          </a:xfrm>
          <a:prstGeom prst="rect">
            <a:avLst/>
          </a:prstGeom>
          <a:noFill/>
          <a:ln w="38100" cap="flat" cmpd="thickThin" algn="ctr">
            <a:solidFill>
              <a:schemeClr val="accent4"/>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Rectangle 8"/>
          <p:cNvSpPr>
            <a:spLocks noChangeArrowheads="1"/>
          </p:cNvSpPr>
          <p:nvPr userDrawn="1"/>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r>
              <a:rPr lang="en-US" dirty="0" smtClean="0">
                <a:solidFill>
                  <a:schemeClr val="bg1"/>
                </a:solidFill>
              </a:rPr>
              <a:t>Statistics: Unlocking the Power of Data				</a:t>
            </a:r>
            <a:r>
              <a:rPr lang="en-US" baseline="0" dirty="0" smtClean="0">
                <a:solidFill>
                  <a:schemeClr val="bg1"/>
                </a:solidFill>
              </a:rPr>
              <a:t>               </a:t>
            </a:r>
            <a:r>
              <a:rPr lang="en-US" dirty="0" smtClean="0">
                <a:solidFill>
                  <a:schemeClr val="bg1"/>
                </a:solidFill>
              </a:rPr>
              <a:t>Lock</a:t>
            </a:r>
            <a:r>
              <a:rPr lang="en-US" baseline="30000"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204913652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icker">
    <p:spTree>
      <p:nvGrpSpPr>
        <p:cNvPr id="1" name=""/>
        <p:cNvGrpSpPr/>
        <p:nvPr/>
      </p:nvGrpSpPr>
      <p:grpSpPr>
        <a:xfrm>
          <a:off x="0" y="0"/>
          <a:ext cx="0" cy="0"/>
          <a:chOff x="0" y="0"/>
          <a:chExt cx="0" cy="0"/>
        </a:xfrm>
      </p:grpSpPr>
      <p:sp>
        <p:nvSpPr>
          <p:cNvPr id="2" name="Title 1"/>
          <p:cNvSpPr>
            <a:spLocks noGrp="1"/>
          </p:cNvSpPr>
          <p:nvPr>
            <p:ph type="title"/>
          </p:nvPr>
        </p:nvSpPr>
        <p:spPr>
          <a:xfrm>
            <a:off x="1319784" y="152400"/>
            <a:ext cx="7290816" cy="762000"/>
          </a:xfrm>
        </p:spPr>
        <p:txBody>
          <a:bodyPr>
            <a:normAutofit/>
          </a:bodyPr>
          <a:lstStyle>
            <a:lvl1pPr>
              <a:defRPr sz="4000" b="1"/>
            </a:lvl1pPr>
          </a:lstStyle>
          <a:p>
            <a:r>
              <a:rPr lang="en-US" smtClean="0"/>
              <a:t>Click to edit Master title style</a:t>
            </a:r>
            <a:endParaRPr lang="en-US" dirty="0"/>
          </a:p>
        </p:txBody>
      </p:sp>
      <p:pic>
        <p:nvPicPr>
          <p:cNvPr id="4" name="Picture 2" descr="http://t3.gstatic.com/images?q=tbn:ANd9GcTYmiLh9B_aVjviHh1xZIewSwIAVBJM6GGUwjQGMknDgt1O3VWWMFpakkXX"/>
          <p:cNvPicPr>
            <a:picLocks noChangeAspect="1" noChangeArrowheads="1"/>
          </p:cNvPicPr>
          <p:nvPr userDrawn="1"/>
        </p:nvPicPr>
        <p:blipFill>
          <a:blip r:embed="rId2" cstate="print"/>
          <a:srcRect t="17160" b="8480"/>
          <a:stretch>
            <a:fillRect/>
          </a:stretch>
        </p:blipFill>
        <p:spPr bwMode="auto">
          <a:xfrm>
            <a:off x="173736" y="173736"/>
            <a:ext cx="1066800" cy="990600"/>
          </a:xfrm>
          <a:prstGeom prst="rect">
            <a:avLst/>
          </a:prstGeom>
          <a:noFill/>
        </p:spPr>
      </p:pic>
      <p:sp>
        <p:nvSpPr>
          <p:cNvPr id="9" name="Text Placeholder 12"/>
          <p:cNvSpPr>
            <a:spLocks noGrp="1"/>
          </p:cNvSpPr>
          <p:nvPr>
            <p:ph idx="1"/>
          </p:nvPr>
        </p:nvSpPr>
        <p:spPr>
          <a:xfrm>
            <a:off x="301752" y="1371600"/>
            <a:ext cx="8534400" cy="2209800"/>
          </a:xfrm>
          <a:prstGeom prst="rect">
            <a:avLst/>
          </a:prstGeom>
        </p:spPr>
        <p:txBody>
          <a:bodyPr vert="horz">
            <a:normAutofit/>
          </a:bodyPr>
          <a:lstStyle>
            <a:lvl1pPr marL="0" indent="0">
              <a:spcBef>
                <a:spcPts val="0"/>
              </a:spcBef>
              <a:spcAft>
                <a:spcPts val="1800"/>
              </a:spcAft>
              <a:buNone/>
              <a:defRPr sz="3200"/>
            </a:lvl1pPr>
            <a:lvl2pPr>
              <a:spcBef>
                <a:spcPts val="0"/>
              </a:spcBef>
              <a:spcAft>
                <a:spcPts val="1800"/>
              </a:spcAft>
              <a:defRPr sz="2800"/>
            </a:lvl2pPr>
            <a:lvl3pPr>
              <a:spcBef>
                <a:spcPts val="0"/>
              </a:spcBef>
              <a:spcAft>
                <a:spcPts val="1800"/>
              </a:spcAft>
              <a:defRPr sz="2400"/>
            </a:lvl3pPr>
            <a:lvl4pPr>
              <a:spcBef>
                <a:spcPts val="0"/>
              </a:spcBef>
              <a:spcAft>
                <a:spcPts val="1800"/>
              </a:spcAft>
              <a:defRPr sz="2000"/>
            </a:lvl4pPr>
            <a:lvl5pPr>
              <a:spcBef>
                <a:spcPts val="0"/>
              </a:spcBef>
              <a:spcAft>
                <a:spcPts val="1800"/>
              </a:spcAft>
              <a:defRPr/>
            </a:lvl5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0" name="Text Placeholder 12"/>
          <p:cNvSpPr>
            <a:spLocks noGrp="1"/>
          </p:cNvSpPr>
          <p:nvPr>
            <p:ph idx="13"/>
          </p:nvPr>
        </p:nvSpPr>
        <p:spPr>
          <a:xfrm>
            <a:off x="1143000" y="3886200"/>
            <a:ext cx="7568680" cy="2161032"/>
          </a:xfrm>
          <a:prstGeom prst="rect">
            <a:avLst/>
          </a:prstGeom>
        </p:spPr>
        <p:txBody>
          <a:bodyPr vert="horz">
            <a:normAutofit/>
          </a:bodyPr>
          <a:lstStyle>
            <a:lvl1pPr marL="0" indent="0">
              <a:spcBef>
                <a:spcPts val="0"/>
              </a:spcBef>
              <a:spcAft>
                <a:spcPts val="0"/>
              </a:spcAft>
              <a:buFont typeface="+mj-lt"/>
              <a:buAutoNum type="alphaLcParenR"/>
              <a:defRPr sz="3200"/>
            </a:lvl1pPr>
            <a:lvl2pPr>
              <a:defRPr sz="2800"/>
            </a:lvl2pPr>
            <a:lvl3pPr>
              <a:defRPr sz="2400"/>
            </a:lvl3pPr>
            <a:lvl4pPr>
              <a:defRPr sz="2000"/>
            </a:lvl4pPr>
          </a:lstStyle>
          <a:p>
            <a:pPr lvl="0" eaLnBrk="1" latinLnBrk="0" hangingPunct="1"/>
            <a:r>
              <a:rPr kumimoji="0" lang="en-US" smtClean="0"/>
              <a:t>Click to edit Master text styles</a:t>
            </a:r>
          </a:p>
        </p:txBody>
      </p:sp>
      <p:sp>
        <p:nvSpPr>
          <p:cNvPr id="11" name="Text Placeholder 12"/>
          <p:cNvSpPr>
            <a:spLocks noGrp="1"/>
          </p:cNvSpPr>
          <p:nvPr>
            <p:ph idx="14"/>
          </p:nvPr>
        </p:nvSpPr>
        <p:spPr>
          <a:xfrm>
            <a:off x="5181600" y="4114800"/>
            <a:ext cx="3733800" cy="2057400"/>
          </a:xfrm>
          <a:prstGeom prst="rect">
            <a:avLst/>
          </a:prstGeom>
        </p:spPr>
        <p:txBody>
          <a:bodyPr vert="horz">
            <a:normAutofit/>
          </a:bodyPr>
          <a:lstStyle>
            <a:lvl1pPr marL="0" indent="0">
              <a:buNone/>
              <a:defRPr sz="2400">
                <a:solidFill>
                  <a:schemeClr val="accent1"/>
                </a:solidFill>
                <a:latin typeface="Segoe Print" pitchFamily="2" charset="0"/>
              </a:defRPr>
            </a:lvl1pPr>
            <a:lvl2pPr marL="274320" indent="0">
              <a:buNone/>
              <a:defRPr sz="2800">
                <a:solidFill>
                  <a:schemeClr val="accent1"/>
                </a:solidFill>
                <a:latin typeface="Segoe Print" pitchFamily="2" charset="0"/>
              </a:defRPr>
            </a:lvl2pPr>
            <a:lvl3pPr marL="594360" indent="0">
              <a:buNone/>
              <a:defRPr sz="2400">
                <a:solidFill>
                  <a:schemeClr val="accent1"/>
                </a:solidFill>
                <a:latin typeface="Segoe Print" pitchFamily="2" charset="0"/>
              </a:defRPr>
            </a:lvl3pPr>
            <a:lvl4pPr marL="868680" indent="0">
              <a:buNone/>
              <a:defRPr sz="2000">
                <a:solidFill>
                  <a:schemeClr val="accent1"/>
                </a:solidFill>
                <a:latin typeface="Segoe Print" pitchFamily="2" charset="0"/>
              </a:defRPr>
            </a:lvl4pPr>
            <a:lvl5pPr marL="1143000" indent="0">
              <a:buNone/>
              <a:defRPr>
                <a:solidFill>
                  <a:schemeClr val="accent1"/>
                </a:solidFill>
                <a:latin typeface="Segoe Print" pitchFamily="2" charset="0"/>
              </a:defRPr>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384817290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scussion">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7312152" cy="758952"/>
          </a:xfrm>
        </p:spPr>
        <p:txBody>
          <a:bodyPr>
            <a:normAutofit/>
          </a:bodyPr>
          <a:lstStyle>
            <a:lvl1pPr>
              <a:defRPr sz="4000" b="1">
                <a:solidFill>
                  <a:srgbClr val="DC0000"/>
                </a:solidFill>
              </a:defRPr>
            </a:lvl1pPr>
          </a:lstStyle>
          <a:p>
            <a:r>
              <a:rPr kumimoji="0" lang="en-US" smtClean="0"/>
              <a:t>Click to edit Master title style</a:t>
            </a:r>
            <a:endParaRPr kumimoji="0" lang="en-US" dirty="0"/>
          </a:p>
        </p:txBody>
      </p:sp>
      <p:sp>
        <p:nvSpPr>
          <p:cNvPr id="12" name="Rectangle 11"/>
          <p:cNvSpPr>
            <a:spLocks noChangeArrowheads="1"/>
          </p:cNvSpPr>
          <p:nvPr userDrawn="1"/>
        </p:nvSpPr>
        <p:spPr bwMode="auto">
          <a:xfrm>
            <a:off x="152400" y="152400"/>
            <a:ext cx="8833104" cy="6547104"/>
          </a:xfrm>
          <a:prstGeom prst="rect">
            <a:avLst/>
          </a:prstGeom>
          <a:noFill/>
          <a:ln w="38100" cap="flat" cmpd="thickThin" algn="ctr">
            <a:solidFill>
              <a:schemeClr val="accent4"/>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7" name="Text Placeholder 12"/>
          <p:cNvSpPr>
            <a:spLocks noGrp="1"/>
          </p:cNvSpPr>
          <p:nvPr>
            <p:ph idx="1"/>
          </p:nvPr>
        </p:nvSpPr>
        <p:spPr>
          <a:xfrm>
            <a:off x="301752" y="1066800"/>
            <a:ext cx="8534400" cy="4953000"/>
          </a:xfrm>
          <a:prstGeom prst="rect">
            <a:avLst/>
          </a:prstGeom>
        </p:spPr>
        <p:txBody>
          <a:bodyPr vert="horz">
            <a:normAutofit/>
          </a:bodyPr>
          <a:lstStyle>
            <a:lvl1pPr>
              <a:spcBef>
                <a:spcPts val="0"/>
              </a:spcBef>
              <a:spcAft>
                <a:spcPts val="1800"/>
              </a:spcAft>
              <a:defRPr/>
            </a:lvl1pPr>
            <a:lvl2pPr>
              <a:spcBef>
                <a:spcPts val="0"/>
              </a:spcBef>
              <a:spcAft>
                <a:spcPts val="1800"/>
              </a:spcAft>
              <a:defRPr/>
            </a:lvl2pPr>
            <a:lvl3pPr>
              <a:spcBef>
                <a:spcPts val="0"/>
              </a:spcBef>
              <a:spcAft>
                <a:spcPts val="1800"/>
              </a:spcAft>
              <a:defRPr/>
            </a:lvl3pPr>
            <a:lvl4pPr>
              <a:spcBef>
                <a:spcPts val="0"/>
              </a:spcBef>
              <a:spcAft>
                <a:spcPts val="1800"/>
              </a:spcAft>
              <a:defRPr/>
            </a:lvl4pPr>
            <a:lvl5pPr>
              <a:spcBef>
                <a:spcPts val="0"/>
              </a:spcBef>
              <a:spcAft>
                <a:spcPts val="1800"/>
              </a:spcAft>
              <a:defRPr/>
            </a:lvl5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pic>
        <p:nvPicPr>
          <p:cNvPr id="8" name="Picture 2" descr="http://www.isaac-online.org/cgi-bin/symbol.cgi/committeediscuss"/>
          <p:cNvPicPr>
            <a:picLocks noChangeAspect="1" noChangeArrowheads="1"/>
          </p:cNvPicPr>
          <p:nvPr userDrawn="1"/>
        </p:nvPicPr>
        <p:blipFill>
          <a:blip r:embed="rId2" cstate="print"/>
          <a:srcRect/>
          <a:stretch>
            <a:fillRect/>
          </a:stretch>
        </p:blipFill>
        <p:spPr bwMode="auto">
          <a:xfrm>
            <a:off x="247650" y="228600"/>
            <a:ext cx="1117598" cy="609600"/>
          </a:xfrm>
          <a:prstGeom prst="rect">
            <a:avLst/>
          </a:prstGeom>
          <a:noFill/>
        </p:spPr>
      </p:pic>
      <p:sp>
        <p:nvSpPr>
          <p:cNvPr id="9" name="Rectangle 8"/>
          <p:cNvSpPr>
            <a:spLocks noChangeArrowheads="1"/>
          </p:cNvSpPr>
          <p:nvPr userDrawn="1"/>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r>
              <a:rPr lang="en-US" dirty="0" smtClean="0">
                <a:solidFill>
                  <a:schemeClr val="bg1"/>
                </a:solidFill>
              </a:rPr>
              <a:t>Statistics: Unlocking the Power of Data				</a:t>
            </a:r>
            <a:r>
              <a:rPr lang="en-US" baseline="0" dirty="0" smtClean="0">
                <a:solidFill>
                  <a:schemeClr val="bg1"/>
                </a:solidFill>
              </a:rPr>
              <a:t>               </a:t>
            </a:r>
            <a:r>
              <a:rPr lang="en-US" dirty="0" smtClean="0">
                <a:solidFill>
                  <a:schemeClr val="bg1"/>
                </a:solidFill>
              </a:rPr>
              <a:t>Lock</a:t>
            </a:r>
            <a:r>
              <a:rPr lang="en-US" baseline="30000"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324283032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12"/>
          <p:cNvSpPr>
            <a:spLocks noGrp="1"/>
          </p:cNvSpPr>
          <p:nvPr>
            <p:ph idx="1"/>
          </p:nvPr>
        </p:nvSpPr>
        <p:spPr>
          <a:xfrm>
            <a:off x="1257300" y="1676400"/>
            <a:ext cx="6629400" cy="1759458"/>
          </a:xfrm>
          <a:prstGeom prst="rect">
            <a:avLst/>
          </a:prstGeom>
          <a:ln w="76200" cmpd="thickThin">
            <a:solidFill>
              <a:schemeClr val="accent1"/>
            </a:solidFill>
          </a:ln>
        </p:spPr>
        <p:txBody>
          <a:bodyPr vert="horz" anchor="ctr">
            <a:normAutofit/>
          </a:bodyPr>
          <a:lstStyle>
            <a:lvl1pPr marL="0" indent="0" algn="ctr">
              <a:spcBef>
                <a:spcPts val="0"/>
              </a:spcBef>
              <a:spcAft>
                <a:spcPts val="1800"/>
              </a:spcAft>
              <a:buNone/>
              <a:defRPr sz="3200"/>
            </a:lvl1pPr>
            <a:lvl2pPr>
              <a:defRPr sz="2800"/>
            </a:lvl2pPr>
            <a:lvl3pPr>
              <a:defRPr sz="2400"/>
            </a:lvl3pPr>
            <a:lvl4pPr>
              <a:defRPr sz="2000"/>
            </a:lvl4pPr>
          </a:lstStyle>
          <a:p>
            <a:pPr lvl="0" eaLnBrk="1" latinLnBrk="0" hangingPunct="1"/>
            <a:r>
              <a:rPr kumimoji="0" lang="en-US" smtClean="0"/>
              <a:t>Click to edit Master text styles</a:t>
            </a:r>
          </a:p>
        </p:txBody>
      </p:sp>
      <p:sp>
        <p:nvSpPr>
          <p:cNvPr id="5" name="Text Placeholder 12"/>
          <p:cNvSpPr>
            <a:spLocks noGrp="1"/>
          </p:cNvSpPr>
          <p:nvPr>
            <p:ph idx="10"/>
          </p:nvPr>
        </p:nvSpPr>
        <p:spPr>
          <a:xfrm>
            <a:off x="304800" y="3962400"/>
            <a:ext cx="8534400" cy="1219200"/>
          </a:xfrm>
          <a:prstGeom prst="rect">
            <a:avLst/>
          </a:prstGeom>
        </p:spPr>
        <p:txBody>
          <a:bodyPr vert="horz">
            <a:normAutofit/>
          </a:bodyPr>
          <a:lstStyle>
            <a:lvl1pPr>
              <a:spcBef>
                <a:spcPts val="0"/>
              </a:spcBef>
              <a:spcAft>
                <a:spcPts val="1800"/>
              </a:spcAft>
              <a:defRPr/>
            </a:lvl1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Tree>
    <p:extLst>
      <p:ext uri="{BB962C8B-B14F-4D97-AF65-F5344CB8AC3E}">
        <p14:creationId xmlns:p14="http://schemas.microsoft.com/office/powerpoint/2010/main" val="75140671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auto">
          <a:xfrm>
            <a:off x="152400" y="155448"/>
            <a:ext cx="8833104" cy="6547104"/>
          </a:xfrm>
          <a:prstGeom prst="rect">
            <a:avLst/>
          </a:prstGeom>
          <a:noFill/>
          <a:ln w="38100" cap="flat" cmpd="thickThin" algn="ctr">
            <a:solidFill>
              <a:schemeClr val="accent4"/>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301752" y="152400"/>
            <a:ext cx="8534400" cy="758952"/>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01752" y="1066800"/>
            <a:ext cx="8534400" cy="495300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rgbClr val="DC0000"/>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r>
              <a:rPr lang="en-US" dirty="0" smtClean="0">
                <a:solidFill>
                  <a:schemeClr val="bg1"/>
                </a:solidFill>
              </a:rPr>
              <a:t>Statistics: Unlocking the Power of Data				</a:t>
            </a:r>
            <a:r>
              <a:rPr lang="en-US" baseline="0" dirty="0" smtClean="0">
                <a:solidFill>
                  <a:schemeClr val="bg1"/>
                </a:solidFill>
              </a:rPr>
              <a:t>               </a:t>
            </a:r>
            <a:r>
              <a:rPr lang="en-US" dirty="0" smtClean="0">
                <a:solidFill>
                  <a:schemeClr val="bg1"/>
                </a:solidFill>
              </a:rPr>
              <a:t>Lock</a:t>
            </a:r>
            <a:r>
              <a:rPr lang="en-US" baseline="30000"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42578810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8" r:id="rId3"/>
    <p:sldLayoutId id="2147483679" r:id="rId4"/>
    <p:sldLayoutId id="2147483680" r:id="rId5"/>
    <p:sldLayoutId id="2147483683" r:id="rId6"/>
    <p:sldLayoutId id="2147483684" r:id="rId7"/>
  </p:sldLayoutIdLst>
  <p:timing>
    <p:tnLst>
      <p:par>
        <p:cTn xmlns:p14="http://schemas.microsoft.com/office/powerpoint/2010/main" id="1" dur="indefinite" restart="never" nodeType="tmRoot"/>
      </p:par>
    </p:tnLst>
  </p:timing>
  <p:txStyles>
    <p:titleStyle>
      <a:lvl1pPr algn="ctr" rtl="0" eaLnBrk="1" latinLnBrk="0" hangingPunct="1">
        <a:spcBef>
          <a:spcPct val="0"/>
        </a:spcBef>
        <a:buNone/>
        <a:defRPr kumimoji="0" sz="4000" b="1" kern="1200">
          <a:solidFill>
            <a:schemeClr val="tx2"/>
          </a:solidFill>
          <a:latin typeface="+mj-lt"/>
          <a:ea typeface="+mj-ea"/>
          <a:cs typeface="+mj-cs"/>
        </a:defRPr>
      </a:lvl1pPr>
    </p:titleStyle>
    <p:bodyStyle>
      <a:lvl1pPr marL="274320" indent="-274320" algn="l" rtl="0" eaLnBrk="1" latinLnBrk="0" hangingPunct="1">
        <a:spcBef>
          <a:spcPts val="0"/>
        </a:spcBef>
        <a:spcAft>
          <a:spcPts val="1800"/>
        </a:spcAft>
        <a:buClr>
          <a:schemeClr val="accent1"/>
        </a:buClr>
        <a:buSzPct val="85000"/>
        <a:buFont typeface="Wingdings 2"/>
        <a:buChar char=""/>
        <a:defRPr kumimoji="0" sz="3200" kern="1200">
          <a:solidFill>
            <a:schemeClr val="tx1"/>
          </a:solidFill>
          <a:latin typeface="+mn-lt"/>
          <a:ea typeface="+mn-ea"/>
          <a:cs typeface="+mn-cs"/>
        </a:defRPr>
      </a:lvl1pPr>
      <a:lvl2pPr marL="548640" indent="-274320" algn="l" rtl="0" eaLnBrk="1" latinLnBrk="0" hangingPunct="1">
        <a:spcBef>
          <a:spcPts val="0"/>
        </a:spcBef>
        <a:spcAft>
          <a:spcPts val="0"/>
        </a:spcAft>
        <a:buClr>
          <a:schemeClr val="accent2"/>
        </a:buClr>
        <a:buSzPct val="70000"/>
        <a:buFont typeface="Wingdings"/>
        <a:buChar char=""/>
        <a:defRPr kumimoji="0" sz="2800" kern="1200">
          <a:solidFill>
            <a:schemeClr val="tx1"/>
          </a:solidFill>
          <a:latin typeface="+mn-lt"/>
          <a:ea typeface="+mn-ea"/>
          <a:cs typeface="+mn-cs"/>
        </a:defRPr>
      </a:lvl2pPr>
      <a:lvl3pPr marL="822960" indent="-228600" algn="l" rtl="0" eaLnBrk="1" latinLnBrk="0" hangingPunct="1">
        <a:spcBef>
          <a:spcPts val="0"/>
        </a:spcBef>
        <a:spcAft>
          <a:spcPts val="0"/>
        </a:spcAft>
        <a:buClr>
          <a:schemeClr val="accent3"/>
        </a:buClr>
        <a:buSzPct val="75000"/>
        <a:buFont typeface="Wingdings 2"/>
        <a:buChar char=""/>
        <a:defRPr kumimoji="0" sz="2400" kern="1200">
          <a:solidFill>
            <a:schemeClr val="tx1"/>
          </a:solidFill>
          <a:latin typeface="+mn-lt"/>
          <a:ea typeface="+mn-ea"/>
          <a:cs typeface="+mn-cs"/>
        </a:defRPr>
      </a:lvl3pPr>
      <a:lvl4pPr marL="1097280" indent="-228600" algn="l" rtl="0" eaLnBrk="1" latinLnBrk="0" hangingPunct="1">
        <a:spcBef>
          <a:spcPts val="0"/>
        </a:spcBef>
        <a:spcAft>
          <a:spcPts val="0"/>
        </a:spcAft>
        <a:buClr>
          <a:schemeClr val="accent4"/>
        </a:buClr>
        <a:buSzPct val="70000"/>
        <a:buFont typeface="Wingdings"/>
        <a:buChar char=""/>
        <a:defRPr kumimoji="0" sz="2000" kern="1200">
          <a:solidFill>
            <a:schemeClr val="tx1"/>
          </a:solidFill>
          <a:latin typeface="+mn-lt"/>
          <a:ea typeface="+mn-ea"/>
          <a:cs typeface="+mn-cs"/>
        </a:defRPr>
      </a:lvl4pPr>
      <a:lvl5pPr marL="1371600" indent="-228600" algn="l" rtl="0" eaLnBrk="1" latinLnBrk="0" hangingPunct="1">
        <a:spcBef>
          <a:spcPts val="0"/>
        </a:spcBef>
        <a:spcAft>
          <a:spcPts val="2400"/>
        </a:spcAft>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2.wmf"/><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3.emf"/><Relationship Id="rId5" Type="http://schemas.openxmlformats.org/officeDocument/2006/relationships/oleObject" Target="../embeddings/oleObject9.bin"/><Relationship Id="rId6"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5.wmf"/><Relationship Id="rId5" Type="http://schemas.openxmlformats.org/officeDocument/2006/relationships/oleObject" Target="../embeddings/oleObject11.bin"/><Relationship Id="rId6"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7.emf"/><Relationship Id="rId5" Type="http://schemas.openxmlformats.org/officeDocument/2006/relationships/oleObject" Target="../embeddings/oleObject13.bin"/><Relationship Id="rId6" Type="http://schemas.openxmlformats.org/officeDocument/2006/relationships/image" Target="../media/image18.emf"/><Relationship Id="rId1" Type="http://schemas.openxmlformats.org/officeDocument/2006/relationships/vmlDrawing" Target="../drawings/vmlDrawing6.v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2.wmf"/><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0.wmf"/><Relationship Id="rId1" Type="http://schemas.openxmlformats.org/officeDocument/2006/relationships/vmlDrawing" Target="../drawings/vmlDrawing8.vml"/><Relationship Id="rId2"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21.wmf"/><Relationship Id="rId1" Type="http://schemas.openxmlformats.org/officeDocument/2006/relationships/vmlDrawing" Target="../drawings/vmlDrawing9.vml"/><Relationship Id="rId2"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2.wmf"/><Relationship Id="rId1" Type="http://schemas.openxmlformats.org/officeDocument/2006/relationships/vmlDrawing" Target="../drawings/vmlDrawing10.vml"/><Relationship Id="rId2"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4.xml"/><Relationship Id="rId5" Type="http://schemas.openxmlformats.org/officeDocument/2006/relationships/image" Target="../media/image3.jpeg"/><Relationship Id="rId1" Type="http://schemas.openxmlformats.org/officeDocument/2006/relationships/tags" Target="../tags/tag1.xml"/><Relationship Id="rId2"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3.wmf"/><Relationship Id="rId1" Type="http://schemas.openxmlformats.org/officeDocument/2006/relationships/vmlDrawing" Target="../drawings/vmlDrawing11.vml"/><Relationship Id="rId2"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slideLayout" Target="../slideLayouts/slideLayout4.xml"/><Relationship Id="rId5" Type="http://schemas.openxmlformats.org/officeDocument/2006/relationships/image" Target="../media/image3.jpeg"/><Relationship Id="rId1" Type="http://schemas.openxmlformats.org/officeDocument/2006/relationships/tags" Target="../tags/tag5.xml"/><Relationship Id="rId2" Type="http://schemas.openxmlformats.org/officeDocument/2006/relationships/tags" Target="../tags/tag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1" Type="http://schemas.openxmlformats.org/officeDocument/2006/relationships/oleObject" Target="../embeddings/oleObject6.bin"/><Relationship Id="rId12"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4.xml"/><Relationship Id="rId3" Type="http://schemas.openxmlformats.org/officeDocument/2006/relationships/oleObject" Target="../embeddings/oleObject2.bin"/><Relationship Id="rId4" Type="http://schemas.openxmlformats.org/officeDocument/2006/relationships/image" Target="../media/image6.wmf"/><Relationship Id="rId5" Type="http://schemas.openxmlformats.org/officeDocument/2006/relationships/oleObject" Target="../embeddings/oleObject3.bin"/><Relationship Id="rId6" Type="http://schemas.openxmlformats.org/officeDocument/2006/relationships/image" Target="../media/image7.wmf"/><Relationship Id="rId7" Type="http://schemas.openxmlformats.org/officeDocument/2006/relationships/oleObject" Target="../embeddings/oleObject4.bin"/><Relationship Id="rId8" Type="http://schemas.openxmlformats.org/officeDocument/2006/relationships/image" Target="../media/image8.wmf"/><Relationship Id="rId9" Type="http://schemas.openxmlformats.org/officeDocument/2006/relationships/oleObject" Target="../embeddings/oleObject5.bin"/><Relationship Id="rId10"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800"/>
            <a:ext cx="6400800" cy="1066800"/>
          </a:xfrm>
        </p:spPr>
        <p:txBody>
          <a:bodyPr>
            <a:normAutofit fontScale="32500" lnSpcReduction="20000"/>
          </a:bodyPr>
          <a:lstStyle/>
          <a:p>
            <a:pPr>
              <a:lnSpc>
                <a:spcPct val="120000"/>
              </a:lnSpc>
              <a:spcAft>
                <a:spcPts val="0"/>
              </a:spcAft>
            </a:pPr>
            <a:r>
              <a:rPr lang="en-US" sz="9600" spc="0" dirty="0" smtClean="0">
                <a:solidFill>
                  <a:schemeClr val="tx2"/>
                </a:solidFill>
              </a:rPr>
              <a:t>STAT 101</a:t>
            </a:r>
          </a:p>
          <a:p>
            <a:pPr>
              <a:lnSpc>
                <a:spcPct val="120000"/>
              </a:lnSpc>
              <a:spcAft>
                <a:spcPts val="0"/>
              </a:spcAft>
            </a:pPr>
            <a:r>
              <a:rPr lang="en-US" sz="9600" spc="0" dirty="0" smtClean="0">
                <a:solidFill>
                  <a:schemeClr val="tx2"/>
                </a:solidFill>
                <a:latin typeface="Cambria" pitchFamily="18" charset="0"/>
              </a:rPr>
              <a:t>Dr. Kari Lock </a:t>
            </a:r>
            <a:r>
              <a:rPr lang="en-US" sz="9600" spc="0" dirty="0" smtClean="0">
                <a:solidFill>
                  <a:schemeClr val="tx2"/>
                </a:solidFill>
                <a:latin typeface="Cambria" pitchFamily="18" charset="0"/>
              </a:rPr>
              <a:t>Morgan</a:t>
            </a:r>
            <a:endParaRPr lang="en-US" sz="9600" spc="0" dirty="0" smtClean="0">
              <a:solidFill>
                <a:schemeClr val="tx2"/>
              </a:solidFill>
              <a:latin typeface="Cambria" pitchFamily="18" charset="0"/>
            </a:endParaRPr>
          </a:p>
        </p:txBody>
      </p:sp>
      <p:sp>
        <p:nvSpPr>
          <p:cNvPr id="3" name="Title 2"/>
          <p:cNvSpPr>
            <a:spLocks noGrp="1"/>
          </p:cNvSpPr>
          <p:nvPr>
            <p:ph type="ctrTitle"/>
          </p:nvPr>
        </p:nvSpPr>
        <p:spPr>
          <a:xfrm>
            <a:off x="1066800" y="1600200"/>
            <a:ext cx="6781800" cy="1828800"/>
          </a:xfrm>
        </p:spPr>
        <p:txBody>
          <a:bodyPr>
            <a:normAutofit/>
          </a:bodyPr>
          <a:lstStyle/>
          <a:p>
            <a:r>
              <a:rPr lang="en-US" dirty="0" smtClean="0"/>
              <a:t>Bayesian Inference</a:t>
            </a:r>
            <a:endParaRPr lang="en-US" dirty="0"/>
          </a:p>
        </p:txBody>
      </p:sp>
      <p:sp>
        <p:nvSpPr>
          <p:cNvPr id="4" name="Content Placeholder 2"/>
          <p:cNvSpPr txBox="1">
            <a:spLocks/>
          </p:cNvSpPr>
          <p:nvPr/>
        </p:nvSpPr>
        <p:spPr>
          <a:xfrm>
            <a:off x="301752" y="3886200"/>
            <a:ext cx="8534400" cy="2362200"/>
          </a:xfrm>
          <a:prstGeom prst="rect">
            <a:avLst/>
          </a:prstGeom>
        </p:spPr>
        <p:txBody>
          <a:bodyPr vert="horz" anchor="ctr">
            <a:normAutofit/>
          </a:bodyPr>
          <a:lstStyle/>
          <a:p>
            <a:pPr marL="0" marR="0" lvl="0" indent="0" defTabSz="914400" rtl="0" eaLnBrk="1" fontAlgn="auto" latinLnBrk="0" hangingPunct="1">
              <a:lnSpc>
                <a:spcPct val="100000"/>
              </a:lnSpc>
              <a:spcAft>
                <a:spcPts val="0"/>
              </a:spcAft>
              <a:buClr>
                <a:schemeClr val="accent1"/>
              </a:buClr>
              <a:buSzPct val="85000"/>
              <a:tabLst/>
              <a:defRPr/>
            </a:pPr>
            <a:r>
              <a:rPr lang="en-US" sz="3200" b="1" spc="250" dirty="0" smtClean="0">
                <a:solidFill>
                  <a:schemeClr val="tx2"/>
                </a:solidFill>
              </a:rPr>
              <a:t>SECTION 11.1, 11.2</a:t>
            </a:r>
            <a:endParaRPr kumimoji="0" lang="en-US" sz="3200" b="1" i="0" u="none" strike="noStrike" kern="1200" cap="none" spc="250" normalizeH="0" baseline="0" noProof="0" dirty="0" smtClean="0">
              <a:ln>
                <a:noFill/>
              </a:ln>
              <a:solidFill>
                <a:schemeClr val="tx2"/>
              </a:solidFill>
              <a:effectLst/>
              <a:uLnTx/>
              <a:uFillTx/>
              <a:latin typeface="+mn-lt"/>
              <a:ea typeface="+mn-ea"/>
              <a:cs typeface="+mn-cs"/>
            </a:endParaRPr>
          </a:p>
          <a:p>
            <a:pPr marL="457200" lvl="0">
              <a:lnSpc>
                <a:spcPct val="120000"/>
              </a:lnSpc>
              <a:buClr>
                <a:schemeClr val="accent1"/>
              </a:buClr>
              <a:buFont typeface="Arial" pitchFamily="34" charset="0"/>
              <a:buChar char="•"/>
              <a:defRPr/>
            </a:pPr>
            <a:r>
              <a:rPr lang="en-US" sz="3200" dirty="0" smtClean="0"/>
              <a:t> Bayes </a:t>
            </a:r>
            <a:r>
              <a:rPr lang="en-US" sz="3200" dirty="0" smtClean="0"/>
              <a:t>rule (11.2)</a:t>
            </a:r>
          </a:p>
          <a:p>
            <a:pPr marL="457200" lvl="0">
              <a:lnSpc>
                <a:spcPct val="120000"/>
              </a:lnSpc>
              <a:buClr>
                <a:schemeClr val="accent1"/>
              </a:buClr>
              <a:buFont typeface="Arial" pitchFamily="34" charset="0"/>
              <a:buChar char="•"/>
              <a:defRPr/>
            </a:pPr>
            <a:r>
              <a:rPr lang="en-US" sz="3200" dirty="0"/>
              <a:t> </a:t>
            </a:r>
            <a:r>
              <a:rPr lang="en-US" sz="3200" dirty="0" smtClean="0"/>
              <a:t>Bayesian inference (not in book)</a:t>
            </a:r>
          </a:p>
        </p:txBody>
      </p:sp>
    </p:spTree>
    <p:extLst>
      <p:ext uri="{BB962C8B-B14F-4D97-AF65-F5344CB8AC3E}">
        <p14:creationId xmlns:p14="http://schemas.microsoft.com/office/powerpoint/2010/main" val="2497749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Breast Cancer Screening</a:t>
            </a:r>
            <a:endParaRPr lang="en-US" sz="4000" b="1" dirty="0">
              <a:solidFill>
                <a:schemeClr val="accent6">
                  <a:lumMod val="75000"/>
                </a:schemeClr>
              </a:solidFill>
            </a:endParaRPr>
          </a:p>
        </p:txBody>
      </p:sp>
      <p:graphicFrame>
        <p:nvGraphicFramePr>
          <p:cNvPr id="5" name="Object 4"/>
          <p:cNvGraphicFramePr>
            <a:graphicFrameLocks noChangeAspect="1"/>
          </p:cNvGraphicFramePr>
          <p:nvPr/>
        </p:nvGraphicFramePr>
        <p:xfrm>
          <a:off x="612775" y="1371600"/>
          <a:ext cx="7894638" cy="990600"/>
        </p:xfrm>
        <a:graphic>
          <a:graphicData uri="http://schemas.openxmlformats.org/presentationml/2006/ole">
            <mc:AlternateContent xmlns:mc="http://schemas.openxmlformats.org/markup-compatibility/2006">
              <mc:Choice xmlns:v="urn:schemas-microsoft-com:vml" Requires="v">
                <p:oleObj spid="_x0000_s86072" name="Equation" r:id="rId3" imgW="3340080" imgH="419040" progId="Equation.DSMT4">
                  <p:embed/>
                </p:oleObj>
              </mc:Choice>
              <mc:Fallback>
                <p:oleObj name="Equation" r:id="rId3" imgW="33400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1371600"/>
                        <a:ext cx="789463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685800" y="2362200"/>
            <a:ext cx="7543800" cy="2622256"/>
          </a:xfrm>
          <a:prstGeom prst="rect">
            <a:avLst/>
          </a:prstGeom>
        </p:spPr>
        <p:txBody>
          <a:bodyPr wrap="square">
            <a:spAutoFit/>
          </a:bodyPr>
          <a:lstStyle/>
          <a:p>
            <a:pPr>
              <a:spcAft>
                <a:spcPts val="1800"/>
              </a:spcAft>
              <a:buFont typeface="Arial" pitchFamily="34" charset="0"/>
              <a:buChar char="•"/>
            </a:pPr>
            <a:r>
              <a:rPr lang="en-US" sz="2400" dirty="0" smtClean="0"/>
              <a:t> 1% of women at age 40 who participate in routine screening have breast cancer.</a:t>
            </a:r>
          </a:p>
          <a:p>
            <a:pPr>
              <a:lnSpc>
                <a:spcPct val="90000"/>
              </a:lnSpc>
              <a:spcAft>
                <a:spcPts val="1800"/>
              </a:spcAft>
              <a:buFont typeface="Arial" pitchFamily="34" charset="0"/>
              <a:buChar char="•"/>
            </a:pPr>
            <a:r>
              <a:rPr lang="en-US" sz="2400" dirty="0" smtClean="0"/>
              <a:t> 80% of women with breast cancer get positive </a:t>
            </a:r>
            <a:r>
              <a:rPr lang="en-US" sz="2400" dirty="0" err="1" smtClean="0"/>
              <a:t>mammographies</a:t>
            </a:r>
            <a:r>
              <a:rPr lang="en-US" sz="2400" dirty="0" smtClean="0"/>
              <a:t>.</a:t>
            </a:r>
          </a:p>
          <a:p>
            <a:pPr>
              <a:lnSpc>
                <a:spcPct val="90000"/>
              </a:lnSpc>
              <a:spcAft>
                <a:spcPts val="1800"/>
              </a:spcAft>
              <a:buFont typeface="Arial" pitchFamily="34" charset="0"/>
              <a:buChar char="•"/>
            </a:pPr>
            <a:r>
              <a:rPr lang="en-US" sz="2400" dirty="0" smtClean="0"/>
              <a:t> 9.6% of women without breast cancer get positive </a:t>
            </a:r>
            <a:r>
              <a:rPr lang="en-US" sz="2400" dirty="0" err="1" smtClean="0"/>
              <a:t>mammographies</a:t>
            </a:r>
            <a:r>
              <a:rPr lang="en-US" sz="2400" dirty="0" smtClean="0"/>
              <a:t>.</a:t>
            </a:r>
          </a:p>
        </p:txBody>
      </p:sp>
    </p:spTree>
    <p:extLst>
      <p:ext uri="{BB962C8B-B14F-4D97-AF65-F5344CB8AC3E}">
        <p14:creationId xmlns:p14="http://schemas.microsoft.com/office/powerpoint/2010/main" val="38257784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P(positive)</a:t>
            </a:r>
            <a:endParaRPr lang="en-US" dirty="0"/>
          </a:p>
        </p:txBody>
      </p:sp>
      <p:sp>
        <p:nvSpPr>
          <p:cNvPr id="3" name="Content Placeholder 2"/>
          <p:cNvSpPr>
            <a:spLocks noGrp="1"/>
          </p:cNvSpPr>
          <p:nvPr>
            <p:ph idx="1"/>
          </p:nvPr>
        </p:nvSpPr>
        <p:spPr>
          <a:xfrm>
            <a:off x="301752" y="838200"/>
            <a:ext cx="8534400" cy="4953000"/>
          </a:xfrm>
        </p:spPr>
        <p:txBody>
          <a:bodyPr>
            <a:normAutofit lnSpcReduction="10000"/>
          </a:bodyPr>
          <a:lstStyle/>
          <a:p>
            <a:r>
              <a:rPr lang="en-US" dirty="0" smtClean="0"/>
              <a:t>How do we figure out P(positive)?</a:t>
            </a:r>
          </a:p>
          <a:p>
            <a:r>
              <a:rPr lang="en-US" dirty="0" smtClean="0"/>
              <a:t>We know:</a:t>
            </a:r>
          </a:p>
          <a:p>
            <a:pPr lvl="1">
              <a:lnSpc>
                <a:spcPct val="90000"/>
              </a:lnSpc>
            </a:pPr>
            <a:r>
              <a:rPr lang="en-US" dirty="0"/>
              <a:t>80% of women with breast cancer get positive </a:t>
            </a:r>
            <a:r>
              <a:rPr lang="en-US" dirty="0" err="1"/>
              <a:t>mammographies</a:t>
            </a:r>
            <a:r>
              <a:rPr lang="en-US" dirty="0"/>
              <a:t>.</a:t>
            </a:r>
          </a:p>
          <a:p>
            <a:pPr lvl="1">
              <a:lnSpc>
                <a:spcPct val="90000"/>
              </a:lnSpc>
            </a:pPr>
            <a:r>
              <a:rPr lang="en-US" dirty="0"/>
              <a:t>9.6% of women without breast cancer get positive </a:t>
            </a:r>
            <a:r>
              <a:rPr lang="en-US" dirty="0" err="1"/>
              <a:t>mammographies</a:t>
            </a:r>
            <a:r>
              <a:rPr lang="en-US" dirty="0"/>
              <a:t>.</a:t>
            </a:r>
          </a:p>
          <a:p>
            <a:r>
              <a:rPr lang="en-US" dirty="0" smtClean="0"/>
              <a:t>We need to average these two numbers, weighted by the proportion of people with breast cancer:</a:t>
            </a:r>
            <a:endParaRPr lang="en-US" dirty="0"/>
          </a:p>
        </p:txBody>
      </p:sp>
      <p:graphicFrame>
        <p:nvGraphicFramePr>
          <p:cNvPr id="4" name="Object 7"/>
          <p:cNvGraphicFramePr>
            <a:graphicFrameLocks noChangeAspect="1"/>
          </p:cNvGraphicFramePr>
          <p:nvPr>
            <p:extLst>
              <p:ext uri="{D42A27DB-BD31-4B8C-83A1-F6EECF244321}">
                <p14:modId xmlns:p14="http://schemas.microsoft.com/office/powerpoint/2010/main" val="2461734339"/>
              </p:ext>
            </p:extLst>
          </p:nvPr>
        </p:nvGraphicFramePr>
        <p:xfrm>
          <a:off x="2057400" y="5835650"/>
          <a:ext cx="4926013" cy="412750"/>
        </p:xfrm>
        <a:graphic>
          <a:graphicData uri="http://schemas.openxmlformats.org/presentationml/2006/ole">
            <mc:AlternateContent xmlns:mc="http://schemas.openxmlformats.org/markup-compatibility/2006">
              <mc:Choice xmlns:v="urn:schemas-microsoft-com:vml" Requires="v">
                <p:oleObj spid="_x0000_s94216" name="Equation" r:id="rId3" imgW="2413000" imgH="203200" progId="Equation.DSMT4">
                  <p:embed/>
                </p:oleObj>
              </mc:Choice>
              <mc:Fallback>
                <p:oleObj name="Equation" r:id="rId3" imgW="2413000" imgH="203200" progId="Equation.DSMT4">
                  <p:embed/>
                  <p:pic>
                    <p:nvPicPr>
                      <p:cNvPr id="0" name=""/>
                      <p:cNvPicPr>
                        <a:picLocks noChangeAspect="1" noChangeArrowheads="1"/>
                      </p:cNvPicPr>
                      <p:nvPr/>
                    </p:nvPicPr>
                    <p:blipFill>
                      <a:blip r:embed="rId4"/>
                      <a:srcRect/>
                      <a:stretch>
                        <a:fillRect/>
                      </a:stretch>
                    </p:blipFill>
                    <p:spPr bwMode="auto">
                      <a:xfrm>
                        <a:off x="2057400" y="5835650"/>
                        <a:ext cx="4926013" cy="412750"/>
                      </a:xfrm>
                      <a:prstGeom prst="rect">
                        <a:avLst/>
                      </a:prstGeom>
                      <a:noFill/>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2824319287"/>
              </p:ext>
            </p:extLst>
          </p:nvPr>
        </p:nvGraphicFramePr>
        <p:xfrm>
          <a:off x="228600" y="5410200"/>
          <a:ext cx="8686801" cy="413001"/>
        </p:xfrm>
        <a:graphic>
          <a:graphicData uri="http://schemas.openxmlformats.org/presentationml/2006/ole">
            <mc:AlternateContent xmlns:mc="http://schemas.openxmlformats.org/markup-compatibility/2006">
              <mc:Choice xmlns:v="urn:schemas-microsoft-com:vml" Requires="v">
                <p:oleObj spid="_x0000_s94217" name="Equation" r:id="rId5" imgW="4254500" imgH="203200" progId="Equation.DSMT4">
                  <p:embed/>
                </p:oleObj>
              </mc:Choice>
              <mc:Fallback>
                <p:oleObj name="Equation" r:id="rId5" imgW="4254500" imgH="203200" progId="Equation.DSMT4">
                  <p:embed/>
                  <p:pic>
                    <p:nvPicPr>
                      <p:cNvPr id="0" name=""/>
                      <p:cNvPicPr>
                        <a:picLocks noChangeAspect="1" noChangeArrowheads="1"/>
                      </p:cNvPicPr>
                      <p:nvPr/>
                    </p:nvPicPr>
                    <p:blipFill>
                      <a:blip r:embed="rId6"/>
                      <a:srcRect/>
                      <a:stretch>
                        <a:fillRect/>
                      </a:stretch>
                    </p:blipFill>
                    <p:spPr bwMode="auto">
                      <a:xfrm>
                        <a:off x="228600" y="5410200"/>
                        <a:ext cx="8686801" cy="413001"/>
                      </a:xfrm>
                      <a:prstGeom prst="rect">
                        <a:avLst/>
                      </a:prstGeom>
                      <a:noFill/>
                      <a:extLst/>
                    </p:spPr>
                  </p:pic>
                </p:oleObj>
              </mc:Fallback>
            </mc:AlternateContent>
          </a:graphicData>
        </a:graphic>
      </p:graphicFrame>
    </p:spTree>
    <p:extLst>
      <p:ext uri="{BB962C8B-B14F-4D97-AF65-F5344CB8AC3E}">
        <p14:creationId xmlns:p14="http://schemas.microsoft.com/office/powerpoint/2010/main" val="42056866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Law of Total Probability</a:t>
            </a:r>
            <a:endParaRPr lang="en-US" sz="4000" b="1" dirty="0">
              <a:solidFill>
                <a:schemeClr val="accent6">
                  <a:lumMod val="75000"/>
                </a:schemeClr>
              </a:solidFill>
            </a:endParaRPr>
          </a:p>
        </p:txBody>
      </p:sp>
      <p:sp>
        <p:nvSpPr>
          <p:cNvPr id="4" name="TextBox 3"/>
          <p:cNvSpPr txBox="1"/>
          <p:nvPr/>
        </p:nvSpPr>
        <p:spPr>
          <a:xfrm>
            <a:off x="381000" y="1329422"/>
            <a:ext cx="8382000" cy="1985159"/>
          </a:xfrm>
          <a:prstGeom prst="rect">
            <a:avLst/>
          </a:prstGeom>
          <a:noFill/>
        </p:spPr>
        <p:txBody>
          <a:bodyPr wrap="square" rtlCol="0">
            <a:spAutoFit/>
          </a:bodyPr>
          <a:lstStyle/>
          <a:p>
            <a:pPr>
              <a:spcAft>
                <a:spcPts val="1800"/>
              </a:spcAft>
              <a:buFont typeface="Arial" pitchFamily="34" charset="0"/>
              <a:buChar char="•"/>
            </a:pPr>
            <a:r>
              <a:rPr lang="en-US" sz="3200" dirty="0" smtClean="0">
                <a:solidFill>
                  <a:prstClr val="black"/>
                </a:solidFill>
                <a:cs typeface="Times New Roman" pitchFamily="18" charset="0"/>
              </a:rPr>
              <a:t> </a:t>
            </a:r>
            <a:r>
              <a:rPr lang="en-US" sz="3600" dirty="0" smtClean="0">
                <a:solidFill>
                  <a:prstClr val="black"/>
                </a:solidFill>
                <a:cs typeface="Times New Roman" pitchFamily="18" charset="0"/>
              </a:rPr>
              <a:t>If events B</a:t>
            </a:r>
            <a:r>
              <a:rPr lang="en-US" sz="3600" baseline="-25000" dirty="0" smtClean="0">
                <a:solidFill>
                  <a:prstClr val="black"/>
                </a:solidFill>
                <a:cs typeface="Times New Roman" pitchFamily="18" charset="0"/>
              </a:rPr>
              <a:t>1</a:t>
            </a:r>
            <a:r>
              <a:rPr lang="en-US" sz="3600" dirty="0" smtClean="0">
                <a:solidFill>
                  <a:prstClr val="black"/>
                </a:solidFill>
                <a:cs typeface="Times New Roman" pitchFamily="18" charset="0"/>
              </a:rPr>
              <a:t> through </a:t>
            </a:r>
            <a:r>
              <a:rPr lang="en-US" sz="3600" dirty="0" err="1" smtClean="0">
                <a:solidFill>
                  <a:prstClr val="black"/>
                </a:solidFill>
                <a:cs typeface="Times New Roman" pitchFamily="18" charset="0"/>
              </a:rPr>
              <a:t>B</a:t>
            </a:r>
            <a:r>
              <a:rPr lang="en-US" sz="3600" baseline="-25000" dirty="0" err="1" smtClean="0">
                <a:solidFill>
                  <a:prstClr val="black"/>
                </a:solidFill>
                <a:cs typeface="Times New Roman" pitchFamily="18" charset="0"/>
              </a:rPr>
              <a:t>k</a:t>
            </a:r>
            <a:r>
              <a:rPr lang="en-US" sz="3600" dirty="0" smtClean="0">
                <a:solidFill>
                  <a:prstClr val="black"/>
                </a:solidFill>
                <a:cs typeface="Times New Roman" pitchFamily="18" charset="0"/>
              </a:rPr>
              <a:t> are </a:t>
            </a:r>
            <a:r>
              <a:rPr lang="en-US" sz="3600" i="1" dirty="0" smtClean="0">
                <a:solidFill>
                  <a:prstClr val="black"/>
                </a:solidFill>
                <a:cs typeface="Times New Roman" pitchFamily="18" charset="0"/>
              </a:rPr>
              <a:t>disjoint</a:t>
            </a:r>
            <a:r>
              <a:rPr lang="en-US" sz="3600" dirty="0" smtClean="0">
                <a:solidFill>
                  <a:prstClr val="black"/>
                </a:solidFill>
                <a:cs typeface="Times New Roman" pitchFamily="18" charset="0"/>
              </a:rPr>
              <a:t> and together make up all possibilities, then</a:t>
            </a:r>
            <a:endParaRPr lang="en-US" sz="3200" dirty="0" smtClean="0">
              <a:solidFill>
                <a:prstClr val="black"/>
              </a:solidFill>
              <a:cs typeface="Times New Roman" pitchFamily="18" charset="0"/>
            </a:endParaRPr>
          </a:p>
          <a:p>
            <a:pPr>
              <a:spcAft>
                <a:spcPts val="1800"/>
              </a:spcAft>
            </a:pPr>
            <a:endParaRPr lang="en-US" sz="3600" dirty="0" smtClean="0">
              <a:solidFill>
                <a:prstClr val="black"/>
              </a:solidFill>
              <a:cs typeface="Times New Roman" pitchFamily="18" charset="0"/>
            </a:endParaRPr>
          </a:p>
        </p:txBody>
      </p:sp>
      <p:graphicFrame>
        <p:nvGraphicFramePr>
          <p:cNvPr id="120835" name="Object 3"/>
          <p:cNvGraphicFramePr>
            <a:graphicFrameLocks noChangeAspect="1"/>
          </p:cNvGraphicFramePr>
          <p:nvPr>
            <p:extLst>
              <p:ext uri="{D42A27DB-BD31-4B8C-83A1-F6EECF244321}">
                <p14:modId xmlns:p14="http://schemas.microsoft.com/office/powerpoint/2010/main" val="2693545162"/>
              </p:ext>
            </p:extLst>
          </p:nvPr>
        </p:nvGraphicFramePr>
        <p:xfrm>
          <a:off x="304800" y="2590800"/>
          <a:ext cx="8656638" cy="601136"/>
        </p:xfrm>
        <a:graphic>
          <a:graphicData uri="http://schemas.openxmlformats.org/presentationml/2006/ole">
            <mc:AlternateContent xmlns:mc="http://schemas.openxmlformats.org/markup-compatibility/2006">
              <mc:Choice xmlns:v="urn:schemas-microsoft-com:vml" Requires="v">
                <p:oleObj spid="_x0000_s1031" name="Equation" r:id="rId3" imgW="3288960" imgH="228600" progId="Equation.DSMT4">
                  <p:embed/>
                </p:oleObj>
              </mc:Choice>
              <mc:Fallback>
                <p:oleObj name="Equation" r:id="rId3" imgW="32889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590800"/>
                        <a:ext cx="8656638" cy="60113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1143000" y="3429000"/>
            <a:ext cx="6629400" cy="22860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0000FF"/>
              </a:solidFill>
            </a:endParaRPr>
          </a:p>
        </p:txBody>
      </p:sp>
      <p:sp>
        <p:nvSpPr>
          <p:cNvPr id="7" name="Oval 6"/>
          <p:cNvSpPr>
            <a:spLocks noChangeArrowheads="1"/>
          </p:cNvSpPr>
          <p:nvPr/>
        </p:nvSpPr>
        <p:spPr bwMode="auto">
          <a:xfrm>
            <a:off x="3352800" y="3505200"/>
            <a:ext cx="2209800" cy="2080704"/>
          </a:xfrm>
          <a:prstGeom prst="ellipse">
            <a:avLst/>
          </a:prstGeom>
          <a:solidFill>
            <a:srgbClr val="800080">
              <a:alpha val="54901"/>
            </a:srgbClr>
          </a:solidFill>
          <a:ln w="9525">
            <a:solidFill>
              <a:schemeClr val="tx1"/>
            </a:solidFill>
            <a:round/>
            <a:headEnd/>
            <a:tailEnd/>
          </a:ln>
        </p:spPr>
        <p:txBody>
          <a:bodyPr wrap="none" anchor="ctr"/>
          <a:lstStyle/>
          <a:p>
            <a:endParaRPr lang="en-US"/>
          </a:p>
        </p:txBody>
      </p:sp>
      <p:sp>
        <p:nvSpPr>
          <p:cNvPr id="8" name="Rectangle 7"/>
          <p:cNvSpPr>
            <a:spLocks noChangeArrowheads="1"/>
          </p:cNvSpPr>
          <p:nvPr/>
        </p:nvSpPr>
        <p:spPr bwMode="auto">
          <a:xfrm>
            <a:off x="4572000" y="4648200"/>
            <a:ext cx="685800" cy="76619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75000"/>
              <a:buFont typeface="Wingdings" pitchFamily="2" charset="2"/>
              <a:buNone/>
            </a:pPr>
            <a:r>
              <a:rPr lang="en-US" sz="3600" dirty="0"/>
              <a:t>A</a:t>
            </a:r>
            <a:endParaRPr lang="en-US" sz="3600" dirty="0">
              <a:sym typeface="Symbol" pitchFamily="18" charset="2"/>
            </a:endParaRPr>
          </a:p>
        </p:txBody>
      </p:sp>
      <p:sp>
        <p:nvSpPr>
          <p:cNvPr id="9" name="Rectangle 8"/>
          <p:cNvSpPr/>
          <p:nvPr/>
        </p:nvSpPr>
        <p:spPr>
          <a:xfrm>
            <a:off x="1143000" y="3429000"/>
            <a:ext cx="2895600" cy="228600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rrowheads="1"/>
          </p:cNvSpPr>
          <p:nvPr/>
        </p:nvSpPr>
        <p:spPr bwMode="auto">
          <a:xfrm>
            <a:off x="1219200" y="3505200"/>
            <a:ext cx="685800" cy="76619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75000"/>
              <a:buFont typeface="Wingdings" pitchFamily="2" charset="2"/>
              <a:buNone/>
            </a:pPr>
            <a:r>
              <a:rPr lang="en-US" sz="3600" dirty="0" smtClean="0"/>
              <a:t>B</a:t>
            </a:r>
            <a:r>
              <a:rPr lang="en-US" sz="3600" baseline="-25000" dirty="0" smtClean="0"/>
              <a:t>1</a:t>
            </a:r>
            <a:endParaRPr lang="en-US" sz="3600" dirty="0">
              <a:sym typeface="Symbol" pitchFamily="18" charset="2"/>
            </a:endParaRPr>
          </a:p>
        </p:txBody>
      </p:sp>
      <p:sp>
        <p:nvSpPr>
          <p:cNvPr id="12" name="Rectangle 11"/>
          <p:cNvSpPr/>
          <p:nvPr/>
        </p:nvSpPr>
        <p:spPr>
          <a:xfrm>
            <a:off x="4038600" y="3429000"/>
            <a:ext cx="609600" cy="2286000"/>
          </a:xfrm>
          <a:prstGeom prst="rect">
            <a:avLst/>
          </a:prstGeom>
          <a:solidFill>
            <a:srgbClr val="92D05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ChangeArrowheads="1"/>
          </p:cNvSpPr>
          <p:nvPr/>
        </p:nvSpPr>
        <p:spPr bwMode="auto">
          <a:xfrm>
            <a:off x="3962400" y="3581400"/>
            <a:ext cx="685800" cy="76619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75000"/>
              <a:buFont typeface="Wingdings" pitchFamily="2" charset="2"/>
              <a:buNone/>
            </a:pPr>
            <a:r>
              <a:rPr lang="en-US" sz="3600" dirty="0" smtClean="0"/>
              <a:t>B</a:t>
            </a:r>
            <a:r>
              <a:rPr lang="en-US" sz="3600" baseline="-25000" dirty="0" smtClean="0"/>
              <a:t>2</a:t>
            </a:r>
            <a:endParaRPr lang="en-US" sz="3600" dirty="0">
              <a:sym typeface="Symbol" pitchFamily="18" charset="2"/>
            </a:endParaRPr>
          </a:p>
        </p:txBody>
      </p:sp>
      <p:sp>
        <p:nvSpPr>
          <p:cNvPr id="14" name="Rectangle 13"/>
          <p:cNvSpPr/>
          <p:nvPr/>
        </p:nvSpPr>
        <p:spPr>
          <a:xfrm>
            <a:off x="4648200" y="3429000"/>
            <a:ext cx="3124200" cy="2286000"/>
          </a:xfrm>
          <a:prstGeom prst="rect">
            <a:avLst/>
          </a:prstGeom>
          <a:solidFill>
            <a:srgbClr val="FF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ChangeArrowheads="1"/>
          </p:cNvSpPr>
          <p:nvPr/>
        </p:nvSpPr>
        <p:spPr bwMode="auto">
          <a:xfrm>
            <a:off x="6858000" y="3505200"/>
            <a:ext cx="685800" cy="76619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75000"/>
              <a:buFont typeface="Wingdings" pitchFamily="2" charset="2"/>
              <a:buNone/>
            </a:pPr>
            <a:r>
              <a:rPr lang="en-US" sz="3600" dirty="0" smtClean="0"/>
              <a:t>B</a:t>
            </a:r>
            <a:r>
              <a:rPr lang="en-US" sz="3600" baseline="-25000" dirty="0" smtClean="0"/>
              <a:t>3</a:t>
            </a:r>
            <a:endParaRPr lang="en-US" sz="3600" dirty="0">
              <a:sym typeface="Symbol" pitchFamily="18" charset="2"/>
            </a:endParaRPr>
          </a:p>
        </p:txBody>
      </p:sp>
      <p:graphicFrame>
        <p:nvGraphicFramePr>
          <p:cNvPr id="16" name="Object 3"/>
          <p:cNvGraphicFramePr>
            <a:graphicFrameLocks noChangeAspect="1"/>
          </p:cNvGraphicFramePr>
          <p:nvPr>
            <p:extLst>
              <p:ext uri="{D42A27DB-BD31-4B8C-83A1-F6EECF244321}">
                <p14:modId xmlns:p14="http://schemas.microsoft.com/office/powerpoint/2010/main" val="1989879570"/>
              </p:ext>
            </p:extLst>
          </p:nvPr>
        </p:nvGraphicFramePr>
        <p:xfrm>
          <a:off x="304800" y="5791200"/>
          <a:ext cx="8534400" cy="513116"/>
        </p:xfrm>
        <a:graphic>
          <a:graphicData uri="http://schemas.openxmlformats.org/presentationml/2006/ole">
            <mc:AlternateContent xmlns:mc="http://schemas.openxmlformats.org/markup-compatibility/2006">
              <mc:Choice xmlns:v="urn:schemas-microsoft-com:vml" Requires="v">
                <p:oleObj spid="_x0000_s1032" name="Equation" r:id="rId5" imgW="4013200" imgH="241300" progId="Equation.DSMT4">
                  <p:embed/>
                </p:oleObj>
              </mc:Choice>
              <mc:Fallback>
                <p:oleObj name="Equation" r:id="rId5" imgW="4013200" imgH="241300" progId="Equation.DSMT4">
                  <p:embed/>
                  <p:pic>
                    <p:nvPicPr>
                      <p:cNvPr id="0" name=""/>
                      <p:cNvPicPr>
                        <a:picLocks noChangeAspect="1" noChangeArrowheads="1"/>
                      </p:cNvPicPr>
                      <p:nvPr/>
                    </p:nvPicPr>
                    <p:blipFill>
                      <a:blip r:embed="rId6"/>
                      <a:srcRect/>
                      <a:stretch>
                        <a:fillRect/>
                      </a:stretch>
                    </p:blipFill>
                    <p:spPr bwMode="auto">
                      <a:xfrm>
                        <a:off x="304800" y="5791200"/>
                        <a:ext cx="8534400" cy="513116"/>
                      </a:xfrm>
                      <a:prstGeom prst="rect">
                        <a:avLst/>
                      </a:prstGeom>
                      <a:noFill/>
                      <a:ln w="9525">
                        <a:solidFill>
                          <a:srgbClr val="FF0000"/>
                        </a:solidFill>
                        <a:miter lim="800000"/>
                        <a:headEnd/>
                        <a:tailEnd/>
                      </a:ln>
                      <a:extLst/>
                    </p:spPr>
                  </p:pic>
                </p:oleObj>
              </mc:Fallback>
            </mc:AlternateContent>
          </a:graphicData>
        </a:graphic>
      </p:graphicFrame>
    </p:spTree>
    <p:extLst>
      <p:ext uri="{BB962C8B-B14F-4D97-AF65-F5344CB8AC3E}">
        <p14:creationId xmlns:p14="http://schemas.microsoft.com/office/powerpoint/2010/main" val="16695999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53"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childTnLst>
                          </p:cTn>
                        </p:par>
                        <p:par>
                          <p:cTn id="33" fill="hold">
                            <p:stCondLst>
                              <p:cond delay="500"/>
                            </p:stCondLst>
                            <p:childTnLst>
                              <p:par>
                                <p:cTn id="34" presetID="53"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par>
                          <p:cTn id="44" fill="hold">
                            <p:stCondLst>
                              <p:cond delay="1000"/>
                            </p:stCondLst>
                            <p:childTnLst>
                              <p:par>
                                <p:cTn id="45" presetID="53"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2" grpId="0" animBg="1"/>
      <p:bldP spid="13" grpId="0"/>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3048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Law of Total Probability</a:t>
            </a:r>
            <a:endParaRPr lang="en-US" sz="4000" b="1" dirty="0">
              <a:solidFill>
                <a:schemeClr val="accent6">
                  <a:lumMod val="75000"/>
                </a:schemeClr>
              </a:solidFill>
            </a:endParaRPr>
          </a:p>
        </p:txBody>
      </p:sp>
      <p:sp>
        <p:nvSpPr>
          <p:cNvPr id="4" name="TextBox 3"/>
          <p:cNvSpPr txBox="1"/>
          <p:nvPr/>
        </p:nvSpPr>
        <p:spPr>
          <a:xfrm>
            <a:off x="304800" y="1066800"/>
            <a:ext cx="8382000" cy="646331"/>
          </a:xfrm>
          <a:prstGeom prst="rect">
            <a:avLst/>
          </a:prstGeom>
          <a:noFill/>
        </p:spPr>
        <p:txBody>
          <a:bodyPr wrap="square" rtlCol="0">
            <a:spAutoFit/>
          </a:bodyPr>
          <a:lstStyle/>
          <a:p>
            <a:pPr>
              <a:spcAft>
                <a:spcPts val="1800"/>
              </a:spcAft>
              <a:buFont typeface="Arial" pitchFamily="34" charset="0"/>
              <a:buChar char="•"/>
            </a:pPr>
            <a:r>
              <a:rPr lang="en-US" sz="3200" dirty="0" smtClean="0">
                <a:solidFill>
                  <a:prstClr val="black"/>
                </a:solidFill>
                <a:cs typeface="Times New Roman" pitchFamily="18" charset="0"/>
              </a:rPr>
              <a:t> </a:t>
            </a:r>
            <a:r>
              <a:rPr lang="en-US" sz="3600" dirty="0" smtClean="0">
                <a:solidFill>
                  <a:prstClr val="black"/>
                </a:solidFill>
                <a:cs typeface="Times New Roman" pitchFamily="18" charset="0"/>
              </a:rPr>
              <a:t>Special case: B and not B</a:t>
            </a:r>
            <a:endParaRPr lang="en-US" sz="3600" dirty="0" smtClean="0">
              <a:solidFill>
                <a:prstClr val="black"/>
              </a:solidFill>
              <a:cs typeface="Times New Roman" pitchFamily="18" charset="0"/>
            </a:endParaRPr>
          </a:p>
        </p:txBody>
      </p:sp>
      <p:graphicFrame>
        <p:nvGraphicFramePr>
          <p:cNvPr id="120835" name="Object 3"/>
          <p:cNvGraphicFramePr>
            <a:graphicFrameLocks noChangeAspect="1"/>
          </p:cNvGraphicFramePr>
          <p:nvPr>
            <p:extLst>
              <p:ext uri="{D42A27DB-BD31-4B8C-83A1-F6EECF244321}">
                <p14:modId xmlns:p14="http://schemas.microsoft.com/office/powerpoint/2010/main" val="2656106468"/>
              </p:ext>
            </p:extLst>
          </p:nvPr>
        </p:nvGraphicFramePr>
        <p:xfrm>
          <a:off x="304800" y="1905000"/>
          <a:ext cx="8664649" cy="762000"/>
        </p:xfrm>
        <a:graphic>
          <a:graphicData uri="http://schemas.openxmlformats.org/presentationml/2006/ole">
            <mc:AlternateContent xmlns:mc="http://schemas.openxmlformats.org/markup-compatibility/2006">
              <mc:Choice xmlns:v="urn:schemas-microsoft-com:vml" Requires="v">
                <p:oleObj spid="_x0000_s95241" name="Equation" r:id="rId3" imgW="2311400" imgH="203200" progId="Equation.DSMT4">
                  <p:embed/>
                </p:oleObj>
              </mc:Choice>
              <mc:Fallback>
                <p:oleObj name="Equation" r:id="rId3" imgW="2311400" imgH="203200" progId="Equation.DSMT4">
                  <p:embed/>
                  <p:pic>
                    <p:nvPicPr>
                      <p:cNvPr id="0" name=""/>
                      <p:cNvPicPr>
                        <a:picLocks noChangeAspect="1" noChangeArrowheads="1"/>
                      </p:cNvPicPr>
                      <p:nvPr/>
                    </p:nvPicPr>
                    <p:blipFill>
                      <a:blip r:embed="rId4"/>
                      <a:srcRect/>
                      <a:stretch>
                        <a:fillRect/>
                      </a:stretch>
                    </p:blipFill>
                    <p:spPr bwMode="auto">
                      <a:xfrm>
                        <a:off x="304800" y="1905000"/>
                        <a:ext cx="8664649" cy="762000"/>
                      </a:xfrm>
                      <a:prstGeom prst="rect">
                        <a:avLst/>
                      </a:prstGeom>
                      <a:noFill/>
                      <a:ln w="9525">
                        <a:solidFill>
                          <a:srgbClr val="FF0000"/>
                        </a:solidFill>
                        <a:miter lim="800000"/>
                        <a:headEnd/>
                        <a:tailEnd/>
                      </a:ln>
                      <a:extLst/>
                    </p:spPr>
                  </p:pic>
                </p:oleObj>
              </mc:Fallback>
            </mc:AlternateContent>
          </a:graphicData>
        </a:graphic>
      </p:graphicFrame>
      <p:sp>
        <p:nvSpPr>
          <p:cNvPr id="6" name="Rectangle 5"/>
          <p:cNvSpPr/>
          <p:nvPr/>
        </p:nvSpPr>
        <p:spPr>
          <a:xfrm>
            <a:off x="1143000" y="2895600"/>
            <a:ext cx="6629400" cy="22860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0000FF"/>
              </a:solidFill>
            </a:endParaRPr>
          </a:p>
        </p:txBody>
      </p:sp>
      <p:sp>
        <p:nvSpPr>
          <p:cNvPr id="7" name="Oval 6"/>
          <p:cNvSpPr>
            <a:spLocks noChangeArrowheads="1"/>
          </p:cNvSpPr>
          <p:nvPr/>
        </p:nvSpPr>
        <p:spPr bwMode="auto">
          <a:xfrm>
            <a:off x="3352800" y="2971800"/>
            <a:ext cx="2209800" cy="2080704"/>
          </a:xfrm>
          <a:prstGeom prst="ellipse">
            <a:avLst/>
          </a:prstGeom>
          <a:solidFill>
            <a:srgbClr val="800080">
              <a:alpha val="54901"/>
            </a:srgbClr>
          </a:solidFill>
          <a:ln w="9525">
            <a:solidFill>
              <a:schemeClr val="tx1"/>
            </a:solidFill>
            <a:round/>
            <a:headEnd/>
            <a:tailEnd/>
          </a:ln>
        </p:spPr>
        <p:txBody>
          <a:bodyPr wrap="none" anchor="ctr"/>
          <a:lstStyle/>
          <a:p>
            <a:endParaRPr lang="en-US"/>
          </a:p>
        </p:txBody>
      </p:sp>
      <p:sp>
        <p:nvSpPr>
          <p:cNvPr id="8" name="Rectangle 7"/>
          <p:cNvSpPr>
            <a:spLocks noChangeArrowheads="1"/>
          </p:cNvSpPr>
          <p:nvPr/>
        </p:nvSpPr>
        <p:spPr bwMode="auto">
          <a:xfrm>
            <a:off x="4572000" y="4114800"/>
            <a:ext cx="685800" cy="76619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75000"/>
              <a:buFont typeface="Wingdings" pitchFamily="2" charset="2"/>
              <a:buNone/>
            </a:pPr>
            <a:r>
              <a:rPr lang="en-US" sz="3600" dirty="0"/>
              <a:t>A</a:t>
            </a:r>
            <a:endParaRPr lang="en-US" sz="3600" dirty="0">
              <a:sym typeface="Symbol" pitchFamily="18" charset="2"/>
            </a:endParaRPr>
          </a:p>
        </p:txBody>
      </p:sp>
      <p:sp>
        <p:nvSpPr>
          <p:cNvPr id="9" name="Rectangle 8"/>
          <p:cNvSpPr/>
          <p:nvPr/>
        </p:nvSpPr>
        <p:spPr>
          <a:xfrm>
            <a:off x="1143000" y="2895600"/>
            <a:ext cx="3048000" cy="228600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rrowheads="1"/>
          </p:cNvSpPr>
          <p:nvPr/>
        </p:nvSpPr>
        <p:spPr bwMode="auto">
          <a:xfrm>
            <a:off x="1219200" y="2971800"/>
            <a:ext cx="685800" cy="76619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75000"/>
              <a:buFont typeface="Wingdings" pitchFamily="2" charset="2"/>
              <a:buNone/>
            </a:pPr>
            <a:r>
              <a:rPr lang="en-US" sz="3600" dirty="0" smtClean="0"/>
              <a:t>B</a:t>
            </a:r>
            <a:endParaRPr lang="en-US" sz="3600" dirty="0">
              <a:sym typeface="Symbol" pitchFamily="18" charset="2"/>
            </a:endParaRPr>
          </a:p>
        </p:txBody>
      </p:sp>
      <p:sp>
        <p:nvSpPr>
          <p:cNvPr id="14" name="Rectangle 13"/>
          <p:cNvSpPr/>
          <p:nvPr/>
        </p:nvSpPr>
        <p:spPr>
          <a:xfrm>
            <a:off x="4191000" y="2895600"/>
            <a:ext cx="3581400" cy="2286000"/>
          </a:xfrm>
          <a:prstGeom prst="rect">
            <a:avLst/>
          </a:prstGeom>
          <a:solidFill>
            <a:srgbClr val="FF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ChangeArrowheads="1"/>
          </p:cNvSpPr>
          <p:nvPr/>
        </p:nvSpPr>
        <p:spPr bwMode="auto">
          <a:xfrm>
            <a:off x="6477000" y="2971800"/>
            <a:ext cx="1447800" cy="76619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75000"/>
              <a:buFont typeface="Wingdings" pitchFamily="2" charset="2"/>
              <a:buNone/>
            </a:pPr>
            <a:r>
              <a:rPr lang="en-US" sz="3600" dirty="0" smtClean="0"/>
              <a:t>not  B</a:t>
            </a:r>
            <a:endParaRPr lang="en-US" sz="3600" dirty="0">
              <a:sym typeface="Symbol" pitchFamily="18" charset="2"/>
            </a:endParaRPr>
          </a:p>
        </p:txBody>
      </p:sp>
      <p:graphicFrame>
        <p:nvGraphicFramePr>
          <p:cNvPr id="17" name="Object 3"/>
          <p:cNvGraphicFramePr>
            <a:graphicFrameLocks noChangeAspect="1"/>
          </p:cNvGraphicFramePr>
          <p:nvPr>
            <p:extLst>
              <p:ext uri="{D42A27DB-BD31-4B8C-83A1-F6EECF244321}">
                <p14:modId xmlns:p14="http://schemas.microsoft.com/office/powerpoint/2010/main" val="3740906901"/>
              </p:ext>
            </p:extLst>
          </p:nvPr>
        </p:nvGraphicFramePr>
        <p:xfrm>
          <a:off x="304800" y="5420541"/>
          <a:ext cx="8610600" cy="599259"/>
        </p:xfrm>
        <a:graphic>
          <a:graphicData uri="http://schemas.openxmlformats.org/presentationml/2006/ole">
            <mc:AlternateContent xmlns:mc="http://schemas.openxmlformats.org/markup-compatibility/2006">
              <mc:Choice xmlns:v="urn:schemas-microsoft-com:vml" Requires="v">
                <p:oleObj spid="_x0000_s95242" name="Equation" r:id="rId5" imgW="2921000" imgH="203200" progId="Equation.DSMT4">
                  <p:embed/>
                </p:oleObj>
              </mc:Choice>
              <mc:Fallback>
                <p:oleObj name="Equation" r:id="rId5" imgW="2921000" imgH="203200" progId="Equation.DSMT4">
                  <p:embed/>
                  <p:pic>
                    <p:nvPicPr>
                      <p:cNvPr id="0" name=""/>
                      <p:cNvPicPr>
                        <a:picLocks noChangeAspect="1" noChangeArrowheads="1"/>
                      </p:cNvPicPr>
                      <p:nvPr/>
                    </p:nvPicPr>
                    <p:blipFill>
                      <a:blip r:embed="rId6"/>
                      <a:srcRect/>
                      <a:stretch>
                        <a:fillRect/>
                      </a:stretch>
                    </p:blipFill>
                    <p:spPr bwMode="auto">
                      <a:xfrm>
                        <a:off x="304800" y="5420541"/>
                        <a:ext cx="8610600" cy="599259"/>
                      </a:xfrm>
                      <a:prstGeom prst="rect">
                        <a:avLst/>
                      </a:prstGeom>
                      <a:noFill/>
                      <a:ln w="9525">
                        <a:solidFill>
                          <a:srgbClr val="FF0000"/>
                        </a:solidFill>
                        <a:miter lim="800000"/>
                        <a:headEnd/>
                        <a:tailEnd/>
                      </a:ln>
                      <a:extLst/>
                    </p:spPr>
                  </p:pic>
                </p:oleObj>
              </mc:Fallback>
            </mc:AlternateContent>
          </a:graphicData>
        </a:graphic>
      </p:graphicFrame>
    </p:spTree>
    <p:extLst>
      <p:ext uri="{BB962C8B-B14F-4D97-AF65-F5344CB8AC3E}">
        <p14:creationId xmlns:p14="http://schemas.microsoft.com/office/powerpoint/2010/main" val="7298353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53"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childTnLst>
                          </p:cTn>
                        </p:par>
                        <p:par>
                          <p:cTn id="33" fill="hold">
                            <p:stCondLst>
                              <p:cond delay="500"/>
                            </p:stCondLst>
                            <p:childTnLst>
                              <p:par>
                                <p:cTn id="34" presetID="53"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1524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P(positive)</a:t>
            </a:r>
            <a:endParaRPr lang="en-US" sz="4000" b="1" dirty="0">
              <a:solidFill>
                <a:schemeClr val="accent6">
                  <a:lumMod val="75000"/>
                </a:schemeClr>
              </a:solidFill>
            </a:endParaRPr>
          </a:p>
        </p:txBody>
      </p:sp>
      <p:sp>
        <p:nvSpPr>
          <p:cNvPr id="6" name="Rectangle 5"/>
          <p:cNvSpPr/>
          <p:nvPr/>
        </p:nvSpPr>
        <p:spPr>
          <a:xfrm>
            <a:off x="152400" y="1143000"/>
            <a:ext cx="9144000" cy="584776"/>
          </a:xfrm>
          <a:prstGeom prst="rect">
            <a:avLst/>
          </a:prstGeom>
        </p:spPr>
        <p:txBody>
          <a:bodyPr wrap="square">
            <a:spAutoFit/>
          </a:bodyPr>
          <a:lstStyle/>
          <a:p>
            <a:pPr>
              <a:spcAft>
                <a:spcPts val="1800"/>
              </a:spcAft>
            </a:pPr>
            <a:r>
              <a:rPr lang="en-US" sz="3200" dirty="0" smtClean="0"/>
              <a:t>Use the law of total probability to find P(positive)</a:t>
            </a:r>
            <a:r>
              <a:rPr lang="en-US" sz="3200" dirty="0" smtClean="0"/>
              <a:t>.</a:t>
            </a:r>
            <a:endParaRPr lang="en-US" sz="3200" dirty="0" smtClean="0"/>
          </a:p>
        </p:txBody>
      </p:sp>
      <p:pic>
        <p:nvPicPr>
          <p:cNvPr id="9" name="Picture 2" descr="http://www.school-clipart.com/school_clipart_images/pencil_touching_lead_to_paper_0515-1007-2718-0955_SM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1" y="228600"/>
            <a:ext cx="838200" cy="818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0158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Breast Cancer Screening</a:t>
            </a:r>
            <a:endParaRPr lang="en-US" sz="4000" b="1" dirty="0">
              <a:solidFill>
                <a:schemeClr val="accent6">
                  <a:lumMod val="75000"/>
                </a:schemeClr>
              </a:solidFill>
            </a:endParaRPr>
          </a:p>
        </p:txBody>
      </p:sp>
      <p:graphicFrame>
        <p:nvGraphicFramePr>
          <p:cNvPr id="5" name="Object 4"/>
          <p:cNvGraphicFramePr>
            <a:graphicFrameLocks noChangeAspect="1"/>
          </p:cNvGraphicFramePr>
          <p:nvPr/>
        </p:nvGraphicFramePr>
        <p:xfrm>
          <a:off x="612775" y="1371600"/>
          <a:ext cx="7894638" cy="990600"/>
        </p:xfrm>
        <a:graphic>
          <a:graphicData uri="http://schemas.openxmlformats.org/presentationml/2006/ole">
            <mc:AlternateContent xmlns:mc="http://schemas.openxmlformats.org/markup-compatibility/2006">
              <mc:Choice xmlns:v="urn:schemas-microsoft-com:vml" Requires="v">
                <p:oleObj spid="_x0000_s98311" name="Equation" r:id="rId3" imgW="3340080" imgH="419040" progId="Equation.DSMT4">
                  <p:embed/>
                </p:oleObj>
              </mc:Choice>
              <mc:Fallback>
                <p:oleObj name="Equation" r:id="rId3" imgW="33400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1371600"/>
                        <a:ext cx="789463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685800" y="2362200"/>
            <a:ext cx="7543800" cy="2622256"/>
          </a:xfrm>
          <a:prstGeom prst="rect">
            <a:avLst/>
          </a:prstGeom>
        </p:spPr>
        <p:txBody>
          <a:bodyPr wrap="square">
            <a:spAutoFit/>
          </a:bodyPr>
          <a:lstStyle/>
          <a:p>
            <a:pPr>
              <a:spcAft>
                <a:spcPts val="1800"/>
              </a:spcAft>
              <a:buFont typeface="Arial" pitchFamily="34" charset="0"/>
              <a:buChar char="•"/>
            </a:pPr>
            <a:r>
              <a:rPr lang="en-US" sz="2400" dirty="0" smtClean="0"/>
              <a:t> 1% of women at age 40 who participate in routine screening have breast cancer.</a:t>
            </a:r>
          </a:p>
          <a:p>
            <a:pPr>
              <a:lnSpc>
                <a:spcPct val="90000"/>
              </a:lnSpc>
              <a:spcAft>
                <a:spcPts val="1800"/>
              </a:spcAft>
              <a:buFont typeface="Arial" pitchFamily="34" charset="0"/>
              <a:buChar char="•"/>
            </a:pPr>
            <a:r>
              <a:rPr lang="en-US" sz="2400" dirty="0" smtClean="0"/>
              <a:t> 80% of women with breast cancer get positive </a:t>
            </a:r>
            <a:r>
              <a:rPr lang="en-US" sz="2400" dirty="0" err="1" smtClean="0"/>
              <a:t>mammographies</a:t>
            </a:r>
            <a:r>
              <a:rPr lang="en-US" sz="2400" dirty="0" smtClean="0"/>
              <a:t>.</a:t>
            </a:r>
          </a:p>
          <a:p>
            <a:pPr>
              <a:lnSpc>
                <a:spcPct val="90000"/>
              </a:lnSpc>
              <a:spcAft>
                <a:spcPts val="1800"/>
              </a:spcAft>
              <a:buFont typeface="Arial" pitchFamily="34" charset="0"/>
              <a:buChar char="•"/>
            </a:pPr>
            <a:r>
              <a:rPr lang="en-US" sz="2400" dirty="0" smtClean="0"/>
              <a:t> 9.6% of women without breast cancer get positive </a:t>
            </a:r>
            <a:r>
              <a:rPr lang="en-US" sz="2400" dirty="0" err="1" smtClean="0"/>
              <a:t>mammographies</a:t>
            </a:r>
            <a:r>
              <a:rPr lang="en-US" sz="2400" dirty="0" smtClean="0"/>
              <a:t>.</a:t>
            </a:r>
          </a:p>
        </p:txBody>
      </p:sp>
    </p:spTree>
    <p:extLst>
      <p:ext uri="{BB962C8B-B14F-4D97-AF65-F5344CB8AC3E}">
        <p14:creationId xmlns:p14="http://schemas.microsoft.com/office/powerpoint/2010/main" val="33934815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
          <p:cNvGrpSpPr>
            <a:grpSpLocks/>
          </p:cNvGrpSpPr>
          <p:nvPr/>
        </p:nvGrpSpPr>
        <p:grpSpPr bwMode="auto">
          <a:xfrm>
            <a:off x="6400800" y="1493838"/>
            <a:ext cx="2286000" cy="2743200"/>
            <a:chOff x="6400800" y="1706563"/>
            <a:chExt cx="2286000" cy="2743200"/>
          </a:xfrm>
        </p:grpSpPr>
        <p:sp>
          <p:nvSpPr>
            <p:cNvPr id="4" name="Line 20"/>
            <p:cNvSpPr>
              <a:spLocks noChangeShapeType="1"/>
            </p:cNvSpPr>
            <p:nvPr/>
          </p:nvSpPr>
          <p:spPr bwMode="auto">
            <a:xfrm flipH="1">
              <a:off x="8305800" y="1960563"/>
              <a:ext cx="381000" cy="2362200"/>
            </a:xfrm>
            <a:prstGeom prst="line">
              <a:avLst/>
            </a:prstGeom>
            <a:noFill/>
            <a:ln w="9525">
              <a:solidFill>
                <a:schemeClr val="tx1"/>
              </a:solidFill>
              <a:round/>
              <a:headEnd/>
              <a:tailEnd/>
            </a:ln>
          </p:spPr>
          <p:txBody>
            <a:bodyPr/>
            <a:lstStyle/>
            <a:p>
              <a:endParaRPr lang="en-US"/>
            </a:p>
          </p:txBody>
        </p:sp>
        <p:sp>
          <p:nvSpPr>
            <p:cNvPr id="5" name="Line 21"/>
            <p:cNvSpPr>
              <a:spLocks noChangeShapeType="1"/>
            </p:cNvSpPr>
            <p:nvPr/>
          </p:nvSpPr>
          <p:spPr bwMode="auto">
            <a:xfrm>
              <a:off x="6400800" y="2011363"/>
              <a:ext cx="381000" cy="2286000"/>
            </a:xfrm>
            <a:prstGeom prst="line">
              <a:avLst/>
            </a:prstGeom>
            <a:noFill/>
            <a:ln w="9525">
              <a:solidFill>
                <a:schemeClr val="tx1"/>
              </a:solidFill>
              <a:round/>
              <a:headEnd/>
              <a:tailEnd/>
            </a:ln>
          </p:spPr>
          <p:txBody>
            <a:bodyPr/>
            <a:lstStyle/>
            <a:p>
              <a:endParaRPr lang="en-US"/>
            </a:p>
          </p:txBody>
        </p:sp>
        <p:sp>
          <p:nvSpPr>
            <p:cNvPr id="6" name="Oval 22"/>
            <p:cNvSpPr>
              <a:spLocks noChangeArrowheads="1"/>
            </p:cNvSpPr>
            <p:nvPr/>
          </p:nvSpPr>
          <p:spPr bwMode="auto">
            <a:xfrm>
              <a:off x="6781800" y="4144963"/>
              <a:ext cx="1524000" cy="304800"/>
            </a:xfrm>
            <a:prstGeom prst="ellipse">
              <a:avLst/>
            </a:prstGeom>
            <a:solidFill>
              <a:srgbClr val="99CCFF"/>
            </a:solidFill>
            <a:ln w="9525">
              <a:solidFill>
                <a:schemeClr val="tx1"/>
              </a:solidFill>
              <a:round/>
              <a:headEnd/>
              <a:tailEnd/>
            </a:ln>
          </p:spPr>
          <p:txBody>
            <a:bodyPr wrap="none" anchor="ctr"/>
            <a:lstStyle/>
            <a:p>
              <a:endParaRPr lang="zh-CN" altLang="en-US">
                <a:latin typeface="Comic Sans MS" pitchFamily="66" charset="0"/>
                <a:ea typeface="SimSun" pitchFamily="2" charset="-122"/>
              </a:endParaRPr>
            </a:p>
          </p:txBody>
        </p:sp>
        <p:sp>
          <p:nvSpPr>
            <p:cNvPr id="7" name="Oval 23"/>
            <p:cNvSpPr>
              <a:spLocks noChangeArrowheads="1"/>
            </p:cNvSpPr>
            <p:nvPr/>
          </p:nvSpPr>
          <p:spPr bwMode="auto">
            <a:xfrm>
              <a:off x="6400800" y="1706563"/>
              <a:ext cx="2286000" cy="609600"/>
            </a:xfrm>
            <a:prstGeom prst="ellipse">
              <a:avLst/>
            </a:prstGeom>
            <a:solidFill>
              <a:srgbClr val="99CCFF">
                <a:alpha val="50195"/>
              </a:srgbClr>
            </a:solidFill>
            <a:ln w="9525">
              <a:solidFill>
                <a:schemeClr val="tx1"/>
              </a:solidFill>
              <a:round/>
              <a:headEnd/>
              <a:tailEnd/>
            </a:ln>
          </p:spPr>
          <p:txBody>
            <a:bodyPr wrap="none" anchor="ctr"/>
            <a:lstStyle/>
            <a:p>
              <a:endParaRPr lang="zh-CN" altLang="en-US">
                <a:latin typeface="Comic Sans MS" pitchFamily="66" charset="0"/>
                <a:ea typeface="SimSun" pitchFamily="2" charset="-122"/>
              </a:endParaRPr>
            </a:p>
          </p:txBody>
        </p:sp>
      </p:grpSp>
      <p:grpSp>
        <p:nvGrpSpPr>
          <p:cNvPr id="8" name="Group 9"/>
          <p:cNvGrpSpPr>
            <a:grpSpLocks/>
          </p:cNvGrpSpPr>
          <p:nvPr/>
        </p:nvGrpSpPr>
        <p:grpSpPr bwMode="auto">
          <a:xfrm>
            <a:off x="609600" y="1493838"/>
            <a:ext cx="2286000" cy="2743200"/>
            <a:chOff x="6400800" y="1706563"/>
            <a:chExt cx="2286000" cy="2743200"/>
          </a:xfrm>
        </p:grpSpPr>
        <p:sp>
          <p:nvSpPr>
            <p:cNvPr id="9" name="Line 20"/>
            <p:cNvSpPr>
              <a:spLocks noChangeShapeType="1"/>
            </p:cNvSpPr>
            <p:nvPr/>
          </p:nvSpPr>
          <p:spPr bwMode="auto">
            <a:xfrm flipH="1">
              <a:off x="8305800" y="1960563"/>
              <a:ext cx="381000" cy="2362200"/>
            </a:xfrm>
            <a:prstGeom prst="line">
              <a:avLst/>
            </a:prstGeom>
            <a:noFill/>
            <a:ln w="9525">
              <a:solidFill>
                <a:schemeClr val="tx1"/>
              </a:solidFill>
              <a:round/>
              <a:headEnd/>
              <a:tailEnd/>
            </a:ln>
          </p:spPr>
          <p:txBody>
            <a:bodyPr/>
            <a:lstStyle/>
            <a:p>
              <a:endParaRPr lang="en-US"/>
            </a:p>
          </p:txBody>
        </p:sp>
        <p:sp>
          <p:nvSpPr>
            <p:cNvPr id="10" name="Line 21"/>
            <p:cNvSpPr>
              <a:spLocks noChangeShapeType="1"/>
            </p:cNvSpPr>
            <p:nvPr/>
          </p:nvSpPr>
          <p:spPr bwMode="auto">
            <a:xfrm>
              <a:off x="6400800" y="2011363"/>
              <a:ext cx="381000" cy="2286000"/>
            </a:xfrm>
            <a:prstGeom prst="line">
              <a:avLst/>
            </a:prstGeom>
            <a:noFill/>
            <a:ln w="9525">
              <a:solidFill>
                <a:schemeClr val="tx1"/>
              </a:solidFill>
              <a:round/>
              <a:headEnd/>
              <a:tailEnd/>
            </a:ln>
          </p:spPr>
          <p:txBody>
            <a:bodyPr/>
            <a:lstStyle/>
            <a:p>
              <a:endParaRPr lang="en-US"/>
            </a:p>
          </p:txBody>
        </p:sp>
        <p:sp>
          <p:nvSpPr>
            <p:cNvPr id="11" name="Oval 22"/>
            <p:cNvSpPr>
              <a:spLocks noChangeArrowheads="1"/>
            </p:cNvSpPr>
            <p:nvPr/>
          </p:nvSpPr>
          <p:spPr bwMode="auto">
            <a:xfrm>
              <a:off x="6781800" y="4144963"/>
              <a:ext cx="1524000" cy="304800"/>
            </a:xfrm>
            <a:prstGeom prst="ellipse">
              <a:avLst/>
            </a:prstGeom>
            <a:solidFill>
              <a:srgbClr val="99CCFF"/>
            </a:solidFill>
            <a:ln w="9525">
              <a:solidFill>
                <a:schemeClr val="tx1"/>
              </a:solidFill>
              <a:round/>
              <a:headEnd/>
              <a:tailEnd/>
            </a:ln>
          </p:spPr>
          <p:txBody>
            <a:bodyPr wrap="none" anchor="ctr"/>
            <a:lstStyle/>
            <a:p>
              <a:endParaRPr lang="zh-CN" altLang="en-US">
                <a:latin typeface="Comic Sans MS" pitchFamily="66" charset="0"/>
                <a:ea typeface="SimSun" pitchFamily="2" charset="-122"/>
              </a:endParaRPr>
            </a:p>
          </p:txBody>
        </p:sp>
        <p:sp>
          <p:nvSpPr>
            <p:cNvPr id="12" name="Oval 23"/>
            <p:cNvSpPr>
              <a:spLocks noChangeArrowheads="1"/>
            </p:cNvSpPr>
            <p:nvPr/>
          </p:nvSpPr>
          <p:spPr bwMode="auto">
            <a:xfrm>
              <a:off x="6400800" y="1706563"/>
              <a:ext cx="2286000" cy="609600"/>
            </a:xfrm>
            <a:prstGeom prst="ellipse">
              <a:avLst/>
            </a:prstGeom>
            <a:solidFill>
              <a:srgbClr val="99CCFF">
                <a:alpha val="50195"/>
              </a:srgbClr>
            </a:solidFill>
            <a:ln w="9525">
              <a:solidFill>
                <a:schemeClr val="tx1"/>
              </a:solidFill>
              <a:round/>
              <a:headEnd/>
              <a:tailEnd/>
            </a:ln>
          </p:spPr>
          <p:txBody>
            <a:bodyPr wrap="none" anchor="ctr"/>
            <a:lstStyle/>
            <a:p>
              <a:endParaRPr lang="zh-CN" altLang="en-US">
                <a:latin typeface="Comic Sans MS" pitchFamily="66" charset="0"/>
                <a:ea typeface="SimSun" pitchFamily="2" charset="-122"/>
              </a:endParaRPr>
            </a:p>
          </p:txBody>
        </p:sp>
      </p:grpSp>
      <p:sp>
        <p:nvSpPr>
          <p:cNvPr id="13" name="TextBox 12"/>
          <p:cNvSpPr txBox="1">
            <a:spLocks noChangeArrowheads="1"/>
          </p:cNvSpPr>
          <p:nvPr/>
        </p:nvSpPr>
        <p:spPr bwMode="auto">
          <a:xfrm>
            <a:off x="1295400" y="4389438"/>
            <a:ext cx="914400" cy="369887"/>
          </a:xfrm>
          <a:prstGeom prst="rect">
            <a:avLst/>
          </a:prstGeom>
          <a:noFill/>
          <a:ln w="9525">
            <a:noFill/>
            <a:miter lim="800000"/>
            <a:headEnd/>
            <a:tailEnd/>
          </a:ln>
        </p:spPr>
        <p:txBody>
          <a:bodyPr>
            <a:spAutoFit/>
          </a:bodyPr>
          <a:lstStyle/>
          <a:p>
            <a:r>
              <a:rPr lang="en-US">
                <a:latin typeface="Comic Sans MS" pitchFamily="66" charset="0"/>
              </a:rPr>
              <a:t>Cancer</a:t>
            </a:r>
          </a:p>
        </p:txBody>
      </p:sp>
      <p:sp>
        <p:nvSpPr>
          <p:cNvPr id="14" name="TextBox 13"/>
          <p:cNvSpPr txBox="1">
            <a:spLocks noChangeArrowheads="1"/>
          </p:cNvSpPr>
          <p:nvPr/>
        </p:nvSpPr>
        <p:spPr bwMode="auto">
          <a:xfrm>
            <a:off x="6858000" y="4389438"/>
            <a:ext cx="1600200" cy="369887"/>
          </a:xfrm>
          <a:prstGeom prst="rect">
            <a:avLst/>
          </a:prstGeom>
          <a:noFill/>
          <a:ln w="9525">
            <a:noFill/>
            <a:miter lim="800000"/>
            <a:headEnd/>
            <a:tailEnd/>
          </a:ln>
        </p:spPr>
        <p:txBody>
          <a:bodyPr>
            <a:spAutoFit/>
          </a:bodyPr>
          <a:lstStyle/>
          <a:p>
            <a:r>
              <a:rPr lang="en-US">
                <a:latin typeface="Comic Sans MS" pitchFamily="66" charset="0"/>
              </a:rPr>
              <a:t>Cancer-free</a:t>
            </a:r>
          </a:p>
        </p:txBody>
      </p:sp>
      <p:grpSp>
        <p:nvGrpSpPr>
          <p:cNvPr id="15" name="Group 47"/>
          <p:cNvGrpSpPr>
            <a:grpSpLocks/>
          </p:cNvGrpSpPr>
          <p:nvPr/>
        </p:nvGrpSpPr>
        <p:grpSpPr bwMode="auto">
          <a:xfrm>
            <a:off x="3352800" y="2636838"/>
            <a:ext cx="2209800" cy="646112"/>
            <a:chOff x="3352800" y="2895600"/>
            <a:chExt cx="2209800" cy="646331"/>
          </a:xfrm>
        </p:grpSpPr>
        <p:sp>
          <p:nvSpPr>
            <p:cNvPr id="16" name="TextBox 44"/>
            <p:cNvSpPr txBox="1">
              <a:spLocks noChangeArrowheads="1"/>
            </p:cNvSpPr>
            <p:nvPr/>
          </p:nvSpPr>
          <p:spPr bwMode="auto">
            <a:xfrm>
              <a:off x="3581400" y="2895600"/>
              <a:ext cx="1981200" cy="646331"/>
            </a:xfrm>
            <a:prstGeom prst="rect">
              <a:avLst/>
            </a:prstGeom>
            <a:noFill/>
            <a:ln w="9525">
              <a:noFill/>
              <a:miter lim="800000"/>
              <a:headEnd/>
              <a:tailEnd/>
            </a:ln>
          </p:spPr>
          <p:txBody>
            <a:bodyPr>
              <a:spAutoFit/>
            </a:bodyPr>
            <a:lstStyle/>
            <a:p>
              <a:r>
                <a:rPr lang="en-US">
                  <a:latin typeface="Comic Sans MS" pitchFamily="66" charset="0"/>
                </a:rPr>
                <a:t>Positive Result</a:t>
              </a:r>
            </a:p>
            <a:p>
              <a:r>
                <a:rPr lang="en-US">
                  <a:latin typeface="Comic Sans MS" pitchFamily="66" charset="0"/>
                </a:rPr>
                <a:t>Negative Result</a:t>
              </a:r>
            </a:p>
          </p:txBody>
        </p:sp>
        <p:sp>
          <p:nvSpPr>
            <p:cNvPr id="17" name="Oval 83"/>
            <p:cNvSpPr>
              <a:spLocks noChangeArrowheads="1"/>
            </p:cNvSpPr>
            <p:nvPr/>
          </p:nvSpPr>
          <p:spPr bwMode="auto">
            <a:xfrm>
              <a:off x="3352800" y="3276600"/>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8" name="Oval 83"/>
            <p:cNvSpPr>
              <a:spLocks noChangeArrowheads="1"/>
            </p:cNvSpPr>
            <p:nvPr/>
          </p:nvSpPr>
          <p:spPr bwMode="auto">
            <a:xfrm>
              <a:off x="3352800" y="2971800"/>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grpSp>
      <p:sp>
        <p:nvSpPr>
          <p:cNvPr id="19" name="Rectangle 475"/>
          <p:cNvSpPr>
            <a:spLocks/>
          </p:cNvSpPr>
          <p:nvPr/>
        </p:nvSpPr>
        <p:spPr bwMode="auto">
          <a:xfrm>
            <a:off x="609600" y="4800600"/>
            <a:ext cx="8229600" cy="762000"/>
          </a:xfrm>
          <a:prstGeom prst="rect">
            <a:avLst/>
          </a:prstGeom>
          <a:noFill/>
          <a:ln w="9525">
            <a:noFill/>
            <a:miter lim="800000"/>
            <a:headEnd/>
            <a:tailEnd/>
          </a:ln>
        </p:spPr>
        <p:txBody>
          <a:bodyPr/>
          <a:lstStyle/>
          <a:p>
            <a:pPr marL="273050" indent="-273050">
              <a:spcBef>
                <a:spcPct val="20000"/>
              </a:spcBef>
              <a:buClr>
                <a:srgbClr val="0BD0D9"/>
              </a:buClr>
              <a:buSzPct val="95000"/>
              <a:buFont typeface="Wingdings 2" pitchFamily="18" charset="2"/>
              <a:buChar char=""/>
            </a:pPr>
            <a:r>
              <a:rPr lang="en-US" altLang="zh-CN" sz="2200" dirty="0">
                <a:latin typeface="Comic Sans MS" pitchFamily="66" charset="0"/>
              </a:rPr>
              <a:t>If we randomly pick a ball from the Cancer bin, it’s more likely to be red/positive. </a:t>
            </a:r>
          </a:p>
        </p:txBody>
      </p:sp>
      <p:sp>
        <p:nvSpPr>
          <p:cNvPr id="20" name="Rectangle 475"/>
          <p:cNvSpPr>
            <a:spLocks/>
          </p:cNvSpPr>
          <p:nvPr/>
        </p:nvSpPr>
        <p:spPr bwMode="auto">
          <a:xfrm>
            <a:off x="609600" y="5486400"/>
            <a:ext cx="8229600" cy="762000"/>
          </a:xfrm>
          <a:prstGeom prst="rect">
            <a:avLst/>
          </a:prstGeom>
          <a:noFill/>
          <a:ln w="9525">
            <a:noFill/>
            <a:miter lim="800000"/>
            <a:headEnd/>
            <a:tailEnd/>
          </a:ln>
        </p:spPr>
        <p:txBody>
          <a:bodyPr/>
          <a:lstStyle/>
          <a:p>
            <a:pPr marL="273050" indent="-273050">
              <a:spcBef>
                <a:spcPct val="20000"/>
              </a:spcBef>
              <a:buClr>
                <a:srgbClr val="0BD0D9"/>
              </a:buClr>
              <a:buSzPct val="95000"/>
              <a:buFont typeface="Wingdings 2" pitchFamily="18" charset="2"/>
              <a:buChar char=""/>
            </a:pPr>
            <a:r>
              <a:rPr lang="en-US" altLang="zh-CN" sz="2200">
                <a:latin typeface="Comic Sans MS" pitchFamily="66" charset="0"/>
              </a:rPr>
              <a:t>If we randomly pick a ball the Cancer-free bin, it’s more likely to be green/negative. </a:t>
            </a:r>
          </a:p>
        </p:txBody>
      </p:sp>
      <p:grpSp>
        <p:nvGrpSpPr>
          <p:cNvPr id="21" name="Group 616"/>
          <p:cNvGrpSpPr>
            <a:grpSpLocks/>
          </p:cNvGrpSpPr>
          <p:nvPr/>
        </p:nvGrpSpPr>
        <p:grpSpPr bwMode="auto">
          <a:xfrm>
            <a:off x="3124200" y="1219200"/>
            <a:ext cx="3048000" cy="3616325"/>
            <a:chOff x="3124200" y="1477963"/>
            <a:chExt cx="3048000" cy="3615769"/>
          </a:xfrm>
        </p:grpSpPr>
        <p:grpSp>
          <p:nvGrpSpPr>
            <p:cNvPr id="22" name="Group 116"/>
            <p:cNvGrpSpPr>
              <a:grpSpLocks/>
            </p:cNvGrpSpPr>
            <p:nvPr/>
          </p:nvGrpSpPr>
          <p:grpSpPr bwMode="auto">
            <a:xfrm>
              <a:off x="3124200" y="1477963"/>
              <a:ext cx="3048000" cy="3124200"/>
              <a:chOff x="1968" y="1632"/>
              <a:chExt cx="1920" cy="1968"/>
            </a:xfrm>
          </p:grpSpPr>
          <p:sp>
            <p:nvSpPr>
              <p:cNvPr id="24" name="Line 201"/>
              <p:cNvSpPr>
                <a:spLocks noChangeShapeType="1"/>
              </p:cNvSpPr>
              <p:nvPr/>
            </p:nvSpPr>
            <p:spPr bwMode="auto">
              <a:xfrm>
                <a:off x="3888" y="1824"/>
                <a:ext cx="0" cy="1584"/>
              </a:xfrm>
              <a:prstGeom prst="line">
                <a:avLst/>
              </a:prstGeom>
              <a:noFill/>
              <a:ln w="9525">
                <a:solidFill>
                  <a:schemeClr val="tx1"/>
                </a:solidFill>
                <a:round/>
                <a:headEnd/>
                <a:tailEnd/>
              </a:ln>
            </p:spPr>
            <p:txBody>
              <a:bodyPr/>
              <a:lstStyle/>
              <a:p>
                <a:endParaRPr lang="en-US"/>
              </a:p>
            </p:txBody>
          </p:sp>
          <p:sp>
            <p:nvSpPr>
              <p:cNvPr id="25" name="Oval 198"/>
              <p:cNvSpPr>
                <a:spLocks noChangeArrowheads="1"/>
              </p:cNvSpPr>
              <p:nvPr/>
            </p:nvSpPr>
            <p:spPr bwMode="auto">
              <a:xfrm>
                <a:off x="1968" y="1632"/>
                <a:ext cx="1920" cy="336"/>
              </a:xfrm>
              <a:prstGeom prst="ellipse">
                <a:avLst/>
              </a:prstGeom>
              <a:solidFill>
                <a:srgbClr val="99CCFF">
                  <a:alpha val="50195"/>
                </a:srgbClr>
              </a:solidFill>
              <a:ln w="9525">
                <a:solidFill>
                  <a:schemeClr val="tx1"/>
                </a:solidFill>
                <a:round/>
                <a:headEnd/>
                <a:tailEnd/>
              </a:ln>
            </p:spPr>
            <p:txBody>
              <a:bodyPr wrap="none" anchor="ctr"/>
              <a:lstStyle/>
              <a:p>
                <a:endParaRPr lang="zh-CN" altLang="en-US">
                  <a:latin typeface="Comic Sans MS" pitchFamily="66" charset="0"/>
                  <a:ea typeface="SimSun" pitchFamily="2" charset="-122"/>
                </a:endParaRPr>
              </a:p>
            </p:txBody>
          </p:sp>
          <p:sp>
            <p:nvSpPr>
              <p:cNvPr id="26" name="Oval 199"/>
              <p:cNvSpPr>
                <a:spLocks noChangeArrowheads="1"/>
              </p:cNvSpPr>
              <p:nvPr/>
            </p:nvSpPr>
            <p:spPr bwMode="auto">
              <a:xfrm>
                <a:off x="1968" y="3264"/>
                <a:ext cx="1920" cy="336"/>
              </a:xfrm>
              <a:prstGeom prst="ellipse">
                <a:avLst/>
              </a:prstGeom>
              <a:solidFill>
                <a:srgbClr val="99CCFF"/>
              </a:solidFill>
              <a:ln w="9525">
                <a:solidFill>
                  <a:schemeClr val="tx1"/>
                </a:solidFill>
                <a:round/>
                <a:headEnd/>
                <a:tailEnd/>
              </a:ln>
            </p:spPr>
            <p:txBody>
              <a:bodyPr wrap="none" anchor="ctr"/>
              <a:lstStyle/>
              <a:p>
                <a:endParaRPr lang="zh-CN" altLang="en-US">
                  <a:latin typeface="Comic Sans MS" pitchFamily="66" charset="0"/>
                  <a:ea typeface="SimSun" pitchFamily="2" charset="-122"/>
                </a:endParaRPr>
              </a:p>
            </p:txBody>
          </p:sp>
          <p:sp>
            <p:nvSpPr>
              <p:cNvPr id="27" name="Line 200"/>
              <p:cNvSpPr>
                <a:spLocks noChangeShapeType="1"/>
              </p:cNvSpPr>
              <p:nvPr/>
            </p:nvSpPr>
            <p:spPr bwMode="auto">
              <a:xfrm>
                <a:off x="1968" y="1824"/>
                <a:ext cx="0" cy="1584"/>
              </a:xfrm>
              <a:prstGeom prst="line">
                <a:avLst/>
              </a:prstGeom>
              <a:noFill/>
              <a:ln w="9525">
                <a:solidFill>
                  <a:schemeClr val="tx1"/>
                </a:solidFill>
                <a:round/>
                <a:headEnd/>
                <a:tailEnd/>
              </a:ln>
            </p:spPr>
            <p:txBody>
              <a:bodyPr/>
              <a:lstStyle/>
              <a:p>
                <a:endParaRPr lang="en-US"/>
              </a:p>
            </p:txBody>
          </p:sp>
        </p:grpSp>
        <p:sp>
          <p:nvSpPr>
            <p:cNvPr id="23" name="TextBox 615"/>
            <p:cNvSpPr txBox="1">
              <a:spLocks noChangeArrowheads="1"/>
            </p:cNvSpPr>
            <p:nvPr/>
          </p:nvSpPr>
          <p:spPr bwMode="auto">
            <a:xfrm>
              <a:off x="4038600" y="4724400"/>
              <a:ext cx="1219200" cy="369332"/>
            </a:xfrm>
            <a:prstGeom prst="rect">
              <a:avLst/>
            </a:prstGeom>
            <a:noFill/>
            <a:ln w="9525">
              <a:noFill/>
              <a:miter lim="800000"/>
              <a:headEnd/>
              <a:tailEnd/>
            </a:ln>
          </p:spPr>
          <p:txBody>
            <a:bodyPr>
              <a:spAutoFit/>
            </a:bodyPr>
            <a:lstStyle/>
            <a:p>
              <a:r>
                <a:rPr lang="en-US">
                  <a:latin typeface="Comic Sans MS" pitchFamily="66" charset="0"/>
                </a:rPr>
                <a:t>Everyone</a:t>
              </a:r>
            </a:p>
          </p:txBody>
        </p:sp>
      </p:grpSp>
      <p:sp>
        <p:nvSpPr>
          <p:cNvPr id="28" name="Rectangle 475"/>
          <p:cNvSpPr>
            <a:spLocks/>
          </p:cNvSpPr>
          <p:nvPr/>
        </p:nvSpPr>
        <p:spPr bwMode="auto">
          <a:xfrm>
            <a:off x="609600" y="4800600"/>
            <a:ext cx="8229600" cy="762000"/>
          </a:xfrm>
          <a:prstGeom prst="rect">
            <a:avLst/>
          </a:prstGeom>
          <a:solidFill>
            <a:schemeClr val="bg1"/>
          </a:solidFill>
          <a:ln w="9525">
            <a:noFill/>
            <a:miter lim="800000"/>
            <a:headEnd/>
            <a:tailEnd/>
          </a:ln>
        </p:spPr>
        <p:txBody>
          <a:bodyPr/>
          <a:lstStyle/>
          <a:p>
            <a:pPr marL="273050" indent="-273050">
              <a:spcBef>
                <a:spcPct val="20000"/>
              </a:spcBef>
              <a:buClr>
                <a:srgbClr val="0BD0D9"/>
              </a:buClr>
              <a:buSzPct val="95000"/>
              <a:buFont typeface="Wingdings 2" pitchFamily="18" charset="2"/>
              <a:buChar char=""/>
            </a:pPr>
            <a:r>
              <a:rPr lang="en-US" altLang="zh-CN" sz="2200" dirty="0">
                <a:latin typeface="Comic Sans MS" pitchFamily="66" charset="0"/>
              </a:rPr>
              <a:t>We randomly pick a ball from the Everyone bin. </a:t>
            </a:r>
          </a:p>
        </p:txBody>
      </p:sp>
      <p:grpSp>
        <p:nvGrpSpPr>
          <p:cNvPr id="29" name="Group 82"/>
          <p:cNvGrpSpPr>
            <a:grpSpLocks/>
          </p:cNvGrpSpPr>
          <p:nvPr/>
        </p:nvGrpSpPr>
        <p:grpSpPr bwMode="auto">
          <a:xfrm>
            <a:off x="1143000" y="2408238"/>
            <a:ext cx="304800" cy="276225"/>
            <a:chOff x="4300" y="2668"/>
            <a:chExt cx="192" cy="174"/>
          </a:xfrm>
        </p:grpSpPr>
        <p:sp>
          <p:nvSpPr>
            <p:cNvPr id="30" name="Oval 83"/>
            <p:cNvSpPr>
              <a:spLocks noChangeArrowheads="1"/>
            </p:cNvSpPr>
            <p:nvPr/>
          </p:nvSpPr>
          <p:spPr bwMode="auto">
            <a:xfrm>
              <a:off x="4320" y="2688"/>
              <a:ext cx="144" cy="144"/>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31" name="Text Box 84"/>
            <p:cNvSpPr txBox="1">
              <a:spLocks noChangeArrowheads="1"/>
            </p:cNvSpPr>
            <p:nvPr/>
          </p:nvSpPr>
          <p:spPr bwMode="auto">
            <a:xfrm>
              <a:off x="4300" y="2668"/>
              <a:ext cx="192" cy="174"/>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C</a:t>
              </a:r>
            </a:p>
          </p:txBody>
        </p:sp>
      </p:grpSp>
      <p:grpSp>
        <p:nvGrpSpPr>
          <p:cNvPr id="32" name="Group 82"/>
          <p:cNvGrpSpPr>
            <a:grpSpLocks/>
          </p:cNvGrpSpPr>
          <p:nvPr/>
        </p:nvGrpSpPr>
        <p:grpSpPr bwMode="auto">
          <a:xfrm>
            <a:off x="1295400" y="2636838"/>
            <a:ext cx="304800" cy="274637"/>
            <a:chOff x="4300" y="2668"/>
            <a:chExt cx="192" cy="173"/>
          </a:xfrm>
        </p:grpSpPr>
        <p:sp>
          <p:nvSpPr>
            <p:cNvPr id="33" name="Oval 83"/>
            <p:cNvSpPr>
              <a:spLocks noChangeArrowheads="1"/>
            </p:cNvSpPr>
            <p:nvPr/>
          </p:nvSpPr>
          <p:spPr bwMode="auto">
            <a:xfrm>
              <a:off x="4320" y="2688"/>
              <a:ext cx="144" cy="144"/>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34" name="Text Box 84"/>
            <p:cNvSpPr txBox="1">
              <a:spLocks noChangeArrowheads="1"/>
            </p:cNvSpPr>
            <p:nvPr/>
          </p:nvSpPr>
          <p:spPr bwMode="auto">
            <a:xfrm>
              <a:off x="4300" y="2668"/>
              <a:ext cx="192" cy="173"/>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C</a:t>
              </a:r>
            </a:p>
          </p:txBody>
        </p:sp>
      </p:grpSp>
      <p:grpSp>
        <p:nvGrpSpPr>
          <p:cNvPr id="35" name="Group 82"/>
          <p:cNvGrpSpPr>
            <a:grpSpLocks/>
          </p:cNvGrpSpPr>
          <p:nvPr/>
        </p:nvGrpSpPr>
        <p:grpSpPr bwMode="auto">
          <a:xfrm>
            <a:off x="1447800" y="2895600"/>
            <a:ext cx="304800" cy="274638"/>
            <a:chOff x="4300" y="2668"/>
            <a:chExt cx="192" cy="173"/>
          </a:xfrm>
        </p:grpSpPr>
        <p:sp>
          <p:nvSpPr>
            <p:cNvPr id="36" name="Oval 83"/>
            <p:cNvSpPr>
              <a:spLocks noChangeArrowheads="1"/>
            </p:cNvSpPr>
            <p:nvPr/>
          </p:nvSpPr>
          <p:spPr bwMode="auto">
            <a:xfrm>
              <a:off x="4320" y="2688"/>
              <a:ext cx="144" cy="144"/>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37" name="Text Box 84"/>
            <p:cNvSpPr txBox="1">
              <a:spLocks noChangeArrowheads="1"/>
            </p:cNvSpPr>
            <p:nvPr/>
          </p:nvSpPr>
          <p:spPr bwMode="auto">
            <a:xfrm>
              <a:off x="4300" y="2668"/>
              <a:ext cx="192" cy="173"/>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C</a:t>
              </a:r>
            </a:p>
          </p:txBody>
        </p:sp>
      </p:grpSp>
      <p:grpSp>
        <p:nvGrpSpPr>
          <p:cNvPr id="38" name="Group 82"/>
          <p:cNvGrpSpPr>
            <a:grpSpLocks/>
          </p:cNvGrpSpPr>
          <p:nvPr/>
        </p:nvGrpSpPr>
        <p:grpSpPr bwMode="auto">
          <a:xfrm>
            <a:off x="1600200" y="3124200"/>
            <a:ext cx="304800" cy="274638"/>
            <a:chOff x="4300" y="2668"/>
            <a:chExt cx="192" cy="173"/>
          </a:xfrm>
        </p:grpSpPr>
        <p:sp>
          <p:nvSpPr>
            <p:cNvPr id="39" name="Oval 83"/>
            <p:cNvSpPr>
              <a:spLocks noChangeArrowheads="1"/>
            </p:cNvSpPr>
            <p:nvPr/>
          </p:nvSpPr>
          <p:spPr bwMode="auto">
            <a:xfrm>
              <a:off x="4320" y="2688"/>
              <a:ext cx="144" cy="144"/>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40" name="Text Box 84"/>
            <p:cNvSpPr txBox="1">
              <a:spLocks noChangeArrowheads="1"/>
            </p:cNvSpPr>
            <p:nvPr/>
          </p:nvSpPr>
          <p:spPr bwMode="auto">
            <a:xfrm>
              <a:off x="4300" y="2668"/>
              <a:ext cx="192" cy="173"/>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C</a:t>
              </a:r>
            </a:p>
          </p:txBody>
        </p:sp>
      </p:grpSp>
      <p:grpSp>
        <p:nvGrpSpPr>
          <p:cNvPr id="41" name="Group 85"/>
          <p:cNvGrpSpPr>
            <a:grpSpLocks/>
          </p:cNvGrpSpPr>
          <p:nvPr/>
        </p:nvGrpSpPr>
        <p:grpSpPr bwMode="auto">
          <a:xfrm>
            <a:off x="1752600" y="3352800"/>
            <a:ext cx="304800" cy="274638"/>
            <a:chOff x="4300" y="2668"/>
            <a:chExt cx="192" cy="173"/>
          </a:xfrm>
        </p:grpSpPr>
        <p:sp>
          <p:nvSpPr>
            <p:cNvPr id="42" name="Oval 86"/>
            <p:cNvSpPr>
              <a:spLocks noChangeArrowheads="1"/>
            </p:cNvSpPr>
            <p:nvPr/>
          </p:nvSpPr>
          <p:spPr bwMode="auto">
            <a:xfrm>
              <a:off x="4320" y="2688"/>
              <a:ext cx="144" cy="144"/>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43" name="Text Box 87"/>
            <p:cNvSpPr txBox="1">
              <a:spLocks noChangeArrowheads="1"/>
            </p:cNvSpPr>
            <p:nvPr/>
          </p:nvSpPr>
          <p:spPr bwMode="auto">
            <a:xfrm>
              <a:off x="4300" y="2668"/>
              <a:ext cx="192" cy="173"/>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C</a:t>
              </a:r>
            </a:p>
          </p:txBody>
        </p:sp>
      </p:grpSp>
      <p:grpSp>
        <p:nvGrpSpPr>
          <p:cNvPr id="44" name="Group 82"/>
          <p:cNvGrpSpPr>
            <a:grpSpLocks/>
          </p:cNvGrpSpPr>
          <p:nvPr/>
        </p:nvGrpSpPr>
        <p:grpSpPr bwMode="auto">
          <a:xfrm>
            <a:off x="4267200" y="2590800"/>
            <a:ext cx="304800" cy="274638"/>
            <a:chOff x="4300" y="2668"/>
            <a:chExt cx="192" cy="173"/>
          </a:xfrm>
        </p:grpSpPr>
        <p:sp>
          <p:nvSpPr>
            <p:cNvPr id="45" name="Oval 83"/>
            <p:cNvSpPr>
              <a:spLocks noChangeArrowheads="1"/>
            </p:cNvSpPr>
            <p:nvPr/>
          </p:nvSpPr>
          <p:spPr bwMode="auto">
            <a:xfrm>
              <a:off x="4320" y="2688"/>
              <a:ext cx="144" cy="144"/>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46" name="Text Box 84"/>
            <p:cNvSpPr txBox="1">
              <a:spLocks noChangeArrowheads="1"/>
            </p:cNvSpPr>
            <p:nvPr/>
          </p:nvSpPr>
          <p:spPr bwMode="auto">
            <a:xfrm>
              <a:off x="4300" y="2668"/>
              <a:ext cx="192" cy="173"/>
            </a:xfrm>
            <a:prstGeom prst="rect">
              <a:avLst/>
            </a:prstGeom>
            <a:noFill/>
            <a:ln w="9525">
              <a:noFill/>
              <a:miter lim="800000"/>
              <a:headEnd/>
              <a:tailEnd/>
            </a:ln>
          </p:spPr>
          <p:txBody>
            <a:bodyPr>
              <a:spAutoFit/>
            </a:bodyPr>
            <a:lstStyle/>
            <a:p>
              <a:pPr>
                <a:spcBef>
                  <a:spcPct val="50000"/>
                </a:spcBef>
              </a:pPr>
              <a:endParaRPr lang="en-US" altLang="zh-CN" sz="1200">
                <a:latin typeface="Comic Sans MS" pitchFamily="66" charset="0"/>
              </a:endParaRPr>
            </a:p>
          </p:txBody>
        </p:sp>
      </p:grpSp>
      <p:grpSp>
        <p:nvGrpSpPr>
          <p:cNvPr id="47" name="Group 757"/>
          <p:cNvGrpSpPr>
            <a:grpSpLocks/>
          </p:cNvGrpSpPr>
          <p:nvPr/>
        </p:nvGrpSpPr>
        <p:grpSpPr bwMode="auto">
          <a:xfrm>
            <a:off x="6553200" y="2255838"/>
            <a:ext cx="304800" cy="274637"/>
            <a:chOff x="2362200" y="381000"/>
            <a:chExt cx="304800" cy="274638"/>
          </a:xfrm>
        </p:grpSpPr>
        <p:sp>
          <p:nvSpPr>
            <p:cNvPr id="48"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49"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50" name="Group 760"/>
          <p:cNvGrpSpPr>
            <a:grpSpLocks/>
          </p:cNvGrpSpPr>
          <p:nvPr/>
        </p:nvGrpSpPr>
        <p:grpSpPr bwMode="auto">
          <a:xfrm>
            <a:off x="6705600" y="2255838"/>
            <a:ext cx="304800" cy="274637"/>
            <a:chOff x="2362200" y="381000"/>
            <a:chExt cx="304800" cy="274638"/>
          </a:xfrm>
        </p:grpSpPr>
        <p:sp>
          <p:nvSpPr>
            <p:cNvPr id="51"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52"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53" name="Group 763"/>
          <p:cNvGrpSpPr>
            <a:grpSpLocks/>
          </p:cNvGrpSpPr>
          <p:nvPr/>
        </p:nvGrpSpPr>
        <p:grpSpPr bwMode="auto">
          <a:xfrm>
            <a:off x="6858000" y="2255838"/>
            <a:ext cx="304800" cy="274637"/>
            <a:chOff x="2362200" y="381000"/>
            <a:chExt cx="304800" cy="274638"/>
          </a:xfrm>
        </p:grpSpPr>
        <p:sp>
          <p:nvSpPr>
            <p:cNvPr id="54"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55"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56" name="Group 766"/>
          <p:cNvGrpSpPr>
            <a:grpSpLocks/>
          </p:cNvGrpSpPr>
          <p:nvPr/>
        </p:nvGrpSpPr>
        <p:grpSpPr bwMode="auto">
          <a:xfrm>
            <a:off x="7010400" y="2255838"/>
            <a:ext cx="304800" cy="274637"/>
            <a:chOff x="2362200" y="381000"/>
            <a:chExt cx="304800" cy="274638"/>
          </a:xfrm>
        </p:grpSpPr>
        <p:sp>
          <p:nvSpPr>
            <p:cNvPr id="57"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58"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59" name="Group 769"/>
          <p:cNvGrpSpPr>
            <a:grpSpLocks/>
          </p:cNvGrpSpPr>
          <p:nvPr/>
        </p:nvGrpSpPr>
        <p:grpSpPr bwMode="auto">
          <a:xfrm>
            <a:off x="7162800" y="2255838"/>
            <a:ext cx="304800" cy="274637"/>
            <a:chOff x="2362200" y="381000"/>
            <a:chExt cx="304800" cy="274638"/>
          </a:xfrm>
        </p:grpSpPr>
        <p:sp>
          <p:nvSpPr>
            <p:cNvPr id="60"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61"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62" name="Group 772"/>
          <p:cNvGrpSpPr>
            <a:grpSpLocks/>
          </p:cNvGrpSpPr>
          <p:nvPr/>
        </p:nvGrpSpPr>
        <p:grpSpPr bwMode="auto">
          <a:xfrm>
            <a:off x="7315200" y="2255838"/>
            <a:ext cx="304800" cy="274637"/>
            <a:chOff x="2362200" y="381000"/>
            <a:chExt cx="304800" cy="274638"/>
          </a:xfrm>
        </p:grpSpPr>
        <p:sp>
          <p:nvSpPr>
            <p:cNvPr id="63"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64"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65" name="Group 775"/>
          <p:cNvGrpSpPr>
            <a:grpSpLocks/>
          </p:cNvGrpSpPr>
          <p:nvPr/>
        </p:nvGrpSpPr>
        <p:grpSpPr bwMode="auto">
          <a:xfrm>
            <a:off x="7467600" y="2255838"/>
            <a:ext cx="304800" cy="274637"/>
            <a:chOff x="2362200" y="381000"/>
            <a:chExt cx="304800" cy="274638"/>
          </a:xfrm>
        </p:grpSpPr>
        <p:sp>
          <p:nvSpPr>
            <p:cNvPr id="66"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67"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68" name="Group 778"/>
          <p:cNvGrpSpPr>
            <a:grpSpLocks/>
          </p:cNvGrpSpPr>
          <p:nvPr/>
        </p:nvGrpSpPr>
        <p:grpSpPr bwMode="auto">
          <a:xfrm>
            <a:off x="7620000" y="2255838"/>
            <a:ext cx="304800" cy="274637"/>
            <a:chOff x="2362200" y="381000"/>
            <a:chExt cx="304800" cy="274638"/>
          </a:xfrm>
        </p:grpSpPr>
        <p:sp>
          <p:nvSpPr>
            <p:cNvPr id="69"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70"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71" name="Group 781"/>
          <p:cNvGrpSpPr>
            <a:grpSpLocks/>
          </p:cNvGrpSpPr>
          <p:nvPr/>
        </p:nvGrpSpPr>
        <p:grpSpPr bwMode="auto">
          <a:xfrm>
            <a:off x="7772400" y="2255838"/>
            <a:ext cx="304800" cy="274637"/>
            <a:chOff x="2362200" y="381000"/>
            <a:chExt cx="304800" cy="274638"/>
          </a:xfrm>
        </p:grpSpPr>
        <p:sp>
          <p:nvSpPr>
            <p:cNvPr id="72"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73"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74" name="Group 784"/>
          <p:cNvGrpSpPr>
            <a:grpSpLocks/>
          </p:cNvGrpSpPr>
          <p:nvPr/>
        </p:nvGrpSpPr>
        <p:grpSpPr bwMode="auto">
          <a:xfrm>
            <a:off x="7924800" y="2255838"/>
            <a:ext cx="304800" cy="274637"/>
            <a:chOff x="2362200" y="381000"/>
            <a:chExt cx="304800" cy="274638"/>
          </a:xfrm>
        </p:grpSpPr>
        <p:sp>
          <p:nvSpPr>
            <p:cNvPr id="75"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76"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77" name="Group 787"/>
          <p:cNvGrpSpPr>
            <a:grpSpLocks/>
          </p:cNvGrpSpPr>
          <p:nvPr/>
        </p:nvGrpSpPr>
        <p:grpSpPr bwMode="auto">
          <a:xfrm>
            <a:off x="8077200" y="2255838"/>
            <a:ext cx="304800" cy="274637"/>
            <a:chOff x="2362200" y="381000"/>
            <a:chExt cx="304800" cy="274638"/>
          </a:xfrm>
        </p:grpSpPr>
        <p:sp>
          <p:nvSpPr>
            <p:cNvPr id="78"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79"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80" name="Group 790"/>
          <p:cNvGrpSpPr>
            <a:grpSpLocks/>
          </p:cNvGrpSpPr>
          <p:nvPr/>
        </p:nvGrpSpPr>
        <p:grpSpPr bwMode="auto">
          <a:xfrm>
            <a:off x="8229600" y="2255838"/>
            <a:ext cx="304800" cy="274637"/>
            <a:chOff x="2362200" y="381000"/>
            <a:chExt cx="304800" cy="274638"/>
          </a:xfrm>
        </p:grpSpPr>
        <p:sp>
          <p:nvSpPr>
            <p:cNvPr id="81"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82"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83" name="Group 793"/>
          <p:cNvGrpSpPr>
            <a:grpSpLocks/>
          </p:cNvGrpSpPr>
          <p:nvPr/>
        </p:nvGrpSpPr>
        <p:grpSpPr bwMode="auto">
          <a:xfrm>
            <a:off x="6629400" y="2408238"/>
            <a:ext cx="304800" cy="274637"/>
            <a:chOff x="2362200" y="381000"/>
            <a:chExt cx="304800" cy="274638"/>
          </a:xfrm>
        </p:grpSpPr>
        <p:sp>
          <p:nvSpPr>
            <p:cNvPr id="84"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85"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86" name="Group 796"/>
          <p:cNvGrpSpPr>
            <a:grpSpLocks/>
          </p:cNvGrpSpPr>
          <p:nvPr/>
        </p:nvGrpSpPr>
        <p:grpSpPr bwMode="auto">
          <a:xfrm>
            <a:off x="6781800" y="2408238"/>
            <a:ext cx="304800" cy="274637"/>
            <a:chOff x="2362200" y="381000"/>
            <a:chExt cx="304800" cy="274638"/>
          </a:xfrm>
        </p:grpSpPr>
        <p:sp>
          <p:nvSpPr>
            <p:cNvPr id="87"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88"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89" name="Group 799"/>
          <p:cNvGrpSpPr>
            <a:grpSpLocks/>
          </p:cNvGrpSpPr>
          <p:nvPr/>
        </p:nvGrpSpPr>
        <p:grpSpPr bwMode="auto">
          <a:xfrm>
            <a:off x="6934200" y="2408238"/>
            <a:ext cx="304800" cy="274637"/>
            <a:chOff x="2362200" y="381000"/>
            <a:chExt cx="304800" cy="274638"/>
          </a:xfrm>
        </p:grpSpPr>
        <p:sp>
          <p:nvSpPr>
            <p:cNvPr id="90"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91"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92" name="Group 802"/>
          <p:cNvGrpSpPr>
            <a:grpSpLocks/>
          </p:cNvGrpSpPr>
          <p:nvPr/>
        </p:nvGrpSpPr>
        <p:grpSpPr bwMode="auto">
          <a:xfrm>
            <a:off x="7086600" y="2408238"/>
            <a:ext cx="304800" cy="274637"/>
            <a:chOff x="2362200" y="381000"/>
            <a:chExt cx="304800" cy="274638"/>
          </a:xfrm>
        </p:grpSpPr>
        <p:sp>
          <p:nvSpPr>
            <p:cNvPr id="93"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94"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95" name="Group 805"/>
          <p:cNvGrpSpPr>
            <a:grpSpLocks/>
          </p:cNvGrpSpPr>
          <p:nvPr/>
        </p:nvGrpSpPr>
        <p:grpSpPr bwMode="auto">
          <a:xfrm>
            <a:off x="7239000" y="2408238"/>
            <a:ext cx="304800" cy="274637"/>
            <a:chOff x="2362200" y="381000"/>
            <a:chExt cx="304800" cy="274638"/>
          </a:xfrm>
        </p:grpSpPr>
        <p:sp>
          <p:nvSpPr>
            <p:cNvPr id="96"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97"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98" name="Group 808"/>
          <p:cNvGrpSpPr>
            <a:grpSpLocks/>
          </p:cNvGrpSpPr>
          <p:nvPr/>
        </p:nvGrpSpPr>
        <p:grpSpPr bwMode="auto">
          <a:xfrm>
            <a:off x="7391400" y="2408238"/>
            <a:ext cx="304800" cy="274637"/>
            <a:chOff x="2362200" y="381000"/>
            <a:chExt cx="304800" cy="274638"/>
          </a:xfrm>
        </p:grpSpPr>
        <p:sp>
          <p:nvSpPr>
            <p:cNvPr id="99"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00"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01" name="Group 811"/>
          <p:cNvGrpSpPr>
            <a:grpSpLocks/>
          </p:cNvGrpSpPr>
          <p:nvPr/>
        </p:nvGrpSpPr>
        <p:grpSpPr bwMode="auto">
          <a:xfrm>
            <a:off x="7543800" y="2408238"/>
            <a:ext cx="304800" cy="274637"/>
            <a:chOff x="2362200" y="381000"/>
            <a:chExt cx="304800" cy="274638"/>
          </a:xfrm>
        </p:grpSpPr>
        <p:sp>
          <p:nvSpPr>
            <p:cNvPr id="102"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03"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04" name="Group 814"/>
          <p:cNvGrpSpPr>
            <a:grpSpLocks/>
          </p:cNvGrpSpPr>
          <p:nvPr/>
        </p:nvGrpSpPr>
        <p:grpSpPr bwMode="auto">
          <a:xfrm>
            <a:off x="7696200" y="2408238"/>
            <a:ext cx="304800" cy="274637"/>
            <a:chOff x="2362200" y="381000"/>
            <a:chExt cx="304800" cy="274638"/>
          </a:xfrm>
        </p:grpSpPr>
        <p:sp>
          <p:nvSpPr>
            <p:cNvPr id="105"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06"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07" name="Group 817"/>
          <p:cNvGrpSpPr>
            <a:grpSpLocks/>
          </p:cNvGrpSpPr>
          <p:nvPr/>
        </p:nvGrpSpPr>
        <p:grpSpPr bwMode="auto">
          <a:xfrm>
            <a:off x="7848600" y="2408238"/>
            <a:ext cx="304800" cy="274637"/>
            <a:chOff x="2362200" y="381000"/>
            <a:chExt cx="304800" cy="274638"/>
          </a:xfrm>
        </p:grpSpPr>
        <p:sp>
          <p:nvSpPr>
            <p:cNvPr id="108"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09"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10" name="Group 820"/>
          <p:cNvGrpSpPr>
            <a:grpSpLocks/>
          </p:cNvGrpSpPr>
          <p:nvPr/>
        </p:nvGrpSpPr>
        <p:grpSpPr bwMode="auto">
          <a:xfrm>
            <a:off x="8001000" y="2408238"/>
            <a:ext cx="304800" cy="274637"/>
            <a:chOff x="2362200" y="381000"/>
            <a:chExt cx="304800" cy="274638"/>
          </a:xfrm>
        </p:grpSpPr>
        <p:sp>
          <p:nvSpPr>
            <p:cNvPr id="111"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12"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13" name="Group 823"/>
          <p:cNvGrpSpPr>
            <a:grpSpLocks/>
          </p:cNvGrpSpPr>
          <p:nvPr/>
        </p:nvGrpSpPr>
        <p:grpSpPr bwMode="auto">
          <a:xfrm>
            <a:off x="8153400" y="2408238"/>
            <a:ext cx="304800" cy="274637"/>
            <a:chOff x="2362200" y="381000"/>
            <a:chExt cx="304800" cy="274638"/>
          </a:xfrm>
        </p:grpSpPr>
        <p:sp>
          <p:nvSpPr>
            <p:cNvPr id="114"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15"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16" name="Group 826"/>
          <p:cNvGrpSpPr>
            <a:grpSpLocks/>
          </p:cNvGrpSpPr>
          <p:nvPr/>
        </p:nvGrpSpPr>
        <p:grpSpPr bwMode="auto">
          <a:xfrm>
            <a:off x="6705600" y="2560638"/>
            <a:ext cx="304800" cy="274637"/>
            <a:chOff x="2362200" y="381000"/>
            <a:chExt cx="304800" cy="274638"/>
          </a:xfrm>
        </p:grpSpPr>
        <p:sp>
          <p:nvSpPr>
            <p:cNvPr id="117"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18"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19" name="Group 829"/>
          <p:cNvGrpSpPr>
            <a:grpSpLocks/>
          </p:cNvGrpSpPr>
          <p:nvPr/>
        </p:nvGrpSpPr>
        <p:grpSpPr bwMode="auto">
          <a:xfrm>
            <a:off x="6858000" y="2560638"/>
            <a:ext cx="304800" cy="274637"/>
            <a:chOff x="2362200" y="381000"/>
            <a:chExt cx="304800" cy="274638"/>
          </a:xfrm>
        </p:grpSpPr>
        <p:sp>
          <p:nvSpPr>
            <p:cNvPr id="120"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21"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22" name="Group 832"/>
          <p:cNvGrpSpPr>
            <a:grpSpLocks/>
          </p:cNvGrpSpPr>
          <p:nvPr/>
        </p:nvGrpSpPr>
        <p:grpSpPr bwMode="auto">
          <a:xfrm>
            <a:off x="7010400" y="2560638"/>
            <a:ext cx="304800" cy="274637"/>
            <a:chOff x="2362200" y="381000"/>
            <a:chExt cx="304800" cy="274638"/>
          </a:xfrm>
        </p:grpSpPr>
        <p:sp>
          <p:nvSpPr>
            <p:cNvPr id="123"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24"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25" name="Group 835"/>
          <p:cNvGrpSpPr>
            <a:grpSpLocks/>
          </p:cNvGrpSpPr>
          <p:nvPr/>
        </p:nvGrpSpPr>
        <p:grpSpPr bwMode="auto">
          <a:xfrm>
            <a:off x="7162800" y="2560638"/>
            <a:ext cx="304800" cy="274637"/>
            <a:chOff x="2362200" y="381000"/>
            <a:chExt cx="304800" cy="274638"/>
          </a:xfrm>
        </p:grpSpPr>
        <p:sp>
          <p:nvSpPr>
            <p:cNvPr id="126"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27"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28" name="Group 838"/>
          <p:cNvGrpSpPr>
            <a:grpSpLocks/>
          </p:cNvGrpSpPr>
          <p:nvPr/>
        </p:nvGrpSpPr>
        <p:grpSpPr bwMode="auto">
          <a:xfrm>
            <a:off x="7315200" y="2560638"/>
            <a:ext cx="304800" cy="274637"/>
            <a:chOff x="2362200" y="381000"/>
            <a:chExt cx="304800" cy="274638"/>
          </a:xfrm>
        </p:grpSpPr>
        <p:sp>
          <p:nvSpPr>
            <p:cNvPr id="129"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30"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31" name="Group 841"/>
          <p:cNvGrpSpPr>
            <a:grpSpLocks/>
          </p:cNvGrpSpPr>
          <p:nvPr/>
        </p:nvGrpSpPr>
        <p:grpSpPr bwMode="auto">
          <a:xfrm>
            <a:off x="7467600" y="2560638"/>
            <a:ext cx="304800" cy="274637"/>
            <a:chOff x="2362200" y="381000"/>
            <a:chExt cx="304800" cy="274638"/>
          </a:xfrm>
        </p:grpSpPr>
        <p:sp>
          <p:nvSpPr>
            <p:cNvPr id="132"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33"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34" name="Group 844"/>
          <p:cNvGrpSpPr>
            <a:grpSpLocks/>
          </p:cNvGrpSpPr>
          <p:nvPr/>
        </p:nvGrpSpPr>
        <p:grpSpPr bwMode="auto">
          <a:xfrm>
            <a:off x="7620000" y="2560638"/>
            <a:ext cx="304800" cy="274637"/>
            <a:chOff x="2362200" y="381000"/>
            <a:chExt cx="304800" cy="274638"/>
          </a:xfrm>
        </p:grpSpPr>
        <p:sp>
          <p:nvSpPr>
            <p:cNvPr id="135"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36"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37" name="Group 847"/>
          <p:cNvGrpSpPr>
            <a:grpSpLocks/>
          </p:cNvGrpSpPr>
          <p:nvPr/>
        </p:nvGrpSpPr>
        <p:grpSpPr bwMode="auto">
          <a:xfrm>
            <a:off x="7772400" y="2560638"/>
            <a:ext cx="304800" cy="274637"/>
            <a:chOff x="2362200" y="381000"/>
            <a:chExt cx="304800" cy="274638"/>
          </a:xfrm>
        </p:grpSpPr>
        <p:sp>
          <p:nvSpPr>
            <p:cNvPr id="138"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39"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40" name="Group 850"/>
          <p:cNvGrpSpPr>
            <a:grpSpLocks/>
          </p:cNvGrpSpPr>
          <p:nvPr/>
        </p:nvGrpSpPr>
        <p:grpSpPr bwMode="auto">
          <a:xfrm>
            <a:off x="7924800" y="2560638"/>
            <a:ext cx="304800" cy="274637"/>
            <a:chOff x="2362200" y="381000"/>
            <a:chExt cx="304800" cy="274638"/>
          </a:xfrm>
        </p:grpSpPr>
        <p:sp>
          <p:nvSpPr>
            <p:cNvPr id="141"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42"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43" name="Group 853"/>
          <p:cNvGrpSpPr>
            <a:grpSpLocks/>
          </p:cNvGrpSpPr>
          <p:nvPr/>
        </p:nvGrpSpPr>
        <p:grpSpPr bwMode="auto">
          <a:xfrm>
            <a:off x="8077200" y="2560638"/>
            <a:ext cx="304800" cy="274637"/>
            <a:chOff x="2362200" y="381000"/>
            <a:chExt cx="304800" cy="274638"/>
          </a:xfrm>
        </p:grpSpPr>
        <p:sp>
          <p:nvSpPr>
            <p:cNvPr id="144"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45"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46" name="Group 856"/>
          <p:cNvGrpSpPr>
            <a:grpSpLocks/>
          </p:cNvGrpSpPr>
          <p:nvPr/>
        </p:nvGrpSpPr>
        <p:grpSpPr bwMode="auto">
          <a:xfrm>
            <a:off x="6781800" y="2713038"/>
            <a:ext cx="304800" cy="274637"/>
            <a:chOff x="2362200" y="381000"/>
            <a:chExt cx="304800" cy="274638"/>
          </a:xfrm>
        </p:grpSpPr>
        <p:sp>
          <p:nvSpPr>
            <p:cNvPr id="147"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48"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49" name="Group 859"/>
          <p:cNvGrpSpPr>
            <a:grpSpLocks/>
          </p:cNvGrpSpPr>
          <p:nvPr/>
        </p:nvGrpSpPr>
        <p:grpSpPr bwMode="auto">
          <a:xfrm>
            <a:off x="6934200" y="2713038"/>
            <a:ext cx="304800" cy="274637"/>
            <a:chOff x="2362200" y="381000"/>
            <a:chExt cx="304800" cy="274638"/>
          </a:xfrm>
        </p:grpSpPr>
        <p:sp>
          <p:nvSpPr>
            <p:cNvPr id="150"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51"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52" name="Group 862"/>
          <p:cNvGrpSpPr>
            <a:grpSpLocks/>
          </p:cNvGrpSpPr>
          <p:nvPr/>
        </p:nvGrpSpPr>
        <p:grpSpPr bwMode="auto">
          <a:xfrm>
            <a:off x="7086600" y="2713038"/>
            <a:ext cx="304800" cy="274637"/>
            <a:chOff x="2362200" y="381000"/>
            <a:chExt cx="304800" cy="274638"/>
          </a:xfrm>
        </p:grpSpPr>
        <p:sp>
          <p:nvSpPr>
            <p:cNvPr id="153"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54"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55" name="Group 865"/>
          <p:cNvGrpSpPr>
            <a:grpSpLocks/>
          </p:cNvGrpSpPr>
          <p:nvPr/>
        </p:nvGrpSpPr>
        <p:grpSpPr bwMode="auto">
          <a:xfrm>
            <a:off x="7239000" y="2713038"/>
            <a:ext cx="304800" cy="274637"/>
            <a:chOff x="2362200" y="381000"/>
            <a:chExt cx="304800" cy="274638"/>
          </a:xfrm>
        </p:grpSpPr>
        <p:sp>
          <p:nvSpPr>
            <p:cNvPr id="156"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57"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58" name="Group 868"/>
          <p:cNvGrpSpPr>
            <a:grpSpLocks/>
          </p:cNvGrpSpPr>
          <p:nvPr/>
        </p:nvGrpSpPr>
        <p:grpSpPr bwMode="auto">
          <a:xfrm>
            <a:off x="7391400" y="2713038"/>
            <a:ext cx="304800" cy="274637"/>
            <a:chOff x="2362200" y="381000"/>
            <a:chExt cx="304800" cy="274638"/>
          </a:xfrm>
        </p:grpSpPr>
        <p:sp>
          <p:nvSpPr>
            <p:cNvPr id="159"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60"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61" name="Group 871"/>
          <p:cNvGrpSpPr>
            <a:grpSpLocks/>
          </p:cNvGrpSpPr>
          <p:nvPr/>
        </p:nvGrpSpPr>
        <p:grpSpPr bwMode="auto">
          <a:xfrm>
            <a:off x="7543800" y="2713038"/>
            <a:ext cx="304800" cy="274637"/>
            <a:chOff x="2362200" y="381000"/>
            <a:chExt cx="304800" cy="274638"/>
          </a:xfrm>
        </p:grpSpPr>
        <p:sp>
          <p:nvSpPr>
            <p:cNvPr id="162"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63"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64" name="Group 874"/>
          <p:cNvGrpSpPr>
            <a:grpSpLocks/>
          </p:cNvGrpSpPr>
          <p:nvPr/>
        </p:nvGrpSpPr>
        <p:grpSpPr bwMode="auto">
          <a:xfrm>
            <a:off x="7696200" y="2713038"/>
            <a:ext cx="304800" cy="274637"/>
            <a:chOff x="2362200" y="381000"/>
            <a:chExt cx="304800" cy="274638"/>
          </a:xfrm>
        </p:grpSpPr>
        <p:sp>
          <p:nvSpPr>
            <p:cNvPr id="165"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66"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67" name="Group 877"/>
          <p:cNvGrpSpPr>
            <a:grpSpLocks/>
          </p:cNvGrpSpPr>
          <p:nvPr/>
        </p:nvGrpSpPr>
        <p:grpSpPr bwMode="auto">
          <a:xfrm>
            <a:off x="7848600" y="2713038"/>
            <a:ext cx="304800" cy="274637"/>
            <a:chOff x="2362200" y="381000"/>
            <a:chExt cx="304800" cy="274638"/>
          </a:xfrm>
        </p:grpSpPr>
        <p:sp>
          <p:nvSpPr>
            <p:cNvPr id="168"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69"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70" name="Group 880"/>
          <p:cNvGrpSpPr>
            <a:grpSpLocks/>
          </p:cNvGrpSpPr>
          <p:nvPr/>
        </p:nvGrpSpPr>
        <p:grpSpPr bwMode="auto">
          <a:xfrm>
            <a:off x="8001000" y="2713038"/>
            <a:ext cx="304800" cy="274637"/>
            <a:chOff x="2362200" y="381000"/>
            <a:chExt cx="304800" cy="274638"/>
          </a:xfrm>
        </p:grpSpPr>
        <p:sp>
          <p:nvSpPr>
            <p:cNvPr id="171"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72"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73" name="Group 883"/>
          <p:cNvGrpSpPr>
            <a:grpSpLocks/>
          </p:cNvGrpSpPr>
          <p:nvPr/>
        </p:nvGrpSpPr>
        <p:grpSpPr bwMode="auto">
          <a:xfrm>
            <a:off x="6858000" y="2865438"/>
            <a:ext cx="304800" cy="274637"/>
            <a:chOff x="2362200" y="381000"/>
            <a:chExt cx="304800" cy="274638"/>
          </a:xfrm>
        </p:grpSpPr>
        <p:sp>
          <p:nvSpPr>
            <p:cNvPr id="174"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75"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76" name="Group 886"/>
          <p:cNvGrpSpPr>
            <a:grpSpLocks/>
          </p:cNvGrpSpPr>
          <p:nvPr/>
        </p:nvGrpSpPr>
        <p:grpSpPr bwMode="auto">
          <a:xfrm>
            <a:off x="7010400" y="2865438"/>
            <a:ext cx="304800" cy="274637"/>
            <a:chOff x="2362200" y="381000"/>
            <a:chExt cx="304800" cy="274638"/>
          </a:xfrm>
        </p:grpSpPr>
        <p:sp>
          <p:nvSpPr>
            <p:cNvPr id="177"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78"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79" name="Group 889"/>
          <p:cNvGrpSpPr>
            <a:grpSpLocks/>
          </p:cNvGrpSpPr>
          <p:nvPr/>
        </p:nvGrpSpPr>
        <p:grpSpPr bwMode="auto">
          <a:xfrm>
            <a:off x="7162800" y="2865438"/>
            <a:ext cx="304800" cy="274637"/>
            <a:chOff x="2362200" y="381000"/>
            <a:chExt cx="304800" cy="274638"/>
          </a:xfrm>
        </p:grpSpPr>
        <p:sp>
          <p:nvSpPr>
            <p:cNvPr id="180"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81"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82" name="Group 892"/>
          <p:cNvGrpSpPr>
            <a:grpSpLocks/>
          </p:cNvGrpSpPr>
          <p:nvPr/>
        </p:nvGrpSpPr>
        <p:grpSpPr bwMode="auto">
          <a:xfrm>
            <a:off x="7315200" y="2865438"/>
            <a:ext cx="304800" cy="274637"/>
            <a:chOff x="2362200" y="381000"/>
            <a:chExt cx="304800" cy="274638"/>
          </a:xfrm>
        </p:grpSpPr>
        <p:sp>
          <p:nvSpPr>
            <p:cNvPr id="183"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84"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85" name="Group 895"/>
          <p:cNvGrpSpPr>
            <a:grpSpLocks/>
          </p:cNvGrpSpPr>
          <p:nvPr/>
        </p:nvGrpSpPr>
        <p:grpSpPr bwMode="auto">
          <a:xfrm>
            <a:off x="7467600" y="2865438"/>
            <a:ext cx="304800" cy="274637"/>
            <a:chOff x="2362200" y="381000"/>
            <a:chExt cx="304800" cy="274638"/>
          </a:xfrm>
        </p:grpSpPr>
        <p:sp>
          <p:nvSpPr>
            <p:cNvPr id="186"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87"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88" name="Group 898"/>
          <p:cNvGrpSpPr>
            <a:grpSpLocks/>
          </p:cNvGrpSpPr>
          <p:nvPr/>
        </p:nvGrpSpPr>
        <p:grpSpPr bwMode="auto">
          <a:xfrm>
            <a:off x="7620000" y="2865438"/>
            <a:ext cx="304800" cy="274637"/>
            <a:chOff x="2362200" y="381000"/>
            <a:chExt cx="304800" cy="274638"/>
          </a:xfrm>
        </p:grpSpPr>
        <p:sp>
          <p:nvSpPr>
            <p:cNvPr id="189"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90"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91" name="Group 901"/>
          <p:cNvGrpSpPr>
            <a:grpSpLocks/>
          </p:cNvGrpSpPr>
          <p:nvPr/>
        </p:nvGrpSpPr>
        <p:grpSpPr bwMode="auto">
          <a:xfrm>
            <a:off x="7772400" y="2865438"/>
            <a:ext cx="304800" cy="274637"/>
            <a:chOff x="2362200" y="381000"/>
            <a:chExt cx="304800" cy="274638"/>
          </a:xfrm>
        </p:grpSpPr>
        <p:sp>
          <p:nvSpPr>
            <p:cNvPr id="192"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93"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94" name="Group 904"/>
          <p:cNvGrpSpPr>
            <a:grpSpLocks/>
          </p:cNvGrpSpPr>
          <p:nvPr/>
        </p:nvGrpSpPr>
        <p:grpSpPr bwMode="auto">
          <a:xfrm>
            <a:off x="7924800" y="2865438"/>
            <a:ext cx="304800" cy="274637"/>
            <a:chOff x="2362200" y="381000"/>
            <a:chExt cx="304800" cy="274638"/>
          </a:xfrm>
        </p:grpSpPr>
        <p:sp>
          <p:nvSpPr>
            <p:cNvPr id="195"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96"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197" name="Group 907"/>
          <p:cNvGrpSpPr>
            <a:grpSpLocks/>
          </p:cNvGrpSpPr>
          <p:nvPr/>
        </p:nvGrpSpPr>
        <p:grpSpPr bwMode="auto">
          <a:xfrm>
            <a:off x="6934200" y="3017838"/>
            <a:ext cx="304800" cy="274637"/>
            <a:chOff x="2362200" y="381000"/>
            <a:chExt cx="304800" cy="274638"/>
          </a:xfrm>
        </p:grpSpPr>
        <p:sp>
          <p:nvSpPr>
            <p:cNvPr id="198"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199"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200" name="Group 910"/>
          <p:cNvGrpSpPr>
            <a:grpSpLocks/>
          </p:cNvGrpSpPr>
          <p:nvPr/>
        </p:nvGrpSpPr>
        <p:grpSpPr bwMode="auto">
          <a:xfrm>
            <a:off x="7086600" y="3017838"/>
            <a:ext cx="304800" cy="274637"/>
            <a:chOff x="2362200" y="381000"/>
            <a:chExt cx="304800" cy="274638"/>
          </a:xfrm>
        </p:grpSpPr>
        <p:sp>
          <p:nvSpPr>
            <p:cNvPr id="201"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02"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203" name="Group 913"/>
          <p:cNvGrpSpPr>
            <a:grpSpLocks/>
          </p:cNvGrpSpPr>
          <p:nvPr/>
        </p:nvGrpSpPr>
        <p:grpSpPr bwMode="auto">
          <a:xfrm>
            <a:off x="7239000" y="3017838"/>
            <a:ext cx="304800" cy="274637"/>
            <a:chOff x="2362200" y="381000"/>
            <a:chExt cx="304800" cy="274638"/>
          </a:xfrm>
        </p:grpSpPr>
        <p:sp>
          <p:nvSpPr>
            <p:cNvPr id="204"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05"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206" name="Group 916"/>
          <p:cNvGrpSpPr>
            <a:grpSpLocks/>
          </p:cNvGrpSpPr>
          <p:nvPr/>
        </p:nvGrpSpPr>
        <p:grpSpPr bwMode="auto">
          <a:xfrm>
            <a:off x="7391400" y="3017838"/>
            <a:ext cx="304800" cy="274637"/>
            <a:chOff x="2362200" y="381000"/>
            <a:chExt cx="304800" cy="274638"/>
          </a:xfrm>
        </p:grpSpPr>
        <p:sp>
          <p:nvSpPr>
            <p:cNvPr id="207"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08"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209" name="Group 919"/>
          <p:cNvGrpSpPr>
            <a:grpSpLocks/>
          </p:cNvGrpSpPr>
          <p:nvPr/>
        </p:nvGrpSpPr>
        <p:grpSpPr bwMode="auto">
          <a:xfrm>
            <a:off x="7543800" y="3017838"/>
            <a:ext cx="304800" cy="274637"/>
            <a:chOff x="2362200" y="381000"/>
            <a:chExt cx="304800" cy="274638"/>
          </a:xfrm>
        </p:grpSpPr>
        <p:sp>
          <p:nvSpPr>
            <p:cNvPr id="210"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11"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212" name="Group 922"/>
          <p:cNvGrpSpPr>
            <a:grpSpLocks/>
          </p:cNvGrpSpPr>
          <p:nvPr/>
        </p:nvGrpSpPr>
        <p:grpSpPr bwMode="auto">
          <a:xfrm>
            <a:off x="7696200" y="3017838"/>
            <a:ext cx="304800" cy="274637"/>
            <a:chOff x="2362200" y="381000"/>
            <a:chExt cx="304800" cy="274638"/>
          </a:xfrm>
        </p:grpSpPr>
        <p:sp>
          <p:nvSpPr>
            <p:cNvPr id="213"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14"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215" name="Group 925"/>
          <p:cNvGrpSpPr>
            <a:grpSpLocks/>
          </p:cNvGrpSpPr>
          <p:nvPr/>
        </p:nvGrpSpPr>
        <p:grpSpPr bwMode="auto">
          <a:xfrm>
            <a:off x="7848600" y="3017838"/>
            <a:ext cx="304800" cy="274637"/>
            <a:chOff x="2362200" y="381000"/>
            <a:chExt cx="304800" cy="274638"/>
          </a:xfrm>
        </p:grpSpPr>
        <p:sp>
          <p:nvSpPr>
            <p:cNvPr id="216" name="Oval 86"/>
            <p:cNvSpPr>
              <a:spLocks noChangeArrowheads="1"/>
            </p:cNvSpPr>
            <p:nvPr/>
          </p:nvSpPr>
          <p:spPr bwMode="auto">
            <a:xfrm>
              <a:off x="2368550" y="411163"/>
              <a:ext cx="228600" cy="228600"/>
            </a:xfrm>
            <a:prstGeom prst="ellipse">
              <a:avLst/>
            </a:prstGeom>
            <a:solidFill>
              <a:srgbClr val="00FF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17" name="Text Box 87"/>
            <p:cNvSpPr txBox="1">
              <a:spLocks noChangeArrowheads="1"/>
            </p:cNvSpPr>
            <p:nvPr/>
          </p:nvSpPr>
          <p:spPr bwMode="auto">
            <a:xfrm>
              <a:off x="2362200" y="381000"/>
              <a:ext cx="304800" cy="274638"/>
            </a:xfrm>
            <a:prstGeom prst="rect">
              <a:avLst/>
            </a:prstGeom>
            <a:noFill/>
            <a:ln w="9525">
              <a:noFill/>
              <a:miter lim="800000"/>
              <a:headEnd/>
              <a:tailEnd/>
            </a:ln>
          </p:spPr>
          <p:txBody>
            <a:bodyPr>
              <a:spAutoFit/>
            </a:bodyPr>
            <a:lstStyle/>
            <a:p>
              <a:pPr>
                <a:spcBef>
                  <a:spcPct val="50000"/>
                </a:spcBef>
              </a:pPr>
              <a:r>
                <a:rPr lang="en-US" altLang="zh-CN" sz="1200">
                  <a:solidFill>
                    <a:srgbClr val="000000"/>
                  </a:solidFill>
                  <a:latin typeface="Comic Sans MS" pitchFamily="66" charset="0"/>
                </a:rPr>
                <a:t>F</a:t>
              </a:r>
            </a:p>
          </p:txBody>
        </p:sp>
      </p:grpSp>
      <p:grpSp>
        <p:nvGrpSpPr>
          <p:cNvPr id="218" name="Group 928"/>
          <p:cNvGrpSpPr>
            <a:grpSpLocks/>
          </p:cNvGrpSpPr>
          <p:nvPr/>
        </p:nvGrpSpPr>
        <p:grpSpPr bwMode="auto">
          <a:xfrm>
            <a:off x="7010400" y="3170238"/>
            <a:ext cx="304800" cy="274637"/>
            <a:chOff x="2971800" y="3306762"/>
            <a:chExt cx="304800" cy="274638"/>
          </a:xfrm>
        </p:grpSpPr>
        <p:sp>
          <p:nvSpPr>
            <p:cNvPr id="219"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20"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grpSp>
        <p:nvGrpSpPr>
          <p:cNvPr id="221" name="Group 931"/>
          <p:cNvGrpSpPr>
            <a:grpSpLocks/>
          </p:cNvGrpSpPr>
          <p:nvPr/>
        </p:nvGrpSpPr>
        <p:grpSpPr bwMode="auto">
          <a:xfrm>
            <a:off x="7162800" y="3170238"/>
            <a:ext cx="304800" cy="274637"/>
            <a:chOff x="2971800" y="3306762"/>
            <a:chExt cx="304800" cy="274638"/>
          </a:xfrm>
        </p:grpSpPr>
        <p:sp>
          <p:nvSpPr>
            <p:cNvPr id="222"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23"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grpSp>
        <p:nvGrpSpPr>
          <p:cNvPr id="224" name="Group 934"/>
          <p:cNvGrpSpPr>
            <a:grpSpLocks/>
          </p:cNvGrpSpPr>
          <p:nvPr/>
        </p:nvGrpSpPr>
        <p:grpSpPr bwMode="auto">
          <a:xfrm>
            <a:off x="7315200" y="3170238"/>
            <a:ext cx="304800" cy="274637"/>
            <a:chOff x="2971800" y="3306762"/>
            <a:chExt cx="304800" cy="274638"/>
          </a:xfrm>
        </p:grpSpPr>
        <p:sp>
          <p:nvSpPr>
            <p:cNvPr id="225"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26"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grpSp>
        <p:nvGrpSpPr>
          <p:cNvPr id="227" name="Group 937"/>
          <p:cNvGrpSpPr>
            <a:grpSpLocks/>
          </p:cNvGrpSpPr>
          <p:nvPr/>
        </p:nvGrpSpPr>
        <p:grpSpPr bwMode="auto">
          <a:xfrm>
            <a:off x="7467600" y="3170238"/>
            <a:ext cx="304800" cy="274637"/>
            <a:chOff x="2971800" y="3306762"/>
            <a:chExt cx="304800" cy="274638"/>
          </a:xfrm>
        </p:grpSpPr>
        <p:sp>
          <p:nvSpPr>
            <p:cNvPr id="228"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29"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grpSp>
        <p:nvGrpSpPr>
          <p:cNvPr id="230" name="Group 940"/>
          <p:cNvGrpSpPr>
            <a:grpSpLocks/>
          </p:cNvGrpSpPr>
          <p:nvPr/>
        </p:nvGrpSpPr>
        <p:grpSpPr bwMode="auto">
          <a:xfrm>
            <a:off x="7620000" y="3170238"/>
            <a:ext cx="304800" cy="274637"/>
            <a:chOff x="2971800" y="3306762"/>
            <a:chExt cx="304800" cy="274638"/>
          </a:xfrm>
        </p:grpSpPr>
        <p:sp>
          <p:nvSpPr>
            <p:cNvPr id="231"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32"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grpSp>
        <p:nvGrpSpPr>
          <p:cNvPr id="233" name="Group 943"/>
          <p:cNvGrpSpPr>
            <a:grpSpLocks/>
          </p:cNvGrpSpPr>
          <p:nvPr/>
        </p:nvGrpSpPr>
        <p:grpSpPr bwMode="auto">
          <a:xfrm>
            <a:off x="7772400" y="3170238"/>
            <a:ext cx="304800" cy="274637"/>
            <a:chOff x="2971800" y="3306762"/>
            <a:chExt cx="304800" cy="274638"/>
          </a:xfrm>
        </p:grpSpPr>
        <p:sp>
          <p:nvSpPr>
            <p:cNvPr id="234"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35"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grpSp>
        <p:nvGrpSpPr>
          <p:cNvPr id="236" name="Group 946"/>
          <p:cNvGrpSpPr>
            <a:grpSpLocks/>
          </p:cNvGrpSpPr>
          <p:nvPr/>
        </p:nvGrpSpPr>
        <p:grpSpPr bwMode="auto">
          <a:xfrm>
            <a:off x="7086600" y="3322638"/>
            <a:ext cx="304800" cy="274637"/>
            <a:chOff x="2971800" y="3306762"/>
            <a:chExt cx="304800" cy="274638"/>
          </a:xfrm>
        </p:grpSpPr>
        <p:sp>
          <p:nvSpPr>
            <p:cNvPr id="237"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38"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grpSp>
        <p:nvGrpSpPr>
          <p:cNvPr id="239" name="Group 949"/>
          <p:cNvGrpSpPr>
            <a:grpSpLocks/>
          </p:cNvGrpSpPr>
          <p:nvPr/>
        </p:nvGrpSpPr>
        <p:grpSpPr bwMode="auto">
          <a:xfrm>
            <a:off x="7239000" y="3322638"/>
            <a:ext cx="304800" cy="274637"/>
            <a:chOff x="2971800" y="3306762"/>
            <a:chExt cx="304800" cy="274638"/>
          </a:xfrm>
        </p:grpSpPr>
        <p:sp>
          <p:nvSpPr>
            <p:cNvPr id="240"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41"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grpSp>
        <p:nvGrpSpPr>
          <p:cNvPr id="242" name="Group 952"/>
          <p:cNvGrpSpPr>
            <a:grpSpLocks/>
          </p:cNvGrpSpPr>
          <p:nvPr/>
        </p:nvGrpSpPr>
        <p:grpSpPr bwMode="auto">
          <a:xfrm>
            <a:off x="7391400" y="3322638"/>
            <a:ext cx="304800" cy="274637"/>
            <a:chOff x="2971800" y="3306762"/>
            <a:chExt cx="304800" cy="274638"/>
          </a:xfrm>
        </p:grpSpPr>
        <p:sp>
          <p:nvSpPr>
            <p:cNvPr id="243"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44"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grpSp>
        <p:nvGrpSpPr>
          <p:cNvPr id="245" name="Group 955"/>
          <p:cNvGrpSpPr>
            <a:grpSpLocks/>
          </p:cNvGrpSpPr>
          <p:nvPr/>
        </p:nvGrpSpPr>
        <p:grpSpPr bwMode="auto">
          <a:xfrm>
            <a:off x="7543800" y="3322638"/>
            <a:ext cx="304800" cy="274637"/>
            <a:chOff x="2971800" y="3306762"/>
            <a:chExt cx="304800" cy="274638"/>
          </a:xfrm>
        </p:grpSpPr>
        <p:sp>
          <p:nvSpPr>
            <p:cNvPr id="246"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47"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grpSp>
        <p:nvGrpSpPr>
          <p:cNvPr id="248" name="Group 958"/>
          <p:cNvGrpSpPr>
            <a:grpSpLocks/>
          </p:cNvGrpSpPr>
          <p:nvPr/>
        </p:nvGrpSpPr>
        <p:grpSpPr bwMode="auto">
          <a:xfrm>
            <a:off x="7696200" y="3322638"/>
            <a:ext cx="304800" cy="274637"/>
            <a:chOff x="2971800" y="3306762"/>
            <a:chExt cx="304800" cy="274638"/>
          </a:xfrm>
        </p:grpSpPr>
        <p:sp>
          <p:nvSpPr>
            <p:cNvPr id="249" name="Oval 83"/>
            <p:cNvSpPr>
              <a:spLocks noChangeArrowheads="1"/>
            </p:cNvSpPr>
            <p:nvPr/>
          </p:nvSpPr>
          <p:spPr bwMode="auto">
            <a:xfrm>
              <a:off x="3003550" y="3338512"/>
              <a:ext cx="228600" cy="228600"/>
            </a:xfrm>
            <a:prstGeom prst="ellipse">
              <a:avLst/>
            </a:prstGeom>
            <a:solidFill>
              <a:srgbClr val="FF0000"/>
            </a:solidFill>
            <a:ln w="9525">
              <a:solidFill>
                <a:schemeClr val="tx1"/>
              </a:solidFill>
              <a:round/>
              <a:headEnd/>
              <a:tailEnd/>
            </a:ln>
          </p:spPr>
          <p:txBody>
            <a:bodyPr wrap="none" anchor="ctr"/>
            <a:lstStyle/>
            <a:p>
              <a:pPr>
                <a:spcBef>
                  <a:spcPct val="50000"/>
                </a:spcBef>
              </a:pPr>
              <a:endParaRPr lang="zh-CN" altLang="en-US" sz="1200">
                <a:latin typeface="Comic Sans MS" pitchFamily="66" charset="0"/>
                <a:ea typeface="SimSun" pitchFamily="2" charset="-122"/>
              </a:endParaRPr>
            </a:p>
          </p:txBody>
        </p:sp>
        <p:sp>
          <p:nvSpPr>
            <p:cNvPr id="250" name="Text Box 84"/>
            <p:cNvSpPr txBox="1">
              <a:spLocks noChangeArrowheads="1"/>
            </p:cNvSpPr>
            <p:nvPr/>
          </p:nvSpPr>
          <p:spPr bwMode="auto">
            <a:xfrm>
              <a:off x="2971800" y="3306762"/>
              <a:ext cx="304800" cy="274638"/>
            </a:xfrm>
            <a:prstGeom prst="rect">
              <a:avLst/>
            </a:prstGeom>
            <a:noFill/>
            <a:ln w="9525">
              <a:noFill/>
              <a:miter lim="800000"/>
              <a:headEnd/>
              <a:tailEnd/>
            </a:ln>
          </p:spPr>
          <p:txBody>
            <a:bodyPr>
              <a:spAutoFit/>
            </a:bodyPr>
            <a:lstStyle/>
            <a:p>
              <a:pPr>
                <a:spcBef>
                  <a:spcPct val="50000"/>
                </a:spcBef>
              </a:pPr>
              <a:r>
                <a:rPr lang="en-US" altLang="zh-CN" sz="1200">
                  <a:latin typeface="Comic Sans MS" pitchFamily="66" charset="0"/>
                </a:rPr>
                <a:t>F</a:t>
              </a:r>
            </a:p>
          </p:txBody>
        </p:sp>
      </p:grpSp>
      <p:sp>
        <p:nvSpPr>
          <p:cNvPr id="251" name="Rectangle 475"/>
          <p:cNvSpPr>
            <a:spLocks/>
          </p:cNvSpPr>
          <p:nvPr/>
        </p:nvSpPr>
        <p:spPr bwMode="auto">
          <a:xfrm>
            <a:off x="609600" y="5486400"/>
            <a:ext cx="8229600" cy="762000"/>
          </a:xfrm>
          <a:prstGeom prst="rect">
            <a:avLst/>
          </a:prstGeom>
          <a:solidFill>
            <a:schemeClr val="bg1"/>
          </a:solidFill>
          <a:ln w="9525">
            <a:noFill/>
            <a:miter lim="800000"/>
            <a:headEnd/>
            <a:tailEnd/>
          </a:ln>
        </p:spPr>
        <p:txBody>
          <a:bodyPr/>
          <a:lstStyle/>
          <a:p>
            <a:pPr marL="273050" indent="-273050">
              <a:spcBef>
                <a:spcPct val="20000"/>
              </a:spcBef>
              <a:buClr>
                <a:srgbClr val="0BD0D9"/>
              </a:buClr>
              <a:buSzPct val="95000"/>
              <a:buFont typeface="Wingdings 2" pitchFamily="18" charset="2"/>
              <a:buChar char=""/>
            </a:pPr>
            <a:r>
              <a:rPr lang="en-US" altLang="zh-CN" sz="2200" dirty="0">
                <a:latin typeface="Comic Sans MS" pitchFamily="66" charset="0"/>
              </a:rPr>
              <a:t>If the ball is red/positive, is it more likely to be from the Cancer or Cancer-free bin?</a:t>
            </a:r>
          </a:p>
        </p:txBody>
      </p:sp>
    </p:spTree>
    <p:extLst>
      <p:ext uri="{BB962C8B-B14F-4D97-AF65-F5344CB8AC3E}">
        <p14:creationId xmlns:p14="http://schemas.microsoft.com/office/powerpoint/2010/main" val="23899101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450" decel="100000" fill="hold"/>
                                        <p:tgtEl>
                                          <p:spTgt spid="8"/>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450" decel="100000" fill="hold"/>
                                        <p:tgtEl>
                                          <p:spTgt spid="3"/>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3"/>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450" decel="100000" fill="hold"/>
                                        <p:tgtEl>
                                          <p:spTgt spid="13"/>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450" decel="100000" fill="hold"/>
                                        <p:tgtEl>
                                          <p:spTgt spid="14"/>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slide(fromBottom)">
                                      <p:cBhvr>
                                        <p:cTn id="33" dur="500"/>
                                        <p:tgtEl>
                                          <p:spTgt spid="29"/>
                                        </p:tgtEl>
                                      </p:cBhvr>
                                    </p:animEffect>
                                  </p:childTnLst>
                                </p:cTn>
                              </p:par>
                              <p:par>
                                <p:cTn id="34" presetID="12" presetClass="entr" presetSubtype="4"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slide(fromBottom)">
                                      <p:cBhvr>
                                        <p:cTn id="36" dur="500"/>
                                        <p:tgtEl>
                                          <p:spTgt spid="32"/>
                                        </p:tgtEl>
                                      </p:cBhvr>
                                    </p:animEffect>
                                  </p:childTnLst>
                                </p:cTn>
                              </p:par>
                              <p:par>
                                <p:cTn id="37" presetID="12" presetClass="entr" presetSubtype="4"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slide(fromBottom)">
                                      <p:cBhvr>
                                        <p:cTn id="39" dur="500"/>
                                        <p:tgtEl>
                                          <p:spTgt spid="35"/>
                                        </p:tgtEl>
                                      </p:cBhvr>
                                    </p:animEffect>
                                  </p:childTnLst>
                                </p:cTn>
                              </p:par>
                              <p:par>
                                <p:cTn id="40" presetID="12" presetClass="entr" presetSubtype="4"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slide(fromBottom)">
                                      <p:cBhvr>
                                        <p:cTn id="42" dur="500"/>
                                        <p:tgtEl>
                                          <p:spTgt spid="38"/>
                                        </p:tgtEl>
                                      </p:cBhvr>
                                    </p:animEffect>
                                  </p:childTnLst>
                                </p:cTn>
                              </p:par>
                              <p:par>
                                <p:cTn id="43" presetID="12" presetClass="entr" presetSubtype="4"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slide(fromBottom)">
                                      <p:cBhvr>
                                        <p:cTn id="45" dur="500"/>
                                        <p:tgtEl>
                                          <p:spTgt spid="41"/>
                                        </p:tgtEl>
                                      </p:cBhvr>
                                    </p:animEffect>
                                  </p:childTnLst>
                                </p:cTn>
                              </p:par>
                              <p:par>
                                <p:cTn id="46" presetID="1"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7"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900" decel="100000" fill="hold"/>
                                        <p:tgtEl>
                                          <p:spTgt spid="19"/>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7"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1000"/>
                                        <p:tgtEl>
                                          <p:spTgt spid="20"/>
                                        </p:tgtEl>
                                      </p:cBhvr>
                                    </p:animEffect>
                                    <p:anim calcmode="lin" valueType="num">
                                      <p:cBhvr>
                                        <p:cTn id="61" dur="1000" fill="hold"/>
                                        <p:tgtEl>
                                          <p:spTgt spid="20"/>
                                        </p:tgtEl>
                                        <p:attrNameLst>
                                          <p:attrName>ppt_x</p:attrName>
                                        </p:attrNameLst>
                                      </p:cBhvr>
                                      <p:tavLst>
                                        <p:tav tm="0">
                                          <p:val>
                                            <p:strVal val="#ppt_x"/>
                                          </p:val>
                                        </p:tav>
                                        <p:tav tm="100000">
                                          <p:val>
                                            <p:strVal val="#ppt_x"/>
                                          </p:val>
                                        </p:tav>
                                      </p:tavLst>
                                    </p:anim>
                                    <p:anim calcmode="lin" valueType="num">
                                      <p:cBhvr>
                                        <p:cTn id="62" dur="900" decel="100000" fill="hold"/>
                                        <p:tgtEl>
                                          <p:spTgt spid="20"/>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64" presetID="12" presetClass="entr" presetSubtype="4" fill="hold" nodeType="withEffect">
                                  <p:stCondLst>
                                    <p:cond delay="0"/>
                                  </p:stCondLst>
                                  <p:childTnLst>
                                    <p:set>
                                      <p:cBhvr>
                                        <p:cTn id="65" dur="1" fill="hold">
                                          <p:stCondLst>
                                            <p:cond delay="0"/>
                                          </p:stCondLst>
                                        </p:cTn>
                                        <p:tgtEl>
                                          <p:spTgt spid="188"/>
                                        </p:tgtEl>
                                        <p:attrNameLst>
                                          <p:attrName>style.visibility</p:attrName>
                                        </p:attrNameLst>
                                      </p:cBhvr>
                                      <p:to>
                                        <p:strVal val="visible"/>
                                      </p:to>
                                    </p:set>
                                    <p:animEffect transition="in" filter="slide(fromBottom)">
                                      <p:cBhvr>
                                        <p:cTn id="66" dur="500"/>
                                        <p:tgtEl>
                                          <p:spTgt spid="188"/>
                                        </p:tgtEl>
                                      </p:cBhvr>
                                    </p:animEffect>
                                  </p:childTnLst>
                                </p:cTn>
                              </p:par>
                              <p:par>
                                <p:cTn id="67" presetID="12" presetClass="entr" presetSubtype="4" fill="hold" nodeType="withEffect">
                                  <p:stCondLst>
                                    <p:cond delay="0"/>
                                  </p:stCondLst>
                                  <p:childTnLst>
                                    <p:set>
                                      <p:cBhvr>
                                        <p:cTn id="68" dur="1" fill="hold">
                                          <p:stCondLst>
                                            <p:cond delay="0"/>
                                          </p:stCondLst>
                                        </p:cTn>
                                        <p:tgtEl>
                                          <p:spTgt spid="164"/>
                                        </p:tgtEl>
                                        <p:attrNameLst>
                                          <p:attrName>style.visibility</p:attrName>
                                        </p:attrNameLst>
                                      </p:cBhvr>
                                      <p:to>
                                        <p:strVal val="visible"/>
                                      </p:to>
                                    </p:set>
                                    <p:animEffect transition="in" filter="slide(fromBottom)">
                                      <p:cBhvr>
                                        <p:cTn id="69" dur="500"/>
                                        <p:tgtEl>
                                          <p:spTgt spid="164"/>
                                        </p:tgtEl>
                                      </p:cBhvr>
                                    </p:animEffect>
                                  </p:childTnLst>
                                </p:cTn>
                              </p:par>
                              <p:par>
                                <p:cTn id="70" presetID="12" presetClass="entr" presetSubtype="4" fill="hold" nodeType="withEffect">
                                  <p:stCondLst>
                                    <p:cond delay="0"/>
                                  </p:stCondLst>
                                  <p:childTnLst>
                                    <p:set>
                                      <p:cBhvr>
                                        <p:cTn id="71" dur="1" fill="hold">
                                          <p:stCondLst>
                                            <p:cond delay="0"/>
                                          </p:stCondLst>
                                        </p:cTn>
                                        <p:tgtEl>
                                          <p:spTgt spid="209"/>
                                        </p:tgtEl>
                                        <p:attrNameLst>
                                          <p:attrName>style.visibility</p:attrName>
                                        </p:attrNameLst>
                                      </p:cBhvr>
                                      <p:to>
                                        <p:strVal val="visible"/>
                                      </p:to>
                                    </p:set>
                                    <p:animEffect transition="in" filter="slide(fromBottom)">
                                      <p:cBhvr>
                                        <p:cTn id="72" dur="500"/>
                                        <p:tgtEl>
                                          <p:spTgt spid="209"/>
                                        </p:tgtEl>
                                      </p:cBhvr>
                                    </p:animEffect>
                                  </p:childTnLst>
                                </p:cTn>
                              </p:par>
                              <p:par>
                                <p:cTn id="73" presetID="12" presetClass="entr" presetSubtype="4" fill="hold" nodeType="withEffect">
                                  <p:stCondLst>
                                    <p:cond delay="0"/>
                                  </p:stCondLst>
                                  <p:childTnLst>
                                    <p:set>
                                      <p:cBhvr>
                                        <p:cTn id="74" dur="1" fill="hold">
                                          <p:stCondLst>
                                            <p:cond delay="0"/>
                                          </p:stCondLst>
                                        </p:cTn>
                                        <p:tgtEl>
                                          <p:spTgt spid="146"/>
                                        </p:tgtEl>
                                        <p:attrNameLst>
                                          <p:attrName>style.visibility</p:attrName>
                                        </p:attrNameLst>
                                      </p:cBhvr>
                                      <p:to>
                                        <p:strVal val="visible"/>
                                      </p:to>
                                    </p:set>
                                    <p:animEffect transition="in" filter="slide(fromBottom)">
                                      <p:cBhvr>
                                        <p:cTn id="75" dur="500"/>
                                        <p:tgtEl>
                                          <p:spTgt spid="146"/>
                                        </p:tgtEl>
                                      </p:cBhvr>
                                    </p:animEffect>
                                  </p:childTnLst>
                                </p:cTn>
                              </p:par>
                              <p:par>
                                <p:cTn id="76" presetID="12" presetClass="entr" presetSubtype="4" fill="hold" nodeType="withEffect">
                                  <p:stCondLst>
                                    <p:cond delay="0"/>
                                  </p:stCondLst>
                                  <p:childTnLst>
                                    <p:set>
                                      <p:cBhvr>
                                        <p:cTn id="77" dur="1" fill="hold">
                                          <p:stCondLst>
                                            <p:cond delay="0"/>
                                          </p:stCondLst>
                                        </p:cTn>
                                        <p:tgtEl>
                                          <p:spTgt spid="158"/>
                                        </p:tgtEl>
                                        <p:attrNameLst>
                                          <p:attrName>style.visibility</p:attrName>
                                        </p:attrNameLst>
                                      </p:cBhvr>
                                      <p:to>
                                        <p:strVal val="visible"/>
                                      </p:to>
                                    </p:set>
                                    <p:animEffect transition="in" filter="slide(fromBottom)">
                                      <p:cBhvr>
                                        <p:cTn id="78" dur="500"/>
                                        <p:tgtEl>
                                          <p:spTgt spid="158"/>
                                        </p:tgtEl>
                                      </p:cBhvr>
                                    </p:animEffect>
                                  </p:childTnLst>
                                </p:cTn>
                              </p:par>
                              <p:par>
                                <p:cTn id="79" presetID="12" presetClass="entr" presetSubtype="4" fill="hold" nodeType="withEffect">
                                  <p:stCondLst>
                                    <p:cond delay="0"/>
                                  </p:stCondLst>
                                  <p:childTnLst>
                                    <p:set>
                                      <p:cBhvr>
                                        <p:cTn id="80" dur="1" fill="hold">
                                          <p:stCondLst>
                                            <p:cond delay="0"/>
                                          </p:stCondLst>
                                        </p:cTn>
                                        <p:tgtEl>
                                          <p:spTgt spid="101"/>
                                        </p:tgtEl>
                                        <p:attrNameLst>
                                          <p:attrName>style.visibility</p:attrName>
                                        </p:attrNameLst>
                                      </p:cBhvr>
                                      <p:to>
                                        <p:strVal val="visible"/>
                                      </p:to>
                                    </p:set>
                                    <p:animEffect transition="in" filter="slide(fromBottom)">
                                      <p:cBhvr>
                                        <p:cTn id="81" dur="500"/>
                                        <p:tgtEl>
                                          <p:spTgt spid="101"/>
                                        </p:tgtEl>
                                      </p:cBhvr>
                                    </p:animEffect>
                                  </p:childTnLst>
                                </p:cTn>
                              </p:par>
                              <p:par>
                                <p:cTn id="82" presetID="12" presetClass="entr" presetSubtype="4"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slide(fromBottom)">
                                      <p:cBhvr>
                                        <p:cTn id="84" dur="500"/>
                                        <p:tgtEl>
                                          <p:spTgt spid="50"/>
                                        </p:tgtEl>
                                      </p:cBhvr>
                                    </p:animEffect>
                                  </p:childTnLst>
                                </p:cTn>
                              </p:par>
                              <p:par>
                                <p:cTn id="85" presetID="12" presetClass="entr" presetSubtype="4" fill="hold" nodeType="withEffect">
                                  <p:stCondLst>
                                    <p:cond delay="0"/>
                                  </p:stCondLst>
                                  <p:childTnLst>
                                    <p:set>
                                      <p:cBhvr>
                                        <p:cTn id="86" dur="1" fill="hold">
                                          <p:stCondLst>
                                            <p:cond delay="0"/>
                                          </p:stCondLst>
                                        </p:cTn>
                                        <p:tgtEl>
                                          <p:spTgt spid="233"/>
                                        </p:tgtEl>
                                        <p:attrNameLst>
                                          <p:attrName>style.visibility</p:attrName>
                                        </p:attrNameLst>
                                      </p:cBhvr>
                                      <p:to>
                                        <p:strVal val="visible"/>
                                      </p:to>
                                    </p:set>
                                    <p:animEffect transition="in" filter="slide(fromBottom)">
                                      <p:cBhvr>
                                        <p:cTn id="87" dur="500"/>
                                        <p:tgtEl>
                                          <p:spTgt spid="233"/>
                                        </p:tgtEl>
                                      </p:cBhvr>
                                    </p:animEffect>
                                  </p:childTnLst>
                                </p:cTn>
                              </p:par>
                              <p:par>
                                <p:cTn id="88" presetID="12" presetClass="entr" presetSubtype="4" fill="hold" nodeType="withEffect">
                                  <p:stCondLst>
                                    <p:cond delay="0"/>
                                  </p:stCondLst>
                                  <p:childTnLst>
                                    <p:set>
                                      <p:cBhvr>
                                        <p:cTn id="89" dur="1" fill="hold">
                                          <p:stCondLst>
                                            <p:cond delay="0"/>
                                          </p:stCondLst>
                                        </p:cTn>
                                        <p:tgtEl>
                                          <p:spTgt spid="155"/>
                                        </p:tgtEl>
                                        <p:attrNameLst>
                                          <p:attrName>style.visibility</p:attrName>
                                        </p:attrNameLst>
                                      </p:cBhvr>
                                      <p:to>
                                        <p:strVal val="visible"/>
                                      </p:to>
                                    </p:set>
                                    <p:animEffect transition="in" filter="slide(fromBottom)">
                                      <p:cBhvr>
                                        <p:cTn id="90" dur="500"/>
                                        <p:tgtEl>
                                          <p:spTgt spid="155"/>
                                        </p:tgtEl>
                                      </p:cBhvr>
                                    </p:animEffect>
                                  </p:childTnLst>
                                </p:cTn>
                              </p:par>
                              <p:par>
                                <p:cTn id="91" presetID="12" presetClass="entr" presetSubtype="4" fill="hold" nodeType="withEffect">
                                  <p:stCondLst>
                                    <p:cond delay="0"/>
                                  </p:stCondLst>
                                  <p:childTnLst>
                                    <p:set>
                                      <p:cBhvr>
                                        <p:cTn id="92" dur="1" fill="hold">
                                          <p:stCondLst>
                                            <p:cond delay="0"/>
                                          </p:stCondLst>
                                        </p:cTn>
                                        <p:tgtEl>
                                          <p:spTgt spid="107"/>
                                        </p:tgtEl>
                                        <p:attrNameLst>
                                          <p:attrName>style.visibility</p:attrName>
                                        </p:attrNameLst>
                                      </p:cBhvr>
                                      <p:to>
                                        <p:strVal val="visible"/>
                                      </p:to>
                                    </p:set>
                                    <p:animEffect transition="in" filter="slide(fromBottom)">
                                      <p:cBhvr>
                                        <p:cTn id="93" dur="500"/>
                                        <p:tgtEl>
                                          <p:spTgt spid="107"/>
                                        </p:tgtEl>
                                      </p:cBhvr>
                                    </p:animEffect>
                                  </p:childTnLst>
                                </p:cTn>
                              </p:par>
                              <p:par>
                                <p:cTn id="94" presetID="12" presetClass="entr" presetSubtype="4" fill="hold" nodeType="withEffect">
                                  <p:stCondLst>
                                    <p:cond delay="0"/>
                                  </p:stCondLst>
                                  <p:childTnLst>
                                    <p:set>
                                      <p:cBhvr>
                                        <p:cTn id="95" dur="1" fill="hold">
                                          <p:stCondLst>
                                            <p:cond delay="0"/>
                                          </p:stCondLst>
                                        </p:cTn>
                                        <p:tgtEl>
                                          <p:spTgt spid="194"/>
                                        </p:tgtEl>
                                        <p:attrNameLst>
                                          <p:attrName>style.visibility</p:attrName>
                                        </p:attrNameLst>
                                      </p:cBhvr>
                                      <p:to>
                                        <p:strVal val="visible"/>
                                      </p:to>
                                    </p:set>
                                    <p:animEffect transition="in" filter="slide(fromBottom)">
                                      <p:cBhvr>
                                        <p:cTn id="96" dur="500"/>
                                        <p:tgtEl>
                                          <p:spTgt spid="194"/>
                                        </p:tgtEl>
                                      </p:cBhvr>
                                    </p:animEffect>
                                  </p:childTnLst>
                                </p:cTn>
                              </p:par>
                              <p:par>
                                <p:cTn id="97" presetID="12" presetClass="entr" presetSubtype="4" fill="hold" nodeType="withEffect">
                                  <p:stCondLst>
                                    <p:cond delay="0"/>
                                  </p:stCondLst>
                                  <p:childTnLst>
                                    <p:set>
                                      <p:cBhvr>
                                        <p:cTn id="98" dur="1" fill="hold">
                                          <p:stCondLst>
                                            <p:cond delay="0"/>
                                          </p:stCondLst>
                                        </p:cTn>
                                        <p:tgtEl>
                                          <p:spTgt spid="218"/>
                                        </p:tgtEl>
                                        <p:attrNameLst>
                                          <p:attrName>style.visibility</p:attrName>
                                        </p:attrNameLst>
                                      </p:cBhvr>
                                      <p:to>
                                        <p:strVal val="visible"/>
                                      </p:to>
                                    </p:set>
                                    <p:animEffect transition="in" filter="slide(fromBottom)">
                                      <p:cBhvr>
                                        <p:cTn id="99" dur="500"/>
                                        <p:tgtEl>
                                          <p:spTgt spid="218"/>
                                        </p:tgtEl>
                                      </p:cBhvr>
                                    </p:animEffect>
                                  </p:childTnLst>
                                </p:cTn>
                              </p:par>
                              <p:par>
                                <p:cTn id="100" presetID="12" presetClass="entr" presetSubtype="4" fill="hold" nodeType="withEffect">
                                  <p:stCondLst>
                                    <p:cond delay="0"/>
                                  </p:stCondLst>
                                  <p:childTnLst>
                                    <p:set>
                                      <p:cBhvr>
                                        <p:cTn id="101" dur="1" fill="hold">
                                          <p:stCondLst>
                                            <p:cond delay="0"/>
                                          </p:stCondLst>
                                        </p:cTn>
                                        <p:tgtEl>
                                          <p:spTgt spid="176"/>
                                        </p:tgtEl>
                                        <p:attrNameLst>
                                          <p:attrName>style.visibility</p:attrName>
                                        </p:attrNameLst>
                                      </p:cBhvr>
                                      <p:to>
                                        <p:strVal val="visible"/>
                                      </p:to>
                                    </p:set>
                                    <p:animEffect transition="in" filter="slide(fromBottom)">
                                      <p:cBhvr>
                                        <p:cTn id="102" dur="500"/>
                                        <p:tgtEl>
                                          <p:spTgt spid="176"/>
                                        </p:tgtEl>
                                      </p:cBhvr>
                                    </p:animEffect>
                                  </p:childTnLst>
                                </p:cTn>
                              </p:par>
                              <p:par>
                                <p:cTn id="103" presetID="12" presetClass="entr" presetSubtype="4" fill="hold" nodeType="withEffect">
                                  <p:stCondLst>
                                    <p:cond delay="0"/>
                                  </p:stCondLst>
                                  <p:childTnLst>
                                    <p:set>
                                      <p:cBhvr>
                                        <p:cTn id="104" dur="1" fill="hold">
                                          <p:stCondLst>
                                            <p:cond delay="0"/>
                                          </p:stCondLst>
                                        </p:cTn>
                                        <p:tgtEl>
                                          <p:spTgt spid="200"/>
                                        </p:tgtEl>
                                        <p:attrNameLst>
                                          <p:attrName>style.visibility</p:attrName>
                                        </p:attrNameLst>
                                      </p:cBhvr>
                                      <p:to>
                                        <p:strVal val="visible"/>
                                      </p:to>
                                    </p:set>
                                    <p:animEffect transition="in" filter="slide(fromBottom)">
                                      <p:cBhvr>
                                        <p:cTn id="105" dur="500"/>
                                        <p:tgtEl>
                                          <p:spTgt spid="200"/>
                                        </p:tgtEl>
                                      </p:cBhvr>
                                    </p:animEffect>
                                  </p:childTnLst>
                                </p:cTn>
                              </p:par>
                              <p:par>
                                <p:cTn id="106" presetID="12" presetClass="entr" presetSubtype="4" fill="hold" nodeType="withEffect">
                                  <p:stCondLst>
                                    <p:cond delay="0"/>
                                  </p:stCondLst>
                                  <p:childTnLst>
                                    <p:set>
                                      <p:cBhvr>
                                        <p:cTn id="107" dur="1" fill="hold">
                                          <p:stCondLst>
                                            <p:cond delay="0"/>
                                          </p:stCondLst>
                                        </p:cTn>
                                        <p:tgtEl>
                                          <p:spTgt spid="242"/>
                                        </p:tgtEl>
                                        <p:attrNameLst>
                                          <p:attrName>style.visibility</p:attrName>
                                        </p:attrNameLst>
                                      </p:cBhvr>
                                      <p:to>
                                        <p:strVal val="visible"/>
                                      </p:to>
                                    </p:set>
                                    <p:animEffect transition="in" filter="slide(fromBottom)">
                                      <p:cBhvr>
                                        <p:cTn id="108" dur="500"/>
                                        <p:tgtEl>
                                          <p:spTgt spid="242"/>
                                        </p:tgtEl>
                                      </p:cBhvr>
                                    </p:animEffect>
                                  </p:childTnLst>
                                </p:cTn>
                              </p:par>
                              <p:par>
                                <p:cTn id="109" presetID="12" presetClass="entr" presetSubtype="4" fill="hold" nodeType="withEffect">
                                  <p:stCondLst>
                                    <p:cond delay="0"/>
                                  </p:stCondLst>
                                  <p:childTnLst>
                                    <p:set>
                                      <p:cBhvr>
                                        <p:cTn id="110" dur="1" fill="hold">
                                          <p:stCondLst>
                                            <p:cond delay="0"/>
                                          </p:stCondLst>
                                        </p:cTn>
                                        <p:tgtEl>
                                          <p:spTgt spid="152"/>
                                        </p:tgtEl>
                                        <p:attrNameLst>
                                          <p:attrName>style.visibility</p:attrName>
                                        </p:attrNameLst>
                                      </p:cBhvr>
                                      <p:to>
                                        <p:strVal val="visible"/>
                                      </p:to>
                                    </p:set>
                                    <p:animEffect transition="in" filter="slide(fromBottom)">
                                      <p:cBhvr>
                                        <p:cTn id="111" dur="500"/>
                                        <p:tgtEl>
                                          <p:spTgt spid="152"/>
                                        </p:tgtEl>
                                      </p:cBhvr>
                                    </p:animEffect>
                                  </p:childTnLst>
                                </p:cTn>
                              </p:par>
                              <p:par>
                                <p:cTn id="112" presetID="12" presetClass="entr" presetSubtype="4" fill="hold" nodeType="with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slide(fromBottom)">
                                      <p:cBhvr>
                                        <p:cTn id="114" dur="500"/>
                                        <p:tgtEl>
                                          <p:spTgt spid="134"/>
                                        </p:tgtEl>
                                      </p:cBhvr>
                                    </p:animEffect>
                                  </p:childTnLst>
                                </p:cTn>
                              </p:par>
                              <p:par>
                                <p:cTn id="115" presetID="12" presetClass="entr" presetSubtype="4" fill="hold" nodeType="withEffect">
                                  <p:stCondLst>
                                    <p:cond delay="0"/>
                                  </p:stCondLst>
                                  <p:childTnLst>
                                    <p:set>
                                      <p:cBhvr>
                                        <p:cTn id="116" dur="1" fill="hold">
                                          <p:stCondLst>
                                            <p:cond delay="0"/>
                                          </p:stCondLst>
                                        </p:cTn>
                                        <p:tgtEl>
                                          <p:spTgt spid="110"/>
                                        </p:tgtEl>
                                        <p:attrNameLst>
                                          <p:attrName>style.visibility</p:attrName>
                                        </p:attrNameLst>
                                      </p:cBhvr>
                                      <p:to>
                                        <p:strVal val="visible"/>
                                      </p:to>
                                    </p:set>
                                    <p:animEffect transition="in" filter="slide(fromBottom)">
                                      <p:cBhvr>
                                        <p:cTn id="117" dur="500"/>
                                        <p:tgtEl>
                                          <p:spTgt spid="110"/>
                                        </p:tgtEl>
                                      </p:cBhvr>
                                    </p:animEffect>
                                  </p:childTnLst>
                                </p:cTn>
                              </p:par>
                              <p:par>
                                <p:cTn id="118" presetID="12" presetClass="entr" presetSubtype="4" fill="hold" nodeType="withEffect">
                                  <p:stCondLst>
                                    <p:cond delay="0"/>
                                  </p:stCondLst>
                                  <p:childTnLst>
                                    <p:set>
                                      <p:cBhvr>
                                        <p:cTn id="119" dur="1" fill="hold">
                                          <p:stCondLst>
                                            <p:cond delay="0"/>
                                          </p:stCondLst>
                                        </p:cTn>
                                        <p:tgtEl>
                                          <p:spTgt spid="95"/>
                                        </p:tgtEl>
                                        <p:attrNameLst>
                                          <p:attrName>style.visibility</p:attrName>
                                        </p:attrNameLst>
                                      </p:cBhvr>
                                      <p:to>
                                        <p:strVal val="visible"/>
                                      </p:to>
                                    </p:set>
                                    <p:animEffect transition="in" filter="slide(fromBottom)">
                                      <p:cBhvr>
                                        <p:cTn id="120" dur="500"/>
                                        <p:tgtEl>
                                          <p:spTgt spid="95"/>
                                        </p:tgtEl>
                                      </p:cBhvr>
                                    </p:animEffect>
                                  </p:childTnLst>
                                </p:cTn>
                              </p:par>
                              <p:par>
                                <p:cTn id="121" presetID="12" presetClass="entr" presetSubtype="4" fill="hold" nodeType="withEffect">
                                  <p:stCondLst>
                                    <p:cond delay="0"/>
                                  </p:stCondLst>
                                  <p:childTnLst>
                                    <p:set>
                                      <p:cBhvr>
                                        <p:cTn id="122" dur="1" fill="hold">
                                          <p:stCondLst>
                                            <p:cond delay="0"/>
                                          </p:stCondLst>
                                        </p:cTn>
                                        <p:tgtEl>
                                          <p:spTgt spid="116"/>
                                        </p:tgtEl>
                                        <p:attrNameLst>
                                          <p:attrName>style.visibility</p:attrName>
                                        </p:attrNameLst>
                                      </p:cBhvr>
                                      <p:to>
                                        <p:strVal val="visible"/>
                                      </p:to>
                                    </p:set>
                                    <p:animEffect transition="in" filter="slide(fromBottom)">
                                      <p:cBhvr>
                                        <p:cTn id="123" dur="500"/>
                                        <p:tgtEl>
                                          <p:spTgt spid="116"/>
                                        </p:tgtEl>
                                      </p:cBhvr>
                                    </p:animEffect>
                                  </p:childTnLst>
                                </p:cTn>
                              </p:par>
                              <p:par>
                                <p:cTn id="124" presetID="12" presetClass="entr" presetSubtype="4" fill="hold"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slide(fromBottom)">
                                      <p:cBhvr>
                                        <p:cTn id="126" dur="500"/>
                                        <p:tgtEl>
                                          <p:spTgt spid="92"/>
                                        </p:tgtEl>
                                      </p:cBhvr>
                                    </p:animEffect>
                                  </p:childTnLst>
                                </p:cTn>
                              </p:par>
                              <p:par>
                                <p:cTn id="127" presetID="12" presetClass="entr" presetSubtype="4" fill="hold" nodeType="withEffect">
                                  <p:stCondLst>
                                    <p:cond delay="0"/>
                                  </p:stCondLst>
                                  <p:childTnLst>
                                    <p:set>
                                      <p:cBhvr>
                                        <p:cTn id="128" dur="1" fill="hold">
                                          <p:stCondLst>
                                            <p:cond delay="0"/>
                                          </p:stCondLst>
                                        </p:cTn>
                                        <p:tgtEl>
                                          <p:spTgt spid="122"/>
                                        </p:tgtEl>
                                        <p:attrNameLst>
                                          <p:attrName>style.visibility</p:attrName>
                                        </p:attrNameLst>
                                      </p:cBhvr>
                                      <p:to>
                                        <p:strVal val="visible"/>
                                      </p:to>
                                    </p:set>
                                    <p:animEffect transition="in" filter="slide(fromBottom)">
                                      <p:cBhvr>
                                        <p:cTn id="129" dur="500"/>
                                        <p:tgtEl>
                                          <p:spTgt spid="122"/>
                                        </p:tgtEl>
                                      </p:cBhvr>
                                    </p:animEffect>
                                  </p:childTnLst>
                                </p:cTn>
                              </p:par>
                              <p:par>
                                <p:cTn id="130" presetID="12" presetClass="entr" presetSubtype="4" fill="hold" nodeType="withEffect">
                                  <p:stCondLst>
                                    <p:cond delay="0"/>
                                  </p:stCondLst>
                                  <p:childTnLst>
                                    <p:set>
                                      <p:cBhvr>
                                        <p:cTn id="131" dur="1" fill="hold">
                                          <p:stCondLst>
                                            <p:cond delay="0"/>
                                          </p:stCondLst>
                                        </p:cTn>
                                        <p:tgtEl>
                                          <p:spTgt spid="197"/>
                                        </p:tgtEl>
                                        <p:attrNameLst>
                                          <p:attrName>style.visibility</p:attrName>
                                        </p:attrNameLst>
                                      </p:cBhvr>
                                      <p:to>
                                        <p:strVal val="visible"/>
                                      </p:to>
                                    </p:set>
                                    <p:animEffect transition="in" filter="slide(fromBottom)">
                                      <p:cBhvr>
                                        <p:cTn id="132" dur="500"/>
                                        <p:tgtEl>
                                          <p:spTgt spid="197"/>
                                        </p:tgtEl>
                                      </p:cBhvr>
                                    </p:animEffect>
                                  </p:childTnLst>
                                </p:cTn>
                              </p:par>
                              <p:par>
                                <p:cTn id="133" presetID="12" presetClass="entr" presetSubtype="4" fill="hold" nodeType="withEffect">
                                  <p:stCondLst>
                                    <p:cond delay="0"/>
                                  </p:stCondLst>
                                  <p:childTnLst>
                                    <p:set>
                                      <p:cBhvr>
                                        <p:cTn id="134" dur="1" fill="hold">
                                          <p:stCondLst>
                                            <p:cond delay="0"/>
                                          </p:stCondLst>
                                        </p:cTn>
                                        <p:tgtEl>
                                          <p:spTgt spid="128"/>
                                        </p:tgtEl>
                                        <p:attrNameLst>
                                          <p:attrName>style.visibility</p:attrName>
                                        </p:attrNameLst>
                                      </p:cBhvr>
                                      <p:to>
                                        <p:strVal val="visible"/>
                                      </p:to>
                                    </p:set>
                                    <p:animEffect transition="in" filter="slide(fromBottom)">
                                      <p:cBhvr>
                                        <p:cTn id="135" dur="500"/>
                                        <p:tgtEl>
                                          <p:spTgt spid="128"/>
                                        </p:tgtEl>
                                      </p:cBhvr>
                                    </p:animEffect>
                                  </p:childTnLst>
                                </p:cTn>
                              </p:par>
                              <p:par>
                                <p:cTn id="136" presetID="12" presetClass="entr" presetSubtype="4" fill="hold" nodeType="withEffect">
                                  <p:stCondLst>
                                    <p:cond delay="0"/>
                                  </p:stCondLst>
                                  <p:childTnLst>
                                    <p:set>
                                      <p:cBhvr>
                                        <p:cTn id="137" dur="1" fill="hold">
                                          <p:stCondLst>
                                            <p:cond delay="0"/>
                                          </p:stCondLst>
                                        </p:cTn>
                                        <p:tgtEl>
                                          <p:spTgt spid="89"/>
                                        </p:tgtEl>
                                        <p:attrNameLst>
                                          <p:attrName>style.visibility</p:attrName>
                                        </p:attrNameLst>
                                      </p:cBhvr>
                                      <p:to>
                                        <p:strVal val="visible"/>
                                      </p:to>
                                    </p:set>
                                    <p:animEffect transition="in" filter="slide(fromBottom)">
                                      <p:cBhvr>
                                        <p:cTn id="138" dur="500"/>
                                        <p:tgtEl>
                                          <p:spTgt spid="89"/>
                                        </p:tgtEl>
                                      </p:cBhvr>
                                    </p:animEffect>
                                  </p:childTnLst>
                                </p:cTn>
                              </p:par>
                              <p:par>
                                <p:cTn id="139" presetID="12" presetClass="entr" presetSubtype="4" fill="hold" nodeType="withEffect">
                                  <p:stCondLst>
                                    <p:cond delay="0"/>
                                  </p:stCondLst>
                                  <p:childTnLst>
                                    <p:set>
                                      <p:cBhvr>
                                        <p:cTn id="140" dur="1" fill="hold">
                                          <p:stCondLst>
                                            <p:cond delay="0"/>
                                          </p:stCondLst>
                                        </p:cTn>
                                        <p:tgtEl>
                                          <p:spTgt spid="113"/>
                                        </p:tgtEl>
                                        <p:attrNameLst>
                                          <p:attrName>style.visibility</p:attrName>
                                        </p:attrNameLst>
                                      </p:cBhvr>
                                      <p:to>
                                        <p:strVal val="visible"/>
                                      </p:to>
                                    </p:set>
                                    <p:animEffect transition="in" filter="slide(fromBottom)">
                                      <p:cBhvr>
                                        <p:cTn id="141" dur="500"/>
                                        <p:tgtEl>
                                          <p:spTgt spid="113"/>
                                        </p:tgtEl>
                                      </p:cBhvr>
                                    </p:animEffect>
                                  </p:childTnLst>
                                </p:cTn>
                              </p:par>
                              <p:par>
                                <p:cTn id="142" presetID="12" presetClass="entr" presetSubtype="4" fill="hold" nodeType="withEffect">
                                  <p:stCondLst>
                                    <p:cond delay="0"/>
                                  </p:stCondLst>
                                  <p:childTnLst>
                                    <p:set>
                                      <p:cBhvr>
                                        <p:cTn id="143" dur="1" fill="hold">
                                          <p:stCondLst>
                                            <p:cond delay="0"/>
                                          </p:stCondLst>
                                        </p:cTn>
                                        <p:tgtEl>
                                          <p:spTgt spid="119"/>
                                        </p:tgtEl>
                                        <p:attrNameLst>
                                          <p:attrName>style.visibility</p:attrName>
                                        </p:attrNameLst>
                                      </p:cBhvr>
                                      <p:to>
                                        <p:strVal val="visible"/>
                                      </p:to>
                                    </p:set>
                                    <p:animEffect transition="in" filter="slide(fromBottom)">
                                      <p:cBhvr>
                                        <p:cTn id="144" dur="500"/>
                                        <p:tgtEl>
                                          <p:spTgt spid="119"/>
                                        </p:tgtEl>
                                      </p:cBhvr>
                                    </p:animEffect>
                                  </p:childTnLst>
                                </p:cTn>
                              </p:par>
                              <p:par>
                                <p:cTn id="145" presetID="12" presetClass="entr" presetSubtype="4" fill="hold" nodeType="withEffect">
                                  <p:stCondLst>
                                    <p:cond delay="0"/>
                                  </p:stCondLst>
                                  <p:childTnLst>
                                    <p:set>
                                      <p:cBhvr>
                                        <p:cTn id="146" dur="1" fill="hold">
                                          <p:stCondLst>
                                            <p:cond delay="0"/>
                                          </p:stCondLst>
                                        </p:cTn>
                                        <p:tgtEl>
                                          <p:spTgt spid="74"/>
                                        </p:tgtEl>
                                        <p:attrNameLst>
                                          <p:attrName>style.visibility</p:attrName>
                                        </p:attrNameLst>
                                      </p:cBhvr>
                                      <p:to>
                                        <p:strVal val="visible"/>
                                      </p:to>
                                    </p:set>
                                    <p:animEffect transition="in" filter="slide(fromBottom)">
                                      <p:cBhvr>
                                        <p:cTn id="147" dur="500"/>
                                        <p:tgtEl>
                                          <p:spTgt spid="74"/>
                                        </p:tgtEl>
                                      </p:cBhvr>
                                    </p:animEffect>
                                  </p:childTnLst>
                                </p:cTn>
                              </p:par>
                              <p:par>
                                <p:cTn id="148" presetID="12" presetClass="entr" presetSubtype="4" fill="hold" nodeType="withEffect">
                                  <p:stCondLst>
                                    <p:cond delay="0"/>
                                  </p:stCondLst>
                                  <p:childTnLst>
                                    <p:set>
                                      <p:cBhvr>
                                        <p:cTn id="149" dur="1" fill="hold">
                                          <p:stCondLst>
                                            <p:cond delay="0"/>
                                          </p:stCondLst>
                                        </p:cTn>
                                        <p:tgtEl>
                                          <p:spTgt spid="56"/>
                                        </p:tgtEl>
                                        <p:attrNameLst>
                                          <p:attrName>style.visibility</p:attrName>
                                        </p:attrNameLst>
                                      </p:cBhvr>
                                      <p:to>
                                        <p:strVal val="visible"/>
                                      </p:to>
                                    </p:set>
                                    <p:animEffect transition="in" filter="slide(fromBottom)">
                                      <p:cBhvr>
                                        <p:cTn id="150" dur="500"/>
                                        <p:tgtEl>
                                          <p:spTgt spid="56"/>
                                        </p:tgtEl>
                                      </p:cBhvr>
                                    </p:animEffect>
                                  </p:childTnLst>
                                </p:cTn>
                              </p:par>
                              <p:par>
                                <p:cTn id="151" presetID="12" presetClass="entr" presetSubtype="4" fill="hold" nodeType="withEffect">
                                  <p:stCondLst>
                                    <p:cond delay="0"/>
                                  </p:stCondLst>
                                  <p:childTnLst>
                                    <p:set>
                                      <p:cBhvr>
                                        <p:cTn id="152" dur="1" fill="hold">
                                          <p:stCondLst>
                                            <p:cond delay="0"/>
                                          </p:stCondLst>
                                        </p:cTn>
                                        <p:tgtEl>
                                          <p:spTgt spid="224"/>
                                        </p:tgtEl>
                                        <p:attrNameLst>
                                          <p:attrName>style.visibility</p:attrName>
                                        </p:attrNameLst>
                                      </p:cBhvr>
                                      <p:to>
                                        <p:strVal val="visible"/>
                                      </p:to>
                                    </p:set>
                                    <p:animEffect transition="in" filter="slide(fromBottom)">
                                      <p:cBhvr>
                                        <p:cTn id="153" dur="500"/>
                                        <p:tgtEl>
                                          <p:spTgt spid="224"/>
                                        </p:tgtEl>
                                      </p:cBhvr>
                                    </p:animEffect>
                                  </p:childTnLst>
                                </p:cTn>
                              </p:par>
                              <p:par>
                                <p:cTn id="154" presetID="12" presetClass="entr" presetSubtype="4" fill="hold"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slide(fromBottom)">
                                      <p:cBhvr>
                                        <p:cTn id="156" dur="500"/>
                                        <p:tgtEl>
                                          <p:spTgt spid="47"/>
                                        </p:tgtEl>
                                      </p:cBhvr>
                                    </p:animEffect>
                                  </p:childTnLst>
                                </p:cTn>
                              </p:par>
                              <p:par>
                                <p:cTn id="157" presetID="12" presetClass="entr" presetSubtype="4" fill="hold" nodeType="withEffect">
                                  <p:stCondLst>
                                    <p:cond delay="0"/>
                                  </p:stCondLst>
                                  <p:childTnLst>
                                    <p:set>
                                      <p:cBhvr>
                                        <p:cTn id="158" dur="1" fill="hold">
                                          <p:stCondLst>
                                            <p:cond delay="0"/>
                                          </p:stCondLst>
                                        </p:cTn>
                                        <p:tgtEl>
                                          <p:spTgt spid="227"/>
                                        </p:tgtEl>
                                        <p:attrNameLst>
                                          <p:attrName>style.visibility</p:attrName>
                                        </p:attrNameLst>
                                      </p:cBhvr>
                                      <p:to>
                                        <p:strVal val="visible"/>
                                      </p:to>
                                    </p:set>
                                    <p:animEffect transition="in" filter="slide(fromBottom)">
                                      <p:cBhvr>
                                        <p:cTn id="159" dur="500"/>
                                        <p:tgtEl>
                                          <p:spTgt spid="227"/>
                                        </p:tgtEl>
                                      </p:cBhvr>
                                    </p:animEffect>
                                  </p:childTnLst>
                                </p:cTn>
                              </p:par>
                              <p:par>
                                <p:cTn id="160" presetID="12" presetClass="entr" presetSubtype="4" fill="hold" nodeType="withEffect">
                                  <p:stCondLst>
                                    <p:cond delay="0"/>
                                  </p:stCondLst>
                                  <p:childTnLst>
                                    <p:set>
                                      <p:cBhvr>
                                        <p:cTn id="161" dur="1" fill="hold">
                                          <p:stCondLst>
                                            <p:cond delay="0"/>
                                          </p:stCondLst>
                                        </p:cTn>
                                        <p:tgtEl>
                                          <p:spTgt spid="203"/>
                                        </p:tgtEl>
                                        <p:attrNameLst>
                                          <p:attrName>style.visibility</p:attrName>
                                        </p:attrNameLst>
                                      </p:cBhvr>
                                      <p:to>
                                        <p:strVal val="visible"/>
                                      </p:to>
                                    </p:set>
                                    <p:animEffect transition="in" filter="slide(fromBottom)">
                                      <p:cBhvr>
                                        <p:cTn id="162" dur="500"/>
                                        <p:tgtEl>
                                          <p:spTgt spid="203"/>
                                        </p:tgtEl>
                                      </p:cBhvr>
                                    </p:animEffect>
                                  </p:childTnLst>
                                </p:cTn>
                              </p:par>
                              <p:par>
                                <p:cTn id="163" presetID="12" presetClass="entr" presetSubtype="4" fill="hold" nodeType="withEffect">
                                  <p:stCondLst>
                                    <p:cond delay="0"/>
                                  </p:stCondLst>
                                  <p:childTnLst>
                                    <p:set>
                                      <p:cBhvr>
                                        <p:cTn id="164" dur="1" fill="hold">
                                          <p:stCondLst>
                                            <p:cond delay="0"/>
                                          </p:stCondLst>
                                        </p:cTn>
                                        <p:tgtEl>
                                          <p:spTgt spid="221"/>
                                        </p:tgtEl>
                                        <p:attrNameLst>
                                          <p:attrName>style.visibility</p:attrName>
                                        </p:attrNameLst>
                                      </p:cBhvr>
                                      <p:to>
                                        <p:strVal val="visible"/>
                                      </p:to>
                                    </p:set>
                                    <p:animEffect transition="in" filter="slide(fromBottom)">
                                      <p:cBhvr>
                                        <p:cTn id="165" dur="500"/>
                                        <p:tgtEl>
                                          <p:spTgt spid="221"/>
                                        </p:tgtEl>
                                      </p:cBhvr>
                                    </p:animEffect>
                                  </p:childTnLst>
                                </p:cTn>
                              </p:par>
                              <p:par>
                                <p:cTn id="166" presetID="12" presetClass="entr" presetSubtype="4" fill="hold" nodeType="withEffect">
                                  <p:stCondLst>
                                    <p:cond delay="0"/>
                                  </p:stCondLst>
                                  <p:childTnLst>
                                    <p:set>
                                      <p:cBhvr>
                                        <p:cTn id="167" dur="1" fill="hold">
                                          <p:stCondLst>
                                            <p:cond delay="0"/>
                                          </p:stCondLst>
                                        </p:cTn>
                                        <p:tgtEl>
                                          <p:spTgt spid="125"/>
                                        </p:tgtEl>
                                        <p:attrNameLst>
                                          <p:attrName>style.visibility</p:attrName>
                                        </p:attrNameLst>
                                      </p:cBhvr>
                                      <p:to>
                                        <p:strVal val="visible"/>
                                      </p:to>
                                    </p:set>
                                    <p:animEffect transition="in" filter="slide(fromBottom)">
                                      <p:cBhvr>
                                        <p:cTn id="168" dur="500"/>
                                        <p:tgtEl>
                                          <p:spTgt spid="125"/>
                                        </p:tgtEl>
                                      </p:cBhvr>
                                    </p:animEffect>
                                  </p:childTnLst>
                                </p:cTn>
                              </p:par>
                              <p:par>
                                <p:cTn id="169" presetID="12" presetClass="entr" presetSubtype="4" fill="hold" nodeType="withEffect">
                                  <p:stCondLst>
                                    <p:cond delay="0"/>
                                  </p:stCondLst>
                                  <p:childTnLst>
                                    <p:set>
                                      <p:cBhvr>
                                        <p:cTn id="170" dur="1" fill="hold">
                                          <p:stCondLst>
                                            <p:cond delay="0"/>
                                          </p:stCondLst>
                                        </p:cTn>
                                        <p:tgtEl>
                                          <p:spTgt spid="83"/>
                                        </p:tgtEl>
                                        <p:attrNameLst>
                                          <p:attrName>style.visibility</p:attrName>
                                        </p:attrNameLst>
                                      </p:cBhvr>
                                      <p:to>
                                        <p:strVal val="visible"/>
                                      </p:to>
                                    </p:set>
                                    <p:animEffect transition="in" filter="slide(fromBottom)">
                                      <p:cBhvr>
                                        <p:cTn id="171" dur="500"/>
                                        <p:tgtEl>
                                          <p:spTgt spid="83"/>
                                        </p:tgtEl>
                                      </p:cBhvr>
                                    </p:animEffect>
                                  </p:childTnLst>
                                </p:cTn>
                              </p:par>
                              <p:par>
                                <p:cTn id="172" presetID="12" presetClass="entr" presetSubtype="4" fill="hold" nodeType="withEffect">
                                  <p:stCondLst>
                                    <p:cond delay="0"/>
                                  </p:stCondLst>
                                  <p:childTnLst>
                                    <p:set>
                                      <p:cBhvr>
                                        <p:cTn id="173" dur="1" fill="hold">
                                          <p:stCondLst>
                                            <p:cond delay="0"/>
                                          </p:stCondLst>
                                        </p:cTn>
                                        <p:tgtEl>
                                          <p:spTgt spid="80"/>
                                        </p:tgtEl>
                                        <p:attrNameLst>
                                          <p:attrName>style.visibility</p:attrName>
                                        </p:attrNameLst>
                                      </p:cBhvr>
                                      <p:to>
                                        <p:strVal val="visible"/>
                                      </p:to>
                                    </p:set>
                                    <p:animEffect transition="in" filter="slide(fromBottom)">
                                      <p:cBhvr>
                                        <p:cTn id="174" dur="500"/>
                                        <p:tgtEl>
                                          <p:spTgt spid="80"/>
                                        </p:tgtEl>
                                      </p:cBhvr>
                                    </p:animEffect>
                                  </p:childTnLst>
                                </p:cTn>
                              </p:par>
                              <p:par>
                                <p:cTn id="175" presetID="12" presetClass="entr" presetSubtype="4" fill="hold" nodeType="withEffect">
                                  <p:stCondLst>
                                    <p:cond delay="0"/>
                                  </p:stCondLst>
                                  <p:childTnLst>
                                    <p:set>
                                      <p:cBhvr>
                                        <p:cTn id="176" dur="1" fill="hold">
                                          <p:stCondLst>
                                            <p:cond delay="0"/>
                                          </p:stCondLst>
                                        </p:cTn>
                                        <p:tgtEl>
                                          <p:spTgt spid="62"/>
                                        </p:tgtEl>
                                        <p:attrNameLst>
                                          <p:attrName>style.visibility</p:attrName>
                                        </p:attrNameLst>
                                      </p:cBhvr>
                                      <p:to>
                                        <p:strVal val="visible"/>
                                      </p:to>
                                    </p:set>
                                    <p:animEffect transition="in" filter="slide(fromBottom)">
                                      <p:cBhvr>
                                        <p:cTn id="177" dur="500"/>
                                        <p:tgtEl>
                                          <p:spTgt spid="62"/>
                                        </p:tgtEl>
                                      </p:cBhvr>
                                    </p:animEffect>
                                  </p:childTnLst>
                                </p:cTn>
                              </p:par>
                              <p:par>
                                <p:cTn id="178" presetID="12" presetClass="entr" presetSubtype="4" fill="hold" nodeType="with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slide(fromBottom)">
                                      <p:cBhvr>
                                        <p:cTn id="180" dur="500"/>
                                        <p:tgtEl>
                                          <p:spTgt spid="86"/>
                                        </p:tgtEl>
                                      </p:cBhvr>
                                    </p:animEffect>
                                  </p:childTnLst>
                                </p:cTn>
                              </p:par>
                              <p:par>
                                <p:cTn id="181" presetID="12" presetClass="entr" presetSubtype="4" fill="hold" nodeType="withEffect">
                                  <p:stCondLst>
                                    <p:cond delay="0"/>
                                  </p:stCondLst>
                                  <p:childTnLst>
                                    <p:set>
                                      <p:cBhvr>
                                        <p:cTn id="182" dur="1" fill="hold">
                                          <p:stCondLst>
                                            <p:cond delay="0"/>
                                          </p:stCondLst>
                                        </p:cTn>
                                        <p:tgtEl>
                                          <p:spTgt spid="53"/>
                                        </p:tgtEl>
                                        <p:attrNameLst>
                                          <p:attrName>style.visibility</p:attrName>
                                        </p:attrNameLst>
                                      </p:cBhvr>
                                      <p:to>
                                        <p:strVal val="visible"/>
                                      </p:to>
                                    </p:set>
                                    <p:animEffect transition="in" filter="slide(fromBottom)">
                                      <p:cBhvr>
                                        <p:cTn id="183" dur="500"/>
                                        <p:tgtEl>
                                          <p:spTgt spid="53"/>
                                        </p:tgtEl>
                                      </p:cBhvr>
                                    </p:animEffect>
                                  </p:childTnLst>
                                </p:cTn>
                              </p:par>
                              <p:par>
                                <p:cTn id="184" presetID="12" presetClass="entr" presetSubtype="4" fill="hold" nodeType="withEffect">
                                  <p:stCondLst>
                                    <p:cond delay="0"/>
                                  </p:stCondLst>
                                  <p:childTnLst>
                                    <p:set>
                                      <p:cBhvr>
                                        <p:cTn id="185" dur="1" fill="hold">
                                          <p:stCondLst>
                                            <p:cond delay="0"/>
                                          </p:stCondLst>
                                        </p:cTn>
                                        <p:tgtEl>
                                          <p:spTgt spid="179"/>
                                        </p:tgtEl>
                                        <p:attrNameLst>
                                          <p:attrName>style.visibility</p:attrName>
                                        </p:attrNameLst>
                                      </p:cBhvr>
                                      <p:to>
                                        <p:strVal val="visible"/>
                                      </p:to>
                                    </p:set>
                                    <p:animEffect transition="in" filter="slide(fromBottom)">
                                      <p:cBhvr>
                                        <p:cTn id="186" dur="500"/>
                                        <p:tgtEl>
                                          <p:spTgt spid="179"/>
                                        </p:tgtEl>
                                      </p:cBhvr>
                                    </p:animEffect>
                                  </p:childTnLst>
                                </p:cTn>
                              </p:par>
                              <p:par>
                                <p:cTn id="187" presetID="12" presetClass="entr" presetSubtype="4" fill="hold" nodeType="withEffect">
                                  <p:stCondLst>
                                    <p:cond delay="0"/>
                                  </p:stCondLst>
                                  <p:childTnLst>
                                    <p:set>
                                      <p:cBhvr>
                                        <p:cTn id="188" dur="1" fill="hold">
                                          <p:stCondLst>
                                            <p:cond delay="0"/>
                                          </p:stCondLst>
                                        </p:cTn>
                                        <p:tgtEl>
                                          <p:spTgt spid="212"/>
                                        </p:tgtEl>
                                        <p:attrNameLst>
                                          <p:attrName>style.visibility</p:attrName>
                                        </p:attrNameLst>
                                      </p:cBhvr>
                                      <p:to>
                                        <p:strVal val="visible"/>
                                      </p:to>
                                    </p:set>
                                    <p:animEffect transition="in" filter="slide(fromBottom)">
                                      <p:cBhvr>
                                        <p:cTn id="189" dur="500"/>
                                        <p:tgtEl>
                                          <p:spTgt spid="212"/>
                                        </p:tgtEl>
                                      </p:cBhvr>
                                    </p:animEffect>
                                  </p:childTnLst>
                                </p:cTn>
                              </p:par>
                              <p:par>
                                <p:cTn id="190" presetID="12" presetClass="entr" presetSubtype="4" fill="hold" nodeType="withEffect">
                                  <p:stCondLst>
                                    <p:cond delay="0"/>
                                  </p:stCondLst>
                                  <p:childTnLst>
                                    <p:set>
                                      <p:cBhvr>
                                        <p:cTn id="191" dur="1" fill="hold">
                                          <p:stCondLst>
                                            <p:cond delay="0"/>
                                          </p:stCondLst>
                                        </p:cTn>
                                        <p:tgtEl>
                                          <p:spTgt spid="215"/>
                                        </p:tgtEl>
                                        <p:attrNameLst>
                                          <p:attrName>style.visibility</p:attrName>
                                        </p:attrNameLst>
                                      </p:cBhvr>
                                      <p:to>
                                        <p:strVal val="visible"/>
                                      </p:to>
                                    </p:set>
                                    <p:animEffect transition="in" filter="slide(fromBottom)">
                                      <p:cBhvr>
                                        <p:cTn id="192" dur="500"/>
                                        <p:tgtEl>
                                          <p:spTgt spid="215"/>
                                        </p:tgtEl>
                                      </p:cBhvr>
                                    </p:animEffect>
                                  </p:childTnLst>
                                </p:cTn>
                              </p:par>
                              <p:par>
                                <p:cTn id="193" presetID="12" presetClass="entr" presetSubtype="4" fill="hold" nodeType="withEffect">
                                  <p:stCondLst>
                                    <p:cond delay="0"/>
                                  </p:stCondLst>
                                  <p:childTnLst>
                                    <p:set>
                                      <p:cBhvr>
                                        <p:cTn id="194" dur="1" fill="hold">
                                          <p:stCondLst>
                                            <p:cond delay="0"/>
                                          </p:stCondLst>
                                        </p:cTn>
                                        <p:tgtEl>
                                          <p:spTgt spid="167"/>
                                        </p:tgtEl>
                                        <p:attrNameLst>
                                          <p:attrName>style.visibility</p:attrName>
                                        </p:attrNameLst>
                                      </p:cBhvr>
                                      <p:to>
                                        <p:strVal val="visible"/>
                                      </p:to>
                                    </p:set>
                                    <p:animEffect transition="in" filter="slide(fromBottom)">
                                      <p:cBhvr>
                                        <p:cTn id="195" dur="500"/>
                                        <p:tgtEl>
                                          <p:spTgt spid="167"/>
                                        </p:tgtEl>
                                      </p:cBhvr>
                                    </p:animEffect>
                                  </p:childTnLst>
                                </p:cTn>
                              </p:par>
                              <p:par>
                                <p:cTn id="196" presetID="12" presetClass="entr" presetSubtype="4" fill="hold" nodeType="withEffect">
                                  <p:stCondLst>
                                    <p:cond delay="0"/>
                                  </p:stCondLst>
                                  <p:childTnLst>
                                    <p:set>
                                      <p:cBhvr>
                                        <p:cTn id="197" dur="1" fill="hold">
                                          <p:stCondLst>
                                            <p:cond delay="0"/>
                                          </p:stCondLst>
                                        </p:cTn>
                                        <p:tgtEl>
                                          <p:spTgt spid="149"/>
                                        </p:tgtEl>
                                        <p:attrNameLst>
                                          <p:attrName>style.visibility</p:attrName>
                                        </p:attrNameLst>
                                      </p:cBhvr>
                                      <p:to>
                                        <p:strVal val="visible"/>
                                      </p:to>
                                    </p:set>
                                    <p:animEffect transition="in" filter="slide(fromBottom)">
                                      <p:cBhvr>
                                        <p:cTn id="198" dur="500"/>
                                        <p:tgtEl>
                                          <p:spTgt spid="149"/>
                                        </p:tgtEl>
                                      </p:cBhvr>
                                    </p:animEffect>
                                  </p:childTnLst>
                                </p:cTn>
                              </p:par>
                              <p:par>
                                <p:cTn id="199" presetID="12" presetClass="entr" presetSubtype="4" fill="hold" nodeType="withEffect">
                                  <p:stCondLst>
                                    <p:cond delay="0"/>
                                  </p:stCondLst>
                                  <p:childTnLst>
                                    <p:set>
                                      <p:cBhvr>
                                        <p:cTn id="200" dur="1" fill="hold">
                                          <p:stCondLst>
                                            <p:cond delay="0"/>
                                          </p:stCondLst>
                                        </p:cTn>
                                        <p:tgtEl>
                                          <p:spTgt spid="185"/>
                                        </p:tgtEl>
                                        <p:attrNameLst>
                                          <p:attrName>style.visibility</p:attrName>
                                        </p:attrNameLst>
                                      </p:cBhvr>
                                      <p:to>
                                        <p:strVal val="visible"/>
                                      </p:to>
                                    </p:set>
                                    <p:animEffect transition="in" filter="slide(fromBottom)">
                                      <p:cBhvr>
                                        <p:cTn id="201" dur="500"/>
                                        <p:tgtEl>
                                          <p:spTgt spid="185"/>
                                        </p:tgtEl>
                                      </p:cBhvr>
                                    </p:animEffect>
                                  </p:childTnLst>
                                </p:cTn>
                              </p:par>
                              <p:par>
                                <p:cTn id="202" presetID="12" presetClass="entr" presetSubtype="4" fill="hold" nodeType="withEffect">
                                  <p:stCondLst>
                                    <p:cond delay="0"/>
                                  </p:stCondLst>
                                  <p:childTnLst>
                                    <p:set>
                                      <p:cBhvr>
                                        <p:cTn id="203" dur="1" fill="hold">
                                          <p:stCondLst>
                                            <p:cond delay="0"/>
                                          </p:stCondLst>
                                        </p:cTn>
                                        <p:tgtEl>
                                          <p:spTgt spid="143"/>
                                        </p:tgtEl>
                                        <p:attrNameLst>
                                          <p:attrName>style.visibility</p:attrName>
                                        </p:attrNameLst>
                                      </p:cBhvr>
                                      <p:to>
                                        <p:strVal val="visible"/>
                                      </p:to>
                                    </p:set>
                                    <p:animEffect transition="in" filter="slide(fromBottom)">
                                      <p:cBhvr>
                                        <p:cTn id="204" dur="500"/>
                                        <p:tgtEl>
                                          <p:spTgt spid="143"/>
                                        </p:tgtEl>
                                      </p:cBhvr>
                                    </p:animEffect>
                                  </p:childTnLst>
                                </p:cTn>
                              </p:par>
                              <p:par>
                                <p:cTn id="205" presetID="12" presetClass="entr" presetSubtype="4" fill="hold" nodeType="withEffect">
                                  <p:stCondLst>
                                    <p:cond delay="0"/>
                                  </p:stCondLst>
                                  <p:childTnLst>
                                    <p:set>
                                      <p:cBhvr>
                                        <p:cTn id="206" dur="1" fill="hold">
                                          <p:stCondLst>
                                            <p:cond delay="0"/>
                                          </p:stCondLst>
                                        </p:cTn>
                                        <p:tgtEl>
                                          <p:spTgt spid="239"/>
                                        </p:tgtEl>
                                        <p:attrNameLst>
                                          <p:attrName>style.visibility</p:attrName>
                                        </p:attrNameLst>
                                      </p:cBhvr>
                                      <p:to>
                                        <p:strVal val="visible"/>
                                      </p:to>
                                    </p:set>
                                    <p:animEffect transition="in" filter="slide(fromBottom)">
                                      <p:cBhvr>
                                        <p:cTn id="207" dur="500"/>
                                        <p:tgtEl>
                                          <p:spTgt spid="239"/>
                                        </p:tgtEl>
                                      </p:cBhvr>
                                    </p:animEffect>
                                  </p:childTnLst>
                                </p:cTn>
                              </p:par>
                              <p:par>
                                <p:cTn id="208" presetID="12" presetClass="entr" presetSubtype="4" fill="hold" nodeType="withEffect">
                                  <p:stCondLst>
                                    <p:cond delay="0"/>
                                  </p:stCondLst>
                                  <p:childTnLst>
                                    <p:set>
                                      <p:cBhvr>
                                        <p:cTn id="209" dur="1" fill="hold">
                                          <p:stCondLst>
                                            <p:cond delay="0"/>
                                          </p:stCondLst>
                                        </p:cTn>
                                        <p:tgtEl>
                                          <p:spTgt spid="98"/>
                                        </p:tgtEl>
                                        <p:attrNameLst>
                                          <p:attrName>style.visibility</p:attrName>
                                        </p:attrNameLst>
                                      </p:cBhvr>
                                      <p:to>
                                        <p:strVal val="visible"/>
                                      </p:to>
                                    </p:set>
                                    <p:animEffect transition="in" filter="slide(fromBottom)">
                                      <p:cBhvr>
                                        <p:cTn id="210" dur="500"/>
                                        <p:tgtEl>
                                          <p:spTgt spid="98"/>
                                        </p:tgtEl>
                                      </p:cBhvr>
                                    </p:animEffect>
                                  </p:childTnLst>
                                </p:cTn>
                              </p:par>
                              <p:par>
                                <p:cTn id="211" presetID="12" presetClass="entr" presetSubtype="4" fill="hold" nodeType="withEffect">
                                  <p:stCondLst>
                                    <p:cond delay="0"/>
                                  </p:stCondLst>
                                  <p:childTnLst>
                                    <p:set>
                                      <p:cBhvr>
                                        <p:cTn id="212" dur="1" fill="hold">
                                          <p:stCondLst>
                                            <p:cond delay="0"/>
                                          </p:stCondLst>
                                        </p:cTn>
                                        <p:tgtEl>
                                          <p:spTgt spid="65"/>
                                        </p:tgtEl>
                                        <p:attrNameLst>
                                          <p:attrName>style.visibility</p:attrName>
                                        </p:attrNameLst>
                                      </p:cBhvr>
                                      <p:to>
                                        <p:strVal val="visible"/>
                                      </p:to>
                                    </p:set>
                                    <p:animEffect transition="in" filter="slide(fromBottom)">
                                      <p:cBhvr>
                                        <p:cTn id="213" dur="500"/>
                                        <p:tgtEl>
                                          <p:spTgt spid="65"/>
                                        </p:tgtEl>
                                      </p:cBhvr>
                                    </p:animEffect>
                                  </p:childTnLst>
                                </p:cTn>
                              </p:par>
                              <p:par>
                                <p:cTn id="214" presetID="12" presetClass="entr" presetSubtype="4" fill="hold" nodeType="withEffect">
                                  <p:stCondLst>
                                    <p:cond delay="0"/>
                                  </p:stCondLst>
                                  <p:childTnLst>
                                    <p:set>
                                      <p:cBhvr>
                                        <p:cTn id="215" dur="1" fill="hold">
                                          <p:stCondLst>
                                            <p:cond delay="0"/>
                                          </p:stCondLst>
                                        </p:cTn>
                                        <p:tgtEl>
                                          <p:spTgt spid="77"/>
                                        </p:tgtEl>
                                        <p:attrNameLst>
                                          <p:attrName>style.visibility</p:attrName>
                                        </p:attrNameLst>
                                      </p:cBhvr>
                                      <p:to>
                                        <p:strVal val="visible"/>
                                      </p:to>
                                    </p:set>
                                    <p:animEffect transition="in" filter="slide(fromBottom)">
                                      <p:cBhvr>
                                        <p:cTn id="216" dur="500"/>
                                        <p:tgtEl>
                                          <p:spTgt spid="77"/>
                                        </p:tgtEl>
                                      </p:cBhvr>
                                    </p:animEffect>
                                  </p:childTnLst>
                                </p:cTn>
                              </p:par>
                              <p:par>
                                <p:cTn id="217" presetID="12" presetClass="entr" presetSubtype="4" fill="hold" nodeType="withEffect">
                                  <p:stCondLst>
                                    <p:cond delay="0"/>
                                  </p:stCondLst>
                                  <p:childTnLst>
                                    <p:set>
                                      <p:cBhvr>
                                        <p:cTn id="218" dur="1" fill="hold">
                                          <p:stCondLst>
                                            <p:cond delay="0"/>
                                          </p:stCondLst>
                                        </p:cTn>
                                        <p:tgtEl>
                                          <p:spTgt spid="230"/>
                                        </p:tgtEl>
                                        <p:attrNameLst>
                                          <p:attrName>style.visibility</p:attrName>
                                        </p:attrNameLst>
                                      </p:cBhvr>
                                      <p:to>
                                        <p:strVal val="visible"/>
                                      </p:to>
                                    </p:set>
                                    <p:animEffect transition="in" filter="slide(fromBottom)">
                                      <p:cBhvr>
                                        <p:cTn id="219" dur="500"/>
                                        <p:tgtEl>
                                          <p:spTgt spid="230"/>
                                        </p:tgtEl>
                                      </p:cBhvr>
                                    </p:animEffect>
                                  </p:childTnLst>
                                </p:cTn>
                              </p:par>
                              <p:par>
                                <p:cTn id="220" presetID="12" presetClass="entr" presetSubtype="4" fill="hold" nodeType="withEffect">
                                  <p:stCondLst>
                                    <p:cond delay="0"/>
                                  </p:stCondLst>
                                  <p:childTnLst>
                                    <p:set>
                                      <p:cBhvr>
                                        <p:cTn id="221" dur="1" fill="hold">
                                          <p:stCondLst>
                                            <p:cond delay="0"/>
                                          </p:stCondLst>
                                        </p:cTn>
                                        <p:tgtEl>
                                          <p:spTgt spid="59"/>
                                        </p:tgtEl>
                                        <p:attrNameLst>
                                          <p:attrName>style.visibility</p:attrName>
                                        </p:attrNameLst>
                                      </p:cBhvr>
                                      <p:to>
                                        <p:strVal val="visible"/>
                                      </p:to>
                                    </p:set>
                                    <p:animEffect transition="in" filter="slide(fromBottom)">
                                      <p:cBhvr>
                                        <p:cTn id="222" dur="500"/>
                                        <p:tgtEl>
                                          <p:spTgt spid="59"/>
                                        </p:tgtEl>
                                      </p:cBhvr>
                                    </p:animEffect>
                                  </p:childTnLst>
                                </p:cTn>
                              </p:par>
                              <p:par>
                                <p:cTn id="223" presetID="12" presetClass="entr" presetSubtype="4" fill="hold" nodeType="withEffect">
                                  <p:stCondLst>
                                    <p:cond delay="0"/>
                                  </p:stCondLst>
                                  <p:childTnLst>
                                    <p:set>
                                      <p:cBhvr>
                                        <p:cTn id="224" dur="1" fill="hold">
                                          <p:stCondLst>
                                            <p:cond delay="0"/>
                                          </p:stCondLst>
                                        </p:cTn>
                                        <p:tgtEl>
                                          <p:spTgt spid="170"/>
                                        </p:tgtEl>
                                        <p:attrNameLst>
                                          <p:attrName>style.visibility</p:attrName>
                                        </p:attrNameLst>
                                      </p:cBhvr>
                                      <p:to>
                                        <p:strVal val="visible"/>
                                      </p:to>
                                    </p:set>
                                    <p:animEffect transition="in" filter="slide(fromBottom)">
                                      <p:cBhvr>
                                        <p:cTn id="225" dur="500"/>
                                        <p:tgtEl>
                                          <p:spTgt spid="170"/>
                                        </p:tgtEl>
                                      </p:cBhvr>
                                    </p:animEffect>
                                  </p:childTnLst>
                                </p:cTn>
                              </p:par>
                              <p:par>
                                <p:cTn id="226" presetID="12" presetClass="entr" presetSubtype="4" fill="hold" nodeType="withEffect">
                                  <p:stCondLst>
                                    <p:cond delay="0"/>
                                  </p:stCondLst>
                                  <p:childTnLst>
                                    <p:set>
                                      <p:cBhvr>
                                        <p:cTn id="227" dur="1" fill="hold">
                                          <p:stCondLst>
                                            <p:cond delay="0"/>
                                          </p:stCondLst>
                                        </p:cTn>
                                        <p:tgtEl>
                                          <p:spTgt spid="104"/>
                                        </p:tgtEl>
                                        <p:attrNameLst>
                                          <p:attrName>style.visibility</p:attrName>
                                        </p:attrNameLst>
                                      </p:cBhvr>
                                      <p:to>
                                        <p:strVal val="visible"/>
                                      </p:to>
                                    </p:set>
                                    <p:animEffect transition="in" filter="slide(fromBottom)">
                                      <p:cBhvr>
                                        <p:cTn id="228" dur="500"/>
                                        <p:tgtEl>
                                          <p:spTgt spid="104"/>
                                        </p:tgtEl>
                                      </p:cBhvr>
                                    </p:animEffect>
                                  </p:childTnLst>
                                </p:cTn>
                              </p:par>
                              <p:par>
                                <p:cTn id="229" presetID="12" presetClass="entr" presetSubtype="4" fill="hold" nodeType="withEffect">
                                  <p:stCondLst>
                                    <p:cond delay="0"/>
                                  </p:stCondLst>
                                  <p:childTnLst>
                                    <p:set>
                                      <p:cBhvr>
                                        <p:cTn id="230" dur="1" fill="hold">
                                          <p:stCondLst>
                                            <p:cond delay="0"/>
                                          </p:stCondLst>
                                        </p:cTn>
                                        <p:tgtEl>
                                          <p:spTgt spid="191"/>
                                        </p:tgtEl>
                                        <p:attrNameLst>
                                          <p:attrName>style.visibility</p:attrName>
                                        </p:attrNameLst>
                                      </p:cBhvr>
                                      <p:to>
                                        <p:strVal val="visible"/>
                                      </p:to>
                                    </p:set>
                                    <p:animEffect transition="in" filter="slide(fromBottom)">
                                      <p:cBhvr>
                                        <p:cTn id="231" dur="500"/>
                                        <p:tgtEl>
                                          <p:spTgt spid="191"/>
                                        </p:tgtEl>
                                      </p:cBhvr>
                                    </p:animEffect>
                                  </p:childTnLst>
                                </p:cTn>
                              </p:par>
                              <p:par>
                                <p:cTn id="232" presetID="12" presetClass="entr" presetSubtype="4" fill="hold" nodeType="withEffect">
                                  <p:stCondLst>
                                    <p:cond delay="0"/>
                                  </p:stCondLst>
                                  <p:childTnLst>
                                    <p:set>
                                      <p:cBhvr>
                                        <p:cTn id="233" dur="1" fill="hold">
                                          <p:stCondLst>
                                            <p:cond delay="0"/>
                                          </p:stCondLst>
                                        </p:cTn>
                                        <p:tgtEl>
                                          <p:spTgt spid="248"/>
                                        </p:tgtEl>
                                        <p:attrNameLst>
                                          <p:attrName>style.visibility</p:attrName>
                                        </p:attrNameLst>
                                      </p:cBhvr>
                                      <p:to>
                                        <p:strVal val="visible"/>
                                      </p:to>
                                    </p:set>
                                    <p:animEffect transition="in" filter="slide(fromBottom)">
                                      <p:cBhvr>
                                        <p:cTn id="234" dur="500"/>
                                        <p:tgtEl>
                                          <p:spTgt spid="248"/>
                                        </p:tgtEl>
                                      </p:cBhvr>
                                    </p:animEffect>
                                  </p:childTnLst>
                                </p:cTn>
                              </p:par>
                              <p:par>
                                <p:cTn id="235" presetID="12" presetClass="entr" presetSubtype="4" fill="hold" nodeType="withEffect">
                                  <p:stCondLst>
                                    <p:cond delay="0"/>
                                  </p:stCondLst>
                                  <p:childTnLst>
                                    <p:set>
                                      <p:cBhvr>
                                        <p:cTn id="236" dur="1" fill="hold">
                                          <p:stCondLst>
                                            <p:cond delay="0"/>
                                          </p:stCondLst>
                                        </p:cTn>
                                        <p:tgtEl>
                                          <p:spTgt spid="68"/>
                                        </p:tgtEl>
                                        <p:attrNameLst>
                                          <p:attrName>style.visibility</p:attrName>
                                        </p:attrNameLst>
                                      </p:cBhvr>
                                      <p:to>
                                        <p:strVal val="visible"/>
                                      </p:to>
                                    </p:set>
                                    <p:animEffect transition="in" filter="slide(fromBottom)">
                                      <p:cBhvr>
                                        <p:cTn id="237" dur="500"/>
                                        <p:tgtEl>
                                          <p:spTgt spid="68"/>
                                        </p:tgtEl>
                                      </p:cBhvr>
                                    </p:animEffect>
                                  </p:childTnLst>
                                </p:cTn>
                              </p:par>
                              <p:par>
                                <p:cTn id="238" presetID="12" presetClass="entr" presetSubtype="4" fill="hold" nodeType="withEffect">
                                  <p:stCondLst>
                                    <p:cond delay="0"/>
                                  </p:stCondLst>
                                  <p:childTnLst>
                                    <p:set>
                                      <p:cBhvr>
                                        <p:cTn id="239" dur="1" fill="hold">
                                          <p:stCondLst>
                                            <p:cond delay="0"/>
                                          </p:stCondLst>
                                        </p:cTn>
                                        <p:tgtEl>
                                          <p:spTgt spid="140"/>
                                        </p:tgtEl>
                                        <p:attrNameLst>
                                          <p:attrName>style.visibility</p:attrName>
                                        </p:attrNameLst>
                                      </p:cBhvr>
                                      <p:to>
                                        <p:strVal val="visible"/>
                                      </p:to>
                                    </p:set>
                                    <p:animEffect transition="in" filter="slide(fromBottom)">
                                      <p:cBhvr>
                                        <p:cTn id="240" dur="500"/>
                                        <p:tgtEl>
                                          <p:spTgt spid="140"/>
                                        </p:tgtEl>
                                      </p:cBhvr>
                                    </p:animEffect>
                                  </p:childTnLst>
                                </p:cTn>
                              </p:par>
                              <p:par>
                                <p:cTn id="241" presetID="12" presetClass="entr" presetSubtype="4" fill="hold" nodeType="withEffect">
                                  <p:stCondLst>
                                    <p:cond delay="0"/>
                                  </p:stCondLst>
                                  <p:childTnLst>
                                    <p:set>
                                      <p:cBhvr>
                                        <p:cTn id="242" dur="1" fill="hold">
                                          <p:stCondLst>
                                            <p:cond delay="0"/>
                                          </p:stCondLst>
                                        </p:cTn>
                                        <p:tgtEl>
                                          <p:spTgt spid="236"/>
                                        </p:tgtEl>
                                        <p:attrNameLst>
                                          <p:attrName>style.visibility</p:attrName>
                                        </p:attrNameLst>
                                      </p:cBhvr>
                                      <p:to>
                                        <p:strVal val="visible"/>
                                      </p:to>
                                    </p:set>
                                    <p:animEffect transition="in" filter="slide(fromBottom)">
                                      <p:cBhvr>
                                        <p:cTn id="243" dur="500"/>
                                        <p:tgtEl>
                                          <p:spTgt spid="236"/>
                                        </p:tgtEl>
                                      </p:cBhvr>
                                    </p:animEffect>
                                  </p:childTnLst>
                                </p:cTn>
                              </p:par>
                              <p:par>
                                <p:cTn id="244" presetID="12" presetClass="entr" presetSubtype="4" fill="hold" nodeType="withEffect">
                                  <p:stCondLst>
                                    <p:cond delay="0"/>
                                  </p:stCondLst>
                                  <p:childTnLst>
                                    <p:set>
                                      <p:cBhvr>
                                        <p:cTn id="245" dur="1" fill="hold">
                                          <p:stCondLst>
                                            <p:cond delay="0"/>
                                          </p:stCondLst>
                                        </p:cTn>
                                        <p:tgtEl>
                                          <p:spTgt spid="161"/>
                                        </p:tgtEl>
                                        <p:attrNameLst>
                                          <p:attrName>style.visibility</p:attrName>
                                        </p:attrNameLst>
                                      </p:cBhvr>
                                      <p:to>
                                        <p:strVal val="visible"/>
                                      </p:to>
                                    </p:set>
                                    <p:animEffect transition="in" filter="slide(fromBottom)">
                                      <p:cBhvr>
                                        <p:cTn id="246" dur="500"/>
                                        <p:tgtEl>
                                          <p:spTgt spid="161"/>
                                        </p:tgtEl>
                                      </p:cBhvr>
                                    </p:animEffect>
                                  </p:childTnLst>
                                </p:cTn>
                              </p:par>
                              <p:par>
                                <p:cTn id="247" presetID="12" presetClass="entr" presetSubtype="4" fill="hold" nodeType="withEffect">
                                  <p:stCondLst>
                                    <p:cond delay="0"/>
                                  </p:stCondLst>
                                  <p:childTnLst>
                                    <p:set>
                                      <p:cBhvr>
                                        <p:cTn id="248" dur="1" fill="hold">
                                          <p:stCondLst>
                                            <p:cond delay="0"/>
                                          </p:stCondLst>
                                        </p:cTn>
                                        <p:tgtEl>
                                          <p:spTgt spid="131"/>
                                        </p:tgtEl>
                                        <p:attrNameLst>
                                          <p:attrName>style.visibility</p:attrName>
                                        </p:attrNameLst>
                                      </p:cBhvr>
                                      <p:to>
                                        <p:strVal val="visible"/>
                                      </p:to>
                                    </p:set>
                                    <p:animEffect transition="in" filter="slide(fromBottom)">
                                      <p:cBhvr>
                                        <p:cTn id="249" dur="500"/>
                                        <p:tgtEl>
                                          <p:spTgt spid="131"/>
                                        </p:tgtEl>
                                      </p:cBhvr>
                                    </p:animEffect>
                                  </p:childTnLst>
                                </p:cTn>
                              </p:par>
                              <p:par>
                                <p:cTn id="250" presetID="12" presetClass="entr" presetSubtype="4" fill="hold" nodeType="withEffect">
                                  <p:stCondLst>
                                    <p:cond delay="0"/>
                                  </p:stCondLst>
                                  <p:childTnLst>
                                    <p:set>
                                      <p:cBhvr>
                                        <p:cTn id="251" dur="1" fill="hold">
                                          <p:stCondLst>
                                            <p:cond delay="0"/>
                                          </p:stCondLst>
                                        </p:cTn>
                                        <p:tgtEl>
                                          <p:spTgt spid="206"/>
                                        </p:tgtEl>
                                        <p:attrNameLst>
                                          <p:attrName>style.visibility</p:attrName>
                                        </p:attrNameLst>
                                      </p:cBhvr>
                                      <p:to>
                                        <p:strVal val="visible"/>
                                      </p:to>
                                    </p:set>
                                    <p:animEffect transition="in" filter="slide(fromBottom)">
                                      <p:cBhvr>
                                        <p:cTn id="252" dur="500"/>
                                        <p:tgtEl>
                                          <p:spTgt spid="206"/>
                                        </p:tgtEl>
                                      </p:cBhvr>
                                    </p:animEffect>
                                  </p:childTnLst>
                                </p:cTn>
                              </p:par>
                              <p:par>
                                <p:cTn id="253" presetID="12" presetClass="entr" presetSubtype="4" fill="hold" nodeType="withEffect">
                                  <p:stCondLst>
                                    <p:cond delay="0"/>
                                  </p:stCondLst>
                                  <p:childTnLst>
                                    <p:set>
                                      <p:cBhvr>
                                        <p:cTn id="254" dur="1" fill="hold">
                                          <p:stCondLst>
                                            <p:cond delay="0"/>
                                          </p:stCondLst>
                                        </p:cTn>
                                        <p:tgtEl>
                                          <p:spTgt spid="182"/>
                                        </p:tgtEl>
                                        <p:attrNameLst>
                                          <p:attrName>style.visibility</p:attrName>
                                        </p:attrNameLst>
                                      </p:cBhvr>
                                      <p:to>
                                        <p:strVal val="visible"/>
                                      </p:to>
                                    </p:set>
                                    <p:animEffect transition="in" filter="slide(fromBottom)">
                                      <p:cBhvr>
                                        <p:cTn id="255" dur="500"/>
                                        <p:tgtEl>
                                          <p:spTgt spid="182"/>
                                        </p:tgtEl>
                                      </p:cBhvr>
                                    </p:animEffect>
                                  </p:childTnLst>
                                </p:cTn>
                              </p:par>
                              <p:par>
                                <p:cTn id="256" presetID="12" presetClass="entr" presetSubtype="4" fill="hold" nodeType="withEffect">
                                  <p:stCondLst>
                                    <p:cond delay="0"/>
                                  </p:stCondLst>
                                  <p:childTnLst>
                                    <p:set>
                                      <p:cBhvr>
                                        <p:cTn id="257" dur="1" fill="hold">
                                          <p:stCondLst>
                                            <p:cond delay="0"/>
                                          </p:stCondLst>
                                        </p:cTn>
                                        <p:tgtEl>
                                          <p:spTgt spid="137"/>
                                        </p:tgtEl>
                                        <p:attrNameLst>
                                          <p:attrName>style.visibility</p:attrName>
                                        </p:attrNameLst>
                                      </p:cBhvr>
                                      <p:to>
                                        <p:strVal val="visible"/>
                                      </p:to>
                                    </p:set>
                                    <p:animEffect transition="in" filter="slide(fromBottom)">
                                      <p:cBhvr>
                                        <p:cTn id="258" dur="500"/>
                                        <p:tgtEl>
                                          <p:spTgt spid="137"/>
                                        </p:tgtEl>
                                      </p:cBhvr>
                                    </p:animEffect>
                                  </p:childTnLst>
                                </p:cTn>
                              </p:par>
                              <p:par>
                                <p:cTn id="259" presetID="12" presetClass="entr" presetSubtype="4" fill="hold" nodeType="withEffect">
                                  <p:stCondLst>
                                    <p:cond delay="0"/>
                                  </p:stCondLst>
                                  <p:childTnLst>
                                    <p:set>
                                      <p:cBhvr>
                                        <p:cTn id="260" dur="1" fill="hold">
                                          <p:stCondLst>
                                            <p:cond delay="0"/>
                                          </p:stCondLst>
                                        </p:cTn>
                                        <p:tgtEl>
                                          <p:spTgt spid="71"/>
                                        </p:tgtEl>
                                        <p:attrNameLst>
                                          <p:attrName>style.visibility</p:attrName>
                                        </p:attrNameLst>
                                      </p:cBhvr>
                                      <p:to>
                                        <p:strVal val="visible"/>
                                      </p:to>
                                    </p:set>
                                    <p:animEffect transition="in" filter="slide(fromBottom)">
                                      <p:cBhvr>
                                        <p:cTn id="261" dur="500"/>
                                        <p:tgtEl>
                                          <p:spTgt spid="71"/>
                                        </p:tgtEl>
                                      </p:cBhvr>
                                    </p:animEffect>
                                  </p:childTnLst>
                                </p:cTn>
                              </p:par>
                              <p:par>
                                <p:cTn id="262" presetID="12" presetClass="entr" presetSubtype="4" fill="hold" nodeType="withEffect">
                                  <p:stCondLst>
                                    <p:cond delay="0"/>
                                  </p:stCondLst>
                                  <p:childTnLst>
                                    <p:set>
                                      <p:cBhvr>
                                        <p:cTn id="263" dur="1" fill="hold">
                                          <p:stCondLst>
                                            <p:cond delay="0"/>
                                          </p:stCondLst>
                                        </p:cTn>
                                        <p:tgtEl>
                                          <p:spTgt spid="173"/>
                                        </p:tgtEl>
                                        <p:attrNameLst>
                                          <p:attrName>style.visibility</p:attrName>
                                        </p:attrNameLst>
                                      </p:cBhvr>
                                      <p:to>
                                        <p:strVal val="visible"/>
                                      </p:to>
                                    </p:set>
                                    <p:animEffect transition="in" filter="slide(fromBottom)">
                                      <p:cBhvr>
                                        <p:cTn id="264" dur="500"/>
                                        <p:tgtEl>
                                          <p:spTgt spid="173"/>
                                        </p:tgtEl>
                                      </p:cBhvr>
                                    </p:animEffect>
                                  </p:childTnLst>
                                </p:cTn>
                              </p:par>
                              <p:par>
                                <p:cTn id="265" presetID="12" presetClass="entr" presetSubtype="4" fill="hold" nodeType="withEffect">
                                  <p:stCondLst>
                                    <p:cond delay="0"/>
                                  </p:stCondLst>
                                  <p:childTnLst>
                                    <p:set>
                                      <p:cBhvr>
                                        <p:cTn id="266" dur="1" fill="hold">
                                          <p:stCondLst>
                                            <p:cond delay="0"/>
                                          </p:stCondLst>
                                        </p:cTn>
                                        <p:tgtEl>
                                          <p:spTgt spid="245"/>
                                        </p:tgtEl>
                                        <p:attrNameLst>
                                          <p:attrName>style.visibility</p:attrName>
                                        </p:attrNameLst>
                                      </p:cBhvr>
                                      <p:to>
                                        <p:strVal val="visible"/>
                                      </p:to>
                                    </p:set>
                                    <p:animEffect transition="in" filter="slide(fromBottom)">
                                      <p:cBhvr>
                                        <p:cTn id="267" dur="500"/>
                                        <p:tgtEl>
                                          <p:spTgt spid="245"/>
                                        </p:tgtEl>
                                      </p:cBhvr>
                                    </p:animEffect>
                                  </p:childTnLst>
                                </p:cTn>
                              </p:par>
                            </p:childTnLst>
                          </p:cTn>
                        </p:par>
                      </p:childTnLst>
                    </p:cTn>
                  </p:par>
                  <p:par>
                    <p:cTn id="268" fill="hold">
                      <p:stCondLst>
                        <p:cond delay="indefinite"/>
                      </p:stCondLst>
                      <p:childTnLst>
                        <p:par>
                          <p:cTn id="269" fill="hold">
                            <p:stCondLst>
                              <p:cond delay="0"/>
                            </p:stCondLst>
                            <p:childTnLst>
                              <p:par>
                                <p:cTn id="270" presetID="0" presetClass="path" presetSubtype="0" accel="50000" decel="50000" fill="hold" nodeType="clickEffect">
                                  <p:stCondLst>
                                    <p:cond delay="0"/>
                                  </p:stCondLst>
                                  <p:childTnLst>
                                    <p:animMotion origin="layout" path="M 0.00417 -0.0581 L 0.3625 -0.32037 " pathEditMode="relative" rAng="0" ptsTypes="AA">
                                      <p:cBhvr>
                                        <p:cTn id="271" dur="500" fill="hold"/>
                                        <p:tgtEl>
                                          <p:spTgt spid="15"/>
                                        </p:tgtEl>
                                        <p:attrNameLst>
                                          <p:attrName>ppt_x</p:attrName>
                                          <p:attrName>ppt_y</p:attrName>
                                        </p:attrNameLst>
                                      </p:cBhvr>
                                      <p:rCtr x="17900" y="-13100"/>
                                    </p:animMotion>
                                  </p:childTnLst>
                                </p:cTn>
                              </p:par>
                              <p:par>
                                <p:cTn id="272" presetID="37" presetClass="entr" presetSubtype="0" fill="hold" nodeType="withEffect">
                                  <p:stCondLst>
                                    <p:cond delay="0"/>
                                  </p:stCondLst>
                                  <p:childTnLst>
                                    <p:set>
                                      <p:cBhvr>
                                        <p:cTn id="273" dur="1" fill="hold">
                                          <p:stCondLst>
                                            <p:cond delay="0"/>
                                          </p:stCondLst>
                                        </p:cTn>
                                        <p:tgtEl>
                                          <p:spTgt spid="21"/>
                                        </p:tgtEl>
                                        <p:attrNameLst>
                                          <p:attrName>style.visibility</p:attrName>
                                        </p:attrNameLst>
                                      </p:cBhvr>
                                      <p:to>
                                        <p:strVal val="visible"/>
                                      </p:to>
                                    </p:set>
                                    <p:animEffect transition="in" filter="fade">
                                      <p:cBhvr>
                                        <p:cTn id="274" dur="1000"/>
                                        <p:tgtEl>
                                          <p:spTgt spid="21"/>
                                        </p:tgtEl>
                                      </p:cBhvr>
                                    </p:animEffect>
                                    <p:anim calcmode="lin" valueType="num">
                                      <p:cBhvr>
                                        <p:cTn id="275" dur="1000" fill="hold"/>
                                        <p:tgtEl>
                                          <p:spTgt spid="21"/>
                                        </p:tgtEl>
                                        <p:attrNameLst>
                                          <p:attrName>ppt_x</p:attrName>
                                        </p:attrNameLst>
                                      </p:cBhvr>
                                      <p:tavLst>
                                        <p:tav tm="0">
                                          <p:val>
                                            <p:strVal val="#ppt_x"/>
                                          </p:val>
                                        </p:tav>
                                        <p:tav tm="100000">
                                          <p:val>
                                            <p:strVal val="#ppt_x"/>
                                          </p:val>
                                        </p:tav>
                                      </p:tavLst>
                                    </p:anim>
                                    <p:anim calcmode="lin" valueType="num">
                                      <p:cBhvr>
                                        <p:cTn id="276" dur="900" decel="100000" fill="hold"/>
                                        <p:tgtEl>
                                          <p:spTgt spid="21"/>
                                        </p:tgtEl>
                                        <p:attrNameLst>
                                          <p:attrName>ppt_y</p:attrName>
                                        </p:attrNameLst>
                                      </p:cBhvr>
                                      <p:tavLst>
                                        <p:tav tm="0">
                                          <p:val>
                                            <p:strVal val="#ppt_y+1"/>
                                          </p:val>
                                        </p:tav>
                                        <p:tav tm="100000">
                                          <p:val>
                                            <p:strVal val="#ppt_y-.03"/>
                                          </p:val>
                                        </p:tav>
                                      </p:tavLst>
                                    </p:anim>
                                    <p:anim calcmode="lin" valueType="num">
                                      <p:cBhvr>
                                        <p:cTn id="277"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par>
                    <p:cTn id="278" fill="hold">
                      <p:stCondLst>
                        <p:cond delay="indefinite"/>
                      </p:stCondLst>
                      <p:childTnLst>
                        <p:par>
                          <p:cTn id="279" fill="hold">
                            <p:stCondLst>
                              <p:cond delay="0"/>
                            </p:stCondLst>
                            <p:childTnLst>
                              <p:par>
                                <p:cTn id="280" presetID="0" presetClass="path" presetSubtype="0" accel="50000" decel="50000" fill="hold" nodeType="clickEffect">
                                  <p:stCondLst>
                                    <p:cond delay="0"/>
                                  </p:stCondLst>
                                  <p:childTnLst>
                                    <p:animMotion origin="layout" path="M 3.33333E-6 2.22222E-6 C 0.05052 -0.13935 0.10017 -0.27894 0.15225 -0.41736 C 0.15434 -0.42408 0.17656 -0.42361 0.17656 -0.42338 C 0.22482 -0.42199 0.26718 -0.4206 0.31718 -0.41991 C 0.32812 -0.41898 0.33889 -0.41759 0.34965 -0.41621 C 0.35503 -0.41459 0.36163 -0.41412 0.36771 -0.4125 C 0.37222 -0.41042 0.37691 -0.41019 0.38229 -0.40787 C 0.38559 -0.40648 0.38871 -0.40509 0.39201 -0.40324 C 0.3934 -0.40255 0.3967 -0.40047 0.3967 -0.40023 C 0.4 -0.39653 0.40451 -0.39329 0.40816 -0.38935 C 0.40972 -0.38218 0.41111 -0.37408 0.41475 -0.3669 C 0.41805 -0.35 0.41649 -0.35718 0.41961 -0.34491 C 0.42048 -0.33542 0.42014 -0.32963 0.4243 -0.32107 C 0.42517 -0.31505 0.42621 -0.31065 0.42951 -0.30486 C 0.43333 -0.28797 0.43576 -0.26991 0.44392 -0.25278 C 0.44652 -0.2375 0.44861 -0.22222 0.45521 -0.20695 C 0.45798 -0.18866 0.46093 -0.16991 0.46632 -0.15116 C 0.46701 -0.12616 0.46701 -0.10139 0.46805 -0.07639 C 0.46805 -0.07431 0.47083 -0.06945 0.47465 -0.06945 " pathEditMode="relative" rAng="0" ptsTypes="ffffffffffffffffffA">
                                      <p:cBhvr>
                                        <p:cTn id="281" dur="2000" fill="hold"/>
                                        <p:tgtEl>
                                          <p:spTgt spid="29"/>
                                        </p:tgtEl>
                                        <p:attrNameLst>
                                          <p:attrName>ppt_x</p:attrName>
                                          <p:attrName>ppt_y</p:attrName>
                                        </p:attrNameLst>
                                      </p:cBhvr>
                                      <p:rCtr x="23700" y="-21200"/>
                                    </p:animMotion>
                                  </p:childTnLst>
                                </p:cTn>
                              </p:par>
                              <p:par>
                                <p:cTn id="282" presetID="0" presetClass="path" presetSubtype="0" accel="50000" decel="50000" fill="hold" nodeType="withEffect">
                                  <p:stCondLst>
                                    <p:cond delay="0"/>
                                  </p:stCondLst>
                                  <p:childTnLst>
                                    <p:animMotion origin="layout" path="M -3.33333E-6 3.7037E-7 C 0.02657 -0.13935 0.05261 -0.2794 0.08004 -0.41829 C 0.08108 -0.42454 0.09289 -0.42454 0.09289 -0.42431 C 0.11823 -0.42292 0.14045 -0.42153 0.16684 -0.42083 C 0.17275 -0.41991 0.17813 -0.41852 0.18403 -0.41713 C 0.18698 -0.41551 0.19028 -0.41505 0.19341 -0.41343 C 0.19601 -0.41065 0.19844 -0.41065 0.20105 -0.40833 C 0.20295 -0.40694 0.20434 -0.40532 0.20608 -0.40324 C 0.20712 -0.40255 0.20886 -0.40069 0.20886 -0.40046 C 0.21042 -0.39676 0.21268 -0.39375 0.21459 -0.38982 C 0.21545 -0.38241 0.21632 -0.37431 0.21823 -0.36713 C 0.21997 -0.35023 0.2191 -0.35764 0.22066 -0.34514 C 0.22118 -0.33588 0.22101 -0.33009 0.22327 -0.32153 C 0.22379 -0.31551 0.22431 -0.31111 0.22587 -0.30532 C 0.22795 -0.28819 0.22917 -0.27014 0.23351 -0.25324 C 0.23507 -0.23796 0.23611 -0.22245 0.23941 -0.20718 C 0.2408 -0.18843 0.24254 -0.16991 0.24532 -0.15139 C 0.24566 -0.12662 0.24566 -0.10185 0.24636 -0.07685 C 0.24636 -0.07454 0.24775 -0.06944 0.24983 -0.06944 " pathEditMode="relative" rAng="0" ptsTypes="ffffffffffffffffffA">
                                      <p:cBhvr>
                                        <p:cTn id="283" dur="2000" fill="hold"/>
                                        <p:tgtEl>
                                          <p:spTgt spid="32"/>
                                        </p:tgtEl>
                                        <p:attrNameLst>
                                          <p:attrName>ppt_x</p:attrName>
                                          <p:attrName>ppt_y</p:attrName>
                                        </p:attrNameLst>
                                      </p:cBhvr>
                                      <p:rCtr x="12500" y="-21200"/>
                                    </p:animMotion>
                                  </p:childTnLst>
                                </p:cTn>
                              </p:par>
                              <p:par>
                                <p:cTn id="284" presetID="0" presetClass="path" presetSubtype="0" accel="50000" decel="50000" fill="hold" nodeType="withEffect">
                                  <p:stCondLst>
                                    <p:cond delay="0"/>
                                  </p:stCondLst>
                                  <p:childTnLst>
                                    <p:animMotion origin="layout" path="M -0.00816 -0.00556 C 0.02639 -0.13241 0.06042 -0.25973 0.09601 -0.38635 C 0.09757 -0.39213 0.11267 -0.39213 0.11267 -0.3919 C 0.14583 -0.39051 0.17465 -0.38935 0.2092 -0.38866 C 0.21649 -0.38773 0.22361 -0.38658 0.23125 -0.38519 C 0.23507 -0.3838 0.23924 -0.38334 0.2434 -0.38195 C 0.2467 -0.37963 0.24983 -0.3794 0.25347 -0.37709 C 0.25573 -0.37593 0.25781 -0.37454 0.26007 -0.37269 C 0.26111 -0.37223 0.26337 -0.37037 0.26337 -0.37014 C 0.26562 -0.3669 0.26858 -0.36412 0.27101 -0.36019 C 0.27205 -0.35371 0.27309 -0.3463 0.27569 -0.33982 C 0.27795 -0.32431 0.27691 -0.33102 0.27899 -0.31945 C 0.27951 -0.31111 0.27934 -0.30579 0.28229 -0.29815 C 0.28299 -0.2926 0.28351 -0.28889 0.28559 -0.28357 C 0.28837 -0.26783 0.28993 -0.25162 0.29566 -0.23611 C 0.2974 -0.22176 0.29896 -0.2081 0.3033 -0.19398 C 0.30521 -0.17709 0.30729 -0.16019 0.31094 -0.14352 C 0.31146 -0.12084 0.31146 -0.09815 0.31215 -0.07547 C 0.31215 -0.07315 0.31406 -0.06875 0.31667 -0.06875 " pathEditMode="relative" rAng="0" ptsTypes="ffffffffffffffffffA">
                                      <p:cBhvr>
                                        <p:cTn id="285" dur="2000" fill="hold"/>
                                        <p:tgtEl>
                                          <p:spTgt spid="35"/>
                                        </p:tgtEl>
                                        <p:attrNameLst>
                                          <p:attrName>ppt_x</p:attrName>
                                          <p:attrName>ppt_y</p:attrName>
                                        </p:attrNameLst>
                                      </p:cBhvr>
                                      <p:rCtr x="16200" y="-19300"/>
                                    </p:animMotion>
                                  </p:childTnLst>
                                </p:cTn>
                              </p:par>
                              <p:par>
                                <p:cTn id="286" presetID="0" presetClass="path" presetSubtype="0" accel="50000" decel="50000" fill="hold" nodeType="withEffect">
                                  <p:stCondLst>
                                    <p:cond delay="0"/>
                                  </p:stCondLst>
                                  <p:childTnLst>
                                    <p:animMotion origin="layout" path="M 3.33333E-6 -1.85185E-6 C 0.03732 -0.14583 0.07378 -0.29213 0.11232 -0.4375 C 0.11389 -0.44421 0.13021 -0.44398 0.13021 -0.44375 C 0.1658 -0.44236 0.19687 -0.44097 0.23402 -0.44028 C 0.24184 -0.43912 0.24965 -0.43773 0.25781 -0.43634 C 0.26198 -0.43449 0.26649 -0.43403 0.271 -0.43241 C 0.27448 -0.42963 0.27795 -0.4294 0.28177 -0.42708 C 0.2842 -0.42569 0.28646 -0.42384 0.28889 -0.42199 C 0.28993 -0.42129 0.29236 -0.41921 0.29236 -0.41898 C 0.29496 -0.41504 0.29809 -0.41204 0.30069 -0.40764 C 0.30191 -0.4 0.30295 -0.39143 0.30573 -0.38426 C 0.30816 -0.3662 0.30694 -0.37407 0.3092 -0.36088 C 0.30989 -0.35116 0.30972 -0.34491 0.31284 -0.33634 C 0.31354 -0.32986 0.31423 -0.32546 0.31632 -0.31944 C 0.31927 -0.30139 0.321 -0.28264 0.32708 -0.26504 C 0.32916 -0.24861 0.33073 -0.23287 0.33541 -0.21666 C 0.3375 -0.19722 0.33958 -0.17778 0.34375 -0.15856 C 0.34409 -0.13264 0.34409 -0.10648 0.34496 -0.08032 C 0.34496 -0.07801 0.34705 -0.07291 0.34982 -0.07291 " pathEditMode="relative" rAng="0" ptsTypes="ffffffffffffffffffA">
                                      <p:cBhvr>
                                        <p:cTn id="287" dur="2000" fill="hold"/>
                                        <p:tgtEl>
                                          <p:spTgt spid="38"/>
                                        </p:tgtEl>
                                        <p:attrNameLst>
                                          <p:attrName>ppt_x</p:attrName>
                                          <p:attrName>ppt_y</p:attrName>
                                        </p:attrNameLst>
                                      </p:cBhvr>
                                      <p:rCtr x="17500" y="-22200"/>
                                    </p:animMotion>
                                  </p:childTnLst>
                                </p:cTn>
                              </p:par>
                              <p:par>
                                <p:cTn id="288" presetID="0" presetClass="path" presetSubtype="0" accel="50000" decel="50000" fill="hold" nodeType="withEffect">
                                  <p:stCondLst>
                                    <p:cond delay="0"/>
                                  </p:stCondLst>
                                  <p:childTnLst>
                                    <p:animMotion origin="layout" path="M -3.33333E-6 -0.00232 C 0.04167 -0.14028 0.08264 -0.27871 0.1257 -0.41621 C 0.12743 -0.42246 0.14566 -0.42246 0.14566 -0.42222 C 0.18559 -0.42084 0.22032 -0.41945 0.26198 -0.41875 C 0.27066 -0.41783 0.27952 -0.41644 0.28855 -0.41505 C 0.29323 -0.41343 0.29827 -0.41297 0.3033 -0.41134 C 0.3073 -0.4088 0.31094 -0.40857 0.31528 -0.40625 C 0.31806 -0.40486 0.32049 -0.40324 0.32327 -0.40139 C 0.32448 -0.4007 0.32726 -0.39884 0.32726 -0.39861 C 0.33004 -0.39491 0.33351 -0.3919 0.33664 -0.38773 C 0.33785 -0.38056 0.33907 -0.37269 0.34202 -0.36574 C 0.3448 -0.34861 0.34358 -0.35602 0.34601 -0.34352 C 0.34688 -0.33449 0.34653 -0.32871 0.35 -0.32037 C 0.35087 -0.31435 0.35157 -0.31019 0.35417 -0.3044 C 0.3573 -0.2875 0.35938 -0.26968 0.36615 -0.25301 C 0.36841 -0.2375 0.37014 -0.22246 0.37535 -0.20741 C 0.37761 -0.18889 0.38021 -0.17037 0.38473 -0.15232 C 0.38507 -0.12778 0.38507 -0.10301 0.38611 -0.07847 C 0.38611 -0.07616 0.38837 -0.0713 0.3915 -0.0713 " pathEditMode="relative" rAng="0" ptsTypes="ffffffffffffffffffA">
                                      <p:cBhvr>
                                        <p:cTn id="289" dur="2000" fill="hold"/>
                                        <p:tgtEl>
                                          <p:spTgt spid="41"/>
                                        </p:tgtEl>
                                        <p:attrNameLst>
                                          <p:attrName>ppt_x</p:attrName>
                                          <p:attrName>ppt_y</p:attrName>
                                        </p:attrNameLst>
                                      </p:cBhvr>
                                      <p:rCtr x="19600" y="-21000"/>
                                    </p:animMotion>
                                  </p:childTnLst>
                                </p:cTn>
                              </p:par>
                              <p:par>
                                <p:cTn id="290" presetID="0" presetClass="path" presetSubtype="0" accel="50000" decel="50000" fill="hold" nodeType="withEffect">
                                  <p:stCondLst>
                                    <p:cond delay="0"/>
                                  </p:stCondLst>
                                  <p:childTnLst>
                                    <p:animMotion origin="layout" path="M -3.33333E-6 0.15741 C -0.00069 0.02199 -0.00104 -0.11273 -0.00173 -0.24676 C -0.00173 -0.25509 -0.00468 -0.26388 -0.00625 -0.26851 C -0.00711 -0.27106 -0.00781 -0.27338 -0.00885 -0.275 C -0.00937 -0.27662 -0.01024 -0.27731 -0.01076 -0.2787 C -0.01406 -0.28842 -0.01614 -0.29676 -0.01979 -0.30439 C -0.02395 -0.31342 -0.03159 -0.31504 -0.03593 -0.3162 C -0.03819 -0.3162 -0.04045 -0.31666 -0.04253 -0.31458 C -0.04323 -0.31412 -0.04166 -0.31157 -0.04114 -0.31111 C -0.04062 -0.31111 -0.0401 -0.31226 -0.03941 -0.31342 C -0.04062 -0.33263 -0.04392 -0.33148 -0.04861 -0.33865 C -0.05052 -0.34143 -0.05416 -0.3449 -0.05416 -0.34467 C -0.05607 -0.35 -0.05746 -0.35115 -0.05972 -0.35185 C -0.06336 -0.36041 -0.06753 -0.3662 -0.07135 -0.37222 C -0.07222 -0.37384 -0.07309 -0.37638 -0.07395 -0.37754 C -0.07448 -0.37916 -0.07517 -0.38148 -0.07586 -0.3824 C -0.07968 -0.38842 -0.0868 -0.3993 -0.09097 -0.40416 C -0.09583 -0.41041 -0.10121 -0.41088 -0.10607 -0.41481 C -0.11198 -0.41412 -0.11788 -0.41412 -0.12378 -0.41273 C -0.12673 -0.4125 -0.12986 -0.40625 -0.13281 -0.40416 C -0.13698 -0.39652 -0.14045 -0.3875 -0.14392 -0.37754 C -0.14566 -0.37291 -0.14687 -0.3662 -0.14843 -0.36226 C -0.15225 -0.3537 -0.1526 -0.35439 -0.15555 -0.33865 C -0.15781 -0.32685 -0.15989 -0.31342 -0.16215 -0.30069 C -0.16319 -0.29606 -0.16458 -0.29328 -0.1651 -0.28726 C -0.16614 -0.28032 -0.16666 -0.27268 -0.1677 -0.26504 C -0.16857 -0.25416 -0.16961 -0.24375 -0.17083 -0.2331 C -0.17222 -0.20601 -0.17552 -0.18333 -0.1783 -0.15763 C -0.18159 -0.12893 -0.18524 -0.10486 -0.18993 -0.07801 C -0.19114 -0.05717 -0.18941 -0.07939 -0.19184 -0.06388 C -0.19236 -0.06226 -0.19218 -0.05949 -0.19236 -0.0574 C -0.1927 -0.05625 -0.19305 -0.05416 -0.19357 -0.05231 C -0.19409 -0.04259 -0.19461 -0.03217 -0.19496 -0.02129 C -0.19531 0.02662 -0.19305 0.05949 -0.19757 0.09954 C -0.19791 0.11158 -0.19861 0.1132 -0.19948 0.12292 C -0.19826 0.13982 -0.2 0.12292 -0.19757 0.13195 C -0.19652 0.13403 -0.19531 0.14213 -0.19531 0.14237 C -0.19652 0.15533 -0.19618 0.15579 -0.2 0.15579 " pathEditMode="relative" rAng="0" ptsTypes="fffffffffffffffffffffffffffffffffffffA">
                                      <p:cBhvr>
                                        <p:cTn id="291" dur="2000" fill="hold"/>
                                        <p:tgtEl>
                                          <p:spTgt spid="47"/>
                                        </p:tgtEl>
                                        <p:attrNameLst>
                                          <p:attrName>ppt_x</p:attrName>
                                          <p:attrName>ppt_y</p:attrName>
                                        </p:attrNameLst>
                                      </p:cBhvr>
                                      <p:rCtr x="-10000" y="-28600"/>
                                    </p:animMotion>
                                  </p:childTnLst>
                                </p:cTn>
                              </p:par>
                              <p:par>
                                <p:cTn id="292" presetID="0" presetClass="path" presetSubtype="0" accel="50000" decel="50000" fill="hold" nodeType="withEffect">
                                  <p:stCondLst>
                                    <p:cond delay="0"/>
                                  </p:stCondLst>
                                  <p:childTnLst>
                                    <p:animMotion origin="layout" path="M 1.11022E-16 0.04607 C -0.00122 -0.0625 -0.00174 -0.17129 -0.00295 -0.27893 C -0.00312 -0.28588 -0.00868 -0.29328 -0.01163 -0.29722 C -0.01337 -0.2993 -0.01493 -0.30138 -0.01667 -0.30254 C -0.01788 -0.30393 -0.01927 -0.30416 -0.02031 -0.30555 C -0.02674 -0.31319 -0.0309 -0.32013 -0.03785 -0.32569 C -0.04566 -0.33287 -0.06024 -0.33402 -0.06875 -0.33564 C -0.07292 -0.33564 -0.07726 -0.33588 -0.08125 -0.33379 C -0.08264 -0.33379 -0.07969 -0.33171 -0.07847 -0.33125 C -0.07743 -0.33125 -0.07656 -0.33194 -0.07552 -0.33287 C -0.07778 -0.34884 -0.08385 -0.34791 -0.09288 -0.35347 C -0.09653 -0.35601 -0.10365 -0.35902 -0.10365 -0.35879 C -0.10747 -0.36296 -0.1099 -0.36388 -0.11441 -0.36412 C -0.12135 -0.37106 -0.12917 -0.37592 -0.13646 -0.38055 C -0.13819 -0.38194 -0.13993 -0.38402 -0.14132 -0.38449 C -0.14271 -0.38611 -0.14392 -0.38703 -0.14514 -0.38842 C -0.1526 -0.39375 -0.16615 -0.40231 -0.17413 -0.40648 C -0.18351 -0.41134 -0.19358 -0.41157 -0.20312 -0.41481 C -0.21458 -0.41412 -0.22587 -0.41412 -0.23715 -0.41319 C -0.24271 -0.41296 -0.24896 -0.4081 -0.25451 -0.40648 C -0.26233 -0.4 -0.26892 -0.39236 -0.27569 -0.38449 C -0.27899 -0.38101 -0.28108 -0.37592 -0.28437 -0.37268 C -0.29167 -0.36574 -0.29236 -0.3662 -0.29809 -0.35347 C -0.30243 -0.34398 -0.30625 -0.33287 -0.31059 -0.32268 C -0.31233 -0.31944 -0.31528 -0.31689 -0.31632 -0.31226 C -0.31806 -0.30648 -0.31927 -0.30069 -0.32118 -0.29398 C -0.32292 -0.28518 -0.32483 -0.27685 -0.32708 -0.26828 C -0.32986 -0.24629 -0.33628 -0.22801 -0.34149 -0.20763 C -0.34792 -0.18402 -0.35469 -0.16435 -0.36389 -0.14305 C -0.36615 -0.12662 -0.36267 -0.14444 -0.36771 -0.13194 C -0.3684 -0.13078 -0.36823 -0.1287 -0.36858 -0.12685 C -0.3691 -0.12569 -0.36997 -0.12407 -0.37049 -0.12268 C -0.37205 -0.11481 -0.37274 -0.10648 -0.37344 -0.09791 C -0.37396 -0.05902 -0.36979 -0.03287 -0.3783 -0.00046 C -0.37917 0.00903 -0.38056 0.01065 -0.38212 0.01829 C -0.38003 0.03195 -0.38333 0.01829 -0.3783 0.02547 C -0.37674 0.02709 -0.37431 0.0338 -0.37431 0.03403 C -0.37656 0.04445 -0.37587 0.04491 -0.38299 0.04491 " pathEditMode="relative" rAng="0" ptsTypes="fffffffffffffffffffffffffffffffffffffA">
                                      <p:cBhvr>
                                        <p:cTn id="293" dur="2000" fill="hold"/>
                                        <p:tgtEl>
                                          <p:spTgt spid="50"/>
                                        </p:tgtEl>
                                        <p:attrNameLst>
                                          <p:attrName>ppt_x</p:attrName>
                                          <p:attrName>ppt_y</p:attrName>
                                        </p:attrNameLst>
                                      </p:cBhvr>
                                      <p:rCtr x="-19200" y="-23100"/>
                                    </p:animMotion>
                                  </p:childTnLst>
                                </p:cTn>
                              </p:par>
                              <p:par>
                                <p:cTn id="294" presetID="0" presetClass="path" presetSubtype="0" accel="50000" decel="50000" fill="hold" nodeType="withEffect">
                                  <p:stCondLst>
                                    <p:cond delay="0"/>
                                  </p:stCondLst>
                                  <p:childTnLst>
                                    <p:animMotion origin="layout" path="M 3.33333E-6 -4.07407E-6 C -0.00104 -0.09791 -0.00157 -0.1956 -0.00278 -0.29259 C -0.00295 -0.29884 -0.00816 -0.30532 -0.01111 -0.30856 C -0.01268 -0.31041 -0.01424 -0.31226 -0.0158 -0.31342 C -0.01702 -0.31458 -0.01841 -0.31504 -0.01945 -0.31597 C -0.02552 -0.32314 -0.02952 -0.32916 -0.03611 -0.33449 C -0.04358 -0.34097 -0.05764 -0.34213 -0.0658 -0.34305 C -0.06979 -0.34305 -0.07396 -0.34351 -0.07778 -0.34189 C -0.079 -0.34166 -0.07622 -0.33981 -0.075 -0.33935 C -0.07414 -0.33935 -0.07327 -0.34027 -0.07223 -0.34097 C -0.07431 -0.35509 -0.08021 -0.35439 -0.08889 -0.35926 C -0.09236 -0.36134 -0.09914 -0.36412 -0.09914 -0.36388 C -0.10278 -0.36759 -0.10521 -0.36851 -0.10938 -0.36898 C -0.11615 -0.375 -0.12361 -0.37939 -0.13056 -0.38379 C -0.13229 -0.38495 -0.13386 -0.38657 -0.13525 -0.3875 C -0.13664 -0.38865 -0.13768 -0.39051 -0.13889 -0.3912 C -0.14601 -0.39606 -0.15903 -0.4037 -0.16667 -0.4074 C -0.1757 -0.4118 -0.18525 -0.41203 -0.19445 -0.41481 C -0.20539 -0.41435 -0.21615 -0.41435 -0.22691 -0.41342 C -0.23229 -0.41319 -0.2382 -0.40879 -0.24358 -0.4074 C -0.25104 -0.40185 -0.25747 -0.39513 -0.26389 -0.3875 C -0.26702 -0.38426 -0.2691 -0.37939 -0.27223 -0.37662 C -0.27917 -0.37037 -0.27986 -0.37083 -0.28525 -0.35926 C -0.28941 -0.35069 -0.29306 -0.34097 -0.29723 -0.33194 C -0.29896 -0.3287 -0.30174 -0.32638 -0.30278 -0.32222 C -0.30452 -0.31713 -0.30556 -0.3118 -0.30747 -0.30601 C -0.30903 -0.29791 -0.31094 -0.29051 -0.31302 -0.28263 C -0.3158 -0.26319 -0.32188 -0.24676 -0.32691 -0.22824 C -0.33299 -0.20717 -0.33959 -0.18958 -0.34827 -0.17037 C -0.35052 -0.15532 -0.34723 -0.17152 -0.35191 -0.16041 C -0.35261 -0.15902 -0.35243 -0.15717 -0.35278 -0.15555 C -0.3533 -0.15463 -0.35417 -0.15324 -0.35469 -0.15185 C -0.35608 -0.1449 -0.35677 -0.13726 -0.35747 -0.12963 C -0.35799 -0.09467 -0.354 -0.07106 -0.36216 -0.04189 C -0.36302 -0.0331 -0.36424 -0.03194 -0.3658 -0.025 C -0.36372 -0.01273 -0.36702 -0.025 -0.36216 -0.01851 C -0.36059 -0.01689 -0.35834 -0.01111 -0.35834 -0.01088 C -0.36042 -0.00162 -0.35973 -0.00115 -0.36667 -0.00115 " pathEditMode="relative" rAng="0" ptsTypes="fffffffffffffffffffffffffffffffffffffA">
                                      <p:cBhvr>
                                        <p:cTn id="295" dur="2000" fill="hold"/>
                                        <p:tgtEl>
                                          <p:spTgt spid="53"/>
                                        </p:tgtEl>
                                        <p:attrNameLst>
                                          <p:attrName>ppt_x</p:attrName>
                                          <p:attrName>ppt_y</p:attrName>
                                        </p:attrNameLst>
                                      </p:cBhvr>
                                      <p:rCtr x="-18400" y="-20700"/>
                                    </p:animMotion>
                                  </p:childTnLst>
                                </p:cTn>
                              </p:par>
                              <p:par>
                                <p:cTn id="296" presetID="0" presetClass="path" presetSubtype="0" accel="50000" decel="50000" fill="hold" nodeType="withEffect">
                                  <p:stCondLst>
                                    <p:cond delay="0"/>
                                  </p:stCondLst>
                                  <p:childTnLst>
                                    <p:animMotion origin="layout" path="M -3.33333E-6 -0.04259 C -0.00121 -0.13055 -0.00173 -0.21851 -0.00295 -0.30532 C -0.00312 -0.31088 -0.0085 -0.31689 -0.01145 -0.31944 C -0.01302 -0.32129 -0.01458 -0.32291 -0.01614 -0.32384 C -0.01753 -0.32523 -0.01892 -0.32569 -0.01996 -0.32615 C -0.02621 -0.33263 -0.0302 -0.33819 -0.03698 -0.34282 C -0.04461 -0.34861 -0.05902 -0.34976 -0.06736 -0.35069 C -0.07135 -0.35069 -0.07569 -0.35092 -0.07951 -0.34953 C -0.08073 -0.3493 -0.07795 -0.34791 -0.07673 -0.34745 C -0.07586 -0.34745 -0.075 -0.34791 -0.07395 -0.34861 C -0.07604 -0.36134 -0.08211 -0.36064 -0.09097 -0.36527 C -0.09444 -0.36689 -0.10139 -0.36944 -0.10139 -0.36921 C -0.10503 -0.37245 -0.10764 -0.37361 -0.1118 -0.37384 C -0.11875 -0.37916 -0.12639 -0.3831 -0.1335 -0.3868 C -0.13524 -0.38773 -0.1368 -0.38935 -0.13819 -0.39004 C -0.13975 -0.3912 -0.1408 -0.39282 -0.14201 -0.39351 C -0.1493 -0.39791 -0.1625 -0.40463 -0.17031 -0.4081 C -0.17968 -0.41203 -0.18941 -0.41226 -0.19878 -0.41481 C -0.20989 -0.41435 -0.221 -0.41435 -0.23194 -0.41342 C -0.2375 -0.41319 -0.2434 -0.40926 -0.24895 -0.4081 C -0.25659 -0.40301 -0.26319 -0.39699 -0.26979 -0.39004 C -0.27291 -0.38726 -0.275 -0.3831 -0.2783 -0.38055 C -0.28524 -0.37523 -0.28611 -0.37546 -0.29149 -0.36527 C -0.29583 -0.3574 -0.29948 -0.34861 -0.30382 -0.34074 C -0.30555 -0.33773 -0.30833 -0.33564 -0.30937 -0.33194 C -0.31128 -0.32731 -0.31232 -0.32268 -0.31423 -0.31736 C -0.3158 -0.30995 -0.3177 -0.30347 -0.31996 -0.29652 C -0.32274 -0.2787 -0.32899 -0.26435 -0.33402 -0.24745 C -0.34027 -0.2287 -0.34705 -0.21296 -0.3559 -0.1956 C -0.35816 -0.18194 -0.35486 -0.19676 -0.35972 -0.1868 C -0.36041 -0.18518 -0.36024 -0.18379 -0.36059 -0.18217 C -0.36111 -0.18148 -0.36198 -0.18009 -0.3625 -0.17916 C -0.36389 -0.17268 -0.36458 -0.16574 -0.36527 -0.15879 C -0.3658 -0.12777 -0.3618 -0.10625 -0.37014 -0.08009 C -0.371 -0.07222 -0.37222 -0.07106 -0.37378 -0.06481 C -0.3717 -0.05393 -0.375 -0.06481 -0.37014 -0.05902 C -0.36857 -0.05787 -0.36614 -0.05277 -0.36614 -0.05254 C -0.3684 -0.04398 -0.3677 -0.04375 -0.37465 -0.04375 " pathEditMode="relative" rAng="0" ptsTypes="fffffffffffffffffffffffffffffffffffffA">
                                      <p:cBhvr>
                                        <p:cTn id="297" dur="2000" fill="hold"/>
                                        <p:tgtEl>
                                          <p:spTgt spid="56"/>
                                        </p:tgtEl>
                                        <p:attrNameLst>
                                          <p:attrName>ppt_x</p:attrName>
                                          <p:attrName>ppt_y</p:attrName>
                                        </p:attrNameLst>
                                      </p:cBhvr>
                                      <p:rCtr x="-18800" y="-18600"/>
                                    </p:animMotion>
                                  </p:childTnLst>
                                </p:cTn>
                              </p:par>
                              <p:par>
                                <p:cTn id="298" presetID="0" presetClass="path" presetSubtype="0" accel="50000" decel="50000" fill="hold" nodeType="withEffect">
                                  <p:stCondLst>
                                    <p:cond delay="0"/>
                                  </p:stCondLst>
                                  <p:childTnLst>
                                    <p:animMotion origin="layout" path="M 0 -0.04259 C -0.00122 -0.13055 -0.00174 -0.21851 -0.00295 -0.30532 C -0.00312 -0.31088 -0.00851 -0.31689 -0.01146 -0.31944 C -0.01302 -0.32129 -0.01458 -0.32291 -0.01615 -0.32384 C -0.01753 -0.32523 -0.01892 -0.32569 -0.01997 -0.32615 C -0.02622 -0.33263 -0.03021 -0.33819 -0.03698 -0.34282 C -0.04462 -0.34861 -0.05903 -0.34976 -0.06736 -0.35069 C -0.07135 -0.35069 -0.07569 -0.35092 -0.07951 -0.34953 C -0.08073 -0.3493 -0.07795 -0.34791 -0.07674 -0.34745 C -0.07587 -0.34745 -0.075 -0.34791 -0.07396 -0.34861 C -0.07604 -0.36134 -0.08212 -0.36064 -0.09097 -0.36527 C -0.09444 -0.36689 -0.10139 -0.36944 -0.10139 -0.36921 C -0.10503 -0.37245 -0.10764 -0.37361 -0.11181 -0.37384 C -0.11875 -0.37916 -0.12639 -0.3831 -0.13351 -0.3868 C -0.13524 -0.38773 -0.13681 -0.38935 -0.13819 -0.39004 C -0.13976 -0.3912 -0.1408 -0.39282 -0.14201 -0.39351 C -0.14931 -0.39791 -0.1625 -0.40463 -0.17031 -0.4081 C -0.17969 -0.41203 -0.18941 -0.41226 -0.19878 -0.41481 C -0.2099 -0.41435 -0.22101 -0.41435 -0.23194 -0.41342 C -0.2375 -0.41319 -0.2434 -0.40926 -0.24896 -0.4081 C -0.2566 -0.40301 -0.26319 -0.39699 -0.26979 -0.39004 C -0.27292 -0.38726 -0.275 -0.3831 -0.2783 -0.38055 C -0.28524 -0.37523 -0.28611 -0.37546 -0.29149 -0.36527 C -0.29583 -0.3574 -0.29948 -0.34861 -0.30382 -0.34074 C -0.30556 -0.33773 -0.30833 -0.33564 -0.30937 -0.33194 C -0.31128 -0.32731 -0.31233 -0.32268 -0.31424 -0.31736 C -0.3158 -0.30995 -0.31771 -0.30347 -0.31997 -0.29652 C -0.32274 -0.2787 -0.32899 -0.26435 -0.33403 -0.24745 C -0.34028 -0.2287 -0.34705 -0.21296 -0.3559 -0.1956 C -0.35816 -0.18194 -0.35486 -0.19676 -0.35972 -0.1868 C -0.36042 -0.18518 -0.36024 -0.18379 -0.36059 -0.18217 C -0.36111 -0.18148 -0.36198 -0.18009 -0.3625 -0.17916 C -0.36389 -0.17268 -0.36458 -0.16574 -0.36528 -0.15879 C -0.3658 -0.12777 -0.36181 -0.10625 -0.37014 -0.08009 C -0.37101 -0.07222 -0.37222 -0.07106 -0.37378 -0.06481 C -0.3717 -0.05393 -0.375 -0.06481 -0.37014 -0.05902 C -0.36858 -0.05787 -0.36615 -0.05277 -0.36615 -0.05254 C -0.3684 -0.04398 -0.36771 -0.04375 -0.37465 -0.04375 " pathEditMode="relative" rAng="0" ptsTypes="fffffffffffffffffffffffffffffffffffffA">
                                      <p:cBhvr>
                                        <p:cTn id="299" dur="2000" fill="hold"/>
                                        <p:tgtEl>
                                          <p:spTgt spid="59"/>
                                        </p:tgtEl>
                                        <p:attrNameLst>
                                          <p:attrName>ppt_x</p:attrName>
                                          <p:attrName>ppt_y</p:attrName>
                                        </p:attrNameLst>
                                      </p:cBhvr>
                                      <p:rCtr x="-18800" y="-18600"/>
                                    </p:animMotion>
                                  </p:childTnLst>
                                </p:cTn>
                              </p:par>
                              <p:par>
                                <p:cTn id="300" presetID="0" presetClass="path" presetSubtype="0" accel="50000" decel="50000" fill="hold" nodeType="withEffect">
                                  <p:stCondLst>
                                    <p:cond delay="0"/>
                                  </p:stCondLst>
                                  <p:childTnLst>
                                    <p:animMotion origin="layout" path="M 3.33333E-6 -0.03125 C -0.00104 -0.12199 -0.00157 -0.2125 -0.00278 -0.30185 C -0.00295 -0.30763 -0.00782 -0.31365 -0.01077 -0.31666 C -0.01216 -0.31828 -0.01372 -0.32013 -0.01511 -0.32106 C -0.01632 -0.32222 -0.01771 -0.32268 -0.01858 -0.32361 C -0.02448 -0.33009 -0.0283 -0.33564 -0.03455 -0.34074 C -0.04167 -0.34676 -0.05504 -0.34768 -0.06285 -0.34861 C -0.06667 -0.34861 -0.07066 -0.34907 -0.07431 -0.34745 C -0.07535 -0.34722 -0.07275 -0.3456 -0.07153 -0.34513 C -0.07084 -0.34513 -0.06997 -0.34606 -0.06893 -0.34676 C -0.07101 -0.35972 -0.07657 -0.35902 -0.0849 -0.36365 C -0.0882 -0.36551 -0.09462 -0.36805 -0.09462 -0.36782 C -0.09809 -0.37129 -0.10035 -0.37222 -0.10434 -0.37245 C -0.11077 -0.37801 -0.11789 -0.38217 -0.12466 -0.38634 C -0.12622 -0.38703 -0.12778 -0.38865 -0.129 -0.38935 C -0.13039 -0.39051 -0.13143 -0.39213 -0.13247 -0.39282 C -0.13941 -0.39745 -0.15174 -0.40439 -0.15903 -0.40787 C -0.16771 -0.4118 -0.17674 -0.41203 -0.18559 -0.41481 C -0.19601 -0.41435 -0.20625 -0.41435 -0.2165 -0.41342 C -0.22153 -0.41319 -0.22726 -0.40902 -0.23229 -0.40787 C -0.23941 -0.40277 -0.24566 -0.39652 -0.25174 -0.38935 C -0.25469 -0.38657 -0.25677 -0.38217 -0.25973 -0.37963 C -0.26632 -0.37384 -0.26702 -0.3743 -0.27205 -0.36365 C -0.27604 -0.35555 -0.27952 -0.34676 -0.28351 -0.33819 C -0.28525 -0.33541 -0.28785 -0.3331 -0.28889 -0.32939 C -0.29045 -0.32453 -0.2915 -0.31967 -0.29323 -0.31435 C -0.29479 -0.30694 -0.29653 -0.30023 -0.29861 -0.29282 C -0.30122 -0.27476 -0.30712 -0.25949 -0.31181 -0.24236 C -0.31771 -0.22291 -0.32396 -0.20671 -0.33229 -0.18888 C -0.33438 -0.175 -0.33125 -0.19004 -0.33577 -0.17963 C -0.33629 -0.17847 -0.33611 -0.17662 -0.33646 -0.17523 C -0.33698 -0.1743 -0.33785 -0.17314 -0.33837 -0.17176 C -0.33959 -0.16527 -0.34028 -0.15833 -0.34098 -0.15115 C -0.3415 -0.11898 -0.33768 -0.09699 -0.34549 -0.07013 C -0.34636 -0.06203 -0.3474 -0.06088 -0.34896 -0.05439 C -0.34688 -0.04305 -0.35 -0.05439 -0.34549 -0.04838 C -0.34393 -0.04699 -0.34184 -0.04166 -0.34184 -0.04143 C -0.34375 -0.03287 -0.34306 -0.0324 -0.34983 -0.0324 " pathEditMode="relative" rAng="0" ptsTypes="fffffffffffffffffffffffffffffffffffffA">
                                      <p:cBhvr>
                                        <p:cTn id="301" dur="2000" fill="hold"/>
                                        <p:tgtEl>
                                          <p:spTgt spid="62"/>
                                        </p:tgtEl>
                                        <p:attrNameLst>
                                          <p:attrName>ppt_x</p:attrName>
                                          <p:attrName>ppt_y</p:attrName>
                                        </p:attrNameLst>
                                      </p:cBhvr>
                                      <p:rCtr x="-17500" y="-19200"/>
                                    </p:animMotion>
                                  </p:childTnLst>
                                </p:cTn>
                              </p:par>
                              <p:par>
                                <p:cTn id="302" presetID="0" presetClass="path" presetSubtype="0" accel="50000" decel="50000" fill="hold" nodeType="withEffect">
                                  <p:stCondLst>
                                    <p:cond delay="0"/>
                                  </p:stCondLst>
                                  <p:childTnLst>
                                    <p:animMotion origin="layout" path="M -3.33333E-6 -0.04259 C -0.00104 -0.13055 -0.00139 -0.21851 -0.0026 -0.30532 C -0.00277 -0.31088 -0.00729 -0.31689 -0.00989 -0.31944 C -0.01128 -0.32129 -0.01267 -0.32291 -0.01406 -0.32384 C -0.0151 -0.32523 -0.01632 -0.32569 -0.01736 -0.32615 C -0.02274 -0.33263 -0.02621 -0.33819 -0.03211 -0.34282 C -0.03871 -0.34861 -0.05104 -0.34976 -0.05833 -0.35069 C -0.0618 -0.35069 -0.06562 -0.35092 -0.06892 -0.34953 C -0.06996 -0.3493 -0.06753 -0.34791 -0.06649 -0.34745 C -0.0658 -0.34745 -0.06493 -0.34791 -0.06406 -0.34861 C -0.06597 -0.36134 -0.07118 -0.36064 -0.07882 -0.36527 C -0.08194 -0.36689 -0.08784 -0.36944 -0.08784 -0.36921 C -0.09114 -0.37245 -0.09323 -0.37361 -0.09687 -0.37384 C -0.10295 -0.37916 -0.10955 -0.3831 -0.11562 -0.3868 C -0.11718 -0.38773 -0.11857 -0.38935 -0.11979 -0.39004 C -0.121 -0.3912 -0.12205 -0.39282 -0.12309 -0.39351 C -0.12934 -0.39791 -0.14097 -0.40463 -0.14774 -0.4081 C -0.15573 -0.41203 -0.16406 -0.41226 -0.17222 -0.41481 C -0.18194 -0.41435 -0.19149 -0.41435 -0.20104 -0.41342 C -0.20573 -0.41319 -0.21093 -0.40926 -0.2158 -0.4081 C -0.22239 -0.40301 -0.22812 -0.39699 -0.23368 -0.39004 C -0.23645 -0.38726 -0.23836 -0.3831 -0.24114 -0.38055 C -0.24722 -0.37523 -0.24791 -0.37546 -0.2526 -0.36527 C -0.25642 -0.3574 -0.25955 -0.34861 -0.26336 -0.34074 C -0.26475 -0.33773 -0.26736 -0.33564 -0.26823 -0.33194 C -0.26979 -0.32731 -0.27066 -0.32268 -0.27239 -0.31736 C -0.27378 -0.30995 -0.27534 -0.30347 -0.27725 -0.29652 C -0.27968 -0.2787 -0.28507 -0.26435 -0.28958 -0.24745 C -0.29496 -0.2287 -0.30086 -0.21296 -0.3085 -0.1956 C -0.31041 -0.18194 -0.30764 -0.19676 -0.31163 -0.1868 C -0.31232 -0.18518 -0.31215 -0.18379 -0.3125 -0.18217 C -0.31302 -0.18148 -0.31371 -0.18009 -0.31423 -0.17916 C -0.31545 -0.17268 -0.31597 -0.16574 -0.31666 -0.15879 C -0.31701 -0.12777 -0.31354 -0.10625 -0.32083 -0.08009 C -0.32152 -0.07222 -0.32257 -0.07106 -0.32395 -0.06481 C -0.32222 -0.05393 -0.325 -0.06481 -0.32083 -0.05902 C -0.31944 -0.05787 -0.31736 -0.05277 -0.31736 -0.05254 C -0.31927 -0.04398 -0.31857 -0.04375 -0.32482 -0.04375 " pathEditMode="relative" rAng="0" ptsTypes="fffffffffffffffffffffffffffffffffffffA">
                                      <p:cBhvr>
                                        <p:cTn id="303" dur="2000" fill="hold"/>
                                        <p:tgtEl>
                                          <p:spTgt spid="65"/>
                                        </p:tgtEl>
                                        <p:attrNameLst>
                                          <p:attrName>ppt_x</p:attrName>
                                          <p:attrName>ppt_y</p:attrName>
                                        </p:attrNameLst>
                                      </p:cBhvr>
                                      <p:rCtr x="-16200" y="-18600"/>
                                    </p:animMotion>
                                  </p:childTnLst>
                                </p:cTn>
                              </p:par>
                              <p:par>
                                <p:cTn id="304" presetID="0" presetClass="path" presetSubtype="0" accel="50000" decel="50000" fill="hold" nodeType="withEffect">
                                  <p:stCondLst>
                                    <p:cond delay="0"/>
                                  </p:stCondLst>
                                  <p:childTnLst>
                                    <p:animMotion origin="layout" path="M -3.33333E-6 1.48148E-6 C -0.00104 -0.09792 -0.00156 -0.1956 -0.00277 -0.29259 C -0.00295 -0.29884 -0.00816 -0.30533 -0.01111 -0.30857 C -0.01267 -0.31042 -0.01423 -0.31227 -0.0158 -0.31343 C -0.01701 -0.31458 -0.0184 -0.31505 -0.01944 -0.31597 C -0.02552 -0.32315 -0.02951 -0.32917 -0.03611 -0.33449 C -0.04357 -0.34097 -0.05764 -0.34213 -0.0658 -0.34306 C -0.06979 -0.34306 -0.07395 -0.34352 -0.07777 -0.3419 C -0.07899 -0.34167 -0.07621 -0.33982 -0.075 -0.33935 C -0.07413 -0.33935 -0.07326 -0.34028 -0.07222 -0.34097 C -0.0743 -0.35509 -0.0802 -0.3544 -0.08889 -0.35926 C -0.09236 -0.36134 -0.09913 -0.36412 -0.09913 -0.36389 C -0.10277 -0.36759 -0.1052 -0.36852 -0.10937 -0.36898 C -0.11614 -0.375 -0.12361 -0.3794 -0.13055 -0.3838 C -0.13229 -0.38496 -0.13385 -0.38681 -0.13524 -0.3875 C -0.13663 -0.38866 -0.13767 -0.39051 -0.13889 -0.39121 C -0.146 -0.39607 -0.15902 -0.40371 -0.16666 -0.40741 C -0.17569 -0.41204 -0.18524 -0.41204 -0.19444 -0.41482 C -0.20538 -0.41435 -0.21614 -0.41435 -0.22691 -0.41343 C -0.23229 -0.4132 -0.23819 -0.40903 -0.24357 -0.40741 C -0.25104 -0.40185 -0.25746 -0.39514 -0.26389 -0.3875 C -0.26701 -0.38426 -0.26909 -0.3794 -0.27222 -0.37662 C -0.27916 -0.37037 -0.27986 -0.37083 -0.28524 -0.35926 C -0.28941 -0.3507 -0.29305 -0.34097 -0.29722 -0.33195 C -0.29895 -0.32871 -0.30173 -0.32639 -0.30277 -0.32222 C -0.30451 -0.31713 -0.30555 -0.31181 -0.30746 -0.30602 C -0.30902 -0.29792 -0.31093 -0.29051 -0.31302 -0.28264 C -0.3158 -0.2632 -0.32187 -0.24676 -0.32691 -0.22824 C -0.33298 -0.20718 -0.33958 -0.18958 -0.34826 -0.17037 C -0.35052 -0.15533 -0.34722 -0.17153 -0.35191 -0.16042 C -0.3526 -0.15903 -0.35243 -0.15718 -0.35277 -0.15556 C -0.3533 -0.15463 -0.35416 -0.15324 -0.35468 -0.15185 C -0.35607 -0.14491 -0.35677 -0.13727 -0.35746 -0.12963 C -0.35798 -0.09468 -0.35399 -0.07107 -0.36215 -0.0419 C -0.36302 -0.0331 -0.36423 -0.03195 -0.3658 -0.025 C -0.36371 -0.01273 -0.36701 -0.025 -0.36215 -0.01852 C -0.36059 -0.0169 -0.35833 -0.01111 -0.35833 -0.01088 C -0.36041 -0.00162 -0.35972 -0.00116 -0.36666 -0.00116 " pathEditMode="relative" rAng="0" ptsTypes="fffffffffffffffffffffffffffffffffffffA">
                                      <p:cBhvr>
                                        <p:cTn id="305" dur="2000" fill="hold"/>
                                        <p:tgtEl>
                                          <p:spTgt spid="68"/>
                                        </p:tgtEl>
                                        <p:attrNameLst>
                                          <p:attrName>ppt_x</p:attrName>
                                          <p:attrName>ppt_y</p:attrName>
                                        </p:attrNameLst>
                                      </p:cBhvr>
                                      <p:rCtr x="-18400" y="-20700"/>
                                    </p:animMotion>
                                  </p:childTnLst>
                                </p:cTn>
                              </p:par>
                              <p:par>
                                <p:cTn id="306" presetID="0" presetClass="path" presetSubtype="0" accel="50000" decel="50000" fill="hold" nodeType="withEffect">
                                  <p:stCondLst>
                                    <p:cond delay="0"/>
                                  </p:stCondLst>
                                  <p:childTnLst>
                                    <p:animMotion origin="layout" path="M -3.33333E-6 1.48148E-6 C -0.00104 -0.09792 -0.00156 -0.1956 -0.00277 -0.29259 C -0.00295 -0.29884 -0.00816 -0.30533 -0.01111 -0.30857 C -0.01267 -0.31042 -0.01423 -0.31227 -0.0158 -0.31343 C -0.01701 -0.31458 -0.0184 -0.31505 -0.01944 -0.31597 C -0.02552 -0.32315 -0.02951 -0.32917 -0.03611 -0.33449 C -0.04357 -0.34097 -0.05764 -0.34213 -0.0658 -0.34306 C -0.06979 -0.34306 -0.07395 -0.34352 -0.07777 -0.3419 C -0.07899 -0.34167 -0.07621 -0.33982 -0.075 -0.33935 C -0.07413 -0.33935 -0.07326 -0.34028 -0.07222 -0.34097 C -0.0743 -0.35509 -0.0802 -0.3544 -0.08889 -0.35926 C -0.09236 -0.36134 -0.09913 -0.36412 -0.09913 -0.36389 C -0.10277 -0.36759 -0.1052 -0.36852 -0.10937 -0.36898 C -0.11614 -0.375 -0.12361 -0.3794 -0.13055 -0.3838 C -0.13229 -0.38496 -0.13385 -0.38681 -0.13524 -0.3875 C -0.13663 -0.38866 -0.13767 -0.39051 -0.13889 -0.39121 C -0.146 -0.39607 -0.15902 -0.40371 -0.16666 -0.40741 C -0.17569 -0.41204 -0.18524 -0.41204 -0.19444 -0.41482 C -0.20538 -0.41435 -0.21614 -0.41435 -0.22691 -0.41343 C -0.23229 -0.4132 -0.23819 -0.40903 -0.24357 -0.40741 C -0.25104 -0.40185 -0.25746 -0.39514 -0.26389 -0.3875 C -0.26701 -0.38426 -0.26909 -0.3794 -0.27222 -0.37662 C -0.27916 -0.37037 -0.27986 -0.37083 -0.28524 -0.35926 C -0.28941 -0.3507 -0.29305 -0.34097 -0.29722 -0.33195 C -0.29895 -0.32871 -0.30173 -0.32639 -0.30277 -0.32222 C -0.30451 -0.31713 -0.30555 -0.31181 -0.30746 -0.30602 C -0.30902 -0.29792 -0.31093 -0.29051 -0.31302 -0.28264 C -0.3158 -0.2632 -0.32187 -0.24676 -0.32691 -0.22824 C -0.33298 -0.20718 -0.33958 -0.18958 -0.34826 -0.17037 C -0.35052 -0.15533 -0.34722 -0.17153 -0.35191 -0.16042 C -0.3526 -0.15903 -0.35243 -0.15718 -0.35277 -0.15556 C -0.3533 -0.15463 -0.35416 -0.15324 -0.35468 -0.15185 C -0.35607 -0.14491 -0.35677 -0.13727 -0.35746 -0.12963 C -0.35798 -0.09468 -0.35399 -0.07107 -0.36215 -0.0419 C -0.36302 -0.0331 -0.36423 -0.03195 -0.3658 -0.025 C -0.36371 -0.01273 -0.36701 -0.025 -0.36215 -0.01852 C -0.36059 -0.0169 -0.35833 -0.01111 -0.35833 -0.01088 C -0.36041 -0.00162 -0.35972 -0.00116 -0.36666 -0.00116 " pathEditMode="relative" rAng="0" ptsTypes="fffffffffffffffffffffffffffffffffffffA">
                                      <p:cBhvr>
                                        <p:cTn id="307" dur="2000" fill="hold"/>
                                        <p:tgtEl>
                                          <p:spTgt spid="71"/>
                                        </p:tgtEl>
                                        <p:attrNameLst>
                                          <p:attrName>ppt_x</p:attrName>
                                          <p:attrName>ppt_y</p:attrName>
                                        </p:attrNameLst>
                                      </p:cBhvr>
                                      <p:rCtr x="-18400" y="-20700"/>
                                    </p:animMotion>
                                  </p:childTnLst>
                                </p:cTn>
                              </p:par>
                              <p:par>
                                <p:cTn id="308" presetID="0" presetClass="path" presetSubtype="0" accel="50000" decel="50000" fill="hold" nodeType="withEffect">
                                  <p:stCondLst>
                                    <p:cond delay="0"/>
                                  </p:stCondLst>
                                  <p:childTnLst>
                                    <p:animMotion origin="layout" path="M -3.33333E-6 -0.04259 C -0.00086 -0.13055 -0.00139 -0.21805 -0.00243 -0.30532 C -0.00243 -0.31088 -0.00677 -0.31689 -0.0092 -0.31944 C -0.01041 -0.32129 -0.0118 -0.32291 -0.01302 -0.32384 C -0.01406 -0.32523 -0.0151 -0.32569 -0.01597 -0.32615 C -0.021 -0.33263 -0.02413 -0.33819 -0.02968 -0.34282 C -0.03576 -0.34861 -0.04722 -0.34976 -0.05382 -0.35069 C -0.05711 -0.35069 -0.06059 -0.35092 -0.06371 -0.34953 C -0.06458 -0.3493 -0.06232 -0.34791 -0.06145 -0.34745 C -0.06076 -0.34745 -0.05989 -0.34791 -0.0592 -0.34861 C -0.06076 -0.36134 -0.06562 -0.36064 -0.07274 -0.36527 C -0.07552 -0.36689 -0.08107 -0.36944 -0.08107 -0.36921 C -0.08402 -0.37245 -0.08611 -0.37361 -0.08941 -0.37384 C -0.09496 -0.37916 -0.10104 -0.3831 -0.10677 -0.3868 C -0.10816 -0.38796 -0.10955 -0.38935 -0.11059 -0.39027 C -0.1118 -0.3912 -0.11267 -0.39282 -0.11354 -0.39351 C -0.11944 -0.39791 -0.13003 -0.40463 -0.13628 -0.4081 C -0.14375 -0.41203 -0.15156 -0.41226 -0.15902 -0.41481 C -0.16788 -0.41435 -0.17673 -0.41435 -0.18559 -0.41342 C -0.18993 -0.41319 -0.19479 -0.40926 -0.19913 -0.4081 C -0.2052 -0.40301 -0.21059 -0.39699 -0.2158 -0.39027 C -0.2184 -0.38726 -0.21996 -0.3831 -0.22257 -0.38055 C -0.2283 -0.37523 -0.22882 -0.37546 -0.23333 -0.36527 C -0.23663 -0.3574 -0.23958 -0.34861 -0.24305 -0.34074 C -0.24444 -0.33773 -0.2467 -0.33564 -0.24757 -0.33194 C -0.24895 -0.32731 -0.24982 -0.32268 -0.25139 -0.31736 C -0.2526 -0.30995 -0.25416 -0.30347 -0.2559 -0.29652 C -0.25816 -0.2787 -0.26319 -0.26435 -0.26736 -0.24745 C -0.27222 -0.2287 -0.2776 -0.21296 -0.28472 -0.1956 C -0.28663 -0.18194 -0.28385 -0.19676 -0.28767 -0.1868 C -0.28836 -0.18518 -0.28819 -0.18379 -0.28836 -0.18217 C -0.28889 -0.18125 -0.28958 -0.18009 -0.28993 -0.17893 C -0.29114 -0.17268 -0.29166 -0.16574 -0.29236 -0.15879 C -0.2927 -0.12777 -0.28941 -0.10625 -0.29618 -0.08009 C -0.29687 -0.07222 -0.29774 -0.07106 -0.29913 -0.06481 C -0.29739 -0.05393 -0.3 -0.06481 -0.29618 -0.05902 C -0.29479 -0.05787 -0.29305 -0.05277 -0.29305 -0.05254 C -0.29461 -0.04398 -0.29409 -0.04375 -0.29982 -0.04375 " pathEditMode="relative" rAng="0" ptsTypes="fffffffffffffffffffffffffffffffffffffA">
                                      <p:cBhvr>
                                        <p:cTn id="309" dur="2000" fill="hold"/>
                                        <p:tgtEl>
                                          <p:spTgt spid="74"/>
                                        </p:tgtEl>
                                        <p:attrNameLst>
                                          <p:attrName>ppt_x</p:attrName>
                                          <p:attrName>ppt_y</p:attrName>
                                        </p:attrNameLst>
                                      </p:cBhvr>
                                      <p:rCtr x="-15000" y="-18600"/>
                                    </p:animMotion>
                                  </p:childTnLst>
                                </p:cTn>
                              </p:par>
                              <p:par>
                                <p:cTn id="310" presetID="0" presetClass="path" presetSubtype="0" accel="50000" decel="50000" fill="hold" nodeType="withEffect">
                                  <p:stCondLst>
                                    <p:cond delay="0"/>
                                  </p:stCondLst>
                                  <p:childTnLst>
                                    <p:animMotion origin="layout" path="M 0 -4.07407E-6 C -0.00104 -0.09791 -0.00156 -0.1956 -0.00278 -0.29259 C -0.00295 -0.29884 -0.00816 -0.30532 -0.01111 -0.30856 C -0.01267 -0.31041 -0.01424 -0.31226 -0.0158 -0.31342 C -0.01701 -0.31458 -0.0184 -0.31504 -0.01944 -0.31597 C -0.02552 -0.32314 -0.02951 -0.32916 -0.03611 -0.33449 C -0.04358 -0.34097 -0.05764 -0.34213 -0.0658 -0.34305 C -0.06979 -0.34305 -0.07396 -0.34351 -0.07778 -0.34189 C -0.07899 -0.34166 -0.07622 -0.33981 -0.075 -0.33935 C -0.07413 -0.33935 -0.07326 -0.34027 -0.07222 -0.34097 C -0.07431 -0.35509 -0.08021 -0.35439 -0.08889 -0.35926 C -0.09236 -0.36134 -0.09913 -0.36412 -0.09913 -0.36388 C -0.10278 -0.36759 -0.10521 -0.36851 -0.10937 -0.36898 C -0.11615 -0.375 -0.12361 -0.37939 -0.13056 -0.38379 C -0.13229 -0.38495 -0.13385 -0.38657 -0.13524 -0.3875 C -0.13663 -0.38865 -0.13767 -0.39051 -0.13889 -0.3912 C -0.14601 -0.39606 -0.15903 -0.4037 -0.16667 -0.4074 C -0.17569 -0.4118 -0.18524 -0.41203 -0.19444 -0.41481 C -0.20538 -0.41435 -0.21615 -0.41435 -0.22691 -0.41342 C -0.23229 -0.41319 -0.23819 -0.40879 -0.24358 -0.4074 C -0.25104 -0.40185 -0.25747 -0.39513 -0.26389 -0.3875 C -0.26701 -0.38426 -0.2691 -0.37939 -0.27222 -0.37662 C -0.27917 -0.37037 -0.27986 -0.37083 -0.28524 -0.35926 C -0.28941 -0.35069 -0.29306 -0.34097 -0.29722 -0.33194 C -0.29896 -0.3287 -0.30174 -0.32638 -0.30278 -0.32222 C -0.30451 -0.31713 -0.30556 -0.3118 -0.30747 -0.30601 C -0.30903 -0.29791 -0.31094 -0.29051 -0.31302 -0.28263 C -0.3158 -0.26319 -0.32187 -0.24676 -0.32691 -0.22824 C -0.33299 -0.20717 -0.33958 -0.18958 -0.34826 -0.17037 C -0.35052 -0.15532 -0.34722 -0.17152 -0.35191 -0.16041 C -0.3526 -0.15902 -0.35243 -0.15717 -0.35278 -0.15555 C -0.3533 -0.15463 -0.35417 -0.15324 -0.35469 -0.15185 C -0.35608 -0.1449 -0.35677 -0.13726 -0.35747 -0.12963 C -0.35799 -0.09467 -0.35399 -0.07106 -0.36215 -0.04189 C -0.36302 -0.0331 -0.36424 -0.03194 -0.3658 -0.025 C -0.36372 -0.01273 -0.36701 -0.025 -0.36215 -0.01851 C -0.36059 -0.01689 -0.35833 -0.01111 -0.35833 -0.01088 C -0.36042 -0.00162 -0.35972 -0.00115 -0.36667 -0.00115 " pathEditMode="relative" rAng="0" ptsTypes="fffffffffffffffffffffffffffffffffffffA">
                                      <p:cBhvr>
                                        <p:cTn id="311" dur="2000" fill="hold"/>
                                        <p:tgtEl>
                                          <p:spTgt spid="77"/>
                                        </p:tgtEl>
                                        <p:attrNameLst>
                                          <p:attrName>ppt_x</p:attrName>
                                          <p:attrName>ppt_y</p:attrName>
                                        </p:attrNameLst>
                                      </p:cBhvr>
                                      <p:rCtr x="-18400" y="-20700"/>
                                    </p:animMotion>
                                  </p:childTnLst>
                                </p:cTn>
                              </p:par>
                              <p:par>
                                <p:cTn id="312" presetID="0" presetClass="path" presetSubtype="0" accel="50000" decel="50000" fill="hold" nodeType="withEffect">
                                  <p:stCondLst>
                                    <p:cond delay="0"/>
                                  </p:stCondLst>
                                  <p:childTnLst>
                                    <p:animMotion origin="layout" path="M 3.33333E-6 -4.07407E-6 C -0.00104 -0.09791 -0.00157 -0.1956 -0.00278 -0.29259 C -0.00295 -0.29884 -0.00816 -0.30532 -0.01111 -0.30856 C -0.01268 -0.31041 -0.01424 -0.31226 -0.0158 -0.31342 C -0.01702 -0.31458 -0.01841 -0.31504 -0.01945 -0.31597 C -0.02552 -0.32314 -0.02952 -0.32916 -0.03611 -0.33449 C -0.04358 -0.34097 -0.05764 -0.34213 -0.0658 -0.34305 C -0.06979 -0.34305 -0.07396 -0.34351 -0.07778 -0.34189 C -0.079 -0.34166 -0.07622 -0.33981 -0.075 -0.33935 C -0.07414 -0.33935 -0.07327 -0.34027 -0.07223 -0.34097 C -0.07431 -0.35509 -0.08021 -0.35439 -0.08889 -0.35926 C -0.09236 -0.36134 -0.09914 -0.36412 -0.09914 -0.36388 C -0.10278 -0.36759 -0.10521 -0.36851 -0.10938 -0.36898 C -0.11615 -0.375 -0.12361 -0.37939 -0.13056 -0.38379 C -0.13229 -0.38495 -0.13386 -0.38657 -0.13525 -0.3875 C -0.13664 -0.38865 -0.13768 -0.39051 -0.13889 -0.3912 C -0.14601 -0.39606 -0.15903 -0.4037 -0.16667 -0.4074 C -0.1757 -0.4118 -0.18525 -0.41203 -0.19445 -0.41481 C -0.20539 -0.41435 -0.21615 -0.41435 -0.22691 -0.41342 C -0.23229 -0.41319 -0.2382 -0.40879 -0.24358 -0.4074 C -0.25104 -0.40185 -0.25747 -0.39513 -0.26389 -0.3875 C -0.26702 -0.38426 -0.2691 -0.37939 -0.27223 -0.37662 C -0.27917 -0.37037 -0.27986 -0.37083 -0.28525 -0.35926 C -0.28941 -0.35069 -0.29306 -0.34097 -0.29723 -0.33194 C -0.29896 -0.3287 -0.30174 -0.32638 -0.30278 -0.32222 C -0.30452 -0.31713 -0.30556 -0.3118 -0.30747 -0.30601 C -0.30903 -0.29791 -0.31094 -0.29051 -0.31302 -0.28263 C -0.3158 -0.26319 -0.32188 -0.24676 -0.32691 -0.22824 C -0.33299 -0.20717 -0.33959 -0.18958 -0.34827 -0.17037 C -0.35052 -0.15532 -0.34723 -0.17152 -0.35191 -0.16041 C -0.35261 -0.15902 -0.35243 -0.15717 -0.35278 -0.15555 C -0.3533 -0.15463 -0.35417 -0.15324 -0.35469 -0.15185 C -0.35608 -0.1449 -0.35677 -0.13726 -0.35747 -0.12963 C -0.35799 -0.09467 -0.354 -0.07106 -0.36216 -0.04189 C -0.36302 -0.0331 -0.36424 -0.03194 -0.3658 -0.025 C -0.36372 -0.01273 -0.36702 -0.025 -0.36216 -0.01851 C -0.36059 -0.01689 -0.35834 -0.01111 -0.35834 -0.01088 C -0.36042 -0.00162 -0.35973 -0.00115 -0.36667 -0.00115 " pathEditMode="relative" rAng="0" ptsTypes="fffffffffffffffffffffffffffffffffffffA">
                                      <p:cBhvr>
                                        <p:cTn id="313" dur="2000" fill="hold"/>
                                        <p:tgtEl>
                                          <p:spTgt spid="80"/>
                                        </p:tgtEl>
                                        <p:attrNameLst>
                                          <p:attrName>ppt_x</p:attrName>
                                          <p:attrName>ppt_y</p:attrName>
                                        </p:attrNameLst>
                                      </p:cBhvr>
                                      <p:rCtr x="-18400" y="-20700"/>
                                    </p:animMotion>
                                  </p:childTnLst>
                                </p:cTn>
                              </p:par>
                              <p:par>
                                <p:cTn id="314" presetID="0" presetClass="path" presetSubtype="0" accel="50000" decel="50000" fill="hold" nodeType="withEffect">
                                  <p:stCondLst>
                                    <p:cond delay="0"/>
                                  </p:stCondLst>
                                  <p:childTnLst>
                                    <p:animMotion origin="layout" path="M 3.33333E-6 -0.08681 C -0.00122 -0.16436 -0.00174 -0.24167 -0.00295 -0.31829 C -0.00313 -0.32315 -0.00851 -0.32824 -0.01146 -0.33102 C -0.01302 -0.33241 -0.01459 -0.3338 -0.01615 -0.33473 C -0.01754 -0.33565 -0.01893 -0.33611 -0.01997 -0.33681 C -0.02622 -0.34236 -0.03021 -0.34723 -0.03698 -0.35139 C -0.04462 -0.35649 -0.05903 -0.35741 -0.06736 -0.35811 C -0.07136 -0.35811 -0.0757 -0.35857 -0.07952 -0.35718 C -0.08073 -0.35718 -0.07795 -0.35556 -0.07674 -0.35533 C -0.07587 -0.35533 -0.075 -0.35602 -0.07396 -0.35649 C -0.07604 -0.3676 -0.08212 -0.36713 -0.09098 -0.37107 C -0.09445 -0.37269 -0.10139 -0.37477 -0.10139 -0.37454 C -0.10504 -0.37755 -0.10764 -0.37824 -0.11181 -0.37871 C -0.11875 -0.38334 -0.12639 -0.38704 -0.13351 -0.39051 C -0.13525 -0.39121 -0.13681 -0.39283 -0.1382 -0.39329 C -0.13976 -0.39422 -0.1408 -0.39561 -0.14202 -0.3963 C -0.14931 -0.4 -0.1625 -0.40625 -0.17032 -0.4088 C -0.17969 -0.41227 -0.18941 -0.4125 -0.19879 -0.41482 C -0.2099 -0.41436 -0.22101 -0.41436 -0.23195 -0.41366 C -0.2375 -0.41343 -0.24341 -0.40996 -0.24896 -0.4088 C -0.2566 -0.40463 -0.2632 -0.39931 -0.26979 -0.39329 C -0.27292 -0.39074 -0.275 -0.38704 -0.2783 -0.38473 C -0.28525 -0.37986 -0.28611 -0.3801 -0.2915 -0.37107 C -0.29584 -0.36412 -0.29948 -0.35649 -0.30382 -0.34931 C -0.30556 -0.34676 -0.30834 -0.34491 -0.30938 -0.34167 C -0.31129 -0.33774 -0.31233 -0.33357 -0.31424 -0.32894 C -0.3158 -0.32246 -0.31771 -0.31667 -0.31997 -0.31042 C -0.32275 -0.29514 -0.329 -0.28195 -0.33403 -0.26736 C -0.34028 -0.2507 -0.34705 -0.23681 -0.35591 -0.22153 C -0.35816 -0.20973 -0.35486 -0.22246 -0.35973 -0.21366 C -0.36042 -0.21274 -0.36025 -0.21111 -0.36059 -0.20996 C -0.36111 -0.20926 -0.36198 -0.20811 -0.3625 -0.20695 C -0.36389 -0.20162 -0.36459 -0.19537 -0.36528 -0.18936 C -0.3658 -0.16181 -0.36181 -0.14306 -0.37014 -0.12014 C -0.37101 -0.1132 -0.37223 -0.11227 -0.37379 -0.10672 C -0.3717 -0.09699 -0.375 -0.10672 -0.37014 -0.10162 C -0.36858 -0.10024 -0.36615 -0.09561 -0.36615 -0.09537 C -0.36841 -0.0882 -0.36771 -0.08774 -0.37466 -0.08774 " pathEditMode="relative" rAng="0" ptsTypes="fffffffffffffffffffffffffffffffffffffA">
                                      <p:cBhvr>
                                        <p:cTn id="315" dur="2000" fill="hold"/>
                                        <p:tgtEl>
                                          <p:spTgt spid="83"/>
                                        </p:tgtEl>
                                        <p:attrNameLst>
                                          <p:attrName>ppt_x</p:attrName>
                                          <p:attrName>ppt_y</p:attrName>
                                        </p:attrNameLst>
                                      </p:cBhvr>
                                      <p:rCtr x="-18800" y="-16400"/>
                                    </p:animMotion>
                                  </p:childTnLst>
                                </p:cTn>
                              </p:par>
                              <p:par>
                                <p:cTn id="316" presetID="0" presetClass="path" presetSubtype="0" accel="50000" decel="50000" fill="hold" nodeType="withEffect">
                                  <p:stCondLst>
                                    <p:cond delay="0"/>
                                  </p:stCondLst>
                                  <p:childTnLst>
                                    <p:animMotion origin="layout" path="M -3.33333E-6 3.7037E-6 C -0.00104 -0.09792 -0.00156 -0.19561 -0.00277 -0.2926 C -0.00295 -0.29885 -0.00816 -0.30533 -0.01111 -0.30857 C -0.01267 -0.31042 -0.01423 -0.31227 -0.0158 -0.31343 C -0.01701 -0.31459 -0.0184 -0.31505 -0.01944 -0.31598 C -0.02552 -0.32315 -0.02951 -0.32917 -0.03611 -0.33449 C -0.04357 -0.34098 -0.05764 -0.34213 -0.0658 -0.34306 C -0.06979 -0.34306 -0.07395 -0.34352 -0.07777 -0.3419 C -0.07899 -0.34167 -0.07621 -0.33982 -0.075 -0.33936 C -0.07413 -0.33936 -0.07326 -0.34028 -0.07222 -0.34098 C -0.0743 -0.3551 -0.0802 -0.3544 -0.08889 -0.35926 C -0.09236 -0.36135 -0.09913 -0.36412 -0.09913 -0.36389 C -0.10277 -0.3676 -0.1052 -0.36852 -0.10937 -0.36899 C -0.11614 -0.375 -0.12361 -0.3794 -0.13055 -0.3838 C -0.13229 -0.38496 -0.13385 -0.38681 -0.13524 -0.3875 C -0.13663 -0.38866 -0.13767 -0.39051 -0.13889 -0.39121 C -0.146 -0.39607 -0.15902 -0.40371 -0.16666 -0.40741 C -0.17569 -0.41181 -0.18524 -0.41204 -0.19444 -0.41482 C -0.20538 -0.41436 -0.21614 -0.41436 -0.22691 -0.41343 C -0.23229 -0.4132 -0.23819 -0.4088 -0.24357 -0.40741 C -0.25104 -0.40186 -0.25746 -0.39514 -0.26389 -0.3875 C -0.26701 -0.38426 -0.26909 -0.3794 -0.27222 -0.37662 C -0.27916 -0.37037 -0.27986 -0.37084 -0.28524 -0.35926 C -0.28941 -0.3507 -0.29305 -0.34098 -0.29722 -0.33195 C -0.29895 -0.32871 -0.30173 -0.32639 -0.30277 -0.32223 C -0.30451 -0.31713 -0.30555 -0.31181 -0.30746 -0.30602 C -0.30902 -0.29792 -0.31093 -0.29051 -0.31302 -0.28264 C -0.3158 -0.2632 -0.32187 -0.24676 -0.32691 -0.22824 C -0.33298 -0.20718 -0.33958 -0.18959 -0.34826 -0.17037 C -0.35052 -0.15533 -0.34722 -0.17153 -0.35191 -0.16042 C -0.3526 -0.15903 -0.35243 -0.15718 -0.35277 -0.15556 C -0.3533 -0.15463 -0.35416 -0.15324 -0.35468 -0.15186 C -0.35607 -0.14491 -0.35677 -0.13727 -0.35746 -0.12963 C -0.35798 -0.09468 -0.35399 -0.07107 -0.36215 -0.0419 C -0.36302 -0.03311 -0.36423 -0.03195 -0.3658 -0.025 C -0.36371 -0.01274 -0.36701 -0.025 -0.36215 -0.01852 C -0.36059 -0.0169 -0.35833 -0.01111 -0.35833 -0.01088 C -0.36041 -0.00162 -0.35972 -0.00116 -0.36666 -0.00116 " pathEditMode="relative" rAng="0" ptsTypes="fffffffffffffffffffffffffffffffffffffA">
                                      <p:cBhvr>
                                        <p:cTn id="317" dur="2000" fill="hold"/>
                                        <p:tgtEl>
                                          <p:spTgt spid="86"/>
                                        </p:tgtEl>
                                        <p:attrNameLst>
                                          <p:attrName>ppt_x</p:attrName>
                                          <p:attrName>ppt_y</p:attrName>
                                        </p:attrNameLst>
                                      </p:cBhvr>
                                      <p:rCtr x="-18400" y="-20700"/>
                                    </p:animMotion>
                                  </p:childTnLst>
                                </p:cTn>
                              </p:par>
                              <p:par>
                                <p:cTn id="318" presetID="0" presetClass="path" presetSubtype="0" accel="50000" decel="50000" fill="hold" nodeType="withEffect">
                                  <p:stCondLst>
                                    <p:cond delay="0"/>
                                  </p:stCondLst>
                                  <p:childTnLst>
                                    <p:animMotion origin="layout" path="M 0 -0.08681 C -0.00104 -0.16436 -0.00156 -0.24167 -0.0026 -0.31829 C -0.00278 -0.32315 -0.00764 -0.32824 -0.01042 -0.33102 C -0.01181 -0.33241 -0.01337 -0.3338 -0.01476 -0.33473 C -0.01597 -0.33565 -0.01719 -0.33611 -0.01823 -0.33681 C -0.02378 -0.34236 -0.0276 -0.34723 -0.03368 -0.35139 C -0.04062 -0.35649 -0.05382 -0.35741 -0.06128 -0.35811 C -0.0651 -0.35811 -0.06892 -0.35857 -0.07257 -0.35718 C -0.07361 -0.35718 -0.07101 -0.35556 -0.06997 -0.35533 C -0.0691 -0.35533 -0.06823 -0.35602 -0.06736 -0.35649 C -0.06927 -0.3676 -0.07483 -0.36713 -0.08281 -0.37107 C -0.08611 -0.37269 -0.09236 -0.37477 -0.09236 -0.37454 C -0.09583 -0.37755 -0.09809 -0.37824 -0.10191 -0.37871 C -0.10816 -0.38334 -0.1151 -0.38704 -0.1217 -0.39051 C -0.12326 -0.39121 -0.12465 -0.39283 -0.12604 -0.39329 C -0.12726 -0.39422 -0.1283 -0.39561 -0.12934 -0.3963 C -0.13594 -0.4 -0.14809 -0.40625 -0.15521 -0.4088 C -0.16372 -0.41227 -0.17257 -0.4125 -0.18108 -0.41482 C -0.19132 -0.41436 -0.20139 -0.41436 -0.21128 -0.41366 C -0.21632 -0.41343 -0.22187 -0.40996 -0.22691 -0.4088 C -0.23385 -0.40463 -0.23976 -0.39931 -0.24583 -0.39329 C -0.24861 -0.39074 -0.25052 -0.38704 -0.25347 -0.38473 C -0.2599 -0.37986 -0.26059 -0.3801 -0.26562 -0.37107 C -0.26944 -0.36412 -0.27292 -0.35649 -0.27674 -0.34931 C -0.27847 -0.34676 -0.2809 -0.34491 -0.28194 -0.34167 C -0.28351 -0.33774 -0.28455 -0.33357 -0.28628 -0.32894 C -0.28785 -0.32246 -0.28958 -0.31667 -0.29149 -0.31042 C -0.2941 -0.29514 -0.29965 -0.28195 -0.30434 -0.26736 C -0.31007 -0.2507 -0.31615 -0.23681 -0.32431 -0.22153 C -0.32639 -0.20973 -0.32326 -0.22246 -0.32778 -0.21366 C -0.3283 -0.21274 -0.32812 -0.21111 -0.32847 -0.20996 C -0.32899 -0.20926 -0.32986 -0.20811 -0.33021 -0.20695 C -0.3316 -0.20162 -0.33229 -0.19537 -0.33281 -0.18936 C -0.33333 -0.16181 -0.32969 -0.14306 -0.33715 -0.12014 C -0.33802 -0.1132 -0.33924 -0.11227 -0.34062 -0.10672 C -0.33872 -0.09699 -0.34167 -0.10672 -0.33715 -0.10162 C -0.33576 -0.10024 -0.33368 -0.09561 -0.33368 -0.09537 C -0.33559 -0.0882 -0.3349 -0.08774 -0.34149 -0.08774 " pathEditMode="relative" rAng="0" ptsTypes="fffffffffffffffffffffffffffffffffffffA">
                                      <p:cBhvr>
                                        <p:cTn id="319" dur="2000" fill="hold"/>
                                        <p:tgtEl>
                                          <p:spTgt spid="89"/>
                                        </p:tgtEl>
                                        <p:attrNameLst>
                                          <p:attrName>ppt_x</p:attrName>
                                          <p:attrName>ppt_y</p:attrName>
                                        </p:attrNameLst>
                                      </p:cBhvr>
                                      <p:rCtr x="-17100" y="-16400"/>
                                    </p:animMotion>
                                  </p:childTnLst>
                                </p:cTn>
                              </p:par>
                              <p:par>
                                <p:cTn id="320" presetID="0" presetClass="path" presetSubtype="0" accel="50000" decel="50000" fill="hold" nodeType="withEffect">
                                  <p:stCondLst>
                                    <p:cond delay="0"/>
                                  </p:stCondLst>
                                  <p:childTnLst>
                                    <p:animMotion origin="layout" path="M 3.33333E-6 -0.08681 C -0.00087 -0.16436 -0.00122 -0.24167 -0.00209 -0.31829 C -0.00226 -0.32315 -0.00608 -0.32824 -0.00816 -0.33102 C -0.00938 -0.33241 -0.01042 -0.3338 -0.01164 -0.33473 C -0.0125 -0.33565 -0.01354 -0.33611 -0.01424 -0.33681 C -0.01858 -0.34236 -0.02153 -0.34723 -0.02639 -0.35139 C -0.03177 -0.35649 -0.04202 -0.35741 -0.04792 -0.35811 C -0.05087 -0.35811 -0.05382 -0.35857 -0.0566 -0.35718 C -0.05747 -0.35718 -0.05539 -0.35556 -0.05452 -0.35533 C -0.054 -0.35533 -0.0533 -0.35602 -0.05261 -0.35649 C -0.054 -0.3676 -0.05834 -0.36713 -0.06476 -0.37107 C -0.06719 -0.37269 -0.07205 -0.37477 -0.07205 -0.37454 C -0.07483 -0.37755 -0.07657 -0.37824 -0.07952 -0.37871 C -0.08455 -0.38334 -0.08993 -0.38704 -0.09497 -0.39051 C -0.09618 -0.39121 -0.0974 -0.39283 -0.09844 -0.39329 C -0.09931 -0.39422 -0.10018 -0.39561 -0.10104 -0.3963 C -0.10625 -0.4 -0.11563 -0.40625 -0.12118 -0.4088 C -0.12778 -0.41227 -0.13473 -0.4125 -0.14132 -0.41482 C -0.14931 -0.41436 -0.15712 -0.41436 -0.16493 -0.41366 C -0.16893 -0.41343 -0.17309 -0.40996 -0.17709 -0.4088 C -0.18247 -0.40463 -0.18716 -0.39931 -0.19184 -0.39329 C -0.1941 -0.39074 -0.19566 -0.38704 -0.19792 -0.38473 C -0.20295 -0.37986 -0.20348 -0.3801 -0.20729 -0.37107 C -0.21042 -0.36412 -0.21302 -0.35649 -0.21598 -0.34931 C -0.21736 -0.34676 -0.21927 -0.34491 -0.22014 -0.34167 C -0.22136 -0.33774 -0.22205 -0.33357 -0.22344 -0.32894 C -0.22466 -0.32246 -0.22604 -0.31667 -0.22761 -0.31042 C -0.22952 -0.29514 -0.23403 -0.28195 -0.23768 -0.26736 C -0.24202 -0.2507 -0.24688 -0.23681 -0.25313 -0.22153 C -0.25469 -0.20973 -0.25243 -0.22246 -0.25573 -0.21366 C -0.25625 -0.21274 -0.25608 -0.21111 -0.25643 -0.20996 C -0.25677 -0.20926 -0.25747 -0.20811 -0.25782 -0.20695 C -0.25886 -0.20162 -0.25938 -0.19537 -0.2599 -0.18936 C -0.26025 -0.16181 -0.25729 -0.14306 -0.2632 -0.12014 C -0.26389 -0.1132 -0.26476 -0.11227 -0.2658 -0.10672 C -0.26441 -0.09699 -0.26667 -0.10672 -0.2632 -0.10162 C -0.26216 -0.10024 -0.26042 -0.09561 -0.26042 -0.09537 C -0.26198 -0.0882 -0.26146 -0.08774 -0.2665 -0.08774 " pathEditMode="relative" rAng="0" ptsTypes="fffffffffffffffffffffffffffffffffffffA">
                                      <p:cBhvr>
                                        <p:cTn id="321" dur="2000" fill="hold"/>
                                        <p:tgtEl>
                                          <p:spTgt spid="92"/>
                                        </p:tgtEl>
                                        <p:attrNameLst>
                                          <p:attrName>ppt_x</p:attrName>
                                          <p:attrName>ppt_y</p:attrName>
                                        </p:attrNameLst>
                                      </p:cBhvr>
                                      <p:rCtr x="-13300" y="-16400"/>
                                    </p:animMotion>
                                  </p:childTnLst>
                                </p:cTn>
                              </p:par>
                              <p:par>
                                <p:cTn id="322" presetID="0" presetClass="path" presetSubtype="0" accel="50000" decel="50000" fill="hold" nodeType="withEffect">
                                  <p:stCondLst>
                                    <p:cond delay="0"/>
                                  </p:stCondLst>
                                  <p:childTnLst>
                                    <p:animMotion origin="layout" path="M -3.33333E-6 -0.06459 C -0.00086 -0.14746 -0.00121 -0.2301 -0.00208 -0.31181 C -0.00208 -0.31713 -0.0059 -0.32246 -0.00798 -0.32547 C -0.00902 -0.32709 -0.01007 -0.32824 -0.01128 -0.3294 C -0.01198 -0.33033 -0.01302 -0.33079 -0.01371 -0.33149 C -0.01805 -0.3375 -0.02083 -0.3426 -0.02552 -0.34723 C -0.03073 -0.35255 -0.04062 -0.35348 -0.04635 -0.3544 C -0.04913 -0.3544 -0.05208 -0.35486 -0.05486 -0.35348 C -0.05573 -0.35324 -0.05382 -0.35162 -0.05295 -0.35116 C -0.05225 -0.35116 -0.05173 -0.35209 -0.05086 -0.35255 C -0.05243 -0.36528 -0.05659 -0.36389 -0.06267 -0.36806 C -0.0651 -0.36968 -0.06979 -0.37223 -0.06979 -0.37223 C -0.07239 -0.37524 -0.07413 -0.37616 -0.07708 -0.37616 C -0.08177 -0.38125 -0.08715 -0.38496 -0.09201 -0.38912 C -0.09323 -0.39005 -0.09427 -0.39121 -0.09531 -0.39213 C -0.09618 -0.39306 -0.09705 -0.39445 -0.09791 -0.39514 C -0.10277 -0.39908 -0.11198 -0.40556 -0.11736 -0.4088 C -0.12378 -0.41227 -0.13055 -0.41227 -0.13698 -0.41482 C -0.14461 -0.41436 -0.15225 -0.41436 -0.15972 -0.41343 C -0.16354 -0.41343 -0.1677 -0.40973 -0.17152 -0.4088 C -0.17673 -0.40394 -0.18125 -0.39838 -0.18576 -0.39213 C -0.18802 -0.38912 -0.18958 -0.38496 -0.19166 -0.38264 C -0.19652 -0.37732 -0.19705 -0.37778 -0.20086 -0.36806 C -0.20382 -0.36135 -0.20642 -0.35255 -0.20937 -0.34514 C -0.21059 -0.34213 -0.2125 -0.34028 -0.21319 -0.33727 C -0.21441 -0.33241 -0.2151 -0.32801 -0.21649 -0.32338 C -0.21753 -0.31621 -0.21892 -0.30996 -0.22048 -0.30348 C -0.22239 -0.28681 -0.22656 -0.27315 -0.2302 -0.25741 C -0.23455 -0.24005 -0.23906 -0.225 -0.24514 -0.20857 C -0.24687 -0.19607 -0.24444 -0.20949 -0.24774 -0.20024 C -0.24826 -0.19931 -0.24809 -0.19769 -0.24843 -0.19607 C -0.24878 -0.19514 -0.2493 -0.19445 -0.24982 -0.19283 C -0.25069 -0.18704 -0.25121 -0.18056 -0.25173 -0.17431 C -0.25208 -0.14468 -0.2493 -0.12477 -0.25503 -0.1 C -0.25555 -0.0926 -0.25642 -0.09167 -0.25764 -0.08588 C -0.25607 -0.0757 -0.25833 -0.08588 -0.25503 -0.08033 C -0.25382 -0.07894 -0.25225 -0.07408 -0.25225 -0.07408 C -0.25382 -0.06598 -0.2533 -0.06574 -0.25816 -0.06574 " pathEditMode="relative" rAng="0" ptsTypes="fffffffffffffffffffffffffffffffffffffA">
                                      <p:cBhvr>
                                        <p:cTn id="323" dur="2000" fill="hold"/>
                                        <p:tgtEl>
                                          <p:spTgt spid="95"/>
                                        </p:tgtEl>
                                        <p:attrNameLst>
                                          <p:attrName>ppt_x</p:attrName>
                                          <p:attrName>ppt_y</p:attrName>
                                        </p:attrNameLst>
                                      </p:cBhvr>
                                      <p:rCtr x="-12900" y="-17500"/>
                                    </p:animMotion>
                                  </p:childTnLst>
                                </p:cTn>
                              </p:par>
                              <p:par>
                                <p:cTn id="324" presetID="0" presetClass="path" presetSubtype="0" accel="50000" decel="50000" fill="hold" nodeType="withEffect">
                                  <p:stCondLst>
                                    <p:cond delay="0"/>
                                  </p:stCondLst>
                                  <p:childTnLst>
                                    <p:animMotion origin="layout" path="M 0 -0.05371 C -0.00122 -0.13889 -0.00174 -0.22408 -0.00295 -0.3088 C -0.00312 -0.31412 -0.00868 -0.31945 -0.01163 -0.32269 C -0.01337 -0.32408 -0.01493 -0.3257 -0.01667 -0.32662 C -0.01788 -0.32778 -0.01927 -0.32801 -0.02031 -0.32894 C -0.02674 -0.33542 -0.0309 -0.34028 -0.03785 -0.34514 C -0.04566 -0.3507 -0.06024 -0.35186 -0.06875 -0.35232 C -0.07292 -0.35232 -0.07726 -0.35301 -0.08125 -0.35139 C -0.08264 -0.35116 -0.07969 -0.34954 -0.07847 -0.34954 C -0.07743 -0.34954 -0.07656 -0.35 -0.07552 -0.3507 C -0.07778 -0.3632 -0.08385 -0.3625 -0.09288 -0.36644 C -0.09653 -0.36875 -0.10365 -0.37084 -0.10365 -0.37061 C -0.10747 -0.37408 -0.1099 -0.37454 -0.11441 -0.37524 C -0.12135 -0.38033 -0.12917 -0.38403 -0.13646 -0.3882 C -0.13819 -0.38912 -0.13993 -0.39051 -0.14132 -0.39121 C -0.14271 -0.39213 -0.14392 -0.39399 -0.14514 -0.39445 C -0.1526 -0.39861 -0.16615 -0.40533 -0.17413 -0.4088 C -0.18351 -0.41204 -0.19358 -0.41227 -0.20312 -0.41482 C -0.21458 -0.41436 -0.22587 -0.41436 -0.23715 -0.41343 C -0.24271 -0.4132 -0.24896 -0.40949 -0.25451 -0.4088 C -0.26233 -0.40371 -0.26892 -0.39769 -0.27569 -0.39121 C -0.27899 -0.38843 -0.28108 -0.38403 -0.28437 -0.38172 C -0.29167 -0.37616 -0.29236 -0.37686 -0.29809 -0.36644 C -0.30243 -0.35926 -0.30625 -0.3507 -0.31059 -0.34306 C -0.31233 -0.33982 -0.31528 -0.33797 -0.31632 -0.33426 C -0.31806 -0.32986 -0.31927 -0.32547 -0.32118 -0.32037 C -0.32292 -0.31343 -0.32483 -0.30695 -0.32708 -0.30024 C -0.32986 -0.28287 -0.33628 -0.26875 -0.34149 -0.25232 C -0.34792 -0.23403 -0.35469 -0.21945 -0.36389 -0.20209 C -0.36615 -0.18889 -0.36267 -0.20324 -0.36771 -0.19352 C -0.3684 -0.19213 -0.36823 -0.19051 -0.36858 -0.18912 C -0.3691 -0.1882 -0.36997 -0.18727 -0.37049 -0.18588 C -0.37205 -0.17986 -0.37274 -0.17315 -0.37344 -0.16644 C -0.37396 -0.13611 -0.36979 -0.11551 -0.3783 -0.09028 C -0.37917 -0.08264 -0.38056 -0.08149 -0.38212 -0.0757 C -0.38003 -0.06459 -0.38333 -0.0757 -0.3783 -0.06968 C -0.37674 -0.06829 -0.37431 -0.06343 -0.37431 -0.06297 C -0.37656 -0.0551 -0.37587 -0.05463 -0.38299 -0.05463 " pathEditMode="relative" rAng="0" ptsTypes="fffffffffffffffffffffffffffffffffffffA">
                                      <p:cBhvr>
                                        <p:cTn id="325" dur="2000" fill="hold"/>
                                        <p:tgtEl>
                                          <p:spTgt spid="98"/>
                                        </p:tgtEl>
                                        <p:attrNameLst>
                                          <p:attrName>ppt_x</p:attrName>
                                          <p:attrName>ppt_y</p:attrName>
                                        </p:attrNameLst>
                                      </p:cBhvr>
                                      <p:rCtr x="-19200" y="-18100"/>
                                    </p:animMotion>
                                  </p:childTnLst>
                                </p:cTn>
                              </p:par>
                              <p:par>
                                <p:cTn id="326" presetID="0" presetClass="path" presetSubtype="0" accel="50000" decel="50000" fill="hold" nodeType="withEffect">
                                  <p:stCondLst>
                                    <p:cond delay="0"/>
                                  </p:stCondLst>
                                  <p:childTnLst>
                                    <p:animMotion origin="layout" path="M 3.33333E-6 3.7037E-6 C -0.00122 -0.09861 -0.00174 -0.19676 -0.00313 -0.29422 C -0.0033 -0.30047 -0.00886 -0.30695 -0.01198 -0.31019 C -0.01354 -0.31204 -0.01528 -0.31389 -0.01702 -0.31505 C -0.01823 -0.31621 -0.01979 -0.31667 -0.02084 -0.3176 C -0.02726 -0.325 -0.0316 -0.33102 -0.03854 -0.33635 C -0.04653 -0.34283 -0.06164 -0.34399 -0.07032 -0.34491 C -0.07466 -0.34491 -0.079 -0.34537 -0.08316 -0.34375 C -0.08438 -0.34352 -0.08143 -0.34167 -0.08021 -0.34121 C -0.07917 -0.34121 -0.0783 -0.34213 -0.07709 -0.34283 C -0.07934 -0.35695 -0.08577 -0.35625 -0.09497 -0.36111 C -0.09861 -0.3632 -0.10591 -0.36598 -0.10591 -0.36574 C -0.10973 -0.36945 -0.11233 -0.37037 -0.11684 -0.37107 C -0.12396 -0.37709 -0.13195 -0.38149 -0.13941 -0.38588 C -0.14132 -0.38704 -0.14289 -0.38889 -0.14445 -0.38959 C -0.14584 -0.39074 -0.14705 -0.3926 -0.14827 -0.39329 C -0.15591 -0.39815 -0.16979 -0.40579 -0.17795 -0.40949 C -0.1875 -0.41366 -0.19775 -0.41366 -0.20764 -0.4169 C -0.21927 -0.41621 -0.23073 -0.41621 -0.24219 -0.41528 C -0.24792 -0.41505 -0.25434 -0.41065 -0.26007 -0.40949 C -0.26806 -0.40394 -0.27483 -0.39723 -0.28177 -0.38959 C -0.28507 -0.38635 -0.28733 -0.38149 -0.29063 -0.37871 C -0.29809 -0.37246 -0.29879 -0.37292 -0.30452 -0.36111 C -0.30886 -0.35255 -0.31285 -0.34283 -0.31719 -0.3338 C -0.3191 -0.33056 -0.32205 -0.32824 -0.32327 -0.32385 C -0.325 -0.31875 -0.32622 -0.31343 -0.32813 -0.30764 C -0.32986 -0.29954 -0.33195 -0.29213 -0.3342 -0.28426 C -0.33716 -0.26459 -0.34358 -0.24815 -0.34896 -0.2294 C -0.35539 -0.20834 -0.3625 -0.19074 -0.3717 -0.1713 C -0.37414 -0.15625 -0.37066 -0.17246 -0.3757 -0.16135 C -0.37639 -0.15996 -0.37622 -0.15811 -0.37657 -0.15649 C -0.37709 -0.15556 -0.37813 -0.15417 -0.37865 -0.15278 C -0.38004 -0.14584 -0.38091 -0.13797 -0.3816 -0.13033 C -0.38212 -0.09537 -0.37778 -0.07153 -0.38664 -0.04213 C -0.3875 -0.03334 -0.38872 -0.03218 -0.39045 -0.02524 C -0.3882 -0.01297 -0.39167 -0.02524 -0.38664 -0.01875 C -0.3849 -0.01713 -0.38247 -0.01135 -0.38247 -0.01111 C -0.38473 -0.00186 -0.38403 -0.00139 -0.39132 -0.00139 " pathEditMode="relative" rAng="0" ptsTypes="fffffffffffffffffffffffffffffffffffffA">
                                      <p:cBhvr>
                                        <p:cTn id="327" dur="2000" fill="hold"/>
                                        <p:tgtEl>
                                          <p:spTgt spid="101"/>
                                        </p:tgtEl>
                                        <p:attrNameLst>
                                          <p:attrName>ppt_x</p:attrName>
                                          <p:attrName>ppt_y</p:attrName>
                                        </p:attrNameLst>
                                      </p:cBhvr>
                                      <p:rCtr x="-19600" y="-20900"/>
                                    </p:animMotion>
                                  </p:childTnLst>
                                </p:cTn>
                              </p:par>
                              <p:par>
                                <p:cTn id="328" presetID="0" presetClass="path" presetSubtype="0" accel="50000" decel="50000" fill="hold" nodeType="withEffect">
                                  <p:stCondLst>
                                    <p:cond delay="0"/>
                                  </p:stCondLst>
                                  <p:childTnLst>
                                    <p:animMotion origin="layout" path="M -3.33333E-6 0.17963 C -0.00121 0.03912 -0.00173 -0.1007 -0.00295 -0.24005 C -0.00312 -0.24885 -0.0085 -0.25787 -0.01145 -0.2625 C -0.01302 -0.26551 -0.01458 -0.26783 -0.01614 -0.26991 C -0.01753 -0.2713 -0.01892 -0.27199 -0.01996 -0.27315 C -0.02621 -0.28357 -0.0302 -0.29213 -0.03698 -0.29977 C -0.04461 -0.30903 -0.05902 -0.31088 -0.06736 -0.31204 C -0.07135 -0.31204 -0.07569 -0.31297 -0.07951 -0.31042 C -0.08073 -0.30996 -0.07795 -0.30764 -0.07673 -0.30695 C -0.07586 -0.30695 -0.075 -0.30811 -0.07395 -0.30903 C -0.07604 -0.32986 -0.08211 -0.32848 -0.09097 -0.33542 C -0.09444 -0.3382 -0.10139 -0.34236 -0.10139 -0.3419 C -0.10503 -0.34723 -0.10764 -0.34861 -0.1118 -0.34931 C -0.11875 -0.35787 -0.12639 -0.36412 -0.1335 -0.37223 C -0.13524 -0.37431 -0.1368 -0.37686 -0.13819 -0.37755 C -0.13975 -0.37778 -0.1408 -0.38033 -0.14201 -0.38102 C -0.1493 -0.3882 -0.1625 -0.39908 -0.17031 -0.40556 C -0.17968 -0.41065 -0.18941 -0.41065 -0.19878 -0.41482 C -0.20989 -0.41412 -0.221 -0.41412 -0.23194 -0.41274 C -0.2375 -0.41227 -0.2434 -0.40672 -0.24895 -0.40556 C -0.25659 -0.3963 -0.26319 -0.38681 -0.26979 -0.37755 C -0.27291 -0.37315 -0.275 -0.36412 -0.2783 -0.36042 C -0.28524 -0.35139 -0.28611 -0.35186 -0.29149 -0.33542 C -0.29583 -0.32292 -0.29948 -0.30903 -0.30382 -0.29607 C -0.30555 -0.29144 -0.30833 -0.2882 -0.30937 -0.28241 C -0.31128 -0.275 -0.31232 -0.26736 -0.31423 -0.25903 C -0.3158 -0.24769 -0.3177 -0.23727 -0.31996 -0.22593 C -0.32274 -0.19769 -0.32899 -0.17408 -0.33402 -0.14746 C -0.34027 -0.11736 -0.34705 -0.09283 -0.3559 -0.06505 C -0.35816 -0.04283 -0.35486 -0.06621 -0.35972 -0.05047 C -0.36041 -0.04838 -0.36024 -0.0463 -0.36059 -0.04352 C -0.36111 -0.0426 -0.36198 -0.04005 -0.3625 -0.03797 C -0.36389 -0.02824 -0.36458 -0.01736 -0.36527 -0.00602 C -0.3658 0.04398 -0.3618 0.07754 -0.37014 0.11967 C -0.371 0.13217 -0.37222 0.13402 -0.37378 0.14398 C -0.3717 0.16157 -0.375 0.14398 -0.37014 0.15324 C -0.36857 0.15555 -0.36614 0.16389 -0.36614 0.16412 C -0.3684 0.17731 -0.3677 0.17801 -0.37465 0.17801 " pathEditMode="relative" rAng="0" ptsTypes="fffffffffffffffffffffffffffffffffffffA">
                                      <p:cBhvr>
                                        <p:cTn id="329" dur="2000" fill="hold"/>
                                        <p:tgtEl>
                                          <p:spTgt spid="104"/>
                                        </p:tgtEl>
                                        <p:attrNameLst>
                                          <p:attrName>ppt_x</p:attrName>
                                          <p:attrName>ppt_y</p:attrName>
                                        </p:attrNameLst>
                                      </p:cBhvr>
                                      <p:rCtr x="-18800" y="-29700"/>
                                    </p:animMotion>
                                  </p:childTnLst>
                                </p:cTn>
                              </p:par>
                              <p:par>
                                <p:cTn id="330" presetID="0" presetClass="path" presetSubtype="0" accel="50000" decel="50000" fill="hold" nodeType="withEffect">
                                  <p:stCondLst>
                                    <p:cond delay="0"/>
                                  </p:stCondLst>
                                  <p:childTnLst>
                                    <p:animMotion origin="layout" path="M 1.11022E-16 3.7037E-6 C -0.00087 -0.09584 -0.00139 -0.19144 -0.00226 -0.28635 C -0.00243 -0.29236 -0.0066 -0.29861 -0.00885 -0.30162 C -0.01024 -0.30371 -0.01146 -0.30556 -0.01267 -0.30672 C -0.01354 -0.30787 -0.01476 -0.30834 -0.01562 -0.30926 C -0.02031 -0.31598 -0.02361 -0.32223 -0.02882 -0.32778 C -0.03472 -0.33357 -0.04583 -0.33449 -0.05243 -0.33542 C -0.05556 -0.33542 -0.05885 -0.33611 -0.06198 -0.33449 C -0.06285 -0.33426 -0.06059 -0.33264 -0.05972 -0.33241 C -0.05903 -0.33241 -0.05833 -0.33334 -0.05747 -0.33357 C -0.0592 -0.34723 -0.06389 -0.34676 -0.07066 -0.35186 C -0.07344 -0.35371 -0.07882 -0.35649 -0.07882 -0.35602 C -0.08177 -0.35973 -0.08368 -0.36065 -0.08698 -0.36111 C -0.09236 -0.36667 -0.09826 -0.3713 -0.10382 -0.37524 C -0.10521 -0.37639 -0.10642 -0.37824 -0.10764 -0.37917 C -0.10868 -0.38033 -0.10955 -0.38195 -0.11042 -0.38287 C -0.11615 -0.3875 -0.12639 -0.39491 -0.13247 -0.39838 C -0.13976 -0.40278 -0.14722 -0.40278 -0.15469 -0.40556 C -0.16337 -0.4051 -0.17187 -0.4051 -0.18038 -0.40417 C -0.18472 -0.40394 -0.18941 -0.39977 -0.19358 -0.39838 C -0.19965 -0.39329 -0.20469 -0.38635 -0.20972 -0.37917 C -0.21233 -0.37593 -0.21389 -0.3713 -0.21649 -0.36852 C -0.22187 -0.36227 -0.22257 -0.36297 -0.22674 -0.35186 C -0.23003 -0.34329 -0.23299 -0.33357 -0.23628 -0.325 C -0.23767 -0.32153 -0.23993 -0.31945 -0.24062 -0.31505 C -0.24201 -0.31019 -0.24288 -0.30486 -0.24444 -0.29977 C -0.24566 -0.29167 -0.24722 -0.28426 -0.24878 -0.27639 C -0.25104 -0.25741 -0.2559 -0.24121 -0.2599 -0.22338 C -0.26476 -0.20255 -0.26997 -0.18565 -0.27691 -0.1669 C -0.27865 -0.15209 -0.27604 -0.1676 -0.27969 -0.15695 C -0.28038 -0.15579 -0.28021 -0.15394 -0.28038 -0.15232 C -0.2809 -0.15116 -0.2816 -0.14977 -0.28194 -0.14861 C -0.28299 -0.14167 -0.28368 -0.13473 -0.2842 -0.12662 C -0.28455 -0.09283 -0.28142 -0.06945 -0.28785 -0.04121 C -0.28854 -0.03241 -0.28958 -0.03102 -0.2908 -0.02477 C -0.28906 -0.0125 -0.29167 -0.02477 -0.28785 -0.01875 C -0.28663 -0.01644 -0.2849 -0.01135 -0.2849 -0.01135 C -0.28646 -0.00162 -0.28594 -0.00139 -0.29149 -0.00139 " pathEditMode="relative" rAng="0" ptsTypes="fffffffffffffffffffffffffffffffffffffA">
                                      <p:cBhvr>
                                        <p:cTn id="331" dur="2000" fill="hold"/>
                                        <p:tgtEl>
                                          <p:spTgt spid="107"/>
                                        </p:tgtEl>
                                        <p:attrNameLst>
                                          <p:attrName>ppt_x</p:attrName>
                                          <p:attrName>ppt_y</p:attrName>
                                        </p:attrNameLst>
                                      </p:cBhvr>
                                      <p:rCtr x="-14600" y="-20300"/>
                                    </p:animMotion>
                                  </p:childTnLst>
                                </p:cTn>
                              </p:par>
                              <p:par>
                                <p:cTn id="332" presetID="0" presetClass="path" presetSubtype="0" accel="50000" decel="50000" fill="hold" nodeType="withEffect">
                                  <p:stCondLst>
                                    <p:cond delay="0"/>
                                  </p:stCondLst>
                                  <p:childTnLst>
                                    <p:animMotion origin="layout" path="M 3.33333E-6 3.7037E-6 C -0.00104 -0.09792 -0.00157 -0.19561 -0.00278 -0.2926 C -0.00295 -0.29885 -0.00816 -0.30533 -0.01111 -0.30857 C -0.01268 -0.31042 -0.01424 -0.31227 -0.0158 -0.31343 C -0.01702 -0.31459 -0.01841 -0.31505 -0.01945 -0.31598 C -0.02552 -0.32315 -0.02952 -0.32917 -0.03611 -0.33449 C -0.04358 -0.34098 -0.05764 -0.34213 -0.0658 -0.34306 C -0.06979 -0.34306 -0.07396 -0.34352 -0.07778 -0.3419 C -0.079 -0.34167 -0.07622 -0.33982 -0.075 -0.33936 C -0.07414 -0.33936 -0.07327 -0.34028 -0.07223 -0.34098 C -0.07431 -0.3551 -0.08021 -0.3544 -0.08889 -0.35926 C -0.09236 -0.36135 -0.09914 -0.36412 -0.09914 -0.36389 C -0.10278 -0.3676 -0.10521 -0.36852 -0.10938 -0.36899 C -0.11615 -0.375 -0.12361 -0.3794 -0.13056 -0.3838 C -0.13229 -0.38496 -0.13386 -0.38681 -0.13525 -0.3875 C -0.13664 -0.38866 -0.13768 -0.39051 -0.13889 -0.39121 C -0.14601 -0.39607 -0.15903 -0.40371 -0.16667 -0.40741 C -0.1757 -0.41181 -0.18525 -0.41204 -0.19445 -0.41482 C -0.20539 -0.41436 -0.21615 -0.41436 -0.22691 -0.41343 C -0.23229 -0.4132 -0.2382 -0.4088 -0.24358 -0.40741 C -0.25104 -0.40186 -0.25747 -0.39514 -0.26389 -0.3875 C -0.26702 -0.38426 -0.2691 -0.3794 -0.27223 -0.37662 C -0.27917 -0.37037 -0.27986 -0.37084 -0.28525 -0.35926 C -0.28941 -0.3507 -0.29306 -0.34098 -0.29723 -0.33195 C -0.29896 -0.32871 -0.30174 -0.32639 -0.30278 -0.32223 C -0.30452 -0.31713 -0.30556 -0.31181 -0.30747 -0.30602 C -0.30903 -0.29792 -0.31094 -0.29051 -0.31302 -0.28264 C -0.3158 -0.2632 -0.32188 -0.24676 -0.32691 -0.22824 C -0.33299 -0.20718 -0.33959 -0.18959 -0.34827 -0.17037 C -0.35052 -0.15533 -0.34723 -0.17153 -0.35191 -0.16042 C -0.35261 -0.15903 -0.35243 -0.15718 -0.35278 -0.15556 C -0.3533 -0.15463 -0.35417 -0.15324 -0.35469 -0.15186 C -0.35608 -0.14491 -0.35677 -0.13727 -0.35747 -0.12963 C -0.35799 -0.09468 -0.354 -0.07107 -0.36216 -0.0419 C -0.36302 -0.03311 -0.36424 -0.03195 -0.3658 -0.025 C -0.36372 -0.01274 -0.36702 -0.025 -0.36216 -0.01852 C -0.36059 -0.0169 -0.35834 -0.01111 -0.35834 -0.01088 C -0.36042 -0.00162 -0.35973 -0.00116 -0.36667 -0.00116 " pathEditMode="relative" rAng="0" ptsTypes="fffffffffffffffffffffffffffffffffffffA">
                                      <p:cBhvr>
                                        <p:cTn id="333" dur="2000" fill="hold"/>
                                        <p:tgtEl>
                                          <p:spTgt spid="110"/>
                                        </p:tgtEl>
                                        <p:attrNameLst>
                                          <p:attrName>ppt_x</p:attrName>
                                          <p:attrName>ppt_y</p:attrName>
                                        </p:attrNameLst>
                                      </p:cBhvr>
                                      <p:rCtr x="-18400" y="-20700"/>
                                    </p:animMotion>
                                  </p:childTnLst>
                                </p:cTn>
                              </p:par>
                              <p:par>
                                <p:cTn id="334" presetID="0" presetClass="path" presetSubtype="0" accel="50000" decel="50000" fill="hold" nodeType="withEffect">
                                  <p:stCondLst>
                                    <p:cond delay="0"/>
                                  </p:stCondLst>
                                  <p:childTnLst>
                                    <p:animMotion origin="layout" path="M -3.33333E-6 0.1574 C -0.00104 0.02222 -0.00139 -0.1125 -0.00243 -0.24653 C -0.0026 -0.25486 -0.00694 -0.26389 -0.00937 -0.26829 C -0.01076 -0.27084 -0.01198 -0.27338 -0.01336 -0.275 C -0.01441 -0.27662 -0.01562 -0.27732 -0.01649 -0.27871 C -0.02152 -0.28843 -0.02482 -0.29676 -0.03038 -0.3044 C -0.03663 -0.3132 -0.04843 -0.31482 -0.05538 -0.31621 C -0.05868 -0.31621 -0.06215 -0.31644 -0.06545 -0.31459 C -0.06649 -0.31389 -0.06406 -0.31135 -0.06302 -0.31111 C -0.06232 -0.31111 -0.06163 -0.31227 -0.06076 -0.3132 C -0.0625 -0.33241 -0.06753 -0.33149 -0.07482 -0.3382 C -0.0776 -0.34144 -0.08333 -0.34491 -0.08333 -0.34468 C -0.08645 -0.34977 -0.08854 -0.35093 -0.09201 -0.35162 C -0.09774 -0.36019 -0.10399 -0.36621 -0.10972 -0.37223 C -0.11128 -0.37361 -0.1125 -0.37639 -0.11371 -0.37755 C -0.11493 -0.37894 -0.1158 -0.38149 -0.11684 -0.38241 C -0.12274 -0.38936 -0.13368 -0.39954 -0.1401 -0.40486 C -0.14774 -0.41065 -0.15573 -0.41088 -0.16336 -0.41482 C -0.17257 -0.41412 -0.18159 -0.41412 -0.1908 -0.41274 C -0.19531 -0.41227 -0.20017 -0.40672 -0.20468 -0.40486 C -0.21093 -0.39699 -0.21632 -0.38797 -0.2217 -0.37755 C -0.22448 -0.37292 -0.22621 -0.36621 -0.22882 -0.36227 C -0.23455 -0.35371 -0.23524 -0.35417 -0.23975 -0.3382 C -0.24323 -0.32662 -0.24635 -0.3132 -0.24982 -0.30047 C -0.25121 -0.29607 -0.25364 -0.29283 -0.25451 -0.28704 C -0.2559 -0.2801 -0.25677 -0.27269 -0.25833 -0.26505 C -0.25972 -0.25394 -0.26128 -0.24352 -0.26302 -0.23287 C -0.26545 -0.20602 -0.27048 -0.18334 -0.27465 -0.15741 C -0.27986 -0.12848 -0.28541 -0.1044 -0.2927 -0.07778 C -0.29461 -0.05695 -0.29184 -0.07917 -0.29566 -0.06389 C -0.29635 -0.06227 -0.29618 -0.05949 -0.29652 -0.05741 C -0.29687 -0.05602 -0.29757 -0.05394 -0.29809 -0.05232 C -0.2993 -0.04236 -0.29982 -0.03195 -0.30034 -0.0213 C -0.30086 0.02685 -0.29739 0.05949 -0.30434 0.09976 C -0.30503 0.1118 -0.30607 0.11342 -0.30746 0.12291 C -0.30573 0.14004 -0.30833 0.12291 -0.30434 0.13194 C -0.30295 0.13426 -0.30104 0.14213 -0.30104 0.14259 C -0.30295 0.15532 -0.30225 0.15601 -0.30816 0.15601 " pathEditMode="relative" rAng="0" ptsTypes="fffffffffffffffffffffffffffffffffffffA">
                                      <p:cBhvr>
                                        <p:cTn id="335" dur="2000" fill="hold"/>
                                        <p:tgtEl>
                                          <p:spTgt spid="113"/>
                                        </p:tgtEl>
                                        <p:attrNameLst>
                                          <p:attrName>ppt_x</p:attrName>
                                          <p:attrName>ppt_y</p:attrName>
                                        </p:attrNameLst>
                                      </p:cBhvr>
                                      <p:rCtr x="-15400" y="-28600"/>
                                    </p:animMotion>
                                  </p:childTnLst>
                                </p:cTn>
                              </p:par>
                              <p:par>
                                <p:cTn id="336" presetID="0" presetClass="path" presetSubtype="0" accel="50000" decel="50000" fill="hold" nodeType="withEffect">
                                  <p:stCondLst>
                                    <p:cond delay="0"/>
                                  </p:stCondLst>
                                  <p:childTnLst>
                                    <p:animMotion origin="layout" path="M 1.11022E-16 1.48148E-6 C -0.00104 -0.09792 -0.00156 -0.1956 -0.00278 -0.29259 C -0.00295 -0.29838 -0.00816 -0.30509 -0.01111 -0.30857 C -0.01267 -0.31042 -0.01424 -0.31204 -0.0158 -0.31343 C -0.01701 -0.31458 -0.0184 -0.31505 -0.01944 -0.31597 C -0.02552 -0.32315 -0.02951 -0.32917 -0.03611 -0.33449 C -0.04358 -0.34097 -0.05764 -0.34213 -0.0658 -0.34306 C -0.06979 -0.34306 -0.07396 -0.34352 -0.07778 -0.3419 C -0.07899 -0.34167 -0.07622 -0.33982 -0.075 -0.33935 C -0.07413 -0.33935 -0.07326 -0.34028 -0.07222 -0.34097 C -0.07431 -0.35509 -0.08021 -0.3544 -0.08889 -0.35926 C -0.09236 -0.36134 -0.09913 -0.36412 -0.09913 -0.36389 C -0.10278 -0.36759 -0.10521 -0.36806 -0.10937 -0.36898 C -0.11615 -0.375 -0.12361 -0.3794 -0.13056 -0.3838 C -0.13229 -0.38496 -0.13385 -0.38634 -0.13524 -0.3875 C -0.13663 -0.38866 -0.13767 -0.39051 -0.13889 -0.39121 C -0.14601 -0.39607 -0.15903 -0.40371 -0.16667 -0.40741 C -0.17569 -0.41181 -0.18524 -0.41204 -0.19444 -0.41482 C -0.20538 -0.41435 -0.21615 -0.41435 -0.22691 -0.41343 C -0.23229 -0.4132 -0.23819 -0.4088 -0.24358 -0.40741 C -0.25104 -0.40185 -0.25747 -0.39514 -0.26389 -0.3875 C -0.26701 -0.38426 -0.2691 -0.3794 -0.27222 -0.37662 C -0.27917 -0.37037 -0.27986 -0.37083 -0.28524 -0.35926 C -0.28941 -0.3507 -0.29306 -0.34097 -0.29722 -0.33195 C -0.29896 -0.32871 -0.30174 -0.32639 -0.30278 -0.32222 C -0.30451 -0.31713 -0.30556 -0.31158 -0.30747 -0.30602 C -0.30903 -0.29792 -0.31094 -0.29051 -0.31302 -0.28264 C -0.3158 -0.2632 -0.32187 -0.24676 -0.32691 -0.22824 C -0.33299 -0.20718 -0.33958 -0.18958 -0.34826 -0.17037 C -0.35052 -0.15533 -0.34722 -0.17153 -0.35191 -0.16042 C -0.3526 -0.15903 -0.35243 -0.15718 -0.35278 -0.15556 C -0.3533 -0.15463 -0.35417 -0.15324 -0.35469 -0.15185 C -0.35608 -0.14491 -0.35677 -0.13727 -0.35747 -0.12963 C -0.35799 -0.09468 -0.35399 -0.07107 -0.36215 -0.0419 C -0.36302 -0.0331 -0.36424 -0.03195 -0.3658 -0.025 C -0.36372 -0.01273 -0.36701 -0.025 -0.36215 -0.01852 C -0.36059 -0.0169 -0.35833 -0.01111 -0.35833 -0.01088 C -0.36042 -0.00162 -0.35972 -0.00116 -0.36667 -0.00116 " pathEditMode="relative" rAng="0" ptsTypes="fffffffffffffffffffffffffffffffffffffA">
                                      <p:cBhvr>
                                        <p:cTn id="337" dur="2000" fill="hold"/>
                                        <p:tgtEl>
                                          <p:spTgt spid="116"/>
                                        </p:tgtEl>
                                        <p:attrNameLst>
                                          <p:attrName>ppt_x</p:attrName>
                                          <p:attrName>ppt_y</p:attrName>
                                        </p:attrNameLst>
                                      </p:cBhvr>
                                      <p:rCtr x="-18400" y="-20700"/>
                                    </p:animMotion>
                                  </p:childTnLst>
                                </p:cTn>
                              </p:par>
                              <p:par>
                                <p:cTn id="338" presetID="0" presetClass="path" presetSubtype="0" accel="50000" decel="50000" fill="hold" nodeType="withEffect">
                                  <p:stCondLst>
                                    <p:cond delay="0"/>
                                  </p:stCondLst>
                                  <p:childTnLst>
                                    <p:animMotion origin="layout" path="M 3.33333E-6 1.48148E-6 C -0.00104 -0.09792 -0.00157 -0.1956 -0.00278 -0.29259 C -0.00295 -0.29838 -0.00816 -0.30509 -0.01111 -0.30857 C -0.01268 -0.31042 -0.01424 -0.31204 -0.0158 -0.31343 C -0.01702 -0.31458 -0.01841 -0.31505 -0.01945 -0.31597 C -0.02552 -0.32315 -0.02952 -0.32917 -0.03611 -0.33449 C -0.04358 -0.34097 -0.05764 -0.34213 -0.0658 -0.34306 C -0.06979 -0.34306 -0.07396 -0.34352 -0.07778 -0.3419 C -0.079 -0.34167 -0.07622 -0.33982 -0.075 -0.33935 C -0.07414 -0.33935 -0.07327 -0.34028 -0.07223 -0.34097 C -0.07431 -0.35509 -0.08021 -0.3544 -0.08889 -0.35926 C -0.09236 -0.36134 -0.09914 -0.36412 -0.09914 -0.36389 C -0.10278 -0.36759 -0.10521 -0.36806 -0.10938 -0.36898 C -0.11615 -0.375 -0.12361 -0.3794 -0.13056 -0.3838 C -0.13229 -0.38496 -0.13386 -0.38634 -0.13525 -0.3875 C -0.13664 -0.38866 -0.13768 -0.39051 -0.13889 -0.39121 C -0.14601 -0.39607 -0.15903 -0.40371 -0.16667 -0.40741 C -0.1757 -0.41181 -0.18525 -0.41204 -0.19445 -0.41482 C -0.20539 -0.41435 -0.21615 -0.41435 -0.22691 -0.41343 C -0.23229 -0.4132 -0.2382 -0.4088 -0.24358 -0.40741 C -0.25104 -0.40185 -0.25747 -0.39514 -0.26389 -0.3875 C -0.26702 -0.38426 -0.2691 -0.3794 -0.27223 -0.37662 C -0.27917 -0.37037 -0.27986 -0.37083 -0.28525 -0.35926 C -0.28941 -0.3507 -0.29306 -0.34097 -0.29723 -0.33195 C -0.29896 -0.32871 -0.30174 -0.32639 -0.30278 -0.32222 C -0.30452 -0.31713 -0.30556 -0.31158 -0.30747 -0.30602 C -0.30903 -0.29792 -0.31094 -0.29051 -0.31302 -0.28264 C -0.3158 -0.2632 -0.32188 -0.24676 -0.32691 -0.22824 C -0.33299 -0.20718 -0.33959 -0.18958 -0.34827 -0.17037 C -0.35052 -0.15533 -0.34723 -0.17153 -0.35191 -0.16042 C -0.35261 -0.15903 -0.35243 -0.15718 -0.35278 -0.15556 C -0.3533 -0.15463 -0.35417 -0.15324 -0.35469 -0.15185 C -0.35608 -0.14491 -0.35677 -0.13727 -0.35747 -0.12963 C -0.35799 -0.09468 -0.354 -0.07107 -0.36216 -0.0419 C -0.36302 -0.0331 -0.36424 -0.03195 -0.3658 -0.025 C -0.36372 -0.01273 -0.36702 -0.025 -0.36216 -0.01852 C -0.36059 -0.0169 -0.35834 -0.01111 -0.35834 -0.01088 C -0.36042 -0.00162 -0.35973 -0.00116 -0.36667 -0.00116 " pathEditMode="relative" rAng="0" ptsTypes="fffffffffffffffffffffffffffffffffffffA">
                                      <p:cBhvr>
                                        <p:cTn id="339" dur="2000" fill="hold"/>
                                        <p:tgtEl>
                                          <p:spTgt spid="119"/>
                                        </p:tgtEl>
                                        <p:attrNameLst>
                                          <p:attrName>ppt_x</p:attrName>
                                          <p:attrName>ppt_y</p:attrName>
                                        </p:attrNameLst>
                                      </p:cBhvr>
                                      <p:rCtr x="-18400" y="-20700"/>
                                    </p:animMotion>
                                  </p:childTnLst>
                                </p:cTn>
                              </p:par>
                              <p:par>
                                <p:cTn id="340" presetID="0" presetClass="path" presetSubtype="0" accel="50000" decel="50000" fill="hold" nodeType="withEffect">
                                  <p:stCondLst>
                                    <p:cond delay="0"/>
                                  </p:stCondLst>
                                  <p:childTnLst>
                                    <p:animMotion origin="layout" path="M -3.33333E-6 1.48148E-6 C -0.00104 -0.09792 -0.00156 -0.1956 -0.00277 -0.29259 C -0.00295 -0.29838 -0.00816 -0.30509 -0.01111 -0.30857 C -0.01267 -0.31042 -0.01423 -0.31204 -0.0158 -0.31343 C -0.01701 -0.31458 -0.0184 -0.31505 -0.01944 -0.31597 C -0.02552 -0.32315 -0.02951 -0.32917 -0.03611 -0.33449 C -0.04357 -0.34097 -0.05764 -0.34213 -0.0658 -0.34306 C -0.06979 -0.34306 -0.07395 -0.34352 -0.07777 -0.3419 C -0.07899 -0.34167 -0.07621 -0.33982 -0.075 -0.33935 C -0.07413 -0.33935 -0.07326 -0.34028 -0.07222 -0.34097 C -0.0743 -0.35509 -0.0802 -0.3544 -0.08889 -0.35926 C -0.09236 -0.36134 -0.09913 -0.36412 -0.09913 -0.36389 C -0.10277 -0.36759 -0.1052 -0.36806 -0.10937 -0.36898 C -0.11614 -0.375 -0.12361 -0.3794 -0.13055 -0.3838 C -0.13229 -0.38496 -0.13385 -0.38634 -0.13524 -0.3875 C -0.13663 -0.38866 -0.13767 -0.39051 -0.13889 -0.39121 C -0.146 -0.39607 -0.15902 -0.40371 -0.16666 -0.40741 C -0.17569 -0.41181 -0.18524 -0.41204 -0.19444 -0.41482 C -0.20538 -0.41435 -0.21614 -0.41435 -0.22691 -0.41343 C -0.23229 -0.4132 -0.23819 -0.4088 -0.24357 -0.40741 C -0.25104 -0.40185 -0.25746 -0.39514 -0.26389 -0.3875 C -0.26701 -0.38426 -0.26909 -0.3794 -0.27222 -0.37662 C -0.27916 -0.37037 -0.27986 -0.37083 -0.28524 -0.35926 C -0.28941 -0.3507 -0.29305 -0.34097 -0.29722 -0.33195 C -0.29895 -0.32871 -0.30173 -0.32639 -0.30277 -0.32222 C -0.30451 -0.31713 -0.30555 -0.31158 -0.30746 -0.30602 C -0.30902 -0.29792 -0.31093 -0.29051 -0.31302 -0.28264 C -0.3158 -0.2632 -0.32187 -0.24676 -0.32691 -0.22824 C -0.33298 -0.20718 -0.33958 -0.18958 -0.34826 -0.17037 C -0.35052 -0.15533 -0.34722 -0.17153 -0.35191 -0.16042 C -0.3526 -0.15903 -0.35243 -0.15718 -0.35277 -0.15556 C -0.3533 -0.15463 -0.35416 -0.15324 -0.35468 -0.15185 C -0.35607 -0.14491 -0.35677 -0.13727 -0.35746 -0.12963 C -0.35798 -0.09468 -0.35399 -0.07107 -0.36215 -0.0419 C -0.36302 -0.0331 -0.36423 -0.03195 -0.3658 -0.025 C -0.36371 -0.01273 -0.36701 -0.025 -0.36215 -0.01852 C -0.36059 -0.0169 -0.35833 -0.01111 -0.35833 -0.01088 C -0.36041 -0.00162 -0.35972 -0.00116 -0.36666 -0.00116 " pathEditMode="relative" rAng="0" ptsTypes="fffffffffffffffffffffffffffffffffffffA">
                                      <p:cBhvr>
                                        <p:cTn id="341" dur="2000" fill="hold"/>
                                        <p:tgtEl>
                                          <p:spTgt spid="122"/>
                                        </p:tgtEl>
                                        <p:attrNameLst>
                                          <p:attrName>ppt_x</p:attrName>
                                          <p:attrName>ppt_y</p:attrName>
                                        </p:attrNameLst>
                                      </p:cBhvr>
                                      <p:rCtr x="-18400" y="-20700"/>
                                    </p:animMotion>
                                  </p:childTnLst>
                                </p:cTn>
                              </p:par>
                              <p:par>
                                <p:cTn id="342" presetID="0" presetClass="path" presetSubtype="0" accel="50000" decel="50000" fill="hold" nodeType="withEffect">
                                  <p:stCondLst>
                                    <p:cond delay="0"/>
                                  </p:stCondLst>
                                  <p:childTnLst>
                                    <p:animMotion origin="layout" path="M 0 0.15741 C -0.00087 0.02222 -0.00122 -0.1125 -0.00208 -0.24653 C -0.00226 -0.2544 -0.00625 -0.26343 -0.00833 -0.26829 C -0.00955 -0.27083 -0.01076 -0.27338 -0.01198 -0.275 C -0.01285 -0.27662 -0.01389 -0.27732 -0.01458 -0.27871 C -0.01927 -0.28843 -0.02222 -0.29676 -0.02708 -0.30417 C -0.03281 -0.3132 -0.04323 -0.31482 -0.04931 -0.31621 C -0.05243 -0.31621 -0.05556 -0.31644 -0.05833 -0.31458 C -0.0592 -0.31389 -0.05712 -0.31134 -0.05625 -0.31088 C -0.05556 -0.31088 -0.05503 -0.31204 -0.05417 -0.3132 C -0.05573 -0.33241 -0.06024 -0.33148 -0.06667 -0.3382 C -0.06927 -0.34144 -0.07431 -0.34491 -0.07431 -0.34468 C -0.07708 -0.34977 -0.07899 -0.35046 -0.08212 -0.35162 C -0.08715 -0.35996 -0.09271 -0.36597 -0.09792 -0.37222 C -0.09913 -0.37361 -0.10035 -0.3757 -0.10139 -0.37755 C -0.10243 -0.37894 -0.1033 -0.38148 -0.10417 -0.38241 C -0.10955 -0.38912 -0.11927 -0.39954 -0.125 -0.40463 C -0.13177 -0.41088 -0.13889 -0.41111 -0.14583 -0.41482 C -0.15399 -0.41435 -0.16198 -0.41435 -0.17014 -0.41296 C -0.17413 -0.41273 -0.17865 -0.40671 -0.18264 -0.40463 C -0.18819 -0.39699 -0.19306 -0.38773 -0.19774 -0.37755 C -0.20017 -0.37292 -0.20174 -0.36597 -0.20399 -0.36227 C -0.2092 -0.35371 -0.20972 -0.35417 -0.21389 -0.3382 C -0.21701 -0.32662 -0.21962 -0.3132 -0.22274 -0.30046 C -0.22413 -0.29607 -0.22622 -0.29283 -0.22691 -0.28704 C -0.2283 -0.28009 -0.22899 -0.27246 -0.23038 -0.26505 C -0.2316 -0.25394 -0.23299 -0.24352 -0.23455 -0.23287 C -0.23663 -0.20602 -0.24132 -0.1831 -0.24497 -0.15741 C -0.24965 -0.12847 -0.25451 -0.1044 -0.26111 -0.07778 C -0.26267 -0.05695 -0.26024 -0.07917 -0.26372 -0.06389 C -0.26424 -0.06227 -0.26424 -0.05949 -0.26441 -0.05741 C -0.26476 -0.05602 -0.26545 -0.05394 -0.2658 -0.05232 C -0.26684 -0.04236 -0.26736 -0.03195 -0.26788 -0.0213 C -0.2684 0.02685 -0.26528 0.05949 -0.27153 0.09977 C -0.27205 0.1118 -0.27309 0.11342 -0.27413 0.12292 C -0.27257 0.14004 -0.275 0.12292 -0.27153 0.13194 C -0.27031 0.13426 -0.26858 0.14213 -0.26858 0.14259 C -0.27014 0.15532 -0.26962 0.15602 -0.27483 0.15602 " pathEditMode="relative" rAng="0" ptsTypes="fffffffffffffffffffffffffffffffffffffA">
                                      <p:cBhvr>
                                        <p:cTn id="343" dur="2000" fill="hold"/>
                                        <p:tgtEl>
                                          <p:spTgt spid="125"/>
                                        </p:tgtEl>
                                        <p:attrNameLst>
                                          <p:attrName>ppt_x</p:attrName>
                                          <p:attrName>ppt_y</p:attrName>
                                        </p:attrNameLst>
                                      </p:cBhvr>
                                      <p:rCtr x="-13800" y="-28600"/>
                                    </p:animMotion>
                                  </p:childTnLst>
                                </p:cTn>
                              </p:par>
                              <p:par>
                                <p:cTn id="344" presetID="0" presetClass="path" presetSubtype="0" accel="50000" decel="50000" fill="hold" nodeType="withEffect">
                                  <p:stCondLst>
                                    <p:cond delay="0"/>
                                  </p:stCondLst>
                                  <p:childTnLst>
                                    <p:animMotion origin="layout" path="M 3.33333E-6 -0.03125 C -0.00104 -0.12199 -0.00157 -0.2125 -0.00278 -0.30185 C -0.00295 -0.30718 -0.00799 -0.31366 -0.01094 -0.31667 C -0.0125 -0.31829 -0.01407 -0.31991 -0.01545 -0.32107 C -0.01667 -0.32222 -0.01806 -0.32269 -0.0191 -0.32361 C -0.025 -0.33009 -0.02882 -0.33565 -0.03542 -0.34074 C -0.04271 -0.34676 -0.05643 -0.34769 -0.06441 -0.34861 C -0.06823 -0.34861 -0.07223 -0.34908 -0.07604 -0.34746 C -0.07726 -0.34722 -0.07448 -0.3456 -0.07327 -0.34514 C -0.0724 -0.34514 -0.0717 -0.34607 -0.07066 -0.34676 C -0.07257 -0.35972 -0.07848 -0.35903 -0.08681 -0.36366 C -0.09028 -0.36551 -0.09688 -0.36806 -0.09688 -0.36783 C -0.10035 -0.3713 -0.10278 -0.37176 -0.10695 -0.37246 C -0.11354 -0.37801 -0.12084 -0.38218 -0.12761 -0.38634 C -0.12917 -0.38727 -0.13073 -0.38866 -0.13212 -0.38958 C -0.13351 -0.39074 -0.13455 -0.39236 -0.13577 -0.39306 C -0.14271 -0.39769 -0.15539 -0.40463 -0.16285 -0.4081 C -0.1717 -0.41204 -0.18091 -0.41227 -0.18993 -0.41482 C -0.2007 -0.41458 -0.21111 -0.41458 -0.2217 -0.41366 C -0.22691 -0.41343 -0.23264 -0.40926 -0.23785 -0.4081 C -0.24514 -0.40301 -0.25139 -0.39676 -0.25782 -0.38958 C -0.26077 -0.38658 -0.26285 -0.38218 -0.2658 -0.37963 C -0.27257 -0.37384 -0.27327 -0.37431 -0.27865 -0.36366 C -0.28264 -0.35556 -0.28629 -0.34676 -0.29028 -0.3382 C -0.29202 -0.33542 -0.29462 -0.3331 -0.29566 -0.3294 C -0.2974 -0.32454 -0.29844 -0.31945 -0.30035 -0.31435 C -0.30174 -0.30695 -0.30365 -0.3 -0.30573 -0.29283 C -0.30834 -0.27477 -0.31441 -0.25949 -0.31927 -0.24236 C -0.32518 -0.22292 -0.3316 -0.20671 -0.34011 -0.18889 C -0.34236 -0.175 -0.33907 -0.19005 -0.34375 -0.17963 C -0.34427 -0.17847 -0.3441 -0.17662 -0.34445 -0.17523 C -0.34497 -0.17431 -0.34584 -0.17315 -0.34636 -0.17176 C -0.34775 -0.16528 -0.34844 -0.15833 -0.34914 -0.15116 C -0.34966 -0.11898 -0.34566 -0.09699 -0.35365 -0.07014 C -0.35452 -0.06204 -0.35573 -0.06088 -0.35729 -0.0544 C -0.35521 -0.04306 -0.35834 -0.0544 -0.35365 -0.04838 C -0.35209 -0.04699 -0.35 -0.04167 -0.35 -0.04144 C -0.35191 -0.03287 -0.35122 -0.03241 -0.35816 -0.03241 " pathEditMode="relative" rAng="0" ptsTypes="fffffffffffffffffffffffffffffffffffffA">
                                      <p:cBhvr>
                                        <p:cTn id="345" dur="2000" fill="hold"/>
                                        <p:tgtEl>
                                          <p:spTgt spid="128"/>
                                        </p:tgtEl>
                                        <p:attrNameLst>
                                          <p:attrName>ppt_x</p:attrName>
                                          <p:attrName>ppt_y</p:attrName>
                                        </p:attrNameLst>
                                      </p:cBhvr>
                                      <p:rCtr x="-17900" y="-19200"/>
                                    </p:animMotion>
                                  </p:childTnLst>
                                </p:cTn>
                              </p:par>
                              <p:par>
                                <p:cTn id="346" presetID="0" presetClass="path" presetSubtype="0" accel="50000" decel="50000" fill="hold" nodeType="withEffect">
                                  <p:stCondLst>
                                    <p:cond delay="0"/>
                                  </p:stCondLst>
                                  <p:childTnLst>
                                    <p:animMotion origin="layout" path="M -3.33333E-6 0.11319 C -0.00104 -0.01158 -0.00156 -0.13588 -0.0026 -0.25926 C -0.00277 -0.26667 -0.00746 -0.27523 -0.01024 -0.27963 C -0.01163 -0.28195 -0.01302 -0.28403 -0.01441 -0.28588 C -0.01562 -0.28727 -0.01684 -0.28796 -0.0177 -0.28912 C -0.02326 -0.29815 -0.02691 -0.30602 -0.03281 -0.31273 C -0.03958 -0.32083 -0.05243 -0.32246 -0.05989 -0.32361 C -0.06354 -0.32361 -0.06718 -0.32408 -0.07066 -0.32222 C -0.07187 -0.32176 -0.06927 -0.31945 -0.06823 -0.31898 C -0.06736 -0.31898 -0.06666 -0.32014 -0.06562 -0.32083 C -0.06753 -0.33889 -0.07291 -0.33796 -0.0809 -0.34421 C -0.08402 -0.34676 -0.0901 -0.35046 -0.0901 -0.35 C -0.0934 -0.35486 -0.09566 -0.35533 -0.09948 -0.35648 C -0.10555 -0.36435 -0.11232 -0.36991 -0.11857 -0.37546 C -0.12031 -0.37685 -0.1217 -0.37871 -0.12291 -0.38009 C -0.12413 -0.38171 -0.12517 -0.38403 -0.12621 -0.38496 C -0.13264 -0.39097 -0.14444 -0.4007 -0.15139 -0.40556 C -0.15972 -0.41111 -0.1684 -0.41134 -0.17673 -0.41482 C -0.18663 -0.41435 -0.19635 -0.41435 -0.20625 -0.4132 C -0.21111 -0.41296 -0.21649 -0.40718 -0.22135 -0.40556 C -0.22812 -0.39838 -0.23385 -0.38982 -0.23975 -0.38009 C -0.24253 -0.37593 -0.24444 -0.36991 -0.24739 -0.36621 C -0.25364 -0.35833 -0.25434 -0.35903 -0.2592 -0.34421 C -0.26302 -0.33333 -0.26632 -0.32083 -0.26996 -0.30949 C -0.27152 -0.30533 -0.27413 -0.30232 -0.275 -0.29699 C -0.27673 -0.29051 -0.2776 -0.28357 -0.27934 -0.27639 C -0.28073 -0.26621 -0.28246 -0.25671 -0.28437 -0.24676 C -0.28698 -0.22199 -0.29236 -0.20093 -0.29705 -0.17755 C -0.30243 -0.1507 -0.3085 -0.12824 -0.31632 -0.10371 C -0.3184 -0.08472 -0.31545 -0.10533 -0.31961 -0.09121 C -0.32031 -0.08935 -0.32014 -0.08704 -0.32048 -0.08496 C -0.321 -0.0838 -0.3217 -0.08195 -0.32222 -0.08033 C -0.32343 -0.0713 -0.32413 -0.06158 -0.32482 -0.05185 C -0.32517 -0.00741 -0.32152 0.02268 -0.32899 0.05972 C -0.32986 0.07083 -0.3309 0.07245 -0.33229 0.08125 C -0.33038 0.09676 -0.33333 0.08125 -0.32899 0.08958 C -0.3276 0.09167 -0.32552 0.09884 -0.32552 0.0993 C -0.32743 0.11111 -0.32673 0.11157 -0.33316 0.11157 " pathEditMode="relative" rAng="0" ptsTypes="fffffffffffffffffffffffffffffffffffffA">
                                      <p:cBhvr>
                                        <p:cTn id="347" dur="2000" fill="hold"/>
                                        <p:tgtEl>
                                          <p:spTgt spid="131"/>
                                        </p:tgtEl>
                                        <p:attrNameLst>
                                          <p:attrName>ppt_x</p:attrName>
                                          <p:attrName>ppt_y</p:attrName>
                                        </p:attrNameLst>
                                      </p:cBhvr>
                                      <p:rCtr x="-16700" y="-26400"/>
                                    </p:animMotion>
                                  </p:childTnLst>
                                </p:cTn>
                              </p:par>
                              <p:par>
                                <p:cTn id="348" presetID="0" presetClass="path" presetSubtype="0" accel="50000" decel="50000" fill="hold" nodeType="withEffect">
                                  <p:stCondLst>
                                    <p:cond delay="0"/>
                                  </p:stCondLst>
                                  <p:childTnLst>
                                    <p:animMotion origin="layout" path="M -3.33333E-6 1.48148E-6 C -0.00104 -0.09792 -0.00156 -0.1956 -0.00277 -0.29259 C -0.00295 -0.29884 -0.00816 -0.30533 -0.01111 -0.30857 C -0.01267 -0.31042 -0.01423 -0.31227 -0.0158 -0.31343 C -0.01701 -0.31458 -0.0184 -0.31505 -0.01944 -0.31597 C -0.02552 -0.32315 -0.02951 -0.32917 -0.03611 -0.33449 C -0.04357 -0.34097 -0.05764 -0.34213 -0.0658 -0.34306 C -0.06979 -0.34306 -0.07395 -0.34352 -0.07777 -0.3419 C -0.07899 -0.34167 -0.07621 -0.33982 -0.075 -0.33935 C -0.07413 -0.33935 -0.07326 -0.34028 -0.07222 -0.34097 C -0.0743 -0.35509 -0.0802 -0.3544 -0.08889 -0.35926 C -0.09236 -0.36134 -0.09913 -0.36412 -0.09913 -0.36389 C -0.10277 -0.36759 -0.1052 -0.36852 -0.10937 -0.36898 C -0.11614 -0.375 -0.12361 -0.3794 -0.13055 -0.3838 C -0.13229 -0.38496 -0.13385 -0.38681 -0.13524 -0.3875 C -0.13663 -0.38866 -0.13767 -0.39051 -0.13889 -0.39121 C -0.146 -0.39607 -0.15902 -0.40371 -0.16666 -0.40741 C -0.17569 -0.41204 -0.18524 -0.41204 -0.19444 -0.41482 C -0.20538 -0.41435 -0.21614 -0.41435 -0.22691 -0.41343 C -0.23229 -0.4132 -0.23819 -0.40903 -0.24357 -0.40741 C -0.25104 -0.40185 -0.25746 -0.39514 -0.26389 -0.3875 C -0.26701 -0.38426 -0.26909 -0.3794 -0.27222 -0.37662 C -0.27916 -0.37037 -0.27986 -0.37083 -0.28524 -0.35926 C -0.28941 -0.3507 -0.29305 -0.34097 -0.29722 -0.33195 C -0.29895 -0.32871 -0.30173 -0.32639 -0.30277 -0.32222 C -0.30451 -0.31713 -0.30555 -0.31181 -0.30746 -0.30602 C -0.30902 -0.29792 -0.31093 -0.29051 -0.31302 -0.28264 C -0.3158 -0.2632 -0.32187 -0.24676 -0.32691 -0.22824 C -0.33298 -0.20718 -0.33958 -0.18958 -0.34826 -0.17037 C -0.35052 -0.15533 -0.34722 -0.17153 -0.35191 -0.16042 C -0.3526 -0.15903 -0.35243 -0.15718 -0.35277 -0.15556 C -0.3533 -0.15463 -0.35416 -0.15324 -0.35468 -0.15185 C -0.35607 -0.14491 -0.35677 -0.13727 -0.35746 -0.12963 C -0.35798 -0.09468 -0.35399 -0.07107 -0.36215 -0.0419 C -0.36302 -0.0331 -0.36423 -0.03195 -0.3658 -0.025 C -0.36371 -0.01273 -0.36701 -0.025 -0.36215 -0.01852 C -0.36059 -0.0169 -0.35833 -0.01111 -0.35833 -0.01088 C -0.36041 -0.00162 -0.35972 -0.00116 -0.36666 -0.00116 " pathEditMode="relative" rAng="0" ptsTypes="fffffffffffffffffffffffffffffffffffffA">
                                      <p:cBhvr>
                                        <p:cTn id="349" dur="2000" fill="hold"/>
                                        <p:tgtEl>
                                          <p:spTgt spid="134"/>
                                        </p:tgtEl>
                                        <p:attrNameLst>
                                          <p:attrName>ppt_x</p:attrName>
                                          <p:attrName>ppt_y</p:attrName>
                                        </p:attrNameLst>
                                      </p:cBhvr>
                                      <p:rCtr x="-18400" y="-20700"/>
                                    </p:animMotion>
                                  </p:childTnLst>
                                </p:cTn>
                              </p:par>
                              <p:par>
                                <p:cTn id="350" presetID="0" presetClass="path" presetSubtype="0" accel="50000" decel="50000" fill="hold" nodeType="withEffect">
                                  <p:stCondLst>
                                    <p:cond delay="0"/>
                                  </p:stCondLst>
                                  <p:childTnLst>
                                    <p:animMotion origin="layout" path="M -3.33333E-6 1.48148E-6 C -0.00104 -0.09792 -0.00156 -0.1956 -0.00277 -0.29259 C -0.00295 -0.29884 -0.00816 -0.30533 -0.01111 -0.30857 C -0.01267 -0.31042 -0.01423 -0.31227 -0.0158 -0.31343 C -0.01701 -0.31458 -0.0184 -0.31505 -0.01944 -0.31597 C -0.02552 -0.32315 -0.02951 -0.32917 -0.03611 -0.33449 C -0.04357 -0.34097 -0.05764 -0.34213 -0.0658 -0.34306 C -0.06979 -0.34306 -0.07395 -0.34352 -0.07777 -0.3419 C -0.07899 -0.34167 -0.07621 -0.33982 -0.075 -0.33935 C -0.07413 -0.33935 -0.07326 -0.34028 -0.07222 -0.34097 C -0.0743 -0.35509 -0.0802 -0.3544 -0.08889 -0.35926 C -0.09236 -0.36134 -0.09913 -0.36412 -0.09913 -0.36389 C -0.10277 -0.36759 -0.1052 -0.36852 -0.10937 -0.36898 C -0.11614 -0.375 -0.12361 -0.3794 -0.13055 -0.3838 C -0.13229 -0.38496 -0.13385 -0.38681 -0.13524 -0.3875 C -0.13663 -0.38866 -0.13767 -0.39051 -0.13889 -0.39121 C -0.146 -0.39607 -0.15902 -0.40371 -0.16666 -0.40741 C -0.17569 -0.41204 -0.18524 -0.41204 -0.19444 -0.41482 C -0.20538 -0.41435 -0.21614 -0.41435 -0.22691 -0.41343 C -0.23229 -0.4132 -0.23819 -0.40903 -0.24357 -0.40741 C -0.25104 -0.40185 -0.25746 -0.39514 -0.26389 -0.3875 C -0.26701 -0.38426 -0.26909 -0.3794 -0.27222 -0.37662 C -0.27916 -0.37037 -0.27986 -0.37083 -0.28524 -0.35926 C -0.28941 -0.3507 -0.29305 -0.34097 -0.29722 -0.33195 C -0.29895 -0.32871 -0.30173 -0.32639 -0.30277 -0.32222 C -0.30451 -0.31713 -0.30555 -0.31181 -0.30746 -0.30602 C -0.30902 -0.29792 -0.31093 -0.29051 -0.31302 -0.28264 C -0.3158 -0.2632 -0.32187 -0.24676 -0.32691 -0.22824 C -0.33298 -0.20718 -0.33958 -0.18958 -0.34826 -0.17037 C -0.35052 -0.15533 -0.34722 -0.17153 -0.35191 -0.16042 C -0.3526 -0.15903 -0.35243 -0.15718 -0.35277 -0.15556 C -0.3533 -0.15463 -0.35416 -0.15324 -0.35468 -0.15185 C -0.35607 -0.14491 -0.35677 -0.13727 -0.35746 -0.12963 C -0.35798 -0.09468 -0.35399 -0.07107 -0.36215 -0.0419 C -0.36302 -0.0331 -0.36423 -0.03195 -0.3658 -0.025 C -0.36371 -0.01273 -0.36701 -0.025 -0.36215 -0.01852 C -0.36059 -0.0169 -0.35833 -0.01111 -0.35833 -0.01088 C -0.36041 -0.00162 -0.35972 -0.00116 -0.36666 -0.00116 " pathEditMode="relative" rAng="0" ptsTypes="fffffffffffffffffffffffffffffffffffffA">
                                      <p:cBhvr>
                                        <p:cTn id="351" dur="2000" fill="hold"/>
                                        <p:tgtEl>
                                          <p:spTgt spid="137"/>
                                        </p:tgtEl>
                                        <p:attrNameLst>
                                          <p:attrName>ppt_x</p:attrName>
                                          <p:attrName>ppt_y</p:attrName>
                                        </p:attrNameLst>
                                      </p:cBhvr>
                                      <p:rCtr x="-18400" y="-20700"/>
                                    </p:animMotion>
                                  </p:childTnLst>
                                </p:cTn>
                              </p:par>
                              <p:par>
                                <p:cTn id="352" presetID="0" presetClass="path" presetSubtype="0" accel="50000" decel="50000" fill="hold" nodeType="withEffect">
                                  <p:stCondLst>
                                    <p:cond delay="0"/>
                                  </p:stCondLst>
                                  <p:childTnLst>
                                    <p:animMotion origin="layout" path="M -3.33333E-6 -0.03125 C -0.00086 -0.12199 -0.00121 -0.2125 -0.00208 -0.30185 C -0.00225 -0.30718 -0.00607 -0.31366 -0.00816 -0.31667 C -0.00937 -0.31829 -0.01041 -0.31991 -0.01163 -0.32107 C -0.0125 -0.32222 -0.01354 -0.32269 -0.01423 -0.32361 C -0.01857 -0.33009 -0.02152 -0.33565 -0.02639 -0.34074 C -0.03177 -0.34676 -0.04201 -0.34769 -0.04791 -0.34861 C -0.05086 -0.34861 -0.05382 -0.34908 -0.05659 -0.34746 C -0.05746 -0.34722 -0.05538 -0.3456 -0.05451 -0.34514 C -0.05399 -0.34514 -0.0533 -0.34607 -0.0526 -0.34676 C -0.05399 -0.35972 -0.05833 -0.35903 -0.06475 -0.36366 C -0.06718 -0.36551 -0.07205 -0.36806 -0.07205 -0.36783 C -0.07482 -0.3713 -0.07656 -0.37176 -0.07951 -0.37246 C -0.08455 -0.37801 -0.08993 -0.38218 -0.09496 -0.38634 C -0.09618 -0.38727 -0.09739 -0.38866 -0.09843 -0.38958 C -0.0993 -0.39074 -0.10017 -0.39236 -0.10104 -0.39306 C -0.10625 -0.39769 -0.11562 -0.40463 -0.12118 -0.4081 C -0.12777 -0.41204 -0.13472 -0.41227 -0.14132 -0.41482 C -0.1493 -0.41458 -0.15711 -0.41458 -0.16493 -0.41366 C -0.16892 -0.41343 -0.17309 -0.40926 -0.17708 -0.4081 C -0.18246 -0.40301 -0.18715 -0.39676 -0.19184 -0.38958 C -0.19409 -0.38658 -0.19566 -0.38218 -0.19791 -0.37963 C -0.20295 -0.37384 -0.20347 -0.37431 -0.20729 -0.36366 C -0.21041 -0.35556 -0.21302 -0.34676 -0.21597 -0.3382 C -0.21736 -0.33542 -0.21927 -0.3331 -0.22014 -0.3294 C -0.22135 -0.32454 -0.22205 -0.31945 -0.22343 -0.31435 C -0.22465 -0.30695 -0.22604 -0.3 -0.2276 -0.29283 C -0.22951 -0.27477 -0.23402 -0.25949 -0.23767 -0.24236 C -0.24201 -0.22292 -0.24687 -0.20671 -0.25312 -0.18889 C -0.25468 -0.175 -0.25243 -0.19005 -0.25573 -0.17963 C -0.25625 -0.17847 -0.25607 -0.17662 -0.25642 -0.17523 C -0.25677 -0.17431 -0.25746 -0.17315 -0.25781 -0.17176 C -0.25885 -0.16528 -0.25937 -0.15833 -0.25989 -0.15116 C -0.26024 -0.11898 -0.25729 -0.09699 -0.26319 -0.07014 C -0.26389 -0.06204 -0.26475 -0.06088 -0.2658 -0.0544 C -0.26441 -0.04306 -0.26666 -0.0544 -0.26319 -0.04838 C -0.26215 -0.04699 -0.26041 -0.04167 -0.26041 -0.04144 C -0.26198 -0.03287 -0.26145 -0.03241 -0.26649 -0.03241 " pathEditMode="relative" rAng="0" ptsTypes="fffffffffffffffffffffffffffffffffffffA">
                                      <p:cBhvr>
                                        <p:cTn id="353" dur="2000" fill="hold"/>
                                        <p:tgtEl>
                                          <p:spTgt spid="140"/>
                                        </p:tgtEl>
                                        <p:attrNameLst>
                                          <p:attrName>ppt_x</p:attrName>
                                          <p:attrName>ppt_y</p:attrName>
                                        </p:attrNameLst>
                                      </p:cBhvr>
                                      <p:rCtr x="-13300" y="-19200"/>
                                    </p:animMotion>
                                  </p:childTnLst>
                                </p:cTn>
                              </p:par>
                              <p:par>
                                <p:cTn id="354" presetID="0" presetClass="path" presetSubtype="0" accel="50000" decel="50000" fill="hold" nodeType="withEffect">
                                  <p:stCondLst>
                                    <p:cond delay="0"/>
                                  </p:stCondLst>
                                  <p:childTnLst>
                                    <p:animMotion origin="layout" path="M 0 0.03542 C -0.00087 -0.07176 -0.00139 -0.17824 -0.00226 -0.2838 C -0.00243 -0.29028 -0.00642 -0.29746 -0.00868 -0.30116 C -0.0099 -0.30324 -0.01128 -0.30509 -0.01233 -0.30648 C -0.01319 -0.30787 -0.01441 -0.30833 -0.0151 -0.30926 C -0.01979 -0.31736 -0.02292 -0.32384 -0.02812 -0.32963 C -0.03385 -0.33658 -0.04462 -0.33796 -0.05104 -0.33889 C -0.05399 -0.33889 -0.05712 -0.33935 -0.06024 -0.33773 C -0.06111 -0.3375 -0.05903 -0.33542 -0.05799 -0.33496 C -0.05729 -0.33496 -0.05677 -0.33588 -0.0559 -0.33658 C -0.05747 -0.35185 -0.06215 -0.35116 -0.06875 -0.35648 C -0.07153 -0.3588 -0.07674 -0.36181 -0.07674 -0.36158 C -0.07951 -0.36551 -0.08142 -0.36597 -0.08472 -0.36736 C -0.08993 -0.37384 -0.09566 -0.37871 -0.10104 -0.38333 C -0.10226 -0.38472 -0.10347 -0.38611 -0.10451 -0.38727 C -0.10573 -0.38866 -0.10642 -0.39074 -0.10747 -0.39144 C -0.11285 -0.39676 -0.12292 -0.40486 -0.12882 -0.40903 C -0.13576 -0.41366 -0.14306 -0.41389 -0.15035 -0.4169 C -0.15885 -0.41644 -0.16701 -0.41644 -0.17535 -0.41551 C -0.17951 -0.41528 -0.18403 -0.41042 -0.18819 -0.40903 C -0.19392 -0.40301 -0.19878 -0.3956 -0.20399 -0.38727 C -0.20625 -0.3838 -0.20799 -0.37871 -0.21024 -0.37546 C -0.21562 -0.36875 -0.21615 -0.36921 -0.22049 -0.35648 C -0.22361 -0.34722 -0.22639 -0.33658 -0.22969 -0.32685 C -0.2309 -0.32338 -0.23299 -0.32083 -0.23385 -0.31597 C -0.23524 -0.31042 -0.23611 -0.3044 -0.2375 -0.29838 C -0.23872 -0.28958 -0.2401 -0.28171 -0.24184 -0.27315 C -0.24392 -0.25185 -0.24861 -0.23403 -0.2526 -0.21366 C -0.25712 -0.19074 -0.26233 -0.17176 -0.26892 -0.15046 C -0.27083 -0.13426 -0.26823 -0.15185 -0.27187 -0.13982 C -0.27222 -0.1382 -0.27222 -0.13634 -0.2724 -0.13449 C -0.27292 -0.13357 -0.27361 -0.13195 -0.27396 -0.13056 C -0.275 -0.12292 -0.27552 -0.11435 -0.27622 -0.10602 C -0.27656 -0.06829 -0.27344 -0.04236 -0.27969 -0.01042 C -0.28038 -0.00093 -0.28142 0.00046 -0.28264 0.00787 C -0.2809 0.02129 -0.28333 0.00787 -0.27969 0.01504 C -0.27847 0.01667 -0.27691 0.02292 -0.27691 0.02315 C -0.2783 0.03333 -0.27778 0.03379 -0.28333 0.03379 " pathEditMode="relative" rAng="0" ptsTypes="fffffffffffffffffffffffffffffffffffffA">
                                      <p:cBhvr>
                                        <p:cTn id="355" dur="2000" fill="hold"/>
                                        <p:tgtEl>
                                          <p:spTgt spid="143"/>
                                        </p:tgtEl>
                                        <p:attrNameLst>
                                          <p:attrName>ppt_x</p:attrName>
                                          <p:attrName>ppt_y</p:attrName>
                                        </p:attrNameLst>
                                      </p:cBhvr>
                                      <p:rCtr x="-14200" y="-22600"/>
                                    </p:animMotion>
                                  </p:childTnLst>
                                </p:cTn>
                              </p:par>
                              <p:par>
                                <p:cTn id="356" presetID="0" presetClass="path" presetSubtype="0" accel="50000" decel="50000" fill="hold" nodeType="withEffect">
                                  <p:stCondLst>
                                    <p:cond delay="0"/>
                                  </p:stCondLst>
                                  <p:childTnLst>
                                    <p:animMotion origin="layout" path="M -3.33333E-6 -7.40741E-7 C -0.00104 -0.09792 -0.00156 -0.19514 -0.00277 -0.29259 C -0.00295 -0.29838 -0.00816 -0.30509 -0.01111 -0.30856 C -0.01267 -0.31042 -0.01423 -0.31204 -0.0158 -0.31343 C -0.01701 -0.31458 -0.0184 -0.31481 -0.01944 -0.31597 C -0.02552 -0.32292 -0.02951 -0.32917 -0.03611 -0.33449 C -0.04357 -0.34097 -0.05764 -0.34213 -0.0658 -0.34305 C -0.06979 -0.34305 -0.07395 -0.34352 -0.07777 -0.3419 C -0.07899 -0.34167 -0.07621 -0.33981 -0.075 -0.33935 C -0.07413 -0.33935 -0.07326 -0.34028 -0.07222 -0.34097 C -0.0743 -0.35509 -0.0802 -0.3544 -0.08889 -0.35926 C -0.09236 -0.36134 -0.09913 -0.36412 -0.09913 -0.36389 C -0.10277 -0.36759 -0.1052 -0.36805 -0.10937 -0.36898 C -0.11614 -0.37454 -0.12361 -0.3794 -0.13055 -0.3838 C -0.13229 -0.38495 -0.13385 -0.38634 -0.13524 -0.3875 C -0.13663 -0.38866 -0.13767 -0.39051 -0.13889 -0.3912 C -0.146 -0.39606 -0.15902 -0.4037 -0.16666 -0.40741 C -0.17569 -0.4118 -0.18524 -0.41204 -0.19444 -0.41481 C -0.20538 -0.41435 -0.21614 -0.41435 -0.22691 -0.41343 C -0.23229 -0.41319 -0.23819 -0.4088 -0.24357 -0.40741 C -0.25104 -0.40185 -0.25746 -0.39514 -0.26389 -0.3875 C -0.26701 -0.38426 -0.26909 -0.3794 -0.27222 -0.37639 C -0.27916 -0.37037 -0.27986 -0.37083 -0.28524 -0.35926 C -0.28941 -0.35069 -0.29305 -0.34097 -0.29722 -0.33194 C -0.29895 -0.3287 -0.30173 -0.32616 -0.30277 -0.32222 C -0.30451 -0.3169 -0.30555 -0.31157 -0.30746 -0.30602 C -0.30902 -0.29792 -0.31093 -0.29051 -0.31302 -0.28264 C -0.3158 -0.26319 -0.32187 -0.24676 -0.32691 -0.22824 C -0.33298 -0.20718 -0.33958 -0.18958 -0.34826 -0.17037 C -0.35052 -0.15532 -0.34722 -0.17153 -0.35191 -0.16042 C -0.3526 -0.15903 -0.35243 -0.15718 -0.35277 -0.15555 C -0.3533 -0.15463 -0.35416 -0.15324 -0.35468 -0.15185 C -0.35607 -0.14491 -0.35677 -0.13727 -0.35746 -0.12963 C -0.35798 -0.09468 -0.35399 -0.07106 -0.36215 -0.0419 C -0.36302 -0.0331 -0.36423 -0.03194 -0.3658 -0.025 C -0.36371 -0.01273 -0.36701 -0.025 -0.36215 -0.01852 C -0.36059 -0.0169 -0.35833 -0.01111 -0.35833 -0.01088 C -0.36041 -0.00162 -0.35972 -0.00116 -0.36666 -0.00116 " pathEditMode="relative" rAng="0" ptsTypes="fffffffffffffffffffffffffffffffffffffA">
                                      <p:cBhvr>
                                        <p:cTn id="357" dur="2000" fill="hold"/>
                                        <p:tgtEl>
                                          <p:spTgt spid="146"/>
                                        </p:tgtEl>
                                        <p:attrNameLst>
                                          <p:attrName>ppt_x</p:attrName>
                                          <p:attrName>ppt_y</p:attrName>
                                        </p:attrNameLst>
                                      </p:cBhvr>
                                      <p:rCtr x="-18400" y="-20700"/>
                                    </p:animMotion>
                                  </p:childTnLst>
                                </p:cTn>
                              </p:par>
                              <p:par>
                                <p:cTn id="358" presetID="0" presetClass="path" presetSubtype="0" accel="50000" decel="50000" fill="hold" nodeType="withEffect">
                                  <p:stCondLst>
                                    <p:cond delay="0"/>
                                  </p:stCondLst>
                                  <p:childTnLst>
                                    <p:animMotion origin="layout" path="M 0 -7.40741E-7 C -0.00104 -0.09792 -0.00156 -0.19514 -0.00278 -0.29259 C -0.00295 -0.29838 -0.00816 -0.30509 -0.01111 -0.30856 C -0.01267 -0.31042 -0.01424 -0.31204 -0.0158 -0.31343 C -0.01701 -0.31458 -0.0184 -0.31481 -0.01944 -0.31597 C -0.02552 -0.32292 -0.02951 -0.32917 -0.03611 -0.33449 C -0.04358 -0.34097 -0.05764 -0.34213 -0.0658 -0.34305 C -0.06979 -0.34305 -0.07396 -0.34352 -0.07778 -0.3419 C -0.07899 -0.34167 -0.07622 -0.33981 -0.075 -0.33935 C -0.07413 -0.33935 -0.07326 -0.34028 -0.07222 -0.34097 C -0.07431 -0.35509 -0.08021 -0.3544 -0.08889 -0.35926 C -0.09236 -0.36134 -0.09913 -0.36412 -0.09913 -0.36389 C -0.10278 -0.36759 -0.10521 -0.36805 -0.10937 -0.36898 C -0.11615 -0.37454 -0.12361 -0.3794 -0.13056 -0.3838 C -0.13229 -0.38495 -0.13385 -0.38634 -0.13524 -0.3875 C -0.13663 -0.38866 -0.13767 -0.39051 -0.13889 -0.3912 C -0.14601 -0.39606 -0.15903 -0.4037 -0.16667 -0.40741 C -0.17569 -0.4118 -0.18524 -0.41204 -0.19444 -0.41481 C -0.20538 -0.41435 -0.21615 -0.41435 -0.22691 -0.41343 C -0.23229 -0.41319 -0.23819 -0.4088 -0.24358 -0.40741 C -0.25104 -0.40185 -0.25747 -0.39514 -0.26389 -0.3875 C -0.26701 -0.38426 -0.2691 -0.3794 -0.27222 -0.37639 C -0.27917 -0.37037 -0.27986 -0.37083 -0.28524 -0.35926 C -0.28941 -0.35069 -0.29306 -0.34097 -0.29722 -0.33194 C -0.29896 -0.3287 -0.30174 -0.32616 -0.30278 -0.32222 C -0.30451 -0.3169 -0.30556 -0.31157 -0.30747 -0.30602 C -0.30903 -0.29792 -0.31094 -0.29051 -0.31302 -0.28264 C -0.3158 -0.26319 -0.32187 -0.24676 -0.32691 -0.22824 C -0.33299 -0.20718 -0.33958 -0.18958 -0.34826 -0.17037 C -0.35052 -0.15532 -0.34722 -0.17153 -0.35191 -0.16042 C -0.3526 -0.15903 -0.35243 -0.15718 -0.35278 -0.15555 C -0.3533 -0.15463 -0.35417 -0.15324 -0.35469 -0.15185 C -0.35608 -0.14491 -0.35677 -0.13727 -0.35747 -0.12963 C -0.35799 -0.09468 -0.35399 -0.07106 -0.36215 -0.0419 C -0.36302 -0.0331 -0.36424 -0.03194 -0.3658 -0.025 C -0.36372 -0.01273 -0.36701 -0.025 -0.36215 -0.01852 C -0.36059 -0.0169 -0.35833 -0.01111 -0.35833 -0.01088 C -0.36042 -0.00162 -0.35972 -0.00116 -0.36667 -0.00116 " pathEditMode="relative" rAng="0" ptsTypes="fffffffffffffffffffffffffffffffffffffA">
                                      <p:cBhvr>
                                        <p:cTn id="359" dur="2000" fill="hold"/>
                                        <p:tgtEl>
                                          <p:spTgt spid="149"/>
                                        </p:tgtEl>
                                        <p:attrNameLst>
                                          <p:attrName>ppt_x</p:attrName>
                                          <p:attrName>ppt_y</p:attrName>
                                        </p:attrNameLst>
                                      </p:cBhvr>
                                      <p:rCtr x="-18400" y="-20700"/>
                                    </p:animMotion>
                                  </p:childTnLst>
                                </p:cTn>
                              </p:par>
                              <p:par>
                                <p:cTn id="360" presetID="0" presetClass="path" presetSubtype="0" accel="50000" decel="50000" fill="hold" nodeType="withEffect">
                                  <p:stCondLst>
                                    <p:cond delay="0"/>
                                  </p:stCondLst>
                                  <p:childTnLst>
                                    <p:animMotion origin="layout" path="M 3.33333E-6 -7.40741E-7 C -0.00104 -0.09792 -0.00157 -0.19514 -0.00278 -0.29259 C -0.00295 -0.29838 -0.00816 -0.30509 -0.01111 -0.30856 C -0.01268 -0.31042 -0.01424 -0.31204 -0.0158 -0.31343 C -0.01702 -0.31458 -0.01841 -0.31481 -0.01945 -0.31597 C -0.02552 -0.32292 -0.02952 -0.32917 -0.03611 -0.33449 C -0.04358 -0.34097 -0.05764 -0.34213 -0.0658 -0.34305 C -0.06979 -0.34305 -0.07396 -0.34352 -0.07778 -0.3419 C -0.079 -0.34167 -0.07622 -0.33981 -0.075 -0.33935 C -0.07414 -0.33935 -0.07327 -0.34028 -0.07223 -0.34097 C -0.07431 -0.35509 -0.08021 -0.3544 -0.08889 -0.35926 C -0.09236 -0.36134 -0.09914 -0.36412 -0.09914 -0.36389 C -0.10278 -0.36759 -0.10521 -0.36805 -0.10938 -0.36898 C -0.11615 -0.37454 -0.12361 -0.3794 -0.13056 -0.3838 C -0.13229 -0.38495 -0.13386 -0.38634 -0.13525 -0.3875 C -0.13664 -0.38866 -0.13768 -0.39051 -0.13889 -0.3912 C -0.14601 -0.39606 -0.15903 -0.4037 -0.16667 -0.40741 C -0.1757 -0.4118 -0.18525 -0.41204 -0.19445 -0.41481 C -0.20539 -0.41435 -0.21615 -0.41435 -0.22691 -0.41343 C -0.23229 -0.41319 -0.2382 -0.4088 -0.24358 -0.40741 C -0.25104 -0.40185 -0.25747 -0.39514 -0.26389 -0.3875 C -0.26702 -0.38426 -0.2691 -0.3794 -0.27223 -0.37639 C -0.27917 -0.37037 -0.27986 -0.37083 -0.28525 -0.35926 C -0.28941 -0.35069 -0.29306 -0.34097 -0.29723 -0.33194 C -0.29896 -0.3287 -0.30174 -0.32616 -0.30278 -0.32222 C -0.30452 -0.3169 -0.30556 -0.31157 -0.30747 -0.30602 C -0.30903 -0.29792 -0.31094 -0.29051 -0.31302 -0.28264 C -0.3158 -0.26319 -0.32188 -0.24676 -0.32691 -0.22824 C -0.33299 -0.20718 -0.33959 -0.18958 -0.34827 -0.17037 C -0.35052 -0.15532 -0.34723 -0.17153 -0.35191 -0.16042 C -0.35261 -0.15903 -0.35243 -0.15718 -0.35278 -0.15555 C -0.3533 -0.15463 -0.35417 -0.15324 -0.35469 -0.15185 C -0.35608 -0.14491 -0.35677 -0.13727 -0.35747 -0.12963 C -0.35799 -0.09468 -0.354 -0.07106 -0.36216 -0.0419 C -0.36302 -0.0331 -0.36424 -0.03194 -0.3658 -0.025 C -0.36372 -0.01273 -0.36702 -0.025 -0.36216 -0.01852 C -0.36059 -0.0169 -0.35834 -0.01111 -0.35834 -0.01088 C -0.36042 -0.00162 -0.35973 -0.00116 -0.36667 -0.00116 " pathEditMode="relative" rAng="0" ptsTypes="fffffffffffffffffffffffffffffffffffffA">
                                      <p:cBhvr>
                                        <p:cTn id="361" dur="2000" fill="hold"/>
                                        <p:tgtEl>
                                          <p:spTgt spid="152"/>
                                        </p:tgtEl>
                                        <p:attrNameLst>
                                          <p:attrName>ppt_x</p:attrName>
                                          <p:attrName>ppt_y</p:attrName>
                                        </p:attrNameLst>
                                      </p:cBhvr>
                                      <p:rCtr x="-18400" y="-20700"/>
                                    </p:animMotion>
                                  </p:childTnLst>
                                </p:cTn>
                              </p:par>
                              <p:par>
                                <p:cTn id="362" presetID="0" presetClass="path" presetSubtype="0" accel="50000" decel="50000" fill="hold" nodeType="withEffect">
                                  <p:stCondLst>
                                    <p:cond delay="0"/>
                                  </p:stCondLst>
                                  <p:childTnLst>
                                    <p:animMotion origin="layout" path="M -3.33333E-6 -7.40741E-7 C -0.00104 -0.09792 -0.00156 -0.19514 -0.00277 -0.29259 C -0.00295 -0.29838 -0.00816 -0.30509 -0.01111 -0.30856 C -0.01267 -0.31042 -0.01423 -0.31204 -0.0158 -0.31343 C -0.01701 -0.31458 -0.0184 -0.31481 -0.01944 -0.31597 C -0.02552 -0.32292 -0.02951 -0.32917 -0.03611 -0.33449 C -0.04357 -0.34097 -0.05764 -0.34213 -0.0658 -0.34305 C -0.06979 -0.34305 -0.07395 -0.34352 -0.07777 -0.3419 C -0.07899 -0.34167 -0.07621 -0.33981 -0.075 -0.33935 C -0.07413 -0.33935 -0.07326 -0.34028 -0.07222 -0.34097 C -0.0743 -0.35509 -0.0802 -0.3544 -0.08889 -0.35926 C -0.09236 -0.36134 -0.09913 -0.36412 -0.09913 -0.36389 C -0.10277 -0.36759 -0.1052 -0.36805 -0.10937 -0.36898 C -0.11614 -0.37454 -0.12361 -0.3794 -0.13055 -0.3838 C -0.13229 -0.38495 -0.13385 -0.38634 -0.13524 -0.3875 C -0.13663 -0.38866 -0.13767 -0.39051 -0.13889 -0.3912 C -0.146 -0.39606 -0.15902 -0.4037 -0.16666 -0.40741 C -0.17569 -0.4118 -0.18524 -0.41204 -0.19444 -0.41481 C -0.20538 -0.41435 -0.21614 -0.41435 -0.22691 -0.41343 C -0.23229 -0.41319 -0.23819 -0.4088 -0.24357 -0.40741 C -0.25104 -0.40185 -0.25746 -0.39514 -0.26389 -0.3875 C -0.26701 -0.38426 -0.26909 -0.3794 -0.27222 -0.37639 C -0.27916 -0.37037 -0.27986 -0.37083 -0.28524 -0.35926 C -0.28941 -0.35069 -0.29305 -0.34097 -0.29722 -0.33194 C -0.29895 -0.3287 -0.30173 -0.32616 -0.30277 -0.32222 C -0.30451 -0.3169 -0.30555 -0.31157 -0.30746 -0.30602 C -0.30902 -0.29792 -0.31093 -0.29051 -0.31302 -0.28264 C -0.3158 -0.26319 -0.32187 -0.24676 -0.32691 -0.22824 C -0.33298 -0.20718 -0.33958 -0.18958 -0.34826 -0.17037 C -0.35052 -0.15532 -0.34722 -0.17153 -0.35191 -0.16042 C -0.3526 -0.15903 -0.35243 -0.15718 -0.35277 -0.15555 C -0.3533 -0.15463 -0.35416 -0.15324 -0.35468 -0.15185 C -0.35607 -0.14491 -0.35677 -0.13727 -0.35746 -0.12963 C -0.35798 -0.09468 -0.35399 -0.07106 -0.36215 -0.0419 C -0.36302 -0.0331 -0.36423 -0.03194 -0.3658 -0.025 C -0.36371 -0.01273 -0.36701 -0.025 -0.36215 -0.01852 C -0.36059 -0.0169 -0.35833 -0.01111 -0.35833 -0.01088 C -0.36041 -0.00162 -0.35972 -0.00116 -0.36666 -0.00116 " pathEditMode="relative" rAng="0" ptsTypes="fffffffffffffffffffffffffffffffffffffA">
                                      <p:cBhvr>
                                        <p:cTn id="363" dur="2000" fill="hold"/>
                                        <p:tgtEl>
                                          <p:spTgt spid="155"/>
                                        </p:tgtEl>
                                        <p:attrNameLst>
                                          <p:attrName>ppt_x</p:attrName>
                                          <p:attrName>ppt_y</p:attrName>
                                        </p:attrNameLst>
                                      </p:cBhvr>
                                      <p:rCtr x="-18400" y="-20700"/>
                                    </p:animMotion>
                                  </p:childTnLst>
                                </p:cTn>
                              </p:par>
                              <p:par>
                                <p:cTn id="364" presetID="0" presetClass="path" presetSubtype="0" accel="50000" decel="50000" fill="hold" nodeType="withEffect">
                                  <p:stCondLst>
                                    <p:cond delay="0"/>
                                  </p:stCondLst>
                                  <p:childTnLst>
                                    <p:animMotion origin="layout" path="M 0 -0.0537 C -0.00122 -0.13889 -0.00174 -0.22361 -0.00312 -0.30856 C -0.0033 -0.31343 -0.00885 -0.31944 -0.01198 -0.32245 C -0.01354 -0.32407 -0.01528 -0.32546 -0.01701 -0.32662 C -0.01823 -0.32755 -0.01979 -0.32778 -0.02083 -0.32893 C -0.02726 -0.33518 -0.0316 -0.34028 -0.03854 -0.34514 C -0.04653 -0.35069 -0.06163 -0.35185 -0.07031 -0.35231 C -0.07465 -0.35231 -0.07899 -0.35301 -0.08316 -0.35139 C -0.08437 -0.35116 -0.08142 -0.34954 -0.08021 -0.34954 C -0.07917 -0.34954 -0.0783 -0.35 -0.07708 -0.35069 C -0.07934 -0.36296 -0.08576 -0.36227 -0.09497 -0.36643 C -0.09861 -0.36829 -0.1059 -0.37083 -0.1059 -0.3706 C -0.10972 -0.37384 -0.11233 -0.3743 -0.11684 -0.375 C -0.12396 -0.37986 -0.13194 -0.38403 -0.13941 -0.38796 C -0.14132 -0.38889 -0.14288 -0.39005 -0.14444 -0.3912 C -0.14583 -0.39213 -0.14705 -0.39375 -0.14826 -0.39444 C -0.1559 -0.39861 -0.16979 -0.40532 -0.17795 -0.40856 C -0.1875 -0.41227 -0.19774 -0.4125 -0.20764 -0.41481 C -0.21927 -0.41458 -0.23073 -0.41458 -0.24219 -0.41366 C -0.24792 -0.41343 -0.25434 -0.40972 -0.26007 -0.40856 C -0.26806 -0.4037 -0.27483 -0.39768 -0.28177 -0.3912 C -0.28507 -0.38843 -0.28733 -0.38403 -0.29062 -0.38148 C -0.29809 -0.37616 -0.29878 -0.37662 -0.30451 -0.36643 C -0.30885 -0.35903 -0.31285 -0.35069 -0.31719 -0.34305 C -0.3191 -0.33981 -0.32205 -0.33773 -0.32326 -0.33426 C -0.325 -0.32963 -0.32622 -0.325 -0.32812 -0.32014 C -0.32986 -0.31319 -0.33194 -0.30671 -0.3342 -0.29977 C -0.33715 -0.28287 -0.34358 -0.26875 -0.34896 -0.25231 C -0.35538 -0.23403 -0.3625 -0.21944 -0.3717 -0.20208 C -0.37413 -0.18889 -0.37066 -0.20301 -0.37569 -0.19329 C -0.37639 -0.19213 -0.37622 -0.19051 -0.37656 -0.18912 C -0.37708 -0.18819 -0.37812 -0.18704 -0.37865 -0.18588 C -0.38003 -0.17986 -0.3809 -0.17315 -0.3816 -0.16643 C -0.38212 -0.13611 -0.37778 -0.11551 -0.38663 -0.09028 C -0.3875 -0.08264 -0.38872 -0.08148 -0.39045 -0.07569 C -0.38819 -0.06458 -0.39167 -0.07569 -0.38663 -0.06968 C -0.3849 -0.06829 -0.38247 -0.06343 -0.38247 -0.06296 C -0.38472 -0.05509 -0.38403 -0.05463 -0.39132 -0.05463 " pathEditMode="relative" rAng="0" ptsTypes="fffffffffffffffffffffffffffffffffffffA">
                                      <p:cBhvr>
                                        <p:cTn id="365" dur="2000" fill="hold"/>
                                        <p:tgtEl>
                                          <p:spTgt spid="158"/>
                                        </p:tgtEl>
                                        <p:attrNameLst>
                                          <p:attrName>ppt_x</p:attrName>
                                          <p:attrName>ppt_y</p:attrName>
                                        </p:attrNameLst>
                                      </p:cBhvr>
                                      <p:rCtr x="-19600" y="-18100"/>
                                    </p:animMotion>
                                  </p:childTnLst>
                                </p:cTn>
                              </p:par>
                              <p:par>
                                <p:cTn id="366" presetID="0" presetClass="path" presetSubtype="0" accel="50000" decel="50000" fill="hold" nodeType="withEffect">
                                  <p:stCondLst>
                                    <p:cond delay="0"/>
                                  </p:stCondLst>
                                  <p:childTnLst>
                                    <p:animMotion origin="layout" path="M 3.33333E-6 -7.40741E-7 C -0.00104 -0.09792 -0.00157 -0.19514 -0.00278 -0.29259 C -0.00295 -0.29838 -0.00816 -0.30509 -0.01111 -0.30856 C -0.01268 -0.31042 -0.01424 -0.31204 -0.0158 -0.31343 C -0.01702 -0.31458 -0.01841 -0.31481 -0.01945 -0.31597 C -0.02552 -0.32292 -0.02952 -0.32917 -0.03611 -0.33449 C -0.04358 -0.34097 -0.05764 -0.34213 -0.0658 -0.34305 C -0.06979 -0.34305 -0.07396 -0.34352 -0.07778 -0.3419 C -0.079 -0.34167 -0.07622 -0.33981 -0.075 -0.33935 C -0.07414 -0.33935 -0.07327 -0.34028 -0.07223 -0.34097 C -0.07431 -0.35509 -0.08021 -0.3544 -0.08889 -0.35926 C -0.09236 -0.36134 -0.09914 -0.36412 -0.09914 -0.36389 C -0.10278 -0.36759 -0.10521 -0.36805 -0.10938 -0.36898 C -0.11615 -0.37454 -0.12361 -0.3794 -0.13056 -0.3838 C -0.13229 -0.38495 -0.13386 -0.38634 -0.13525 -0.3875 C -0.13664 -0.38866 -0.13768 -0.39051 -0.13889 -0.3912 C -0.14601 -0.39606 -0.15903 -0.4037 -0.16667 -0.40741 C -0.1757 -0.4118 -0.18525 -0.41204 -0.19445 -0.41481 C -0.20539 -0.41435 -0.21615 -0.41435 -0.22691 -0.41343 C -0.23229 -0.41319 -0.2382 -0.4088 -0.24358 -0.40741 C -0.25104 -0.40185 -0.25747 -0.39514 -0.26389 -0.3875 C -0.26702 -0.38426 -0.2691 -0.3794 -0.27223 -0.37639 C -0.27917 -0.37037 -0.27986 -0.37083 -0.28525 -0.35926 C -0.28941 -0.35069 -0.29306 -0.34097 -0.29723 -0.33194 C -0.29896 -0.3287 -0.30174 -0.32616 -0.30278 -0.32222 C -0.30452 -0.3169 -0.30556 -0.31157 -0.30747 -0.30602 C -0.30903 -0.29792 -0.31094 -0.29051 -0.31302 -0.28264 C -0.3158 -0.26319 -0.32188 -0.24676 -0.32691 -0.22824 C -0.33299 -0.20718 -0.33959 -0.18958 -0.34827 -0.17037 C -0.35052 -0.15532 -0.34723 -0.17153 -0.35191 -0.16042 C -0.35261 -0.15903 -0.35243 -0.15718 -0.35278 -0.15555 C -0.3533 -0.15463 -0.35417 -0.15324 -0.35469 -0.15185 C -0.35608 -0.14491 -0.35677 -0.13727 -0.35747 -0.12963 C -0.35799 -0.09468 -0.354 -0.07106 -0.36216 -0.0419 C -0.36302 -0.0331 -0.36424 -0.03194 -0.3658 -0.025 C -0.36372 -0.01273 -0.36702 -0.025 -0.36216 -0.01852 C -0.36059 -0.0169 -0.35834 -0.01111 -0.35834 -0.01088 C -0.36042 -0.00162 -0.35973 -0.00116 -0.36667 -0.00116 " pathEditMode="relative" rAng="0" ptsTypes="fffffffffffffffffffffffffffffffffffffA">
                                      <p:cBhvr>
                                        <p:cTn id="367" dur="2000" fill="hold"/>
                                        <p:tgtEl>
                                          <p:spTgt spid="161"/>
                                        </p:tgtEl>
                                        <p:attrNameLst>
                                          <p:attrName>ppt_x</p:attrName>
                                          <p:attrName>ppt_y</p:attrName>
                                        </p:attrNameLst>
                                      </p:cBhvr>
                                      <p:rCtr x="-18400" y="-20700"/>
                                    </p:animMotion>
                                  </p:childTnLst>
                                </p:cTn>
                              </p:par>
                              <p:par>
                                <p:cTn id="368" presetID="0" presetClass="path" presetSubtype="0" accel="50000" decel="50000" fill="hold" nodeType="withEffect">
                                  <p:stCondLst>
                                    <p:cond delay="0"/>
                                  </p:stCondLst>
                                  <p:childTnLst>
                                    <p:animMotion origin="layout" path="M -3.33333E-6 -7.40741E-7 C -0.00104 -0.09792 -0.00156 -0.19514 -0.00277 -0.29259 C -0.00295 -0.29838 -0.00816 -0.30509 -0.01111 -0.30856 C -0.01267 -0.31042 -0.01423 -0.31204 -0.0158 -0.31343 C -0.01701 -0.31458 -0.0184 -0.31481 -0.01944 -0.31597 C -0.02552 -0.32292 -0.02951 -0.32917 -0.03611 -0.33449 C -0.04357 -0.34097 -0.05764 -0.34213 -0.0658 -0.34305 C -0.06979 -0.34305 -0.07395 -0.34352 -0.07777 -0.3419 C -0.07899 -0.34167 -0.07621 -0.33981 -0.075 -0.33935 C -0.07413 -0.33935 -0.07326 -0.34028 -0.07222 -0.34097 C -0.0743 -0.35509 -0.0802 -0.3544 -0.08889 -0.35926 C -0.09236 -0.36134 -0.09913 -0.36412 -0.09913 -0.36389 C -0.10277 -0.36759 -0.1052 -0.36805 -0.10937 -0.36898 C -0.11614 -0.37454 -0.12361 -0.3794 -0.13055 -0.3838 C -0.13229 -0.38495 -0.13385 -0.38634 -0.13524 -0.3875 C -0.13663 -0.38866 -0.13767 -0.39051 -0.13889 -0.3912 C -0.146 -0.39606 -0.15902 -0.4037 -0.16666 -0.40741 C -0.17569 -0.4118 -0.18524 -0.41204 -0.19444 -0.41481 C -0.20538 -0.41435 -0.21614 -0.41435 -0.22691 -0.41343 C -0.23229 -0.41319 -0.23819 -0.4088 -0.24357 -0.40741 C -0.25104 -0.40185 -0.25746 -0.39514 -0.26389 -0.3875 C -0.26701 -0.38426 -0.26909 -0.3794 -0.27222 -0.37639 C -0.27916 -0.37037 -0.27986 -0.37083 -0.28524 -0.35926 C -0.28941 -0.35069 -0.29305 -0.34097 -0.29722 -0.33194 C -0.29895 -0.3287 -0.30173 -0.32616 -0.30277 -0.32222 C -0.30451 -0.3169 -0.30555 -0.31157 -0.30746 -0.30602 C -0.30902 -0.29792 -0.31093 -0.29051 -0.31302 -0.28264 C -0.3158 -0.26319 -0.32187 -0.24676 -0.32691 -0.22824 C -0.33298 -0.20718 -0.33958 -0.18958 -0.34826 -0.17037 C -0.35052 -0.15532 -0.34722 -0.17153 -0.35191 -0.16042 C -0.3526 -0.15903 -0.35243 -0.15718 -0.35277 -0.15555 C -0.3533 -0.15463 -0.35416 -0.15324 -0.35468 -0.15185 C -0.35607 -0.14491 -0.35677 -0.13727 -0.35746 -0.12963 C -0.35798 -0.09468 -0.35399 -0.07106 -0.36215 -0.0419 C -0.36302 -0.0331 -0.36423 -0.03194 -0.3658 -0.025 C -0.36371 -0.01273 -0.36701 -0.025 -0.36215 -0.01852 C -0.36059 -0.0169 -0.35833 -0.01111 -0.35833 -0.01088 C -0.36041 -0.00162 -0.35972 -0.00116 -0.36666 -0.00116 " pathEditMode="relative" rAng="0" ptsTypes="fffffffffffffffffffffffffffffffffffffA">
                                      <p:cBhvr>
                                        <p:cTn id="369" dur="2000" fill="hold"/>
                                        <p:tgtEl>
                                          <p:spTgt spid="164"/>
                                        </p:tgtEl>
                                        <p:attrNameLst>
                                          <p:attrName>ppt_x</p:attrName>
                                          <p:attrName>ppt_y</p:attrName>
                                        </p:attrNameLst>
                                      </p:cBhvr>
                                      <p:rCtr x="-18400" y="-20700"/>
                                    </p:animMotion>
                                  </p:childTnLst>
                                </p:cTn>
                              </p:par>
                              <p:par>
                                <p:cTn id="370" presetID="0" presetClass="path" presetSubtype="0" accel="50000" decel="50000" fill="hold" nodeType="withEffect">
                                  <p:stCondLst>
                                    <p:cond delay="0"/>
                                  </p:stCondLst>
                                  <p:childTnLst>
                                    <p:animMotion origin="layout" path="M 1.11022E-16 0.04653 C -0.00104 -0.0625 -0.00139 -0.17083 -0.00243 -0.27893 C -0.0026 -0.28542 -0.00712 -0.29282 -0.00972 -0.29676 C -0.01094 -0.29884 -0.01233 -0.30069 -0.01372 -0.30208 C -0.01476 -0.30347 -0.01597 -0.3037 -0.01684 -0.30509 C -0.02205 -0.31273 -0.02552 -0.31968 -0.03125 -0.32569 C -0.03767 -0.33287 -0.04983 -0.33403 -0.05694 -0.33634 C -0.06024 -0.33634 -0.06389 -0.3368 -0.06719 -0.3338 C -0.06823 -0.33356 -0.0658 -0.33148 -0.06476 -0.33102 C -0.06406 -0.33102 -0.06337 -0.33194 -0.06233 -0.33287 C -0.06424 -0.34861 -0.06927 -0.34768 -0.07674 -0.35417 C -0.07986 -0.35555 -0.08559 -0.35856 -0.08559 -0.35833 C -0.08872 -0.3625 -0.0908 -0.36296 -0.09444 -0.36389 C -0.10035 -0.37014 -0.10677 -0.37546 -0.11267 -0.38032 C -0.11424 -0.38171 -0.11562 -0.38333 -0.11684 -0.38449 C -0.11806 -0.38588 -0.11892 -0.38796 -0.11997 -0.38866 C -0.12604 -0.39398 -0.13733 -0.40255 -0.14392 -0.40671 C -0.15174 -0.41157 -0.1599 -0.4118 -0.16788 -0.41481 C -0.17726 -0.41435 -0.18663 -0.41435 -0.19583 -0.41343 C -0.20052 -0.41319 -0.20556 -0.40833 -0.21024 -0.40671 C -0.21667 -0.40046 -0.22222 -0.39305 -0.22778 -0.38449 C -0.23056 -0.38102 -0.23229 -0.37546 -0.2349 -0.37222 C -0.24097 -0.36551 -0.24149 -0.36597 -0.24618 -0.35417 C -0.24983 -0.34468 -0.25295 -0.33287 -0.2566 -0.32268 C -0.25799 -0.31921 -0.26042 -0.31643 -0.26128 -0.31204 C -0.26285 -0.30602 -0.26372 -0.3 -0.26545 -0.29398 C -0.26667 -0.28518 -0.2684 -0.27662 -0.27014 -0.26805 C -0.27257 -0.2463 -0.27778 -0.22801 -0.28212 -0.20741 C -0.28733 -0.18403 -0.29306 -0.16435 -0.30052 -0.14305 C -0.3026 -0.12639 -0.29965 -0.14444 -0.30365 -0.13194 C -0.30434 -0.13079 -0.30417 -0.12893 -0.30451 -0.12685 C -0.30486 -0.12546 -0.30573 -0.12407 -0.30608 -0.12245 C -0.30729 -0.11481 -0.30799 -0.10625 -0.30851 -0.09768 C -0.30903 -0.0588 -0.30556 -0.03264 -0.3125 -0.00046 C -0.31337 0.00926 -0.31441 0.01088 -0.31562 0.01852 C -0.31389 0.03218 -0.31667 0.01852 -0.3125 0.02593 C -0.31128 0.02755 -0.3092 0.03403 -0.3092 0.03426 C -0.31111 0.04468 -0.31042 0.04514 -0.31649 0.04514 " pathEditMode="relative" rAng="0" ptsTypes="fffffffffffffffffffffffffffffffffffffA">
                                      <p:cBhvr>
                                        <p:cTn id="371" dur="2000" fill="hold"/>
                                        <p:tgtEl>
                                          <p:spTgt spid="167"/>
                                        </p:tgtEl>
                                        <p:attrNameLst>
                                          <p:attrName>ppt_x</p:attrName>
                                          <p:attrName>ppt_y</p:attrName>
                                        </p:attrNameLst>
                                      </p:cBhvr>
                                      <p:rCtr x="-15800" y="-23100"/>
                                    </p:animMotion>
                                  </p:childTnLst>
                                </p:cTn>
                              </p:par>
                              <p:par>
                                <p:cTn id="372" presetID="0" presetClass="path" presetSubtype="0" accel="50000" decel="50000" fill="hold" nodeType="withEffect">
                                  <p:stCondLst>
                                    <p:cond delay="0"/>
                                  </p:stCondLst>
                                  <p:childTnLst>
                                    <p:animMotion origin="layout" path="M 3.33333E-6 -7.40741E-7 C -0.00104 -0.09792 -0.00157 -0.19514 -0.00278 -0.29259 C -0.00295 -0.29838 -0.00816 -0.30509 -0.01111 -0.30856 C -0.01268 -0.31042 -0.01424 -0.31204 -0.0158 -0.31343 C -0.01702 -0.31458 -0.01841 -0.31481 -0.01945 -0.31597 C -0.02552 -0.32292 -0.02952 -0.32917 -0.03611 -0.33449 C -0.04358 -0.34097 -0.05764 -0.34213 -0.0658 -0.34305 C -0.06979 -0.34305 -0.07396 -0.34352 -0.07778 -0.3419 C -0.079 -0.34167 -0.07622 -0.33981 -0.075 -0.33935 C -0.07414 -0.33935 -0.07327 -0.34028 -0.07223 -0.34097 C -0.07431 -0.35509 -0.08021 -0.3544 -0.08889 -0.35926 C -0.09236 -0.36134 -0.09914 -0.36412 -0.09914 -0.36389 C -0.10278 -0.36759 -0.10521 -0.36805 -0.10938 -0.36898 C -0.11615 -0.37454 -0.12361 -0.3794 -0.13056 -0.3838 C -0.13229 -0.38495 -0.13386 -0.38634 -0.13525 -0.3875 C -0.13664 -0.38866 -0.13768 -0.39051 -0.13889 -0.3912 C -0.14601 -0.39606 -0.15903 -0.4037 -0.16667 -0.40741 C -0.1757 -0.4118 -0.18525 -0.41204 -0.19445 -0.41481 C -0.20539 -0.41435 -0.21615 -0.41435 -0.22691 -0.41343 C -0.23229 -0.41319 -0.2382 -0.4088 -0.24358 -0.40741 C -0.25104 -0.40185 -0.25747 -0.39514 -0.26389 -0.3875 C -0.26702 -0.38426 -0.2691 -0.3794 -0.27223 -0.37639 C -0.27917 -0.37037 -0.27986 -0.37083 -0.28525 -0.35926 C -0.28941 -0.35069 -0.29306 -0.34097 -0.29723 -0.33194 C -0.29896 -0.3287 -0.30174 -0.32616 -0.30278 -0.32222 C -0.30452 -0.3169 -0.30556 -0.31157 -0.30747 -0.30602 C -0.30903 -0.29792 -0.31094 -0.29051 -0.31302 -0.28264 C -0.3158 -0.26319 -0.32188 -0.24676 -0.32691 -0.22824 C -0.33299 -0.20718 -0.33959 -0.18958 -0.34827 -0.17037 C -0.35052 -0.15532 -0.34723 -0.17153 -0.35191 -0.16042 C -0.35261 -0.15903 -0.35243 -0.15718 -0.35278 -0.15555 C -0.3533 -0.15463 -0.35417 -0.15324 -0.35469 -0.15185 C -0.35608 -0.14491 -0.35677 -0.13727 -0.35747 -0.12963 C -0.35799 -0.09468 -0.354 -0.07106 -0.36216 -0.0419 C -0.36302 -0.0331 -0.36424 -0.03194 -0.3658 -0.025 C -0.36372 -0.01273 -0.36702 -0.025 -0.36216 -0.01852 C -0.36059 -0.0169 -0.35834 -0.01111 -0.35834 -0.01088 C -0.36042 -0.00162 -0.35973 -0.00116 -0.36667 -0.00116 " pathEditMode="relative" rAng="0" ptsTypes="fffffffffffffffffffffffffffffffffffffA">
                                      <p:cBhvr>
                                        <p:cTn id="373" dur="2000" fill="hold"/>
                                        <p:tgtEl>
                                          <p:spTgt spid="170"/>
                                        </p:tgtEl>
                                        <p:attrNameLst>
                                          <p:attrName>ppt_x</p:attrName>
                                          <p:attrName>ppt_y</p:attrName>
                                        </p:attrNameLst>
                                      </p:cBhvr>
                                      <p:rCtr x="-18400" y="-20700"/>
                                    </p:animMotion>
                                  </p:childTnLst>
                                </p:cTn>
                              </p:par>
                              <p:par>
                                <p:cTn id="374" presetID="0" presetClass="path" presetSubtype="0" accel="50000" decel="50000" fill="hold" nodeType="withEffect">
                                  <p:stCondLst>
                                    <p:cond delay="0"/>
                                  </p:stCondLst>
                                  <p:childTnLst>
                                    <p:animMotion origin="layout" path="M 3.33333E-6 -2.96296E-6 C -0.00104 -0.09791 -0.00157 -0.19514 -0.00278 -0.29259 C -0.00295 -0.29838 -0.00816 -0.30509 -0.01111 -0.30856 C -0.01268 -0.31041 -0.01424 -0.31203 -0.0158 -0.31342 C -0.01702 -0.31458 -0.01841 -0.31481 -0.01945 -0.31597 C -0.02552 -0.32291 -0.02952 -0.32916 -0.03611 -0.33449 C -0.04358 -0.34097 -0.05764 -0.34213 -0.0658 -0.34305 C -0.06979 -0.34305 -0.07396 -0.34352 -0.07778 -0.3419 C -0.079 -0.34166 -0.07622 -0.33981 -0.075 -0.33935 C -0.07414 -0.33935 -0.07327 -0.34027 -0.07223 -0.34097 C -0.07431 -0.35509 -0.08021 -0.3544 -0.08889 -0.35926 C -0.09236 -0.36134 -0.09914 -0.36412 -0.09914 -0.36389 C -0.10278 -0.36759 -0.10521 -0.36805 -0.10938 -0.36898 C -0.11615 -0.37453 -0.12361 -0.3794 -0.13056 -0.38379 C -0.13229 -0.38495 -0.13386 -0.38634 -0.13525 -0.3875 C -0.13664 -0.38865 -0.13768 -0.39051 -0.13889 -0.3912 C -0.14601 -0.39606 -0.15903 -0.4037 -0.16667 -0.4074 C -0.1757 -0.4118 -0.18525 -0.41203 -0.19445 -0.41481 C -0.20539 -0.41435 -0.21615 -0.41435 -0.22691 -0.41342 C -0.23229 -0.41319 -0.2382 -0.40879 -0.24358 -0.4074 C -0.25104 -0.40185 -0.25747 -0.39514 -0.26389 -0.3875 C -0.26702 -0.38426 -0.2691 -0.3794 -0.27223 -0.37639 C -0.27917 -0.37037 -0.27986 -0.37083 -0.28525 -0.35926 C -0.28941 -0.35069 -0.29306 -0.34097 -0.29723 -0.33194 C -0.29896 -0.3287 -0.30174 -0.32615 -0.30278 -0.32222 C -0.30452 -0.3169 -0.30556 -0.31157 -0.30747 -0.30602 C -0.30903 -0.29791 -0.31094 -0.29051 -0.31302 -0.28264 C -0.3158 -0.26319 -0.32188 -0.24676 -0.32691 -0.22824 C -0.33299 -0.20717 -0.33959 -0.18958 -0.34827 -0.17037 C -0.35052 -0.15532 -0.34723 -0.17152 -0.35191 -0.16041 C -0.35261 -0.15902 -0.35243 -0.15717 -0.35278 -0.15555 C -0.3533 -0.15463 -0.35417 -0.15324 -0.35469 -0.15185 C -0.35608 -0.1449 -0.35677 -0.13727 -0.35747 -0.12963 C -0.35799 -0.09467 -0.354 -0.07106 -0.36216 -0.0419 C -0.36302 -0.0331 -0.36424 -0.03194 -0.3658 -0.025 C -0.36372 -0.01273 -0.36702 -0.025 -0.36216 -0.01852 C -0.36059 -0.0169 -0.35834 -0.01111 -0.35834 -0.01088 C -0.36042 -0.00162 -0.35973 -0.00115 -0.36667 -0.00115 " pathEditMode="relative" rAng="0" ptsTypes="fffffffffffffffffffffffffffffffffffffA">
                                      <p:cBhvr>
                                        <p:cTn id="375" dur="2000" fill="hold"/>
                                        <p:tgtEl>
                                          <p:spTgt spid="173"/>
                                        </p:tgtEl>
                                        <p:attrNameLst>
                                          <p:attrName>ppt_x</p:attrName>
                                          <p:attrName>ppt_y</p:attrName>
                                        </p:attrNameLst>
                                      </p:cBhvr>
                                      <p:rCtr x="-18400" y="-20700"/>
                                    </p:animMotion>
                                  </p:childTnLst>
                                </p:cTn>
                              </p:par>
                              <p:par>
                                <p:cTn id="376" presetID="0" presetClass="path" presetSubtype="0" accel="50000" decel="50000" fill="hold" nodeType="withEffect">
                                  <p:stCondLst>
                                    <p:cond delay="0"/>
                                  </p:stCondLst>
                                  <p:childTnLst>
                                    <p:animMotion origin="layout" path="M -3.33333E-6 -0.0868 C -0.00139 -0.16435 -0.00191 -0.2412 -0.0033 -0.31828 C -0.00364 -0.32291 -0.00955 -0.32824 -0.01302 -0.33102 C -0.01493 -0.3324 -0.01666 -0.33356 -0.0184 -0.33472 C -0.01979 -0.33565 -0.02152 -0.33588 -0.02274 -0.3368 C -0.02968 -0.34236 -0.03437 -0.34722 -0.04201 -0.35139 C -0.05069 -0.35648 -0.06684 -0.3574 -0.07639 -0.3581 C -0.0809 -0.3581 -0.08576 -0.35856 -0.0901 -0.35717 C -0.09166 -0.35717 -0.08854 -0.35555 -0.08715 -0.35532 C -0.08611 -0.35532 -0.08507 -0.35602 -0.08385 -0.35648 C -0.08628 -0.36759 -0.09305 -0.36713 -0.10312 -0.37106 C -0.10711 -0.37268 -0.1151 -0.37477 -0.1151 -0.37453 C -0.11909 -0.37754 -0.12205 -0.37801 -0.12673 -0.3787 C -0.13455 -0.3831 -0.14323 -0.38703 -0.15121 -0.39051 C -0.1533 -0.3912 -0.1552 -0.39236 -0.15677 -0.39328 C -0.1585 -0.39421 -0.15955 -0.3956 -0.16093 -0.39629 C -0.16909 -0.4 -0.18437 -0.40625 -0.19323 -0.40902 C -0.20364 -0.4125 -0.21458 -0.41273 -0.22534 -0.41481 C -0.23802 -0.41458 -0.25034 -0.41458 -0.26302 -0.41389 C -0.26909 -0.41365 -0.27586 -0.41018 -0.28229 -0.40902 C -0.29097 -0.40463 -0.29826 -0.3993 -0.30573 -0.39328 C -0.30937 -0.39074 -0.3118 -0.38703 -0.31545 -0.38449 C -0.32343 -0.37986 -0.3243 -0.38009 -0.33038 -0.37106 C -0.33541 -0.36412 -0.33958 -0.35648 -0.34444 -0.3493 C -0.34635 -0.34676 -0.34965 -0.3449 -0.35086 -0.34166 C -0.35277 -0.3375 -0.35416 -0.33333 -0.35625 -0.32893 C -0.35798 -0.32245 -0.36024 -0.31666 -0.36267 -0.31041 C -0.3658 -0.29514 -0.37291 -0.28194 -0.37882 -0.26736 C -0.38576 -0.25069 -0.3934 -0.2368 -0.40347 -0.22152 C -0.40607 -0.20972 -0.40225 -0.22245 -0.40764 -0.21365 C -0.4085 -0.21273 -0.40816 -0.21111 -0.40868 -0.20995 C -0.4092 -0.20926 -0.41024 -0.2081 -0.41093 -0.20694 C -0.4125 -0.20162 -0.41336 -0.19537 -0.41423 -0.18935 C -0.41475 -0.1618 -0.41007 -0.14305 -0.41944 -0.12014 C -0.42048 -0.11319 -0.42205 -0.11227 -0.42378 -0.10671 C -0.42135 -0.09699 -0.425 -0.10671 -0.41944 -0.10162 C -0.4177 -0.10023 -0.4151 -0.0956 -0.4151 -0.09537 C -0.41753 -0.08819 -0.41666 -0.08773 -0.42482 -0.08773 " pathEditMode="relative" rAng="0" ptsTypes="fffffffffffffffffffffffffffffffffffffA">
                                      <p:cBhvr>
                                        <p:cTn id="377" dur="2000" fill="hold"/>
                                        <p:tgtEl>
                                          <p:spTgt spid="176"/>
                                        </p:tgtEl>
                                        <p:attrNameLst>
                                          <p:attrName>ppt_x</p:attrName>
                                          <p:attrName>ppt_y</p:attrName>
                                        </p:attrNameLst>
                                      </p:cBhvr>
                                      <p:rCtr x="-21300" y="-16400"/>
                                    </p:animMotion>
                                  </p:childTnLst>
                                </p:cTn>
                              </p:par>
                              <p:par>
                                <p:cTn id="378" presetID="0" presetClass="path" presetSubtype="0" accel="50000" decel="50000" fill="hold" nodeType="withEffect">
                                  <p:stCondLst>
                                    <p:cond delay="0"/>
                                  </p:stCondLst>
                                  <p:childTnLst>
                                    <p:animMotion origin="layout" path="M 0 -2.96296E-6 C -0.00104 -0.09791 -0.00156 -0.19514 -0.00278 -0.29259 C -0.00295 -0.29838 -0.00816 -0.30509 -0.01111 -0.30856 C -0.01267 -0.31041 -0.01424 -0.31203 -0.0158 -0.31342 C -0.01701 -0.31458 -0.0184 -0.31481 -0.01944 -0.31597 C -0.02552 -0.32291 -0.02951 -0.32916 -0.03611 -0.33449 C -0.04358 -0.34097 -0.05764 -0.34213 -0.0658 -0.34305 C -0.06979 -0.34305 -0.07396 -0.34352 -0.07778 -0.3419 C -0.07899 -0.34166 -0.07622 -0.33981 -0.075 -0.33935 C -0.07413 -0.33935 -0.07326 -0.34027 -0.07222 -0.34097 C -0.07431 -0.35509 -0.08021 -0.3544 -0.08889 -0.35926 C -0.09236 -0.36134 -0.09913 -0.36412 -0.09913 -0.36389 C -0.10278 -0.36759 -0.10521 -0.36805 -0.10937 -0.36898 C -0.11615 -0.37453 -0.12361 -0.3794 -0.13056 -0.38379 C -0.13229 -0.38495 -0.13385 -0.38634 -0.13524 -0.3875 C -0.13663 -0.38865 -0.13767 -0.39051 -0.13889 -0.3912 C -0.14601 -0.39606 -0.15903 -0.4037 -0.16667 -0.4074 C -0.17569 -0.4118 -0.18524 -0.41203 -0.19444 -0.41481 C -0.20538 -0.41435 -0.21615 -0.41435 -0.22691 -0.41342 C -0.23229 -0.41319 -0.23819 -0.40879 -0.24358 -0.4074 C -0.25104 -0.40185 -0.25747 -0.39514 -0.26389 -0.3875 C -0.26701 -0.38426 -0.2691 -0.3794 -0.27222 -0.37639 C -0.27917 -0.37037 -0.27986 -0.37083 -0.28524 -0.35926 C -0.28941 -0.35069 -0.29306 -0.34097 -0.29722 -0.33194 C -0.29896 -0.3287 -0.30174 -0.32615 -0.30278 -0.32222 C -0.30451 -0.3169 -0.30556 -0.31157 -0.30747 -0.30602 C -0.30903 -0.29791 -0.31094 -0.29051 -0.31302 -0.28264 C -0.3158 -0.26319 -0.32187 -0.24676 -0.32691 -0.22824 C -0.33299 -0.20717 -0.33958 -0.18958 -0.34826 -0.17037 C -0.35052 -0.15532 -0.34722 -0.17152 -0.35191 -0.16041 C -0.3526 -0.15902 -0.35243 -0.15717 -0.35278 -0.15555 C -0.3533 -0.15463 -0.35417 -0.15324 -0.35469 -0.15185 C -0.35608 -0.1449 -0.35677 -0.13727 -0.35747 -0.12963 C -0.35799 -0.09467 -0.35399 -0.07106 -0.36215 -0.0419 C -0.36302 -0.0331 -0.36424 -0.03194 -0.3658 -0.025 C -0.36372 -0.01273 -0.36701 -0.025 -0.36215 -0.01852 C -0.36059 -0.0169 -0.35833 -0.01111 -0.35833 -0.01088 C -0.36042 -0.00162 -0.35972 -0.00115 -0.36667 -0.00115 " pathEditMode="relative" rAng="0" ptsTypes="fffffffffffffffffffffffffffffffffffffA">
                                      <p:cBhvr>
                                        <p:cTn id="379" dur="2000" fill="hold"/>
                                        <p:tgtEl>
                                          <p:spTgt spid="179"/>
                                        </p:tgtEl>
                                        <p:attrNameLst>
                                          <p:attrName>ppt_x</p:attrName>
                                          <p:attrName>ppt_y</p:attrName>
                                        </p:attrNameLst>
                                      </p:cBhvr>
                                      <p:rCtr x="-18400" y="-20700"/>
                                    </p:animMotion>
                                  </p:childTnLst>
                                </p:cTn>
                              </p:par>
                              <p:par>
                                <p:cTn id="380" presetID="0" presetClass="path" presetSubtype="0" accel="50000" decel="50000" fill="hold" nodeType="withEffect">
                                  <p:stCondLst>
                                    <p:cond delay="0"/>
                                  </p:stCondLst>
                                  <p:childTnLst>
                                    <p:animMotion origin="layout" path="M 3.33333E-6 0.07986 C -0.00122 -0.03703 -0.00174 -0.15301 -0.00295 -0.26921 C -0.00313 -0.27615 -0.00868 -0.28402 -0.01164 -0.28819 C -0.01337 -0.29051 -0.01493 -0.29236 -0.01667 -0.29398 C -0.01789 -0.29537 -0.01927 -0.2956 -0.02032 -0.29699 C -0.02674 -0.30532 -0.03091 -0.31273 -0.03785 -0.31921 C -0.04566 -0.32685 -0.06025 -0.32824 -0.06875 -0.3294 C -0.07292 -0.3294 -0.07726 -0.32986 -0.08125 -0.32801 C -0.08264 -0.32777 -0.07969 -0.32546 -0.07848 -0.325 C -0.07743 -0.325 -0.07657 -0.32615 -0.07552 -0.32685 C -0.07778 -0.34375 -0.08386 -0.34282 -0.09289 -0.34861 C -0.09653 -0.35115 -0.10365 -0.3544 -0.10365 -0.35416 C -0.10747 -0.35856 -0.1099 -0.35926 -0.11441 -0.36018 C -0.12136 -0.3669 -0.12917 -0.37268 -0.13646 -0.37801 C -0.1382 -0.3794 -0.13993 -0.38102 -0.14132 -0.3824 C -0.14271 -0.38379 -0.14393 -0.38588 -0.14514 -0.3868 C -0.15261 -0.39259 -0.16615 -0.40162 -0.17414 -0.40602 C -0.18351 -0.41134 -0.19358 -0.41157 -0.20313 -0.41481 C -0.21459 -0.41435 -0.22587 -0.41435 -0.23716 -0.41319 C -0.24271 -0.41296 -0.24896 -0.40764 -0.25452 -0.40602 C -0.26233 -0.39953 -0.26893 -0.39143 -0.2757 -0.3824 C -0.279 -0.37847 -0.28108 -0.37268 -0.28438 -0.36921 C -0.29167 -0.36203 -0.29236 -0.3625 -0.29809 -0.34861 C -0.30243 -0.33842 -0.30625 -0.32685 -0.31059 -0.3162 C -0.31233 -0.31227 -0.31528 -0.30926 -0.31632 -0.3044 C -0.31806 -0.29815 -0.31927 -0.2919 -0.32118 -0.28518 C -0.32292 -0.27546 -0.32483 -0.26666 -0.32709 -0.2574 C -0.32986 -0.23402 -0.33629 -0.21458 -0.3415 -0.19236 C -0.34792 -0.16736 -0.35469 -0.14629 -0.36389 -0.12338 C -0.36615 -0.10555 -0.36268 -0.12477 -0.36771 -0.11157 C -0.36841 -0.10995 -0.36823 -0.10764 -0.36858 -0.10578 C -0.3691 -0.10463 -0.36997 -0.10301 -0.37049 -0.10139 C -0.37205 -0.09305 -0.37275 -0.08402 -0.37344 -0.07477 C -0.37396 -0.0331 -0.36979 -0.00509 -0.3783 0.02986 C -0.37917 0.04028 -0.38056 0.04167 -0.38212 0.05 C -0.38004 0.06459 -0.38334 0.05 -0.3783 0.05764 C -0.37674 0.05949 -0.37431 0.06644 -0.37431 0.06667 C -0.37657 0.07778 -0.37587 0.07848 -0.38299 0.07848 " pathEditMode="relative" rAng="0" ptsTypes="fffffffffffffffffffffffffffffffffffffA">
                                      <p:cBhvr>
                                        <p:cTn id="381" dur="2000" fill="hold"/>
                                        <p:tgtEl>
                                          <p:spTgt spid="182"/>
                                        </p:tgtEl>
                                        <p:attrNameLst>
                                          <p:attrName>ppt_x</p:attrName>
                                          <p:attrName>ppt_y</p:attrName>
                                        </p:attrNameLst>
                                      </p:cBhvr>
                                      <p:rCtr x="-19200" y="-24700"/>
                                    </p:animMotion>
                                  </p:childTnLst>
                                </p:cTn>
                              </p:par>
                              <p:par>
                                <p:cTn id="382" presetID="0" presetClass="path" presetSubtype="0" accel="50000" decel="50000" fill="hold" nodeType="withEffect">
                                  <p:stCondLst>
                                    <p:cond delay="0"/>
                                  </p:stCondLst>
                                  <p:childTnLst>
                                    <p:animMotion origin="layout" path="M -3.33333E-6 0.06875 C -0.00104 -0.0456 -0.00156 -0.15879 -0.00277 -0.27245 C -0.00295 -0.27916 -0.00781 -0.28703 -0.01076 -0.29097 C -0.01215 -0.29328 -0.01371 -0.29514 -0.0151 -0.29676 C -0.01632 -0.29815 -0.0177 -0.29838 -0.01857 -0.29977 C -0.02448 -0.30787 -0.0283 -0.31504 -0.03455 -0.32129 C -0.04166 -0.32893 -0.05503 -0.33009 -0.06284 -0.33125 C -0.06666 -0.33125 -0.07066 -0.33171 -0.0743 -0.32986 C -0.07534 -0.32963 -0.07274 -0.32754 -0.07152 -0.32685 C -0.07083 -0.32685 -0.06996 -0.32801 -0.06892 -0.32893 C -0.071 -0.34537 -0.07656 -0.34444 -0.08489 -0.35023 C -0.08819 -0.35254 -0.09461 -0.35578 -0.09461 -0.35555 C -0.09809 -0.35995 -0.10034 -0.36041 -0.10434 -0.36157 C -0.11076 -0.36805 -0.11788 -0.37361 -0.12465 -0.3787 C -0.12621 -0.38009 -0.12777 -0.38171 -0.12899 -0.3831 C -0.13038 -0.38449 -0.13142 -0.38657 -0.13246 -0.3875 C -0.13941 -0.39305 -0.15173 -0.40208 -0.15902 -0.40625 C -0.1677 -0.41134 -0.17673 -0.4118 -0.18559 -0.41481 C -0.196 -0.41435 -0.20625 -0.41435 -0.21649 -0.41342 C -0.22152 -0.41296 -0.22725 -0.40787 -0.23229 -0.40625 C -0.23941 -0.39977 -0.24566 -0.3919 -0.25173 -0.3831 C -0.25468 -0.3794 -0.25677 -0.37361 -0.25972 -0.37014 C -0.26632 -0.36319 -0.26701 -0.36365 -0.27205 -0.35023 C -0.27604 -0.34027 -0.27951 -0.32893 -0.2835 -0.31828 C -0.28524 -0.31458 -0.28784 -0.31157 -0.28889 -0.30694 C -0.29045 -0.30069 -0.29149 -0.29467 -0.29323 -0.28819 C -0.29479 -0.2787 -0.29652 -0.2699 -0.29861 -0.26088 C -0.30121 -0.23819 -0.30711 -0.21898 -0.3118 -0.19745 C -0.3177 -0.17291 -0.32395 -0.15231 -0.33229 -0.12986 C -0.33437 -0.1125 -0.33125 -0.13125 -0.33576 -0.11828 C -0.33628 -0.11666 -0.33611 -0.11458 -0.33645 -0.11273 C -0.33698 -0.11157 -0.33784 -0.10995 -0.33836 -0.10833 C -0.33958 -0.10023 -0.34027 -0.09143 -0.34097 -0.0824 C -0.34149 -0.04166 -0.33767 -0.01412 -0.34548 0.01991 C -0.34635 0.0301 -0.34739 0.03148 -0.34895 0.03959 C -0.34687 0.05371 -0.35 0.03959 -0.34548 0.04699 C -0.34392 0.04885 -0.34184 0.05579 -0.34184 0.05602 C -0.34375 0.06667 -0.34305 0.06736 -0.34982 0.06736 " pathEditMode="relative" rAng="0" ptsTypes="fffffffffffffffffffffffffffffffffffffA">
                                      <p:cBhvr>
                                        <p:cTn id="383" dur="2000" fill="hold"/>
                                        <p:tgtEl>
                                          <p:spTgt spid="185"/>
                                        </p:tgtEl>
                                        <p:attrNameLst>
                                          <p:attrName>ppt_x</p:attrName>
                                          <p:attrName>ppt_y</p:attrName>
                                        </p:attrNameLst>
                                      </p:cBhvr>
                                      <p:rCtr x="-17500" y="-24200"/>
                                    </p:animMotion>
                                  </p:childTnLst>
                                </p:cTn>
                              </p:par>
                              <p:par>
                                <p:cTn id="384" presetID="0" presetClass="path" presetSubtype="0" accel="50000" decel="50000" fill="hold" nodeType="withEffect">
                                  <p:stCondLst>
                                    <p:cond delay="0"/>
                                  </p:stCondLst>
                                  <p:childTnLst>
                                    <p:animMotion origin="layout" path="M 1.11022E-16 -2.96296E-6 C -0.00104 -0.09791 -0.00156 -0.19514 -0.00278 -0.29259 C -0.00295 -0.29838 -0.00816 -0.30509 -0.01111 -0.30856 C -0.01267 -0.31041 -0.01424 -0.31203 -0.0158 -0.31342 C -0.01701 -0.31458 -0.0184 -0.31481 -0.01944 -0.31597 C -0.02552 -0.32291 -0.02951 -0.32916 -0.03611 -0.33449 C -0.04358 -0.34097 -0.05764 -0.34213 -0.0658 -0.34305 C -0.06979 -0.34305 -0.07396 -0.34352 -0.07778 -0.3419 C -0.07899 -0.34166 -0.07622 -0.33981 -0.075 -0.33935 C -0.07413 -0.33935 -0.07326 -0.34027 -0.07222 -0.34097 C -0.07431 -0.35509 -0.08021 -0.3544 -0.08889 -0.35926 C -0.09236 -0.36134 -0.09913 -0.36412 -0.09913 -0.36389 C -0.10278 -0.36759 -0.10521 -0.36805 -0.10937 -0.36898 C -0.11615 -0.37453 -0.12361 -0.3794 -0.13056 -0.38379 C -0.13229 -0.38495 -0.13385 -0.38634 -0.13524 -0.3875 C -0.13663 -0.38865 -0.13767 -0.39051 -0.13889 -0.3912 C -0.14601 -0.39606 -0.15903 -0.4037 -0.16667 -0.4074 C -0.17569 -0.4118 -0.18524 -0.41203 -0.19444 -0.41481 C -0.20538 -0.41435 -0.21615 -0.41435 -0.22691 -0.41342 C -0.23229 -0.41319 -0.23819 -0.40879 -0.24358 -0.4074 C -0.25104 -0.40185 -0.25747 -0.39514 -0.26389 -0.3875 C -0.26701 -0.38426 -0.2691 -0.3794 -0.27222 -0.37639 C -0.27917 -0.37037 -0.27986 -0.37083 -0.28524 -0.35926 C -0.28941 -0.35069 -0.29306 -0.34097 -0.29722 -0.33194 C -0.29896 -0.3287 -0.30174 -0.32615 -0.30278 -0.32222 C -0.30451 -0.3169 -0.30556 -0.31157 -0.30747 -0.30602 C -0.30903 -0.29791 -0.31094 -0.29051 -0.31302 -0.28264 C -0.3158 -0.26319 -0.32187 -0.24676 -0.32691 -0.22824 C -0.33299 -0.20717 -0.33958 -0.18958 -0.34826 -0.17037 C -0.35052 -0.15532 -0.34722 -0.17152 -0.35191 -0.16041 C -0.3526 -0.15902 -0.35243 -0.15717 -0.35278 -0.15555 C -0.3533 -0.15463 -0.35417 -0.15324 -0.35469 -0.15185 C -0.35608 -0.1449 -0.35677 -0.13727 -0.35747 -0.12963 C -0.35799 -0.09467 -0.35399 -0.07106 -0.36215 -0.0419 C -0.36302 -0.0331 -0.36424 -0.03194 -0.3658 -0.025 C -0.36372 -0.01273 -0.36701 -0.025 -0.36215 -0.01852 C -0.36059 -0.0169 -0.35833 -0.01111 -0.35833 -0.01088 C -0.36042 -0.00162 -0.35972 -0.00115 -0.36667 -0.00115 " pathEditMode="relative" rAng="0" ptsTypes="fffffffffffffffffffffffffffffffffffffA">
                                      <p:cBhvr>
                                        <p:cTn id="385" dur="2000" fill="hold"/>
                                        <p:tgtEl>
                                          <p:spTgt spid="188"/>
                                        </p:tgtEl>
                                        <p:attrNameLst>
                                          <p:attrName>ppt_x</p:attrName>
                                          <p:attrName>ppt_y</p:attrName>
                                        </p:attrNameLst>
                                      </p:cBhvr>
                                      <p:rCtr x="-18400" y="-20700"/>
                                    </p:animMotion>
                                  </p:childTnLst>
                                </p:cTn>
                              </p:par>
                              <p:par>
                                <p:cTn id="386" presetID="0" presetClass="path" presetSubtype="0" accel="50000" decel="50000" fill="hold" nodeType="withEffect">
                                  <p:stCondLst>
                                    <p:cond delay="0"/>
                                  </p:stCondLst>
                                  <p:childTnLst>
                                    <p:animMotion origin="layout" path="M 3.33333E-6 -0.0537 C -0.0007 -0.13889 -0.00104 -0.22361 -0.00174 -0.30856 C -0.00191 -0.31342 -0.00504 -0.31944 -0.00695 -0.32245 C -0.00782 -0.32407 -0.00886 -0.32546 -0.00973 -0.32662 C -0.01059 -0.32754 -0.01129 -0.32777 -0.01198 -0.32893 C -0.0158 -0.33495 -0.01823 -0.34027 -0.02223 -0.3449 C -0.02674 -0.35069 -0.03542 -0.35162 -0.04045 -0.35231 C -0.04289 -0.35231 -0.04549 -0.35277 -0.04775 -0.35139 C -0.04844 -0.35115 -0.04688 -0.34953 -0.04601 -0.3493 C -0.04549 -0.3493 -0.04497 -0.35 -0.04445 -0.35069 C -0.04566 -0.36296 -0.04931 -0.36227 -0.05452 -0.36643 C -0.05677 -0.36828 -0.06094 -0.37083 -0.06094 -0.3706 C -0.06302 -0.37384 -0.06459 -0.3743 -0.06719 -0.375 C -0.07136 -0.37986 -0.07587 -0.38402 -0.08021 -0.38796 C -0.08125 -0.38889 -0.08212 -0.39004 -0.08299 -0.3912 C -0.08386 -0.39213 -0.08455 -0.39375 -0.08525 -0.39444 C -0.08959 -0.39861 -0.09757 -0.40532 -0.10226 -0.40856 C -0.10782 -0.41227 -0.11372 -0.4125 -0.11927 -0.41481 C -0.12604 -0.41458 -0.13264 -0.41458 -0.13924 -0.41365 C -0.14254 -0.41342 -0.14618 -0.40972 -0.14948 -0.40856 C -0.154 -0.4037 -0.15799 -0.39768 -0.16181 -0.3912 C -0.16372 -0.38842 -0.16511 -0.38402 -0.16702 -0.38148 C -0.17118 -0.37615 -0.1717 -0.37662 -0.175 -0.36643 C -0.17743 -0.35902 -0.17969 -0.35069 -0.18229 -0.34282 C -0.18334 -0.33981 -0.18507 -0.33773 -0.18577 -0.33426 C -0.18681 -0.32963 -0.18733 -0.325 -0.18854 -0.32014 C -0.18959 -0.31319 -0.19063 -0.30671 -0.19202 -0.29977 C -0.19375 -0.28287 -0.1974 -0.26875 -0.20052 -0.25231 C -0.20417 -0.23402 -0.20834 -0.21875 -0.21354 -0.20208 C -0.21493 -0.18889 -0.21302 -0.20301 -0.2158 -0.19328 C -0.21632 -0.19213 -0.21615 -0.19051 -0.21632 -0.18912 C -0.21667 -0.18819 -0.21719 -0.18703 -0.21754 -0.18588 C -0.21841 -0.17986 -0.21875 -0.17315 -0.21927 -0.16643 C -0.21962 -0.13611 -0.21719 -0.11551 -0.22205 -0.09027 C -0.22257 -0.08264 -0.22344 -0.08148 -0.22431 -0.07569 C -0.22309 -0.06458 -0.225 -0.07569 -0.22205 -0.06967 C -0.22118 -0.06828 -0.21979 -0.06342 -0.21979 -0.06296 C -0.22101 -0.05509 -0.22066 -0.05463 -0.22483 -0.05463 " pathEditMode="relative" rAng="0" ptsTypes="fffffffffffffffffffffffffffffffffffffA">
                                      <p:cBhvr>
                                        <p:cTn id="387" dur="2000" fill="hold"/>
                                        <p:tgtEl>
                                          <p:spTgt spid="191"/>
                                        </p:tgtEl>
                                        <p:attrNameLst>
                                          <p:attrName>ppt_x</p:attrName>
                                          <p:attrName>ppt_y</p:attrName>
                                        </p:attrNameLst>
                                      </p:cBhvr>
                                      <p:rCtr x="-11200" y="-18100"/>
                                    </p:animMotion>
                                  </p:childTnLst>
                                </p:cTn>
                              </p:par>
                              <p:par>
                                <p:cTn id="388" presetID="0" presetClass="path" presetSubtype="0" accel="50000" decel="50000" fill="hold" nodeType="withEffect">
                                  <p:stCondLst>
                                    <p:cond delay="0"/>
                                  </p:stCondLst>
                                  <p:childTnLst>
                                    <p:animMotion origin="layout" path="M -3.33333E-6 0.03542 C -0.00086 -0.07106 -0.00121 -0.17639 -0.00225 -0.28217 C -0.00243 -0.28865 -0.00642 -0.29583 -0.00868 -0.29953 C -0.00989 -0.30162 -0.01111 -0.30347 -0.01232 -0.30486 C -0.01319 -0.30625 -0.01423 -0.30648 -0.0151 -0.30764 C -0.01979 -0.31527 -0.02291 -0.32199 -0.02795 -0.32777 C -0.03368 -0.33472 -0.04461 -0.33611 -0.05086 -0.33703 C -0.05399 -0.33703 -0.05711 -0.3375 -0.06007 -0.33588 C -0.06111 -0.33565 -0.05885 -0.33356 -0.05798 -0.3331 C -0.05729 -0.3331 -0.05659 -0.33402 -0.0559 -0.33472 C -0.05746 -0.35 -0.06198 -0.3493 -0.06875 -0.35463 C -0.07135 -0.35694 -0.07656 -0.35995 -0.07656 -0.35972 C -0.07951 -0.36365 -0.08125 -0.36412 -0.08455 -0.36527 C -0.08975 -0.37129 -0.09548 -0.37639 -0.10086 -0.38125 C -0.10225 -0.3824 -0.10347 -0.38402 -0.10451 -0.38518 C -0.10555 -0.38657 -0.10642 -0.38865 -0.10729 -0.38935 C -0.11284 -0.39467 -0.12291 -0.40277 -0.12882 -0.40694 C -0.13576 -0.41157 -0.14305 -0.4118 -0.15017 -0.41481 C -0.15868 -0.41435 -0.16701 -0.41435 -0.17517 -0.41342 C -0.17934 -0.41319 -0.18402 -0.40833 -0.18819 -0.40694 C -0.19392 -0.40092 -0.19878 -0.39352 -0.20382 -0.38518 C -0.20625 -0.38171 -0.20781 -0.37639 -0.21024 -0.37315 C -0.21562 -0.36666 -0.21614 -0.36713 -0.22031 -0.35463 C -0.22343 -0.34537 -0.22639 -0.33472 -0.22951 -0.325 C -0.2309 -0.32152 -0.23298 -0.31875 -0.23385 -0.31435 C -0.23524 -0.30856 -0.23593 -0.30277 -0.2375 -0.29676 C -0.23871 -0.28819 -0.2401 -0.28009 -0.24166 -0.27176 C -0.24392 -0.25046 -0.24861 -0.23264 -0.25243 -0.2125 C -0.25711 -0.18958 -0.26232 -0.17037 -0.26892 -0.14953 C -0.27066 -0.13333 -0.26805 -0.15115 -0.2717 -0.13889 C -0.27222 -0.13727 -0.27222 -0.13518 -0.27239 -0.13356 C -0.27291 -0.13264 -0.27343 -0.13125 -0.27395 -0.12963 C -0.275 -0.12199 -0.27552 -0.11365 -0.27604 -0.10532 C -0.27639 -0.06736 -0.27343 -0.0419 -0.27968 -0.01018 C -0.28038 -0.00069 -0.28125 0.0007 -0.28246 0.0081 C -0.2809 0.02153 -0.28333 0.0081 -0.27968 0.01528 C -0.27847 0.0169 -0.27673 0.02315 -0.27673 0.02338 C -0.2783 0.03357 -0.27777 0.03403 -0.28316 0.03403 " pathEditMode="relative" rAng="0" ptsTypes="fffffffffffffffffffffffffffffffffffffA">
                                      <p:cBhvr>
                                        <p:cTn id="389" dur="2000" fill="hold"/>
                                        <p:tgtEl>
                                          <p:spTgt spid="194"/>
                                        </p:tgtEl>
                                        <p:attrNameLst>
                                          <p:attrName>ppt_x</p:attrName>
                                          <p:attrName>ppt_y</p:attrName>
                                        </p:attrNameLst>
                                      </p:cBhvr>
                                      <p:rCtr x="-14200" y="-22500"/>
                                    </p:animMotion>
                                  </p:childTnLst>
                                </p:cTn>
                              </p:par>
                              <p:par>
                                <p:cTn id="390" presetID="0" presetClass="path" presetSubtype="0" accel="50000" decel="50000" fill="hold" nodeType="withEffect">
                                  <p:stCondLst>
                                    <p:cond delay="0"/>
                                  </p:stCondLst>
                                  <p:childTnLst>
                                    <p:animMotion origin="layout" path="M 0 4.81481E-6 C -0.00104 -0.09792 -0.00156 -0.19514 -0.00278 -0.2926 C -0.00295 -0.29838 -0.00816 -0.3051 -0.01111 -0.30857 C -0.01267 -0.31042 -0.01424 -0.31204 -0.0158 -0.31343 C -0.01701 -0.31459 -0.0184 -0.31482 -0.01944 -0.31598 C -0.02552 -0.32292 -0.02951 -0.32917 -0.03611 -0.3345 C -0.04358 -0.34098 -0.05764 -0.34213 -0.0658 -0.34306 C -0.06979 -0.34306 -0.07396 -0.34352 -0.07778 -0.3419 C -0.07899 -0.34167 -0.07622 -0.33982 -0.075 -0.33936 C -0.07413 -0.33936 -0.07326 -0.34028 -0.07222 -0.34098 C -0.07431 -0.3551 -0.08021 -0.3544 -0.08889 -0.35926 C -0.09236 -0.36135 -0.09913 -0.36413 -0.09913 -0.36389 C -0.10278 -0.3676 -0.10521 -0.36806 -0.10937 -0.36899 C -0.11615 -0.37454 -0.12361 -0.3794 -0.13056 -0.3838 C -0.13229 -0.38496 -0.13385 -0.38635 -0.13524 -0.3875 C -0.13663 -0.38866 -0.13767 -0.39051 -0.13889 -0.39121 C -0.14601 -0.39607 -0.15903 -0.40371 -0.16667 -0.40741 C -0.17569 -0.41181 -0.18524 -0.41204 -0.19444 -0.41482 C -0.20538 -0.41436 -0.21615 -0.41436 -0.22691 -0.41343 C -0.23229 -0.4132 -0.23819 -0.4088 -0.24358 -0.40741 C -0.25104 -0.40186 -0.25747 -0.39514 -0.26389 -0.3875 C -0.26701 -0.38426 -0.2691 -0.3794 -0.27222 -0.37639 C -0.27917 -0.37038 -0.27986 -0.37084 -0.28524 -0.35926 C -0.28941 -0.3507 -0.29306 -0.34098 -0.29722 -0.33195 C -0.29896 -0.32871 -0.30174 -0.32616 -0.30278 -0.32223 C -0.30451 -0.3169 -0.30556 -0.31158 -0.30747 -0.30602 C -0.30903 -0.29792 -0.31094 -0.29051 -0.31302 -0.28264 C -0.3158 -0.2632 -0.32187 -0.24676 -0.32691 -0.22825 C -0.33299 -0.20718 -0.33958 -0.18959 -0.34826 -0.17038 C -0.35052 -0.15533 -0.34722 -0.17153 -0.35191 -0.16042 C -0.3526 -0.15903 -0.35243 -0.15718 -0.35278 -0.15556 C -0.3533 -0.15463 -0.35417 -0.15325 -0.35469 -0.15186 C -0.35608 -0.14491 -0.35677 -0.13727 -0.35747 -0.12963 C -0.35799 -0.09468 -0.35399 -0.07107 -0.36215 -0.0419 C -0.36302 -0.03311 -0.36424 -0.03195 -0.3658 -0.025 C -0.36372 -0.01274 -0.36701 -0.025 -0.36215 -0.01852 C -0.36059 -0.01667 -0.35833 -0.01112 -0.35833 -0.01088 C -0.36042 -0.00163 -0.35972 -0.00116 -0.36667 -0.00116 " pathEditMode="relative" rAng="0" ptsTypes="fffffffffffffffffffffffffffffffffffffA">
                                      <p:cBhvr>
                                        <p:cTn id="391" dur="2000" fill="hold"/>
                                        <p:tgtEl>
                                          <p:spTgt spid="197"/>
                                        </p:tgtEl>
                                        <p:attrNameLst>
                                          <p:attrName>ppt_x</p:attrName>
                                          <p:attrName>ppt_y</p:attrName>
                                        </p:attrNameLst>
                                      </p:cBhvr>
                                      <p:rCtr x="-18400" y="-20700"/>
                                    </p:animMotion>
                                  </p:childTnLst>
                                </p:cTn>
                              </p:par>
                              <p:par>
                                <p:cTn id="392" presetID="0" presetClass="path" presetSubtype="0" accel="50000" decel="50000" fill="hold" nodeType="withEffect">
                                  <p:stCondLst>
                                    <p:cond delay="0"/>
                                  </p:stCondLst>
                                  <p:childTnLst>
                                    <p:animMotion origin="layout" path="M 3.33333E-6 0.05763 C -0.00122 -0.05394 -0.00191 -0.16482 -0.0033 -0.2757 C -0.00348 -0.28241 -0.00955 -0.29005 -0.01302 -0.29399 C -0.01476 -0.29607 -0.0165 -0.29792 -0.01841 -0.29954 C -0.01979 -0.3007 -0.02136 -0.30093 -0.02257 -0.30232 C -0.02969 -0.31019 -0.0342 -0.31737 -0.04184 -0.32338 C -0.05052 -0.33079 -0.06684 -0.33218 -0.07622 -0.33311 C -0.08091 -0.33311 -0.08577 -0.3338 -0.09011 -0.33195 C -0.0915 -0.33172 -0.08837 -0.3294 -0.08698 -0.32894 C -0.08594 -0.32894 -0.0849 -0.3301 -0.08368 -0.33079 C -0.08611 -0.347 -0.09289 -0.34607 -0.10295 -0.35163 C -0.10712 -0.35394 -0.11493 -0.35718 -0.11493 -0.35695 C -0.1191 -0.36112 -0.12188 -0.36158 -0.12674 -0.36274 C -0.13455 -0.36899 -0.14323 -0.37454 -0.15122 -0.37963 C -0.1533 -0.38102 -0.15504 -0.38241 -0.15677 -0.3838 C -0.15834 -0.38519 -0.15955 -0.38727 -0.16094 -0.38797 C -0.1691 -0.39352 -0.1842 -0.40232 -0.19306 -0.40649 C -0.20348 -0.41158 -0.21459 -0.41181 -0.22518 -0.41482 C -0.23785 -0.41436 -0.25035 -0.41436 -0.26285 -0.41343 C -0.2691 -0.4132 -0.27587 -0.40811 -0.28212 -0.40649 C -0.2908 -0.40024 -0.29827 -0.3926 -0.30573 -0.3838 C -0.3092 -0.3801 -0.31164 -0.37454 -0.31528 -0.37107 C -0.32344 -0.36436 -0.32414 -0.36482 -0.33039 -0.35163 C -0.33525 -0.3419 -0.33941 -0.33079 -0.34427 -0.32061 C -0.34636 -0.3169 -0.34948 -0.31389 -0.3507 -0.3095 C -0.35278 -0.30348 -0.354 -0.29746 -0.35608 -0.29098 C -0.35799 -0.28172 -0.36007 -0.27338 -0.3625 -0.26436 C -0.3658 -0.24213 -0.37275 -0.22362 -0.37865 -0.20255 C -0.38577 -0.17848 -0.39341 -0.15834 -0.4033 -0.13658 C -0.40591 -0.11945 -0.40209 -0.13774 -0.40764 -0.12524 C -0.40834 -0.12362 -0.40816 -0.12153 -0.40868 -0.11991 C -0.4092 -0.11852 -0.41025 -0.1169 -0.41077 -0.11551 C -0.4125 -0.10741 -0.4132 -0.09885 -0.41407 -0.09005 C -0.41459 -0.05024 -0.41007 -0.02338 -0.41945 0.00972 C -0.42049 0.0199 -0.42188 0.02106 -0.42361 0.02893 C -0.42118 0.04305 -0.425 0.02893 -0.41945 0.03634 C -0.41771 0.03842 -0.41511 0.0449 -0.41511 0.04513 C -0.41736 0.05578 -0.41667 0.05625 -0.42466 0.05625 " pathEditMode="relative" rAng="0" ptsTypes="fffffffffffffffffffffffffffffffffffffA">
                                      <p:cBhvr>
                                        <p:cTn id="393" dur="2000" fill="hold"/>
                                        <p:tgtEl>
                                          <p:spTgt spid="200"/>
                                        </p:tgtEl>
                                        <p:attrNameLst>
                                          <p:attrName>ppt_x</p:attrName>
                                          <p:attrName>ppt_y</p:attrName>
                                        </p:attrNameLst>
                                      </p:cBhvr>
                                      <p:rCtr x="-21300" y="-23600"/>
                                    </p:animMotion>
                                  </p:childTnLst>
                                </p:cTn>
                              </p:par>
                              <p:par>
                                <p:cTn id="394" presetID="0" presetClass="path" presetSubtype="0" accel="50000" decel="50000" fill="hold" nodeType="withEffect">
                                  <p:stCondLst>
                                    <p:cond delay="0"/>
                                  </p:stCondLst>
                                  <p:childTnLst>
                                    <p:animMotion origin="layout" path="M -3.33333E-6 4.81481E-6 C -0.00104 -0.09792 -0.00156 -0.19514 -0.00277 -0.2926 C -0.00295 -0.29838 -0.00816 -0.3051 -0.01111 -0.30857 C -0.01267 -0.31042 -0.01423 -0.31204 -0.0158 -0.31343 C -0.01701 -0.31459 -0.0184 -0.31482 -0.01944 -0.31598 C -0.02552 -0.32292 -0.02951 -0.32917 -0.03611 -0.3345 C -0.04357 -0.34098 -0.05764 -0.34213 -0.0658 -0.34306 C -0.06979 -0.34306 -0.07395 -0.34352 -0.07777 -0.3419 C -0.07899 -0.34167 -0.07621 -0.33982 -0.075 -0.33936 C -0.07413 -0.33936 -0.07326 -0.34028 -0.07222 -0.34098 C -0.0743 -0.3551 -0.0802 -0.3544 -0.08889 -0.35926 C -0.09236 -0.36135 -0.09913 -0.36413 -0.09913 -0.36389 C -0.10277 -0.3676 -0.1052 -0.36806 -0.10937 -0.36899 C -0.11614 -0.37454 -0.12361 -0.3794 -0.13055 -0.3838 C -0.13229 -0.38496 -0.13385 -0.38635 -0.13524 -0.3875 C -0.13663 -0.38866 -0.13767 -0.39051 -0.13889 -0.39121 C -0.146 -0.39607 -0.15902 -0.40371 -0.16666 -0.40741 C -0.17569 -0.41181 -0.18524 -0.41204 -0.19444 -0.41482 C -0.20538 -0.41436 -0.21614 -0.41436 -0.22691 -0.41343 C -0.23229 -0.4132 -0.23819 -0.4088 -0.24357 -0.40741 C -0.25104 -0.40186 -0.25746 -0.39514 -0.26389 -0.3875 C -0.26701 -0.38426 -0.26909 -0.3794 -0.27222 -0.37639 C -0.27916 -0.37038 -0.27986 -0.37084 -0.28524 -0.35926 C -0.28941 -0.3507 -0.29305 -0.34098 -0.29722 -0.33195 C -0.29895 -0.32871 -0.30173 -0.32616 -0.30277 -0.32223 C -0.30451 -0.3169 -0.30555 -0.31158 -0.30746 -0.30602 C -0.30902 -0.29792 -0.31093 -0.29051 -0.31302 -0.28264 C -0.3158 -0.2632 -0.32187 -0.24676 -0.32691 -0.22825 C -0.33298 -0.20718 -0.33958 -0.18959 -0.34826 -0.17038 C -0.35052 -0.15533 -0.34722 -0.17153 -0.35191 -0.16042 C -0.3526 -0.15903 -0.35243 -0.15718 -0.35277 -0.15556 C -0.3533 -0.15463 -0.35416 -0.15325 -0.35468 -0.15186 C -0.35607 -0.14491 -0.35677 -0.13727 -0.35746 -0.12963 C -0.35798 -0.09468 -0.35399 -0.07107 -0.36215 -0.0419 C -0.36302 -0.03311 -0.36423 -0.03195 -0.3658 -0.025 C -0.36371 -0.01274 -0.36701 -0.025 -0.36215 -0.01852 C -0.36059 -0.01667 -0.35833 -0.01112 -0.35833 -0.01088 C -0.36041 -0.00163 -0.35972 -0.00116 -0.36666 -0.00116 " pathEditMode="relative" rAng="0" ptsTypes="fffffffffffffffffffffffffffffffffffffA">
                                      <p:cBhvr>
                                        <p:cTn id="395" dur="2000" fill="hold"/>
                                        <p:tgtEl>
                                          <p:spTgt spid="203"/>
                                        </p:tgtEl>
                                        <p:attrNameLst>
                                          <p:attrName>ppt_x</p:attrName>
                                          <p:attrName>ppt_y</p:attrName>
                                        </p:attrNameLst>
                                      </p:cBhvr>
                                      <p:rCtr x="-18400" y="-20700"/>
                                    </p:animMotion>
                                  </p:childTnLst>
                                </p:cTn>
                              </p:par>
                              <p:par>
                                <p:cTn id="396" presetID="0" presetClass="path" presetSubtype="0" accel="50000" decel="50000" fill="hold" nodeType="withEffect">
                                  <p:stCondLst>
                                    <p:cond delay="0"/>
                                  </p:stCondLst>
                                  <p:childTnLst>
                                    <p:animMotion origin="layout" path="M 0 4.81481E-6 C -0.00104 -0.09792 -0.00156 -0.19514 -0.00278 -0.2926 C -0.00295 -0.29838 -0.00816 -0.3051 -0.01111 -0.30857 C -0.01267 -0.31042 -0.01424 -0.31204 -0.0158 -0.31343 C -0.01701 -0.31459 -0.0184 -0.31482 -0.01944 -0.31598 C -0.02552 -0.32292 -0.02951 -0.32917 -0.03611 -0.3345 C -0.04358 -0.34098 -0.05764 -0.34213 -0.0658 -0.34306 C -0.06979 -0.34306 -0.07396 -0.34352 -0.07778 -0.3419 C -0.07899 -0.34167 -0.07622 -0.33982 -0.075 -0.33936 C -0.07413 -0.33936 -0.07326 -0.34028 -0.07222 -0.34098 C -0.07431 -0.3551 -0.08021 -0.3544 -0.08889 -0.35926 C -0.09236 -0.36135 -0.09913 -0.36413 -0.09913 -0.36389 C -0.10278 -0.3676 -0.10521 -0.36806 -0.10937 -0.36899 C -0.11615 -0.37454 -0.12361 -0.3794 -0.13056 -0.3838 C -0.13229 -0.38496 -0.13385 -0.38635 -0.13524 -0.3875 C -0.13663 -0.38866 -0.13767 -0.39051 -0.13889 -0.39121 C -0.14601 -0.39607 -0.15903 -0.40371 -0.16667 -0.40741 C -0.17569 -0.41181 -0.18524 -0.41204 -0.19444 -0.41482 C -0.20538 -0.41436 -0.21615 -0.41436 -0.22691 -0.41343 C -0.23229 -0.4132 -0.23819 -0.4088 -0.24358 -0.40741 C -0.25104 -0.40186 -0.25747 -0.39514 -0.26389 -0.3875 C -0.26701 -0.38426 -0.2691 -0.3794 -0.27222 -0.37639 C -0.27917 -0.37038 -0.27986 -0.37084 -0.28524 -0.35926 C -0.28941 -0.3507 -0.29306 -0.34098 -0.29722 -0.33195 C -0.29896 -0.32871 -0.30174 -0.32616 -0.30278 -0.32223 C -0.30451 -0.3169 -0.30556 -0.31158 -0.30747 -0.30602 C -0.30903 -0.29792 -0.31094 -0.29051 -0.31302 -0.28264 C -0.3158 -0.2632 -0.32187 -0.24676 -0.32691 -0.22825 C -0.33299 -0.20718 -0.33958 -0.18959 -0.34826 -0.17038 C -0.35052 -0.15533 -0.34722 -0.17153 -0.35191 -0.16042 C -0.3526 -0.15903 -0.35243 -0.15718 -0.35278 -0.15556 C -0.3533 -0.15463 -0.35417 -0.15325 -0.35469 -0.15186 C -0.35608 -0.14491 -0.35677 -0.13727 -0.35747 -0.12963 C -0.35799 -0.09468 -0.35399 -0.07107 -0.36215 -0.0419 C -0.36302 -0.03311 -0.36424 -0.03195 -0.3658 -0.025 C -0.36372 -0.01274 -0.36701 -0.025 -0.36215 -0.01852 C -0.36059 -0.01667 -0.35833 -0.01112 -0.35833 -0.01088 C -0.36042 -0.00163 -0.35972 -0.00116 -0.36667 -0.00116 " pathEditMode="relative" rAng="0" ptsTypes="fffffffffffffffffffffffffffffffffffffA">
                                      <p:cBhvr>
                                        <p:cTn id="397" dur="2000" fill="hold"/>
                                        <p:tgtEl>
                                          <p:spTgt spid="206"/>
                                        </p:tgtEl>
                                        <p:attrNameLst>
                                          <p:attrName>ppt_x</p:attrName>
                                          <p:attrName>ppt_y</p:attrName>
                                        </p:attrNameLst>
                                      </p:cBhvr>
                                      <p:rCtr x="-18400" y="-20700"/>
                                    </p:animMotion>
                                  </p:childTnLst>
                                </p:cTn>
                              </p:par>
                              <p:par>
                                <p:cTn id="398" presetID="0" presetClass="path" presetSubtype="0" accel="50000" decel="50000" fill="hold" nodeType="withEffect">
                                  <p:stCondLst>
                                    <p:cond delay="0"/>
                                  </p:stCondLst>
                                  <p:childTnLst>
                                    <p:animMotion origin="layout" path="M 3.33333E-6 4.81481E-6 C -0.00104 -0.09792 -0.00157 -0.19514 -0.00278 -0.2926 C -0.00295 -0.29838 -0.00816 -0.3051 -0.01111 -0.30857 C -0.01268 -0.31042 -0.01424 -0.31204 -0.0158 -0.31343 C -0.01702 -0.31459 -0.01841 -0.31482 -0.01945 -0.31598 C -0.02552 -0.32292 -0.02952 -0.32917 -0.03611 -0.3345 C -0.04358 -0.34098 -0.05764 -0.34213 -0.0658 -0.34306 C -0.06979 -0.34306 -0.07396 -0.34352 -0.07778 -0.3419 C -0.079 -0.34167 -0.07622 -0.33982 -0.075 -0.33936 C -0.07414 -0.33936 -0.07327 -0.34028 -0.07223 -0.34098 C -0.07431 -0.3551 -0.08021 -0.3544 -0.08889 -0.35926 C -0.09236 -0.36135 -0.09914 -0.36413 -0.09914 -0.36389 C -0.10278 -0.3676 -0.10521 -0.36806 -0.10938 -0.36899 C -0.11615 -0.37454 -0.12361 -0.3794 -0.13056 -0.3838 C -0.13229 -0.38496 -0.13386 -0.38635 -0.13525 -0.3875 C -0.13664 -0.38866 -0.13768 -0.39051 -0.13889 -0.39121 C -0.14601 -0.39607 -0.15903 -0.40371 -0.16667 -0.40741 C -0.1757 -0.41181 -0.18525 -0.41204 -0.19445 -0.41482 C -0.20539 -0.41436 -0.21615 -0.41436 -0.22691 -0.41343 C -0.23229 -0.4132 -0.2382 -0.4088 -0.24358 -0.40741 C -0.25104 -0.40186 -0.25747 -0.39514 -0.26389 -0.3875 C -0.26702 -0.38426 -0.2691 -0.3794 -0.27223 -0.37639 C -0.27917 -0.37038 -0.27986 -0.37084 -0.28525 -0.35926 C -0.28941 -0.3507 -0.29306 -0.34098 -0.29723 -0.33195 C -0.29896 -0.32871 -0.30174 -0.32616 -0.30278 -0.32223 C -0.30452 -0.3169 -0.30556 -0.31158 -0.30747 -0.30602 C -0.30903 -0.29792 -0.31094 -0.29051 -0.31302 -0.28264 C -0.3158 -0.2632 -0.32188 -0.24676 -0.32691 -0.22825 C -0.33299 -0.20718 -0.33959 -0.18959 -0.34827 -0.17038 C -0.35052 -0.15533 -0.34723 -0.17153 -0.35191 -0.16042 C -0.35261 -0.15903 -0.35243 -0.15718 -0.35278 -0.15556 C -0.3533 -0.15463 -0.35417 -0.15325 -0.35469 -0.15186 C -0.35608 -0.14491 -0.35677 -0.13727 -0.35747 -0.12963 C -0.35799 -0.09468 -0.354 -0.07107 -0.36216 -0.0419 C -0.36302 -0.03311 -0.36424 -0.03195 -0.3658 -0.025 C -0.36372 -0.01274 -0.36702 -0.025 -0.36216 -0.01852 C -0.36059 -0.01667 -0.35834 -0.01112 -0.35834 -0.01088 C -0.36042 -0.00163 -0.35973 -0.00116 -0.36667 -0.00116 " pathEditMode="relative" rAng="0" ptsTypes="fffffffffffffffffffffffffffffffffffffA">
                                      <p:cBhvr>
                                        <p:cTn id="399" dur="2000" fill="hold"/>
                                        <p:tgtEl>
                                          <p:spTgt spid="209"/>
                                        </p:tgtEl>
                                        <p:attrNameLst>
                                          <p:attrName>ppt_x</p:attrName>
                                          <p:attrName>ppt_y</p:attrName>
                                        </p:attrNameLst>
                                      </p:cBhvr>
                                      <p:rCtr x="-18400" y="-20700"/>
                                    </p:animMotion>
                                  </p:childTnLst>
                                </p:cTn>
                              </p:par>
                              <p:par>
                                <p:cTn id="400" presetID="0" presetClass="path" presetSubtype="0" accel="50000" decel="50000" fill="hold" nodeType="withEffect">
                                  <p:stCondLst>
                                    <p:cond delay="0"/>
                                  </p:stCondLst>
                                  <p:childTnLst>
                                    <p:animMotion origin="layout" path="M -3.33333E-6 4.81481E-6 C -0.00104 -0.09792 -0.00156 -0.19514 -0.00277 -0.2926 C -0.00295 -0.29838 -0.00816 -0.3051 -0.01111 -0.30857 C -0.01267 -0.31042 -0.01423 -0.31204 -0.0158 -0.31343 C -0.01701 -0.31459 -0.0184 -0.31482 -0.01944 -0.31598 C -0.02552 -0.32292 -0.02951 -0.32917 -0.03611 -0.3345 C -0.04357 -0.34098 -0.05764 -0.34213 -0.0658 -0.34306 C -0.06979 -0.34306 -0.07395 -0.34352 -0.07777 -0.3419 C -0.07899 -0.34167 -0.07621 -0.33982 -0.075 -0.33936 C -0.07413 -0.33936 -0.07326 -0.34028 -0.07222 -0.34098 C -0.0743 -0.3551 -0.0802 -0.3544 -0.08889 -0.35926 C -0.09236 -0.36135 -0.09913 -0.36413 -0.09913 -0.36389 C -0.10277 -0.3676 -0.1052 -0.36806 -0.10937 -0.36899 C -0.11614 -0.37454 -0.12361 -0.3794 -0.13055 -0.3838 C -0.13229 -0.38496 -0.13385 -0.38635 -0.13524 -0.3875 C -0.13663 -0.38866 -0.13767 -0.39051 -0.13889 -0.39121 C -0.146 -0.39607 -0.15902 -0.40371 -0.16666 -0.40741 C -0.17569 -0.41181 -0.18524 -0.41204 -0.19444 -0.41482 C -0.20538 -0.41436 -0.21614 -0.41436 -0.22691 -0.41343 C -0.23229 -0.4132 -0.23819 -0.4088 -0.24357 -0.40741 C -0.25104 -0.40186 -0.25746 -0.39514 -0.26389 -0.3875 C -0.26701 -0.38426 -0.26909 -0.3794 -0.27222 -0.37639 C -0.27916 -0.37038 -0.27986 -0.37084 -0.28524 -0.35926 C -0.28941 -0.3507 -0.29305 -0.34098 -0.29722 -0.33195 C -0.29895 -0.32871 -0.30173 -0.32616 -0.30277 -0.32223 C -0.30451 -0.3169 -0.30555 -0.31158 -0.30746 -0.30602 C -0.30902 -0.29792 -0.31093 -0.29051 -0.31302 -0.28264 C -0.3158 -0.2632 -0.32187 -0.24676 -0.32691 -0.22825 C -0.33298 -0.20718 -0.33958 -0.18959 -0.34826 -0.17038 C -0.35052 -0.15533 -0.34722 -0.17153 -0.35191 -0.16042 C -0.3526 -0.15903 -0.35243 -0.15718 -0.35277 -0.15556 C -0.3533 -0.15463 -0.35416 -0.15325 -0.35468 -0.15186 C -0.35607 -0.14491 -0.35677 -0.13727 -0.35746 -0.12963 C -0.35798 -0.09468 -0.35399 -0.07107 -0.36215 -0.0419 C -0.36302 -0.03311 -0.36423 -0.03195 -0.3658 -0.025 C -0.36371 -0.01274 -0.36701 -0.025 -0.36215 -0.01852 C -0.36059 -0.01667 -0.35833 -0.01112 -0.35833 -0.01088 C -0.36041 -0.00163 -0.35972 -0.00116 -0.36666 -0.00116 " pathEditMode="relative" rAng="0" ptsTypes="fffffffffffffffffffffffffffffffffffffA">
                                      <p:cBhvr>
                                        <p:cTn id="401" dur="2000" fill="hold"/>
                                        <p:tgtEl>
                                          <p:spTgt spid="212"/>
                                        </p:tgtEl>
                                        <p:attrNameLst>
                                          <p:attrName>ppt_x</p:attrName>
                                          <p:attrName>ppt_y</p:attrName>
                                        </p:attrNameLst>
                                      </p:cBhvr>
                                      <p:rCtr x="-18400" y="-20700"/>
                                    </p:animMotion>
                                  </p:childTnLst>
                                </p:cTn>
                              </p:par>
                              <p:par>
                                <p:cTn id="402" presetID="0" presetClass="path" presetSubtype="0" accel="50000" decel="50000" fill="hold" nodeType="withEffect">
                                  <p:stCondLst>
                                    <p:cond delay="0"/>
                                  </p:stCondLst>
                                  <p:childTnLst>
                                    <p:animMotion origin="layout" path="M 1.11022E-16 4.81481E-6 C -0.00104 -0.09792 -0.00156 -0.19514 -0.00278 -0.2926 C -0.00295 -0.29838 -0.00816 -0.3051 -0.01111 -0.30857 C -0.01267 -0.31042 -0.01424 -0.31204 -0.0158 -0.31343 C -0.01701 -0.31459 -0.0184 -0.31482 -0.01944 -0.31598 C -0.02552 -0.32292 -0.02951 -0.32917 -0.03611 -0.3345 C -0.04358 -0.34098 -0.05764 -0.34213 -0.0658 -0.34306 C -0.06979 -0.34306 -0.07396 -0.34352 -0.07778 -0.3419 C -0.07899 -0.34167 -0.07622 -0.33982 -0.075 -0.33936 C -0.07413 -0.33936 -0.07326 -0.34028 -0.07222 -0.34098 C -0.07431 -0.3551 -0.08021 -0.3544 -0.08889 -0.35926 C -0.09236 -0.36135 -0.09913 -0.36413 -0.09913 -0.36389 C -0.10278 -0.3676 -0.10521 -0.36806 -0.10937 -0.36899 C -0.11615 -0.37454 -0.12361 -0.3794 -0.13056 -0.3838 C -0.13229 -0.38496 -0.13385 -0.38635 -0.13524 -0.3875 C -0.13663 -0.38866 -0.13767 -0.39051 -0.13889 -0.39121 C -0.14601 -0.39607 -0.15903 -0.40371 -0.16667 -0.40741 C -0.17569 -0.41181 -0.18524 -0.41204 -0.19444 -0.41482 C -0.20538 -0.41436 -0.21615 -0.41436 -0.22691 -0.41343 C -0.23229 -0.4132 -0.23819 -0.4088 -0.24358 -0.40741 C -0.25104 -0.40186 -0.25747 -0.39514 -0.26389 -0.3875 C -0.26701 -0.38426 -0.2691 -0.3794 -0.27222 -0.37639 C -0.27917 -0.37038 -0.27986 -0.37084 -0.28524 -0.35926 C -0.28941 -0.3507 -0.29306 -0.34098 -0.29722 -0.33195 C -0.29896 -0.32871 -0.30174 -0.32616 -0.30278 -0.32223 C -0.30451 -0.3169 -0.30556 -0.31158 -0.30747 -0.30602 C -0.30903 -0.29792 -0.31094 -0.29051 -0.31302 -0.28264 C -0.3158 -0.2632 -0.32187 -0.24676 -0.32691 -0.22825 C -0.33299 -0.20718 -0.33958 -0.18959 -0.34826 -0.17038 C -0.35052 -0.15533 -0.34722 -0.17153 -0.35191 -0.16042 C -0.3526 -0.15903 -0.35243 -0.15718 -0.35278 -0.15556 C -0.3533 -0.15463 -0.35417 -0.15325 -0.35469 -0.15186 C -0.35608 -0.14491 -0.35677 -0.13727 -0.35747 -0.12963 C -0.35799 -0.09468 -0.35399 -0.07107 -0.36215 -0.0419 C -0.36302 -0.03311 -0.36424 -0.03195 -0.3658 -0.025 C -0.36372 -0.01274 -0.36701 -0.025 -0.36215 -0.01852 C -0.36059 -0.01667 -0.35833 -0.01112 -0.35833 -0.01088 C -0.36042 -0.00163 -0.35972 -0.00116 -0.36667 -0.00116 " pathEditMode="relative" rAng="0" ptsTypes="fffffffffffffffffffffffffffffffffffffA">
                                      <p:cBhvr>
                                        <p:cTn id="403" dur="2000" fill="hold"/>
                                        <p:tgtEl>
                                          <p:spTgt spid="215"/>
                                        </p:tgtEl>
                                        <p:attrNameLst>
                                          <p:attrName>ppt_x</p:attrName>
                                          <p:attrName>ppt_y</p:attrName>
                                        </p:attrNameLst>
                                      </p:cBhvr>
                                      <p:rCtr x="-18400" y="-20700"/>
                                    </p:animMotion>
                                  </p:childTnLst>
                                </p:cTn>
                              </p:par>
                              <p:par>
                                <p:cTn id="404" presetID="0" presetClass="path" presetSubtype="0" accel="50000" decel="50000" fill="hold" nodeType="withEffect">
                                  <p:stCondLst>
                                    <p:cond delay="0"/>
                                  </p:stCondLst>
                                  <p:childTnLst>
                                    <p:animMotion origin="layout" path="M -3.33333E-6 0.11319 C -0.00104 -0.01158 -0.00156 -0.13542 -0.00277 -0.25926 C -0.00295 -0.26667 -0.00816 -0.27523 -0.01111 -0.27963 C -0.01267 -0.28195 -0.01423 -0.28403 -0.0158 -0.28588 C -0.01701 -0.28727 -0.0184 -0.28773 -0.01944 -0.28912 C -0.02552 -0.29792 -0.02951 -0.30602 -0.03611 -0.31273 C -0.04357 -0.32084 -0.05764 -0.32246 -0.0658 -0.32361 C -0.06979 -0.32361 -0.07395 -0.32408 -0.07777 -0.32222 C -0.07899 -0.32176 -0.07621 -0.31945 -0.075 -0.31898 C -0.07413 -0.31898 -0.07326 -0.32014 -0.07222 -0.32084 C -0.0743 -0.33889 -0.0802 -0.33797 -0.08889 -0.34422 C -0.09236 -0.34676 -0.09913 -0.35047 -0.09913 -0.35 C -0.10277 -0.35486 -0.1052 -0.35533 -0.10937 -0.35648 C -0.11614 -0.36366 -0.12361 -0.36991 -0.13055 -0.37547 C -0.13229 -0.37685 -0.13385 -0.37871 -0.13524 -0.3801 C -0.13663 -0.38172 -0.13767 -0.38403 -0.13889 -0.38496 C -0.146 -0.39097 -0.15902 -0.4007 -0.16666 -0.40556 C -0.17569 -0.41111 -0.18507 -0.41135 -0.19427 -0.41482 C -0.2052 -0.41435 -0.21597 -0.41435 -0.22673 -0.4132 C -0.23211 -0.41297 -0.23802 -0.40718 -0.2434 -0.40556 C -0.25086 -0.39838 -0.25729 -0.38982 -0.26371 -0.3801 C -0.26684 -0.37593 -0.26892 -0.36991 -0.27205 -0.36597 C -0.27899 -0.35834 -0.27968 -0.35903 -0.28507 -0.34422 C -0.28923 -0.33334 -0.29288 -0.32084 -0.29705 -0.30949 C -0.29878 -0.30533 -0.30156 -0.30209 -0.3026 -0.29699 C -0.30434 -0.29028 -0.30538 -0.28357 -0.30729 -0.27639 C -0.30885 -0.26621 -0.31076 -0.25672 -0.31284 -0.24676 C -0.31562 -0.22199 -0.3217 -0.20093 -0.32673 -0.17755 C -0.33281 -0.1507 -0.33941 -0.12824 -0.34809 -0.10371 C -0.35034 -0.08472 -0.34705 -0.10533 -0.35173 -0.09121 C -0.35243 -0.08935 -0.35225 -0.08704 -0.3526 -0.08496 C -0.35312 -0.0838 -0.35399 -0.08195 -0.35451 -0.08033 C -0.3559 -0.0713 -0.35659 -0.06158 -0.35729 -0.05185 C -0.35781 -0.00741 -0.35382 0.02268 -0.36198 0.05972 C -0.36284 0.07083 -0.36406 0.07245 -0.36562 0.08148 C -0.36354 0.09676 -0.36666 0.08125 -0.36198 0.08958 C -0.36041 0.0919 -0.35816 0.09884 -0.35816 0.0993 C -0.36024 0.11111 -0.35955 0.11157 -0.36649 0.11157 " pathEditMode="relative" rAng="0" ptsTypes="fffffffffffffffffffffffffffffffffffffA">
                                      <p:cBhvr>
                                        <p:cTn id="405" dur="2000" fill="hold"/>
                                        <p:tgtEl>
                                          <p:spTgt spid="218"/>
                                        </p:tgtEl>
                                        <p:attrNameLst>
                                          <p:attrName>ppt_x</p:attrName>
                                          <p:attrName>ppt_y</p:attrName>
                                        </p:attrNameLst>
                                      </p:cBhvr>
                                      <p:rCtr x="-18300" y="-26400"/>
                                    </p:animMotion>
                                  </p:childTnLst>
                                </p:cTn>
                              </p:par>
                              <p:par>
                                <p:cTn id="406" presetID="0" presetClass="path" presetSubtype="0" accel="50000" decel="50000" fill="hold" nodeType="withEffect">
                                  <p:stCondLst>
                                    <p:cond delay="0"/>
                                  </p:stCondLst>
                                  <p:childTnLst>
                                    <p:animMotion origin="layout" path="M 0 -0.06482 C -0.00087 -0.15347 -0.00122 -0.24097 -0.00208 -0.32917 C -0.00226 -0.33426 -0.00573 -0.34028 -0.00764 -0.34352 C -0.00885 -0.34514 -0.00972 -0.34653 -0.01094 -0.34792 C -0.01181 -0.34885 -0.01267 -0.34908 -0.01354 -0.35 C -0.01753 -0.35625 -0.02014 -0.36204 -0.02465 -0.36667 C -0.02986 -0.37269 -0.03941 -0.37361 -0.04497 -0.37454 C -0.04774 -0.37454 -0.05052 -0.37477 -0.05312 -0.37338 C -0.05399 -0.37338 -0.05208 -0.37176 -0.05122 -0.37107 C -0.05069 -0.37107 -0.05 -0.37222 -0.04931 -0.37269 C -0.05069 -0.38542 -0.05486 -0.38472 -0.06076 -0.38912 C -0.06302 -0.39097 -0.06771 -0.39352 -0.06771 -0.39329 C -0.07014 -0.39676 -0.07187 -0.39722 -0.07465 -0.39792 C -0.07934 -0.40301 -0.08437 -0.40741 -0.08906 -0.41135 C -0.09028 -0.4125 -0.09132 -0.41366 -0.09236 -0.41482 C -0.09323 -0.41574 -0.09392 -0.41736 -0.09479 -0.41806 C -0.09965 -0.42246 -0.10851 -0.4294 -0.11372 -0.43264 C -0.11979 -0.43658 -0.12639 -0.43681 -0.13247 -0.43912 C -0.13993 -0.43889 -0.1474 -0.43889 -0.15486 -0.43797 C -0.15851 -0.43797 -0.16233 -0.4338 -0.16597 -0.43264 C -0.17118 -0.42755 -0.17552 -0.42176 -0.17986 -0.41482 C -0.18212 -0.41181 -0.18351 -0.40741 -0.18559 -0.40463 C -0.19028 -0.39908 -0.1908 -0.39954 -0.19444 -0.38912 C -0.19722 -0.38148 -0.19983 -0.37269 -0.2026 -0.36459 C -0.20382 -0.36158 -0.20573 -0.35926 -0.20642 -0.35579 C -0.20764 -0.35093 -0.20833 -0.34607 -0.20955 -0.34121 C -0.21059 -0.3338 -0.21198 -0.32709 -0.21337 -0.31991 C -0.21528 -0.30232 -0.21944 -0.2875 -0.22274 -0.27084 C -0.22708 -0.25185 -0.23142 -0.23588 -0.2375 -0.21875 C -0.23889 -0.2051 -0.23663 -0.21968 -0.23976 -0.20972 C -0.24045 -0.20834 -0.24028 -0.20672 -0.24045 -0.20533 C -0.2408 -0.2044 -0.24132 -0.20301 -0.24184 -0.20185 C -0.24271 -0.1956 -0.24323 -0.18889 -0.24358 -0.18172 C -0.2441 -0.15047 -0.24115 -0.12917 -0.24687 -0.10255 C -0.2474 -0.09491 -0.24826 -0.09375 -0.24931 -0.0875 C -0.24792 -0.07662 -0.25 -0.0875 -0.24687 -0.08172 C -0.24566 -0.07986 -0.2441 -0.07477 -0.2441 -0.07454 C -0.24566 -0.06621 -0.24514 -0.06597 -0.25 -0.06597 " pathEditMode="relative" rAng="0" ptsTypes="fffffffffffffffffffffffffffffffffffffA">
                                      <p:cBhvr>
                                        <p:cTn id="407" dur="2000" fill="hold"/>
                                        <p:tgtEl>
                                          <p:spTgt spid="221"/>
                                        </p:tgtEl>
                                        <p:attrNameLst>
                                          <p:attrName>ppt_x</p:attrName>
                                          <p:attrName>ppt_y</p:attrName>
                                        </p:attrNameLst>
                                      </p:cBhvr>
                                      <p:rCtr x="-12500" y="-18700"/>
                                    </p:animMotion>
                                  </p:childTnLst>
                                </p:cTn>
                              </p:par>
                              <p:par>
                                <p:cTn id="408" presetID="0" presetClass="path" presetSubtype="0" accel="50000" decel="50000" fill="hold" nodeType="withEffect">
                                  <p:stCondLst>
                                    <p:cond delay="0"/>
                                  </p:stCondLst>
                                  <p:childTnLst>
                                    <p:animMotion origin="layout" path="M 3.33333E-6 2.59259E-6 C -0.00104 -0.09792 -0.00157 -0.19514 -0.00278 -0.2926 C -0.00295 -0.29838 -0.00816 -0.3051 -0.01111 -0.30857 C -0.01268 -0.31042 -0.01424 -0.31204 -0.0158 -0.31343 C -0.01702 -0.31459 -0.01841 -0.31482 -0.01945 -0.31597 C -0.02552 -0.32292 -0.02952 -0.32917 -0.03611 -0.33449 C -0.04358 -0.34097 -0.05764 -0.34213 -0.0658 -0.34306 C -0.06979 -0.34306 -0.07396 -0.34352 -0.07778 -0.3419 C -0.079 -0.34167 -0.07622 -0.33982 -0.075 -0.33935 C -0.07414 -0.33935 -0.07327 -0.34028 -0.07223 -0.34097 C -0.07431 -0.3551 -0.08021 -0.3544 -0.08889 -0.35926 C -0.09236 -0.36135 -0.09914 -0.36412 -0.09914 -0.36389 C -0.10278 -0.3676 -0.10521 -0.36806 -0.10938 -0.36898 C -0.11615 -0.37454 -0.12361 -0.3794 -0.13056 -0.3838 C -0.13229 -0.38496 -0.13386 -0.38635 -0.13525 -0.3875 C -0.13664 -0.38866 -0.13768 -0.39051 -0.13889 -0.39121 C -0.14601 -0.39607 -0.15903 -0.40371 -0.16667 -0.40741 C -0.1757 -0.41181 -0.18525 -0.41204 -0.19445 -0.41482 C -0.20539 -0.41435 -0.21615 -0.41435 -0.22691 -0.41343 C -0.23229 -0.4132 -0.2382 -0.4088 -0.24358 -0.40741 C -0.25104 -0.40185 -0.25747 -0.39514 -0.26389 -0.3875 C -0.26702 -0.38426 -0.2691 -0.3794 -0.27223 -0.37639 C -0.27917 -0.37037 -0.27986 -0.37084 -0.28525 -0.35926 C -0.28941 -0.3507 -0.29306 -0.34097 -0.29723 -0.33195 C -0.29896 -0.32871 -0.30174 -0.32616 -0.30278 -0.32222 C -0.30452 -0.3169 -0.30556 -0.31158 -0.30747 -0.30602 C -0.30903 -0.29792 -0.31094 -0.29051 -0.31302 -0.28264 C -0.3158 -0.2632 -0.32188 -0.24676 -0.32691 -0.22824 C -0.33299 -0.20718 -0.33959 -0.18959 -0.34827 -0.17037 C -0.35052 -0.15533 -0.34723 -0.17153 -0.35191 -0.16042 C -0.35261 -0.15903 -0.35243 -0.15718 -0.35278 -0.15556 C -0.3533 -0.15463 -0.35417 -0.15324 -0.35469 -0.15185 C -0.35608 -0.14491 -0.35677 -0.13727 -0.35747 -0.12963 C -0.35799 -0.09468 -0.354 -0.07107 -0.36216 -0.0419 C -0.36302 -0.0331 -0.36424 -0.03195 -0.3658 -0.02477 C -0.36372 -0.01273 -0.36702 -0.025 -0.36216 -0.01852 C -0.36059 -0.01667 -0.35834 -0.01111 -0.35834 -0.01088 C -0.36042 -0.00162 -0.35973 -0.00116 -0.36667 -0.00116 " pathEditMode="relative" rAng="0" ptsTypes="fffffffffffffffffffffffffffffffffffffA">
                                      <p:cBhvr>
                                        <p:cTn id="409" dur="2000" fill="hold"/>
                                        <p:tgtEl>
                                          <p:spTgt spid="224"/>
                                        </p:tgtEl>
                                        <p:attrNameLst>
                                          <p:attrName>ppt_x</p:attrName>
                                          <p:attrName>ppt_y</p:attrName>
                                        </p:attrNameLst>
                                      </p:cBhvr>
                                      <p:rCtr x="-18400" y="-20700"/>
                                    </p:animMotion>
                                  </p:childTnLst>
                                </p:cTn>
                              </p:par>
                              <p:par>
                                <p:cTn id="410" presetID="0" presetClass="path" presetSubtype="0" accel="50000" decel="50000" fill="hold" nodeType="withEffect">
                                  <p:stCondLst>
                                    <p:cond delay="0"/>
                                  </p:stCondLst>
                                  <p:childTnLst>
                                    <p:animMotion origin="layout" path="M -3.33333E-6 2.59259E-6 C -0.00104 -0.09792 -0.00156 -0.19514 -0.00277 -0.2926 C -0.00295 -0.29838 -0.00816 -0.3051 -0.01111 -0.30857 C -0.01267 -0.31042 -0.01423 -0.31204 -0.0158 -0.31343 C -0.01701 -0.31459 -0.0184 -0.31482 -0.01944 -0.31597 C -0.02552 -0.32292 -0.02951 -0.32917 -0.03611 -0.33449 C -0.04357 -0.34097 -0.05764 -0.34213 -0.0658 -0.34306 C -0.06979 -0.34306 -0.07395 -0.34352 -0.07777 -0.3419 C -0.07899 -0.34167 -0.07621 -0.33982 -0.075 -0.33935 C -0.07413 -0.33935 -0.07326 -0.34028 -0.07222 -0.34097 C -0.0743 -0.3551 -0.0802 -0.3544 -0.08889 -0.35926 C -0.09236 -0.36135 -0.09913 -0.36412 -0.09913 -0.36389 C -0.10277 -0.3676 -0.1052 -0.36806 -0.10937 -0.36898 C -0.11614 -0.37454 -0.12361 -0.3794 -0.13055 -0.3838 C -0.13229 -0.38496 -0.13385 -0.38635 -0.13524 -0.3875 C -0.13663 -0.38866 -0.13767 -0.39051 -0.13889 -0.39121 C -0.146 -0.39607 -0.15902 -0.40371 -0.16666 -0.40741 C -0.17569 -0.41181 -0.18524 -0.41204 -0.19444 -0.41482 C -0.20538 -0.41435 -0.21614 -0.41435 -0.22691 -0.41343 C -0.23229 -0.4132 -0.23819 -0.4088 -0.24357 -0.40741 C -0.25104 -0.40185 -0.25746 -0.39514 -0.26389 -0.3875 C -0.26701 -0.38426 -0.26909 -0.3794 -0.27222 -0.37639 C -0.27916 -0.37037 -0.27986 -0.37084 -0.28524 -0.35926 C -0.28941 -0.3507 -0.29305 -0.34097 -0.29722 -0.33195 C -0.29895 -0.32871 -0.30173 -0.32616 -0.30277 -0.32222 C -0.30451 -0.3169 -0.30555 -0.31158 -0.30746 -0.30602 C -0.30902 -0.29792 -0.31093 -0.29051 -0.31302 -0.28264 C -0.3158 -0.2632 -0.32187 -0.24676 -0.32691 -0.22824 C -0.33298 -0.20718 -0.33958 -0.18959 -0.34826 -0.17037 C -0.35052 -0.15533 -0.34722 -0.17153 -0.35191 -0.16042 C -0.3526 -0.15903 -0.35243 -0.15718 -0.35277 -0.15556 C -0.3533 -0.15463 -0.35416 -0.15324 -0.35468 -0.15185 C -0.35607 -0.14491 -0.35677 -0.13727 -0.35746 -0.12963 C -0.35798 -0.09468 -0.35399 -0.07107 -0.36215 -0.0419 C -0.36302 -0.0331 -0.36423 -0.03195 -0.3658 -0.02477 C -0.36371 -0.01273 -0.36701 -0.025 -0.36215 -0.01852 C -0.36059 -0.01667 -0.35833 -0.01111 -0.35833 -0.01088 C -0.36041 -0.00162 -0.35972 -0.00116 -0.36666 -0.00116 " pathEditMode="relative" rAng="0" ptsTypes="fffffffffffffffffffffffffffffffffffffA">
                                      <p:cBhvr>
                                        <p:cTn id="411" dur="2000" fill="hold"/>
                                        <p:tgtEl>
                                          <p:spTgt spid="227"/>
                                        </p:tgtEl>
                                        <p:attrNameLst>
                                          <p:attrName>ppt_x</p:attrName>
                                          <p:attrName>ppt_y</p:attrName>
                                        </p:attrNameLst>
                                      </p:cBhvr>
                                      <p:rCtr x="-18400" y="-20700"/>
                                    </p:animMotion>
                                  </p:childTnLst>
                                </p:cTn>
                              </p:par>
                              <p:par>
                                <p:cTn id="412" presetID="0" presetClass="path" presetSubtype="0" accel="50000" decel="50000" fill="hold" nodeType="withEffect">
                                  <p:stCondLst>
                                    <p:cond delay="0"/>
                                  </p:stCondLst>
                                  <p:childTnLst>
                                    <p:animMotion origin="layout" path="M -0.00017 0.10208 C -0.00122 -0.01875 -0.00174 -0.13866 -0.00295 -0.25857 C -0.00312 -0.26574 -0.00799 -0.27385 -0.01094 -0.27824 C -0.01233 -0.28079 -0.01389 -0.28241 -0.01528 -0.28426 C -0.01649 -0.28565 -0.01788 -0.28588 -0.01875 -0.28727 C -0.02465 -0.29584 -0.02847 -0.30347 -0.03472 -0.31019 C -0.04184 -0.31806 -0.05521 -0.31945 -0.06302 -0.3206 C -0.06684 -0.3206 -0.07083 -0.3213 -0.07448 -0.31922 C -0.07552 -0.31898 -0.07292 -0.31667 -0.0717 -0.31597 C -0.07101 -0.31597 -0.07014 -0.31713 -0.0691 -0.31806 C -0.07118 -0.33542 -0.07674 -0.33449 -0.08507 -0.34051 C -0.08837 -0.34329 -0.09479 -0.34676 -0.09479 -0.3463 C -0.09826 -0.3507 -0.10052 -0.35139 -0.10451 -0.35255 C -0.11094 -0.35949 -0.11806 -0.36551 -0.12483 -0.37084 C -0.12639 -0.37222 -0.12795 -0.37385 -0.12917 -0.37523 C -0.13056 -0.37685 -0.1316 -0.37917 -0.13264 -0.37986 C -0.13958 -0.38611 -0.15191 -0.39537 -0.1592 -0.4 C -0.16788 -0.40533 -0.17691 -0.40579 -0.18576 -0.4088 C -0.19618 -0.40857 -0.20642 -0.40857 -0.21667 -0.40741 C -0.2217 -0.40718 -0.22743 -0.40162 -0.23247 -0.4 C -0.23958 -0.39306 -0.24583 -0.38496 -0.25191 -0.37523 C -0.25486 -0.3713 -0.25694 -0.36551 -0.2599 -0.36181 C -0.26649 -0.35417 -0.26719 -0.35486 -0.27222 -0.34051 C -0.27622 -0.3301 -0.27969 -0.31806 -0.28368 -0.30695 C -0.28542 -0.30301 -0.28802 -0.29977 -0.28906 -0.29491 C -0.29062 -0.28843 -0.29167 -0.28195 -0.2934 -0.275 C -0.29497 -0.26505 -0.2967 -0.25579 -0.29878 -0.2463 C -0.30139 -0.22222 -0.30729 -0.20209 -0.31198 -0.17917 C -0.31788 -0.15347 -0.32413 -0.13172 -0.33247 -0.1081 C -0.33455 -0.08959 -0.33142 -0.10949 -0.33594 -0.09584 C -0.33646 -0.09422 -0.33628 -0.0919 -0.33663 -0.08982 C -0.33715 -0.08889 -0.33802 -0.08681 -0.33854 -0.08519 C -0.33976 -0.07662 -0.34045 -0.06713 -0.34115 -0.05764 C -0.34167 -0.01482 -0.33785 0.01435 -0.34566 0.05023 C -0.34653 0.06111 -0.34757 0.06273 -0.34913 0.07129 C -0.34705 0.08611 -0.35 0.07106 -0.34566 0.07916 C -0.3441 0.08148 -0.34201 0.08819 -0.34201 0.08842 C -0.34392 0.1 -0.34323 0.10046 -0.35 0.10046 " pathEditMode="relative" rAng="0" ptsTypes="fffffffffffffffffffffffffffffffffffffA">
                                      <p:cBhvr>
                                        <p:cTn id="413" dur="2000" fill="hold"/>
                                        <p:tgtEl>
                                          <p:spTgt spid="230"/>
                                        </p:tgtEl>
                                        <p:attrNameLst>
                                          <p:attrName>ppt_x</p:attrName>
                                          <p:attrName>ppt_y</p:attrName>
                                        </p:attrNameLst>
                                      </p:cBhvr>
                                      <p:rCtr x="-17500" y="-25600"/>
                                    </p:animMotion>
                                  </p:childTnLst>
                                </p:cTn>
                              </p:par>
                              <p:par>
                                <p:cTn id="414" presetID="0" presetClass="path" presetSubtype="0" accel="50000" decel="50000" fill="hold" nodeType="withEffect">
                                  <p:stCondLst>
                                    <p:cond delay="0"/>
                                  </p:stCondLst>
                                  <p:childTnLst>
                                    <p:animMotion origin="layout" path="M 3.33333E-6 0.05764 C -0.00104 -0.05394 -0.00139 -0.16482 -0.00243 -0.2757 C -0.00261 -0.28241 -0.00695 -0.29005 -0.00938 -0.29398 C -0.01077 -0.29607 -0.01198 -0.29792 -0.01337 -0.29954 C -0.01441 -0.3007 -0.01563 -0.30093 -0.0165 -0.30232 C -0.02153 -0.31019 -0.02483 -0.31736 -0.03039 -0.32338 C -0.03664 -0.33079 -0.04844 -0.33218 -0.05539 -0.3331 C -0.05868 -0.3331 -0.06216 -0.3338 -0.06545 -0.33195 C -0.0665 -0.33172 -0.06407 -0.3294 -0.06302 -0.32894 C -0.06233 -0.32894 -0.06164 -0.3301 -0.06077 -0.33079 C -0.0625 -0.34699 -0.06754 -0.34607 -0.07483 -0.35162 C -0.07761 -0.35394 -0.08334 -0.35718 -0.08334 -0.35695 C -0.08646 -0.36111 -0.08854 -0.36158 -0.09202 -0.36273 C -0.09775 -0.36898 -0.104 -0.37454 -0.10973 -0.37963 C -0.11129 -0.38102 -0.1125 -0.38241 -0.11372 -0.3838 C -0.11493 -0.38519 -0.1158 -0.38727 -0.11684 -0.38797 C -0.12275 -0.39352 -0.13368 -0.40232 -0.14011 -0.40648 C -0.14775 -0.41158 -0.15573 -0.41181 -0.16337 -0.41482 C -0.17257 -0.41435 -0.1816 -0.41435 -0.1908 -0.41343 C -0.19532 -0.4132 -0.20018 -0.4081 -0.20469 -0.40648 C -0.21094 -0.40023 -0.21632 -0.3926 -0.2217 -0.3838 C -0.22448 -0.3801 -0.22622 -0.37454 -0.22882 -0.37107 C -0.23455 -0.36435 -0.23525 -0.36482 -0.23976 -0.35162 C -0.24323 -0.3419 -0.24636 -0.33079 -0.24983 -0.3206 C -0.25122 -0.3169 -0.25365 -0.31389 -0.25452 -0.30949 C -0.25591 -0.30347 -0.25677 -0.29746 -0.25834 -0.29097 C -0.25973 -0.28172 -0.26129 -0.27338 -0.26302 -0.26435 C -0.26545 -0.24213 -0.27049 -0.22361 -0.27466 -0.20255 C -0.27986 -0.17847 -0.28542 -0.15834 -0.29271 -0.13658 C -0.29462 -0.11945 -0.29184 -0.13773 -0.29566 -0.12523 C -0.29636 -0.12361 -0.29618 -0.12153 -0.29653 -0.11991 C -0.29688 -0.11852 -0.29757 -0.1169 -0.29809 -0.11551 C -0.29931 -0.10741 -0.29983 -0.09885 -0.30035 -0.09005 C -0.30087 -0.05023 -0.2974 -0.02338 -0.30434 0.00972 C -0.30504 0.0199 -0.30608 0.02106 -0.30747 0.0294 C -0.30573 0.04305 -0.30834 0.02893 -0.30434 0.03634 C -0.30295 0.03842 -0.30104 0.0449 -0.30104 0.04514 C -0.30295 0.05578 -0.30226 0.05625 -0.30816 0.05625 " pathEditMode="relative" rAng="0" ptsTypes="fffffffffffffffffffffffffffffffffffffA">
                                      <p:cBhvr>
                                        <p:cTn id="415" dur="2000" fill="hold"/>
                                        <p:tgtEl>
                                          <p:spTgt spid="233"/>
                                        </p:tgtEl>
                                        <p:attrNameLst>
                                          <p:attrName>ppt_x</p:attrName>
                                          <p:attrName>ppt_y</p:attrName>
                                        </p:attrNameLst>
                                      </p:cBhvr>
                                      <p:rCtr x="-15400" y="-23600"/>
                                    </p:animMotion>
                                  </p:childTnLst>
                                </p:cTn>
                              </p:par>
                              <p:par>
                                <p:cTn id="416" presetID="0" presetClass="path" presetSubtype="0" accel="50000" decel="50000" fill="hold" nodeType="withEffect">
                                  <p:stCondLst>
                                    <p:cond delay="0"/>
                                  </p:stCondLst>
                                  <p:childTnLst>
                                    <p:animMotion origin="layout" path="M 3.33333E-6 0.06875 C -0.00122 -0.0456 -0.00191 -0.1588 -0.00313 -0.27245 C -0.0033 -0.27917 -0.0092 -0.28704 -0.0125 -0.29097 C -0.01424 -0.29329 -0.01598 -0.29514 -0.01771 -0.29676 C -0.0191 -0.29815 -0.02049 -0.29838 -0.0217 -0.29977 C -0.02848 -0.30787 -0.03299 -0.31505 -0.04028 -0.3213 C -0.04861 -0.32894 -0.06424 -0.33009 -0.07327 -0.33125 C -0.07778 -0.33125 -0.08229 -0.33171 -0.08664 -0.32986 C -0.08802 -0.32963 -0.0849 -0.32755 -0.08351 -0.32685 C -0.08264 -0.32685 -0.0816 -0.32801 -0.08039 -0.32894 C -0.08282 -0.34537 -0.08941 -0.34444 -0.09896 -0.35023 C -0.10278 -0.35255 -0.11042 -0.35579 -0.11042 -0.35556 C -0.11441 -0.35995 -0.11719 -0.36042 -0.1217 -0.36157 C -0.12934 -0.36806 -0.13768 -0.37361 -0.14532 -0.3787 C -0.14723 -0.38009 -0.14896 -0.38171 -0.15052 -0.3831 C -0.15209 -0.38449 -0.1533 -0.38657 -0.15469 -0.3875 C -0.1625 -0.39306 -0.17709 -0.40208 -0.18559 -0.40625 C -0.19549 -0.41134 -0.20625 -0.41181 -0.2165 -0.41482 C -0.22865 -0.41435 -0.24063 -0.41435 -0.25261 -0.41343 C -0.25851 -0.41296 -0.26511 -0.40787 -0.27101 -0.40625 C -0.27934 -0.39977 -0.28646 -0.3919 -0.29375 -0.3831 C -0.29723 -0.3794 -0.29948 -0.37361 -0.30295 -0.37014 C -0.31077 -0.36319 -0.31146 -0.36366 -0.31736 -0.35023 C -0.32205 -0.34028 -0.32622 -0.32894 -0.33073 -0.31829 C -0.33264 -0.31458 -0.33577 -0.31157 -0.33698 -0.30694 C -0.33889 -0.30069 -0.34011 -0.29468 -0.34219 -0.28819 C -0.34393 -0.2787 -0.34601 -0.26991 -0.34827 -0.26088 C -0.35139 -0.23819 -0.35816 -0.21898 -0.36372 -0.19745 C -0.37049 -0.17292 -0.37795 -0.15232 -0.3875 -0.12986 C -0.39011 -0.1125 -0.38646 -0.13125 -0.39167 -0.11829 C -0.39236 -0.11667 -0.39219 -0.11458 -0.39254 -0.11273 C -0.39323 -0.11157 -0.3941 -0.10995 -0.39479 -0.10833 C -0.39618 -0.10023 -0.39705 -0.09144 -0.39775 -0.08241 C -0.39844 -0.04167 -0.39393 -0.01412 -0.40295 0.01991 C -0.404 0.03009 -0.40539 0.03148 -0.40712 0.03981 C -0.40469 0.0537 -0.40834 0.03958 -0.40295 0.04699 C -0.40122 0.04931 -0.39879 0.05579 -0.39879 0.05602 C -0.40104 0.06667 -0.40035 0.06736 -0.40799 0.06736 " pathEditMode="relative" rAng="0" ptsTypes="fffffffffffffffffffffffffffffffffffffA">
                                      <p:cBhvr>
                                        <p:cTn id="417" dur="2000" fill="hold"/>
                                        <p:tgtEl>
                                          <p:spTgt spid="236"/>
                                        </p:tgtEl>
                                        <p:attrNameLst>
                                          <p:attrName>ppt_x</p:attrName>
                                          <p:attrName>ppt_y</p:attrName>
                                        </p:attrNameLst>
                                      </p:cBhvr>
                                      <p:rCtr x="-20400" y="-24200"/>
                                    </p:animMotion>
                                  </p:childTnLst>
                                </p:cTn>
                              </p:par>
                              <p:par>
                                <p:cTn id="418" presetID="0" presetClass="path" presetSubtype="0" accel="50000" decel="50000" fill="hold" nodeType="withEffect">
                                  <p:stCondLst>
                                    <p:cond delay="0"/>
                                  </p:stCondLst>
                                  <p:childTnLst>
                                    <p:animMotion origin="layout" path="M -3.33333E-6 3.7037E-7 C -0.00121 -0.09329 -0.00191 -0.18588 -0.00312 -0.27847 C -0.0033 -0.28403 -0.0092 -0.29051 -0.0125 -0.29375 C -0.01423 -0.29537 -0.01597 -0.29699 -0.0177 -0.29838 C -0.01909 -0.29954 -0.02048 -0.29954 -0.0217 -0.30069 C -0.02847 -0.30741 -0.03298 -0.31319 -0.04027 -0.31829 C -0.04861 -0.32454 -0.06423 -0.32569 -0.07326 -0.32662 C -0.07777 -0.32662 -0.08229 -0.32685 -0.08663 -0.32546 C -0.08802 -0.32523 -0.08489 -0.32338 -0.0835 -0.32292 C -0.08264 -0.32292 -0.08159 -0.32384 -0.08038 -0.32454 C -0.08281 -0.33796 -0.08941 -0.33727 -0.09895 -0.3419 C -0.10277 -0.34398 -0.11041 -0.34653 -0.11041 -0.3463 C -0.11441 -0.34977 -0.11718 -0.35023 -0.1217 -0.35116 C -0.12934 -0.35648 -0.13767 -0.36111 -0.14531 -0.36528 C -0.14722 -0.36644 -0.14895 -0.36759 -0.15052 -0.36875 C -0.15208 -0.36991 -0.1533 -0.37176 -0.15468 -0.37222 C -0.1625 -0.37685 -0.17708 -0.38426 -0.18559 -0.38773 C -0.19548 -0.3919 -0.20625 -0.39213 -0.21649 -0.39468 C -0.22864 -0.39444 -0.24062 -0.39444 -0.2526 -0.39352 C -0.2585 -0.39329 -0.2651 -0.38912 -0.271 -0.38773 C -0.27934 -0.38241 -0.28645 -0.37616 -0.29375 -0.36875 C -0.29722 -0.36574 -0.29948 -0.36111 -0.30295 -0.35833 C -0.31076 -0.35255 -0.31145 -0.35301 -0.31736 -0.3419 C -0.32205 -0.3338 -0.32621 -0.32454 -0.33073 -0.31597 C -0.33264 -0.31296 -0.33576 -0.31042 -0.33698 -0.30671 C -0.33889 -0.30162 -0.3401 -0.29653 -0.34218 -0.2912 C -0.34392 -0.28357 -0.346 -0.27662 -0.34826 -0.26898 C -0.35139 -0.25046 -0.35816 -0.23495 -0.36371 -0.21736 C -0.37048 -0.19722 -0.37795 -0.18056 -0.3875 -0.16227 C -0.3901 -0.14792 -0.38645 -0.16343 -0.39166 -0.15278 C -0.39236 -0.15139 -0.39218 -0.14977 -0.39253 -0.14815 C -0.39323 -0.14722 -0.39409 -0.14583 -0.39479 -0.14468 C -0.39618 -0.13796 -0.39705 -0.13079 -0.39774 -0.12338 C -0.39843 -0.09028 -0.39392 -0.06782 -0.40295 -0.04005 C -0.40399 -0.03171 -0.40538 -0.03056 -0.40711 -0.02361 C -0.40468 -0.01227 -0.40833 -0.02384 -0.40295 -0.01782 C -0.40121 -0.01597 -0.39878 -0.01065 -0.39878 -0.01042 C -0.40104 -0.00162 -0.40034 -0.00116 -0.40798 -0.00116 " pathEditMode="relative" rAng="0" ptsTypes="fffffffffffffffffffffffffffffffffffffA">
                                      <p:cBhvr>
                                        <p:cTn id="419" dur="2000" fill="hold"/>
                                        <p:tgtEl>
                                          <p:spTgt spid="239"/>
                                        </p:tgtEl>
                                        <p:attrNameLst>
                                          <p:attrName>ppt_x</p:attrName>
                                          <p:attrName>ppt_y</p:attrName>
                                        </p:attrNameLst>
                                      </p:cBhvr>
                                      <p:rCtr x="-20400" y="-19700"/>
                                    </p:animMotion>
                                  </p:childTnLst>
                                </p:cTn>
                              </p:par>
                              <p:par>
                                <p:cTn id="420" presetID="0" presetClass="path" presetSubtype="0" accel="50000" decel="50000" fill="hold" nodeType="withEffect">
                                  <p:stCondLst>
                                    <p:cond delay="0"/>
                                  </p:stCondLst>
                                  <p:childTnLst>
                                    <p:animMotion origin="layout" path="M 0 0.05764 C -0.00122 -0.05394 -0.00174 -0.16482 -0.00295 -0.27569 C -0.00312 -0.28241 -0.00851 -0.29005 -0.01146 -0.29398 C -0.01302 -0.29607 -0.01458 -0.29792 -0.01615 -0.29954 C -0.01753 -0.30069 -0.01892 -0.30093 -0.01997 -0.30232 C -0.02622 -0.31019 -0.03021 -0.31736 -0.03698 -0.32338 C -0.04462 -0.33079 -0.05903 -0.33218 -0.06736 -0.3331 C -0.07135 -0.3331 -0.07569 -0.3338 -0.07951 -0.33194 C -0.08073 -0.33171 -0.07795 -0.3294 -0.07674 -0.32894 C -0.07587 -0.32894 -0.075 -0.33009 -0.07396 -0.33079 C -0.07604 -0.34699 -0.08212 -0.34607 -0.09097 -0.35162 C -0.09444 -0.35394 -0.10139 -0.35718 -0.10139 -0.35694 C -0.10503 -0.36111 -0.10764 -0.36157 -0.11181 -0.36273 C -0.11875 -0.36898 -0.12639 -0.37454 -0.13351 -0.37963 C -0.13524 -0.38102 -0.13681 -0.38241 -0.13819 -0.3838 C -0.13976 -0.38519 -0.1408 -0.38727 -0.14201 -0.38796 C -0.14931 -0.39352 -0.1625 -0.40232 -0.17031 -0.40648 C -0.17969 -0.41157 -0.18941 -0.41181 -0.19878 -0.41482 C -0.2099 -0.41435 -0.22101 -0.41435 -0.23194 -0.41343 C -0.2375 -0.41319 -0.2434 -0.4081 -0.24896 -0.40648 C -0.2566 -0.40023 -0.26319 -0.39259 -0.26979 -0.3838 C -0.27292 -0.38009 -0.275 -0.37454 -0.2783 -0.37107 C -0.28524 -0.36435 -0.28611 -0.36482 -0.29149 -0.35162 C -0.29583 -0.3419 -0.29948 -0.33079 -0.30382 -0.3206 C -0.30556 -0.3169 -0.30833 -0.31389 -0.30937 -0.30949 C -0.31128 -0.30347 -0.31233 -0.29745 -0.31424 -0.29097 C -0.3158 -0.28171 -0.31771 -0.27338 -0.31997 -0.26435 C -0.32274 -0.24213 -0.32899 -0.22361 -0.33403 -0.20255 C -0.34028 -0.17847 -0.34705 -0.15833 -0.3559 -0.13657 C -0.35816 -0.11944 -0.35486 -0.13773 -0.35972 -0.12523 C -0.36042 -0.12361 -0.36024 -0.12153 -0.36059 -0.11991 C -0.36111 -0.11852 -0.36198 -0.1169 -0.3625 -0.11551 C -0.36389 -0.10741 -0.36458 -0.09884 -0.36528 -0.09005 C -0.3658 -0.05023 -0.36181 -0.02338 -0.37014 0.00972 C -0.37101 0.01991 -0.37222 0.02106 -0.37378 0.0294 C -0.3717 0.04306 -0.375 0.02893 -0.37014 0.03634 C -0.36858 0.03843 -0.36615 0.04491 -0.36615 0.04514 C -0.3684 0.05579 -0.36771 0.05625 -0.37465 0.05625 " pathEditMode="relative" rAng="0" ptsTypes="fffffffffffffffffffffffffffffffffffffA">
                                      <p:cBhvr>
                                        <p:cTn id="421" dur="2000" fill="hold"/>
                                        <p:tgtEl>
                                          <p:spTgt spid="242"/>
                                        </p:tgtEl>
                                        <p:attrNameLst>
                                          <p:attrName>ppt_x</p:attrName>
                                          <p:attrName>ppt_y</p:attrName>
                                        </p:attrNameLst>
                                      </p:cBhvr>
                                      <p:rCtr x="-18800" y="-23600"/>
                                    </p:animMotion>
                                  </p:childTnLst>
                                </p:cTn>
                              </p:par>
                              <p:par>
                                <p:cTn id="422" presetID="0" presetClass="path" presetSubtype="0" accel="50000" decel="50000" fill="hold" nodeType="withEffect">
                                  <p:stCondLst>
                                    <p:cond delay="0"/>
                                  </p:stCondLst>
                                  <p:childTnLst>
                                    <p:animMotion origin="layout" path="M 3.33333E-6 0.03542 C -0.00087 -0.07107 -0.00139 -0.17639 -0.00226 -0.28218 C -0.00243 -0.28866 -0.0066 -0.29583 -0.00886 -0.29954 C -0.01025 -0.30162 -0.01146 -0.30347 -0.01268 -0.30486 C -0.01354 -0.30625 -0.01476 -0.30648 -0.01563 -0.30764 C -0.02032 -0.31528 -0.02361 -0.32199 -0.02882 -0.32778 C -0.03473 -0.33472 -0.04584 -0.33611 -0.05243 -0.33704 C -0.05556 -0.33704 -0.05886 -0.3375 -0.06198 -0.33588 C -0.06285 -0.33565 -0.06059 -0.33357 -0.05973 -0.3331 C -0.05903 -0.3331 -0.05834 -0.33403 -0.05747 -0.33472 C -0.0592 -0.35 -0.06389 -0.34931 -0.07066 -0.35463 C -0.07344 -0.35694 -0.07882 -0.35995 -0.07882 -0.35972 C -0.08177 -0.36366 -0.08368 -0.36412 -0.08698 -0.36528 C -0.09236 -0.3713 -0.09827 -0.37639 -0.10382 -0.38125 C -0.10521 -0.38241 -0.10643 -0.38403 -0.10764 -0.38519 C -0.10868 -0.38657 -0.10955 -0.38866 -0.11042 -0.38935 C -0.11615 -0.39468 -0.12639 -0.40278 -0.13247 -0.40694 C -0.13976 -0.41157 -0.14723 -0.41181 -0.15469 -0.41482 C -0.16337 -0.41435 -0.17188 -0.41435 -0.18039 -0.41343 C -0.18473 -0.41319 -0.18941 -0.40833 -0.19358 -0.40694 C -0.19966 -0.40093 -0.20469 -0.39352 -0.20973 -0.38519 C -0.21233 -0.38171 -0.21389 -0.37639 -0.2165 -0.37315 C -0.22188 -0.36667 -0.22257 -0.36713 -0.22674 -0.35463 C -0.23004 -0.34537 -0.23299 -0.33472 -0.23629 -0.325 C -0.23768 -0.32153 -0.23993 -0.31875 -0.24063 -0.31435 C -0.24202 -0.30857 -0.24289 -0.30278 -0.24445 -0.29676 C -0.24566 -0.28796 -0.24723 -0.28009 -0.24879 -0.27153 C -0.25104 -0.25046 -0.25591 -0.23264 -0.2599 -0.2125 C -0.26476 -0.18958 -0.26997 -0.17037 -0.27691 -0.14954 C -0.27865 -0.13333 -0.27604 -0.15116 -0.27969 -0.13889 C -0.28039 -0.13727 -0.28021 -0.13519 -0.28039 -0.13357 C -0.28091 -0.13264 -0.2816 -0.13125 -0.28195 -0.12963 C -0.28299 -0.12199 -0.28368 -0.11366 -0.2842 -0.10532 C -0.28455 -0.06736 -0.28143 -0.0419 -0.28785 -0.01019 C -0.28854 -0.00069 -0.28959 0.00069 -0.2908 0.00833 C -0.28907 0.02153 -0.29167 0.0081 -0.28785 0.01528 C -0.28664 0.01713 -0.2849 0.02315 -0.2849 0.02338 C -0.28646 0.03356 -0.28594 0.03403 -0.2915 0.03403 " pathEditMode="relative" rAng="0" ptsTypes="fffffffffffffffffffffffffffffffffffffA">
                                      <p:cBhvr>
                                        <p:cTn id="423" dur="2000" fill="hold"/>
                                        <p:tgtEl>
                                          <p:spTgt spid="245"/>
                                        </p:tgtEl>
                                        <p:attrNameLst>
                                          <p:attrName>ppt_x</p:attrName>
                                          <p:attrName>ppt_y</p:attrName>
                                        </p:attrNameLst>
                                      </p:cBhvr>
                                      <p:rCtr x="-14600" y="-22500"/>
                                    </p:animMotion>
                                  </p:childTnLst>
                                </p:cTn>
                              </p:par>
                              <p:par>
                                <p:cTn id="424" presetID="0" presetClass="path" presetSubtype="0" accel="50000" decel="50000" fill="hold" nodeType="withEffect">
                                  <p:stCondLst>
                                    <p:cond delay="0"/>
                                  </p:stCondLst>
                                  <p:childTnLst>
                                    <p:animMotion origin="layout" path="M -3.33333E-6 3.7037E-7 C -0.00086 -0.09607 -0.00121 -0.19097 -0.00208 -0.28634 C -0.00225 -0.2919 -0.00625 -0.29861 -0.00833 -0.30185 C -0.00955 -0.3037 -0.01076 -0.30532 -0.01198 -0.30671 C -0.01284 -0.30787 -0.01389 -0.3081 -0.01458 -0.30926 C -0.01927 -0.31597 -0.02222 -0.32222 -0.02708 -0.32732 C -0.03281 -0.33357 -0.04323 -0.33472 -0.0493 -0.33565 C -0.05243 -0.33565 -0.05555 -0.33611 -0.05833 -0.33449 C -0.0592 -0.33426 -0.05711 -0.33264 -0.05625 -0.33218 C -0.05555 -0.33218 -0.05503 -0.3331 -0.05416 -0.33357 C -0.05573 -0.34745 -0.06024 -0.34676 -0.06666 -0.35162 C -0.06927 -0.3537 -0.0743 -0.35625 -0.0743 -0.35602 C -0.07708 -0.35972 -0.07899 -0.36019 -0.08211 -0.36111 C -0.08715 -0.36644 -0.0927 -0.3713 -0.09791 -0.37546 C -0.09913 -0.37662 -0.10034 -0.37801 -0.10139 -0.37917 C -0.10243 -0.38032 -0.1033 -0.38218 -0.10416 -0.38287 C -0.10955 -0.3875 -0.11927 -0.39514 -0.125 -0.39861 C -0.13177 -0.40301 -0.13889 -0.40324 -0.14583 -0.40579 C -0.15399 -0.40556 -0.16198 -0.40556 -0.17014 -0.40463 C -0.17413 -0.4044 -0.17864 -0.4 -0.18264 -0.39861 C -0.18819 -0.39329 -0.19305 -0.38657 -0.19774 -0.37917 C -0.20017 -0.37593 -0.20173 -0.3713 -0.20399 -0.36829 C -0.2092 -0.3625 -0.20972 -0.36296 -0.21389 -0.35162 C -0.21701 -0.34329 -0.21961 -0.33357 -0.22274 -0.32477 C -0.22413 -0.32176 -0.22621 -0.31921 -0.22691 -0.31528 C -0.2283 -0.31019 -0.22899 -0.30486 -0.23038 -0.29954 C -0.23159 -0.29144 -0.23298 -0.28426 -0.23455 -0.27662 C -0.23663 -0.25764 -0.24132 -0.24144 -0.24496 -0.22338 C -0.24965 -0.20278 -0.25451 -0.18565 -0.26111 -0.16667 C -0.26267 -0.15255 -0.26024 -0.16782 -0.26371 -0.15694 C -0.26423 -0.15602 -0.26423 -0.1544 -0.26441 -0.15255 C -0.26475 -0.15139 -0.26545 -0.15 -0.2658 -0.14907 C -0.26684 -0.1419 -0.26736 -0.13495 -0.26788 -0.12685 C -0.2684 -0.09259 -0.26527 -0.06968 -0.27152 -0.0412 C -0.27205 -0.03241 -0.27309 -0.03125 -0.27413 -0.02431 C -0.27257 -0.0125 -0.275 -0.02454 -0.27152 -0.01829 C -0.27031 -0.01644 -0.26857 -0.01088 -0.26857 -0.01065 C -0.27014 -0.00162 -0.26961 -0.00116 -0.27482 -0.00116 " pathEditMode="relative" rAng="0" ptsTypes="fffffffffffffffffffffffffffffffffffffA">
                                      <p:cBhvr>
                                        <p:cTn id="425" dur="2000" fill="hold"/>
                                        <p:tgtEl>
                                          <p:spTgt spid="248"/>
                                        </p:tgtEl>
                                        <p:attrNameLst>
                                          <p:attrName>ppt_x</p:attrName>
                                          <p:attrName>ppt_y</p:attrName>
                                        </p:attrNameLst>
                                      </p:cBhvr>
                                      <p:rCtr x="-13800" y="-20300"/>
                                    </p:animMotion>
                                  </p:childTnLst>
                                </p:cTn>
                              </p:par>
                              <p:par>
                                <p:cTn id="426" presetID="1" presetClass="entr" presetSubtype="0" fill="hold" nodeType="withEffect">
                                  <p:stCondLst>
                                    <p:cond delay="2000"/>
                                  </p:stCondLst>
                                  <p:childTnLst>
                                    <p:set>
                                      <p:cBhvr>
                                        <p:cTn id="427" dur="1" fill="hold">
                                          <p:stCondLst>
                                            <p:cond delay="0"/>
                                          </p:stCondLst>
                                        </p:cTn>
                                        <p:tgtEl>
                                          <p:spTgt spid="44"/>
                                        </p:tgtEl>
                                        <p:attrNameLst>
                                          <p:attrName>style.visibility</p:attrName>
                                        </p:attrNameLst>
                                      </p:cBhvr>
                                      <p:to>
                                        <p:strVal val="visible"/>
                                      </p:to>
                                    </p:set>
                                  </p:childTnLst>
                                </p:cTn>
                              </p:par>
                              <p:par>
                                <p:cTn id="428" presetID="1" presetClass="exit" presetSubtype="0" fill="hold" grpId="1" nodeType="withEffect">
                                  <p:stCondLst>
                                    <p:cond delay="0"/>
                                  </p:stCondLst>
                                  <p:childTnLst>
                                    <p:set>
                                      <p:cBhvr>
                                        <p:cTn id="429" dur="1" fill="hold">
                                          <p:stCondLst>
                                            <p:cond delay="0"/>
                                          </p:stCondLst>
                                        </p:cTn>
                                        <p:tgtEl>
                                          <p:spTgt spid="19"/>
                                        </p:tgtEl>
                                        <p:attrNameLst>
                                          <p:attrName>style.visibility</p:attrName>
                                        </p:attrNameLst>
                                      </p:cBhvr>
                                      <p:to>
                                        <p:strVal val="hidden"/>
                                      </p:to>
                                    </p:set>
                                  </p:childTnLst>
                                </p:cTn>
                              </p:par>
                              <p:par>
                                <p:cTn id="430" presetID="1" presetClass="exit" presetSubtype="0" fill="hold" grpId="1" nodeType="withEffect">
                                  <p:stCondLst>
                                    <p:cond delay="0"/>
                                  </p:stCondLst>
                                  <p:childTnLst>
                                    <p:set>
                                      <p:cBhvr>
                                        <p:cTn id="431" dur="1" fill="hold">
                                          <p:stCondLst>
                                            <p:cond delay="0"/>
                                          </p:stCondLst>
                                        </p:cTn>
                                        <p:tgtEl>
                                          <p:spTgt spid="20"/>
                                        </p:tgtEl>
                                        <p:attrNameLst>
                                          <p:attrName>style.visibility</p:attrName>
                                        </p:attrNameLst>
                                      </p:cBhvr>
                                      <p:to>
                                        <p:strVal val="hidden"/>
                                      </p:to>
                                    </p:set>
                                  </p:childTnLst>
                                </p:cTn>
                              </p:par>
                            </p:childTnLst>
                          </p:cTn>
                        </p:par>
                      </p:childTnLst>
                    </p:cTn>
                  </p:par>
                  <p:par>
                    <p:cTn id="432" fill="hold">
                      <p:stCondLst>
                        <p:cond delay="indefinite"/>
                      </p:stCondLst>
                      <p:childTnLst>
                        <p:par>
                          <p:cTn id="433" fill="hold">
                            <p:stCondLst>
                              <p:cond delay="0"/>
                            </p:stCondLst>
                            <p:childTnLst>
                              <p:par>
                                <p:cTn id="434" presetID="37" presetClass="entr" presetSubtype="0" fill="hold" grpId="0" nodeType="clickEffect">
                                  <p:stCondLst>
                                    <p:cond delay="0"/>
                                  </p:stCondLst>
                                  <p:childTnLst>
                                    <p:set>
                                      <p:cBhvr>
                                        <p:cTn id="435" dur="1" fill="hold">
                                          <p:stCondLst>
                                            <p:cond delay="0"/>
                                          </p:stCondLst>
                                        </p:cTn>
                                        <p:tgtEl>
                                          <p:spTgt spid="28"/>
                                        </p:tgtEl>
                                        <p:attrNameLst>
                                          <p:attrName>style.visibility</p:attrName>
                                        </p:attrNameLst>
                                      </p:cBhvr>
                                      <p:to>
                                        <p:strVal val="visible"/>
                                      </p:to>
                                    </p:set>
                                    <p:animEffect transition="in" filter="fade">
                                      <p:cBhvr>
                                        <p:cTn id="436" dur="1000"/>
                                        <p:tgtEl>
                                          <p:spTgt spid="28"/>
                                        </p:tgtEl>
                                      </p:cBhvr>
                                    </p:animEffect>
                                    <p:anim calcmode="lin" valueType="num">
                                      <p:cBhvr>
                                        <p:cTn id="437" dur="1000" fill="hold"/>
                                        <p:tgtEl>
                                          <p:spTgt spid="28"/>
                                        </p:tgtEl>
                                        <p:attrNameLst>
                                          <p:attrName>ppt_x</p:attrName>
                                        </p:attrNameLst>
                                      </p:cBhvr>
                                      <p:tavLst>
                                        <p:tav tm="0">
                                          <p:val>
                                            <p:strVal val="#ppt_x"/>
                                          </p:val>
                                        </p:tav>
                                        <p:tav tm="100000">
                                          <p:val>
                                            <p:strVal val="#ppt_x"/>
                                          </p:val>
                                        </p:tav>
                                      </p:tavLst>
                                    </p:anim>
                                    <p:anim calcmode="lin" valueType="num">
                                      <p:cBhvr>
                                        <p:cTn id="438" dur="900" decel="100000" fill="hold"/>
                                        <p:tgtEl>
                                          <p:spTgt spid="28"/>
                                        </p:tgtEl>
                                        <p:attrNameLst>
                                          <p:attrName>ppt_y</p:attrName>
                                        </p:attrNameLst>
                                      </p:cBhvr>
                                      <p:tavLst>
                                        <p:tav tm="0">
                                          <p:val>
                                            <p:strVal val="#ppt_y+1"/>
                                          </p:val>
                                        </p:tav>
                                        <p:tav tm="100000">
                                          <p:val>
                                            <p:strVal val="#ppt_y-.03"/>
                                          </p:val>
                                        </p:tav>
                                      </p:tavLst>
                                    </p:anim>
                                    <p:anim calcmode="lin" valueType="num">
                                      <p:cBhvr>
                                        <p:cTn id="43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440" presetID="0" presetClass="path" presetSubtype="0" accel="50000" decel="50000" fill="hold" nodeType="withEffect">
                                  <p:stCondLst>
                                    <p:cond delay="0"/>
                                  </p:stCondLst>
                                  <p:childTnLst>
                                    <p:animMotion origin="layout" path="M 0.00833 -0.0243 C 0.00677 -0.10648 0.0052 -0.18866 0.03993 -0.2287 C 0.07465 -0.26875 0.18715 -0.25949 0.21684 -0.26574 " pathEditMode="relative" rAng="0" ptsTypes="aaA">
                                      <p:cBhvr>
                                        <p:cTn id="441" dur="2000" fill="hold"/>
                                        <p:tgtEl>
                                          <p:spTgt spid="44"/>
                                        </p:tgtEl>
                                        <p:attrNameLst>
                                          <p:attrName>ppt_x</p:attrName>
                                          <p:attrName>ppt_y</p:attrName>
                                        </p:attrNameLst>
                                      </p:cBhvr>
                                      <p:rCtr x="10300" y="-12200"/>
                                    </p:animMotion>
                                  </p:childTnLst>
                                </p:cTn>
                              </p:par>
                            </p:childTnLst>
                          </p:cTn>
                        </p:par>
                      </p:childTnLst>
                    </p:cTn>
                  </p:par>
                  <p:par>
                    <p:cTn id="442" fill="hold">
                      <p:stCondLst>
                        <p:cond delay="indefinite"/>
                      </p:stCondLst>
                      <p:childTnLst>
                        <p:par>
                          <p:cTn id="443" fill="hold">
                            <p:stCondLst>
                              <p:cond delay="0"/>
                            </p:stCondLst>
                            <p:childTnLst>
                              <p:par>
                                <p:cTn id="444" presetID="37" presetClass="entr" presetSubtype="0" fill="hold" grpId="0" nodeType="clickEffect">
                                  <p:stCondLst>
                                    <p:cond delay="0"/>
                                  </p:stCondLst>
                                  <p:childTnLst>
                                    <p:set>
                                      <p:cBhvr>
                                        <p:cTn id="445" dur="1" fill="hold">
                                          <p:stCondLst>
                                            <p:cond delay="0"/>
                                          </p:stCondLst>
                                        </p:cTn>
                                        <p:tgtEl>
                                          <p:spTgt spid="251"/>
                                        </p:tgtEl>
                                        <p:attrNameLst>
                                          <p:attrName>style.visibility</p:attrName>
                                        </p:attrNameLst>
                                      </p:cBhvr>
                                      <p:to>
                                        <p:strVal val="visible"/>
                                      </p:to>
                                    </p:set>
                                    <p:animEffect transition="in" filter="fade">
                                      <p:cBhvr>
                                        <p:cTn id="446" dur="1000"/>
                                        <p:tgtEl>
                                          <p:spTgt spid="251"/>
                                        </p:tgtEl>
                                      </p:cBhvr>
                                    </p:animEffect>
                                    <p:anim calcmode="lin" valueType="num">
                                      <p:cBhvr>
                                        <p:cTn id="447" dur="1000" fill="hold"/>
                                        <p:tgtEl>
                                          <p:spTgt spid="251"/>
                                        </p:tgtEl>
                                        <p:attrNameLst>
                                          <p:attrName>ppt_x</p:attrName>
                                        </p:attrNameLst>
                                      </p:cBhvr>
                                      <p:tavLst>
                                        <p:tav tm="0">
                                          <p:val>
                                            <p:strVal val="#ppt_x"/>
                                          </p:val>
                                        </p:tav>
                                        <p:tav tm="100000">
                                          <p:val>
                                            <p:strVal val="#ppt_x"/>
                                          </p:val>
                                        </p:tav>
                                      </p:tavLst>
                                    </p:anim>
                                    <p:anim calcmode="lin" valueType="num">
                                      <p:cBhvr>
                                        <p:cTn id="448" dur="900" decel="100000" fill="hold"/>
                                        <p:tgtEl>
                                          <p:spTgt spid="251"/>
                                        </p:tgtEl>
                                        <p:attrNameLst>
                                          <p:attrName>ppt_y</p:attrName>
                                        </p:attrNameLst>
                                      </p:cBhvr>
                                      <p:tavLst>
                                        <p:tav tm="0">
                                          <p:val>
                                            <p:strVal val="#ppt_y+1"/>
                                          </p:val>
                                        </p:tav>
                                        <p:tav tm="100000">
                                          <p:val>
                                            <p:strVal val="#ppt_y-.03"/>
                                          </p:val>
                                        </p:tav>
                                      </p:tavLst>
                                    </p:anim>
                                    <p:anim calcmode="lin" valueType="num">
                                      <p:cBhvr>
                                        <p:cTn id="449" dur="100" accel="100000" fill="hold">
                                          <p:stCondLst>
                                            <p:cond delay="900"/>
                                          </p:stCondLst>
                                        </p:cTn>
                                        <p:tgtEl>
                                          <p:spTgt spid="25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P spid="19" grpId="1"/>
      <p:bldP spid="20" grpId="0"/>
      <p:bldP spid="20" grpId="1"/>
      <p:bldP spid="28" grpId="0" animBg="1"/>
      <p:bldP spid="2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4294967295"/>
          </p:nvPr>
        </p:nvSpPr>
        <p:spPr>
          <a:xfrm>
            <a:off x="3124200" y="381000"/>
            <a:ext cx="6019800" cy="609600"/>
          </a:xfrm>
          <a:noFill/>
          <a:ln w="25400">
            <a:solidFill>
              <a:schemeClr val="tx1"/>
            </a:solidFill>
          </a:ln>
        </p:spPr>
        <p:txBody>
          <a:bodyPr>
            <a:normAutofit fontScale="92500"/>
          </a:bodyPr>
          <a:lstStyle/>
          <a:p>
            <a:pPr>
              <a:lnSpc>
                <a:spcPct val="90000"/>
              </a:lnSpc>
              <a:buFontTx/>
              <a:buNone/>
            </a:pPr>
            <a:r>
              <a:rPr lang="en-US"/>
              <a:t>100,000 women in the population</a:t>
            </a:r>
          </a:p>
        </p:txBody>
      </p:sp>
      <p:sp>
        <p:nvSpPr>
          <p:cNvPr id="59398" name="Rectangle 6"/>
          <p:cNvSpPr>
            <a:spLocks noChangeArrowheads="1"/>
          </p:cNvSpPr>
          <p:nvPr/>
        </p:nvSpPr>
        <p:spPr bwMode="auto">
          <a:xfrm>
            <a:off x="2286000" y="1219200"/>
            <a:ext cx="838200" cy="685800"/>
          </a:xfrm>
          <a:prstGeom prst="rect">
            <a:avLst/>
          </a:prstGeom>
          <a:noFill/>
          <a:ln w="9525">
            <a:noFill/>
            <a:miter lim="800000"/>
            <a:headEnd/>
            <a:tailEnd/>
          </a:ln>
          <a:effectLst/>
        </p:spPr>
        <p:txBody>
          <a:bodyPr/>
          <a:lstStyle/>
          <a:p>
            <a:pPr marL="342900" indent="-342900">
              <a:lnSpc>
                <a:spcPct val="90000"/>
              </a:lnSpc>
              <a:spcBef>
                <a:spcPct val="20000"/>
              </a:spcBef>
            </a:pPr>
            <a:r>
              <a:rPr lang="en-US" sz="3200" dirty="0">
                <a:solidFill>
                  <a:srgbClr val="0000FF"/>
                </a:solidFill>
              </a:rPr>
              <a:t>1%</a:t>
            </a:r>
          </a:p>
        </p:txBody>
      </p:sp>
      <p:sp>
        <p:nvSpPr>
          <p:cNvPr id="59402" name="Rectangle 10"/>
          <p:cNvSpPr>
            <a:spLocks noChangeArrowheads="1"/>
          </p:cNvSpPr>
          <p:nvPr/>
        </p:nvSpPr>
        <p:spPr bwMode="auto">
          <a:xfrm>
            <a:off x="381000" y="5410200"/>
            <a:ext cx="8458200" cy="685800"/>
          </a:xfrm>
          <a:prstGeom prst="rect">
            <a:avLst/>
          </a:prstGeom>
          <a:noFill/>
          <a:ln w="9525">
            <a:noFill/>
            <a:miter lim="800000"/>
            <a:headEnd/>
            <a:tailEnd/>
          </a:ln>
          <a:effectLst/>
        </p:spPr>
        <p:txBody>
          <a:bodyPr/>
          <a:lstStyle/>
          <a:p>
            <a:pPr marL="342900" indent="-342900">
              <a:lnSpc>
                <a:spcPct val="90000"/>
              </a:lnSpc>
              <a:spcBef>
                <a:spcPct val="20000"/>
              </a:spcBef>
            </a:pPr>
            <a:r>
              <a:rPr lang="en-US" sz="3200" dirty="0"/>
              <a:t>Thus, 800/(800+9,504) = 7.8%  of positive results </a:t>
            </a:r>
            <a:r>
              <a:rPr lang="en-US" sz="3200" dirty="0" smtClean="0"/>
              <a:t>have </a:t>
            </a:r>
            <a:r>
              <a:rPr lang="en-US" sz="3200" dirty="0"/>
              <a:t>cancer</a:t>
            </a:r>
          </a:p>
        </p:txBody>
      </p:sp>
      <p:sp>
        <p:nvSpPr>
          <p:cNvPr id="59404" name="Rectangle 12"/>
          <p:cNvSpPr>
            <a:spLocks noChangeArrowheads="1"/>
          </p:cNvSpPr>
          <p:nvPr/>
        </p:nvSpPr>
        <p:spPr bwMode="auto">
          <a:xfrm>
            <a:off x="457200" y="2057400"/>
            <a:ext cx="3276600" cy="609600"/>
          </a:xfrm>
          <a:prstGeom prst="rect">
            <a:avLst/>
          </a:prstGeom>
          <a:noFill/>
          <a:ln w="25400">
            <a:solidFill>
              <a:schemeClr val="tx1"/>
            </a:solidFill>
            <a:miter lim="800000"/>
            <a:headEnd/>
            <a:tailEnd/>
          </a:ln>
          <a:effectLst/>
        </p:spPr>
        <p:txBody>
          <a:bodyPr/>
          <a:lstStyle/>
          <a:p>
            <a:pPr marL="342900" indent="-342900">
              <a:lnSpc>
                <a:spcPct val="90000"/>
              </a:lnSpc>
              <a:spcBef>
                <a:spcPct val="20000"/>
              </a:spcBef>
            </a:pPr>
            <a:r>
              <a:rPr lang="en-US" sz="3200"/>
              <a:t>1000 have cancer</a:t>
            </a:r>
          </a:p>
        </p:txBody>
      </p:sp>
      <p:sp>
        <p:nvSpPr>
          <p:cNvPr id="59405" name="Rectangle 13"/>
          <p:cNvSpPr>
            <a:spLocks noChangeArrowheads="1"/>
          </p:cNvSpPr>
          <p:nvPr/>
        </p:nvSpPr>
        <p:spPr bwMode="auto">
          <a:xfrm>
            <a:off x="4724400" y="2057400"/>
            <a:ext cx="3505200" cy="609600"/>
          </a:xfrm>
          <a:prstGeom prst="rect">
            <a:avLst/>
          </a:prstGeom>
          <a:noFill/>
          <a:ln w="25400">
            <a:solidFill>
              <a:schemeClr val="tx1"/>
            </a:solidFill>
            <a:miter lim="800000"/>
            <a:headEnd/>
            <a:tailEnd/>
          </a:ln>
          <a:effectLst/>
        </p:spPr>
        <p:txBody>
          <a:bodyPr/>
          <a:lstStyle/>
          <a:p>
            <a:pPr marL="342900" indent="-342900">
              <a:lnSpc>
                <a:spcPct val="90000"/>
              </a:lnSpc>
              <a:spcBef>
                <a:spcPct val="20000"/>
              </a:spcBef>
            </a:pPr>
            <a:r>
              <a:rPr lang="en-US" sz="3200"/>
              <a:t>99,000 cancer-free</a:t>
            </a:r>
          </a:p>
        </p:txBody>
      </p:sp>
      <p:sp>
        <p:nvSpPr>
          <p:cNvPr id="59406" name="Line 14"/>
          <p:cNvSpPr>
            <a:spLocks noChangeShapeType="1"/>
          </p:cNvSpPr>
          <p:nvPr/>
        </p:nvSpPr>
        <p:spPr bwMode="auto">
          <a:xfrm flipH="1">
            <a:off x="2971800" y="1143000"/>
            <a:ext cx="990600" cy="762000"/>
          </a:xfrm>
          <a:prstGeom prst="line">
            <a:avLst/>
          </a:prstGeom>
          <a:noFill/>
          <a:ln w="38100">
            <a:solidFill>
              <a:srgbClr val="0000FF"/>
            </a:solidFill>
            <a:round/>
            <a:headEnd/>
            <a:tailEnd type="triangle" w="lg" len="lg"/>
          </a:ln>
          <a:effectLst/>
        </p:spPr>
        <p:txBody>
          <a:bodyPr/>
          <a:lstStyle/>
          <a:p>
            <a:endParaRPr lang="en-US"/>
          </a:p>
        </p:txBody>
      </p:sp>
      <p:sp>
        <p:nvSpPr>
          <p:cNvPr id="59407" name="Line 15"/>
          <p:cNvSpPr>
            <a:spLocks noChangeShapeType="1"/>
          </p:cNvSpPr>
          <p:nvPr/>
        </p:nvSpPr>
        <p:spPr bwMode="auto">
          <a:xfrm>
            <a:off x="4953000" y="1143000"/>
            <a:ext cx="990600" cy="762000"/>
          </a:xfrm>
          <a:prstGeom prst="line">
            <a:avLst/>
          </a:prstGeom>
          <a:noFill/>
          <a:ln w="38100">
            <a:solidFill>
              <a:srgbClr val="0000FF"/>
            </a:solidFill>
            <a:round/>
            <a:headEnd/>
            <a:tailEnd type="triangle" w="lg" len="lg"/>
          </a:ln>
          <a:effectLst/>
        </p:spPr>
        <p:txBody>
          <a:bodyPr/>
          <a:lstStyle/>
          <a:p>
            <a:endParaRPr lang="en-US"/>
          </a:p>
        </p:txBody>
      </p:sp>
      <p:sp>
        <p:nvSpPr>
          <p:cNvPr id="59408" name="Rectangle 16"/>
          <p:cNvSpPr>
            <a:spLocks noChangeArrowheads="1"/>
          </p:cNvSpPr>
          <p:nvPr/>
        </p:nvSpPr>
        <p:spPr bwMode="auto">
          <a:xfrm>
            <a:off x="6248400" y="1219200"/>
            <a:ext cx="1143000" cy="685800"/>
          </a:xfrm>
          <a:prstGeom prst="rect">
            <a:avLst/>
          </a:prstGeom>
          <a:noFill/>
          <a:ln w="9525">
            <a:noFill/>
            <a:miter lim="800000"/>
            <a:headEnd/>
            <a:tailEnd/>
          </a:ln>
          <a:effectLst/>
        </p:spPr>
        <p:txBody>
          <a:bodyPr/>
          <a:lstStyle/>
          <a:p>
            <a:pPr marL="342900" indent="-342900">
              <a:lnSpc>
                <a:spcPct val="90000"/>
              </a:lnSpc>
              <a:spcBef>
                <a:spcPct val="20000"/>
              </a:spcBef>
            </a:pPr>
            <a:r>
              <a:rPr lang="en-US" sz="3200" dirty="0">
                <a:solidFill>
                  <a:srgbClr val="0000FF"/>
                </a:solidFill>
              </a:rPr>
              <a:t>99%</a:t>
            </a:r>
          </a:p>
        </p:txBody>
      </p:sp>
      <p:sp>
        <p:nvSpPr>
          <p:cNvPr id="59409" name="Rectangle 17"/>
          <p:cNvSpPr>
            <a:spLocks noChangeArrowheads="1"/>
          </p:cNvSpPr>
          <p:nvPr/>
        </p:nvSpPr>
        <p:spPr bwMode="auto">
          <a:xfrm>
            <a:off x="304800" y="2819400"/>
            <a:ext cx="1143000" cy="685800"/>
          </a:xfrm>
          <a:prstGeom prst="rect">
            <a:avLst/>
          </a:prstGeom>
          <a:noFill/>
          <a:ln w="9525">
            <a:noFill/>
            <a:miter lim="800000"/>
            <a:headEnd/>
            <a:tailEnd/>
          </a:ln>
          <a:effectLst/>
        </p:spPr>
        <p:txBody>
          <a:bodyPr/>
          <a:lstStyle/>
          <a:p>
            <a:pPr marL="342900" indent="-342900">
              <a:lnSpc>
                <a:spcPct val="90000"/>
              </a:lnSpc>
              <a:spcBef>
                <a:spcPct val="20000"/>
              </a:spcBef>
            </a:pPr>
            <a:r>
              <a:rPr lang="en-US" sz="3200" dirty="0">
                <a:solidFill>
                  <a:srgbClr val="0000FF"/>
                </a:solidFill>
              </a:rPr>
              <a:t>80%</a:t>
            </a:r>
          </a:p>
        </p:txBody>
      </p:sp>
      <p:sp>
        <p:nvSpPr>
          <p:cNvPr id="59411" name="Rectangle 19"/>
          <p:cNvSpPr>
            <a:spLocks noChangeArrowheads="1"/>
          </p:cNvSpPr>
          <p:nvPr/>
        </p:nvSpPr>
        <p:spPr bwMode="auto">
          <a:xfrm flipH="1">
            <a:off x="2590800" y="2819400"/>
            <a:ext cx="1143000" cy="685800"/>
          </a:xfrm>
          <a:prstGeom prst="rect">
            <a:avLst/>
          </a:prstGeom>
          <a:noFill/>
          <a:ln w="9525">
            <a:noFill/>
            <a:miter lim="800000"/>
            <a:headEnd/>
            <a:tailEnd/>
          </a:ln>
          <a:effectLst/>
        </p:spPr>
        <p:txBody>
          <a:bodyPr/>
          <a:lstStyle/>
          <a:p>
            <a:pPr marL="342900" indent="-342900">
              <a:lnSpc>
                <a:spcPct val="90000"/>
              </a:lnSpc>
              <a:spcBef>
                <a:spcPct val="20000"/>
              </a:spcBef>
            </a:pPr>
            <a:r>
              <a:rPr lang="en-US" sz="3200" dirty="0">
                <a:solidFill>
                  <a:srgbClr val="0000FF"/>
                </a:solidFill>
              </a:rPr>
              <a:t>20%</a:t>
            </a:r>
          </a:p>
        </p:txBody>
      </p:sp>
      <p:sp>
        <p:nvSpPr>
          <p:cNvPr id="59412" name="Line 20"/>
          <p:cNvSpPr>
            <a:spLocks noChangeShapeType="1"/>
          </p:cNvSpPr>
          <p:nvPr/>
        </p:nvSpPr>
        <p:spPr bwMode="auto">
          <a:xfrm>
            <a:off x="2133600" y="2895600"/>
            <a:ext cx="381000" cy="762000"/>
          </a:xfrm>
          <a:prstGeom prst="line">
            <a:avLst/>
          </a:prstGeom>
          <a:noFill/>
          <a:ln w="38100">
            <a:solidFill>
              <a:srgbClr val="0000FF"/>
            </a:solidFill>
            <a:round/>
            <a:headEnd/>
            <a:tailEnd type="triangle" w="lg" len="lg"/>
          </a:ln>
          <a:effectLst/>
        </p:spPr>
        <p:txBody>
          <a:bodyPr/>
          <a:lstStyle/>
          <a:p>
            <a:endParaRPr lang="en-US"/>
          </a:p>
        </p:txBody>
      </p:sp>
      <p:sp>
        <p:nvSpPr>
          <p:cNvPr id="59420" name="Rectangle 28"/>
          <p:cNvSpPr>
            <a:spLocks noChangeArrowheads="1"/>
          </p:cNvSpPr>
          <p:nvPr/>
        </p:nvSpPr>
        <p:spPr bwMode="auto">
          <a:xfrm>
            <a:off x="457200" y="3810000"/>
            <a:ext cx="1371600" cy="914400"/>
          </a:xfrm>
          <a:prstGeom prst="rect">
            <a:avLst/>
          </a:prstGeom>
          <a:noFill/>
          <a:ln w="25400">
            <a:solidFill>
              <a:schemeClr val="tx1"/>
            </a:solidFill>
            <a:miter lim="800000"/>
            <a:headEnd/>
            <a:tailEnd/>
          </a:ln>
          <a:effectLst/>
        </p:spPr>
        <p:txBody>
          <a:bodyPr/>
          <a:lstStyle/>
          <a:p>
            <a:pPr marL="342900" indent="-342900">
              <a:lnSpc>
                <a:spcPct val="90000"/>
              </a:lnSpc>
              <a:spcBef>
                <a:spcPct val="20000"/>
              </a:spcBef>
            </a:pPr>
            <a:r>
              <a:rPr lang="en-US" sz="2400"/>
              <a:t>800 test</a:t>
            </a:r>
          </a:p>
          <a:p>
            <a:pPr marL="342900" indent="-342900">
              <a:lnSpc>
                <a:spcPct val="90000"/>
              </a:lnSpc>
              <a:spcBef>
                <a:spcPct val="20000"/>
              </a:spcBef>
            </a:pPr>
            <a:r>
              <a:rPr lang="en-US" sz="2400">
                <a:solidFill>
                  <a:srgbClr val="FF0000"/>
                </a:solidFill>
              </a:rPr>
              <a:t>positive</a:t>
            </a:r>
          </a:p>
        </p:txBody>
      </p:sp>
      <p:sp>
        <p:nvSpPr>
          <p:cNvPr id="59421" name="Rectangle 29"/>
          <p:cNvSpPr>
            <a:spLocks noChangeArrowheads="1"/>
          </p:cNvSpPr>
          <p:nvPr/>
        </p:nvSpPr>
        <p:spPr bwMode="auto">
          <a:xfrm>
            <a:off x="2209800" y="3810000"/>
            <a:ext cx="1371600" cy="914400"/>
          </a:xfrm>
          <a:prstGeom prst="rect">
            <a:avLst/>
          </a:prstGeom>
          <a:noFill/>
          <a:ln w="25400">
            <a:solidFill>
              <a:schemeClr val="tx1"/>
            </a:solidFill>
            <a:miter lim="800000"/>
            <a:headEnd/>
            <a:tailEnd/>
          </a:ln>
          <a:effectLst/>
        </p:spPr>
        <p:txBody>
          <a:bodyPr/>
          <a:lstStyle/>
          <a:p>
            <a:pPr marL="342900" indent="-342900">
              <a:lnSpc>
                <a:spcPct val="90000"/>
              </a:lnSpc>
              <a:spcBef>
                <a:spcPct val="20000"/>
              </a:spcBef>
            </a:pPr>
            <a:r>
              <a:rPr lang="en-US" sz="2400"/>
              <a:t>200 test</a:t>
            </a:r>
          </a:p>
          <a:p>
            <a:pPr marL="342900" indent="-342900">
              <a:lnSpc>
                <a:spcPct val="90000"/>
              </a:lnSpc>
              <a:spcBef>
                <a:spcPct val="20000"/>
              </a:spcBef>
            </a:pPr>
            <a:r>
              <a:rPr lang="en-US" sz="2400">
                <a:solidFill>
                  <a:srgbClr val="00CC00"/>
                </a:solidFill>
              </a:rPr>
              <a:t>negative</a:t>
            </a:r>
          </a:p>
        </p:txBody>
      </p:sp>
      <p:sp>
        <p:nvSpPr>
          <p:cNvPr id="59422" name="Line 30"/>
          <p:cNvSpPr>
            <a:spLocks noChangeShapeType="1"/>
          </p:cNvSpPr>
          <p:nvPr/>
        </p:nvSpPr>
        <p:spPr bwMode="auto">
          <a:xfrm flipH="1">
            <a:off x="1066800" y="2895600"/>
            <a:ext cx="381000" cy="762000"/>
          </a:xfrm>
          <a:prstGeom prst="line">
            <a:avLst/>
          </a:prstGeom>
          <a:noFill/>
          <a:ln w="38100">
            <a:solidFill>
              <a:srgbClr val="0000FF"/>
            </a:solidFill>
            <a:round/>
            <a:headEnd/>
            <a:tailEnd type="triangle" w="lg" len="lg"/>
          </a:ln>
          <a:effectLst/>
        </p:spPr>
        <p:txBody>
          <a:bodyPr/>
          <a:lstStyle/>
          <a:p>
            <a:endParaRPr lang="en-US"/>
          </a:p>
        </p:txBody>
      </p:sp>
      <p:sp>
        <p:nvSpPr>
          <p:cNvPr id="59423" name="Rectangle 31"/>
          <p:cNvSpPr>
            <a:spLocks noChangeArrowheads="1"/>
          </p:cNvSpPr>
          <p:nvPr/>
        </p:nvSpPr>
        <p:spPr bwMode="auto">
          <a:xfrm>
            <a:off x="4876800" y="2819400"/>
            <a:ext cx="1447800" cy="685800"/>
          </a:xfrm>
          <a:prstGeom prst="rect">
            <a:avLst/>
          </a:prstGeom>
          <a:noFill/>
          <a:ln w="9525">
            <a:noFill/>
            <a:miter lim="800000"/>
            <a:headEnd/>
            <a:tailEnd/>
          </a:ln>
          <a:effectLst/>
        </p:spPr>
        <p:txBody>
          <a:bodyPr/>
          <a:lstStyle/>
          <a:p>
            <a:pPr marL="342900" indent="-342900">
              <a:lnSpc>
                <a:spcPct val="90000"/>
              </a:lnSpc>
              <a:spcBef>
                <a:spcPct val="20000"/>
              </a:spcBef>
            </a:pPr>
            <a:r>
              <a:rPr lang="en-US" sz="3200" dirty="0">
                <a:solidFill>
                  <a:srgbClr val="0000FF"/>
                </a:solidFill>
              </a:rPr>
              <a:t>9.6%</a:t>
            </a:r>
          </a:p>
        </p:txBody>
      </p:sp>
      <p:sp>
        <p:nvSpPr>
          <p:cNvPr id="59424" name="Rectangle 32"/>
          <p:cNvSpPr>
            <a:spLocks noChangeArrowheads="1"/>
          </p:cNvSpPr>
          <p:nvPr/>
        </p:nvSpPr>
        <p:spPr bwMode="auto">
          <a:xfrm flipH="1">
            <a:off x="7543800" y="2819400"/>
            <a:ext cx="1371600" cy="685800"/>
          </a:xfrm>
          <a:prstGeom prst="rect">
            <a:avLst/>
          </a:prstGeom>
          <a:noFill/>
          <a:ln w="9525">
            <a:noFill/>
            <a:miter lim="800000"/>
            <a:headEnd/>
            <a:tailEnd/>
          </a:ln>
          <a:effectLst/>
        </p:spPr>
        <p:txBody>
          <a:bodyPr/>
          <a:lstStyle/>
          <a:p>
            <a:pPr marL="342900" indent="-342900">
              <a:lnSpc>
                <a:spcPct val="90000"/>
              </a:lnSpc>
              <a:spcBef>
                <a:spcPct val="20000"/>
              </a:spcBef>
            </a:pPr>
            <a:r>
              <a:rPr lang="en-US" sz="3200" dirty="0">
                <a:solidFill>
                  <a:srgbClr val="0000FF"/>
                </a:solidFill>
              </a:rPr>
              <a:t>90.4%</a:t>
            </a:r>
          </a:p>
        </p:txBody>
      </p:sp>
      <p:sp>
        <p:nvSpPr>
          <p:cNvPr id="59425" name="Line 33"/>
          <p:cNvSpPr>
            <a:spLocks noChangeShapeType="1"/>
          </p:cNvSpPr>
          <p:nvPr/>
        </p:nvSpPr>
        <p:spPr bwMode="auto">
          <a:xfrm>
            <a:off x="7239000" y="2895600"/>
            <a:ext cx="381000" cy="762000"/>
          </a:xfrm>
          <a:prstGeom prst="line">
            <a:avLst/>
          </a:prstGeom>
          <a:noFill/>
          <a:ln w="38100">
            <a:solidFill>
              <a:srgbClr val="0000FF"/>
            </a:solidFill>
            <a:round/>
            <a:headEnd/>
            <a:tailEnd type="triangle" w="lg" len="lg"/>
          </a:ln>
          <a:effectLst/>
        </p:spPr>
        <p:txBody>
          <a:bodyPr/>
          <a:lstStyle/>
          <a:p>
            <a:endParaRPr lang="en-US"/>
          </a:p>
        </p:txBody>
      </p:sp>
      <p:sp>
        <p:nvSpPr>
          <p:cNvPr id="59426" name="Rectangle 34"/>
          <p:cNvSpPr>
            <a:spLocks noChangeArrowheads="1"/>
          </p:cNvSpPr>
          <p:nvPr/>
        </p:nvSpPr>
        <p:spPr bwMode="auto">
          <a:xfrm>
            <a:off x="5105400" y="3810000"/>
            <a:ext cx="1524000" cy="914400"/>
          </a:xfrm>
          <a:prstGeom prst="rect">
            <a:avLst/>
          </a:prstGeom>
          <a:noFill/>
          <a:ln w="25400">
            <a:solidFill>
              <a:schemeClr val="tx1"/>
            </a:solidFill>
            <a:miter lim="800000"/>
            <a:headEnd/>
            <a:tailEnd/>
          </a:ln>
          <a:effectLst/>
        </p:spPr>
        <p:txBody>
          <a:bodyPr/>
          <a:lstStyle/>
          <a:p>
            <a:pPr marL="342900" indent="-342900">
              <a:lnSpc>
                <a:spcPct val="90000"/>
              </a:lnSpc>
              <a:spcBef>
                <a:spcPct val="20000"/>
              </a:spcBef>
            </a:pPr>
            <a:r>
              <a:rPr lang="en-US" sz="2400"/>
              <a:t>9,504 test</a:t>
            </a:r>
          </a:p>
          <a:p>
            <a:pPr marL="342900" indent="-342900">
              <a:lnSpc>
                <a:spcPct val="90000"/>
              </a:lnSpc>
              <a:spcBef>
                <a:spcPct val="20000"/>
              </a:spcBef>
            </a:pPr>
            <a:r>
              <a:rPr lang="en-US" sz="2400">
                <a:solidFill>
                  <a:srgbClr val="FF0000"/>
                </a:solidFill>
              </a:rPr>
              <a:t>positive</a:t>
            </a:r>
          </a:p>
        </p:txBody>
      </p:sp>
      <p:sp>
        <p:nvSpPr>
          <p:cNvPr id="59427" name="Rectangle 35"/>
          <p:cNvSpPr>
            <a:spLocks noChangeArrowheads="1"/>
          </p:cNvSpPr>
          <p:nvPr/>
        </p:nvSpPr>
        <p:spPr bwMode="auto">
          <a:xfrm>
            <a:off x="6934200" y="3810000"/>
            <a:ext cx="1676400" cy="914400"/>
          </a:xfrm>
          <a:prstGeom prst="rect">
            <a:avLst/>
          </a:prstGeom>
          <a:noFill/>
          <a:ln w="25400">
            <a:solidFill>
              <a:schemeClr val="tx1"/>
            </a:solidFill>
            <a:miter lim="800000"/>
            <a:headEnd/>
            <a:tailEnd/>
          </a:ln>
          <a:effectLst/>
        </p:spPr>
        <p:txBody>
          <a:bodyPr/>
          <a:lstStyle/>
          <a:p>
            <a:pPr marL="342900" indent="-342900">
              <a:lnSpc>
                <a:spcPct val="90000"/>
              </a:lnSpc>
              <a:spcBef>
                <a:spcPct val="20000"/>
              </a:spcBef>
            </a:pPr>
            <a:r>
              <a:rPr lang="en-US" sz="2400" dirty="0"/>
              <a:t>89,496 test</a:t>
            </a:r>
          </a:p>
          <a:p>
            <a:pPr marL="342900" indent="-342900">
              <a:lnSpc>
                <a:spcPct val="90000"/>
              </a:lnSpc>
              <a:spcBef>
                <a:spcPct val="20000"/>
              </a:spcBef>
            </a:pPr>
            <a:r>
              <a:rPr lang="en-US" sz="2400" dirty="0">
                <a:solidFill>
                  <a:srgbClr val="00CC00"/>
                </a:solidFill>
              </a:rPr>
              <a:t>negative</a:t>
            </a:r>
          </a:p>
        </p:txBody>
      </p:sp>
      <p:sp>
        <p:nvSpPr>
          <p:cNvPr id="59428" name="Line 36"/>
          <p:cNvSpPr>
            <a:spLocks noChangeShapeType="1"/>
          </p:cNvSpPr>
          <p:nvPr/>
        </p:nvSpPr>
        <p:spPr bwMode="auto">
          <a:xfrm flipH="1">
            <a:off x="6096000" y="2895600"/>
            <a:ext cx="381000" cy="762000"/>
          </a:xfrm>
          <a:prstGeom prst="line">
            <a:avLst/>
          </a:prstGeom>
          <a:noFill/>
          <a:ln w="38100">
            <a:solidFill>
              <a:srgbClr val="0000FF"/>
            </a:solidFill>
            <a:round/>
            <a:headEnd/>
            <a:tailEnd type="triangle" w="lg" len="lg"/>
          </a:ln>
          <a:effectLst/>
        </p:spPr>
        <p:txBody>
          <a:bodyPr/>
          <a:lstStyle/>
          <a:p>
            <a:endParaRPr lang="en-US"/>
          </a:p>
        </p:txBody>
      </p:sp>
    </p:spTree>
    <p:custDataLst>
      <p:tags r:id="rId1"/>
    </p:custDataLst>
    <p:extLst>
      <p:ext uri="{BB962C8B-B14F-4D97-AF65-F5344CB8AC3E}">
        <p14:creationId xmlns:p14="http://schemas.microsoft.com/office/powerpoint/2010/main" val="26217976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Hypotheses</a:t>
            </a:r>
            <a:endParaRPr lang="en-US" sz="4000" b="1" dirty="0">
              <a:solidFill>
                <a:schemeClr val="accent6">
                  <a:lumMod val="75000"/>
                </a:schemeClr>
              </a:solidFill>
            </a:endParaRPr>
          </a:p>
        </p:txBody>
      </p:sp>
      <p:sp>
        <p:nvSpPr>
          <p:cNvPr id="4" name="TextBox 3"/>
          <p:cNvSpPr txBox="1"/>
          <p:nvPr/>
        </p:nvSpPr>
        <p:spPr>
          <a:xfrm>
            <a:off x="304800" y="1219200"/>
            <a:ext cx="8534400" cy="5586145"/>
          </a:xfrm>
          <a:prstGeom prst="rect">
            <a:avLst/>
          </a:prstGeom>
          <a:noFill/>
        </p:spPr>
        <p:txBody>
          <a:bodyPr wrap="square" rtlCol="0">
            <a:spAutoFit/>
          </a:bodyPr>
          <a:lstStyle/>
          <a:p>
            <a:pPr>
              <a:lnSpc>
                <a:spcPct val="90000"/>
              </a:lnSpc>
              <a:spcAft>
                <a:spcPts val="600"/>
              </a:spcAft>
            </a:pPr>
            <a:r>
              <a:rPr lang="en-US" sz="2800" dirty="0" smtClean="0"/>
              <a:t>H</a:t>
            </a:r>
            <a:r>
              <a:rPr lang="en-US" sz="2800" baseline="-25000" dirty="0" smtClean="0"/>
              <a:t>0</a:t>
            </a:r>
            <a:r>
              <a:rPr lang="en-US" sz="2800" dirty="0" smtClean="0"/>
              <a:t> : no cancer</a:t>
            </a:r>
          </a:p>
          <a:p>
            <a:pPr>
              <a:lnSpc>
                <a:spcPct val="90000"/>
              </a:lnSpc>
              <a:spcAft>
                <a:spcPts val="600"/>
              </a:spcAft>
            </a:pPr>
            <a:r>
              <a:rPr lang="en-US" sz="2800" dirty="0" smtClean="0"/>
              <a:t>H</a:t>
            </a:r>
            <a:r>
              <a:rPr lang="en-US" sz="2800" baseline="-25000" dirty="0" smtClean="0"/>
              <a:t>a</a:t>
            </a:r>
            <a:r>
              <a:rPr lang="en-US" sz="2800" dirty="0" smtClean="0"/>
              <a:t> : cancer</a:t>
            </a:r>
          </a:p>
          <a:p>
            <a:pPr>
              <a:lnSpc>
                <a:spcPct val="90000"/>
              </a:lnSpc>
              <a:spcAft>
                <a:spcPts val="600"/>
              </a:spcAft>
            </a:pPr>
            <a:endParaRPr lang="en-US" dirty="0" smtClean="0"/>
          </a:p>
          <a:p>
            <a:pPr>
              <a:lnSpc>
                <a:spcPct val="90000"/>
              </a:lnSpc>
              <a:spcAft>
                <a:spcPts val="600"/>
              </a:spcAft>
            </a:pPr>
            <a:r>
              <a:rPr lang="en-US" sz="2800" dirty="0" smtClean="0"/>
              <a:t>Data: positive mammography</a:t>
            </a:r>
          </a:p>
          <a:p>
            <a:pPr>
              <a:lnSpc>
                <a:spcPct val="90000"/>
              </a:lnSpc>
              <a:spcAft>
                <a:spcPts val="600"/>
              </a:spcAft>
            </a:pPr>
            <a:endParaRPr lang="en-US" sz="2000" dirty="0" smtClean="0"/>
          </a:p>
          <a:p>
            <a:pPr>
              <a:lnSpc>
                <a:spcPct val="90000"/>
              </a:lnSpc>
              <a:spcAft>
                <a:spcPts val="600"/>
              </a:spcAft>
            </a:pPr>
            <a:r>
              <a:rPr lang="en-US" sz="2800" dirty="0" smtClean="0"/>
              <a:t>p-value = P(statistic as extreme as observed if H</a:t>
            </a:r>
            <a:r>
              <a:rPr lang="en-US" sz="2800" baseline="-25000" dirty="0" smtClean="0"/>
              <a:t>0</a:t>
            </a:r>
            <a:r>
              <a:rPr lang="en-US" sz="2800" dirty="0" smtClean="0"/>
              <a:t> true)</a:t>
            </a:r>
          </a:p>
          <a:p>
            <a:pPr>
              <a:lnSpc>
                <a:spcPct val="90000"/>
              </a:lnSpc>
              <a:spcAft>
                <a:spcPts val="600"/>
              </a:spcAft>
            </a:pPr>
            <a:r>
              <a:rPr lang="en-US" sz="3000" dirty="0" smtClean="0"/>
              <a:t>	    = P(positive mammography if no cancer)</a:t>
            </a:r>
          </a:p>
          <a:p>
            <a:pPr>
              <a:lnSpc>
                <a:spcPct val="90000"/>
              </a:lnSpc>
              <a:spcAft>
                <a:spcPts val="600"/>
              </a:spcAft>
            </a:pPr>
            <a:r>
              <a:rPr lang="en-US" sz="3000" dirty="0" smtClean="0"/>
              <a:t>	    = 0.096</a:t>
            </a: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sp>
        <p:nvSpPr>
          <p:cNvPr id="5" name="TextBox 4"/>
          <p:cNvSpPr txBox="1"/>
          <p:nvPr/>
        </p:nvSpPr>
        <p:spPr>
          <a:xfrm>
            <a:off x="381000" y="4876800"/>
            <a:ext cx="8458200" cy="1384995"/>
          </a:xfrm>
          <a:prstGeom prst="rect">
            <a:avLst/>
          </a:prstGeom>
          <a:noFill/>
        </p:spPr>
        <p:txBody>
          <a:bodyPr wrap="square" rtlCol="0">
            <a:spAutoFit/>
          </a:bodyPr>
          <a:lstStyle/>
          <a:p>
            <a:r>
              <a:rPr lang="en-US" sz="2800" dirty="0" smtClean="0">
                <a:latin typeface="Bradley Hand ITC" pitchFamily="66" charset="0"/>
              </a:rPr>
              <a:t>The probability of getting a positive mammography just by random chance, if the woman does not have cancer, is 0.096.</a:t>
            </a:r>
            <a:endParaRPr lang="en-US" sz="2800" dirty="0">
              <a:latin typeface="Bradley Hand ITC" pitchFamily="66" charset="0"/>
            </a:endParaRPr>
          </a:p>
        </p:txBody>
      </p:sp>
    </p:spTree>
    <p:extLst>
      <p:ext uri="{BB962C8B-B14F-4D97-AF65-F5344CB8AC3E}">
        <p14:creationId xmlns:p14="http://schemas.microsoft.com/office/powerpoint/2010/main" val="1594717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31"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33" dur="80"/>
                                        <p:tgtEl>
                                          <p:spTgt spid="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Hypotheses</a:t>
            </a:r>
            <a:endParaRPr lang="en-US" sz="4000" b="1" dirty="0">
              <a:solidFill>
                <a:schemeClr val="accent6">
                  <a:lumMod val="75000"/>
                </a:schemeClr>
              </a:solidFill>
            </a:endParaRPr>
          </a:p>
        </p:txBody>
      </p:sp>
      <p:sp>
        <p:nvSpPr>
          <p:cNvPr id="4" name="TextBox 3"/>
          <p:cNvSpPr txBox="1"/>
          <p:nvPr/>
        </p:nvSpPr>
        <p:spPr>
          <a:xfrm>
            <a:off x="304800" y="1219200"/>
            <a:ext cx="8686800" cy="5896999"/>
          </a:xfrm>
          <a:prstGeom prst="rect">
            <a:avLst/>
          </a:prstGeom>
          <a:noFill/>
        </p:spPr>
        <p:txBody>
          <a:bodyPr wrap="square" rtlCol="0">
            <a:spAutoFit/>
          </a:bodyPr>
          <a:lstStyle/>
          <a:p>
            <a:pPr>
              <a:lnSpc>
                <a:spcPct val="90000"/>
              </a:lnSpc>
              <a:spcAft>
                <a:spcPts val="600"/>
              </a:spcAft>
            </a:pPr>
            <a:r>
              <a:rPr lang="en-US" sz="3200" dirty="0" smtClean="0"/>
              <a:t>H</a:t>
            </a:r>
            <a:r>
              <a:rPr lang="en-US" sz="3200" baseline="-25000" dirty="0" smtClean="0"/>
              <a:t>0</a:t>
            </a:r>
            <a:r>
              <a:rPr lang="en-US" sz="3200" dirty="0" smtClean="0"/>
              <a:t> : no cancer</a:t>
            </a:r>
          </a:p>
          <a:p>
            <a:pPr>
              <a:lnSpc>
                <a:spcPct val="90000"/>
              </a:lnSpc>
              <a:spcAft>
                <a:spcPts val="600"/>
              </a:spcAft>
            </a:pPr>
            <a:r>
              <a:rPr lang="en-US" sz="3200" dirty="0" smtClean="0"/>
              <a:t>H</a:t>
            </a:r>
            <a:r>
              <a:rPr lang="en-US" sz="3200" baseline="-25000" dirty="0" smtClean="0"/>
              <a:t>a</a:t>
            </a:r>
            <a:r>
              <a:rPr lang="en-US" sz="3200" dirty="0" smtClean="0"/>
              <a:t> : cancer</a:t>
            </a:r>
          </a:p>
          <a:p>
            <a:pPr>
              <a:lnSpc>
                <a:spcPct val="90000"/>
              </a:lnSpc>
              <a:spcAft>
                <a:spcPts val="600"/>
              </a:spcAft>
            </a:pPr>
            <a:endParaRPr lang="en-US" sz="2000" dirty="0" smtClean="0"/>
          </a:p>
          <a:p>
            <a:pPr>
              <a:lnSpc>
                <a:spcPct val="90000"/>
              </a:lnSpc>
              <a:spcAft>
                <a:spcPts val="600"/>
              </a:spcAft>
            </a:pPr>
            <a:r>
              <a:rPr lang="en-US" sz="3200" dirty="0" smtClean="0"/>
              <a:t>Data: positive mammography</a:t>
            </a:r>
          </a:p>
          <a:p>
            <a:pPr>
              <a:lnSpc>
                <a:spcPct val="90000"/>
              </a:lnSpc>
              <a:spcAft>
                <a:spcPts val="600"/>
              </a:spcAft>
            </a:pPr>
            <a:endParaRPr lang="en-US" sz="2400" dirty="0" smtClean="0"/>
          </a:p>
          <a:p>
            <a:pPr>
              <a:lnSpc>
                <a:spcPct val="90000"/>
              </a:lnSpc>
              <a:spcAft>
                <a:spcPts val="600"/>
              </a:spcAft>
            </a:pPr>
            <a:r>
              <a:rPr lang="en-US" sz="3200" dirty="0" smtClean="0"/>
              <a:t>You don’t really want the p-value, you want the probability that the woman has cancer!</a:t>
            </a:r>
          </a:p>
          <a:p>
            <a:pPr>
              <a:lnSpc>
                <a:spcPct val="90000"/>
              </a:lnSpc>
              <a:spcAft>
                <a:spcPts val="600"/>
              </a:spcAft>
            </a:pPr>
            <a:endParaRPr lang="en-US" sz="3200" dirty="0" smtClean="0"/>
          </a:p>
          <a:p>
            <a:pPr>
              <a:lnSpc>
                <a:spcPct val="90000"/>
              </a:lnSpc>
              <a:spcAft>
                <a:spcPts val="600"/>
              </a:spcAft>
            </a:pPr>
            <a:r>
              <a:rPr lang="en-US" sz="3200" dirty="0" smtClean="0"/>
              <a:t>You want P(H</a:t>
            </a:r>
            <a:r>
              <a:rPr lang="en-US" sz="3200" baseline="-25000" dirty="0" smtClean="0"/>
              <a:t>0</a:t>
            </a:r>
            <a:r>
              <a:rPr lang="en-US" sz="3200" dirty="0" smtClean="0"/>
              <a:t> true if data), not P(data if H</a:t>
            </a:r>
            <a:r>
              <a:rPr lang="en-US" sz="3200" baseline="-25000" dirty="0" smtClean="0"/>
              <a:t>0</a:t>
            </a:r>
            <a:r>
              <a:rPr lang="en-US" sz="3200" dirty="0" smtClean="0"/>
              <a:t> true)</a:t>
            </a:r>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spTree>
    <p:extLst>
      <p:ext uri="{BB962C8B-B14F-4D97-AF65-F5344CB8AC3E}">
        <p14:creationId xmlns:p14="http://schemas.microsoft.com/office/powerpoint/2010/main" val="28051820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Review</a:t>
            </a:r>
            <a:endParaRPr lang="en-US" sz="4000" b="1" dirty="0">
              <a:solidFill>
                <a:schemeClr val="accent6">
                  <a:lumMod val="75000"/>
                </a:schemeClr>
              </a:solidFill>
            </a:endParaRPr>
          </a:p>
        </p:txBody>
      </p:sp>
      <p:sp>
        <p:nvSpPr>
          <p:cNvPr id="6" name="TextBox 5"/>
          <p:cNvSpPr txBox="1"/>
          <p:nvPr/>
        </p:nvSpPr>
        <p:spPr>
          <a:xfrm>
            <a:off x="381000" y="1401157"/>
            <a:ext cx="8534400" cy="2092881"/>
          </a:xfrm>
          <a:prstGeom prst="rect">
            <a:avLst/>
          </a:prstGeom>
          <a:noFill/>
        </p:spPr>
        <p:txBody>
          <a:bodyPr wrap="square" rtlCol="0">
            <a:spAutoFit/>
          </a:bodyPr>
          <a:lstStyle/>
          <a:p>
            <a:pPr>
              <a:spcAft>
                <a:spcPts val="1200"/>
              </a:spcAft>
            </a:pPr>
            <a:r>
              <a:rPr lang="en-US" sz="3200" dirty="0" smtClean="0">
                <a:solidFill>
                  <a:prstClr val="black"/>
                </a:solidFill>
                <a:cs typeface="Times New Roman" pitchFamily="18" charset="0"/>
              </a:rPr>
              <a:t>What is the definition of the p-value?</a:t>
            </a:r>
          </a:p>
          <a:p>
            <a:pPr marL="91440" indent="-514350">
              <a:buFont typeface="+mj-lt"/>
              <a:buAutoNum type="alphaLcParenR"/>
            </a:pPr>
            <a:r>
              <a:rPr lang="en-US" sz="2800" dirty="0" smtClean="0">
                <a:solidFill>
                  <a:prstClr val="black"/>
                </a:solidFill>
                <a:cs typeface="Times New Roman" pitchFamily="18" charset="0"/>
              </a:rPr>
              <a:t>P(statistic as extreme as that observed if H</a:t>
            </a:r>
            <a:r>
              <a:rPr lang="en-US" sz="2800" baseline="-25000" dirty="0" smtClean="0">
                <a:solidFill>
                  <a:prstClr val="black"/>
                </a:solidFill>
                <a:cs typeface="Times New Roman" pitchFamily="18" charset="0"/>
              </a:rPr>
              <a:t>0</a:t>
            </a:r>
            <a:r>
              <a:rPr lang="en-US" sz="2800" dirty="0" smtClean="0">
                <a:solidFill>
                  <a:prstClr val="black"/>
                </a:solidFill>
                <a:cs typeface="Times New Roman" pitchFamily="18" charset="0"/>
              </a:rPr>
              <a:t> is true)</a:t>
            </a:r>
          </a:p>
          <a:p>
            <a:pPr marL="91440" indent="-514350">
              <a:buFont typeface="+mj-lt"/>
              <a:buAutoNum type="alphaLcParenR"/>
            </a:pPr>
            <a:r>
              <a:rPr lang="en-US" sz="2800" dirty="0" smtClean="0">
                <a:solidFill>
                  <a:prstClr val="black"/>
                </a:solidFill>
                <a:cs typeface="Times New Roman" pitchFamily="18" charset="0"/>
              </a:rPr>
              <a:t>P(H</a:t>
            </a:r>
            <a:r>
              <a:rPr lang="en-US" sz="2800" baseline="-25000" dirty="0" smtClean="0">
                <a:solidFill>
                  <a:prstClr val="black"/>
                </a:solidFill>
                <a:cs typeface="Times New Roman" pitchFamily="18" charset="0"/>
              </a:rPr>
              <a:t>0</a:t>
            </a:r>
            <a:r>
              <a:rPr lang="en-US" sz="2800" dirty="0" smtClean="0">
                <a:solidFill>
                  <a:prstClr val="black"/>
                </a:solidFill>
                <a:cs typeface="Times New Roman" pitchFamily="18" charset="0"/>
              </a:rPr>
              <a:t> is true if statistic as extreme as that observed)</a:t>
            </a:r>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pic>
        <p:nvPicPr>
          <p:cNvPr id="8" name="Picture 2" descr="http://t3.gstatic.com/images?q=tbn:ANd9GcTYmiLh9B_aVjviHh1xZIewSwIAVBJM6GGUwjQGMknDgt1O3VWWMFpakkXX"/>
          <p:cNvPicPr>
            <a:picLocks noChangeAspect="1" noChangeArrowheads="1"/>
          </p:cNvPicPr>
          <p:nvPr/>
        </p:nvPicPr>
        <p:blipFill>
          <a:blip r:embed="rId2" cstate="print"/>
          <a:srcRect t="17160" b="8480"/>
          <a:stretch>
            <a:fillRect/>
          </a:stretch>
        </p:blipFill>
        <p:spPr bwMode="auto">
          <a:xfrm>
            <a:off x="173736" y="226639"/>
            <a:ext cx="1045464" cy="970789"/>
          </a:xfrm>
          <a:prstGeom prst="rect">
            <a:avLst/>
          </a:prstGeom>
          <a:noFill/>
        </p:spPr>
      </p:pic>
    </p:spTree>
    <p:extLst>
      <p:ext uri="{BB962C8B-B14F-4D97-AF65-F5344CB8AC3E}">
        <p14:creationId xmlns:p14="http://schemas.microsoft.com/office/powerpoint/2010/main" val="15318298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Hypotheses</a:t>
            </a:r>
            <a:endParaRPr lang="en-US" sz="4000" b="1" dirty="0">
              <a:solidFill>
                <a:schemeClr val="accent6">
                  <a:lumMod val="75000"/>
                </a:schemeClr>
              </a:solidFill>
            </a:endParaRPr>
          </a:p>
        </p:txBody>
      </p:sp>
      <p:sp>
        <p:nvSpPr>
          <p:cNvPr id="4" name="TextBox 3"/>
          <p:cNvSpPr txBox="1"/>
          <p:nvPr/>
        </p:nvSpPr>
        <p:spPr>
          <a:xfrm>
            <a:off x="533400" y="1219200"/>
            <a:ext cx="8534400" cy="5946243"/>
          </a:xfrm>
          <a:prstGeom prst="rect">
            <a:avLst/>
          </a:prstGeom>
          <a:noFill/>
        </p:spPr>
        <p:txBody>
          <a:bodyPr wrap="square" rtlCol="0">
            <a:spAutoFit/>
          </a:bodyPr>
          <a:lstStyle/>
          <a:p>
            <a:pPr>
              <a:lnSpc>
                <a:spcPct val="90000"/>
              </a:lnSpc>
              <a:spcAft>
                <a:spcPts val="600"/>
              </a:spcAft>
            </a:pPr>
            <a:r>
              <a:rPr lang="en-US" sz="3200" dirty="0" smtClean="0"/>
              <a:t>H</a:t>
            </a:r>
            <a:r>
              <a:rPr lang="en-US" sz="3200" baseline="-25000" dirty="0" smtClean="0"/>
              <a:t>0</a:t>
            </a:r>
            <a:r>
              <a:rPr lang="en-US" sz="3200" dirty="0" smtClean="0"/>
              <a:t> : no cancer</a:t>
            </a:r>
          </a:p>
          <a:p>
            <a:pPr>
              <a:lnSpc>
                <a:spcPct val="90000"/>
              </a:lnSpc>
              <a:spcAft>
                <a:spcPts val="600"/>
              </a:spcAft>
            </a:pPr>
            <a:r>
              <a:rPr lang="en-US" sz="3200" dirty="0" smtClean="0"/>
              <a:t>H</a:t>
            </a:r>
            <a:r>
              <a:rPr lang="en-US" sz="3200" baseline="-25000" dirty="0" smtClean="0"/>
              <a:t>a</a:t>
            </a:r>
            <a:r>
              <a:rPr lang="en-US" sz="3200" dirty="0" smtClean="0"/>
              <a:t> : cancer</a:t>
            </a:r>
          </a:p>
          <a:p>
            <a:pPr>
              <a:lnSpc>
                <a:spcPct val="90000"/>
              </a:lnSpc>
              <a:spcAft>
                <a:spcPts val="600"/>
              </a:spcAft>
            </a:pPr>
            <a:endParaRPr lang="en-US" sz="2000" dirty="0" smtClean="0"/>
          </a:p>
          <a:p>
            <a:pPr>
              <a:lnSpc>
                <a:spcPct val="90000"/>
              </a:lnSpc>
              <a:spcAft>
                <a:spcPts val="600"/>
              </a:spcAft>
            </a:pPr>
            <a:r>
              <a:rPr lang="en-US" sz="3200" dirty="0" smtClean="0"/>
              <a:t>Data: positive mammography</a:t>
            </a:r>
          </a:p>
          <a:p>
            <a:pPr>
              <a:lnSpc>
                <a:spcPct val="90000"/>
              </a:lnSpc>
              <a:spcAft>
                <a:spcPts val="600"/>
              </a:spcAft>
            </a:pPr>
            <a:endParaRPr lang="en-US" sz="2400" dirty="0" smtClean="0"/>
          </a:p>
          <a:p>
            <a:pPr>
              <a:lnSpc>
                <a:spcPct val="90000"/>
              </a:lnSpc>
              <a:spcAft>
                <a:spcPts val="600"/>
              </a:spcAft>
            </a:pPr>
            <a:r>
              <a:rPr lang="en-US" sz="3200" dirty="0" smtClean="0"/>
              <a:t>Using Bayes Rule:</a:t>
            </a:r>
          </a:p>
          <a:p>
            <a:pPr>
              <a:lnSpc>
                <a:spcPct val="90000"/>
              </a:lnSpc>
              <a:spcAft>
                <a:spcPts val="600"/>
              </a:spcAft>
            </a:pPr>
            <a:r>
              <a:rPr lang="en-US" sz="3200" dirty="0" smtClean="0"/>
              <a:t>P(H</a:t>
            </a:r>
            <a:r>
              <a:rPr lang="en-US" sz="3200" baseline="-25000" dirty="0" smtClean="0"/>
              <a:t>a</a:t>
            </a:r>
            <a:r>
              <a:rPr lang="en-US" sz="3200" dirty="0" smtClean="0"/>
              <a:t> true if data) = P(cancer if data) = 0.078</a:t>
            </a:r>
          </a:p>
          <a:p>
            <a:pPr>
              <a:lnSpc>
                <a:spcPct val="90000"/>
              </a:lnSpc>
              <a:spcAft>
                <a:spcPts val="600"/>
              </a:spcAft>
            </a:pPr>
            <a:r>
              <a:rPr lang="en-US" sz="3200" dirty="0" smtClean="0"/>
              <a:t>P(H</a:t>
            </a:r>
            <a:r>
              <a:rPr lang="en-US" sz="3200" baseline="-25000" dirty="0" smtClean="0"/>
              <a:t>0</a:t>
            </a:r>
            <a:r>
              <a:rPr lang="en-US" sz="3200" dirty="0" smtClean="0"/>
              <a:t> true if data) = P(no cancer | data) = 0.922</a:t>
            </a: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cxnSp>
        <p:nvCxnSpPr>
          <p:cNvPr id="6" name="Straight Arrow Connector 5"/>
          <p:cNvCxnSpPr/>
          <p:nvPr/>
        </p:nvCxnSpPr>
        <p:spPr>
          <a:xfrm flipV="1">
            <a:off x="7239000" y="5105400"/>
            <a:ext cx="45720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76800" y="5562600"/>
            <a:ext cx="4114800" cy="830997"/>
          </a:xfrm>
          <a:prstGeom prst="rect">
            <a:avLst/>
          </a:prstGeom>
          <a:noFill/>
        </p:spPr>
        <p:txBody>
          <a:bodyPr wrap="square" rtlCol="0">
            <a:spAutoFit/>
          </a:bodyPr>
          <a:lstStyle/>
          <a:p>
            <a:r>
              <a:rPr lang="en-US" sz="2400" dirty="0" smtClean="0">
                <a:solidFill>
                  <a:srgbClr val="0000FF"/>
                </a:solidFill>
              </a:rPr>
              <a:t>This tells a very different story than a p-value of 0.096!</a:t>
            </a:r>
            <a:endParaRPr lang="en-US" sz="2400" dirty="0">
              <a:solidFill>
                <a:srgbClr val="0000FF"/>
              </a:solidFill>
            </a:endParaRPr>
          </a:p>
        </p:txBody>
      </p:sp>
    </p:spTree>
    <p:extLst>
      <p:ext uri="{BB962C8B-B14F-4D97-AF65-F5344CB8AC3E}">
        <p14:creationId xmlns:p14="http://schemas.microsoft.com/office/powerpoint/2010/main" val="17628810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0" fill="hold" nodeType="with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p:cTn id="24"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Frequentist Inference</a:t>
            </a:r>
            <a:endParaRPr lang="en-US" sz="4000" b="1" dirty="0">
              <a:solidFill>
                <a:schemeClr val="accent6">
                  <a:lumMod val="75000"/>
                </a:schemeClr>
              </a:solidFill>
            </a:endParaRPr>
          </a:p>
        </p:txBody>
      </p:sp>
      <p:sp>
        <p:nvSpPr>
          <p:cNvPr id="4" name="TextBox 3"/>
          <p:cNvSpPr txBox="1"/>
          <p:nvPr/>
        </p:nvSpPr>
        <p:spPr>
          <a:xfrm>
            <a:off x="533400" y="1306860"/>
            <a:ext cx="8229600" cy="6694140"/>
          </a:xfrm>
          <a:prstGeom prst="rect">
            <a:avLst/>
          </a:prstGeom>
          <a:noFill/>
        </p:spPr>
        <p:txBody>
          <a:bodyPr wrap="square" rtlCol="0">
            <a:spAutoFit/>
          </a:bodyPr>
          <a:lstStyle/>
          <a:p>
            <a:pPr>
              <a:lnSpc>
                <a:spcPct val="90000"/>
              </a:lnSpc>
              <a:spcAft>
                <a:spcPts val="1800"/>
              </a:spcAft>
              <a:buFont typeface="Arial" pitchFamily="34" charset="0"/>
              <a:buChar char="•"/>
            </a:pPr>
            <a:r>
              <a:rPr lang="en-US" sz="3200" dirty="0" smtClean="0"/>
              <a:t> </a:t>
            </a:r>
            <a:r>
              <a:rPr lang="en-US" sz="3200" b="1" i="1" dirty="0" smtClean="0">
                <a:solidFill>
                  <a:srgbClr val="C00000"/>
                </a:solidFill>
              </a:rPr>
              <a:t>Frequentist Inference</a:t>
            </a:r>
            <a:r>
              <a:rPr lang="en-US" sz="3200" dirty="0" smtClean="0">
                <a:solidFill>
                  <a:srgbClr val="C00000"/>
                </a:solidFill>
              </a:rPr>
              <a:t> </a:t>
            </a:r>
            <a:r>
              <a:rPr lang="en-US" sz="3200" dirty="0" smtClean="0"/>
              <a:t>considers what would happen if the data collection process (sampling or experiment) was repeated many times</a:t>
            </a:r>
          </a:p>
          <a:p>
            <a:pPr>
              <a:lnSpc>
                <a:spcPct val="90000"/>
              </a:lnSpc>
              <a:spcAft>
                <a:spcPts val="1800"/>
              </a:spcAft>
              <a:buFont typeface="Arial" pitchFamily="34" charset="0"/>
              <a:buChar char="•"/>
            </a:pPr>
            <a:r>
              <a:rPr lang="en-US" sz="3200" dirty="0" smtClean="0"/>
              <a:t> Probability is considered to be the proportion of times an event would happen if repeated many times</a:t>
            </a:r>
            <a:endParaRPr lang="en-US" sz="3200" b="1" i="1" dirty="0" smtClean="0"/>
          </a:p>
          <a:p>
            <a:pPr>
              <a:lnSpc>
                <a:spcPct val="90000"/>
              </a:lnSpc>
              <a:spcAft>
                <a:spcPts val="1800"/>
              </a:spcAft>
              <a:buFont typeface="Arial" pitchFamily="34" charset="0"/>
              <a:buChar char="•"/>
            </a:pPr>
            <a:r>
              <a:rPr lang="en-US" sz="3200" dirty="0" smtClean="0"/>
              <a:t> In frequentist inference, we condition on some unknown truth, and find the probability of our data given this unknown truth</a:t>
            </a: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spTree>
    <p:extLst>
      <p:ext uri="{BB962C8B-B14F-4D97-AF65-F5344CB8AC3E}">
        <p14:creationId xmlns:p14="http://schemas.microsoft.com/office/powerpoint/2010/main" val="36573064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Frequentist Inference</a:t>
            </a:r>
            <a:endParaRPr lang="en-US" sz="4000" b="1" dirty="0">
              <a:solidFill>
                <a:schemeClr val="accent6">
                  <a:lumMod val="75000"/>
                </a:schemeClr>
              </a:solidFill>
            </a:endParaRPr>
          </a:p>
        </p:txBody>
      </p:sp>
      <p:sp>
        <p:nvSpPr>
          <p:cNvPr id="4" name="TextBox 3"/>
          <p:cNvSpPr txBox="1"/>
          <p:nvPr/>
        </p:nvSpPr>
        <p:spPr>
          <a:xfrm>
            <a:off x="533400" y="1310616"/>
            <a:ext cx="8229600" cy="4099584"/>
          </a:xfrm>
          <a:prstGeom prst="rect">
            <a:avLst/>
          </a:prstGeom>
          <a:noFill/>
        </p:spPr>
        <p:txBody>
          <a:bodyPr wrap="square" rtlCol="0">
            <a:spAutoFit/>
          </a:bodyPr>
          <a:lstStyle/>
          <a:p>
            <a:pPr>
              <a:lnSpc>
                <a:spcPct val="90000"/>
              </a:lnSpc>
              <a:spcAft>
                <a:spcPts val="1800"/>
              </a:spcAft>
              <a:buFont typeface="Arial" pitchFamily="34" charset="0"/>
              <a:buChar char="•"/>
            </a:pPr>
            <a:r>
              <a:rPr lang="en-US" sz="3200" dirty="0" smtClean="0"/>
              <a:t> Everything we have done so far in class is based on frequentist inference</a:t>
            </a:r>
            <a:endParaRPr lang="en-US" sz="3200" b="1" i="1" dirty="0" smtClean="0"/>
          </a:p>
          <a:p>
            <a:pPr>
              <a:lnSpc>
                <a:spcPct val="90000"/>
              </a:lnSpc>
              <a:spcAft>
                <a:spcPts val="1800"/>
              </a:spcAft>
              <a:buFont typeface="Arial" pitchFamily="34" charset="0"/>
              <a:buChar char="•"/>
            </a:pPr>
            <a:r>
              <a:rPr lang="en-US" sz="3200" b="1" i="1" dirty="0" smtClean="0"/>
              <a:t> </a:t>
            </a:r>
            <a:r>
              <a:rPr lang="en-US" sz="3200" dirty="0" smtClean="0"/>
              <a:t>A confidence interval is created to capture the truth for a specified proportion of all samples</a:t>
            </a:r>
          </a:p>
          <a:p>
            <a:pPr>
              <a:lnSpc>
                <a:spcPct val="90000"/>
              </a:lnSpc>
              <a:spcAft>
                <a:spcPts val="1800"/>
              </a:spcAft>
              <a:buFont typeface="Arial" pitchFamily="34" charset="0"/>
              <a:buChar char="•"/>
            </a:pPr>
            <a:r>
              <a:rPr lang="en-US" sz="3200" b="1" i="1" dirty="0" smtClean="0"/>
              <a:t> </a:t>
            </a:r>
            <a:r>
              <a:rPr lang="en-US" sz="3200" dirty="0" smtClean="0"/>
              <a:t>A p-value is the proportion of times you would get results as extreme as those observed, if the null hypothesis were true</a:t>
            </a:r>
          </a:p>
        </p:txBody>
      </p:sp>
    </p:spTree>
    <p:extLst>
      <p:ext uri="{BB962C8B-B14F-4D97-AF65-F5344CB8AC3E}">
        <p14:creationId xmlns:p14="http://schemas.microsoft.com/office/powerpoint/2010/main" val="34487483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Bayesian Inference</a:t>
            </a:r>
            <a:endParaRPr lang="en-US" sz="4000" b="1" dirty="0">
              <a:solidFill>
                <a:schemeClr val="accent6">
                  <a:lumMod val="75000"/>
                </a:schemeClr>
              </a:solidFill>
            </a:endParaRPr>
          </a:p>
        </p:txBody>
      </p:sp>
      <p:sp>
        <p:nvSpPr>
          <p:cNvPr id="4" name="TextBox 3"/>
          <p:cNvSpPr txBox="1"/>
          <p:nvPr/>
        </p:nvSpPr>
        <p:spPr>
          <a:xfrm>
            <a:off x="533400" y="1292858"/>
            <a:ext cx="8229600" cy="6250942"/>
          </a:xfrm>
          <a:prstGeom prst="rect">
            <a:avLst/>
          </a:prstGeom>
          <a:noFill/>
        </p:spPr>
        <p:txBody>
          <a:bodyPr wrap="square" rtlCol="0">
            <a:spAutoFit/>
          </a:bodyPr>
          <a:lstStyle/>
          <a:p>
            <a:pPr>
              <a:lnSpc>
                <a:spcPct val="90000"/>
              </a:lnSpc>
              <a:spcAft>
                <a:spcPts val="1800"/>
              </a:spcAft>
              <a:buFont typeface="Arial" pitchFamily="34" charset="0"/>
              <a:buChar char="•"/>
            </a:pPr>
            <a:r>
              <a:rPr lang="en-US" sz="3200" dirty="0" smtClean="0"/>
              <a:t> </a:t>
            </a:r>
            <a:r>
              <a:rPr lang="en-US" sz="3200" b="1" i="1" dirty="0" smtClean="0">
                <a:solidFill>
                  <a:srgbClr val="C00000"/>
                </a:solidFill>
              </a:rPr>
              <a:t>Bayesian inference</a:t>
            </a:r>
            <a:r>
              <a:rPr lang="en-US" sz="3200" dirty="0" smtClean="0">
                <a:solidFill>
                  <a:srgbClr val="C00000"/>
                </a:solidFill>
              </a:rPr>
              <a:t> </a:t>
            </a:r>
            <a:r>
              <a:rPr lang="en-US" sz="3200" dirty="0" smtClean="0"/>
              <a:t>does not think about repeated sampling or repeating the experiment, but only what you can tell from your single observed data set</a:t>
            </a:r>
          </a:p>
          <a:p>
            <a:pPr>
              <a:lnSpc>
                <a:spcPct val="90000"/>
              </a:lnSpc>
              <a:spcAft>
                <a:spcPts val="1800"/>
              </a:spcAft>
              <a:buFont typeface="Arial" pitchFamily="34" charset="0"/>
              <a:buChar char="•"/>
            </a:pPr>
            <a:r>
              <a:rPr lang="en-US" sz="3200" b="1" i="1" dirty="0" smtClean="0"/>
              <a:t> </a:t>
            </a:r>
            <a:r>
              <a:rPr lang="en-US" sz="3200" dirty="0" smtClean="0"/>
              <a:t>Probability is considered to be the subjective degree of belief in some statement</a:t>
            </a:r>
            <a:endParaRPr lang="en-US" sz="3200" b="1" i="1" dirty="0" smtClean="0"/>
          </a:p>
          <a:p>
            <a:pPr>
              <a:lnSpc>
                <a:spcPct val="90000"/>
              </a:lnSpc>
              <a:spcAft>
                <a:spcPts val="1800"/>
              </a:spcAft>
              <a:buFont typeface="Arial" pitchFamily="34" charset="0"/>
              <a:buChar char="•"/>
            </a:pPr>
            <a:r>
              <a:rPr lang="en-US" sz="3200" dirty="0" smtClean="0"/>
              <a:t>  In Bayesian inference we condition on the data, and find the probability of some unknown parameter, given the data</a:t>
            </a:r>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spTree>
    <p:extLst>
      <p:ext uri="{BB962C8B-B14F-4D97-AF65-F5344CB8AC3E}">
        <p14:creationId xmlns:p14="http://schemas.microsoft.com/office/powerpoint/2010/main" val="11534806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Fixed and Random</a:t>
            </a:r>
            <a:endParaRPr lang="en-US" sz="4000" b="1" dirty="0">
              <a:solidFill>
                <a:schemeClr val="accent6">
                  <a:lumMod val="75000"/>
                </a:schemeClr>
              </a:solidFill>
            </a:endParaRPr>
          </a:p>
        </p:txBody>
      </p:sp>
      <p:sp>
        <p:nvSpPr>
          <p:cNvPr id="5" name="TextBox 4"/>
          <p:cNvSpPr txBox="1"/>
          <p:nvPr/>
        </p:nvSpPr>
        <p:spPr>
          <a:xfrm>
            <a:off x="533400" y="1219200"/>
            <a:ext cx="8229600" cy="6038576"/>
          </a:xfrm>
          <a:prstGeom prst="rect">
            <a:avLst/>
          </a:prstGeom>
          <a:noFill/>
        </p:spPr>
        <p:txBody>
          <a:bodyPr wrap="square" rtlCol="0">
            <a:spAutoFit/>
          </a:bodyPr>
          <a:lstStyle/>
          <a:p>
            <a:pPr>
              <a:lnSpc>
                <a:spcPct val="90000"/>
              </a:lnSpc>
              <a:spcAft>
                <a:spcPts val="1800"/>
              </a:spcAft>
              <a:buFont typeface="Arial" pitchFamily="34" charset="0"/>
              <a:buChar char="•"/>
            </a:pPr>
            <a:r>
              <a:rPr lang="en-US" sz="3200" dirty="0" smtClean="0"/>
              <a:t> In frequentist inference, the parameter is considered fixed and the sample statistic is random</a:t>
            </a:r>
          </a:p>
          <a:p>
            <a:pPr>
              <a:lnSpc>
                <a:spcPct val="90000"/>
              </a:lnSpc>
              <a:spcAft>
                <a:spcPts val="1800"/>
              </a:spcAft>
              <a:buFont typeface="Arial" pitchFamily="34" charset="0"/>
              <a:buChar char="•"/>
            </a:pPr>
            <a:r>
              <a:rPr lang="en-US" sz="3200" b="1" i="1" dirty="0" smtClean="0"/>
              <a:t> </a:t>
            </a:r>
            <a:r>
              <a:rPr lang="en-US" sz="3200" dirty="0" smtClean="0"/>
              <a:t>In Bayesian inference, the statistic is considered fixed, and the parameter is considered random</a:t>
            </a:r>
          </a:p>
          <a:p>
            <a:pPr>
              <a:lnSpc>
                <a:spcPct val="90000"/>
              </a:lnSpc>
              <a:spcAft>
                <a:spcPts val="1800"/>
              </a:spcAft>
            </a:pPr>
            <a:endParaRPr lang="en-US" sz="3200" b="1" i="1" dirty="0" smtClean="0"/>
          </a:p>
          <a:p>
            <a:pPr>
              <a:lnSpc>
                <a:spcPct val="90000"/>
              </a:lnSpc>
              <a:spcAft>
                <a:spcPts val="1800"/>
              </a:spcAft>
            </a:pPr>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spTree>
    <p:extLst>
      <p:ext uri="{BB962C8B-B14F-4D97-AF65-F5344CB8AC3E}">
        <p14:creationId xmlns:p14="http://schemas.microsoft.com/office/powerpoint/2010/main" val="22892500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4" name="Object 6"/>
          <p:cNvGraphicFramePr>
            <a:graphicFrameLocks noChangeAspect="1"/>
          </p:cNvGraphicFramePr>
          <p:nvPr/>
        </p:nvGraphicFramePr>
        <p:xfrm>
          <a:off x="331788" y="4470400"/>
          <a:ext cx="8251825" cy="1308100"/>
        </p:xfrm>
        <a:graphic>
          <a:graphicData uri="http://schemas.openxmlformats.org/presentationml/2006/ole">
            <mc:AlternateContent xmlns:mc="http://schemas.openxmlformats.org/markup-compatibility/2006">
              <mc:Choice xmlns:v="urn:schemas-microsoft-com:vml" Requires="v">
                <p:oleObj spid="_x0000_s88093" name="Equation" r:id="rId3" imgW="2641320" imgH="419040" progId="Equation.DSMT4">
                  <p:embed/>
                </p:oleObj>
              </mc:Choice>
              <mc:Fallback>
                <p:oleObj name="Equation" r:id="rId3" imgW="26413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8" y="4470400"/>
                        <a:ext cx="8251825" cy="1308100"/>
                      </a:xfrm>
                      <a:prstGeom prst="rect">
                        <a:avLst/>
                      </a:prstGeom>
                      <a:noFill/>
                      <a:ln w="76200" cmpd="tri">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Bayesian Inference</a:t>
            </a:r>
            <a:endParaRPr lang="en-US" sz="4000" b="1" dirty="0">
              <a:solidFill>
                <a:schemeClr val="accent6">
                  <a:lumMod val="75000"/>
                </a:schemeClr>
              </a:solidFill>
            </a:endParaRPr>
          </a:p>
        </p:txBody>
      </p:sp>
      <p:sp>
        <p:nvSpPr>
          <p:cNvPr id="5" name="TextBox 4"/>
          <p:cNvSpPr txBox="1"/>
          <p:nvPr/>
        </p:nvSpPr>
        <p:spPr>
          <a:xfrm>
            <a:off x="381000" y="1371600"/>
            <a:ext cx="8229600" cy="2890022"/>
          </a:xfrm>
          <a:prstGeom prst="rect">
            <a:avLst/>
          </a:prstGeom>
          <a:noFill/>
        </p:spPr>
        <p:txBody>
          <a:bodyPr wrap="square" rtlCol="0">
            <a:spAutoFit/>
          </a:bodyPr>
          <a:lstStyle/>
          <a:p>
            <a:pPr>
              <a:lnSpc>
                <a:spcPct val="90000"/>
              </a:lnSpc>
              <a:spcAft>
                <a:spcPts val="1800"/>
              </a:spcAft>
            </a:pPr>
            <a:r>
              <a:rPr lang="en-US" sz="4000" dirty="0" smtClean="0"/>
              <a:t>Frequentist: P(data if truth)</a:t>
            </a:r>
            <a:endParaRPr lang="en-US" sz="4000" b="1" i="1" dirty="0" smtClean="0"/>
          </a:p>
          <a:p>
            <a:pPr>
              <a:lnSpc>
                <a:spcPct val="90000"/>
              </a:lnSpc>
              <a:spcAft>
                <a:spcPts val="1800"/>
              </a:spcAft>
            </a:pPr>
            <a:r>
              <a:rPr lang="en-US" sz="4000" dirty="0" smtClean="0"/>
              <a:t>Bayesian: P(truth if data)</a:t>
            </a:r>
          </a:p>
          <a:p>
            <a:pPr>
              <a:lnSpc>
                <a:spcPct val="90000"/>
              </a:lnSpc>
              <a:spcAft>
                <a:spcPts val="1800"/>
              </a:spcAft>
              <a:buFont typeface="Arial" pitchFamily="34" charset="0"/>
              <a:buChar char="•"/>
            </a:pPr>
            <a:endParaRPr lang="en-US" sz="3600" dirty="0" smtClean="0"/>
          </a:p>
          <a:p>
            <a:pPr>
              <a:lnSpc>
                <a:spcPct val="90000"/>
              </a:lnSpc>
              <a:spcAft>
                <a:spcPts val="1800"/>
              </a:spcAft>
              <a:buFont typeface="Arial" pitchFamily="34" charset="0"/>
              <a:buChar char="•"/>
            </a:pPr>
            <a:r>
              <a:rPr lang="en-US" sz="3600" dirty="0" smtClean="0">
                <a:solidFill>
                  <a:prstClr val="black"/>
                </a:solidFill>
                <a:cs typeface="Times New Roman" pitchFamily="18" charset="0"/>
              </a:rPr>
              <a:t> How are they connected?</a:t>
            </a:r>
            <a:endParaRPr lang="en-US" sz="3200" dirty="0" smtClean="0">
              <a:solidFill>
                <a:prstClr val="black"/>
              </a:solidFill>
              <a:cs typeface="Times New Roman" pitchFamily="18" charset="0"/>
            </a:endParaRPr>
          </a:p>
        </p:txBody>
      </p:sp>
    </p:spTree>
    <p:extLst>
      <p:ext uri="{BB962C8B-B14F-4D97-AF65-F5344CB8AC3E}">
        <p14:creationId xmlns:p14="http://schemas.microsoft.com/office/powerpoint/2010/main" val="1579017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entr" presetSubtype="0" fill="hold" nodeType="clickEffect">
                                  <p:stCondLst>
                                    <p:cond delay="0"/>
                                  </p:stCondLst>
                                  <p:childTnLst>
                                    <p:set>
                                      <p:cBhvr>
                                        <p:cTn id="18" dur="1" fill="hold">
                                          <p:stCondLst>
                                            <p:cond delay="0"/>
                                          </p:stCondLst>
                                        </p:cTn>
                                        <p:tgtEl>
                                          <p:spTgt spid="140294"/>
                                        </p:tgtEl>
                                        <p:attrNameLst>
                                          <p:attrName>style.visibility</p:attrName>
                                        </p:attrNameLst>
                                      </p:cBhvr>
                                      <p:to>
                                        <p:strVal val="visible"/>
                                      </p:to>
                                    </p:set>
                                    <p:animEffect transition="in" filter="fade">
                                      <p:cBhvr>
                                        <p:cTn id="19" dur="2000"/>
                                        <p:tgtEl>
                                          <p:spTgt spid="140294"/>
                                        </p:tgtEl>
                                      </p:cBhvr>
                                    </p:animEffect>
                                    <p:anim calcmode="lin" valueType="num">
                                      <p:cBhvr>
                                        <p:cTn id="20" dur="2000" fill="hold"/>
                                        <p:tgtEl>
                                          <p:spTgt spid="140294"/>
                                        </p:tgtEl>
                                        <p:attrNameLst>
                                          <p:attrName>style.rotation</p:attrName>
                                        </p:attrNameLst>
                                      </p:cBhvr>
                                      <p:tavLst>
                                        <p:tav tm="0">
                                          <p:val>
                                            <p:fltVal val="720"/>
                                          </p:val>
                                        </p:tav>
                                        <p:tav tm="100000">
                                          <p:val>
                                            <p:fltVal val="0"/>
                                          </p:val>
                                        </p:tav>
                                      </p:tavLst>
                                    </p:anim>
                                    <p:anim calcmode="lin" valueType="num">
                                      <p:cBhvr>
                                        <p:cTn id="21" dur="2000" fill="hold"/>
                                        <p:tgtEl>
                                          <p:spTgt spid="140294"/>
                                        </p:tgtEl>
                                        <p:attrNameLst>
                                          <p:attrName>ppt_h</p:attrName>
                                        </p:attrNameLst>
                                      </p:cBhvr>
                                      <p:tavLst>
                                        <p:tav tm="0">
                                          <p:val>
                                            <p:fltVal val="0"/>
                                          </p:val>
                                        </p:tav>
                                        <p:tav tm="100000">
                                          <p:val>
                                            <p:strVal val="#ppt_h"/>
                                          </p:val>
                                        </p:tav>
                                      </p:tavLst>
                                    </p:anim>
                                    <p:anim calcmode="lin" valueType="num">
                                      <p:cBhvr>
                                        <p:cTn id="22" dur="2000" fill="hold"/>
                                        <p:tgtEl>
                                          <p:spTgt spid="14029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4" name="Object 6"/>
          <p:cNvGraphicFramePr>
            <a:graphicFrameLocks noChangeAspect="1"/>
          </p:cNvGraphicFramePr>
          <p:nvPr>
            <p:extLst>
              <p:ext uri="{D42A27DB-BD31-4B8C-83A1-F6EECF244321}">
                <p14:modId xmlns:p14="http://schemas.microsoft.com/office/powerpoint/2010/main" val="1289304472"/>
              </p:ext>
            </p:extLst>
          </p:nvPr>
        </p:nvGraphicFramePr>
        <p:xfrm>
          <a:off x="457200" y="2057400"/>
          <a:ext cx="8251825" cy="1308100"/>
        </p:xfrm>
        <a:graphic>
          <a:graphicData uri="http://schemas.openxmlformats.org/presentationml/2006/ole">
            <mc:AlternateContent xmlns:mc="http://schemas.openxmlformats.org/markup-compatibility/2006">
              <mc:Choice xmlns:v="urn:schemas-microsoft-com:vml" Requires="v">
                <p:oleObj spid="_x0000_s89117" name="Equation" r:id="rId3" imgW="2641320" imgH="419040" progId="Equation.DSMT4">
                  <p:embed/>
                </p:oleObj>
              </mc:Choice>
              <mc:Fallback>
                <p:oleObj name="Equation" r:id="rId3" imgW="26413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57400"/>
                        <a:ext cx="82518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FF0000"/>
                            </a:solidFill>
                            <a:miter lim="800000"/>
                            <a:headEnd/>
                            <a:tailEnd/>
                          </a14:hiddenLine>
                        </a:ext>
                      </a:extLst>
                    </p:spPr>
                  </p:pic>
                </p:oleObj>
              </mc:Fallback>
            </mc:AlternateContent>
          </a:graphicData>
        </a:graphic>
      </p:graphicFrame>
      <p:sp>
        <p:nvSpPr>
          <p:cNvPr id="4" name="Title 1"/>
          <p:cNvSpPr txBox="1">
            <a:spLocks/>
          </p:cNvSpPr>
          <p:nvPr/>
        </p:nvSpPr>
        <p:spPr>
          <a:xfrm>
            <a:off x="495300" y="1524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Bayesian Inference</a:t>
            </a:r>
            <a:endParaRPr lang="en-US" sz="4000" b="1" dirty="0">
              <a:solidFill>
                <a:schemeClr val="accent6">
                  <a:lumMod val="75000"/>
                </a:schemeClr>
              </a:solidFill>
            </a:endParaRPr>
          </a:p>
        </p:txBody>
      </p:sp>
      <p:sp>
        <p:nvSpPr>
          <p:cNvPr id="6" name="Down Arrow Callout 5"/>
          <p:cNvSpPr/>
          <p:nvPr/>
        </p:nvSpPr>
        <p:spPr>
          <a:xfrm>
            <a:off x="7010400" y="990600"/>
            <a:ext cx="1752600" cy="990600"/>
          </a:xfrm>
          <a:prstGeom prst="downArrowCallou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FF"/>
                </a:solidFill>
              </a:rPr>
              <a:t>PRIOR Probability</a:t>
            </a:r>
            <a:endParaRPr lang="en-US" sz="2000" dirty="0">
              <a:solidFill>
                <a:srgbClr val="0000FF"/>
              </a:solidFill>
            </a:endParaRPr>
          </a:p>
        </p:txBody>
      </p:sp>
      <p:sp>
        <p:nvSpPr>
          <p:cNvPr id="7" name="Down Arrow Callout 6"/>
          <p:cNvSpPr/>
          <p:nvPr/>
        </p:nvSpPr>
        <p:spPr>
          <a:xfrm>
            <a:off x="990600" y="1295400"/>
            <a:ext cx="1752600" cy="990600"/>
          </a:xfrm>
          <a:prstGeom prst="down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POSTERIOR Probability</a:t>
            </a:r>
            <a:endParaRPr lang="en-US" sz="2000" dirty="0">
              <a:solidFill>
                <a:srgbClr val="FF0000"/>
              </a:solidFill>
            </a:endParaRPr>
          </a:p>
        </p:txBody>
      </p:sp>
      <p:sp>
        <p:nvSpPr>
          <p:cNvPr id="8" name="TextBox 7"/>
          <p:cNvSpPr txBox="1"/>
          <p:nvPr/>
        </p:nvSpPr>
        <p:spPr>
          <a:xfrm>
            <a:off x="381000" y="3657600"/>
            <a:ext cx="8229600" cy="2594556"/>
          </a:xfrm>
          <a:prstGeom prst="rect">
            <a:avLst/>
          </a:prstGeom>
          <a:noFill/>
        </p:spPr>
        <p:txBody>
          <a:bodyPr wrap="square" rtlCol="0">
            <a:spAutoFit/>
          </a:bodyPr>
          <a:lstStyle/>
          <a:p>
            <a:pPr>
              <a:lnSpc>
                <a:spcPct val="90000"/>
              </a:lnSpc>
              <a:spcAft>
                <a:spcPts val="1800"/>
              </a:spcAft>
              <a:buFont typeface="Arial" pitchFamily="34" charset="0"/>
              <a:buChar char="•"/>
            </a:pPr>
            <a:r>
              <a:rPr lang="en-US" sz="3600" dirty="0" smtClean="0">
                <a:solidFill>
                  <a:prstClr val="black"/>
                </a:solidFill>
                <a:cs typeface="Times New Roman" pitchFamily="18" charset="0"/>
              </a:rPr>
              <a:t> </a:t>
            </a:r>
            <a:r>
              <a:rPr lang="en-US" sz="3200" dirty="0" smtClean="0">
                <a:solidFill>
                  <a:srgbClr val="0000FF"/>
                </a:solidFill>
                <a:cs typeface="Times New Roman" pitchFamily="18" charset="0"/>
              </a:rPr>
              <a:t>Prior probability</a:t>
            </a:r>
            <a:r>
              <a:rPr lang="en-US" sz="3200" dirty="0" smtClean="0">
                <a:solidFill>
                  <a:prstClr val="black"/>
                </a:solidFill>
                <a:cs typeface="Times New Roman" pitchFamily="18" charset="0"/>
              </a:rPr>
              <a:t>: probability of a statement being true, before looking at the data</a:t>
            </a:r>
          </a:p>
          <a:p>
            <a:pPr>
              <a:lnSpc>
                <a:spcPct val="90000"/>
              </a:lnSpc>
              <a:spcAft>
                <a:spcPts val="1800"/>
              </a:spcAft>
              <a:buFont typeface="Arial" pitchFamily="34" charset="0"/>
              <a:buChar char="•"/>
            </a:pPr>
            <a:r>
              <a:rPr lang="en-US" sz="3200" dirty="0" smtClean="0">
                <a:solidFill>
                  <a:prstClr val="black"/>
                </a:solidFill>
                <a:cs typeface="Times New Roman" pitchFamily="18" charset="0"/>
              </a:rPr>
              <a:t> </a:t>
            </a:r>
            <a:r>
              <a:rPr lang="en-US" sz="3200" dirty="0" smtClean="0">
                <a:solidFill>
                  <a:srgbClr val="FF0000"/>
                </a:solidFill>
                <a:cs typeface="Times New Roman" pitchFamily="18" charset="0"/>
              </a:rPr>
              <a:t>Posterior probability</a:t>
            </a:r>
            <a:r>
              <a:rPr lang="en-US" sz="3200" dirty="0" smtClean="0">
                <a:solidFill>
                  <a:prstClr val="black"/>
                </a:solidFill>
                <a:cs typeface="Times New Roman" pitchFamily="18" charset="0"/>
              </a:rPr>
              <a:t>: probability of the statement being true, after updating the prior probability based on the data</a:t>
            </a:r>
            <a:endParaRPr lang="en-US" sz="2800" dirty="0" smtClean="0">
              <a:solidFill>
                <a:prstClr val="black"/>
              </a:solidFill>
              <a:cs typeface="Times New Roman" pitchFamily="18" charset="0"/>
            </a:endParaRPr>
          </a:p>
        </p:txBody>
      </p:sp>
    </p:spTree>
    <p:extLst>
      <p:ext uri="{BB962C8B-B14F-4D97-AF65-F5344CB8AC3E}">
        <p14:creationId xmlns:p14="http://schemas.microsoft.com/office/powerpoint/2010/main" val="2458303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95300" y="1524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Breast Cancer</a:t>
            </a:r>
            <a:endParaRPr lang="en-US" sz="4000" b="1" dirty="0">
              <a:solidFill>
                <a:schemeClr val="accent6">
                  <a:lumMod val="75000"/>
                </a:schemeClr>
              </a:solidFill>
            </a:endParaRPr>
          </a:p>
        </p:txBody>
      </p:sp>
      <p:sp>
        <p:nvSpPr>
          <p:cNvPr id="3" name="TextBox 2"/>
          <p:cNvSpPr txBox="1"/>
          <p:nvPr/>
        </p:nvSpPr>
        <p:spPr>
          <a:xfrm>
            <a:off x="533400" y="1248620"/>
            <a:ext cx="8229600" cy="8060668"/>
          </a:xfrm>
          <a:prstGeom prst="rect">
            <a:avLst/>
          </a:prstGeom>
          <a:noFill/>
        </p:spPr>
        <p:txBody>
          <a:bodyPr wrap="square" rtlCol="0">
            <a:spAutoFit/>
          </a:bodyPr>
          <a:lstStyle/>
          <a:p>
            <a:pPr>
              <a:lnSpc>
                <a:spcPct val="90000"/>
              </a:lnSpc>
              <a:spcAft>
                <a:spcPts val="1800"/>
              </a:spcAft>
              <a:buFont typeface="Arial" pitchFamily="34" charset="0"/>
              <a:buChar char="•"/>
            </a:pPr>
            <a:r>
              <a:rPr lang="en-US" sz="3200" dirty="0" smtClean="0"/>
              <a:t> Before getting the positive result from her mammography, the </a:t>
            </a:r>
            <a:r>
              <a:rPr lang="en-US" sz="3200" dirty="0" smtClean="0">
                <a:solidFill>
                  <a:srgbClr val="0000FF"/>
                </a:solidFill>
              </a:rPr>
              <a:t>prior probability </a:t>
            </a:r>
            <a:r>
              <a:rPr lang="en-US" sz="3200" dirty="0" smtClean="0"/>
              <a:t>that the woman has breast cancer is </a:t>
            </a:r>
            <a:r>
              <a:rPr lang="en-US" sz="3200" dirty="0" smtClean="0">
                <a:solidFill>
                  <a:srgbClr val="0000FF"/>
                </a:solidFill>
              </a:rPr>
              <a:t>1%</a:t>
            </a:r>
          </a:p>
          <a:p>
            <a:pPr>
              <a:lnSpc>
                <a:spcPct val="90000"/>
              </a:lnSpc>
              <a:spcAft>
                <a:spcPts val="1800"/>
              </a:spcAft>
              <a:buFont typeface="Arial" pitchFamily="34" charset="0"/>
              <a:buChar char="•"/>
            </a:pPr>
            <a:r>
              <a:rPr lang="en-US" sz="3200" dirty="0" smtClean="0"/>
              <a:t> Given data (the positive mammography), update this probability using </a:t>
            </a:r>
            <a:r>
              <a:rPr lang="en-US" sz="3200" dirty="0" err="1" smtClean="0"/>
              <a:t>Bayes</a:t>
            </a:r>
            <a:r>
              <a:rPr lang="en-US" sz="3200" dirty="0" smtClean="0"/>
              <a:t> rule:</a:t>
            </a:r>
          </a:p>
          <a:p>
            <a:pPr>
              <a:lnSpc>
                <a:spcPct val="90000"/>
              </a:lnSpc>
              <a:spcAft>
                <a:spcPts val="1800"/>
              </a:spcAft>
              <a:buFont typeface="Arial" pitchFamily="34" charset="0"/>
              <a:buChar char="•"/>
            </a:pPr>
            <a:endParaRPr lang="en-US" sz="3200" dirty="0" smtClean="0"/>
          </a:p>
          <a:p>
            <a:pPr>
              <a:lnSpc>
                <a:spcPct val="90000"/>
              </a:lnSpc>
              <a:spcAft>
                <a:spcPts val="1800"/>
              </a:spcAft>
              <a:buFont typeface="Arial" pitchFamily="34" charset="0"/>
              <a:buChar char="•"/>
            </a:pPr>
            <a:endParaRPr lang="en-US" sz="3200" dirty="0" smtClean="0"/>
          </a:p>
          <a:p>
            <a:pPr>
              <a:lnSpc>
                <a:spcPct val="90000"/>
              </a:lnSpc>
              <a:spcAft>
                <a:spcPts val="1800"/>
              </a:spcAft>
              <a:buFont typeface="Arial" pitchFamily="34" charset="0"/>
              <a:buChar char="•"/>
            </a:pPr>
            <a:r>
              <a:rPr lang="en-US" sz="3200" dirty="0" smtClean="0"/>
              <a:t> The </a:t>
            </a:r>
            <a:r>
              <a:rPr lang="en-US" sz="3200" dirty="0" smtClean="0">
                <a:solidFill>
                  <a:srgbClr val="FF0000"/>
                </a:solidFill>
              </a:rPr>
              <a:t>posterior probability </a:t>
            </a:r>
            <a:r>
              <a:rPr lang="en-US" sz="3200" dirty="0" smtClean="0"/>
              <a:t>of her having breast cancer is </a:t>
            </a:r>
            <a:r>
              <a:rPr lang="en-US" sz="3200" dirty="0" smtClean="0">
                <a:solidFill>
                  <a:srgbClr val="FF0000"/>
                </a:solidFill>
              </a:rPr>
              <a:t>0.078</a:t>
            </a:r>
            <a:r>
              <a:rPr lang="en-US" sz="3200" dirty="0" smtClean="0"/>
              <a:t>.</a:t>
            </a:r>
          </a:p>
          <a:p>
            <a:pPr>
              <a:lnSpc>
                <a:spcPct val="90000"/>
              </a:lnSpc>
              <a:spcAft>
                <a:spcPts val="1800"/>
              </a:spcAft>
            </a:pPr>
            <a:endParaRPr lang="en-US" sz="3200" b="1" i="1" dirty="0" smtClean="0"/>
          </a:p>
          <a:p>
            <a:pPr>
              <a:lnSpc>
                <a:spcPct val="90000"/>
              </a:lnSpc>
              <a:spcAft>
                <a:spcPts val="1800"/>
              </a:spcAft>
            </a:pPr>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graphicFrame>
        <p:nvGraphicFramePr>
          <p:cNvPr id="236545" name="Object 1"/>
          <p:cNvGraphicFramePr>
            <a:graphicFrameLocks noChangeAspect="1"/>
          </p:cNvGraphicFramePr>
          <p:nvPr/>
        </p:nvGraphicFramePr>
        <p:xfrm>
          <a:off x="685800" y="3962400"/>
          <a:ext cx="7154863" cy="1082359"/>
        </p:xfrm>
        <a:graphic>
          <a:graphicData uri="http://schemas.openxmlformats.org/presentationml/2006/ole">
            <mc:AlternateContent xmlns:mc="http://schemas.openxmlformats.org/markup-compatibility/2006">
              <mc:Choice xmlns:v="urn:schemas-microsoft-com:vml" Requires="v">
                <p:oleObj spid="_x0000_s90141" name="Equation" r:id="rId3" imgW="2768400" imgH="419040" progId="Equation.DSMT4">
                  <p:embed/>
                </p:oleObj>
              </mc:Choice>
              <mc:Fallback>
                <p:oleObj name="Equation" r:id="rId3" imgW="27684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62400"/>
                        <a:ext cx="7154863" cy="108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4801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5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1524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Paternity</a:t>
            </a:r>
            <a:endParaRPr lang="en-US" sz="4000" b="1" dirty="0">
              <a:solidFill>
                <a:schemeClr val="accent6">
                  <a:lumMod val="75000"/>
                </a:schemeClr>
              </a:solidFill>
            </a:endParaRPr>
          </a:p>
        </p:txBody>
      </p:sp>
      <p:sp>
        <p:nvSpPr>
          <p:cNvPr id="5" name="TextBox 4"/>
          <p:cNvSpPr txBox="1"/>
          <p:nvPr/>
        </p:nvSpPr>
        <p:spPr>
          <a:xfrm>
            <a:off x="152400" y="1011597"/>
            <a:ext cx="8839200" cy="8042202"/>
          </a:xfrm>
          <a:prstGeom prst="rect">
            <a:avLst/>
          </a:prstGeom>
          <a:noFill/>
        </p:spPr>
        <p:txBody>
          <a:bodyPr wrap="square" rtlCol="0">
            <a:spAutoFit/>
          </a:bodyPr>
          <a:lstStyle/>
          <a:p>
            <a:pPr>
              <a:lnSpc>
                <a:spcPct val="90000"/>
              </a:lnSpc>
              <a:spcAft>
                <a:spcPts val="1800"/>
              </a:spcAft>
              <a:buFont typeface="Arial" pitchFamily="34" charset="0"/>
              <a:buChar char="•"/>
            </a:pPr>
            <a:r>
              <a:rPr lang="en-US" sz="3200" dirty="0" smtClean="0"/>
              <a:t> A woman is pregnant.  However, she slept with two different guys (call them Al and Bob) close to the time of conception, and does not know who the father is.</a:t>
            </a:r>
          </a:p>
          <a:p>
            <a:pPr>
              <a:lnSpc>
                <a:spcPct val="90000"/>
              </a:lnSpc>
              <a:spcAft>
                <a:spcPts val="1800"/>
              </a:spcAft>
              <a:buFont typeface="Arial" pitchFamily="34" charset="0"/>
              <a:buChar char="•"/>
            </a:pPr>
            <a:r>
              <a:rPr lang="en-US" sz="3200" dirty="0" smtClean="0"/>
              <a:t> What is the prior probability that Al is the father?</a:t>
            </a:r>
          </a:p>
          <a:p>
            <a:pPr>
              <a:lnSpc>
                <a:spcPct val="90000"/>
              </a:lnSpc>
              <a:spcAft>
                <a:spcPts val="1800"/>
              </a:spcAft>
              <a:buFont typeface="Arial" pitchFamily="34" charset="0"/>
              <a:buChar char="•"/>
            </a:pPr>
            <a:r>
              <a:rPr lang="en-US" sz="3200" dirty="0" smtClean="0"/>
              <a:t> The baby is born with blue eyes.  Al has brown eyes and Bob has blue eyes.  Update based on this information to find the posterior probability that Al is the father.</a:t>
            </a:r>
          </a:p>
          <a:p>
            <a:pPr>
              <a:lnSpc>
                <a:spcPct val="90000"/>
              </a:lnSpc>
              <a:spcAft>
                <a:spcPts val="1800"/>
              </a:spcAft>
            </a:pPr>
            <a:endParaRPr lang="en-US" sz="3200" b="1" i="1" dirty="0" smtClean="0"/>
          </a:p>
          <a:p>
            <a:pPr>
              <a:lnSpc>
                <a:spcPct val="90000"/>
              </a:lnSpc>
              <a:spcAft>
                <a:spcPts val="1800"/>
              </a:spcAft>
            </a:pPr>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spTree>
    <p:extLst>
      <p:ext uri="{BB962C8B-B14F-4D97-AF65-F5344CB8AC3E}">
        <p14:creationId xmlns:p14="http://schemas.microsoft.com/office/powerpoint/2010/main" val="2569031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1524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Eye Color</a:t>
            </a:r>
            <a:endParaRPr lang="en-US" sz="4000" b="1" dirty="0">
              <a:solidFill>
                <a:schemeClr val="accent6">
                  <a:lumMod val="75000"/>
                </a:schemeClr>
              </a:solidFill>
            </a:endParaRPr>
          </a:p>
        </p:txBody>
      </p:sp>
      <p:sp>
        <p:nvSpPr>
          <p:cNvPr id="5" name="TextBox 4"/>
          <p:cNvSpPr txBox="1"/>
          <p:nvPr/>
        </p:nvSpPr>
        <p:spPr>
          <a:xfrm>
            <a:off x="304800" y="1066800"/>
            <a:ext cx="8686800" cy="8947065"/>
          </a:xfrm>
          <a:prstGeom prst="rect">
            <a:avLst/>
          </a:prstGeom>
          <a:noFill/>
        </p:spPr>
        <p:txBody>
          <a:bodyPr wrap="square" rtlCol="0">
            <a:spAutoFit/>
          </a:bodyPr>
          <a:lstStyle/>
          <a:p>
            <a:pPr>
              <a:lnSpc>
                <a:spcPct val="90000"/>
              </a:lnSpc>
              <a:spcAft>
                <a:spcPts val="1800"/>
              </a:spcAft>
              <a:buFont typeface="Arial" pitchFamily="34" charset="0"/>
              <a:buChar char="•"/>
            </a:pPr>
            <a:r>
              <a:rPr lang="en-US" sz="3200" dirty="0" smtClean="0"/>
              <a:t> In reality eye color comes from several genes, and there are several possibilities but let’s simplify here:</a:t>
            </a:r>
          </a:p>
          <a:p>
            <a:pPr lvl="1">
              <a:lnSpc>
                <a:spcPct val="90000"/>
              </a:lnSpc>
              <a:spcAft>
                <a:spcPts val="600"/>
              </a:spcAft>
              <a:buFont typeface="Arial" pitchFamily="34" charset="0"/>
              <a:buChar char="•"/>
            </a:pPr>
            <a:r>
              <a:rPr lang="en-US" sz="3200" dirty="0" smtClean="0"/>
              <a:t> </a:t>
            </a:r>
            <a:r>
              <a:rPr lang="en-US" sz="3200" dirty="0" smtClean="0">
                <a:solidFill>
                  <a:schemeClr val="accent2">
                    <a:lumMod val="50000"/>
                  </a:schemeClr>
                </a:solidFill>
              </a:rPr>
              <a:t>Brown</a:t>
            </a:r>
            <a:r>
              <a:rPr lang="en-US" sz="3200" dirty="0" smtClean="0"/>
              <a:t> is dominant, </a:t>
            </a:r>
            <a:r>
              <a:rPr lang="en-US" sz="3200" dirty="0" smtClean="0">
                <a:solidFill>
                  <a:srgbClr val="0070C0"/>
                </a:solidFill>
              </a:rPr>
              <a:t>blue</a:t>
            </a:r>
            <a:r>
              <a:rPr lang="en-US" sz="3200" dirty="0" smtClean="0"/>
              <a:t> is recessive</a:t>
            </a:r>
          </a:p>
          <a:p>
            <a:pPr lvl="1">
              <a:lnSpc>
                <a:spcPct val="90000"/>
              </a:lnSpc>
              <a:spcAft>
                <a:spcPts val="600"/>
              </a:spcAft>
              <a:buFont typeface="Arial" pitchFamily="34" charset="0"/>
              <a:buChar char="•"/>
            </a:pPr>
            <a:r>
              <a:rPr lang="en-US" sz="3200" dirty="0" smtClean="0"/>
              <a:t> One gene comes from each parent</a:t>
            </a:r>
          </a:p>
          <a:p>
            <a:pPr lvl="1">
              <a:lnSpc>
                <a:spcPct val="90000"/>
              </a:lnSpc>
              <a:spcAft>
                <a:spcPts val="600"/>
              </a:spcAft>
              <a:buFont typeface="Arial" pitchFamily="34" charset="0"/>
              <a:buChar char="•"/>
            </a:pPr>
            <a:r>
              <a:rPr lang="en-US" sz="3200" dirty="0" smtClean="0"/>
              <a:t> </a:t>
            </a:r>
            <a:r>
              <a:rPr lang="en-US" sz="3200" dirty="0" smtClean="0">
                <a:solidFill>
                  <a:schemeClr val="accent2">
                    <a:lumMod val="75000"/>
                  </a:schemeClr>
                </a:solidFill>
              </a:rPr>
              <a:t>BB</a:t>
            </a:r>
            <a:r>
              <a:rPr lang="en-US" sz="3200" dirty="0" smtClean="0"/>
              <a:t>, </a:t>
            </a:r>
            <a:r>
              <a:rPr lang="en-US" sz="3200" dirty="0" err="1" smtClean="0">
                <a:solidFill>
                  <a:srgbClr val="0070C0"/>
                </a:solidFill>
              </a:rPr>
              <a:t>b</a:t>
            </a:r>
            <a:r>
              <a:rPr lang="en-US" sz="3200" dirty="0" err="1" smtClean="0">
                <a:solidFill>
                  <a:schemeClr val="accent2">
                    <a:lumMod val="75000"/>
                  </a:schemeClr>
                </a:solidFill>
              </a:rPr>
              <a:t>B</a:t>
            </a:r>
            <a:r>
              <a:rPr lang="en-US" sz="3200" dirty="0" smtClean="0"/>
              <a:t>, </a:t>
            </a:r>
            <a:r>
              <a:rPr lang="en-US" sz="3200" dirty="0" smtClean="0">
                <a:solidFill>
                  <a:schemeClr val="accent2">
                    <a:lumMod val="75000"/>
                  </a:schemeClr>
                </a:solidFill>
              </a:rPr>
              <a:t>B</a:t>
            </a:r>
            <a:r>
              <a:rPr lang="en-US" sz="3200" dirty="0" smtClean="0">
                <a:solidFill>
                  <a:srgbClr val="0070C0"/>
                </a:solidFill>
              </a:rPr>
              <a:t>b</a:t>
            </a:r>
            <a:r>
              <a:rPr lang="en-US" sz="3200" dirty="0" smtClean="0"/>
              <a:t> would all result in brown eyes</a:t>
            </a:r>
          </a:p>
          <a:p>
            <a:pPr lvl="1">
              <a:lnSpc>
                <a:spcPct val="90000"/>
              </a:lnSpc>
              <a:spcAft>
                <a:spcPts val="1800"/>
              </a:spcAft>
              <a:buFont typeface="Arial" pitchFamily="34" charset="0"/>
              <a:buChar char="•"/>
            </a:pPr>
            <a:r>
              <a:rPr lang="en-US" sz="3200" dirty="0" smtClean="0"/>
              <a:t> Only </a:t>
            </a:r>
            <a:r>
              <a:rPr lang="en-US" sz="3200" dirty="0" smtClean="0">
                <a:solidFill>
                  <a:srgbClr val="0070C0"/>
                </a:solidFill>
              </a:rPr>
              <a:t>bb</a:t>
            </a:r>
            <a:r>
              <a:rPr lang="en-US" sz="3200" dirty="0" smtClean="0"/>
              <a:t> results in blue eyes</a:t>
            </a:r>
          </a:p>
          <a:p>
            <a:pPr>
              <a:lnSpc>
                <a:spcPct val="90000"/>
              </a:lnSpc>
              <a:spcAft>
                <a:spcPts val="1800"/>
              </a:spcAft>
              <a:buFont typeface="Arial" pitchFamily="34" charset="0"/>
              <a:buChar char="•"/>
            </a:pPr>
            <a:r>
              <a:rPr lang="en-US" sz="3200" dirty="0" smtClean="0"/>
              <a:t> To make it a bit easier:  You know that Al’s mother and the mother of the child both have blue eyes.</a:t>
            </a:r>
          </a:p>
          <a:p>
            <a:pPr>
              <a:lnSpc>
                <a:spcPct val="90000"/>
              </a:lnSpc>
              <a:spcAft>
                <a:spcPts val="1800"/>
              </a:spcAft>
            </a:pPr>
            <a:endParaRPr lang="en-US" sz="3200" dirty="0" smtClean="0"/>
          </a:p>
          <a:p>
            <a:pPr>
              <a:lnSpc>
                <a:spcPct val="90000"/>
              </a:lnSpc>
              <a:spcAft>
                <a:spcPts val="1800"/>
              </a:spcAft>
            </a:pPr>
            <a:endParaRPr lang="en-US" sz="3200" b="1" i="1" dirty="0" smtClean="0"/>
          </a:p>
          <a:p>
            <a:pPr>
              <a:lnSpc>
                <a:spcPct val="90000"/>
              </a:lnSpc>
              <a:spcAft>
                <a:spcPts val="1800"/>
              </a:spcAft>
            </a:pPr>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spTree>
    <p:extLst>
      <p:ext uri="{BB962C8B-B14F-4D97-AF65-F5344CB8AC3E}">
        <p14:creationId xmlns:p14="http://schemas.microsoft.com/office/powerpoint/2010/main" val="19470937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PQuestion"/>
          <p:cNvSpPr>
            <a:spLocks noGrp="1" noChangeArrowheads="1"/>
          </p:cNvSpPr>
          <p:nvPr>
            <p:ph type="title" idx="4294967295"/>
          </p:nvPr>
        </p:nvSpPr>
        <p:spPr>
          <a:xfrm>
            <a:off x="381000" y="1295400"/>
            <a:ext cx="8382000" cy="1905000"/>
          </a:xfrm>
        </p:spPr>
        <p:txBody>
          <a:bodyPr anchor="t"/>
          <a:lstStyle/>
          <a:p>
            <a:pPr algn="l"/>
            <a:r>
              <a:rPr lang="en-US" sz="3200" b="0" dirty="0">
                <a:solidFill>
                  <a:schemeClr val="tx1"/>
                </a:solidFill>
                <a:effectLst/>
              </a:rPr>
              <a:t>A 40-year old woman participates in routine screening and has a positive mammography.  What’s the probability she has cancer?</a:t>
            </a:r>
          </a:p>
        </p:txBody>
      </p:sp>
      <p:sp>
        <p:nvSpPr>
          <p:cNvPr id="106499" name="TPAnswers"/>
          <p:cNvSpPr>
            <a:spLocks noGrp="1" noChangeArrowheads="1"/>
          </p:cNvSpPr>
          <p:nvPr>
            <p:ph idx="4294967295"/>
            <p:custDataLst>
              <p:tags r:id="rId2"/>
            </p:custDataLst>
          </p:nvPr>
        </p:nvSpPr>
        <p:spPr>
          <a:xfrm>
            <a:off x="1143000" y="2971800"/>
            <a:ext cx="5410200" cy="3352800"/>
          </a:xfrm>
        </p:spPr>
        <p:txBody>
          <a:bodyPr>
            <a:normAutofit/>
          </a:bodyPr>
          <a:lstStyle/>
          <a:p>
            <a:pPr marL="609600" indent="-609600">
              <a:lnSpc>
                <a:spcPct val="90000"/>
              </a:lnSpc>
              <a:buFont typeface="+mj-lt"/>
              <a:buAutoNum type="alphaLcParenR"/>
            </a:pPr>
            <a:r>
              <a:rPr lang="en-US" dirty="0"/>
              <a:t>0-10%</a:t>
            </a:r>
          </a:p>
          <a:p>
            <a:pPr marL="609600" indent="-609600">
              <a:lnSpc>
                <a:spcPct val="90000"/>
              </a:lnSpc>
              <a:buFont typeface="+mj-lt"/>
              <a:buAutoNum type="alphaLcParenR"/>
            </a:pPr>
            <a:r>
              <a:rPr lang="en-US" dirty="0"/>
              <a:t>10-25%</a:t>
            </a:r>
          </a:p>
          <a:p>
            <a:pPr marL="609600" indent="-609600">
              <a:lnSpc>
                <a:spcPct val="90000"/>
              </a:lnSpc>
              <a:buFont typeface="+mj-lt"/>
              <a:buAutoNum type="alphaLcParenR"/>
            </a:pPr>
            <a:r>
              <a:rPr lang="en-US" dirty="0"/>
              <a:t>25-50%</a:t>
            </a:r>
          </a:p>
          <a:p>
            <a:pPr marL="609600" indent="-609600">
              <a:lnSpc>
                <a:spcPct val="90000"/>
              </a:lnSpc>
              <a:buFont typeface="+mj-lt"/>
              <a:buAutoNum type="alphaLcParenR"/>
            </a:pPr>
            <a:r>
              <a:rPr lang="en-US" dirty="0"/>
              <a:t>50-75%</a:t>
            </a:r>
          </a:p>
          <a:p>
            <a:pPr marL="609600" indent="-609600">
              <a:lnSpc>
                <a:spcPct val="90000"/>
              </a:lnSpc>
              <a:buFont typeface="+mj-lt"/>
              <a:buAutoNum type="alphaLcParenR"/>
            </a:pPr>
            <a:r>
              <a:rPr lang="en-US" dirty="0"/>
              <a:t>75-100</a:t>
            </a:r>
            <a:r>
              <a:rPr lang="en-US" dirty="0" smtClean="0"/>
              <a:t>%</a:t>
            </a:r>
            <a:endParaRPr lang="en-US" dirty="0"/>
          </a:p>
        </p:txBody>
      </p:sp>
      <p:grpSp>
        <p:nvGrpSpPr>
          <p:cNvPr id="2" name="Countdown" hidden="1"/>
          <p:cNvGrpSpPr>
            <a:grpSpLocks/>
          </p:cNvGrpSpPr>
          <p:nvPr>
            <p:custDataLst>
              <p:tags r:id="rId3"/>
            </p:custDataLst>
          </p:nvPr>
        </p:nvGrpSpPr>
        <p:grpSpPr bwMode="auto">
          <a:xfrm>
            <a:off x="8178800" y="5216525"/>
            <a:ext cx="838200" cy="1514475"/>
            <a:chOff x="288" y="3216"/>
            <a:chExt cx="528" cy="954"/>
          </a:xfrm>
        </p:grpSpPr>
        <p:sp>
          <p:nvSpPr>
            <p:cNvPr id="106505" name="CDGlassBottom" hidden="1"/>
            <p:cNvSpPr>
              <a:spLocks noChangeArrowheads="1"/>
            </p:cNvSpPr>
            <p:nvPr/>
          </p:nvSpPr>
          <p:spPr bwMode="auto">
            <a:xfrm rot="16200000">
              <a:off x="426" y="3864"/>
              <a:ext cx="240" cy="168"/>
            </a:xfrm>
            <a:prstGeom prst="homePlate">
              <a:avLst>
                <a:gd name="adj" fmla="val 35714"/>
              </a:avLst>
            </a:prstGeom>
            <a:solidFill>
              <a:schemeClr val="accent1">
                <a:alpha val="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06503" name="CDGlassTop" hidden="1"/>
            <p:cNvSpPr>
              <a:spLocks noChangeArrowheads="1"/>
            </p:cNvSpPr>
            <p:nvPr/>
          </p:nvSpPr>
          <p:spPr bwMode="auto">
            <a:xfrm rot="5400000">
              <a:off x="426" y="3624"/>
              <a:ext cx="240" cy="168"/>
            </a:xfrm>
            <a:prstGeom prst="homePlate">
              <a:avLst>
                <a:gd name="adj" fmla="val 35714"/>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06501" name="CDText" hidden="1"/>
            <p:cNvSpPr txBox="1">
              <a:spLocks noChangeArrowheads="1"/>
            </p:cNvSpPr>
            <p:nvPr/>
          </p:nvSpPr>
          <p:spPr bwMode="auto">
            <a:xfrm>
              <a:off x="288" y="3216"/>
              <a:ext cx="528" cy="327"/>
            </a:xfrm>
            <a:prstGeom prst="rect">
              <a:avLst/>
            </a:prstGeom>
            <a:noFill/>
            <a:ln w="9525">
              <a:noFill/>
              <a:miter lim="800000"/>
              <a:headEnd/>
              <a:tailEnd/>
            </a:ln>
            <a:effectLst/>
          </p:spPr>
          <p:txBody>
            <a:bodyPr/>
            <a:lstStyle/>
            <a:p>
              <a:pPr algn="ctr"/>
              <a:r>
                <a:rPr lang="en-US" sz="2800" b="1"/>
                <a:t>9</a:t>
              </a:r>
            </a:p>
          </p:txBody>
        </p:sp>
        <p:sp>
          <p:nvSpPr>
            <p:cNvPr id="106502" name="CDCapTop" hidden="1"/>
            <p:cNvSpPr>
              <a:spLocks noChangeArrowheads="1"/>
            </p:cNvSpPr>
            <p:nvPr/>
          </p:nvSpPr>
          <p:spPr bwMode="auto">
            <a:xfrm>
              <a:off x="378" y="3486"/>
              <a:ext cx="336"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D6B19C"/>
                </a:gs>
                <a:gs pos="30000">
                  <a:srgbClr val="D49E6C"/>
                </a:gs>
                <a:gs pos="70000">
                  <a:srgbClr val="A65528"/>
                </a:gs>
                <a:gs pos="100000">
                  <a:srgbClr val="663012"/>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06504" name="CDCapBottom" hidden="1"/>
            <p:cNvSpPr>
              <a:spLocks noChangeArrowheads="1"/>
            </p:cNvSpPr>
            <p:nvPr/>
          </p:nvSpPr>
          <p:spPr bwMode="auto">
            <a:xfrm rot="10800000">
              <a:off x="378" y="4074"/>
              <a:ext cx="336"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D6B19C"/>
                </a:gs>
                <a:gs pos="30000">
                  <a:srgbClr val="D49E6C"/>
                </a:gs>
                <a:gs pos="70000">
                  <a:srgbClr val="A65528"/>
                </a:gs>
                <a:gs pos="100000">
                  <a:srgbClr val="663012"/>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pSp>
      <p:sp>
        <p:nvSpPr>
          <p:cNvPr id="12" name="Title 1"/>
          <p:cNvSpPr txBox="1">
            <a:spLocks/>
          </p:cNvSpPr>
          <p:nvPr/>
        </p:nvSpPr>
        <p:spPr>
          <a:xfrm>
            <a:off x="495300" y="3048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Breast Cancer Screening</a:t>
            </a:r>
            <a:endParaRPr lang="en-US" sz="4000" b="1" dirty="0">
              <a:solidFill>
                <a:schemeClr val="accent6">
                  <a:lumMod val="75000"/>
                </a:schemeClr>
              </a:solidFill>
            </a:endParaRPr>
          </a:p>
        </p:txBody>
      </p:sp>
      <p:pic>
        <p:nvPicPr>
          <p:cNvPr id="14" name="Picture 2" descr="http://t3.gstatic.com/images?q=tbn:ANd9GcTYmiLh9B_aVjviHh1xZIewSwIAVBJM6GGUwjQGMknDgt1O3VWWMFpakkXX"/>
          <p:cNvPicPr>
            <a:picLocks noChangeAspect="1" noChangeArrowheads="1"/>
          </p:cNvPicPr>
          <p:nvPr/>
        </p:nvPicPr>
        <p:blipFill>
          <a:blip r:embed="rId5" cstate="print"/>
          <a:srcRect t="17160" b="8480"/>
          <a:stretch>
            <a:fillRect/>
          </a:stretch>
        </p:blipFill>
        <p:spPr bwMode="auto">
          <a:xfrm>
            <a:off x="173736" y="226640"/>
            <a:ext cx="893064" cy="829274"/>
          </a:xfrm>
          <a:prstGeom prst="rect">
            <a:avLst/>
          </a:prstGeom>
          <a:noFill/>
        </p:spPr>
      </p:pic>
    </p:spTree>
    <p:custDataLst>
      <p:tags r:id="rId1"/>
    </p:custDataLst>
    <p:extLst>
      <p:ext uri="{BB962C8B-B14F-4D97-AF65-F5344CB8AC3E}">
        <p14:creationId xmlns:p14="http://schemas.microsoft.com/office/powerpoint/2010/main" val="28644352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1524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Paternity</a:t>
            </a:r>
            <a:endParaRPr lang="en-US" sz="4000" b="1" dirty="0">
              <a:solidFill>
                <a:schemeClr val="accent6">
                  <a:lumMod val="75000"/>
                </a:schemeClr>
              </a:solidFill>
            </a:endParaRPr>
          </a:p>
        </p:txBody>
      </p:sp>
      <p:sp>
        <p:nvSpPr>
          <p:cNvPr id="5" name="TextBox 4"/>
          <p:cNvSpPr txBox="1"/>
          <p:nvPr/>
        </p:nvSpPr>
        <p:spPr>
          <a:xfrm>
            <a:off x="304800" y="1066800"/>
            <a:ext cx="8686800" cy="7402026"/>
          </a:xfrm>
          <a:prstGeom prst="rect">
            <a:avLst/>
          </a:prstGeom>
          <a:noFill/>
        </p:spPr>
        <p:txBody>
          <a:bodyPr wrap="square" rtlCol="0">
            <a:spAutoFit/>
          </a:bodyPr>
          <a:lstStyle/>
          <a:p>
            <a:pPr>
              <a:lnSpc>
                <a:spcPct val="90000"/>
              </a:lnSpc>
              <a:spcAft>
                <a:spcPts val="1800"/>
              </a:spcAft>
            </a:pPr>
            <a:r>
              <a:rPr lang="en-US" sz="3200" dirty="0" smtClean="0"/>
              <a:t>What is the probability that Al is the father?</a:t>
            </a:r>
          </a:p>
          <a:p>
            <a:pPr marL="914400" indent="-514350">
              <a:buFont typeface="+mj-lt"/>
              <a:buAutoNum type="alphaLcParenR"/>
            </a:pPr>
            <a:r>
              <a:rPr lang="en-US" sz="3200" dirty="0" smtClean="0"/>
              <a:t>1/2</a:t>
            </a:r>
          </a:p>
          <a:p>
            <a:pPr marL="914400" indent="-514350">
              <a:buFont typeface="+mj-lt"/>
              <a:buAutoNum type="alphaLcParenR"/>
            </a:pPr>
            <a:r>
              <a:rPr lang="en-US" sz="3200" dirty="0" smtClean="0"/>
              <a:t>1/3</a:t>
            </a:r>
          </a:p>
          <a:p>
            <a:pPr marL="914400" indent="-514350">
              <a:buFont typeface="+mj-lt"/>
              <a:buAutoNum type="alphaLcParenR"/>
            </a:pPr>
            <a:r>
              <a:rPr lang="en-US" sz="3200" dirty="0" smtClean="0"/>
              <a:t>1/4</a:t>
            </a:r>
          </a:p>
          <a:p>
            <a:pPr marL="914400" indent="-514350">
              <a:buFont typeface="+mj-lt"/>
              <a:buAutoNum type="alphaLcParenR"/>
            </a:pPr>
            <a:r>
              <a:rPr lang="en-US" sz="3200" dirty="0" smtClean="0"/>
              <a:t>1/5</a:t>
            </a:r>
          </a:p>
          <a:p>
            <a:pPr marL="914400" indent="-514350">
              <a:buFont typeface="+mj-lt"/>
              <a:buAutoNum type="alphaLcParenR"/>
            </a:pPr>
            <a:r>
              <a:rPr lang="en-US" sz="3200" dirty="0" smtClean="0"/>
              <a:t>No idea</a:t>
            </a:r>
          </a:p>
          <a:p>
            <a:pPr marL="914400" indent="-514350">
              <a:lnSpc>
                <a:spcPct val="90000"/>
              </a:lnSpc>
              <a:spcAft>
                <a:spcPts val="1800"/>
              </a:spcAft>
              <a:buFont typeface="+mj-lt"/>
              <a:buAutoNum type="alphaLcParenR"/>
            </a:pPr>
            <a:endParaRPr lang="en-US" sz="3200" dirty="0" smtClean="0"/>
          </a:p>
          <a:p>
            <a:pPr>
              <a:lnSpc>
                <a:spcPct val="90000"/>
              </a:lnSpc>
              <a:spcAft>
                <a:spcPts val="1800"/>
              </a:spcAft>
            </a:pPr>
            <a:endParaRPr lang="en-US" sz="3200" dirty="0" smtClean="0"/>
          </a:p>
          <a:p>
            <a:pPr>
              <a:lnSpc>
                <a:spcPct val="90000"/>
              </a:lnSpc>
              <a:spcAft>
                <a:spcPts val="1800"/>
              </a:spcAft>
            </a:pPr>
            <a:endParaRPr lang="en-US" sz="3200" b="1" i="1" dirty="0" smtClean="0"/>
          </a:p>
          <a:p>
            <a:pPr>
              <a:lnSpc>
                <a:spcPct val="90000"/>
              </a:lnSpc>
              <a:spcAft>
                <a:spcPts val="1800"/>
              </a:spcAft>
            </a:pPr>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pic>
        <p:nvPicPr>
          <p:cNvPr id="6" name="Picture 2" descr="http://t3.gstatic.com/images?q=tbn:ANd9GcTYmiLh9B_aVjviHh1xZIewSwIAVBJM6GGUwjQGMknDgt1O3VWWMFpakkXX"/>
          <p:cNvPicPr>
            <a:picLocks noChangeAspect="1" noChangeArrowheads="1"/>
          </p:cNvPicPr>
          <p:nvPr/>
        </p:nvPicPr>
        <p:blipFill>
          <a:blip r:embed="rId2" cstate="print"/>
          <a:srcRect t="17160" b="8480"/>
          <a:stretch>
            <a:fillRect/>
          </a:stretch>
        </p:blipFill>
        <p:spPr bwMode="auto">
          <a:xfrm>
            <a:off x="173736" y="226640"/>
            <a:ext cx="893064" cy="829274"/>
          </a:xfrm>
          <a:prstGeom prst="rect">
            <a:avLst/>
          </a:prstGeom>
          <a:noFill/>
        </p:spPr>
      </p:pic>
    </p:spTree>
    <p:extLst>
      <p:ext uri="{BB962C8B-B14F-4D97-AF65-F5344CB8AC3E}">
        <p14:creationId xmlns:p14="http://schemas.microsoft.com/office/powerpoint/2010/main" val="36371880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1524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Paternity</a:t>
            </a:r>
            <a:endParaRPr lang="en-US" sz="4000" b="1" dirty="0">
              <a:solidFill>
                <a:schemeClr val="accent6">
                  <a:lumMod val="75000"/>
                </a:schemeClr>
              </a:solidFill>
            </a:endParaRPr>
          </a:p>
        </p:txBody>
      </p:sp>
    </p:spTree>
    <p:extLst>
      <p:ext uri="{BB962C8B-B14F-4D97-AF65-F5344CB8AC3E}">
        <p14:creationId xmlns:p14="http://schemas.microsoft.com/office/powerpoint/2010/main" val="1566646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Bayesian Inference</a:t>
            </a:r>
            <a:endParaRPr lang="en-US" sz="4000" b="1" dirty="0">
              <a:solidFill>
                <a:schemeClr val="accent6">
                  <a:lumMod val="75000"/>
                </a:schemeClr>
              </a:solidFill>
            </a:endParaRPr>
          </a:p>
        </p:txBody>
      </p:sp>
      <p:sp>
        <p:nvSpPr>
          <p:cNvPr id="5" name="TextBox 4"/>
          <p:cNvSpPr txBox="1"/>
          <p:nvPr/>
        </p:nvSpPr>
        <p:spPr>
          <a:xfrm>
            <a:off x="533400" y="1248620"/>
            <a:ext cx="8229600" cy="8014502"/>
          </a:xfrm>
          <a:prstGeom prst="rect">
            <a:avLst/>
          </a:prstGeom>
          <a:noFill/>
        </p:spPr>
        <p:txBody>
          <a:bodyPr wrap="square" rtlCol="0">
            <a:spAutoFit/>
          </a:bodyPr>
          <a:lstStyle/>
          <a:p>
            <a:pPr>
              <a:lnSpc>
                <a:spcPct val="90000"/>
              </a:lnSpc>
              <a:spcAft>
                <a:spcPts val="1800"/>
              </a:spcAft>
              <a:buFont typeface="Arial" pitchFamily="34" charset="0"/>
              <a:buChar char="•"/>
            </a:pPr>
            <a:r>
              <a:rPr lang="en-US" sz="3200" dirty="0" smtClean="0"/>
              <a:t> Why isn’t everyone a Bayesian?</a:t>
            </a:r>
          </a:p>
          <a:p>
            <a:pPr>
              <a:lnSpc>
                <a:spcPct val="90000"/>
              </a:lnSpc>
              <a:spcAft>
                <a:spcPts val="1800"/>
              </a:spcAft>
              <a:buFont typeface="Arial" pitchFamily="34" charset="0"/>
              <a:buChar char="•"/>
            </a:pPr>
            <a:endParaRPr lang="en-US" sz="3200" dirty="0" smtClean="0"/>
          </a:p>
          <a:p>
            <a:pPr>
              <a:lnSpc>
                <a:spcPct val="90000"/>
              </a:lnSpc>
              <a:spcAft>
                <a:spcPts val="1800"/>
              </a:spcAft>
            </a:pPr>
            <a:endParaRPr lang="en-US" sz="3200" dirty="0" smtClean="0"/>
          </a:p>
          <a:p>
            <a:pPr>
              <a:lnSpc>
                <a:spcPct val="90000"/>
              </a:lnSpc>
              <a:spcAft>
                <a:spcPts val="1800"/>
              </a:spcAft>
            </a:pPr>
            <a:endParaRPr lang="en-US" sz="1200" dirty="0" smtClean="0"/>
          </a:p>
          <a:p>
            <a:pPr>
              <a:lnSpc>
                <a:spcPct val="90000"/>
              </a:lnSpc>
              <a:spcAft>
                <a:spcPts val="1800"/>
              </a:spcAft>
              <a:buFont typeface="Arial" pitchFamily="34" charset="0"/>
              <a:buChar char="•"/>
            </a:pPr>
            <a:r>
              <a:rPr lang="en-US" sz="3200" dirty="0" smtClean="0"/>
              <a:t> Need some “prior belief” for the probability of the truth</a:t>
            </a:r>
          </a:p>
          <a:p>
            <a:pPr>
              <a:lnSpc>
                <a:spcPct val="90000"/>
              </a:lnSpc>
              <a:spcAft>
                <a:spcPts val="1800"/>
              </a:spcAft>
              <a:buFont typeface="Arial" pitchFamily="34" charset="0"/>
              <a:buChar char="•"/>
            </a:pPr>
            <a:r>
              <a:rPr lang="en-US" sz="3200" dirty="0" smtClean="0"/>
              <a:t> Also, until recently, it was hard to be a Bayesian (needed complicated math.)  Now, we can let computers do the work for us!</a:t>
            </a:r>
          </a:p>
          <a:p>
            <a:pPr>
              <a:lnSpc>
                <a:spcPct val="90000"/>
              </a:lnSpc>
              <a:spcAft>
                <a:spcPts val="1800"/>
              </a:spcAft>
            </a:pPr>
            <a:endParaRPr lang="en-US" sz="3200" b="1" i="1" dirty="0" smtClean="0"/>
          </a:p>
          <a:p>
            <a:pPr>
              <a:lnSpc>
                <a:spcPct val="90000"/>
              </a:lnSpc>
              <a:spcAft>
                <a:spcPts val="1800"/>
              </a:spcAft>
            </a:pPr>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graphicFrame>
        <p:nvGraphicFramePr>
          <p:cNvPr id="140294" name="Object 6"/>
          <p:cNvGraphicFramePr>
            <a:graphicFrameLocks noChangeAspect="1"/>
          </p:cNvGraphicFramePr>
          <p:nvPr/>
        </p:nvGraphicFramePr>
        <p:xfrm>
          <a:off x="179388" y="1981200"/>
          <a:ext cx="8251825" cy="1308100"/>
        </p:xfrm>
        <a:graphic>
          <a:graphicData uri="http://schemas.openxmlformats.org/presentationml/2006/ole">
            <mc:AlternateContent xmlns:mc="http://schemas.openxmlformats.org/markup-compatibility/2006">
              <mc:Choice xmlns:v="urn:schemas-microsoft-com:vml" Requires="v">
                <p:oleObj spid="_x0000_s92189" name="Equation" r:id="rId3" imgW="2641320" imgH="419040" progId="Equation.DSMT4">
                  <p:embed/>
                </p:oleObj>
              </mc:Choice>
              <mc:Fallback>
                <p:oleObj name="Equation" r:id="rId3" imgW="26413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981200"/>
                        <a:ext cx="82518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FF0000"/>
                            </a:solidFill>
                            <a:miter lim="800000"/>
                            <a:headEnd/>
                            <a:tailEnd/>
                          </a14:hiddenLine>
                        </a:ext>
                      </a:extLst>
                    </p:spPr>
                  </p:pic>
                </p:oleObj>
              </mc:Fallback>
            </mc:AlternateContent>
          </a:graphicData>
        </a:graphic>
      </p:graphicFrame>
      <p:sp>
        <p:nvSpPr>
          <p:cNvPr id="6" name="Oval 5"/>
          <p:cNvSpPr/>
          <p:nvPr/>
        </p:nvSpPr>
        <p:spPr>
          <a:xfrm>
            <a:off x="6705600" y="1828800"/>
            <a:ext cx="17526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62800" y="1143000"/>
            <a:ext cx="1447800"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38902247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Inference</a:t>
            </a:r>
            <a:endParaRPr lang="en-US" sz="4000" b="1" dirty="0">
              <a:solidFill>
                <a:schemeClr val="accent6">
                  <a:lumMod val="75000"/>
                </a:schemeClr>
              </a:solidFill>
            </a:endParaRPr>
          </a:p>
        </p:txBody>
      </p:sp>
      <p:sp>
        <p:nvSpPr>
          <p:cNvPr id="5" name="TextBox 4"/>
          <p:cNvSpPr txBox="1"/>
          <p:nvPr/>
        </p:nvSpPr>
        <p:spPr>
          <a:xfrm>
            <a:off x="381000" y="1371600"/>
            <a:ext cx="8229600" cy="4588949"/>
          </a:xfrm>
          <a:prstGeom prst="rect">
            <a:avLst/>
          </a:prstGeom>
          <a:noFill/>
        </p:spPr>
        <p:txBody>
          <a:bodyPr wrap="square" rtlCol="0">
            <a:spAutoFit/>
          </a:bodyPr>
          <a:lstStyle/>
          <a:p>
            <a:pPr>
              <a:lnSpc>
                <a:spcPct val="90000"/>
              </a:lnSpc>
              <a:spcAft>
                <a:spcPts val="1800"/>
              </a:spcAft>
            </a:pPr>
            <a:r>
              <a:rPr lang="en-US" sz="3200" dirty="0" smtClean="0"/>
              <a:t>Both kinds of inference have the same goal, and it is a goal fundamental to statistics:</a:t>
            </a:r>
          </a:p>
          <a:p>
            <a:pPr algn="ctr">
              <a:lnSpc>
                <a:spcPct val="90000"/>
              </a:lnSpc>
              <a:spcAft>
                <a:spcPts val="1800"/>
              </a:spcAft>
            </a:pPr>
            <a:r>
              <a:rPr lang="en-US" sz="3600" i="1" dirty="0" smtClean="0">
                <a:solidFill>
                  <a:srgbClr val="FF0000"/>
                </a:solidFill>
              </a:rPr>
              <a:t> to use information from the data to gain information about the unknown truth</a:t>
            </a:r>
            <a:endParaRPr lang="en-US" sz="3600" b="1" i="1" dirty="0" smtClean="0">
              <a:solidFill>
                <a:srgbClr val="FF0000"/>
              </a:solidFill>
            </a:endParaRPr>
          </a:p>
          <a:p>
            <a:pPr>
              <a:lnSpc>
                <a:spcPct val="90000"/>
              </a:lnSpc>
              <a:spcAft>
                <a:spcPts val="1800"/>
              </a:spcAft>
            </a:pPr>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spTree>
    <p:extLst>
      <p:ext uri="{BB962C8B-B14F-4D97-AF65-F5344CB8AC3E}">
        <p14:creationId xmlns:p14="http://schemas.microsoft.com/office/powerpoint/2010/main" val="12532440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a:t>
            </a:r>
            <a:endParaRPr lang="en-US" dirty="0"/>
          </a:p>
        </p:txBody>
      </p:sp>
      <p:sp>
        <p:nvSpPr>
          <p:cNvPr id="3" name="Content Placeholder 2"/>
          <p:cNvSpPr>
            <a:spLocks noGrp="1"/>
          </p:cNvSpPr>
          <p:nvPr>
            <p:ph idx="1"/>
          </p:nvPr>
        </p:nvSpPr>
        <p:spPr>
          <a:xfrm>
            <a:off x="304800" y="1066800"/>
            <a:ext cx="8839200" cy="4953000"/>
          </a:xfrm>
        </p:spPr>
        <p:txBody>
          <a:bodyPr>
            <a:normAutofit/>
          </a:bodyPr>
          <a:lstStyle/>
          <a:p>
            <a:r>
              <a:rPr lang="en-US" dirty="0" smtClean="0"/>
              <a:t>Read 11.2</a:t>
            </a:r>
            <a:endParaRPr lang="en-US" dirty="0"/>
          </a:p>
          <a:p>
            <a:r>
              <a:rPr lang="en-US" dirty="0" smtClean="0"/>
              <a:t>Do </a:t>
            </a:r>
            <a:r>
              <a:rPr lang="en-US" dirty="0" smtClean="0"/>
              <a:t>Project 2 (due Wednesday, 4/23)</a:t>
            </a:r>
            <a:endParaRPr lang="en-US" dirty="0" smtClean="0"/>
          </a:p>
          <a:p>
            <a:r>
              <a:rPr lang="en-US" dirty="0"/>
              <a:t>Do </a:t>
            </a:r>
            <a:r>
              <a:rPr lang="en-US" dirty="0" smtClean="0"/>
              <a:t>Homework 9 (due Wednesday, 4/23)</a:t>
            </a:r>
            <a:endParaRPr lang="en-US" dirty="0"/>
          </a:p>
          <a:p>
            <a:pPr>
              <a:spcAft>
                <a:spcPts val="0"/>
              </a:spcAft>
            </a:pPr>
            <a:endParaRPr lang="en-US" dirty="0" smtClean="0"/>
          </a:p>
        </p:txBody>
      </p:sp>
    </p:spTree>
    <p:extLst>
      <p:ext uri="{BB962C8B-B14F-4D97-AF65-F5344CB8AC3E}">
        <p14:creationId xmlns:p14="http://schemas.microsoft.com/office/powerpoint/2010/main" val="15390078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517648"/>
            <a:ext cx="8534400" cy="758952"/>
          </a:xfrm>
        </p:spPr>
        <p:txBody>
          <a:bodyPr/>
          <a:lstStyle/>
          <a:p>
            <a:r>
              <a:rPr lang="en-US" dirty="0" smtClean="0"/>
              <a:t>Course Evaluations</a:t>
            </a:r>
            <a:endParaRPr lang="en-US" dirty="0"/>
          </a:p>
        </p:txBody>
      </p:sp>
    </p:spTree>
    <p:extLst>
      <p:ext uri="{BB962C8B-B14F-4D97-AF65-F5344CB8AC3E}">
        <p14:creationId xmlns:p14="http://schemas.microsoft.com/office/powerpoint/2010/main" val="28118180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4294967295"/>
          </p:nvPr>
        </p:nvSpPr>
        <p:spPr>
          <a:xfrm>
            <a:off x="533400" y="1295400"/>
            <a:ext cx="8458200" cy="4525963"/>
          </a:xfrm>
        </p:spPr>
        <p:txBody>
          <a:bodyPr>
            <a:normAutofit lnSpcReduction="10000"/>
          </a:bodyPr>
          <a:lstStyle/>
          <a:p>
            <a:pPr>
              <a:lnSpc>
                <a:spcPct val="90000"/>
              </a:lnSpc>
              <a:spcBef>
                <a:spcPts val="0"/>
              </a:spcBef>
              <a:spcAft>
                <a:spcPts val="1800"/>
              </a:spcAft>
            </a:pPr>
            <a:r>
              <a:rPr lang="en-US" dirty="0"/>
              <a:t>1% of women at age 40 who participate in routine screening have breast cancer</a:t>
            </a:r>
            <a:r>
              <a:rPr lang="en-US" dirty="0" smtClean="0"/>
              <a:t>.</a:t>
            </a:r>
            <a:endParaRPr lang="en-US" dirty="0"/>
          </a:p>
          <a:p>
            <a:pPr>
              <a:lnSpc>
                <a:spcPct val="90000"/>
              </a:lnSpc>
              <a:spcBef>
                <a:spcPts val="0"/>
              </a:spcBef>
              <a:spcAft>
                <a:spcPts val="1800"/>
              </a:spcAft>
            </a:pPr>
            <a:r>
              <a:rPr lang="en-US" dirty="0"/>
              <a:t>80% of women with breast cancer get positive </a:t>
            </a:r>
            <a:r>
              <a:rPr lang="en-US" dirty="0" err="1"/>
              <a:t>mammographies</a:t>
            </a:r>
            <a:r>
              <a:rPr lang="en-US" dirty="0" smtClean="0"/>
              <a:t>.</a:t>
            </a:r>
            <a:endParaRPr lang="en-US" dirty="0"/>
          </a:p>
          <a:p>
            <a:pPr>
              <a:lnSpc>
                <a:spcPct val="90000"/>
              </a:lnSpc>
              <a:spcBef>
                <a:spcPts val="0"/>
              </a:spcBef>
              <a:spcAft>
                <a:spcPts val="1800"/>
              </a:spcAft>
            </a:pPr>
            <a:r>
              <a:rPr lang="en-US" dirty="0"/>
              <a:t>9.6% of women without breast cancer get positive </a:t>
            </a:r>
            <a:r>
              <a:rPr lang="en-US" dirty="0" err="1"/>
              <a:t>mammographies</a:t>
            </a:r>
            <a:r>
              <a:rPr lang="en-US" dirty="0" smtClean="0"/>
              <a:t>.</a:t>
            </a:r>
            <a:endParaRPr lang="en-US" dirty="0"/>
          </a:p>
          <a:p>
            <a:pPr>
              <a:lnSpc>
                <a:spcPct val="90000"/>
              </a:lnSpc>
              <a:spcBef>
                <a:spcPts val="0"/>
              </a:spcBef>
              <a:spcAft>
                <a:spcPts val="1800"/>
              </a:spcAft>
            </a:pPr>
            <a:r>
              <a:rPr lang="en-US" dirty="0"/>
              <a:t>A 40-year old woman participates in routine screening and has a positive mammography.  What’s the probability she has cancer?</a:t>
            </a:r>
          </a:p>
        </p:txBody>
      </p:sp>
      <p:sp>
        <p:nvSpPr>
          <p:cNvPr id="5" name="Title 1"/>
          <p:cNvSpPr txBox="1">
            <a:spLocks/>
          </p:cNvSpPr>
          <p:nvPr/>
        </p:nvSpPr>
        <p:spPr>
          <a:xfrm>
            <a:off x="495300" y="3048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Breast Cancer Screening</a:t>
            </a:r>
            <a:endParaRPr lang="en-US" sz="4000" b="1" dirty="0">
              <a:solidFill>
                <a:schemeClr val="accent6">
                  <a:lumMod val="75000"/>
                </a:schemeClr>
              </a:solidFill>
            </a:endParaRPr>
          </a:p>
        </p:txBody>
      </p:sp>
    </p:spTree>
    <p:custDataLst>
      <p:tags r:id="rId1"/>
    </p:custDataLst>
    <p:extLst>
      <p:ext uri="{BB962C8B-B14F-4D97-AF65-F5344CB8AC3E}">
        <p14:creationId xmlns:p14="http://schemas.microsoft.com/office/powerpoint/2010/main" val="20066243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PQuestion"/>
          <p:cNvSpPr>
            <a:spLocks noGrp="1" noChangeArrowheads="1"/>
          </p:cNvSpPr>
          <p:nvPr>
            <p:ph type="title" idx="4294967295"/>
          </p:nvPr>
        </p:nvSpPr>
        <p:spPr>
          <a:xfrm>
            <a:off x="381000" y="1295400"/>
            <a:ext cx="8382000" cy="1905000"/>
          </a:xfrm>
        </p:spPr>
        <p:txBody>
          <a:bodyPr anchor="t"/>
          <a:lstStyle/>
          <a:p>
            <a:pPr algn="l"/>
            <a:r>
              <a:rPr lang="en-US" sz="3200" b="0" dirty="0">
                <a:solidFill>
                  <a:schemeClr val="tx1"/>
                </a:solidFill>
                <a:effectLst/>
              </a:rPr>
              <a:t>A 40-year old woman participates in routine screening and has a positive mammography.  What’s the probability she has cancer?</a:t>
            </a:r>
          </a:p>
        </p:txBody>
      </p:sp>
      <p:sp>
        <p:nvSpPr>
          <p:cNvPr id="106499" name="TPAnswers"/>
          <p:cNvSpPr>
            <a:spLocks noGrp="1" noChangeArrowheads="1"/>
          </p:cNvSpPr>
          <p:nvPr>
            <p:ph idx="4294967295"/>
            <p:custDataLst>
              <p:tags r:id="rId2"/>
            </p:custDataLst>
          </p:nvPr>
        </p:nvSpPr>
        <p:spPr>
          <a:xfrm>
            <a:off x="1143000" y="2971800"/>
            <a:ext cx="5410200" cy="3352800"/>
          </a:xfrm>
        </p:spPr>
        <p:txBody>
          <a:bodyPr>
            <a:normAutofit/>
          </a:bodyPr>
          <a:lstStyle/>
          <a:p>
            <a:pPr marL="609600" indent="-609600">
              <a:lnSpc>
                <a:spcPct val="90000"/>
              </a:lnSpc>
              <a:buFont typeface="+mj-lt"/>
              <a:buAutoNum type="alphaLcParenR"/>
            </a:pPr>
            <a:r>
              <a:rPr lang="en-US" dirty="0"/>
              <a:t>0-10%</a:t>
            </a:r>
          </a:p>
          <a:p>
            <a:pPr marL="609600" indent="-609600">
              <a:lnSpc>
                <a:spcPct val="90000"/>
              </a:lnSpc>
              <a:buFont typeface="+mj-lt"/>
              <a:buAutoNum type="alphaLcParenR"/>
            </a:pPr>
            <a:r>
              <a:rPr lang="en-US" dirty="0"/>
              <a:t>10-25%</a:t>
            </a:r>
          </a:p>
          <a:p>
            <a:pPr marL="609600" indent="-609600">
              <a:lnSpc>
                <a:spcPct val="90000"/>
              </a:lnSpc>
              <a:buFont typeface="+mj-lt"/>
              <a:buAutoNum type="alphaLcParenR"/>
            </a:pPr>
            <a:r>
              <a:rPr lang="en-US" dirty="0"/>
              <a:t>25-50%</a:t>
            </a:r>
          </a:p>
          <a:p>
            <a:pPr marL="609600" indent="-609600">
              <a:lnSpc>
                <a:spcPct val="90000"/>
              </a:lnSpc>
              <a:buFont typeface="+mj-lt"/>
              <a:buAutoNum type="alphaLcParenR"/>
            </a:pPr>
            <a:r>
              <a:rPr lang="en-US" dirty="0"/>
              <a:t>50-75%</a:t>
            </a:r>
          </a:p>
          <a:p>
            <a:pPr marL="609600" indent="-609600">
              <a:lnSpc>
                <a:spcPct val="90000"/>
              </a:lnSpc>
              <a:buFont typeface="+mj-lt"/>
              <a:buAutoNum type="alphaLcParenR"/>
            </a:pPr>
            <a:r>
              <a:rPr lang="en-US" dirty="0"/>
              <a:t>75-100</a:t>
            </a:r>
            <a:r>
              <a:rPr lang="en-US" dirty="0" smtClean="0"/>
              <a:t>%</a:t>
            </a:r>
            <a:endParaRPr lang="en-US" dirty="0"/>
          </a:p>
        </p:txBody>
      </p:sp>
      <p:grpSp>
        <p:nvGrpSpPr>
          <p:cNvPr id="2" name="Countdown" hidden="1"/>
          <p:cNvGrpSpPr>
            <a:grpSpLocks/>
          </p:cNvGrpSpPr>
          <p:nvPr>
            <p:custDataLst>
              <p:tags r:id="rId3"/>
            </p:custDataLst>
          </p:nvPr>
        </p:nvGrpSpPr>
        <p:grpSpPr bwMode="auto">
          <a:xfrm>
            <a:off x="8178800" y="5216525"/>
            <a:ext cx="838200" cy="1514475"/>
            <a:chOff x="288" y="3216"/>
            <a:chExt cx="528" cy="954"/>
          </a:xfrm>
        </p:grpSpPr>
        <p:sp>
          <p:nvSpPr>
            <p:cNvPr id="106505" name="CDGlassBottom" hidden="1"/>
            <p:cNvSpPr>
              <a:spLocks noChangeArrowheads="1"/>
            </p:cNvSpPr>
            <p:nvPr/>
          </p:nvSpPr>
          <p:spPr bwMode="auto">
            <a:xfrm rot="16200000">
              <a:off x="426" y="3864"/>
              <a:ext cx="240" cy="168"/>
            </a:xfrm>
            <a:prstGeom prst="homePlate">
              <a:avLst>
                <a:gd name="adj" fmla="val 35714"/>
              </a:avLst>
            </a:prstGeom>
            <a:solidFill>
              <a:schemeClr val="accent1">
                <a:alpha val="0"/>
              </a:schemeClr>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06503" name="CDGlassTop" hidden="1"/>
            <p:cNvSpPr>
              <a:spLocks noChangeArrowheads="1"/>
            </p:cNvSpPr>
            <p:nvPr/>
          </p:nvSpPr>
          <p:spPr bwMode="auto">
            <a:xfrm rot="5400000">
              <a:off x="426" y="3624"/>
              <a:ext cx="240" cy="168"/>
            </a:xfrm>
            <a:prstGeom prst="homePlate">
              <a:avLst>
                <a:gd name="adj" fmla="val 35714"/>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06501" name="CDText" hidden="1"/>
            <p:cNvSpPr txBox="1">
              <a:spLocks noChangeArrowheads="1"/>
            </p:cNvSpPr>
            <p:nvPr/>
          </p:nvSpPr>
          <p:spPr bwMode="auto">
            <a:xfrm>
              <a:off x="288" y="3216"/>
              <a:ext cx="528" cy="327"/>
            </a:xfrm>
            <a:prstGeom prst="rect">
              <a:avLst/>
            </a:prstGeom>
            <a:noFill/>
            <a:ln w="9525">
              <a:noFill/>
              <a:miter lim="800000"/>
              <a:headEnd/>
              <a:tailEnd/>
            </a:ln>
            <a:effectLst/>
          </p:spPr>
          <p:txBody>
            <a:bodyPr/>
            <a:lstStyle/>
            <a:p>
              <a:pPr algn="ctr"/>
              <a:r>
                <a:rPr lang="en-US" sz="2800" b="1"/>
                <a:t>9</a:t>
              </a:r>
            </a:p>
          </p:txBody>
        </p:sp>
        <p:sp>
          <p:nvSpPr>
            <p:cNvPr id="106502" name="CDCapTop" hidden="1"/>
            <p:cNvSpPr>
              <a:spLocks noChangeArrowheads="1"/>
            </p:cNvSpPr>
            <p:nvPr/>
          </p:nvSpPr>
          <p:spPr bwMode="auto">
            <a:xfrm>
              <a:off x="378" y="3486"/>
              <a:ext cx="336"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D6B19C"/>
                </a:gs>
                <a:gs pos="30000">
                  <a:srgbClr val="D49E6C"/>
                </a:gs>
                <a:gs pos="70000">
                  <a:srgbClr val="A65528"/>
                </a:gs>
                <a:gs pos="100000">
                  <a:srgbClr val="663012"/>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06504" name="CDCapBottom" hidden="1"/>
            <p:cNvSpPr>
              <a:spLocks noChangeArrowheads="1"/>
            </p:cNvSpPr>
            <p:nvPr/>
          </p:nvSpPr>
          <p:spPr bwMode="auto">
            <a:xfrm rot="10800000">
              <a:off x="378" y="4074"/>
              <a:ext cx="336" cy="9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D6B19C"/>
                </a:gs>
                <a:gs pos="30000">
                  <a:srgbClr val="D49E6C"/>
                </a:gs>
                <a:gs pos="70000">
                  <a:srgbClr val="A65528"/>
                </a:gs>
                <a:gs pos="100000">
                  <a:srgbClr val="663012"/>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pSp>
      <p:sp>
        <p:nvSpPr>
          <p:cNvPr id="12" name="Title 1"/>
          <p:cNvSpPr txBox="1">
            <a:spLocks/>
          </p:cNvSpPr>
          <p:nvPr/>
        </p:nvSpPr>
        <p:spPr>
          <a:xfrm>
            <a:off x="495300" y="3048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Breast Cancer Screening</a:t>
            </a:r>
            <a:endParaRPr lang="en-US" sz="4000" b="1" dirty="0">
              <a:solidFill>
                <a:schemeClr val="accent6">
                  <a:lumMod val="75000"/>
                </a:schemeClr>
              </a:solidFill>
            </a:endParaRPr>
          </a:p>
        </p:txBody>
      </p:sp>
      <p:pic>
        <p:nvPicPr>
          <p:cNvPr id="14" name="Picture 2" descr="http://t3.gstatic.com/images?q=tbn:ANd9GcTYmiLh9B_aVjviHh1xZIewSwIAVBJM6GGUwjQGMknDgt1O3VWWMFpakkXX"/>
          <p:cNvPicPr>
            <a:picLocks noChangeAspect="1" noChangeArrowheads="1"/>
          </p:cNvPicPr>
          <p:nvPr/>
        </p:nvPicPr>
        <p:blipFill>
          <a:blip r:embed="rId5" cstate="print"/>
          <a:srcRect t="17160" b="8480"/>
          <a:stretch>
            <a:fillRect/>
          </a:stretch>
        </p:blipFill>
        <p:spPr bwMode="auto">
          <a:xfrm>
            <a:off x="173736" y="226640"/>
            <a:ext cx="893064" cy="829274"/>
          </a:xfrm>
          <a:prstGeom prst="rect">
            <a:avLst/>
          </a:prstGeom>
          <a:noFill/>
        </p:spPr>
      </p:pic>
    </p:spTree>
    <p:custDataLst>
      <p:tags r:id="rId1"/>
    </p:custDataLst>
    <p:extLst>
      <p:ext uri="{BB962C8B-B14F-4D97-AF65-F5344CB8AC3E}">
        <p14:creationId xmlns:p14="http://schemas.microsoft.com/office/powerpoint/2010/main" val="7766141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3810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Breast Cancer Screening</a:t>
            </a:r>
            <a:endParaRPr lang="en-US" sz="4000" b="1" dirty="0">
              <a:solidFill>
                <a:schemeClr val="accent6">
                  <a:lumMod val="75000"/>
                </a:schemeClr>
              </a:solidFill>
            </a:endParaRPr>
          </a:p>
        </p:txBody>
      </p:sp>
      <p:sp>
        <p:nvSpPr>
          <p:cNvPr id="4" name="TextBox 3"/>
          <p:cNvSpPr txBox="1"/>
          <p:nvPr/>
        </p:nvSpPr>
        <p:spPr>
          <a:xfrm>
            <a:off x="533400" y="1066800"/>
            <a:ext cx="8153400" cy="6801862"/>
          </a:xfrm>
          <a:prstGeom prst="rect">
            <a:avLst/>
          </a:prstGeom>
          <a:noFill/>
        </p:spPr>
        <p:txBody>
          <a:bodyPr wrap="square" rtlCol="0">
            <a:spAutoFit/>
          </a:bodyPr>
          <a:lstStyle/>
          <a:p>
            <a:pPr>
              <a:spcAft>
                <a:spcPts val="1200"/>
              </a:spcAft>
            </a:pPr>
            <a:r>
              <a:rPr lang="en-US" sz="3200" dirty="0" smtClean="0"/>
              <a:t>A 40-year old woman participates in routine screening and has a positive mammography.  What’s the probability she has cancer?</a:t>
            </a:r>
          </a:p>
          <a:p>
            <a:pPr>
              <a:spcAft>
                <a:spcPts val="1200"/>
              </a:spcAft>
            </a:pPr>
            <a:r>
              <a:rPr lang="en-US" sz="3200" dirty="0" smtClean="0">
                <a:solidFill>
                  <a:prstClr val="black"/>
                </a:solidFill>
                <a:cs typeface="Times New Roman" pitchFamily="18" charset="0"/>
              </a:rPr>
              <a:t>What is this asking for?</a:t>
            </a:r>
          </a:p>
          <a:p>
            <a:pPr marL="914400" indent="-514350">
              <a:buFont typeface="+mj-lt"/>
              <a:buAutoNum type="alphaLcParenR"/>
            </a:pPr>
            <a:r>
              <a:rPr lang="en-US" sz="3200" dirty="0" smtClean="0">
                <a:solidFill>
                  <a:prstClr val="black"/>
                </a:solidFill>
                <a:cs typeface="Times New Roman" pitchFamily="18" charset="0"/>
              </a:rPr>
              <a:t>P(cancer if positive mammography)</a:t>
            </a:r>
          </a:p>
          <a:p>
            <a:pPr marL="914400" indent="-514350">
              <a:buFont typeface="+mj-lt"/>
              <a:buAutoNum type="alphaLcParenR"/>
            </a:pPr>
            <a:r>
              <a:rPr lang="en-US" sz="3200" dirty="0" smtClean="0">
                <a:solidFill>
                  <a:prstClr val="black"/>
                </a:solidFill>
                <a:cs typeface="Times New Roman" pitchFamily="18" charset="0"/>
              </a:rPr>
              <a:t>P(positive mammography if cancer)</a:t>
            </a:r>
          </a:p>
          <a:p>
            <a:pPr marL="914400" indent="-514350">
              <a:buFont typeface="+mj-lt"/>
              <a:buAutoNum type="alphaLcParenR"/>
            </a:pPr>
            <a:r>
              <a:rPr lang="en-US" sz="3200" dirty="0" smtClean="0">
                <a:solidFill>
                  <a:prstClr val="black"/>
                </a:solidFill>
                <a:cs typeface="Times New Roman" pitchFamily="18" charset="0"/>
              </a:rPr>
              <a:t>P(positive mammography if no cancer)</a:t>
            </a:r>
          </a:p>
          <a:p>
            <a:pPr marL="914400" indent="-514350">
              <a:buFont typeface="+mj-lt"/>
              <a:buAutoNum type="alphaLcParenR"/>
            </a:pPr>
            <a:r>
              <a:rPr lang="en-US" sz="3200" dirty="0" smtClean="0">
                <a:solidFill>
                  <a:prstClr val="black"/>
                </a:solidFill>
                <a:cs typeface="Times New Roman" pitchFamily="18" charset="0"/>
              </a:rPr>
              <a:t>P(positive mammography)</a:t>
            </a:r>
          </a:p>
          <a:p>
            <a:pPr marL="914400" indent="-514350">
              <a:buFont typeface="+mj-lt"/>
              <a:buAutoNum type="alphaLcParenR"/>
            </a:pPr>
            <a:r>
              <a:rPr lang="en-US" sz="3200" dirty="0" smtClean="0">
                <a:solidFill>
                  <a:prstClr val="black"/>
                </a:solidFill>
                <a:cs typeface="Times New Roman" pitchFamily="18" charset="0"/>
              </a:rPr>
              <a:t>P(cancer)</a:t>
            </a:r>
            <a:endParaRPr lang="en-US" sz="3200" dirty="0" smtClean="0"/>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endParaRPr lang="en-US" sz="3200" dirty="0" smtClean="0">
              <a:solidFill>
                <a:prstClr val="black"/>
              </a:solidFill>
              <a:cs typeface="Times New Roman" pitchFamily="18" charset="0"/>
            </a:endParaRPr>
          </a:p>
          <a:p>
            <a:pPr>
              <a:spcAft>
                <a:spcPts val="1800"/>
              </a:spcAft>
            </a:pPr>
            <a:endParaRPr lang="en-US" sz="3200" dirty="0" smtClean="0">
              <a:solidFill>
                <a:prstClr val="black"/>
              </a:solidFill>
              <a:cs typeface="Times New Roman" pitchFamily="18" charset="0"/>
            </a:endParaRPr>
          </a:p>
        </p:txBody>
      </p:sp>
      <p:pic>
        <p:nvPicPr>
          <p:cNvPr id="6" name="Picture 2" descr="http://t3.gstatic.com/images?q=tbn:ANd9GcTYmiLh9B_aVjviHh1xZIewSwIAVBJM6GGUwjQGMknDgt1O3VWWMFpakkXX"/>
          <p:cNvPicPr>
            <a:picLocks noChangeAspect="1" noChangeArrowheads="1"/>
          </p:cNvPicPr>
          <p:nvPr/>
        </p:nvPicPr>
        <p:blipFill>
          <a:blip r:embed="rId2" cstate="print"/>
          <a:srcRect t="17160" b="8480"/>
          <a:stretch>
            <a:fillRect/>
          </a:stretch>
        </p:blipFill>
        <p:spPr bwMode="auto">
          <a:xfrm>
            <a:off x="173736" y="226640"/>
            <a:ext cx="893064" cy="829274"/>
          </a:xfrm>
          <a:prstGeom prst="rect">
            <a:avLst/>
          </a:prstGeom>
          <a:noFill/>
        </p:spPr>
      </p:pic>
    </p:spTree>
    <p:extLst>
      <p:ext uri="{BB962C8B-B14F-4D97-AF65-F5344CB8AC3E}">
        <p14:creationId xmlns:p14="http://schemas.microsoft.com/office/powerpoint/2010/main" val="10774286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2286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Bayes Rule</a:t>
            </a:r>
            <a:endParaRPr lang="en-US" sz="4000" b="1" dirty="0">
              <a:solidFill>
                <a:schemeClr val="accent6">
                  <a:lumMod val="75000"/>
                </a:schemeClr>
              </a:solidFill>
            </a:endParaRPr>
          </a:p>
        </p:txBody>
      </p:sp>
      <p:graphicFrame>
        <p:nvGraphicFramePr>
          <p:cNvPr id="74755" name="Object 3"/>
          <p:cNvGraphicFramePr>
            <a:graphicFrameLocks noChangeAspect="1"/>
          </p:cNvGraphicFramePr>
          <p:nvPr/>
        </p:nvGraphicFramePr>
        <p:xfrm>
          <a:off x="838200" y="3810000"/>
          <a:ext cx="7318375" cy="1801813"/>
        </p:xfrm>
        <a:graphic>
          <a:graphicData uri="http://schemas.openxmlformats.org/presentationml/2006/ole">
            <mc:AlternateContent xmlns:mc="http://schemas.openxmlformats.org/markup-compatibility/2006">
              <mc:Choice xmlns:v="urn:schemas-microsoft-com:vml" Requires="v">
                <p:oleObj spid="_x0000_s83997" name="Equation" r:id="rId3" imgW="1701720" imgH="419040" progId="Equation.DSMT4">
                  <p:embed/>
                </p:oleObj>
              </mc:Choice>
              <mc:Fallback>
                <p:oleObj name="Equation" r:id="rId3" imgW="17017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10000"/>
                        <a:ext cx="7318375" cy="18018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381000" y="1066800"/>
            <a:ext cx="8305800" cy="2292935"/>
          </a:xfrm>
          <a:prstGeom prst="rect">
            <a:avLst/>
          </a:prstGeom>
          <a:noFill/>
        </p:spPr>
        <p:txBody>
          <a:bodyPr wrap="square" rtlCol="0">
            <a:spAutoFit/>
          </a:bodyPr>
          <a:lstStyle/>
          <a:p>
            <a:pPr>
              <a:spcAft>
                <a:spcPts val="1800"/>
              </a:spcAft>
              <a:buFont typeface="Arial" pitchFamily="34" charset="0"/>
              <a:buChar char="•"/>
            </a:pPr>
            <a:r>
              <a:rPr lang="en-US" sz="3200" dirty="0" smtClean="0"/>
              <a:t> We know P(positive mammography if cancer)… how do we get to P(cancer if positive mammography)?</a:t>
            </a:r>
          </a:p>
          <a:p>
            <a:pPr>
              <a:spcAft>
                <a:spcPts val="1800"/>
              </a:spcAft>
              <a:buFont typeface="Arial" pitchFamily="34" charset="0"/>
              <a:buChar char="•"/>
            </a:pPr>
            <a:r>
              <a:rPr lang="en-US" sz="3200" dirty="0" smtClean="0"/>
              <a:t> How do we go from P(A if B) to P(B if A)?</a:t>
            </a:r>
          </a:p>
        </p:txBody>
      </p:sp>
    </p:spTree>
    <p:extLst>
      <p:ext uri="{BB962C8B-B14F-4D97-AF65-F5344CB8AC3E}">
        <p14:creationId xmlns:p14="http://schemas.microsoft.com/office/powerpoint/2010/main" val="11126814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74755"/>
                                        </p:tgtEl>
                                        <p:attrNameLst>
                                          <p:attrName>style.visibility</p:attrName>
                                        </p:attrNameLst>
                                      </p:cBhvr>
                                      <p:to>
                                        <p:strVal val="visible"/>
                                      </p:to>
                                    </p:set>
                                    <p:anim calcmode="lin" valueType="num">
                                      <p:cBhvr>
                                        <p:cTn id="15" dur="500" fill="hold"/>
                                        <p:tgtEl>
                                          <p:spTgt spid="74755"/>
                                        </p:tgtEl>
                                        <p:attrNameLst>
                                          <p:attrName>ppt_w</p:attrName>
                                        </p:attrNameLst>
                                      </p:cBhvr>
                                      <p:tavLst>
                                        <p:tav tm="0">
                                          <p:val>
                                            <p:fltVal val="0"/>
                                          </p:val>
                                        </p:tav>
                                        <p:tav tm="100000">
                                          <p:val>
                                            <p:strVal val="#ppt_w"/>
                                          </p:val>
                                        </p:tav>
                                      </p:tavLst>
                                    </p:anim>
                                    <p:anim calcmode="lin" valueType="num">
                                      <p:cBhvr>
                                        <p:cTn id="16" dur="500" fill="hold"/>
                                        <p:tgtEl>
                                          <p:spTgt spid="74755"/>
                                        </p:tgtEl>
                                        <p:attrNameLst>
                                          <p:attrName>ppt_h</p:attrName>
                                        </p:attrNameLst>
                                      </p:cBhvr>
                                      <p:tavLst>
                                        <p:tav tm="0">
                                          <p:val>
                                            <p:fltVal val="0"/>
                                          </p:val>
                                        </p:tav>
                                        <p:tav tm="100000">
                                          <p:val>
                                            <p:strVal val="#ppt_h"/>
                                          </p:val>
                                        </p:tav>
                                      </p:tavLst>
                                    </p:anim>
                                    <p:animEffect transition="in" filter="fade">
                                      <p:cBhvr>
                                        <p:cTn id="17"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1524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Bayes Rule</a:t>
            </a:r>
            <a:endParaRPr lang="en-US" sz="4000" b="1" dirty="0">
              <a:solidFill>
                <a:schemeClr val="accent6">
                  <a:lumMod val="75000"/>
                </a:schemeClr>
              </a:solidFil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707792916"/>
              </p:ext>
            </p:extLst>
          </p:nvPr>
        </p:nvGraphicFramePr>
        <p:xfrm>
          <a:off x="533400" y="898525"/>
          <a:ext cx="5178425" cy="1422400"/>
        </p:xfrm>
        <a:graphic>
          <a:graphicData uri="http://schemas.openxmlformats.org/presentationml/2006/ole">
            <mc:AlternateContent xmlns:mc="http://schemas.openxmlformats.org/markup-compatibility/2006">
              <mc:Choice xmlns:v="urn:schemas-microsoft-com:vml" Requires="v">
                <p:oleObj spid="_x0000_s85121" name="Equation" r:id="rId3" imgW="1523880" imgH="419040" progId="Equation.DSMT4">
                  <p:embed/>
                </p:oleObj>
              </mc:Choice>
              <mc:Fallback>
                <p:oleObj name="Equation" r:id="rId3" imgW="15238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98525"/>
                        <a:ext cx="5178425"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329793053"/>
              </p:ext>
            </p:extLst>
          </p:nvPr>
        </p:nvGraphicFramePr>
        <p:xfrm>
          <a:off x="428625" y="2270125"/>
          <a:ext cx="6276975" cy="635000"/>
        </p:xfrm>
        <a:graphic>
          <a:graphicData uri="http://schemas.openxmlformats.org/presentationml/2006/ole">
            <mc:AlternateContent xmlns:mc="http://schemas.openxmlformats.org/markup-compatibility/2006">
              <mc:Choice xmlns:v="urn:schemas-microsoft-com:vml" Requires="v">
                <p:oleObj spid="_x0000_s85122" name="Equation" r:id="rId5" imgW="2006280" imgH="203040" progId="Equation.DSMT4">
                  <p:embed/>
                </p:oleObj>
              </mc:Choice>
              <mc:Fallback>
                <p:oleObj name="Equation" r:id="rId5" imgW="200628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5" y="2270125"/>
                        <a:ext cx="627697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88683272"/>
              </p:ext>
            </p:extLst>
          </p:nvPr>
        </p:nvGraphicFramePr>
        <p:xfrm>
          <a:off x="795338" y="2994025"/>
          <a:ext cx="5635625" cy="635000"/>
        </p:xfrm>
        <a:graphic>
          <a:graphicData uri="http://schemas.openxmlformats.org/presentationml/2006/ole">
            <mc:AlternateContent xmlns:mc="http://schemas.openxmlformats.org/markup-compatibility/2006">
              <mc:Choice xmlns:v="urn:schemas-microsoft-com:vml" Requires="v">
                <p:oleObj spid="_x0000_s85123" name="Equation" r:id="rId7" imgW="1803240" imgH="203040" progId="Equation.DSMT4">
                  <p:embed/>
                </p:oleObj>
              </mc:Choice>
              <mc:Fallback>
                <p:oleObj name="Equation" r:id="rId7" imgW="180324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38" y="2994025"/>
                        <a:ext cx="56356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829970634"/>
              </p:ext>
            </p:extLst>
          </p:nvPr>
        </p:nvGraphicFramePr>
        <p:xfrm>
          <a:off x="34925" y="3717925"/>
          <a:ext cx="8274050" cy="1231900"/>
        </p:xfrm>
        <a:graphic>
          <a:graphicData uri="http://schemas.openxmlformats.org/presentationml/2006/ole">
            <mc:AlternateContent xmlns:mc="http://schemas.openxmlformats.org/markup-compatibility/2006">
              <mc:Choice xmlns:v="urn:schemas-microsoft-com:vml" Requires="v">
                <p:oleObj spid="_x0000_s85124" name="Equation" r:id="rId9" imgW="2793960" imgH="419040" progId="Equation.DSMT4">
                  <p:embed/>
                </p:oleObj>
              </mc:Choice>
              <mc:Fallback>
                <p:oleObj name="Equation" r:id="rId9" imgW="2793960" imgH="419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 y="3717925"/>
                        <a:ext cx="827405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602541478"/>
              </p:ext>
            </p:extLst>
          </p:nvPr>
        </p:nvGraphicFramePr>
        <p:xfrm>
          <a:off x="581025" y="4987925"/>
          <a:ext cx="5951538" cy="1308100"/>
        </p:xfrm>
        <a:graphic>
          <a:graphicData uri="http://schemas.openxmlformats.org/presentationml/2006/ole">
            <mc:AlternateContent xmlns:mc="http://schemas.openxmlformats.org/markup-compatibility/2006">
              <mc:Choice xmlns:v="urn:schemas-microsoft-com:vml" Requires="v">
                <p:oleObj spid="_x0000_s85125" name="Equation" r:id="rId11" imgW="1904760" imgH="419040" progId="Equation.DSMT4">
                  <p:embed/>
                </p:oleObj>
              </mc:Choice>
              <mc:Fallback>
                <p:oleObj name="Equation" r:id="rId11" imgW="1904760" imgH="419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1025" y="4987925"/>
                        <a:ext cx="5951538" cy="1308100"/>
                      </a:xfrm>
                      <a:prstGeom prst="rect">
                        <a:avLst/>
                      </a:prstGeom>
                      <a:noFill/>
                      <a:ln w="76200" cmpd="tri">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7"/>
          <p:cNvSpPr txBox="1">
            <a:spLocks noChangeArrowheads="1"/>
          </p:cNvSpPr>
          <p:nvPr/>
        </p:nvSpPr>
        <p:spPr bwMode="auto">
          <a:xfrm>
            <a:off x="6477000" y="5089525"/>
            <a:ext cx="2209800" cy="1066800"/>
          </a:xfrm>
          <a:prstGeom prst="rect">
            <a:avLst/>
          </a:prstGeom>
          <a:noFill/>
          <a:ln w="9525">
            <a:noFill/>
            <a:miter lim="800000"/>
            <a:headEnd/>
            <a:tailEnd/>
          </a:ln>
        </p:spPr>
        <p:txBody>
          <a:bodyPr>
            <a:spAutoFit/>
          </a:bodyPr>
          <a:lstStyle/>
          <a:p>
            <a:pPr>
              <a:spcBef>
                <a:spcPct val="50000"/>
              </a:spcBef>
            </a:pPr>
            <a:r>
              <a:rPr lang="en-US" sz="3200" b="1">
                <a:solidFill>
                  <a:srgbClr val="FF0000"/>
                </a:solidFill>
                <a:latin typeface="Georgia" pitchFamily="18" charset="0"/>
              </a:rPr>
              <a:t>&lt;-</a:t>
            </a:r>
            <a:r>
              <a:rPr lang="en-US" sz="3200" b="1">
                <a:solidFill>
                  <a:srgbClr val="FF0000"/>
                </a:solidFill>
              </a:rPr>
              <a:t>   Bayes    	Rule</a:t>
            </a:r>
          </a:p>
        </p:txBody>
      </p:sp>
    </p:spTree>
    <p:extLst>
      <p:ext uri="{BB962C8B-B14F-4D97-AF65-F5344CB8AC3E}">
        <p14:creationId xmlns:p14="http://schemas.microsoft.com/office/powerpoint/2010/main" val="34192695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9"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152400"/>
            <a:ext cx="8153400" cy="1219200"/>
          </a:xfrm>
          <a:prstGeom prst="rect">
            <a:avLst/>
          </a:prstGeom>
        </p:spPr>
        <p:txBody>
          <a:bodyPr/>
          <a:lstStyle/>
          <a:p>
            <a:pPr lvl="0" algn="ctr">
              <a:spcBef>
                <a:spcPct val="0"/>
              </a:spcBef>
              <a:defRPr/>
            </a:pPr>
            <a:r>
              <a:rPr lang="en-US" sz="4400" b="1" dirty="0" smtClean="0">
                <a:solidFill>
                  <a:schemeClr val="accent6">
                    <a:lumMod val="75000"/>
                  </a:schemeClr>
                </a:solidFill>
              </a:rPr>
              <a:t>Rev. Thomas </a:t>
            </a:r>
            <a:r>
              <a:rPr lang="en-US" sz="4400" b="1" dirty="0" err="1" smtClean="0">
                <a:solidFill>
                  <a:schemeClr val="accent6">
                    <a:lumMod val="75000"/>
                  </a:schemeClr>
                </a:solidFill>
              </a:rPr>
              <a:t>Bayes</a:t>
            </a:r>
            <a:endParaRPr lang="en-US" sz="4000" b="1" dirty="0">
              <a:solidFill>
                <a:schemeClr val="accent6">
                  <a:lumMod val="75000"/>
                </a:schemeClr>
              </a:solidFill>
            </a:endParaRPr>
          </a:p>
        </p:txBody>
      </p:sp>
      <p:pic>
        <p:nvPicPr>
          <p:cNvPr id="232456" name="Picture 8" descr="http://www.umass.edu/wsp/images/bayes.jpg"/>
          <p:cNvPicPr>
            <a:picLocks noChangeAspect="1" noChangeArrowheads="1"/>
          </p:cNvPicPr>
          <p:nvPr/>
        </p:nvPicPr>
        <p:blipFill>
          <a:blip r:embed="rId2" cstate="print"/>
          <a:srcRect/>
          <a:stretch>
            <a:fillRect/>
          </a:stretch>
        </p:blipFill>
        <p:spPr bwMode="auto">
          <a:xfrm>
            <a:off x="2438400" y="1295400"/>
            <a:ext cx="4267200" cy="4576011"/>
          </a:xfrm>
          <a:prstGeom prst="rect">
            <a:avLst/>
          </a:prstGeom>
          <a:noFill/>
        </p:spPr>
      </p:pic>
      <p:sp>
        <p:nvSpPr>
          <p:cNvPr id="13" name="TextBox 12"/>
          <p:cNvSpPr txBox="1"/>
          <p:nvPr/>
        </p:nvSpPr>
        <p:spPr>
          <a:xfrm>
            <a:off x="4114800" y="6019800"/>
            <a:ext cx="1600200" cy="369332"/>
          </a:xfrm>
          <a:prstGeom prst="rect">
            <a:avLst/>
          </a:prstGeom>
          <a:noFill/>
        </p:spPr>
        <p:txBody>
          <a:bodyPr wrap="square" rtlCol="0">
            <a:spAutoFit/>
          </a:bodyPr>
          <a:lstStyle/>
          <a:p>
            <a:r>
              <a:rPr lang="en-US" dirty="0" smtClean="0"/>
              <a:t>1702 - 1761</a:t>
            </a:r>
            <a:endParaRPr lang="en-US" dirty="0"/>
          </a:p>
        </p:txBody>
      </p:sp>
    </p:spTree>
    <p:extLst>
      <p:ext uri="{BB962C8B-B14F-4D97-AF65-F5344CB8AC3E}">
        <p14:creationId xmlns:p14="http://schemas.microsoft.com/office/powerpoint/2010/main" val="32218237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GUID" val="5FC7EC94023A45D89CF1D8FA596B0E72"/>
  <p:tag name="SLIDEID" val="5FC7EC94023A45D89CF1D8FA596B0E72"/>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A 40-year old woman participates in routine screening and has a positive mammography.  What’s the probability she has cancer?"/>
  <p:tag name="ANSWERSALIAS" val="0-10%|smicln|10-25%|smicln|25-50%|smicln|50-75%|smicln|75-100%|smicln|I have no idea."/>
  <p:tag name="RESPONSESGATHERED" val="True"/>
  <p:tag name="TOTALRESPONSES" val="20"/>
  <p:tag name="RESPONSECOUNT" val="20"/>
  <p:tag name="SLICED" val="False"/>
  <p:tag name="RESPONSES" val="5;1;1;4;1;5;5;5;5;5;1;1;1;4;4;3;5;4;4;5;"/>
  <p:tag name="CHARTSTRINGSTD" val="6 0 1 5 8 0"/>
  <p:tag name="CHARTSTRINGREV" val="0 8 5 1 0 6"/>
  <p:tag name="CHARTSTRINGSTDPER" val="0.3 0 0.05 0.25 0.4 0"/>
  <p:tag name="CHARTSTRINGREVPER" val="0 0.4 0.25 0.05 0 0.3"/>
</p:tagLst>
</file>

<file path=ppt/tags/tag2.xml><?xml version="1.0" encoding="utf-8"?>
<p:tagLst xmlns:a="http://schemas.openxmlformats.org/drawingml/2006/main" xmlns:r="http://schemas.openxmlformats.org/officeDocument/2006/relationships" xmlns:p="http://schemas.openxmlformats.org/presentationml/2006/main">
  <p:tag name="ANSWERBULLETS" val="3"/>
  <p:tag name="OLDNUMANSWERS" val="6"/>
  <p:tag name="TEXTLENGTH" val="55"/>
  <p:tag name="FONTSIZE" val="32"/>
  <p:tag name="BULLETTYPE" val="ppBulletArabicPeriod"/>
  <p:tag name="ANSWERTEXT" val="0-10%&#10;10-25%&#10;25-50%&#10;50-75%&#10;75-100%&#10;I have no idea."/>
</p:tagLst>
</file>

<file path=ppt/tags/tag3.xml><?xml version="1.0" encoding="utf-8"?>
<p:tagLst xmlns:a="http://schemas.openxmlformats.org/drawingml/2006/main" xmlns:r="http://schemas.openxmlformats.org/officeDocument/2006/relationships" xmlns:p="http://schemas.openxmlformats.org/presentationml/2006/main">
  <p:tag name="CDTYPE" val="Style_Hourglass"/>
  <p:tag name="CDTIMELIMIT" val="10"/>
  <p:tag name="STYLE" val="4"/>
  <p:tag name="CDTIMELEFT" val="10"/>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SLIDEGUID" val="5FC7EC94023A45D89CF1D8FA596B0E72"/>
  <p:tag name="SLIDEID" val="5FC7EC94023A45D89CF1D8FA596B0E72"/>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A 40-year old woman participates in routine screening and has a positive mammography.  What’s the probability she has cancer?"/>
  <p:tag name="ANSWERSALIAS" val="0-10%|smicln|10-25%|smicln|25-50%|smicln|50-75%|smicln|75-100%|smicln|I have no idea."/>
  <p:tag name="RESPONSESGATHERED" val="True"/>
  <p:tag name="TOTALRESPONSES" val="20"/>
  <p:tag name="RESPONSECOUNT" val="20"/>
  <p:tag name="SLICED" val="False"/>
  <p:tag name="RESPONSES" val="5;1;1;4;1;5;5;5;5;5;1;1;1;4;4;3;5;4;4;5;"/>
  <p:tag name="CHARTSTRINGSTD" val="6 0 1 5 8 0"/>
  <p:tag name="CHARTSTRINGREV" val="0 8 5 1 0 6"/>
  <p:tag name="CHARTSTRINGSTDPER" val="0.3 0 0.05 0.25 0.4 0"/>
  <p:tag name="CHARTSTRINGREVPER" val="0 0.4 0.25 0.05 0 0.3"/>
</p:tagLst>
</file>

<file path=ppt/tags/tag6.xml><?xml version="1.0" encoding="utf-8"?>
<p:tagLst xmlns:a="http://schemas.openxmlformats.org/drawingml/2006/main" xmlns:r="http://schemas.openxmlformats.org/officeDocument/2006/relationships" xmlns:p="http://schemas.openxmlformats.org/presentationml/2006/main">
  <p:tag name="ANSWERBULLETS" val="3"/>
  <p:tag name="OLDNUMANSWERS" val="6"/>
  <p:tag name="TEXTLENGTH" val="55"/>
  <p:tag name="FONTSIZE" val="32"/>
  <p:tag name="BULLETTYPE" val="ppBulletArabicPeriod"/>
  <p:tag name="ANSWERTEXT" val="0-10%&#10;10-25%&#10;25-50%&#10;50-75%&#10;75-100%&#10;I have no idea."/>
</p:tagLst>
</file>

<file path=ppt/tags/tag7.xml><?xml version="1.0" encoding="utf-8"?>
<p:tagLst xmlns:a="http://schemas.openxmlformats.org/drawingml/2006/main" xmlns:r="http://schemas.openxmlformats.org/officeDocument/2006/relationships" xmlns:p="http://schemas.openxmlformats.org/presentationml/2006/main">
  <p:tag name="CDTYPE" val="Style_Hourglass"/>
  <p:tag name="CDTIMELIMIT" val="10"/>
  <p:tag name="STYLE" val="4"/>
  <p:tag name="CDTIMELEFT" val="10"/>
</p:tagLst>
</file>

<file path=ppt/tags/tag8.xml><?xml version="1.0" encoding="utf-8"?>
<p:tagLst xmlns:a="http://schemas.openxmlformats.org/drawingml/2006/main" xmlns:r="http://schemas.openxmlformats.org/officeDocument/2006/relationships" xmlns:p="http://schemas.openxmlformats.org/presentationml/2006/main">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Lock5">
  <a:themeElements>
    <a:clrScheme name="Lock5">
      <a:dk1>
        <a:sysClr val="windowText" lastClr="000000"/>
      </a:dk1>
      <a:lt1>
        <a:sysClr val="window" lastClr="FFFFFF"/>
      </a:lt1>
      <a:dk2>
        <a:srgbClr val="DC0000"/>
      </a:dk2>
      <a:lt2>
        <a:srgbClr val="D2D2D2"/>
      </a:lt2>
      <a:accent1>
        <a:srgbClr val="0000BF"/>
      </a:accent1>
      <a:accent2>
        <a:srgbClr val="218F21"/>
      </a:accent2>
      <a:accent3>
        <a:srgbClr val="DC0000"/>
      </a:accent3>
      <a:accent4>
        <a:srgbClr val="FFFF00"/>
      </a:accent4>
      <a:accent5>
        <a:srgbClr val="0000BF"/>
      </a:accent5>
      <a:accent6>
        <a:srgbClr val="DC0000"/>
      </a:accent6>
      <a:hlink>
        <a:srgbClr val="0000FF"/>
      </a:hlink>
      <a:folHlink>
        <a:srgbClr val="0000FF"/>
      </a:folHlink>
    </a:clrScheme>
    <a:fontScheme name="Custom 1">
      <a:majorFont>
        <a:latin typeface="Cambria"/>
        <a:ea typeface=""/>
        <a:cs typeface=""/>
      </a:majorFont>
      <a:minorFont>
        <a:latin typeface="Cambria"/>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noFill/>
        <a:ln>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Lock5</Template>
  <TotalTime>5189</TotalTime>
  <Words>1565</Words>
  <Application>Microsoft Macintosh PowerPoint</Application>
  <PresentationFormat>On-screen Show (4:3)</PresentationFormat>
  <Paragraphs>300</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Lock5</vt:lpstr>
      <vt:lpstr>Equation</vt:lpstr>
      <vt:lpstr>MathType 6.0 Equation</vt:lpstr>
      <vt:lpstr>Bayesian Inference</vt:lpstr>
      <vt:lpstr>PowerPoint Presentation</vt:lpstr>
      <vt:lpstr>A 40-year old woman participates in routine screening and has a positive mammography.  What’s the probability she has cancer?</vt:lpstr>
      <vt:lpstr>PowerPoint Presentation</vt:lpstr>
      <vt:lpstr>A 40-year old woman participates in routine screening and has a positive mammography.  What’s the probability she has cancer?</vt:lpstr>
      <vt:lpstr>PowerPoint Presentation</vt:lpstr>
      <vt:lpstr>PowerPoint Presentation</vt:lpstr>
      <vt:lpstr>PowerPoint Presentation</vt:lpstr>
      <vt:lpstr>PowerPoint Presentation</vt:lpstr>
      <vt:lpstr>PowerPoint Presentation</vt:lpstr>
      <vt:lpstr>P(positive)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Do</vt:lpstr>
      <vt:lpstr>Course Evaluations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dc:creator>
  <cp:lastModifiedBy>Kari Lock Morgan</cp:lastModifiedBy>
  <cp:revision>270</cp:revision>
  <dcterms:created xsi:type="dcterms:W3CDTF">2012-08-25T17:22:45Z</dcterms:created>
  <dcterms:modified xsi:type="dcterms:W3CDTF">2014-04-21T01:31:38Z</dcterms:modified>
</cp:coreProperties>
</file>