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4"/>
  </p:sldMasterIdLst>
  <p:notesMasterIdLst>
    <p:notesMasterId r:id="rId32"/>
  </p:notesMasterIdLst>
  <p:sldIdLst>
    <p:sldId id="283" r:id="rId5"/>
    <p:sldId id="286" r:id="rId6"/>
    <p:sldId id="287" r:id="rId7"/>
    <p:sldId id="300" r:id="rId8"/>
    <p:sldId id="273" r:id="rId9"/>
    <p:sldId id="324" r:id="rId10"/>
    <p:sldId id="288" r:id="rId11"/>
    <p:sldId id="313" r:id="rId12"/>
    <p:sldId id="315" r:id="rId13"/>
    <p:sldId id="317" r:id="rId14"/>
    <p:sldId id="318" r:id="rId15"/>
    <p:sldId id="305" r:id="rId16"/>
    <p:sldId id="289" r:id="rId17"/>
    <p:sldId id="320" r:id="rId18"/>
    <p:sldId id="325" r:id="rId19"/>
    <p:sldId id="336" r:id="rId20"/>
    <p:sldId id="337" r:id="rId21"/>
    <p:sldId id="339" r:id="rId22"/>
    <p:sldId id="340" r:id="rId23"/>
    <p:sldId id="319" r:id="rId24"/>
    <p:sldId id="322" r:id="rId25"/>
    <p:sldId id="342" r:id="rId26"/>
    <p:sldId id="343" r:id="rId27"/>
    <p:sldId id="344" r:id="rId28"/>
    <p:sldId id="345" r:id="rId29"/>
    <p:sldId id="293" r:id="rId30"/>
    <p:sldId id="3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04C1C-E390-4A0E-A885-A6D5C8DBEA6A}" v="7" dt="2024-03-28T05:46:26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EB469-0560-42BE-BADE-3C525026367E}" type="datetimeFigureOut">
              <a:t>30/08/2024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72FF2-23CA-4676-9FC8-B0A0878DBA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69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72FF2-23CA-4676-9FC8-B0A0878DBA9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4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E6124B0-75E1-4823-B643-67D527186F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50905" y="2502717"/>
            <a:ext cx="1812758" cy="1748589"/>
          </a:xfrm>
          <a:custGeom>
            <a:avLst/>
            <a:gdLst>
              <a:gd name="connsiteX0" fmla="*/ 291437 w 1812758"/>
              <a:gd name="connsiteY0" fmla="*/ 0 h 1748589"/>
              <a:gd name="connsiteX1" fmla="*/ 1521321 w 1812758"/>
              <a:gd name="connsiteY1" fmla="*/ 0 h 1748589"/>
              <a:gd name="connsiteX2" fmla="*/ 1812758 w 1812758"/>
              <a:gd name="connsiteY2" fmla="*/ 291437 h 1748589"/>
              <a:gd name="connsiteX3" fmla="*/ 1812758 w 1812758"/>
              <a:gd name="connsiteY3" fmla="*/ 1457152 h 1748589"/>
              <a:gd name="connsiteX4" fmla="*/ 1521321 w 1812758"/>
              <a:gd name="connsiteY4" fmla="*/ 1748589 h 1748589"/>
              <a:gd name="connsiteX5" fmla="*/ 291437 w 1812758"/>
              <a:gd name="connsiteY5" fmla="*/ 1748589 h 1748589"/>
              <a:gd name="connsiteX6" fmla="*/ 0 w 1812758"/>
              <a:gd name="connsiteY6" fmla="*/ 1457152 h 1748589"/>
              <a:gd name="connsiteX7" fmla="*/ 0 w 1812758"/>
              <a:gd name="connsiteY7" fmla="*/ 291437 h 1748589"/>
              <a:gd name="connsiteX8" fmla="*/ 291437 w 1812758"/>
              <a:gd name="connsiteY8" fmla="*/ 0 h 174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758" h="1748589">
                <a:moveTo>
                  <a:pt x="291437" y="0"/>
                </a:moveTo>
                <a:lnTo>
                  <a:pt x="1521321" y="0"/>
                </a:lnTo>
                <a:cubicBezTo>
                  <a:pt x="1682277" y="0"/>
                  <a:pt x="1812758" y="130481"/>
                  <a:pt x="1812758" y="291437"/>
                </a:cubicBezTo>
                <a:lnTo>
                  <a:pt x="1812758" y="1457152"/>
                </a:lnTo>
                <a:cubicBezTo>
                  <a:pt x="1812758" y="1618108"/>
                  <a:pt x="1682277" y="1748589"/>
                  <a:pt x="1521321" y="1748589"/>
                </a:cubicBezTo>
                <a:lnTo>
                  <a:pt x="291437" y="1748589"/>
                </a:lnTo>
                <a:cubicBezTo>
                  <a:pt x="130481" y="1748589"/>
                  <a:pt x="0" y="1618108"/>
                  <a:pt x="0" y="1457152"/>
                </a:cubicBezTo>
                <a:lnTo>
                  <a:pt x="0" y="291437"/>
                </a:lnTo>
                <a:cubicBezTo>
                  <a:pt x="0" y="130481"/>
                  <a:pt x="130481" y="0"/>
                  <a:pt x="29143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903905-9E90-E187-2918-7A125E38F7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2350705"/>
            <a:ext cx="3951215" cy="2291634"/>
          </a:xfrm>
          <a:custGeom>
            <a:avLst/>
            <a:gdLst>
              <a:gd name="connsiteX0" fmla="*/ 381947 w 3951215"/>
              <a:gd name="connsiteY0" fmla="*/ 0 h 2291634"/>
              <a:gd name="connsiteX1" fmla="*/ 3569268 w 3951215"/>
              <a:gd name="connsiteY1" fmla="*/ 0 h 2291634"/>
              <a:gd name="connsiteX2" fmla="*/ 3951215 w 3951215"/>
              <a:gd name="connsiteY2" fmla="*/ 381947 h 2291634"/>
              <a:gd name="connsiteX3" fmla="*/ 3951215 w 3951215"/>
              <a:gd name="connsiteY3" fmla="*/ 1909687 h 2291634"/>
              <a:gd name="connsiteX4" fmla="*/ 3569268 w 3951215"/>
              <a:gd name="connsiteY4" fmla="*/ 2291634 h 2291634"/>
              <a:gd name="connsiteX5" fmla="*/ 381947 w 3951215"/>
              <a:gd name="connsiteY5" fmla="*/ 2291634 h 2291634"/>
              <a:gd name="connsiteX6" fmla="*/ 0 w 3951215"/>
              <a:gd name="connsiteY6" fmla="*/ 1909687 h 2291634"/>
              <a:gd name="connsiteX7" fmla="*/ 0 w 3951215"/>
              <a:gd name="connsiteY7" fmla="*/ 381947 h 2291634"/>
              <a:gd name="connsiteX8" fmla="*/ 381947 w 3951215"/>
              <a:gd name="connsiteY8" fmla="*/ 0 h 229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1215" h="2291634">
                <a:moveTo>
                  <a:pt x="381947" y="0"/>
                </a:moveTo>
                <a:lnTo>
                  <a:pt x="3569268" y="0"/>
                </a:lnTo>
                <a:cubicBezTo>
                  <a:pt x="3780212" y="0"/>
                  <a:pt x="3951215" y="171003"/>
                  <a:pt x="3951215" y="381947"/>
                </a:cubicBezTo>
                <a:lnTo>
                  <a:pt x="3951215" y="1909687"/>
                </a:lnTo>
                <a:cubicBezTo>
                  <a:pt x="3951215" y="2120631"/>
                  <a:pt x="3780212" y="2291634"/>
                  <a:pt x="3569268" y="2291634"/>
                </a:cubicBezTo>
                <a:lnTo>
                  <a:pt x="381947" y="2291634"/>
                </a:lnTo>
                <a:cubicBezTo>
                  <a:pt x="171003" y="2291634"/>
                  <a:pt x="0" y="2120631"/>
                  <a:pt x="0" y="1909687"/>
                </a:cubicBezTo>
                <a:lnTo>
                  <a:pt x="0" y="381947"/>
                </a:lnTo>
                <a:cubicBezTo>
                  <a:pt x="0" y="171003"/>
                  <a:pt x="171003" y="0"/>
                  <a:pt x="38194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2667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9ED9EB3-DAD3-66B6-8FC3-2C89BF0264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67353" y="2550693"/>
            <a:ext cx="1812758" cy="1748589"/>
          </a:xfrm>
          <a:custGeom>
            <a:avLst/>
            <a:gdLst>
              <a:gd name="connsiteX0" fmla="*/ 291437 w 1812758"/>
              <a:gd name="connsiteY0" fmla="*/ 0 h 1748589"/>
              <a:gd name="connsiteX1" fmla="*/ 1521321 w 1812758"/>
              <a:gd name="connsiteY1" fmla="*/ 0 h 1748589"/>
              <a:gd name="connsiteX2" fmla="*/ 1812758 w 1812758"/>
              <a:gd name="connsiteY2" fmla="*/ 291437 h 1748589"/>
              <a:gd name="connsiteX3" fmla="*/ 1812758 w 1812758"/>
              <a:gd name="connsiteY3" fmla="*/ 1423821 h 1748589"/>
              <a:gd name="connsiteX4" fmla="*/ 1580056 w 1812758"/>
              <a:gd name="connsiteY4" fmla="*/ 1741992 h 1748589"/>
              <a:gd name="connsiteX5" fmla="*/ 1521409 w 1812758"/>
              <a:gd name="connsiteY5" fmla="*/ 1748580 h 1748589"/>
              <a:gd name="connsiteX6" fmla="*/ 1521321 w 1812758"/>
              <a:gd name="connsiteY6" fmla="*/ 1748589 h 1748589"/>
              <a:gd name="connsiteX7" fmla="*/ 291437 w 1812758"/>
              <a:gd name="connsiteY7" fmla="*/ 1748589 h 1748589"/>
              <a:gd name="connsiteX8" fmla="*/ 291349 w 1812758"/>
              <a:gd name="connsiteY8" fmla="*/ 1748580 h 1748589"/>
              <a:gd name="connsiteX9" fmla="*/ 232702 w 1812758"/>
              <a:gd name="connsiteY9" fmla="*/ 1741992 h 1748589"/>
              <a:gd name="connsiteX10" fmla="*/ 0 w 1812758"/>
              <a:gd name="connsiteY10" fmla="*/ 1423821 h 1748589"/>
              <a:gd name="connsiteX11" fmla="*/ 0 w 1812758"/>
              <a:gd name="connsiteY11" fmla="*/ 291437 h 1748589"/>
              <a:gd name="connsiteX12" fmla="*/ 291437 w 1812758"/>
              <a:gd name="connsiteY12" fmla="*/ 0 h 174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2758" h="1748589">
                <a:moveTo>
                  <a:pt x="291437" y="0"/>
                </a:moveTo>
                <a:lnTo>
                  <a:pt x="1521321" y="0"/>
                </a:lnTo>
                <a:cubicBezTo>
                  <a:pt x="1682277" y="0"/>
                  <a:pt x="1812758" y="130481"/>
                  <a:pt x="1812758" y="291437"/>
                </a:cubicBezTo>
                <a:lnTo>
                  <a:pt x="1812758" y="1423821"/>
                </a:lnTo>
                <a:cubicBezTo>
                  <a:pt x="1812758" y="1580766"/>
                  <a:pt x="1712858" y="1711709"/>
                  <a:pt x="1580056" y="1741992"/>
                </a:cubicBezTo>
                <a:lnTo>
                  <a:pt x="1521409" y="1748580"/>
                </a:lnTo>
                <a:lnTo>
                  <a:pt x="1521321" y="1748589"/>
                </a:lnTo>
                <a:lnTo>
                  <a:pt x="291437" y="1748589"/>
                </a:lnTo>
                <a:lnTo>
                  <a:pt x="291349" y="1748580"/>
                </a:lnTo>
                <a:lnTo>
                  <a:pt x="232702" y="1741992"/>
                </a:lnTo>
                <a:cubicBezTo>
                  <a:pt x="99900" y="1711709"/>
                  <a:pt x="0" y="1580766"/>
                  <a:pt x="0" y="1423821"/>
                </a:cubicBezTo>
                <a:lnTo>
                  <a:pt x="0" y="291437"/>
                </a:lnTo>
                <a:cubicBezTo>
                  <a:pt x="0" y="130481"/>
                  <a:pt x="130481" y="0"/>
                  <a:pt x="29143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FC99A29-F938-AAD7-7816-CCCD908E0D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283801" y="2550692"/>
            <a:ext cx="1812758" cy="1748589"/>
          </a:xfrm>
          <a:custGeom>
            <a:avLst/>
            <a:gdLst>
              <a:gd name="connsiteX0" fmla="*/ 291437 w 1812758"/>
              <a:gd name="connsiteY0" fmla="*/ 0 h 1748589"/>
              <a:gd name="connsiteX1" fmla="*/ 1521321 w 1812758"/>
              <a:gd name="connsiteY1" fmla="*/ 0 h 1748589"/>
              <a:gd name="connsiteX2" fmla="*/ 1812758 w 1812758"/>
              <a:gd name="connsiteY2" fmla="*/ 291437 h 1748589"/>
              <a:gd name="connsiteX3" fmla="*/ 1812758 w 1812758"/>
              <a:gd name="connsiteY3" fmla="*/ 1457152 h 1748589"/>
              <a:gd name="connsiteX4" fmla="*/ 1521321 w 1812758"/>
              <a:gd name="connsiteY4" fmla="*/ 1748589 h 1748589"/>
              <a:gd name="connsiteX5" fmla="*/ 291437 w 1812758"/>
              <a:gd name="connsiteY5" fmla="*/ 1748589 h 1748589"/>
              <a:gd name="connsiteX6" fmla="*/ 0 w 1812758"/>
              <a:gd name="connsiteY6" fmla="*/ 1457152 h 1748589"/>
              <a:gd name="connsiteX7" fmla="*/ 0 w 1812758"/>
              <a:gd name="connsiteY7" fmla="*/ 291437 h 1748589"/>
              <a:gd name="connsiteX8" fmla="*/ 291437 w 1812758"/>
              <a:gd name="connsiteY8" fmla="*/ 0 h 174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758" h="1748589">
                <a:moveTo>
                  <a:pt x="291437" y="0"/>
                </a:moveTo>
                <a:lnTo>
                  <a:pt x="1521321" y="0"/>
                </a:lnTo>
                <a:cubicBezTo>
                  <a:pt x="1682277" y="0"/>
                  <a:pt x="1812758" y="130481"/>
                  <a:pt x="1812758" y="291437"/>
                </a:cubicBezTo>
                <a:lnTo>
                  <a:pt x="1812758" y="1457152"/>
                </a:lnTo>
                <a:cubicBezTo>
                  <a:pt x="1812758" y="1618108"/>
                  <a:pt x="1682277" y="1748589"/>
                  <a:pt x="1521321" y="1748589"/>
                </a:cubicBezTo>
                <a:lnTo>
                  <a:pt x="291437" y="1748589"/>
                </a:lnTo>
                <a:cubicBezTo>
                  <a:pt x="130481" y="1748589"/>
                  <a:pt x="0" y="1618108"/>
                  <a:pt x="0" y="1457152"/>
                </a:cubicBezTo>
                <a:lnTo>
                  <a:pt x="0" y="291437"/>
                </a:lnTo>
                <a:cubicBezTo>
                  <a:pt x="0" y="130481"/>
                  <a:pt x="130481" y="0"/>
                  <a:pt x="29143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59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375">
              <a:srgbClr val="A5BADD"/>
            </a:gs>
            <a:gs pos="64750">
              <a:srgbClr val="9FB3D5"/>
            </a:gs>
            <a:gs pos="55500">
              <a:srgbClr val="92A5C6"/>
            </a:gs>
            <a:gs pos="37000">
              <a:srgbClr val="788AA7"/>
            </a:gs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14113-9175-E1F1-0D06-7E9FCD6C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F2EAA1-9D85-87F3-1CB2-F3E50DC36846}"/>
              </a:ext>
            </a:extLst>
          </p:cNvPr>
          <p:cNvSpPr/>
          <p:nvPr/>
        </p:nvSpPr>
        <p:spPr>
          <a:xfrm>
            <a:off x="-235294" y="-25995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8AB9F-EC96-A9DF-8C2F-0C45B6E7AC69}"/>
              </a:ext>
            </a:extLst>
          </p:cNvPr>
          <p:cNvSpPr/>
          <p:nvPr/>
        </p:nvSpPr>
        <p:spPr>
          <a:xfrm>
            <a:off x="-29006" y="6858000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B4453B7-00F4-CA1A-B22D-AF00237A38EF}"/>
              </a:ext>
            </a:extLst>
          </p:cNvPr>
          <p:cNvSpPr txBox="1">
            <a:spLocks/>
          </p:cNvSpPr>
          <p:nvPr/>
        </p:nvSpPr>
        <p:spPr>
          <a:xfrm>
            <a:off x="-164593" y="3554663"/>
            <a:ext cx="12192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b="1" dirty="0">
                <a:solidFill>
                  <a:schemeClr val="bg1"/>
                </a:solidFill>
              </a:rPr>
              <a:t> IT Support Ticketing System </a:t>
            </a:r>
            <a:r>
              <a:rPr lang="en-GB" sz="2400" b="1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bg1"/>
                </a:solidFill>
              </a:rPr>
              <a:t>Supervisor: Mr Dilshan </a:t>
            </a:r>
            <a:r>
              <a:rPr lang="en-GB" sz="2400" b="1" dirty="0" err="1">
                <a:solidFill>
                  <a:schemeClr val="bg1"/>
                </a:solidFill>
              </a:rPr>
              <a:t>Jayatitlake</a:t>
            </a:r>
            <a:r>
              <a:rPr lang="en-GB" sz="2400" b="1" dirty="0">
                <a:solidFill>
                  <a:schemeClr val="accent1"/>
                </a:solidFill>
              </a:rPr>
              <a:t> -  </a:t>
            </a:r>
            <a:r>
              <a:rPr lang="en-GB" sz="2400" b="1" dirty="0">
                <a:solidFill>
                  <a:schemeClr val="bg1"/>
                </a:solidFill>
              </a:rPr>
              <a:t>Louahche Rayan </a:t>
            </a:r>
            <a:endParaRPr lang="en-GB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B769CB-D412-156E-3491-EE3D4F422452}"/>
              </a:ext>
            </a:extLst>
          </p:cNvPr>
          <p:cNvSpPr txBox="1">
            <a:spLocks/>
          </p:cNvSpPr>
          <p:nvPr/>
        </p:nvSpPr>
        <p:spPr>
          <a:xfrm>
            <a:off x="1359407" y="755901"/>
            <a:ext cx="9144000" cy="27987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u="sng" dirty="0">
                <a:solidFill>
                  <a:schemeClr val="bg1"/>
                </a:solidFill>
              </a:rPr>
              <a:t>DISP: Portfolio’s Presentation Slides </a:t>
            </a:r>
            <a:br>
              <a:rPr lang="en-GB" sz="6000" b="1" u="sng" dirty="0"/>
            </a:b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2296C-735F-E485-30FC-2CB601B17D93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6514E-2088-4FD7-230A-55345682E569}"/>
              </a:ext>
            </a:extLst>
          </p:cNvPr>
          <p:cNvSpPr txBox="1"/>
          <p:nvPr/>
        </p:nvSpPr>
        <p:spPr>
          <a:xfrm>
            <a:off x="4526469" y="3991337"/>
            <a:ext cx="280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Client : Dan </a:t>
            </a:r>
            <a:r>
              <a:rPr lang="en-GB" sz="2000" b="1" dirty="0" err="1">
                <a:solidFill>
                  <a:schemeClr val="bg1"/>
                </a:solidFill>
              </a:rPr>
              <a:t>Hatherall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5981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844BE-D18B-CE67-77EE-00CD88E045EE}"/>
              </a:ext>
            </a:extLst>
          </p:cNvPr>
          <p:cNvSpPr txBox="1"/>
          <p:nvPr/>
        </p:nvSpPr>
        <p:spPr>
          <a:xfrm>
            <a:off x="1287304" y="25485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 and Development: Technologies Used</a:t>
            </a:r>
            <a:endParaRPr lang="fr-FR" dirty="0"/>
          </a:p>
        </p:txBody>
      </p:sp>
      <p:sp>
        <p:nvSpPr>
          <p:cNvPr id="4" name="Oval 3">
            <a:hlinkClick r:id="rId4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1315940" y="1171379"/>
            <a:ext cx="52640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2"/>
                </a:solidFill>
              </a:rPr>
              <a:t>-</a:t>
            </a:r>
            <a:r>
              <a:rPr lang="fr-FR" sz="2200" dirty="0" err="1">
                <a:solidFill>
                  <a:schemeClr val="bg2"/>
                </a:solidFill>
              </a:rPr>
              <a:t>Camunda</a:t>
            </a:r>
            <a:r>
              <a:rPr lang="fr-FR" sz="2200" dirty="0">
                <a:solidFill>
                  <a:schemeClr val="bg2"/>
                </a:solidFill>
              </a:rPr>
              <a:t> Forms </a:t>
            </a:r>
            <a:r>
              <a:rPr lang="fr-FR" sz="2200" dirty="0" err="1">
                <a:solidFill>
                  <a:schemeClr val="bg2"/>
                </a:solidFill>
              </a:rPr>
              <a:t>combined</a:t>
            </a:r>
            <a:r>
              <a:rPr lang="fr-FR" sz="2200" dirty="0">
                <a:solidFill>
                  <a:schemeClr val="bg2"/>
                </a:solidFill>
              </a:rPr>
              <a:t> </a:t>
            </a:r>
            <a:r>
              <a:rPr lang="fr-FR" sz="2200" dirty="0" err="1">
                <a:solidFill>
                  <a:schemeClr val="bg2"/>
                </a:solidFill>
              </a:rPr>
              <a:t>with</a:t>
            </a:r>
            <a:r>
              <a:rPr lang="fr-FR" sz="2200" dirty="0">
                <a:solidFill>
                  <a:schemeClr val="bg2"/>
                </a:solidFill>
              </a:rPr>
              <a:t> HTML and CSS for user input or </a:t>
            </a:r>
            <a:r>
              <a:rPr lang="fr-FR" sz="2200" dirty="0" err="1">
                <a:solidFill>
                  <a:schemeClr val="bg2"/>
                </a:solidFill>
              </a:rPr>
              <a:t>overall</a:t>
            </a:r>
            <a:r>
              <a:rPr lang="fr-FR" sz="2200" dirty="0">
                <a:solidFill>
                  <a:schemeClr val="bg2"/>
                </a:solidFill>
              </a:rPr>
              <a:t> user </a:t>
            </a:r>
            <a:r>
              <a:rPr lang="fr-FR" sz="2200" dirty="0" err="1">
                <a:solidFill>
                  <a:schemeClr val="bg2"/>
                </a:solidFill>
              </a:rPr>
              <a:t>tasks</a:t>
            </a:r>
            <a:r>
              <a:rPr lang="fr-FR" sz="2200" dirty="0">
                <a:solidFill>
                  <a:schemeClr val="bg2"/>
                </a:solidFill>
              </a:rPr>
              <a:t>.</a:t>
            </a:r>
          </a:p>
          <a:p>
            <a:endParaRPr lang="fr-FR" sz="2200" dirty="0">
              <a:solidFill>
                <a:schemeClr val="bg2"/>
              </a:solidFill>
            </a:endParaRPr>
          </a:p>
          <a:p>
            <a:r>
              <a:rPr lang="fr-FR" sz="2200" dirty="0">
                <a:solidFill>
                  <a:schemeClr val="bg2"/>
                </a:solidFill>
              </a:rPr>
              <a:t>-</a:t>
            </a:r>
            <a:r>
              <a:rPr lang="fr-FR" sz="2200" dirty="0" err="1">
                <a:solidFill>
                  <a:schemeClr val="bg2"/>
                </a:solidFill>
              </a:rPr>
              <a:t>IntelliJ</a:t>
            </a:r>
            <a:r>
              <a:rPr lang="fr-FR" sz="2200" dirty="0">
                <a:solidFill>
                  <a:schemeClr val="bg2"/>
                </a:solidFill>
              </a:rPr>
              <a:t> IDE as a dev </a:t>
            </a:r>
            <a:r>
              <a:rPr lang="fr-FR" sz="2200" dirty="0" err="1">
                <a:solidFill>
                  <a:schemeClr val="bg2"/>
                </a:solidFill>
              </a:rPr>
              <a:t>tool</a:t>
            </a:r>
            <a:r>
              <a:rPr lang="fr-FR" sz="2200" dirty="0">
                <a:solidFill>
                  <a:schemeClr val="bg2"/>
                </a:solidFill>
              </a:rPr>
              <a:t> </a:t>
            </a:r>
          </a:p>
          <a:p>
            <a:endParaRPr lang="fr-FR" sz="2200" dirty="0">
              <a:solidFill>
                <a:schemeClr val="bg2"/>
              </a:solidFill>
            </a:endParaRPr>
          </a:p>
          <a:p>
            <a:r>
              <a:rPr lang="fr-FR" sz="2200" dirty="0">
                <a:solidFill>
                  <a:schemeClr val="bg2"/>
                </a:solidFill>
              </a:rPr>
              <a:t>-Java for service </a:t>
            </a:r>
            <a:r>
              <a:rPr lang="fr-FR" sz="2200" dirty="0" err="1">
                <a:solidFill>
                  <a:schemeClr val="bg2"/>
                </a:solidFill>
              </a:rPr>
              <a:t>tasks</a:t>
            </a:r>
            <a:r>
              <a:rPr lang="fr-FR" sz="2200" dirty="0">
                <a:solidFill>
                  <a:schemeClr val="bg2"/>
                </a:solidFill>
              </a:rPr>
              <a:t>.</a:t>
            </a:r>
          </a:p>
          <a:p>
            <a:endParaRPr lang="fr-FR" sz="2200" dirty="0">
              <a:solidFill>
                <a:schemeClr val="bg2"/>
              </a:solidFill>
            </a:endParaRPr>
          </a:p>
          <a:p>
            <a:r>
              <a:rPr lang="fr-FR" sz="2200" dirty="0">
                <a:solidFill>
                  <a:schemeClr val="bg2"/>
                </a:solidFill>
              </a:rPr>
              <a:t>-GMAIL for http and SMTP </a:t>
            </a:r>
            <a:r>
              <a:rPr lang="fr-FR" sz="2200" dirty="0" err="1">
                <a:solidFill>
                  <a:schemeClr val="bg2"/>
                </a:solidFill>
              </a:rPr>
              <a:t>Requests</a:t>
            </a:r>
            <a:endParaRPr lang="fr-FR" sz="2200" dirty="0">
              <a:solidFill>
                <a:schemeClr val="bg2"/>
              </a:solidFill>
            </a:endParaRPr>
          </a:p>
          <a:p>
            <a:endParaRPr lang="fr-FR" sz="2200" dirty="0">
              <a:solidFill>
                <a:schemeClr val="bg2"/>
              </a:solidFill>
            </a:endParaRPr>
          </a:p>
          <a:p>
            <a:r>
              <a:rPr lang="fr-FR" sz="2200" dirty="0">
                <a:solidFill>
                  <a:schemeClr val="bg2"/>
                </a:solidFill>
              </a:rPr>
              <a:t>-MongoDB for </a:t>
            </a:r>
            <a:r>
              <a:rPr lang="fr-FR" sz="2200" dirty="0" err="1">
                <a:solidFill>
                  <a:schemeClr val="bg2"/>
                </a:solidFill>
              </a:rPr>
              <a:t>database</a:t>
            </a:r>
            <a:r>
              <a:rPr lang="fr-FR" sz="2200" dirty="0">
                <a:solidFill>
                  <a:schemeClr val="bg2"/>
                </a:solidFill>
              </a:rPr>
              <a:t> management.</a:t>
            </a:r>
          </a:p>
          <a:p>
            <a:endParaRPr lang="fr-FR" sz="2200" dirty="0">
              <a:solidFill>
                <a:schemeClr val="bg2"/>
              </a:solidFill>
            </a:endParaRPr>
          </a:p>
          <a:p>
            <a:r>
              <a:rPr lang="fr-FR" sz="2200" dirty="0">
                <a:solidFill>
                  <a:schemeClr val="bg2"/>
                </a:solidFill>
              </a:rPr>
              <a:t>-Docker Desktop for </a:t>
            </a:r>
            <a:r>
              <a:rPr lang="fr-FR" sz="2200" dirty="0" err="1">
                <a:solidFill>
                  <a:schemeClr val="bg2"/>
                </a:solidFill>
              </a:rPr>
              <a:t>containerization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28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844BE-D18B-CE67-77EE-00CD88E045EE}"/>
              </a:ext>
            </a:extLst>
          </p:cNvPr>
          <p:cNvSpPr txBox="1"/>
          <p:nvPr/>
        </p:nvSpPr>
        <p:spPr>
          <a:xfrm>
            <a:off x="1287304" y="25485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 and Development: Key Features</a:t>
            </a:r>
            <a:endParaRPr lang="fr-FR" dirty="0"/>
          </a:p>
        </p:txBody>
      </p:sp>
      <p:sp>
        <p:nvSpPr>
          <p:cNvPr id="4" name="Oval 3">
            <a:hlinkClick r:id="rId4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1315940" y="1171379"/>
            <a:ext cx="102821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2"/>
                </a:solidFill>
              </a:rPr>
              <a:t>-</a:t>
            </a:r>
            <a:r>
              <a:rPr lang="en-US" sz="2200" b="1" dirty="0">
                <a:solidFill>
                  <a:schemeClr val="bg2"/>
                </a:solidFill>
              </a:rPr>
              <a:t>Reusability of components.</a:t>
            </a:r>
          </a:p>
          <a:p>
            <a:endParaRPr lang="en-US" sz="2200" b="1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-Data validation mechanisms.</a:t>
            </a:r>
          </a:p>
          <a:p>
            <a:endParaRPr lang="en-US" sz="2200" b="1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-Efficient workflow execution.</a:t>
            </a:r>
          </a:p>
          <a:p>
            <a:endParaRPr lang="en-US" sz="2200" b="1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-Persistent data storage in MongoDB.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52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141402" y="8161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AFCECA1-1CF8-1909-B983-339227A8C5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" b="1379"/>
          <a:stretch/>
        </p:blipFill>
        <p:spPr>
          <a:xfrm>
            <a:off x="1141194" y="743028"/>
            <a:ext cx="9768209" cy="4835616"/>
          </a:xfrm>
          <a:solidFill>
            <a:schemeClr val="tx2"/>
          </a:solidFill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8718A8E9-296B-33F1-2A6F-53328E11DA6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7" r="28647"/>
          <a:stretch/>
        </p:blipFill>
        <p:spPr>
          <a:xfrm>
            <a:off x="11021881" y="2565084"/>
            <a:ext cx="1890353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5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46757" y="4508658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6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5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608035" y="1144047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77416" y="5582428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0800000">
            <a:off x="4978824" y="5581405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844BE-D18B-CE67-77EE-00CD88E045EE}"/>
              </a:ext>
            </a:extLst>
          </p:cNvPr>
          <p:cNvSpPr txBox="1"/>
          <p:nvPr/>
        </p:nvSpPr>
        <p:spPr>
          <a:xfrm>
            <a:off x="497399" y="133189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Repository: </a:t>
            </a:r>
            <a:r>
              <a:rPr lang="en-GB" sz="1700" i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Stopped using GitLab Ultimately after Splitting from my old Group )</a:t>
            </a:r>
            <a:endParaRPr lang="fr-FR" sz="1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0B86F-E74E-CAAC-373C-04470BC8C938}"/>
              </a:ext>
            </a:extLst>
          </p:cNvPr>
          <p:cNvSpPr txBox="1"/>
          <p:nvPr/>
        </p:nvSpPr>
        <p:spPr>
          <a:xfrm>
            <a:off x="1509728" y="5987801"/>
            <a:ext cx="934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Project Repository : Link to My GitHub : https://github.com/RyanL2004/Camunda-IT-Support-Ticketing-System</a:t>
            </a:r>
          </a:p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17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AFCECA1-1CF8-1909-B983-339227A8C5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t="306" r="20175" b="-306"/>
          <a:stretch/>
        </p:blipFill>
        <p:spPr>
          <a:xfrm>
            <a:off x="999240" y="665255"/>
            <a:ext cx="10504600" cy="4835616"/>
          </a:xfrm>
          <a:solidFill>
            <a:schemeClr val="tx2"/>
          </a:solidFill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2607" y="5567400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08035" y="107826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1595A-F2C6-388D-37A2-E0F025FA17FE}"/>
              </a:ext>
            </a:extLst>
          </p:cNvPr>
          <p:cNvSpPr txBox="1"/>
          <p:nvPr/>
        </p:nvSpPr>
        <p:spPr>
          <a:xfrm>
            <a:off x="1287304" y="254854"/>
            <a:ext cx="10524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 : Gantt Chart</a:t>
            </a:r>
            <a:endParaRPr kumimoji="0" lang="en-GB" sz="25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3996A-B33E-DB8D-E0C2-7692FC2DF32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418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0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3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2607" y="5567400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4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3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08035" y="107826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C3996A-B33E-DB8D-E0C2-7692FC2DF32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1B79F-1378-9151-550B-8A4F7BEB9CE6}"/>
              </a:ext>
            </a:extLst>
          </p:cNvPr>
          <p:cNvSpPr txBox="1"/>
          <p:nvPr/>
        </p:nvSpPr>
        <p:spPr>
          <a:xfrm>
            <a:off x="1475299" y="1177682"/>
            <a:ext cx="103460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Project Plan:</a:t>
            </a:r>
          </a:p>
          <a:p>
            <a:r>
              <a:rPr lang="en-US" sz="2200" dirty="0">
                <a:solidFill>
                  <a:schemeClr val="bg2"/>
                </a:solidFill>
              </a:rPr>
              <a:t>Gantt chart showcasing timelines and milestones.</a:t>
            </a:r>
          </a:p>
          <a:p>
            <a:r>
              <a:rPr lang="en-US" sz="2200" dirty="0">
                <a:solidFill>
                  <a:schemeClr val="bg2"/>
                </a:solidFill>
              </a:rPr>
              <a:t>Key phases: Planning, Development, Testing, Deployment.</a:t>
            </a:r>
          </a:p>
          <a:p>
            <a:endParaRPr lang="en-US" sz="2200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Risk Mitigation:</a:t>
            </a:r>
          </a:p>
          <a:p>
            <a:r>
              <a:rPr lang="en-US" sz="2200" dirty="0">
                <a:solidFill>
                  <a:schemeClr val="bg2"/>
                </a:solidFill>
              </a:rPr>
              <a:t>Identified risks: Insufficient Camunda knowledge, time management.</a:t>
            </a:r>
          </a:p>
          <a:p>
            <a:r>
              <a:rPr lang="en-US" sz="2200" dirty="0">
                <a:solidFill>
                  <a:schemeClr val="bg2"/>
                </a:solidFill>
              </a:rPr>
              <a:t>Mitigation strategies: Self-education, detailed planning.</a:t>
            </a:r>
          </a:p>
          <a:p>
            <a:endParaRPr lang="en-US" sz="2200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Client Interaction:</a:t>
            </a:r>
          </a:p>
          <a:p>
            <a:r>
              <a:rPr lang="en-US" sz="2200" dirty="0">
                <a:solidFill>
                  <a:schemeClr val="bg2"/>
                </a:solidFill>
              </a:rPr>
              <a:t>Summary of meetings and communications with the client.</a:t>
            </a:r>
          </a:p>
          <a:p>
            <a:r>
              <a:rPr lang="en-US" sz="2200" dirty="0">
                <a:solidFill>
                  <a:schemeClr val="bg2"/>
                </a:solidFill>
              </a:rPr>
              <a:t>Key decisions and feedback.</a:t>
            </a:r>
            <a:endParaRPr lang="fr-FR" sz="2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E24F8-A5FB-4EBC-9FD3-5E9207C0B12B}"/>
              </a:ext>
            </a:extLst>
          </p:cNvPr>
          <p:cNvSpPr txBox="1"/>
          <p:nvPr/>
        </p:nvSpPr>
        <p:spPr>
          <a:xfrm>
            <a:off x="1386101" y="41500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Management: Individual Development Methodology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29006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62064" y="5710437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4" name="Oval 3">
            <a:hlinkClick r:id="rId4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4398722" y="102909"/>
            <a:ext cx="5264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2"/>
                </a:solidFill>
              </a:rPr>
              <a:t>Unit and Integration Testing</a:t>
            </a:r>
            <a:endParaRPr lang="fr-FR" sz="2200" dirty="0">
              <a:solidFill>
                <a:schemeClr val="bg2"/>
              </a:solidFill>
            </a:endParaRPr>
          </a:p>
        </p:txBody>
      </p:sp>
      <p:pic>
        <p:nvPicPr>
          <p:cNvPr id="11" name="Picture 10" descr="A screenshot of a document&#10;&#10;Description automatically generated">
            <a:extLst>
              <a:ext uri="{FF2B5EF4-FFF2-40B4-BE49-F238E27FC236}">
                <a16:creationId xmlns:a16="http://schemas.microsoft.com/office/drawing/2014/main" id="{E7FED22B-B150-F156-7EF2-FB46B108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1" y="652321"/>
            <a:ext cx="4413423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2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29006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62064" y="5710437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4" name="Oval 3">
            <a:hlinkClick r:id="rId4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4398722" y="102909"/>
            <a:ext cx="5264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2"/>
                </a:solidFill>
              </a:rPr>
              <a:t>Unit and Integration Testing</a:t>
            </a:r>
            <a:endParaRPr lang="fr-FR" sz="2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FED22B-B150-F156-7EF2-FB46B108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650" y="652321"/>
            <a:ext cx="4362449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25995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62064" y="5710437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4" name="Oval 3">
            <a:hlinkClick r:id="rId4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4398722" y="102909"/>
            <a:ext cx="5264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2"/>
                </a:solidFill>
              </a:rPr>
              <a:t>Unit and Integration Testing</a:t>
            </a:r>
            <a:endParaRPr lang="fr-FR" sz="2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FED22B-B150-F156-7EF2-FB46B108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2826" y="1111353"/>
            <a:ext cx="4796657" cy="43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5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29006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62064" y="5710437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4" name="Oval 3">
            <a:hlinkClick r:id="rId4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4865447" y="213266"/>
            <a:ext cx="5264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2"/>
                </a:solidFill>
              </a:rPr>
              <a:t>Risk Mitigation </a:t>
            </a:r>
            <a:endParaRPr lang="fr-FR" sz="2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FED22B-B150-F156-7EF2-FB46B108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027" y="1008132"/>
            <a:ext cx="4748118" cy="42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0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29006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62064" y="5710437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4" name="Oval 3">
            <a:hlinkClick r:id="rId4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3274772" y="195931"/>
            <a:ext cx="5264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bg2"/>
                </a:solidFill>
              </a:rPr>
              <a:t>Traceability Matrix </a:t>
            </a:r>
            <a:endParaRPr lang="fr-FR" sz="2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FED22B-B150-F156-7EF2-FB46B108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027" y="1008132"/>
            <a:ext cx="4748118" cy="42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14113-9175-E1F1-0D06-7E9FCD6C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F2EAA1-9D85-87F3-1CB2-F3E50DC36846}"/>
              </a:ext>
            </a:extLst>
          </p:cNvPr>
          <p:cNvSpPr/>
          <p:nvPr/>
        </p:nvSpPr>
        <p:spPr>
          <a:xfrm>
            <a:off x="0" y="-22945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8AB9F-EC96-A9DF-8C2F-0C45B6E7AC69}"/>
              </a:ext>
            </a:extLst>
          </p:cNvPr>
          <p:cNvSpPr/>
          <p:nvPr/>
        </p:nvSpPr>
        <p:spPr>
          <a:xfrm>
            <a:off x="-29006" y="6858000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B4453B7-00F4-CA1A-B22D-AF00237A38EF}"/>
              </a:ext>
            </a:extLst>
          </p:cNvPr>
          <p:cNvSpPr txBox="1">
            <a:spLocks/>
          </p:cNvSpPr>
          <p:nvPr/>
        </p:nvSpPr>
        <p:spPr>
          <a:xfrm>
            <a:off x="1665692" y="1318627"/>
            <a:ext cx="9144000" cy="4222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	</a:t>
            </a:r>
            <a:r>
              <a:rPr lang="en-GB" sz="2400" b="1" dirty="0">
                <a:solidFill>
                  <a:schemeClr val="bg1"/>
                </a:solidFill>
              </a:rPr>
              <a:t>1- Introduction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2- Overall Project realisation overview 	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3-Business Process Modelling (BPM) 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4-System Design Development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5-Project Management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6-Quality and Configuration Management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7-Project Reflection Report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9-Live Demonstration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10-Conclusion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GB" sz="2400" b="1" dirty="0"/>
              <a:t>	</a:t>
            </a:r>
            <a:endParaRPr lang="en-GB" sz="2400" dirty="0"/>
          </a:p>
          <a:p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B769CB-D412-156E-3491-EE3D4F422452}"/>
              </a:ext>
            </a:extLst>
          </p:cNvPr>
          <p:cNvSpPr txBox="1">
            <a:spLocks/>
          </p:cNvSpPr>
          <p:nvPr/>
        </p:nvSpPr>
        <p:spPr>
          <a:xfrm>
            <a:off x="1524000" y="194338"/>
            <a:ext cx="9144000" cy="27987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chemeClr val="bg1"/>
                </a:solidFill>
              </a:rPr>
              <a:t>Presentation Structure: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D4D89-1EE7-F64C-9ED2-5F456A49908B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03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Picture Placeholder 29" descr="A diagram of a problem&#10;&#10;Description automatically generated">
            <a:extLst>
              <a:ext uri="{FF2B5EF4-FFF2-40B4-BE49-F238E27FC236}">
                <a16:creationId xmlns:a16="http://schemas.microsoft.com/office/drawing/2014/main" id="{DFBC616E-672C-31AB-D4D2-8F78F9168A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r="12062"/>
          <a:stretch>
            <a:fillRect/>
          </a:stretch>
        </p:blipFill>
        <p:spPr>
          <a:xfrm>
            <a:off x="13259721" y="2528709"/>
            <a:ext cx="1812758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2607" y="5567400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08035" y="107826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1595A-F2C6-388D-37A2-E0F025FA17FE}"/>
              </a:ext>
            </a:extLst>
          </p:cNvPr>
          <p:cNvSpPr txBox="1"/>
          <p:nvPr/>
        </p:nvSpPr>
        <p:spPr>
          <a:xfrm>
            <a:off x="1287304" y="25485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and Configuration Management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3996A-B33E-DB8D-E0C2-7692FC2DF32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1B79F-1378-9151-550B-8A4F7BEB9CE6}"/>
              </a:ext>
            </a:extLst>
          </p:cNvPr>
          <p:cNvSpPr txBox="1"/>
          <p:nvPr/>
        </p:nvSpPr>
        <p:spPr>
          <a:xfrm>
            <a:off x="1475299" y="1177682"/>
            <a:ext cx="103460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Test Plans:</a:t>
            </a:r>
          </a:p>
          <a:p>
            <a:r>
              <a:rPr lang="en-US" sz="2200" dirty="0">
                <a:solidFill>
                  <a:schemeClr val="bg2"/>
                </a:solidFill>
              </a:rPr>
              <a:t>Unit tests, integration tests, user acceptance tests.</a:t>
            </a:r>
          </a:p>
          <a:p>
            <a:r>
              <a:rPr lang="en-US" sz="2200" dirty="0">
                <a:solidFill>
                  <a:schemeClr val="bg2"/>
                </a:solidFill>
              </a:rPr>
              <a:t>Testing environments and methodologies.</a:t>
            </a:r>
          </a:p>
          <a:p>
            <a:endParaRPr lang="en-US" sz="2200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Version Control:</a:t>
            </a:r>
          </a:p>
          <a:p>
            <a:r>
              <a:rPr lang="en-US" sz="2200" dirty="0">
                <a:solidFill>
                  <a:schemeClr val="bg2"/>
                </a:solidFill>
              </a:rPr>
              <a:t>Use of Git for version control.</a:t>
            </a:r>
          </a:p>
          <a:p>
            <a:r>
              <a:rPr lang="en-US" sz="2200" dirty="0">
                <a:solidFill>
                  <a:schemeClr val="bg2"/>
                </a:solidFill>
              </a:rPr>
              <a:t>Branching strategy and commit history.</a:t>
            </a:r>
          </a:p>
          <a:p>
            <a:endParaRPr lang="en-US" sz="2200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Quality Assurance:</a:t>
            </a:r>
          </a:p>
          <a:p>
            <a:r>
              <a:rPr lang="en-US" sz="2200" dirty="0">
                <a:solidFill>
                  <a:schemeClr val="bg2"/>
                </a:solidFill>
              </a:rPr>
              <a:t>Standards and techniques applied.</a:t>
            </a:r>
          </a:p>
          <a:p>
            <a:r>
              <a:rPr lang="en-US" sz="2200" dirty="0">
                <a:solidFill>
                  <a:schemeClr val="bg2"/>
                </a:solidFill>
              </a:rPr>
              <a:t>Code reviews, continuous integration, and deployment.</a:t>
            </a:r>
            <a:endParaRPr lang="fr-FR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0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Picture Placeholder 29" descr="A diagram of a problem&#10;&#10;Description automatically generated">
            <a:extLst>
              <a:ext uri="{FF2B5EF4-FFF2-40B4-BE49-F238E27FC236}">
                <a16:creationId xmlns:a16="http://schemas.microsoft.com/office/drawing/2014/main" id="{DFBC616E-672C-31AB-D4D2-8F78F9168A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r="12062"/>
          <a:stretch>
            <a:fillRect/>
          </a:stretch>
        </p:blipFill>
        <p:spPr>
          <a:xfrm>
            <a:off x="13259721" y="2528709"/>
            <a:ext cx="1812758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2607" y="5567400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08035" y="107826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1595A-F2C6-388D-37A2-E0F025FA17FE}"/>
              </a:ext>
            </a:extLst>
          </p:cNvPr>
          <p:cNvSpPr txBox="1"/>
          <p:nvPr/>
        </p:nvSpPr>
        <p:spPr>
          <a:xfrm>
            <a:off x="1287304" y="25485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Reflection Report: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3996A-B33E-DB8D-E0C2-7692FC2DF32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1B79F-1378-9151-550B-8A4F7BEB9CE6}"/>
              </a:ext>
            </a:extLst>
          </p:cNvPr>
          <p:cNvSpPr txBox="1"/>
          <p:nvPr/>
        </p:nvSpPr>
        <p:spPr>
          <a:xfrm>
            <a:off x="1475299" y="1177682"/>
            <a:ext cx="103460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Design Justification:</a:t>
            </a:r>
          </a:p>
          <a:p>
            <a:r>
              <a:rPr lang="en-US" sz="2200" dirty="0">
                <a:solidFill>
                  <a:schemeClr val="bg2"/>
                </a:solidFill>
              </a:rPr>
              <a:t>Rationale behind BPMN design choices.</a:t>
            </a:r>
          </a:p>
          <a:p>
            <a:r>
              <a:rPr lang="en-US" sz="2200" dirty="0">
                <a:solidFill>
                  <a:schemeClr val="bg2"/>
                </a:solidFill>
              </a:rPr>
              <a:t>How design meets client requirements and project goals.</a:t>
            </a:r>
          </a:p>
          <a:p>
            <a:endParaRPr lang="en-US" sz="2200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Development Process:</a:t>
            </a:r>
          </a:p>
          <a:p>
            <a:r>
              <a:rPr lang="en-US" sz="2200" dirty="0">
                <a:solidFill>
                  <a:schemeClr val="bg2"/>
                </a:solidFill>
              </a:rPr>
              <a:t>Overview of development phases.</a:t>
            </a:r>
          </a:p>
          <a:p>
            <a:r>
              <a:rPr lang="en-US" sz="2200" dirty="0">
                <a:solidFill>
                  <a:schemeClr val="bg2"/>
                </a:solidFill>
              </a:rPr>
              <a:t>Challenges faced and solutions implemented.</a:t>
            </a:r>
          </a:p>
          <a:p>
            <a:endParaRPr lang="en-US" sz="2200" dirty="0">
              <a:solidFill>
                <a:schemeClr val="bg2"/>
              </a:solidFill>
            </a:endParaRPr>
          </a:p>
          <a:p>
            <a:r>
              <a:rPr lang="en-US" sz="2200" b="1" dirty="0">
                <a:solidFill>
                  <a:schemeClr val="bg2"/>
                </a:solidFill>
              </a:rPr>
              <a:t>Contributions:</a:t>
            </a:r>
          </a:p>
          <a:p>
            <a:r>
              <a:rPr lang="en-US" sz="2200" dirty="0">
                <a:solidFill>
                  <a:schemeClr val="bg2"/>
                </a:solidFill>
              </a:rPr>
              <a:t>Personal contributions and responsibilities.</a:t>
            </a:r>
          </a:p>
          <a:p>
            <a:r>
              <a:rPr lang="en-US" sz="2200" dirty="0">
                <a:solidFill>
                  <a:schemeClr val="bg2"/>
                </a:solidFill>
              </a:rPr>
              <a:t>Acknowledgement of any external help or resources.</a:t>
            </a:r>
            <a:endParaRPr lang="fr-FR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4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141402" y="-51992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Picture Placeholder 29" descr="A diagram of a problem&#10;&#10;Description automatically generated">
            <a:extLst>
              <a:ext uri="{FF2B5EF4-FFF2-40B4-BE49-F238E27FC236}">
                <a16:creationId xmlns:a16="http://schemas.microsoft.com/office/drawing/2014/main" id="{DFBC616E-672C-31AB-D4D2-8F78F9168A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r="12062"/>
          <a:stretch>
            <a:fillRect/>
          </a:stretch>
        </p:blipFill>
        <p:spPr>
          <a:xfrm>
            <a:off x="13259721" y="2528709"/>
            <a:ext cx="1812758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1719" y="3259965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612740" y="1079187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6CEFB-2DFB-513D-CB21-CC9FD238E9E2}"/>
              </a:ext>
            </a:extLst>
          </p:cNvPr>
          <p:cNvSpPr txBox="1"/>
          <p:nvPr/>
        </p:nvSpPr>
        <p:spPr>
          <a:xfrm>
            <a:off x="2807368" y="6348179"/>
            <a:ext cx="65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IT Practice: Consultancy Project – Report Workshop  - Sustainability</a:t>
            </a:r>
          </a:p>
          <a:p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33862-DAD3-F10E-E7E8-1F74E07AB341}"/>
              </a:ext>
            </a:extLst>
          </p:cNvPr>
          <p:cNvSpPr txBox="1"/>
          <p:nvPr/>
        </p:nvSpPr>
        <p:spPr>
          <a:xfrm>
            <a:off x="1287304" y="281121"/>
            <a:ext cx="10524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Referencing Resources Used and needed: Camunda Blogs</a:t>
            </a:r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the Camunda Blogs: https://camunda.com/blog/category/engineering-excellence/</a:t>
            </a:r>
          </a:p>
          <a:p>
            <a:endParaRPr lang="fr-FR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4A76A4-43AC-4C04-3E03-AB21B6205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5" y="1197715"/>
            <a:ext cx="10697337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6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141402" y="-51992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Picture Placeholder 29" descr="A diagram of a problem&#10;&#10;Description automatically generated">
            <a:extLst>
              <a:ext uri="{FF2B5EF4-FFF2-40B4-BE49-F238E27FC236}">
                <a16:creationId xmlns:a16="http://schemas.microsoft.com/office/drawing/2014/main" id="{DFBC616E-672C-31AB-D4D2-8F78F9168A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r="12062"/>
          <a:stretch>
            <a:fillRect/>
          </a:stretch>
        </p:blipFill>
        <p:spPr>
          <a:xfrm>
            <a:off x="13259721" y="2528709"/>
            <a:ext cx="1812758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1719" y="3259965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612740" y="1079187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6CEFB-2DFB-513D-CB21-CC9FD238E9E2}"/>
              </a:ext>
            </a:extLst>
          </p:cNvPr>
          <p:cNvSpPr txBox="1"/>
          <p:nvPr/>
        </p:nvSpPr>
        <p:spPr>
          <a:xfrm>
            <a:off x="2807368" y="6348179"/>
            <a:ext cx="65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IT Practice: Consultancy Project – Report Workshop  - Sustainability</a:t>
            </a:r>
          </a:p>
          <a:p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33862-DAD3-F10E-E7E8-1F74E07AB341}"/>
              </a:ext>
            </a:extLst>
          </p:cNvPr>
          <p:cNvSpPr txBox="1"/>
          <p:nvPr/>
        </p:nvSpPr>
        <p:spPr>
          <a:xfrm>
            <a:off x="1287304" y="281121"/>
            <a:ext cx="10524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Referencing Resources Used and needed: Camunda Forums</a:t>
            </a:r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the Camunda Forums: https://forum.camunda.io/c/camunda-platform-8-topics/40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A76A4-43AC-4C04-3E03-AB21B6205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837" y="1215875"/>
            <a:ext cx="9834461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3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141402" y="-51992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3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1719" y="3259965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4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3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612740" y="1079187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6CEFB-2DFB-513D-CB21-CC9FD238E9E2}"/>
              </a:ext>
            </a:extLst>
          </p:cNvPr>
          <p:cNvSpPr txBox="1"/>
          <p:nvPr/>
        </p:nvSpPr>
        <p:spPr>
          <a:xfrm>
            <a:off x="2807368" y="6348179"/>
            <a:ext cx="65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IT Practice: Consultancy Project – Report Workshop  - Sustainability</a:t>
            </a:r>
          </a:p>
          <a:p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33862-DAD3-F10E-E7E8-1F74E07AB341}"/>
              </a:ext>
            </a:extLst>
          </p:cNvPr>
          <p:cNvSpPr txBox="1"/>
          <p:nvPr/>
        </p:nvSpPr>
        <p:spPr>
          <a:xfrm>
            <a:off x="1219200" y="24840"/>
            <a:ext cx="1054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Referencing Resources Used and needed: Camunda’s Official </a:t>
            </a:r>
            <a:r>
              <a:rPr lang="en-GB" sz="3000" b="1" kern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account  </a:t>
            </a:r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i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Camunda’s Official Website: https://www.youtube.com/@CamundaTeam/videos</a:t>
            </a:r>
            <a:endParaRPr kumimoji="0" lang="en-GB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A76A4-43AC-4C04-3E03-AB21B6205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97715"/>
            <a:ext cx="9684077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141402" y="-51992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1719" y="3259965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612740" y="1079187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6CEFB-2DFB-513D-CB21-CC9FD238E9E2}"/>
              </a:ext>
            </a:extLst>
          </p:cNvPr>
          <p:cNvSpPr txBox="1"/>
          <p:nvPr/>
        </p:nvSpPr>
        <p:spPr>
          <a:xfrm>
            <a:off x="2807368" y="6348179"/>
            <a:ext cx="65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IT Practice: Consultancy Project – Report Workshop  - Sustainability</a:t>
            </a:r>
          </a:p>
          <a:p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33862-DAD3-F10E-E7E8-1F74E07AB341}"/>
              </a:ext>
            </a:extLst>
          </p:cNvPr>
          <p:cNvSpPr txBox="1"/>
          <p:nvPr/>
        </p:nvSpPr>
        <p:spPr>
          <a:xfrm>
            <a:off x="1287304" y="281121"/>
            <a:ext cx="105244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Referencing Resources Used and needed: Camunda’s Official </a:t>
            </a:r>
            <a:r>
              <a:rPr lang="en-GB" sz="3000" b="1" kern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account  </a:t>
            </a:r>
            <a:endParaRPr kumimoji="0" lang="en-GB" sz="25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A76A4-43AC-4C04-3E03-AB21B6205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6413" y="1197715"/>
            <a:ext cx="8360599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51989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Picture Placeholder 29" descr="A diagram of a problem&#10;&#10;Description automatically generated">
            <a:extLst>
              <a:ext uri="{FF2B5EF4-FFF2-40B4-BE49-F238E27FC236}">
                <a16:creationId xmlns:a16="http://schemas.microsoft.com/office/drawing/2014/main" id="{DFBC616E-672C-31AB-D4D2-8F78F9168A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r="12062"/>
          <a:stretch>
            <a:fillRect/>
          </a:stretch>
        </p:blipFill>
        <p:spPr>
          <a:xfrm>
            <a:off x="13259721" y="2528709"/>
            <a:ext cx="1812758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2607" y="2242636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603304" y="1147499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07137" y="5141317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344212" y="5155900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ABF133-C2B8-F282-5F20-EAE3F70EAD5E}"/>
              </a:ext>
            </a:extLst>
          </p:cNvPr>
          <p:cNvSpPr txBox="1"/>
          <p:nvPr/>
        </p:nvSpPr>
        <p:spPr>
          <a:xfrm>
            <a:off x="1161007" y="1892723"/>
            <a:ext cx="105244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10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Demonstration</a:t>
            </a:r>
            <a:endParaRPr kumimoji="0" lang="en-GB" sz="10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63202-2811-C247-A1A1-24C044EE18F5}"/>
              </a:ext>
            </a:extLst>
          </p:cNvPr>
          <p:cNvSpPr txBox="1"/>
          <p:nvPr/>
        </p:nvSpPr>
        <p:spPr>
          <a:xfrm>
            <a:off x="1882792" y="6309740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93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141402" y="-51992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Picture Placeholder 29" descr="A diagram of a problem&#10;&#10;Description automatically generated">
            <a:extLst>
              <a:ext uri="{FF2B5EF4-FFF2-40B4-BE49-F238E27FC236}">
                <a16:creationId xmlns:a16="http://schemas.microsoft.com/office/drawing/2014/main" id="{DFBC616E-672C-31AB-D4D2-8F78F9168A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r="12062"/>
          <a:stretch>
            <a:fillRect/>
          </a:stretch>
        </p:blipFill>
        <p:spPr>
          <a:xfrm>
            <a:off x="13259721" y="2528709"/>
            <a:ext cx="1812758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1719" y="3259965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612740" y="1079187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6CEFB-2DFB-513D-CB21-CC9FD238E9E2}"/>
              </a:ext>
            </a:extLst>
          </p:cNvPr>
          <p:cNvSpPr txBox="1"/>
          <p:nvPr/>
        </p:nvSpPr>
        <p:spPr>
          <a:xfrm>
            <a:off x="2807368" y="6348179"/>
            <a:ext cx="65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IT Practice: Consultancy Project – Report Workshop  - Sustainability</a:t>
            </a:r>
          </a:p>
          <a:p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33862-DAD3-F10E-E7E8-1F74E07AB341}"/>
              </a:ext>
            </a:extLst>
          </p:cNvPr>
          <p:cNvSpPr txBox="1"/>
          <p:nvPr/>
        </p:nvSpPr>
        <p:spPr>
          <a:xfrm>
            <a:off x="1135799" y="2817281"/>
            <a:ext cx="105244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5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your Patience and Attention ! </a:t>
            </a:r>
            <a:endParaRPr kumimoji="0" lang="en-GB" sz="5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12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14113-9175-E1F1-0D06-7E9FCD6C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F2EAA1-9D85-87F3-1CB2-F3E50DC36846}"/>
              </a:ext>
            </a:extLst>
          </p:cNvPr>
          <p:cNvSpPr/>
          <p:nvPr/>
        </p:nvSpPr>
        <p:spPr>
          <a:xfrm>
            <a:off x="-70701" y="-51989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8AB9F-EC96-A9DF-8C2F-0C45B6E7AC69}"/>
              </a:ext>
            </a:extLst>
          </p:cNvPr>
          <p:cNvSpPr/>
          <p:nvPr/>
        </p:nvSpPr>
        <p:spPr>
          <a:xfrm>
            <a:off x="-29006" y="6858000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B4453B7-00F4-CA1A-B22D-AF00237A38EF}"/>
              </a:ext>
            </a:extLst>
          </p:cNvPr>
          <p:cNvSpPr txBox="1">
            <a:spLocks/>
          </p:cNvSpPr>
          <p:nvPr/>
        </p:nvSpPr>
        <p:spPr>
          <a:xfrm>
            <a:off x="0" y="1552687"/>
            <a:ext cx="12192000" cy="45562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		</a:t>
            </a:r>
            <a:endParaRPr lang="en-GB" sz="2400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Main Objective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Implementing an efficient Ticketing System using BPMN Camunda Cloud for the client </a:t>
            </a:r>
            <a:r>
              <a:rPr lang="en-US" dirty="0" err="1">
                <a:solidFill>
                  <a:schemeClr val="bg1"/>
                </a:solidFill>
              </a:rPr>
              <a:t>Mr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Hatherall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Purpose and Scope: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project involves designing and developing a ticketing system to streamline the process of handling user tickets, using Camunda BPM for workflow management.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Team Members: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Rayan Louahche (Project Lead &amp; Developer)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B769CB-D412-156E-3491-EE3D4F422452}"/>
              </a:ext>
            </a:extLst>
          </p:cNvPr>
          <p:cNvSpPr txBox="1">
            <a:spLocks/>
          </p:cNvSpPr>
          <p:nvPr/>
        </p:nvSpPr>
        <p:spPr>
          <a:xfrm>
            <a:off x="0" y="153306"/>
            <a:ext cx="11862651" cy="27987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b="1" dirty="0">
                <a:solidFill>
                  <a:schemeClr val="bg1"/>
                </a:solidFill>
              </a:rPr>
              <a:t>Introduction: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7F586-D912-FC68-F20C-C4F4D1445FE6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92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141402" y="-51989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2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2609" y="929802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2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153085" y="5810768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0800000">
            <a:off x="5690417" y="5778813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EFC6115-3B1E-A546-A5CD-F765FBD00E97}"/>
              </a:ext>
            </a:extLst>
          </p:cNvPr>
          <p:cNvSpPr txBox="1"/>
          <p:nvPr/>
        </p:nvSpPr>
        <p:spPr>
          <a:xfrm>
            <a:off x="532609" y="225133"/>
            <a:ext cx="10524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kumimoji="0" lang="en-GB" sz="25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36C94-A9BC-E489-866B-24986C0CFAC8}"/>
              </a:ext>
            </a:extLst>
          </p:cNvPr>
          <p:cNvSpPr txBox="1"/>
          <p:nvPr/>
        </p:nvSpPr>
        <p:spPr>
          <a:xfrm>
            <a:off x="996548" y="902534"/>
            <a:ext cx="1098131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Agreed Client Requirements:</a:t>
            </a:r>
          </a:p>
          <a:p>
            <a:r>
              <a:rPr lang="en-US" sz="2200" dirty="0">
                <a:solidFill>
                  <a:schemeClr val="bg1"/>
                </a:solidFill>
              </a:rPr>
              <a:t>-Implement a functional operational BPMN model.</a:t>
            </a:r>
          </a:p>
          <a:p>
            <a:r>
              <a:rPr lang="en-US" sz="2200" dirty="0">
                <a:solidFill>
                  <a:schemeClr val="bg1"/>
                </a:solidFill>
              </a:rPr>
              <a:t>-Allow users to create tickets via the website and email.</a:t>
            </a:r>
          </a:p>
          <a:p>
            <a:r>
              <a:rPr lang="en-US" sz="2200" dirty="0">
                <a:solidFill>
                  <a:schemeClr val="bg1"/>
                </a:solidFill>
              </a:rPr>
              <a:t>-Enable email notifications and store tickets in a database.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-Provide ticket management and forms to handle user input.</a:t>
            </a:r>
          </a:p>
          <a:p>
            <a:r>
              <a:rPr lang="en-US" sz="2200" dirty="0">
                <a:solidFill>
                  <a:schemeClr val="bg1"/>
                </a:solidFill>
              </a:rPr>
              <a:t>-Ensure error handling, survey creation, and process termination.</a:t>
            </a:r>
          </a:p>
          <a:p>
            <a:r>
              <a:rPr lang="en-US" sz="2200" dirty="0">
                <a:solidFill>
                  <a:schemeClr val="bg1"/>
                </a:solidFill>
              </a:rPr>
              <a:t>-Include Reporting and analytics for project completion.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Project Goals:</a:t>
            </a:r>
          </a:p>
          <a:p>
            <a:r>
              <a:rPr lang="en-US" sz="2200" dirty="0">
                <a:solidFill>
                  <a:schemeClr val="bg1"/>
                </a:solidFill>
              </a:rPr>
              <a:t>-Automate and optimize the ticket management process.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-Ensure user-friendly interfaces for ticket creation and management.</a:t>
            </a:r>
          </a:p>
          <a:p>
            <a:r>
              <a:rPr lang="en-US" sz="2200" dirty="0">
                <a:solidFill>
                  <a:schemeClr val="bg1"/>
                </a:solidFill>
              </a:rPr>
              <a:t>-Implement a robust system with data validation and persistence.</a:t>
            </a:r>
            <a:endParaRPr lang="en-GB" dirty="0"/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0A557-F72C-7809-823E-24132C35FAD2}"/>
              </a:ext>
            </a:extLst>
          </p:cNvPr>
          <p:cNvSpPr txBox="1"/>
          <p:nvPr/>
        </p:nvSpPr>
        <p:spPr>
          <a:xfrm>
            <a:off x="1579465" y="6307904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0" y="-51989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3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32609" y="929802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4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3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EFC6115-3B1E-A546-A5CD-F765FBD00E97}"/>
              </a:ext>
            </a:extLst>
          </p:cNvPr>
          <p:cNvSpPr txBox="1"/>
          <p:nvPr/>
        </p:nvSpPr>
        <p:spPr>
          <a:xfrm>
            <a:off x="1287304" y="25485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Process Modelling (BPM)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BAA26-B771-8A66-F859-AD8D3427E178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C40F7-1A54-9B37-B2AC-783E3C7A5AD9}"/>
              </a:ext>
            </a:extLst>
          </p:cNvPr>
          <p:cNvSpPr txBox="1"/>
          <p:nvPr/>
        </p:nvSpPr>
        <p:spPr>
          <a:xfrm>
            <a:off x="1287304" y="891437"/>
            <a:ext cx="98471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2"/>
                </a:solidFill>
              </a:rPr>
              <a:t>BPMN Design:</a:t>
            </a:r>
          </a:p>
          <a:p>
            <a:r>
              <a:rPr lang="fr-FR" sz="2200" dirty="0">
                <a:solidFill>
                  <a:schemeClr val="bg2"/>
                </a:solidFill>
              </a:rPr>
              <a:t>-</a:t>
            </a:r>
            <a:r>
              <a:rPr lang="fr-FR" sz="2200" dirty="0" err="1">
                <a:solidFill>
                  <a:schemeClr val="bg2"/>
                </a:solidFill>
              </a:rPr>
              <a:t>Overview</a:t>
            </a:r>
            <a:r>
              <a:rPr lang="fr-FR" sz="2200" dirty="0">
                <a:solidFill>
                  <a:schemeClr val="bg2"/>
                </a:solidFill>
              </a:rPr>
              <a:t> of BPMN and </a:t>
            </a:r>
            <a:r>
              <a:rPr lang="fr-FR" sz="2200" dirty="0" err="1">
                <a:solidFill>
                  <a:schemeClr val="bg2"/>
                </a:solidFill>
              </a:rPr>
              <a:t>its</a:t>
            </a:r>
            <a:r>
              <a:rPr lang="fr-FR" sz="2200" dirty="0">
                <a:solidFill>
                  <a:schemeClr val="bg2"/>
                </a:solidFill>
              </a:rPr>
              <a:t> importance in process modeling.</a:t>
            </a:r>
          </a:p>
          <a:p>
            <a:r>
              <a:rPr lang="fr-FR" sz="2200" dirty="0">
                <a:solidFill>
                  <a:schemeClr val="bg2"/>
                </a:solidFill>
              </a:rPr>
              <a:t>-Description of the BPMN </a:t>
            </a:r>
            <a:r>
              <a:rPr lang="fr-FR" sz="2200" dirty="0" err="1">
                <a:solidFill>
                  <a:schemeClr val="bg2"/>
                </a:solidFill>
              </a:rPr>
              <a:t>diagram</a:t>
            </a:r>
            <a:r>
              <a:rPr lang="fr-FR" sz="2200" dirty="0">
                <a:solidFill>
                  <a:schemeClr val="bg2"/>
                </a:solidFill>
              </a:rPr>
              <a:t> </a:t>
            </a:r>
            <a:r>
              <a:rPr lang="fr-FR" sz="2200" dirty="0" err="1">
                <a:solidFill>
                  <a:schemeClr val="bg2"/>
                </a:solidFill>
              </a:rPr>
              <a:t>create</a:t>
            </a:r>
            <a:r>
              <a:rPr lang="fr-FR" sz="2200" dirty="0">
                <a:solidFill>
                  <a:schemeClr val="bg2"/>
                </a:solidFill>
              </a:rPr>
              <a:t>.</a:t>
            </a:r>
          </a:p>
          <a:p>
            <a:endParaRPr lang="fr-FR" sz="2200" dirty="0">
              <a:solidFill>
                <a:schemeClr val="bg2"/>
              </a:solidFill>
            </a:endParaRPr>
          </a:p>
          <a:p>
            <a:r>
              <a:rPr lang="fr-FR" sz="2200" b="1" dirty="0" err="1">
                <a:solidFill>
                  <a:schemeClr val="bg2"/>
                </a:solidFill>
              </a:rPr>
              <a:t>Operational-Level</a:t>
            </a:r>
            <a:r>
              <a:rPr lang="fr-FR" sz="2200" b="1" dirty="0">
                <a:solidFill>
                  <a:schemeClr val="bg2"/>
                </a:solidFill>
              </a:rPr>
              <a:t> </a:t>
            </a:r>
            <a:r>
              <a:rPr lang="fr-FR" sz="2200" b="1" dirty="0" err="1">
                <a:solidFill>
                  <a:schemeClr val="bg2"/>
                </a:solidFill>
              </a:rPr>
              <a:t>Models</a:t>
            </a:r>
            <a:r>
              <a:rPr lang="fr-FR" sz="2200" b="1" dirty="0">
                <a:solidFill>
                  <a:schemeClr val="bg2"/>
                </a:solidFill>
              </a:rPr>
              <a:t>:</a:t>
            </a:r>
          </a:p>
          <a:p>
            <a:r>
              <a:rPr lang="fr-FR" sz="2200" dirty="0">
                <a:solidFill>
                  <a:schemeClr val="bg2"/>
                </a:solidFill>
              </a:rPr>
              <a:t>The key </a:t>
            </a:r>
            <a:r>
              <a:rPr lang="fr-FR" sz="2200" dirty="0" err="1">
                <a:solidFill>
                  <a:schemeClr val="bg2"/>
                </a:solidFill>
              </a:rPr>
              <a:t>operational-level</a:t>
            </a:r>
            <a:r>
              <a:rPr lang="fr-FR" sz="2200" dirty="0">
                <a:solidFill>
                  <a:schemeClr val="bg2"/>
                </a:solidFill>
              </a:rPr>
              <a:t> in the BPMN </a:t>
            </a:r>
            <a:r>
              <a:rPr lang="fr-FR" sz="2200" dirty="0" err="1">
                <a:solidFill>
                  <a:schemeClr val="bg2"/>
                </a:solidFill>
              </a:rPr>
              <a:t>diagram</a:t>
            </a:r>
            <a:r>
              <a:rPr lang="fr-FR" sz="2200" dirty="0">
                <a:solidFill>
                  <a:schemeClr val="bg2"/>
                </a:solidFill>
              </a:rPr>
              <a:t>.</a:t>
            </a:r>
          </a:p>
          <a:p>
            <a:r>
              <a:rPr lang="fr-FR" sz="2200" dirty="0">
                <a:solidFill>
                  <a:schemeClr val="bg2"/>
                </a:solidFill>
              </a:rPr>
              <a:t>Highlight </a:t>
            </a:r>
            <a:r>
              <a:rPr lang="fr-FR" sz="2200" dirty="0" err="1">
                <a:solidFill>
                  <a:schemeClr val="bg2"/>
                </a:solidFill>
              </a:rPr>
              <a:t>processes</a:t>
            </a:r>
            <a:r>
              <a:rPr lang="fr-FR" sz="2200" dirty="0">
                <a:solidFill>
                  <a:schemeClr val="bg2"/>
                </a:solidFill>
              </a:rPr>
              <a:t> like ticket </a:t>
            </a:r>
            <a:r>
              <a:rPr lang="fr-FR" sz="2200" dirty="0" err="1">
                <a:solidFill>
                  <a:schemeClr val="bg2"/>
                </a:solidFill>
              </a:rPr>
              <a:t>creation</a:t>
            </a:r>
            <a:r>
              <a:rPr lang="fr-FR" sz="2200" dirty="0">
                <a:solidFill>
                  <a:schemeClr val="bg2"/>
                </a:solidFill>
              </a:rPr>
              <a:t>, ticket management, and </a:t>
            </a:r>
            <a:r>
              <a:rPr lang="fr-FR" sz="2200" dirty="0" err="1">
                <a:solidFill>
                  <a:schemeClr val="bg2"/>
                </a:solidFill>
              </a:rPr>
              <a:t>survey</a:t>
            </a:r>
            <a:r>
              <a:rPr lang="fr-FR" sz="2200" dirty="0">
                <a:solidFill>
                  <a:schemeClr val="bg2"/>
                </a:solidFill>
              </a:rPr>
              <a:t> handling.</a:t>
            </a:r>
          </a:p>
          <a:p>
            <a:endParaRPr lang="fr-FR" sz="2200" dirty="0">
              <a:solidFill>
                <a:schemeClr val="bg2"/>
              </a:solidFill>
            </a:endParaRPr>
          </a:p>
          <a:p>
            <a:r>
              <a:rPr lang="fr-FR" sz="2200" b="1" dirty="0">
                <a:solidFill>
                  <a:schemeClr val="bg2"/>
                </a:solidFill>
              </a:rPr>
              <a:t>Tools and Techniques:</a:t>
            </a:r>
          </a:p>
          <a:p>
            <a:r>
              <a:rPr lang="fr-FR" sz="2200" dirty="0">
                <a:solidFill>
                  <a:schemeClr val="bg2"/>
                </a:solidFill>
              </a:rPr>
              <a:t>Tools: </a:t>
            </a:r>
            <a:r>
              <a:rPr lang="fr-FR" sz="2200" dirty="0" err="1">
                <a:solidFill>
                  <a:schemeClr val="bg2"/>
                </a:solidFill>
              </a:rPr>
              <a:t>Camunda</a:t>
            </a:r>
            <a:r>
              <a:rPr lang="fr-FR" sz="2200" dirty="0">
                <a:solidFill>
                  <a:schemeClr val="bg2"/>
                </a:solidFill>
              </a:rPr>
              <a:t> </a:t>
            </a:r>
            <a:r>
              <a:rPr lang="fr-FR" sz="2200" dirty="0" err="1">
                <a:solidFill>
                  <a:schemeClr val="bg2"/>
                </a:solidFill>
              </a:rPr>
              <a:t>Modeler,Camunda</a:t>
            </a:r>
            <a:r>
              <a:rPr lang="fr-FR" sz="2200" dirty="0">
                <a:solidFill>
                  <a:schemeClr val="bg2"/>
                </a:solidFill>
              </a:rPr>
              <a:t> Cockpit </a:t>
            </a:r>
            <a:r>
              <a:rPr lang="fr-FR" sz="2200" dirty="0" err="1">
                <a:solidFill>
                  <a:schemeClr val="bg2"/>
                </a:solidFill>
              </a:rPr>
              <a:t>Camunda</a:t>
            </a:r>
            <a:r>
              <a:rPr lang="fr-FR" sz="2200" dirty="0">
                <a:solidFill>
                  <a:schemeClr val="bg2"/>
                </a:solidFill>
              </a:rPr>
              <a:t> Cloud, </a:t>
            </a:r>
            <a:r>
              <a:rPr lang="fr-FR" sz="2200" dirty="0" err="1">
                <a:solidFill>
                  <a:schemeClr val="bg2"/>
                </a:solidFill>
              </a:rPr>
              <a:t>Zeebe</a:t>
            </a:r>
            <a:r>
              <a:rPr lang="fr-FR" sz="2200" dirty="0">
                <a:solidFill>
                  <a:schemeClr val="bg2"/>
                </a:solidFill>
              </a:rPr>
              <a:t> Client</a:t>
            </a:r>
          </a:p>
          <a:p>
            <a:r>
              <a:rPr lang="fr-FR" sz="2200" dirty="0">
                <a:solidFill>
                  <a:schemeClr val="bg2"/>
                </a:solidFill>
              </a:rPr>
              <a:t>Techniques: BPMN for process modeling, </a:t>
            </a:r>
            <a:r>
              <a:rPr lang="fr-FR" sz="2200" dirty="0" err="1">
                <a:solidFill>
                  <a:schemeClr val="bg2"/>
                </a:solidFill>
              </a:rPr>
              <a:t>iterative</a:t>
            </a:r>
            <a:r>
              <a:rPr lang="fr-FR" sz="2200" dirty="0">
                <a:solidFill>
                  <a:schemeClr val="bg2"/>
                </a:solidFill>
              </a:rPr>
              <a:t> </a:t>
            </a:r>
            <a:r>
              <a:rPr lang="fr-FR" sz="2200" dirty="0" err="1">
                <a:solidFill>
                  <a:schemeClr val="bg2"/>
                </a:solidFill>
              </a:rPr>
              <a:t>refinement</a:t>
            </a:r>
            <a:r>
              <a:rPr lang="fr-FR" sz="2200" dirty="0">
                <a:solidFill>
                  <a:schemeClr val="bg2"/>
                </a:solidFill>
              </a:rPr>
              <a:t>.</a:t>
            </a:r>
          </a:p>
          <a:p>
            <a:endParaRPr lang="fr-FR" sz="2200" dirty="0">
              <a:solidFill>
                <a:schemeClr val="bg2"/>
              </a:solidFill>
            </a:endParaRPr>
          </a:p>
          <a:p>
            <a:r>
              <a:rPr lang="fr-FR" sz="2200" b="1" dirty="0">
                <a:solidFill>
                  <a:schemeClr val="bg2"/>
                </a:solidFill>
              </a:rPr>
              <a:t>File Format:</a:t>
            </a:r>
          </a:p>
          <a:p>
            <a:r>
              <a:rPr lang="fr-FR" sz="2200" dirty="0" err="1">
                <a:solidFill>
                  <a:schemeClr val="bg2"/>
                </a:solidFill>
              </a:rPr>
              <a:t>Operational</a:t>
            </a:r>
            <a:r>
              <a:rPr lang="fr-FR" sz="2200" dirty="0">
                <a:solidFill>
                  <a:schemeClr val="bg2"/>
                </a:solidFill>
              </a:rPr>
              <a:t> BPMN </a:t>
            </a:r>
            <a:r>
              <a:rPr lang="fr-FR" sz="2200" dirty="0" err="1">
                <a:solidFill>
                  <a:schemeClr val="bg2"/>
                </a:solidFill>
              </a:rPr>
              <a:t>Delivered</a:t>
            </a:r>
            <a:r>
              <a:rPr lang="fr-FR" sz="2200" dirty="0">
                <a:solidFill>
                  <a:schemeClr val="bg2"/>
                </a:solidFill>
              </a:rPr>
              <a:t> in a .</a:t>
            </a:r>
            <a:r>
              <a:rPr lang="fr-FR" sz="2200" dirty="0" err="1">
                <a:solidFill>
                  <a:schemeClr val="bg2"/>
                </a:solidFill>
              </a:rPr>
              <a:t>bpmn</a:t>
            </a:r>
            <a:r>
              <a:rPr lang="fr-FR" sz="2200" dirty="0">
                <a:solidFill>
                  <a:schemeClr val="bg2"/>
                </a:solidFill>
              </a:rPr>
              <a:t> file format.</a:t>
            </a:r>
          </a:p>
          <a:p>
            <a:endParaRPr lang="fr-FR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7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259634" y="-15615"/>
            <a:ext cx="17476898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AFCECA1-1CF8-1909-B983-339227A8C5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" r="-132" b="883"/>
          <a:stretch/>
        </p:blipFill>
        <p:spPr>
          <a:xfrm>
            <a:off x="999241" y="705682"/>
            <a:ext cx="10504602" cy="4810125"/>
          </a:xfrm>
          <a:solidFill>
            <a:schemeClr val="tx2"/>
          </a:solidFill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hlinkClick r:id="rId4" action="ppaction://hlinksldjump"/>
            <a:extLst>
              <a:ext uri="{FF2B5EF4-FFF2-40B4-BE49-F238E27FC236}">
                <a16:creationId xmlns:a16="http://schemas.microsoft.com/office/drawing/2014/main" id="{34F19279-61A3-91A2-08A8-FADCA6D67404}"/>
              </a:ext>
            </a:extLst>
          </p:cNvPr>
          <p:cNvSpPr/>
          <p:nvPr/>
        </p:nvSpPr>
        <p:spPr>
          <a:xfrm>
            <a:off x="546757" y="4508658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4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5" y="3354748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608035" y="1144047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844BE-D18B-CE67-77EE-00CD88E045EE}"/>
              </a:ext>
            </a:extLst>
          </p:cNvPr>
          <p:cNvSpPr txBox="1"/>
          <p:nvPr/>
        </p:nvSpPr>
        <p:spPr>
          <a:xfrm>
            <a:off x="497399" y="133189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i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 of the BPM Operational model used:</a:t>
            </a:r>
            <a:endParaRPr lang="fr-FR" sz="1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0B86F-E74E-CAAC-373C-04470BC8C938}"/>
              </a:ext>
            </a:extLst>
          </p:cNvPr>
          <p:cNvSpPr txBox="1"/>
          <p:nvPr/>
        </p:nvSpPr>
        <p:spPr>
          <a:xfrm>
            <a:off x="1353302" y="6164085"/>
            <a:ext cx="934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Project Repository : Link to My GitHub :</a:t>
            </a:r>
          </a:p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8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AFCECA1-1CF8-1909-B983-339227A8C5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r="7260"/>
          <a:stretch/>
        </p:blipFill>
        <p:spPr>
          <a:xfrm>
            <a:off x="6994362" y="2241373"/>
            <a:ext cx="3773088" cy="2376515"/>
          </a:xfrm>
          <a:solidFill>
            <a:schemeClr val="tx2"/>
          </a:solidFill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8718A8E9-296B-33F1-2A6F-53328E11DA6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3" r="23353"/>
          <a:stretch/>
        </p:blipFill>
        <p:spPr>
          <a:xfrm>
            <a:off x="11021881" y="2565084"/>
            <a:ext cx="1890353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6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844BE-D18B-CE67-77EE-00CD88E045EE}"/>
              </a:ext>
            </a:extLst>
          </p:cNvPr>
          <p:cNvSpPr txBox="1"/>
          <p:nvPr/>
        </p:nvSpPr>
        <p:spPr>
          <a:xfrm>
            <a:off x="1287304" y="25485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 and Development: User Interface</a:t>
            </a:r>
            <a:endParaRPr lang="fr-FR" dirty="0"/>
          </a:p>
        </p:txBody>
      </p:sp>
      <p:sp>
        <p:nvSpPr>
          <p:cNvPr id="4" name="Oval 3">
            <a:hlinkClick r:id="rId6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915308" y="2943756"/>
            <a:ext cx="5634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2"/>
                </a:solidFill>
              </a:rPr>
              <a:t>-User Interface for creating a ticket via Email </a:t>
            </a:r>
            <a:endParaRPr lang="fr-FR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6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29006" y="-15617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AFCECA1-1CF8-1909-B983-339227A8C5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" t="13211" r="17231" b="-1120"/>
          <a:stretch/>
        </p:blipFill>
        <p:spPr>
          <a:xfrm>
            <a:off x="6994361" y="2442735"/>
            <a:ext cx="3773088" cy="2089178"/>
          </a:xfrm>
          <a:solidFill>
            <a:schemeClr val="tx2"/>
          </a:solidFill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8718A8E9-296B-33F1-2A6F-53328E11DA6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9" b="10089"/>
          <a:stretch/>
        </p:blipFill>
        <p:spPr>
          <a:xfrm>
            <a:off x="11021881" y="2565084"/>
            <a:ext cx="1890353" cy="1748589"/>
          </a:xfr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5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6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844BE-D18B-CE67-77EE-00CD88E045EE}"/>
              </a:ext>
            </a:extLst>
          </p:cNvPr>
          <p:cNvSpPr txBox="1"/>
          <p:nvPr/>
        </p:nvSpPr>
        <p:spPr>
          <a:xfrm>
            <a:off x="1287304" y="25485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 and Development: User Interface</a:t>
            </a:r>
            <a:endParaRPr lang="fr-FR" dirty="0"/>
          </a:p>
        </p:txBody>
      </p:sp>
      <p:sp>
        <p:nvSpPr>
          <p:cNvPr id="4" name="Oval 3">
            <a:hlinkClick r:id="rId6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1209213" y="3008490"/>
            <a:ext cx="5264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2"/>
                </a:solidFill>
              </a:rPr>
              <a:t>-User Interface for creating a ticket via Web  </a:t>
            </a:r>
            <a:endParaRPr lang="fr-FR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diagram of a business management&#10;&#10;Description automatically generated">
            <a:extLst>
              <a:ext uri="{FF2B5EF4-FFF2-40B4-BE49-F238E27FC236}">
                <a16:creationId xmlns:a16="http://schemas.microsoft.com/office/drawing/2014/main" id="{3407C46B-1A33-A97C-93B7-6788070E5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899"/>
          <a:stretch>
            <a:fillRect/>
          </a:stretch>
        </p:blipFill>
        <p:spPr>
          <a:xfrm>
            <a:off x="15404506" y="2528710"/>
            <a:ext cx="1812758" cy="1748589"/>
          </a:xfr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7D083E9-4339-2E8A-A71E-5E979188B2EA}"/>
              </a:ext>
            </a:extLst>
          </p:cNvPr>
          <p:cNvSpPr/>
          <p:nvPr/>
        </p:nvSpPr>
        <p:spPr>
          <a:xfrm>
            <a:off x="-70701" y="-51989"/>
            <a:ext cx="12333402" cy="69099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AFCECA1-1CF8-1909-B983-339227A8C5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t="2606" r="-1091" b="43042"/>
          <a:stretch/>
        </p:blipFill>
        <p:spPr>
          <a:xfrm>
            <a:off x="6994362" y="2241373"/>
            <a:ext cx="3773088" cy="2376515"/>
          </a:xfrm>
          <a:solidFill>
            <a:schemeClr val="tx2"/>
          </a:solidFill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CFDECB-0AE8-5C31-B386-4A003B91E4F2}"/>
              </a:ext>
            </a:extLst>
          </p:cNvPr>
          <p:cNvCxnSpPr/>
          <p:nvPr/>
        </p:nvCxnSpPr>
        <p:spPr>
          <a:xfrm>
            <a:off x="688157" y="1215875"/>
            <a:ext cx="0" cy="4494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hlinkClick r:id="rId4" action="ppaction://hlinksldjump"/>
            <a:extLst>
              <a:ext uri="{FF2B5EF4-FFF2-40B4-BE49-F238E27FC236}">
                <a16:creationId xmlns:a16="http://schemas.microsoft.com/office/drawing/2014/main" id="{368A9335-FC90-EF07-EB3A-247407B77C71}"/>
              </a:ext>
            </a:extLst>
          </p:cNvPr>
          <p:cNvSpPr/>
          <p:nvPr/>
        </p:nvSpPr>
        <p:spPr>
          <a:xfrm>
            <a:off x="593887" y="2241374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hlinkClick r:id="rId5" action="ppaction://hlinksldjump"/>
            <a:extLst>
              <a:ext uri="{FF2B5EF4-FFF2-40B4-BE49-F238E27FC236}">
                <a16:creationId xmlns:a16="http://schemas.microsoft.com/office/drawing/2014/main" id="{F49E45A9-91EE-D228-4825-D43153F98E0F}"/>
              </a:ext>
            </a:extLst>
          </p:cNvPr>
          <p:cNvSpPr/>
          <p:nvPr/>
        </p:nvSpPr>
        <p:spPr>
          <a:xfrm>
            <a:off x="593886" y="1111353"/>
            <a:ext cx="188529" cy="169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hlinkClick r:id="" action="ppaction://noaction"/>
            <a:extLst>
              <a:ext uri="{FF2B5EF4-FFF2-40B4-BE49-F238E27FC236}">
                <a16:creationId xmlns:a16="http://schemas.microsoft.com/office/drawing/2014/main" id="{CCE6CC4C-69CC-C2B1-C730-D70DA11DBFDB}"/>
              </a:ext>
            </a:extLst>
          </p:cNvPr>
          <p:cNvSpPr/>
          <p:nvPr/>
        </p:nvSpPr>
        <p:spPr>
          <a:xfrm>
            <a:off x="593887" y="4417719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hlinkClick r:id="" action="ppaction://noaction"/>
            <a:extLst>
              <a:ext uri="{FF2B5EF4-FFF2-40B4-BE49-F238E27FC236}">
                <a16:creationId xmlns:a16="http://schemas.microsoft.com/office/drawing/2014/main" id="{FB282F71-1C0D-900C-9C1E-819737776AA9}"/>
              </a:ext>
            </a:extLst>
          </p:cNvPr>
          <p:cNvSpPr/>
          <p:nvPr/>
        </p:nvSpPr>
        <p:spPr>
          <a:xfrm>
            <a:off x="612741" y="5578644"/>
            <a:ext cx="188528" cy="20016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c 5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057242-0035-E38D-9C41-7B5D75992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7789" y="5670136"/>
            <a:ext cx="537411" cy="537411"/>
          </a:xfrm>
          <a:custGeom>
            <a:avLst/>
            <a:gdLst>
              <a:gd name="connsiteX0" fmla="*/ 0 w 537411"/>
              <a:gd name="connsiteY0" fmla="*/ 0 h 537411"/>
              <a:gd name="connsiteX1" fmla="*/ 537411 w 537411"/>
              <a:gd name="connsiteY1" fmla="*/ 0 h 537411"/>
              <a:gd name="connsiteX2" fmla="*/ 537411 w 537411"/>
              <a:gd name="connsiteY2" fmla="*/ 537411 h 537411"/>
              <a:gd name="connsiteX3" fmla="*/ 0 w 537411"/>
              <a:gd name="connsiteY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11" h="537411">
                <a:moveTo>
                  <a:pt x="0" y="0"/>
                </a:moveTo>
                <a:lnTo>
                  <a:pt x="537411" y="0"/>
                </a:lnTo>
                <a:lnTo>
                  <a:pt x="537411" y="537411"/>
                </a:lnTo>
                <a:lnTo>
                  <a:pt x="0" y="537411"/>
                </a:lnTo>
                <a:close/>
              </a:path>
            </a:pathLst>
          </a:custGeom>
        </p:spPr>
      </p:pic>
      <p:pic>
        <p:nvPicPr>
          <p:cNvPr id="53" name="Graphic 5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D6B43-DB28-16CE-A22A-E7B6F47D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5055024" y="5670136"/>
            <a:ext cx="561045" cy="561045"/>
          </a:xfrm>
          <a:custGeom>
            <a:avLst/>
            <a:gdLst>
              <a:gd name="connsiteX0" fmla="*/ 561045 w 561045"/>
              <a:gd name="connsiteY0" fmla="*/ 561045 h 561045"/>
              <a:gd name="connsiteX1" fmla="*/ 0 w 561045"/>
              <a:gd name="connsiteY1" fmla="*/ 561045 h 561045"/>
              <a:gd name="connsiteX2" fmla="*/ 0 w 561045"/>
              <a:gd name="connsiteY2" fmla="*/ 0 h 561045"/>
              <a:gd name="connsiteX3" fmla="*/ 561045 w 561045"/>
              <a:gd name="connsiteY3" fmla="*/ 0 h 56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045" h="561045">
                <a:moveTo>
                  <a:pt x="561045" y="561045"/>
                </a:moveTo>
                <a:lnTo>
                  <a:pt x="0" y="561045"/>
                </a:lnTo>
                <a:lnTo>
                  <a:pt x="0" y="0"/>
                </a:lnTo>
                <a:lnTo>
                  <a:pt x="561045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844BE-D18B-CE67-77EE-00CD88E045EE}"/>
              </a:ext>
            </a:extLst>
          </p:cNvPr>
          <p:cNvSpPr txBox="1"/>
          <p:nvPr/>
        </p:nvSpPr>
        <p:spPr>
          <a:xfrm>
            <a:off x="1287304" y="254854"/>
            <a:ext cx="1052448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3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 and Development: User Interface</a:t>
            </a:r>
            <a:endParaRPr lang="fr-FR" dirty="0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11A0A2F8-5853-4D99-4281-CFAF2DDC467C}"/>
              </a:ext>
            </a:extLst>
          </p:cNvPr>
          <p:cNvSpPr/>
          <p:nvPr/>
        </p:nvSpPr>
        <p:spPr>
          <a:xfrm>
            <a:off x="528808" y="3285963"/>
            <a:ext cx="311083" cy="286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051B-C83C-9B63-5966-FCE4B27FC5F9}"/>
              </a:ext>
            </a:extLst>
          </p:cNvPr>
          <p:cNvSpPr txBox="1"/>
          <p:nvPr/>
        </p:nvSpPr>
        <p:spPr>
          <a:xfrm>
            <a:off x="1465698" y="6269757"/>
            <a:ext cx="93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3</a:t>
            </a:r>
            <a:r>
              <a:rPr lang="en-GB" b="1" i="1" baseline="30000" dirty="0">
                <a:solidFill>
                  <a:schemeClr val="bg1"/>
                </a:solidFill>
              </a:rPr>
              <a:t>rd</a:t>
            </a:r>
            <a:r>
              <a:rPr lang="en-GB" b="1" i="1" dirty="0">
                <a:solidFill>
                  <a:schemeClr val="bg1"/>
                </a:solidFill>
              </a:rPr>
              <a:t> Year : DISP : development of Information System’s Project   – Presentation Slides By Rayan 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E2966-6D71-4A5D-0C84-FAA96F876594}"/>
              </a:ext>
            </a:extLst>
          </p:cNvPr>
          <p:cNvSpPr txBox="1"/>
          <p:nvPr/>
        </p:nvSpPr>
        <p:spPr>
          <a:xfrm>
            <a:off x="1424550" y="3254712"/>
            <a:ext cx="5264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2"/>
                </a:solidFill>
              </a:rPr>
              <a:t>-User Interface for The Survey </a:t>
            </a:r>
            <a:endParaRPr lang="fr-FR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F5C709EF3537478F9E8091983AE9FC" ma:contentTypeVersion="13" ma:contentTypeDescription="Create a new document." ma:contentTypeScope="" ma:versionID="bbd35ed84d7ac23278673e22713e8ea6">
  <xsd:schema xmlns:xsd="http://www.w3.org/2001/XMLSchema" xmlns:xs="http://www.w3.org/2001/XMLSchema" xmlns:p="http://schemas.microsoft.com/office/2006/metadata/properties" xmlns:ns3="485622a6-0e92-4611-9cb2-085121710fbe" xmlns:ns4="cfe37a85-565b-443e-9bfa-493600219919" targetNamespace="http://schemas.microsoft.com/office/2006/metadata/properties" ma:root="true" ma:fieldsID="3d50a307587bc8d40cf7b22efed75b07" ns3:_="" ns4:_="">
    <xsd:import namespace="485622a6-0e92-4611-9cb2-085121710fbe"/>
    <xsd:import namespace="cfe37a85-565b-443e-9bfa-4936002199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622a6-0e92-4611-9cb2-085121710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37a85-565b-443e-9bfa-4936002199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85622a6-0e92-4611-9cb2-085121710f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B1EE31-500A-4301-9F49-75F651FCA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5622a6-0e92-4611-9cb2-085121710fbe"/>
    <ds:schemaRef ds:uri="cfe37a85-565b-443e-9bfa-493600219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BB909C-E90B-40A8-86BC-B6159E79D7E8}">
  <ds:schemaRefs>
    <ds:schemaRef ds:uri="cfe37a85-565b-443e-9bfa-49360021991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485622a6-0e92-4611-9cb2-085121710fb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F2CC2C3-40AE-4454-8E6E-63D02555D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2321</TotalTime>
  <Words>1175</Words>
  <Application>Microsoft Office PowerPoint</Application>
  <PresentationFormat>Widescreen</PresentationFormat>
  <Paragraphs>161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 Louahche</dc:creator>
  <cp:lastModifiedBy>Rayan Louahche (Student)</cp:lastModifiedBy>
  <cp:revision>41</cp:revision>
  <dcterms:created xsi:type="dcterms:W3CDTF">2013-07-15T20:26:40Z</dcterms:created>
  <dcterms:modified xsi:type="dcterms:W3CDTF">2024-08-30T10:46:28Z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0x0101005BF5C709EF3537478F9E8091983AE9FC</vt:lpwstr>
  </property>
</Properties>
</file>