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9554f0270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9554f0270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554f0270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554f0270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554f0270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9554f0270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554f0270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554f0270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9554f0270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9554f0270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4.jpg"/><Relationship Id="rId5" Type="http://schemas.openxmlformats.org/officeDocument/2006/relationships/image" Target="../media/image9.jpg"/><Relationship Id="rId6" Type="http://schemas.openxmlformats.org/officeDocument/2006/relationships/image" Target="../media/image15.jpg"/><Relationship Id="rId7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Buchanan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167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Student Images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States of Soldiering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Disciplined soldier in Battle Dress Uniform, prepared to deploy for field.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Relaxed soldier on R &amp; R with his family.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Class A soldier prepared for inspection.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Victorious soldier receiving award for outstanding performance.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Relieved soldier following rigorous training and prepared to revel with brothers.</a:t>
            </a:r>
            <a:endParaRPr sz="1400"/>
          </a:p>
        </p:txBody>
      </p:sp>
      <p:grpSp>
        <p:nvGrpSpPr>
          <p:cNvPr id="70" name="Google Shape;70;p14"/>
          <p:cNvGrpSpPr/>
          <p:nvPr/>
        </p:nvGrpSpPr>
        <p:grpSpPr>
          <a:xfrm>
            <a:off x="7469853" y="2691800"/>
            <a:ext cx="1585334" cy="2207475"/>
            <a:chOff x="307053" y="2691800"/>
            <a:chExt cx="1585334" cy="2207475"/>
          </a:xfrm>
        </p:grpSpPr>
        <p:pic>
          <p:nvPicPr>
            <p:cNvPr id="71" name="Google Shape;7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053" y="2965275"/>
              <a:ext cx="1585334" cy="193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14"/>
            <p:cNvSpPr txBox="1"/>
            <p:nvPr/>
          </p:nvSpPr>
          <p:spPr>
            <a:xfrm>
              <a:off x="959163" y="2691800"/>
              <a:ext cx="28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3639065" y="2691800"/>
            <a:ext cx="1350985" cy="2207475"/>
            <a:chOff x="2267390" y="2691800"/>
            <a:chExt cx="1350985" cy="2207475"/>
          </a:xfrm>
        </p:grpSpPr>
        <p:pic>
          <p:nvPicPr>
            <p:cNvPr id="74" name="Google Shape;74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67390" y="2965275"/>
              <a:ext cx="1350985" cy="193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4"/>
            <p:cNvSpPr txBox="1"/>
            <p:nvPr/>
          </p:nvSpPr>
          <p:spPr>
            <a:xfrm>
              <a:off x="2864163" y="2691800"/>
              <a:ext cx="28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6" name="Google Shape;76;p14"/>
          <p:cNvGrpSpPr/>
          <p:nvPr/>
        </p:nvGrpSpPr>
        <p:grpSpPr>
          <a:xfrm>
            <a:off x="335800" y="2691800"/>
            <a:ext cx="1157208" cy="2207475"/>
            <a:chOff x="3993400" y="2691800"/>
            <a:chExt cx="1157208" cy="2207475"/>
          </a:xfrm>
        </p:grpSpPr>
        <p:pic>
          <p:nvPicPr>
            <p:cNvPr id="77" name="Google Shape;77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93400" y="2965275"/>
              <a:ext cx="1157208" cy="193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4"/>
            <p:cNvSpPr txBox="1"/>
            <p:nvPr/>
          </p:nvSpPr>
          <p:spPr>
            <a:xfrm>
              <a:off x="4426925" y="2691800"/>
              <a:ext cx="28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1829788" y="2692300"/>
            <a:ext cx="1448974" cy="2206461"/>
            <a:chOff x="5516588" y="2691800"/>
            <a:chExt cx="1448974" cy="2206461"/>
          </a:xfrm>
        </p:grpSpPr>
        <p:pic>
          <p:nvPicPr>
            <p:cNvPr id="80" name="Google Shape;80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16588" y="2966296"/>
              <a:ext cx="1448974" cy="19319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4"/>
            <p:cNvSpPr txBox="1"/>
            <p:nvPr/>
          </p:nvSpPr>
          <p:spPr>
            <a:xfrm>
              <a:off x="6100525" y="2691800"/>
              <a:ext cx="28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2" name="Google Shape;82;p14"/>
          <p:cNvGrpSpPr/>
          <p:nvPr/>
        </p:nvGrpSpPr>
        <p:grpSpPr>
          <a:xfrm>
            <a:off x="5345549" y="2691800"/>
            <a:ext cx="1768825" cy="2207475"/>
            <a:chOff x="7331549" y="2691800"/>
            <a:chExt cx="1768825" cy="2207475"/>
          </a:xfrm>
        </p:grpSpPr>
        <p:pic>
          <p:nvPicPr>
            <p:cNvPr id="83" name="Google Shape;83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331549" y="2965275"/>
              <a:ext cx="1768825" cy="193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4"/>
            <p:cNvSpPr txBox="1"/>
            <p:nvPr/>
          </p:nvSpPr>
          <p:spPr>
            <a:xfrm>
              <a:off x="8075413" y="2691800"/>
              <a:ext cx="28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167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Color Scheme</a:t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ideals and traditional themes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Army green represents the battle-ready soldier.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Gold stands for excellence and highest standards.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red comes from the blood of a warrior and represents loyalty and strength.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White </a:t>
            </a:r>
            <a:r>
              <a:rPr lang="en" sz="1400"/>
              <a:t>represents</a:t>
            </a:r>
            <a:r>
              <a:rPr lang="en" sz="1400"/>
              <a:t> the purity, dignity and integrity of the outstanding gentleman trooper.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blue on the starfield and worn by the </a:t>
            </a:r>
            <a:r>
              <a:rPr lang="en" sz="1400"/>
              <a:t>soldier</a:t>
            </a:r>
            <a:r>
              <a:rPr lang="en" sz="1400"/>
              <a:t> stands for glory, patriotism and honor.</a:t>
            </a:r>
            <a:endParaRPr sz="1400"/>
          </a:p>
        </p:txBody>
      </p:sp>
      <p:grpSp>
        <p:nvGrpSpPr>
          <p:cNvPr id="91" name="Google Shape;91;p15"/>
          <p:cNvGrpSpPr/>
          <p:nvPr/>
        </p:nvGrpSpPr>
        <p:grpSpPr>
          <a:xfrm>
            <a:off x="478875" y="3072800"/>
            <a:ext cx="990600" cy="1317788"/>
            <a:chOff x="478875" y="2691800"/>
            <a:chExt cx="990600" cy="1317788"/>
          </a:xfrm>
        </p:grpSpPr>
        <p:sp>
          <p:nvSpPr>
            <p:cNvPr id="92" name="Google Shape;92;p15"/>
            <p:cNvSpPr txBox="1"/>
            <p:nvPr/>
          </p:nvSpPr>
          <p:spPr>
            <a:xfrm>
              <a:off x="769325" y="2691800"/>
              <a:ext cx="28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93" name="Google Shape;93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8875" y="3028513"/>
              <a:ext cx="990600" cy="981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" name="Google Shape;94;p15"/>
          <p:cNvGrpSpPr/>
          <p:nvPr/>
        </p:nvGrpSpPr>
        <p:grpSpPr>
          <a:xfrm>
            <a:off x="2054200" y="3073300"/>
            <a:ext cx="1000125" cy="1350363"/>
            <a:chOff x="2054200" y="2692300"/>
            <a:chExt cx="1000125" cy="1350363"/>
          </a:xfrm>
        </p:grpSpPr>
        <p:sp>
          <p:nvSpPr>
            <p:cNvPr id="95" name="Google Shape;95;p15"/>
            <p:cNvSpPr txBox="1"/>
            <p:nvPr/>
          </p:nvSpPr>
          <p:spPr>
            <a:xfrm>
              <a:off x="2413725" y="2692300"/>
              <a:ext cx="28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96" name="Google Shape;96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54200" y="3061588"/>
              <a:ext cx="1000125" cy="981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7" name="Google Shape;97;p15"/>
          <p:cNvGrpSpPr/>
          <p:nvPr/>
        </p:nvGrpSpPr>
        <p:grpSpPr>
          <a:xfrm>
            <a:off x="7402950" y="3073300"/>
            <a:ext cx="1000125" cy="1369413"/>
            <a:chOff x="7402950" y="2692300"/>
            <a:chExt cx="1000125" cy="1369413"/>
          </a:xfrm>
        </p:grpSpPr>
        <p:sp>
          <p:nvSpPr>
            <p:cNvPr id="98" name="Google Shape;98;p15"/>
            <p:cNvSpPr txBox="1"/>
            <p:nvPr/>
          </p:nvSpPr>
          <p:spPr>
            <a:xfrm>
              <a:off x="7762463" y="2692300"/>
              <a:ext cx="28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99" name="Google Shape;99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02950" y="3080638"/>
              <a:ext cx="1000125" cy="981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" name="Google Shape;100;p15"/>
          <p:cNvGrpSpPr/>
          <p:nvPr/>
        </p:nvGrpSpPr>
        <p:grpSpPr>
          <a:xfrm>
            <a:off x="3862050" y="3072800"/>
            <a:ext cx="1028700" cy="1350863"/>
            <a:chOff x="3862050" y="2691800"/>
            <a:chExt cx="1028700" cy="1350863"/>
          </a:xfrm>
        </p:grpSpPr>
        <p:sp>
          <p:nvSpPr>
            <p:cNvPr id="101" name="Google Shape;101;p15"/>
            <p:cNvSpPr txBox="1"/>
            <p:nvPr/>
          </p:nvSpPr>
          <p:spPr>
            <a:xfrm>
              <a:off x="4235838" y="2691800"/>
              <a:ext cx="28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02" name="Google Shape;102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62050" y="3061588"/>
              <a:ext cx="1028700" cy="981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" name="Google Shape;103;p15"/>
          <p:cNvGrpSpPr/>
          <p:nvPr/>
        </p:nvGrpSpPr>
        <p:grpSpPr>
          <a:xfrm>
            <a:off x="5777525" y="3072800"/>
            <a:ext cx="904875" cy="1369913"/>
            <a:chOff x="5777525" y="2691800"/>
            <a:chExt cx="904875" cy="1369913"/>
          </a:xfrm>
        </p:grpSpPr>
        <p:sp>
          <p:nvSpPr>
            <p:cNvPr id="104" name="Google Shape;104;p15"/>
            <p:cNvSpPr txBox="1"/>
            <p:nvPr/>
          </p:nvSpPr>
          <p:spPr>
            <a:xfrm>
              <a:off x="6089413" y="2691800"/>
              <a:ext cx="28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05" name="Google Shape;105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777525" y="3061588"/>
              <a:ext cx="904875" cy="10001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Army Sleeve Backdrop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311700" y="894750"/>
            <a:ext cx="5205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Recognized Symbol of Achievement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</a:t>
            </a:r>
            <a:r>
              <a:rPr lang="en" sz="1400"/>
              <a:t>reen and gold is for every US Army occasion.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Perhaps those receiving the invitation will be prior service.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It is a preview of all the proud men and women in uniform being awarded for their hard work.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images chosen for the Army Sleeve theme represent toughness and discipline, like the green backdrop.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gold framing the sleeve and the images is reminiscent of medals the trooper earns.</a:t>
            </a:r>
            <a:endParaRPr sz="1400"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0704" y="341175"/>
            <a:ext cx="1725589" cy="24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7500" y="2509575"/>
            <a:ext cx="1579201" cy="2249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Defense Language Institute Crest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11700" y="894750"/>
            <a:ext cx="5205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 Defense &amp; Symbol of Intelligence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dark blue of the uniform is for occasions of highest honor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DLI crest with it’s cap of Hermes and ancient tablet of intel demonstrate that the graduate has genuinely achieved excellence.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Highlighting the Defense Institute of Monterey brings out that the soldier is in the Intelligence Corp and has scored at the very top of his US Army entrance exams.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 central picture of the </a:t>
            </a:r>
            <a:r>
              <a:rPr lang="en" sz="1400"/>
              <a:t>trooper </a:t>
            </a:r>
            <a:r>
              <a:rPr lang="en" sz="1400"/>
              <a:t>receiving an award from the Provost of the DLI spotlights that this graduate is truly outstanding.</a:t>
            </a:r>
            <a:endParaRPr sz="1400"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9981" y="894748"/>
            <a:ext cx="2537722" cy="183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5800" y="2727525"/>
            <a:ext cx="2896998" cy="216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Stars and Stripes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11700" y="894750"/>
            <a:ext cx="5127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God bless Old Glory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United States flag is a superb backdrop to welcome the rise of a new soldier to defend his country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Gold frames the entire invitation and represents excellence and highest standards, in the present and future.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Patriotism will swell in the hearts of those who receive and give them pride in their new graduate.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central image of the collage, the trooper in Class A uniform, expresses dedication that will follow graduation.</a:t>
            </a:r>
            <a:endParaRPr sz="1400"/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806" r="806" t="0"/>
          <a:stretch/>
        </p:blipFill>
        <p:spPr>
          <a:xfrm>
            <a:off x="6294581" y="842598"/>
            <a:ext cx="2537722" cy="183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4">
            <a:alphaModFix/>
          </a:blip>
          <a:srcRect b="386" l="0" r="0" t="386"/>
          <a:stretch/>
        </p:blipFill>
        <p:spPr>
          <a:xfrm>
            <a:off x="5406625" y="2742350"/>
            <a:ext cx="2896998" cy="2165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