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91" r:id="rId6"/>
    <p:sldId id="263" r:id="rId7"/>
    <p:sldId id="292" r:id="rId8"/>
    <p:sldId id="273" r:id="rId9"/>
    <p:sldId id="284" r:id="rId10"/>
    <p:sldId id="285" r:id="rId11"/>
    <p:sldId id="265" r:id="rId12"/>
    <p:sldId id="288" r:id="rId13"/>
    <p:sldId id="289" r:id="rId14"/>
    <p:sldId id="286" r:id="rId15"/>
    <p:sldId id="287" r:id="rId16"/>
    <p:sldId id="266" r:id="rId17"/>
    <p:sldId id="259" r:id="rId18"/>
    <p:sldId id="260" r:id="rId19"/>
    <p:sldId id="268" r:id="rId20"/>
    <p:sldId id="267" r:id="rId21"/>
    <p:sldId id="271" r:id="rId22"/>
    <p:sldId id="270" r:id="rId23"/>
    <p:sldId id="274" r:id="rId24"/>
    <p:sldId id="272" r:id="rId25"/>
    <p:sldId id="275" r:id="rId26"/>
    <p:sldId id="290" r:id="rId27"/>
    <p:sldId id="276" r:id="rId28"/>
    <p:sldId id="293" r:id="rId29"/>
    <p:sldId id="277" r:id="rId30"/>
    <p:sldId id="278" r:id="rId31"/>
    <p:sldId id="296" r:id="rId32"/>
    <p:sldId id="294" r:id="rId33"/>
    <p:sldId id="297" r:id="rId34"/>
    <p:sldId id="279" r:id="rId35"/>
    <p:sldId id="280" r:id="rId36"/>
    <p:sldId id="295" r:id="rId37"/>
    <p:sldId id="282" r:id="rId38"/>
    <p:sldId id="283"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52"/>
    <p:restoredTop sz="94729"/>
  </p:normalViewPr>
  <p:slideViewPr>
    <p:cSldViewPr snapToGrid="0" snapToObjects="1">
      <p:cViewPr varScale="1">
        <p:scale>
          <a:sx n="109" d="100"/>
          <a:sy n="109" d="100"/>
        </p:scale>
        <p:origin x="14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24133-05C8-F044-B7D4-B59C68E79F5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ED668D3-5D8C-244E-B4BA-19F7E465D7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5D296BF-2119-6F41-9AC3-745CE363460A}"/>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5" name="页脚占位符 4">
            <a:extLst>
              <a:ext uri="{FF2B5EF4-FFF2-40B4-BE49-F238E27FC236}">
                <a16:creationId xmlns:a16="http://schemas.microsoft.com/office/drawing/2014/main" id="{26DCDCFE-650A-D147-A690-2BD41F9EB40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1E91C53-6FC9-5F4F-BB0B-664207174D78}"/>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353804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05BCA-E9A8-9D41-9969-2A755EFEA9C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0914919-7CC1-CE49-BF0A-E902FC4F257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018DF54-A21D-D84A-9DE6-D89CEDAD454D}"/>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5" name="页脚占位符 4">
            <a:extLst>
              <a:ext uri="{FF2B5EF4-FFF2-40B4-BE49-F238E27FC236}">
                <a16:creationId xmlns:a16="http://schemas.microsoft.com/office/drawing/2014/main" id="{6BE3D16C-30C4-8A45-85E3-CF96932960C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BB465D0-331D-C147-B82C-EEC758A6C5F9}"/>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591287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4C8D5F5-9D0B-C247-954D-BF90D5BD614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E99BDB7-2B80-C348-9E87-8B956AFB6A22}"/>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BF38FB6-4489-1A4E-A2DA-B4A24393084F}"/>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5" name="页脚占位符 4">
            <a:extLst>
              <a:ext uri="{FF2B5EF4-FFF2-40B4-BE49-F238E27FC236}">
                <a16:creationId xmlns:a16="http://schemas.microsoft.com/office/drawing/2014/main" id="{6433AEC5-E439-734A-B957-F6CD31FF763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E33E7A7-E07C-FD41-9AB3-6D1710CF9A40}"/>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4027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D6C8F-F960-9F40-A3F7-66D52FEBCAC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FB8CF6C-857F-0C4D-8519-3C8CC635D45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184D09E-5BDD-F84F-A1E7-C37A72A2B488}"/>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5" name="页脚占位符 4">
            <a:extLst>
              <a:ext uri="{FF2B5EF4-FFF2-40B4-BE49-F238E27FC236}">
                <a16:creationId xmlns:a16="http://schemas.microsoft.com/office/drawing/2014/main" id="{31E46541-8194-8843-B566-7459E80228E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F9E10B0-8768-EB45-B2A7-7E18476DE280}"/>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376002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4CEBE-538E-4E4A-8CEA-7AE8D62CB94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CDFE6E4D-5D90-A04C-85BC-90CDF6D2F6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D33ACAE-5B9B-6E46-9C86-A3282076A952}"/>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5" name="页脚占位符 4">
            <a:extLst>
              <a:ext uri="{FF2B5EF4-FFF2-40B4-BE49-F238E27FC236}">
                <a16:creationId xmlns:a16="http://schemas.microsoft.com/office/drawing/2014/main" id="{658014F6-061B-D042-956E-A4B2290A17A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7AF1FCD-0B50-A347-BC31-68B02D774FAC}"/>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80612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243B2-2EB8-974D-BEE9-7695B845D65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92FE60A-7A8B-5F46-847D-DA89E0C899E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9FB7EAF-DDED-D445-BEEA-2DDB1F87895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41A04F9-B536-8444-8076-63F6DA638C74}"/>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6" name="页脚占位符 5">
            <a:extLst>
              <a:ext uri="{FF2B5EF4-FFF2-40B4-BE49-F238E27FC236}">
                <a16:creationId xmlns:a16="http://schemas.microsoft.com/office/drawing/2014/main" id="{A55987A7-12FD-2E45-9462-3BFA87FBA01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28094E3-F6E7-4749-95FB-2ADE13560A92}"/>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80390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F3029-A3CF-EC4A-8B18-7C394DBB65F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FA0CAD4-1C36-4C4E-9DA1-3FC1942B9B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CCE5050-2587-D341-BF5D-6C233BBC3C3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A6F29F1-1F91-B843-B8A4-39F6926502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945F28F-4E78-994A-88E6-996DF8D4834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424060F-D4C2-764E-B1C6-3A15B0E8E105}"/>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8" name="页脚占位符 7">
            <a:extLst>
              <a:ext uri="{FF2B5EF4-FFF2-40B4-BE49-F238E27FC236}">
                <a16:creationId xmlns:a16="http://schemas.microsoft.com/office/drawing/2014/main" id="{877E1FD0-5C90-7E49-9D2C-75457A51466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2A6D2A8-24D9-BE46-9B9F-879B162B8F49}"/>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28473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8885D-2A38-0E46-958C-C83C9B24E4CC}"/>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166B6F6-560E-7845-B690-5E0D2DBC4A07}"/>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4" name="页脚占位符 3">
            <a:extLst>
              <a:ext uri="{FF2B5EF4-FFF2-40B4-BE49-F238E27FC236}">
                <a16:creationId xmlns:a16="http://schemas.microsoft.com/office/drawing/2014/main" id="{2DB5ED87-B400-2348-B7DD-7BC54899CF2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63E28A9-E285-5048-8B38-D18B593C13F5}"/>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2636645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FEBEA02-8C52-1442-97B6-AB90DF0EB923}"/>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3" name="页脚占位符 2">
            <a:extLst>
              <a:ext uri="{FF2B5EF4-FFF2-40B4-BE49-F238E27FC236}">
                <a16:creationId xmlns:a16="http://schemas.microsoft.com/office/drawing/2014/main" id="{AE88A387-5F18-1D40-A6F5-264DC100FAE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89BA1EE-D6DA-8643-A06A-04F5671BAEB5}"/>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76330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B7680-F8BC-F542-B108-10F711FC74B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AE385C9-C0AE-A047-A400-EABA86E669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3FE2E059-0F1A-244F-83C7-09FEF7B077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034718F-D7D6-B84B-B6C5-5025E241F946}"/>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6" name="页脚占位符 5">
            <a:extLst>
              <a:ext uri="{FF2B5EF4-FFF2-40B4-BE49-F238E27FC236}">
                <a16:creationId xmlns:a16="http://schemas.microsoft.com/office/drawing/2014/main" id="{083C9D5D-A8C8-7D48-8393-A78A08B7C07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EDCFF4D-E1AB-B842-A7CE-36A441EADC94}"/>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64591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E85B6-DBEF-FF40-82B3-BCB33879713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41C78F8-C556-DB42-93A4-66140096B1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E645972-DC87-CC41-8EA7-B0B1B8B27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8A8E33D-48F3-E946-B604-4AB560536E38}"/>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6" name="页脚占位符 5">
            <a:extLst>
              <a:ext uri="{FF2B5EF4-FFF2-40B4-BE49-F238E27FC236}">
                <a16:creationId xmlns:a16="http://schemas.microsoft.com/office/drawing/2014/main" id="{237D5379-FD36-484A-BA0B-9B500BDEE87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F4D0C57-CE2E-2445-AE9E-299DE968CA18}"/>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563175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071A810-1E4B-9C4F-955E-C6E0F6E008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5CD2F38-72CE-7B40-BC35-984A65C055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AA868B9-C21B-6043-9628-AC87B892A4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27E0D-03C1-CF40-A653-4D6CDB57DB68}" type="datetimeFigureOut">
              <a:rPr kumimoji="1" lang="zh-CN" altLang="en-US" smtClean="0"/>
              <a:t>2019/11/18</a:t>
            </a:fld>
            <a:endParaRPr kumimoji="1" lang="zh-CN" altLang="en-US"/>
          </a:p>
        </p:txBody>
      </p:sp>
      <p:sp>
        <p:nvSpPr>
          <p:cNvPr id="5" name="页脚占位符 4">
            <a:extLst>
              <a:ext uri="{FF2B5EF4-FFF2-40B4-BE49-F238E27FC236}">
                <a16:creationId xmlns:a16="http://schemas.microsoft.com/office/drawing/2014/main" id="{D19584A9-7309-AC48-93FD-E7EF1729E5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0B12790-ED22-1542-94B8-745C0B9D31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170996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hyperlink" Target="https://www.cse.unsw.edu.au/~cs9417ml/MLP2/BackPropagation.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2399B-A033-9C44-A045-7F38FA050330}"/>
              </a:ext>
            </a:extLst>
          </p:cNvPr>
          <p:cNvSpPr>
            <a:spLocks noGrp="1"/>
          </p:cNvSpPr>
          <p:nvPr>
            <p:ph type="ctrTitle"/>
          </p:nvPr>
        </p:nvSpPr>
        <p:spPr>
          <a:xfrm>
            <a:off x="1100393" y="2235200"/>
            <a:ext cx="10317249" cy="2387600"/>
          </a:xfrm>
        </p:spPr>
        <p:txBody>
          <a:bodyPr>
            <a:normAutofit fontScale="90000"/>
          </a:bodyPr>
          <a:lstStyle/>
          <a:p>
            <a:r>
              <a:rPr lang="en" altLang="zh-CN" b="1" dirty="0">
                <a:latin typeface="Times New Roman" panose="02020603050405020304" pitchFamily="18" charset="0"/>
                <a:cs typeface="Times New Roman" panose="02020603050405020304" pitchFamily="18" charset="0"/>
              </a:rPr>
              <a:t>Back-propagation neural network </a:t>
            </a:r>
            <a:br>
              <a:rPr lang="en" altLang="zh-CN" dirty="0">
                <a:latin typeface="Times New Roman" panose="02020603050405020304" pitchFamily="18" charset="0"/>
                <a:cs typeface="Times New Roman" panose="02020603050405020304" pitchFamily="18" charset="0"/>
              </a:rPr>
            </a:b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4280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90BA8-5D92-2F45-8AFC-587A5F343401}"/>
              </a:ext>
            </a:extLst>
          </p:cNvPr>
          <p:cNvSpPr>
            <a:spLocks noGrp="1"/>
          </p:cNvSpPr>
          <p:nvPr>
            <p:ph type="title"/>
          </p:nvPr>
        </p:nvSpPr>
        <p:spPr/>
        <p:txBody>
          <a:bodyPr/>
          <a:lstStyle/>
          <a:p>
            <a:r>
              <a:rPr lang="en" altLang="zh-CN" b="1" spc="-5" dirty="0">
                <a:latin typeface="Times New Roman"/>
                <a:cs typeface="Times New Roman"/>
              </a:rPr>
              <a:t>Step 2</a:t>
            </a:r>
            <a:r>
              <a:rPr lang="en" altLang="zh-CN" b="1" dirty="0">
                <a:latin typeface="Times New Roman"/>
                <a:cs typeface="Times New Roman"/>
              </a:rPr>
              <a:t>: Weight</a:t>
            </a:r>
            <a:r>
              <a:rPr lang="en" altLang="zh-CN" b="1" spc="-90" dirty="0">
                <a:latin typeface="Times New Roman"/>
                <a:cs typeface="Times New Roman"/>
              </a:rPr>
              <a:t> </a:t>
            </a:r>
            <a:r>
              <a:rPr lang="en" altLang="zh-CN" b="1" spc="-5" dirty="0">
                <a:latin typeface="Times New Roman"/>
                <a:cs typeface="Times New Roman"/>
              </a:rPr>
              <a:t>training - Output Layer</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9089E8E-9275-CD4A-BF49-967A53DA6810}"/>
                  </a:ext>
                </a:extLst>
              </p:cNvPr>
              <p:cNvSpPr>
                <a:spLocks noGrp="1"/>
              </p:cNvSpPr>
              <p:nvPr>
                <p:ph idx="1"/>
              </p:nvPr>
            </p:nvSpPr>
            <p:spPr/>
            <p:txBody>
              <a:bodyPr>
                <a:normAutofit fontScale="70000" lnSpcReduction="20000"/>
              </a:bodyPr>
              <a:lstStyle/>
              <a:p>
                <a:pPr marL="469265" marR="5080" indent="-457200">
                  <a:lnSpc>
                    <a:spcPts val="3460"/>
                  </a:lnSpc>
                  <a:spcBef>
                    <a:spcPts val="140"/>
                  </a:spcBef>
                </a:pPr>
                <a:r>
                  <a:rPr lang="en" altLang="zh-CN" spc="-5" dirty="0">
                    <a:latin typeface="Times New Roman"/>
                    <a:cs typeface="Times New Roman"/>
                  </a:rPr>
                  <a:t>(</a:t>
                </a:r>
                <a:r>
                  <a:rPr lang="en" altLang="zh-CN" i="1" spc="-5" dirty="0">
                    <a:latin typeface="Times New Roman"/>
                    <a:cs typeface="Times New Roman"/>
                  </a:rPr>
                  <a:t>c</a:t>
                </a:r>
                <a:r>
                  <a:rPr lang="en" altLang="zh-CN" spc="-5" dirty="0">
                    <a:latin typeface="Times New Roman"/>
                    <a:cs typeface="Times New Roman"/>
                  </a:rPr>
                  <a:t>) Calculate the </a:t>
                </a:r>
                <a:r>
                  <a:rPr lang="en" altLang="zh-CN" dirty="0">
                    <a:latin typeface="Times New Roman" panose="02020603050405020304" pitchFamily="18" charset="0"/>
                    <a:cs typeface="Times New Roman" panose="02020603050405020304" pitchFamily="18" charset="0"/>
                  </a:rPr>
                  <a:t>partial gradient of 𝐸  with respect to the </a:t>
                </a:r>
                <a:r>
                  <a:rPr kumimoji="1" lang="en-US" altLang="zh-CN" dirty="0">
                    <a:latin typeface="Times New Roman" panose="02020603050405020304" pitchFamily="18" charset="0"/>
                    <a:cs typeface="Times New Roman" panose="02020603050405020304" pitchFamily="18" charset="0"/>
                  </a:rPr>
                  <a:t>weight vector that </a:t>
                </a:r>
                <a:r>
                  <a:rPr kumimoji="1" lang="en-US" altLang="zh-CN" dirty="0" err="1">
                    <a:latin typeface="Times New Roman" panose="02020603050405020304" pitchFamily="18" charset="0"/>
                    <a:cs typeface="Times New Roman" panose="02020603050405020304" pitchFamily="18" charset="0"/>
                  </a:rPr>
                  <a:t>jth</a:t>
                </a:r>
                <a:r>
                  <a:rPr kumimoji="1" lang="en-US" altLang="zh-CN" dirty="0">
                    <a:latin typeface="Times New Roman" panose="02020603050405020304" pitchFamily="18" charset="0"/>
                    <a:cs typeface="Times New Roman" panose="02020603050405020304" pitchFamily="18" charset="0"/>
                  </a:rPr>
                  <a:t> neuron of hidden layer associates to all the neuron of output layer.</a:t>
                </a:r>
              </a:p>
              <a:p>
                <a:pPr marL="469265" marR="5080" indent="-457200" algn="ctr">
                  <a:lnSpc>
                    <a:spcPts val="3460"/>
                  </a:lnSpc>
                  <a:spcBef>
                    <a:spcPts val="140"/>
                  </a:spcBef>
                </a:pPr>
                <a:endParaRPr kumimoji="1" lang="en-US" altLang="zh-CN" dirty="0">
                  <a:latin typeface="Times New Roman" panose="02020603050405020304" pitchFamily="18" charset="0"/>
                  <a:cs typeface="Times New Roman" panose="02020603050405020304" pitchFamily="18" charset="0"/>
                </a:endParaRPr>
              </a:p>
              <a:p>
                <a:pPr marL="12065" marR="5080" indent="0" algn="ctr">
                  <a:lnSpc>
                    <a:spcPts val="3460"/>
                  </a:lnSpc>
                  <a:spcBef>
                    <a:spcPts val="140"/>
                  </a:spcBef>
                  <a:buNone/>
                </a:pPr>
                <a:r>
                  <a:rPr kumimoji="1" lang="en-US" altLang="zh-CN" dirty="0">
                    <a:latin typeface="Times New Roman" panose="02020603050405020304" pitchFamily="18" charset="0"/>
                    <a:cs typeface="Times New Roman" panose="02020603050405020304" pitchFamily="18" charset="0"/>
                  </a:rPr>
                  <a:t> </a:t>
                </a:r>
                <a14:m>
                  <m:oMath xmlns:m="http://schemas.openxmlformats.org/officeDocument/2006/math">
                    <m:f>
                      <m:fPr>
                        <m:ctrlPr>
                          <a:rPr kumimoji="1" lang="en-US" altLang="zh-CN" i="1" smtClean="0">
                            <a:latin typeface="Cambria Math" panose="02040503050406030204" pitchFamily="18" charset="0"/>
                            <a:cs typeface="Times New Roman" panose="02020603050405020304" pitchFamily="18" charset="0"/>
                          </a:rPr>
                        </m:ctrlPr>
                      </m:fPr>
                      <m:num>
                        <m: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𝑗</m:t>
                                </m:r>
                              </m:sub>
                            </m:sSub>
                          </m:e>
                        </m:acc>
                      </m:den>
                    </m:f>
                    <m:r>
                      <a:rPr kumimoji="1" lang="en-US" altLang="zh-CN" b="0" i="1" smtClean="0">
                        <a:latin typeface="Cambria Math" panose="02040503050406030204" pitchFamily="18" charset="0"/>
                        <a:cs typeface="Times New Roman" panose="02020603050405020304" pitchFamily="18" charset="0"/>
                      </a:rPr>
                      <m:t>=(</m:t>
                    </m:r>
                    <m:acc>
                      <m:accPr>
                        <m:chr m:val="⃗"/>
                        <m:ctrlPr>
                          <a:rPr kumimoji="1" lang="en-US" altLang="zh-CN" b="0" i="1" smtClean="0">
                            <a:latin typeface="Cambria Math" panose="02040503050406030204" pitchFamily="18" charset="0"/>
                            <a:cs typeface="Times New Roman" panose="02020603050405020304" pitchFamily="18" charset="0"/>
                          </a:rPr>
                        </m:ctrlPr>
                      </m:accPr>
                      <m:e>
                        <m:sSub>
                          <m:sSubPr>
                            <m:ctrlPr>
                              <a:rPr kumimoji="1" lang="en-US" altLang="zh-CN" b="0"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𝑌</m:t>
                            </m:r>
                          </m:e>
                          <m:sub>
                            <m:r>
                              <a:rPr kumimoji="1" lang="en-US" altLang="zh-CN" b="0" i="1" smtClean="0">
                                <a:latin typeface="Cambria Math" panose="02040503050406030204" pitchFamily="18" charset="0"/>
                                <a:cs typeface="Times New Roman" panose="02020603050405020304" pitchFamily="18" charset="0"/>
                              </a:rPr>
                              <m:t>𝑑</m:t>
                            </m:r>
                          </m:sub>
                        </m:sSub>
                      </m:e>
                    </m:acc>
                    <m:r>
                      <a:rPr kumimoji="1" lang="en-US" altLang="zh-CN" b="0" i="1" smtClean="0">
                        <a:latin typeface="Cambria Math" panose="02040503050406030204" pitchFamily="18" charset="0"/>
                        <a:cs typeface="Times New Roman" panose="02020603050405020304" pitchFamily="18" charset="0"/>
                      </a:rPr>
                      <m:t>−</m:t>
                    </m:r>
                    <m:acc>
                      <m:accPr>
                        <m:chr m:val="⃗"/>
                        <m:ctrlPr>
                          <a:rPr kumimoji="1" lang="en-US" altLang="zh-CN" b="0" i="1" smtClean="0">
                            <a:latin typeface="Cambria Math" panose="02040503050406030204" pitchFamily="18" charset="0"/>
                            <a:cs typeface="Times New Roman" panose="02020603050405020304" pitchFamily="18" charset="0"/>
                          </a:rPr>
                        </m:ctrlPr>
                      </m:accPr>
                      <m:e>
                        <m:r>
                          <a:rPr kumimoji="1" lang="en-US" altLang="zh-CN" b="0" i="1" smtClean="0">
                            <a:latin typeface="Cambria Math" panose="02040503050406030204" pitchFamily="18" charset="0"/>
                            <a:cs typeface="Times New Roman" panose="02020603050405020304" pitchFamily="18" charset="0"/>
                          </a:rPr>
                          <m:t>𝑌</m:t>
                        </m:r>
                      </m:e>
                    </m:acc>
                    <m:r>
                      <a:rPr kumimoji="1" lang="en-US" altLang="zh-CN" b="0" i="1" smtClean="0">
                        <a:latin typeface="Cambria Math" panose="02040503050406030204" pitchFamily="18" charset="0"/>
                        <a:cs typeface="Times New Roman" panose="02020603050405020304" pitchFamily="18" charset="0"/>
                      </a:rPr>
                      <m:t>)</m:t>
                    </m:r>
                    <m:acc>
                      <m:accPr>
                        <m:chr m:val="⃗"/>
                        <m:ctrlPr>
                          <a:rPr kumimoji="1" lang="en-US" altLang="zh-CN" b="0" i="1" smtClean="0">
                            <a:latin typeface="Cambria Math" panose="02040503050406030204" pitchFamily="18" charset="0"/>
                            <a:cs typeface="Times New Roman" panose="02020603050405020304" pitchFamily="18" charset="0"/>
                          </a:rPr>
                        </m:ctrlPr>
                      </m:accPr>
                      <m:e>
                        <m:r>
                          <a:rPr kumimoji="1" lang="en-US" altLang="zh-CN" b="0" i="1" smtClean="0">
                            <a:latin typeface="Cambria Math" panose="02040503050406030204" pitchFamily="18" charset="0"/>
                            <a:cs typeface="Times New Roman" panose="02020603050405020304" pitchFamily="18" charset="0"/>
                          </a:rPr>
                          <m:t>𝑌</m:t>
                        </m:r>
                      </m:e>
                    </m:acc>
                    <m:r>
                      <a:rPr kumimoji="1" lang="en-US" altLang="zh-CN" b="0" i="1" smtClean="0">
                        <a:latin typeface="Cambria Math" panose="02040503050406030204" pitchFamily="18" charset="0"/>
                        <a:cs typeface="Times New Roman" panose="02020603050405020304" pitchFamily="18" charset="0"/>
                      </a:rPr>
                      <m:t> (</m:t>
                    </m:r>
                    <m:r>
                      <a:rPr kumimoji="1" lang="en-US" altLang="zh-CN" b="0" i="1" smtClean="0">
                        <a:latin typeface="Cambria Math" panose="02040503050406030204" pitchFamily="18" charset="0"/>
                        <a:cs typeface="Times New Roman" panose="02020603050405020304" pitchFamily="18" charset="0"/>
                      </a:rPr>
                      <m:t>1</m:t>
                    </m:r>
                    <m:r>
                      <a:rPr kumimoji="1" lang="en-US" altLang="zh-CN" b="0" i="1" smtClean="0">
                        <a:latin typeface="Cambria Math" panose="02040503050406030204" pitchFamily="18" charset="0"/>
                        <a:cs typeface="Times New Roman" panose="02020603050405020304" pitchFamily="18" charset="0"/>
                      </a:rPr>
                      <m:t>−</m:t>
                    </m:r>
                    <m:acc>
                      <m:accPr>
                        <m:chr m:val="⃗"/>
                        <m:ctrlPr>
                          <a:rPr kumimoji="1" lang="en-US" altLang="zh-CN" b="0" i="1" smtClean="0">
                            <a:latin typeface="Cambria Math" panose="02040503050406030204" pitchFamily="18" charset="0"/>
                            <a:cs typeface="Times New Roman" panose="02020603050405020304" pitchFamily="18" charset="0"/>
                          </a:rPr>
                        </m:ctrlPr>
                      </m:accPr>
                      <m:e>
                        <m:r>
                          <a:rPr kumimoji="1" lang="en-US" altLang="zh-CN" b="0" i="1" smtClean="0">
                            <a:latin typeface="Cambria Math" panose="02040503050406030204" pitchFamily="18" charset="0"/>
                            <a:cs typeface="Times New Roman" panose="02020603050405020304" pitchFamily="18" charset="0"/>
                          </a:rPr>
                          <m:t>𝑌</m:t>
                        </m:r>
                      </m:e>
                    </m:acc>
                    <m:r>
                      <a:rPr kumimoji="1" lang="en-US" altLang="zh-CN" b="0" i="1" smtClean="0">
                        <a:latin typeface="Cambria Math" panose="02040503050406030204" pitchFamily="18" charset="0"/>
                        <a:cs typeface="Times New Roman" panose="02020603050405020304" pitchFamily="18" charset="0"/>
                      </a:rPr>
                      <m:t>)</m:t>
                    </m:r>
                    <m:sSub>
                      <m:sSubPr>
                        <m:ctrlPr>
                          <a:rPr kumimoji="1" lang="en-US" altLang="zh-CN" b="0"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𝑎</m:t>
                        </m:r>
                      </m:e>
                      <m:sub>
                        <m:r>
                          <a:rPr kumimoji="1" lang="en-US" altLang="zh-CN" b="0" i="1" smtClean="0">
                            <a:latin typeface="Cambria Math" panose="02040503050406030204" pitchFamily="18" charset="0"/>
                            <a:cs typeface="Times New Roman" panose="02020603050405020304" pitchFamily="18" charset="0"/>
                          </a:rPr>
                          <m:t>𝑗</m:t>
                        </m:r>
                      </m:sub>
                    </m:sSub>
                  </m:oMath>
                </a14:m>
                <a:endParaRPr kumimoji="1" lang="en-US" altLang="zh-CN" dirty="0">
                  <a:latin typeface="Times New Roman" panose="02020603050405020304" pitchFamily="18" charset="0"/>
                  <a:cs typeface="Times New Roman" panose="02020603050405020304" pitchFamily="18" charset="0"/>
                </a:endParaRPr>
              </a:p>
              <a:p>
                <a:pPr marL="12065" marR="5080" indent="0">
                  <a:lnSpc>
                    <a:spcPts val="3460"/>
                  </a:lnSpc>
                  <a:spcBef>
                    <a:spcPts val="140"/>
                  </a:spcBef>
                  <a:buNone/>
                </a:pPr>
                <a:r>
                  <a:rPr kumimoji="1" lang="en-US" altLang="zh-CN"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cs typeface="Times New Roman" panose="02020603050405020304" pitchFamily="18" charset="0"/>
                          </a:rPr>
                          <m:t>𝑗</m:t>
                        </m:r>
                      </m:sub>
                    </m:sSub>
                    <m:r>
                      <a:rPr kumimoji="1" lang="en-US" altLang="zh-CN" i="1">
                        <a:latin typeface="Cambria Math" panose="02040503050406030204" pitchFamily="18" charset="0"/>
                        <a:cs typeface="Times New Roman" panose="02020603050405020304" pitchFamily="18" charset="0"/>
                      </a:rPr>
                      <m:t> </m:t>
                    </m:r>
                  </m:oMath>
                </a14:m>
                <a:r>
                  <a:rPr kumimoji="1" lang="en-US" altLang="zh-CN" dirty="0">
                    <a:latin typeface="Times New Roman" panose="02020603050405020304" pitchFamily="18" charset="0"/>
                    <a:cs typeface="Times New Roman" panose="02020603050405020304" pitchFamily="18" charset="0"/>
                  </a:rPr>
                  <a:t>is the output of </a:t>
                </a:r>
                <a:r>
                  <a:rPr kumimoji="1" lang="en-US" altLang="zh-CN" dirty="0" err="1">
                    <a:latin typeface="Times New Roman" panose="02020603050405020304" pitchFamily="18" charset="0"/>
                    <a:cs typeface="Times New Roman" panose="02020603050405020304" pitchFamily="18" charset="0"/>
                  </a:rPr>
                  <a:t>jth</a:t>
                </a:r>
                <a:r>
                  <a:rPr kumimoji="1" lang="en-US" altLang="zh-CN" dirty="0">
                    <a:latin typeface="Times New Roman" panose="02020603050405020304" pitchFamily="18" charset="0"/>
                    <a:cs typeface="Times New Roman" panose="02020603050405020304" pitchFamily="18" charset="0"/>
                  </a:rPr>
                  <a:t> hidden layer neuron(input of all the output neurons that it connects.</a:t>
                </a:r>
                <a:r>
                  <a:rPr kumimoji="1" lang="en-US" altLang="zh-CN" dirty="0">
                    <a:cs typeface="Times New Roman" panose="02020603050405020304" pitchFamily="18" charset="0"/>
                  </a:rPr>
                  <a:t> </a:t>
                </a:r>
                <a14:m>
                  <m:oMath xmlns:m="http://schemas.openxmlformats.org/officeDocument/2006/math">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cs typeface="Times New Roman" panose="02020603050405020304" pitchFamily="18" charset="0"/>
                          </a:rPr>
                          <m:t>𝑗</m:t>
                        </m:r>
                      </m:sub>
                    </m:sSub>
                  </m:oMath>
                </a14:m>
                <a:r>
                  <a:rPr kumimoji="1" lang="en-US" altLang="zh-CN" dirty="0">
                    <a:latin typeface="Times New Roman" panose="02020603050405020304" pitchFamily="18" charset="0"/>
                    <a:cs typeface="Times New Roman" panose="02020603050405020304" pitchFamily="18" charset="0"/>
                  </a:rPr>
                  <a:t> is a value not vector</a:t>
                </a:r>
              </a:p>
              <a:p>
                <a:r>
                  <a:rPr kumimoji="1" lang="en-US" altLang="zh-CN" dirty="0">
                    <a:latin typeface="Times New Roman" panose="02020603050405020304" pitchFamily="18" charset="0"/>
                    <a:cs typeface="Times New Roman" panose="02020603050405020304" pitchFamily="18" charset="0"/>
                  </a:rPr>
                  <a:t>(</a:t>
                </a:r>
                <a:r>
                  <a:rPr kumimoji="1" lang="en-US" altLang="zh-CN" i="1" dirty="0">
                    <a:latin typeface="Times New Roman" panose="02020603050405020304" pitchFamily="18" charset="0"/>
                    <a:cs typeface="Times New Roman" panose="02020603050405020304" pitchFamily="18" charset="0"/>
                  </a:rPr>
                  <a:t>d</a:t>
                </a:r>
                <a:r>
                  <a:rPr kumimoji="1" lang="en-US" altLang="zh-CN" dirty="0">
                    <a:latin typeface="Times New Roman" panose="02020603050405020304" pitchFamily="18" charset="0"/>
                    <a:cs typeface="Times New Roman" panose="02020603050405020304" pitchFamily="18" charset="0"/>
                  </a:rPr>
                  <a:t>) To explain the relationship between the weight vector and weight of each neuron.</a:t>
                </a:r>
                <a:r>
                  <a:rPr lang="en" altLang="zh-CN" spc="-5" dirty="0">
                    <a:latin typeface="Times New Roman"/>
                    <a:cs typeface="Times New Roman"/>
                  </a:rPr>
                  <a:t> Calculate the </a:t>
                </a:r>
                <a:r>
                  <a:rPr lang="en" altLang="zh-CN" b="1" spc="-5" dirty="0">
                    <a:latin typeface="Times New Roman"/>
                    <a:cs typeface="Times New Roman"/>
                  </a:rPr>
                  <a:t>error gradient </a:t>
                </a:r>
                <a:r>
                  <a:rPr lang="en" altLang="zh-CN" spc="-5" dirty="0">
                    <a:latin typeface="Times New Roman"/>
                    <a:cs typeface="Times New Roman"/>
                  </a:rPr>
                  <a:t>for the neurons in the  output</a:t>
                </a:r>
                <a:r>
                  <a:rPr lang="en" altLang="zh-CN" spc="-15" dirty="0">
                    <a:latin typeface="Times New Roman"/>
                    <a:cs typeface="Times New Roman"/>
                  </a:rPr>
                  <a:t> </a:t>
                </a:r>
                <a:r>
                  <a:rPr lang="en" altLang="zh-CN" spc="-5" dirty="0">
                    <a:latin typeface="Times New Roman"/>
                    <a:cs typeface="Times New Roman"/>
                  </a:rPr>
                  <a:t>layer:</a:t>
                </a:r>
                <a:endParaRPr lang="en" altLang="zh-CN" dirty="0">
                  <a:latin typeface="Times New Roman"/>
                  <a:cs typeface="Times New Roman"/>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cs typeface="Times New Roman" panose="02020603050405020304" pitchFamily="18" charset="0"/>
                            </a:rPr>
                          </m:ctrlPr>
                        </m:sSubPr>
                        <m:e>
                          <m: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cs typeface="Times New Roman" panose="02020603050405020304" pitchFamily="18" charset="0"/>
                            </a:rPr>
                            <m:t>𝑘</m:t>
                          </m:r>
                        </m:sub>
                      </m:sSub>
                      <m:d>
                        <m:dPr>
                          <m:ctrlPr>
                            <a:rPr kumimoji="1" lang="en-US" altLang="zh-CN" b="0" i="1" smtClean="0">
                              <a:latin typeface="Cambria Math" panose="02040503050406030204" pitchFamily="18" charset="0"/>
                              <a:cs typeface="Times New Roman" panose="02020603050405020304" pitchFamily="18" charset="0"/>
                            </a:rPr>
                          </m:ctrlPr>
                        </m:dPr>
                        <m:e>
                          <m:r>
                            <a:rPr kumimoji="1" lang="en-US" altLang="zh-CN" b="0" i="1" smtClean="0">
                              <a:latin typeface="Cambria Math" panose="02040503050406030204" pitchFamily="18" charset="0"/>
                              <a:cs typeface="Times New Roman" panose="02020603050405020304" pitchFamily="18" charset="0"/>
                            </a:rPr>
                            <m:t>𝑝</m:t>
                          </m:r>
                        </m:e>
                      </m:d>
                      <m:r>
                        <a:rPr kumimoji="1" lang="en-US" altLang="zh-CN" b="0" i="1" smtClean="0">
                          <a:latin typeface="Cambria Math" panose="02040503050406030204" pitchFamily="18" charset="0"/>
                          <a:cs typeface="Times New Roman" panose="02020603050405020304" pitchFamily="18" charset="0"/>
                        </a:rPr>
                        <m:t>=</m:t>
                      </m:r>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cs typeface="Times New Roman" panose="02020603050405020304" pitchFamily="18" charset="0"/>
                            </a:rPr>
                            <m:t> </m:t>
                          </m:r>
                          <m:r>
                            <a:rPr kumimoji="1" lang="en-US" altLang="zh-CN" i="1">
                              <a:latin typeface="Cambria Math" panose="02040503050406030204" pitchFamily="18" charset="0"/>
                              <a:cs typeface="Times New Roman" panose="02020603050405020304" pitchFamily="18" charset="0"/>
                            </a:rPr>
                            <m:t>𝑦</m:t>
                          </m:r>
                        </m:e>
                        <m:sub>
                          <m:r>
                            <a:rPr kumimoji="1" lang="en-US" altLang="zh-CN" i="1">
                              <a:latin typeface="Cambria Math" panose="02040503050406030204" pitchFamily="18" charset="0"/>
                              <a:cs typeface="Times New Roman" panose="02020603050405020304" pitchFamily="18" charset="0"/>
                            </a:rPr>
                            <m:t>𝑘</m:t>
                          </m:r>
                        </m:sub>
                      </m:sSub>
                      <m:d>
                        <m:dPr>
                          <m:ctrlPr>
                            <a:rPr kumimoji="1" lang="en-US" altLang="zh-CN" i="1">
                              <a:latin typeface="Cambria Math" panose="02040503050406030204" pitchFamily="18" charset="0"/>
                              <a:cs typeface="Times New Roman" panose="02020603050405020304" pitchFamily="18" charset="0"/>
                            </a:rPr>
                          </m:ctrlPr>
                        </m:dPr>
                        <m:e>
                          <m:r>
                            <a:rPr kumimoji="1" lang="en-US" altLang="zh-CN" i="1">
                              <a:latin typeface="Cambria Math" panose="02040503050406030204" pitchFamily="18" charset="0"/>
                              <a:cs typeface="Times New Roman" panose="02020603050405020304" pitchFamily="18" charset="0"/>
                            </a:rPr>
                            <m:t>𝑝</m:t>
                          </m:r>
                        </m:e>
                      </m:d>
                      <m:r>
                        <a:rPr kumimoji="1" lang="en-US" altLang="zh-CN" i="1">
                          <a:latin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cs typeface="Times New Roman" panose="02020603050405020304" pitchFamily="18" charset="0"/>
                        </a:rPr>
                        <m:t>1</m:t>
                      </m:r>
                      <m:r>
                        <a:rPr kumimoji="1" lang="en-US" altLang="zh-CN" i="1">
                          <a:latin typeface="Cambria Math" panose="02040503050406030204" pitchFamily="18" charset="0"/>
                          <a:cs typeface="Times New Roman" panose="02020603050405020304" pitchFamily="18" charset="0"/>
                        </a:rPr>
                        <m:t> −</m:t>
                      </m:r>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cs typeface="Times New Roman" panose="02020603050405020304" pitchFamily="18" charset="0"/>
                            </a:rPr>
                            <m:t>𝑦</m:t>
                          </m:r>
                        </m:e>
                        <m:sub>
                          <m:r>
                            <a:rPr kumimoji="1" lang="en-US" altLang="zh-CN" i="1">
                              <a:latin typeface="Cambria Math" panose="02040503050406030204" pitchFamily="18" charset="0"/>
                              <a:cs typeface="Times New Roman" panose="02020603050405020304" pitchFamily="18" charset="0"/>
                            </a:rPr>
                            <m:t>𝑘</m:t>
                          </m:r>
                        </m:sub>
                      </m:sSub>
                      <m:r>
                        <a:rPr kumimoji="1" lang="en-US" altLang="zh-CN" i="1">
                          <a:latin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cs typeface="Times New Roman" panose="02020603050405020304" pitchFamily="18" charset="0"/>
                        </a:rPr>
                        <m:t>)]</m:t>
                      </m:r>
                      <m:sSub>
                        <m:sSubPr>
                          <m:ctrlPr>
                            <a:rPr kumimoji="1" lang="en-US" altLang="zh-CN" i="1" smtClean="0">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cs typeface="Times New Roman" panose="02020603050405020304" pitchFamily="18" charset="0"/>
                            </a:rPr>
                            <m:t>𝑦</m:t>
                          </m:r>
                        </m:e>
                        <m:sub>
                          <m:r>
                            <a:rPr kumimoji="1" lang="en-US" altLang="zh-CN" i="1">
                              <a:latin typeface="Cambria Math" panose="02040503050406030204" pitchFamily="18" charset="0"/>
                              <a:cs typeface="Times New Roman" panose="02020603050405020304" pitchFamily="18" charset="0"/>
                            </a:rPr>
                            <m:t>𝑑</m:t>
                          </m:r>
                          <m:r>
                            <a:rPr kumimoji="1" lang="en-US" altLang="zh-CN" i="1">
                              <a:latin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cs typeface="Times New Roman" panose="02020603050405020304" pitchFamily="18" charset="0"/>
                            </a:rPr>
                            <m:t>𝑘</m:t>
                          </m:r>
                        </m:sub>
                      </m:sSub>
                      <m:d>
                        <m:dPr>
                          <m:ctrlPr>
                            <a:rPr kumimoji="1" lang="en-US" altLang="zh-CN" i="1">
                              <a:latin typeface="Cambria Math" panose="02040503050406030204" pitchFamily="18" charset="0"/>
                              <a:cs typeface="Times New Roman" panose="02020603050405020304" pitchFamily="18" charset="0"/>
                            </a:rPr>
                          </m:ctrlPr>
                        </m:dPr>
                        <m:e>
                          <m:r>
                            <a:rPr kumimoji="1" lang="en-US" altLang="zh-CN" i="1">
                              <a:latin typeface="Cambria Math" panose="02040503050406030204" pitchFamily="18" charset="0"/>
                              <a:cs typeface="Times New Roman" panose="02020603050405020304" pitchFamily="18" charset="0"/>
                            </a:rPr>
                            <m:t>𝑝</m:t>
                          </m:r>
                        </m:e>
                      </m:d>
                      <m:r>
                        <a:rPr kumimoji="1" lang="en-US" altLang="zh-CN" i="1">
                          <a:latin typeface="Cambria Math" panose="02040503050406030204" pitchFamily="18" charset="0"/>
                          <a:cs typeface="Times New Roman" panose="02020603050405020304" pitchFamily="18" charset="0"/>
                        </a:rPr>
                        <m:t>−</m:t>
                      </m:r>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cs typeface="Times New Roman" panose="02020603050405020304" pitchFamily="18" charset="0"/>
                            </a:rPr>
                            <m:t>𝑦</m:t>
                          </m:r>
                        </m:e>
                        <m:sub>
                          <m:r>
                            <a:rPr kumimoji="1" lang="en-US" altLang="zh-CN" i="1">
                              <a:latin typeface="Cambria Math" panose="02040503050406030204" pitchFamily="18" charset="0"/>
                              <a:cs typeface="Times New Roman" panose="02020603050405020304" pitchFamily="18" charset="0"/>
                            </a:rPr>
                            <m:t>𝑘</m:t>
                          </m:r>
                        </m:sub>
                      </m:sSub>
                      <m:d>
                        <m:dPr>
                          <m:ctrlPr>
                            <a:rPr kumimoji="1" lang="en-US" altLang="zh-CN" i="1">
                              <a:latin typeface="Cambria Math" panose="02040503050406030204" pitchFamily="18" charset="0"/>
                              <a:cs typeface="Times New Roman" panose="02020603050405020304" pitchFamily="18" charset="0"/>
                            </a:rPr>
                          </m:ctrlPr>
                        </m:dPr>
                        <m:e>
                          <m:r>
                            <a:rPr kumimoji="1" lang="en-US" altLang="zh-CN" i="1">
                              <a:latin typeface="Cambria Math" panose="02040503050406030204" pitchFamily="18" charset="0"/>
                              <a:cs typeface="Times New Roman" panose="02020603050405020304" pitchFamily="18" charset="0"/>
                            </a:rPr>
                            <m:t>𝑝</m:t>
                          </m:r>
                        </m:e>
                      </m:d>
                      <m:r>
                        <a:rPr kumimoji="1" lang="en-US" altLang="zh-CN" b="0" i="1" smtClean="0">
                          <a:latin typeface="Cambria Math" panose="02040503050406030204" pitchFamily="18" charset="0"/>
                          <a:cs typeface="Times New Roman" panose="02020603050405020304" pitchFamily="18" charset="0"/>
                        </a:rPr>
                        <m:t>]</m:t>
                      </m:r>
                    </m:oMath>
                  </m:oMathPara>
                </a14:m>
                <a:endParaRPr kumimoji="1" lang="en-US" altLang="zh-CN" dirty="0">
                  <a:latin typeface="Times New Roman" panose="02020603050405020304" pitchFamily="18" charset="0"/>
                  <a:cs typeface="Times New Roman" panose="02020603050405020304" pitchFamily="18" charset="0"/>
                </a:endParaRPr>
              </a:p>
              <a:p>
                <a:pPr marL="0" indent="0">
                  <a:buNone/>
                </a:pPr>
                <a:r>
                  <a:rPr kumimoji="1" lang="en-US" altLang="zh-CN"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cs typeface="Times New Roman" panose="02020603050405020304" pitchFamily="18" charset="0"/>
                          </a:rPr>
                          <m:t>𝑘</m:t>
                        </m:r>
                      </m:sub>
                    </m:sSub>
                    <m:d>
                      <m:dPr>
                        <m:ctrlPr>
                          <a:rPr kumimoji="1" lang="en-US" altLang="zh-CN" i="1">
                            <a:latin typeface="Cambria Math" panose="02040503050406030204" pitchFamily="18" charset="0"/>
                            <a:cs typeface="Times New Roman" panose="02020603050405020304" pitchFamily="18" charset="0"/>
                          </a:rPr>
                        </m:ctrlPr>
                      </m:dPr>
                      <m:e>
                        <m:r>
                          <a:rPr kumimoji="1" lang="en-US" altLang="zh-CN" i="1">
                            <a:latin typeface="Cambria Math" panose="02040503050406030204" pitchFamily="18" charset="0"/>
                            <a:cs typeface="Times New Roman" panose="02020603050405020304" pitchFamily="18" charset="0"/>
                          </a:rPr>
                          <m:t>𝑝</m:t>
                        </m:r>
                      </m:e>
                    </m:d>
                  </m:oMath>
                </a14:m>
                <a:r>
                  <a:rPr kumimoji="1" lang="en-US" altLang="zh-CN" dirty="0">
                    <a:latin typeface="Times New Roman" panose="02020603050405020304" pitchFamily="18" charset="0"/>
                    <a:cs typeface="Times New Roman" panose="02020603050405020304" pitchFamily="18" charset="0"/>
                  </a:rPr>
                  <a:t> is </a:t>
                </a:r>
                <a:r>
                  <a:rPr lang="en" altLang="zh-CN" spc="-5" dirty="0">
                    <a:latin typeface="Times New Roman"/>
                    <a:cs typeface="Times New Roman"/>
                  </a:rPr>
                  <a:t>the error gradient in the </a:t>
                </a:r>
                <a:r>
                  <a:rPr lang="en" altLang="zh-CN" spc="-5" dirty="0" err="1">
                    <a:latin typeface="Times New Roman"/>
                    <a:cs typeface="Times New Roman"/>
                  </a:rPr>
                  <a:t>pth</a:t>
                </a:r>
                <a:r>
                  <a:rPr lang="en" altLang="zh-CN" spc="-5" dirty="0">
                    <a:latin typeface="Times New Roman"/>
                    <a:cs typeface="Times New Roman"/>
                  </a:rPr>
                  <a:t> epoch of all the hidden neurons connected to </a:t>
                </a:r>
                <a:r>
                  <a:rPr kumimoji="1" lang="en-US" altLang="zh-CN" dirty="0">
                    <a:latin typeface="Times New Roman" panose="02020603050405020304" pitchFamily="18" charset="0"/>
                    <a:cs typeface="Times New Roman" panose="02020603050405020304" pitchFamily="18" charset="0"/>
                  </a:rPr>
                  <a:t>kth </a:t>
                </a:r>
                <a:r>
                  <a:rPr lang="en" altLang="zh-CN" spc="-5" dirty="0">
                    <a:latin typeface="Times New Roman"/>
                    <a:cs typeface="Times New Roman"/>
                  </a:rPr>
                  <a:t>output neuron with respective to error between desire output(target label) </a:t>
                </a:r>
                <a14:m>
                  <m:oMath xmlns:m="http://schemas.openxmlformats.org/officeDocument/2006/math">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cs typeface="Times New Roman" panose="02020603050405020304" pitchFamily="18" charset="0"/>
                          </a:rPr>
                          <m:t>𝑦</m:t>
                        </m:r>
                      </m:e>
                      <m:sub>
                        <m:r>
                          <a:rPr kumimoji="1" lang="en-US" altLang="zh-CN" i="1">
                            <a:latin typeface="Cambria Math" panose="02040503050406030204" pitchFamily="18" charset="0"/>
                            <a:cs typeface="Times New Roman" panose="02020603050405020304" pitchFamily="18" charset="0"/>
                          </a:rPr>
                          <m:t>𝑑</m:t>
                        </m:r>
                        <m:r>
                          <a:rPr kumimoji="1" lang="en-US" altLang="zh-CN" i="1">
                            <a:latin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cs typeface="Times New Roman" panose="02020603050405020304" pitchFamily="18" charset="0"/>
                          </a:rPr>
                          <m:t>𝑘</m:t>
                        </m:r>
                      </m:sub>
                    </m:sSub>
                    <m:d>
                      <m:dPr>
                        <m:ctrlPr>
                          <a:rPr kumimoji="1" lang="en-US" altLang="zh-CN" i="1">
                            <a:latin typeface="Cambria Math" panose="02040503050406030204" pitchFamily="18" charset="0"/>
                            <a:cs typeface="Times New Roman" panose="02020603050405020304" pitchFamily="18" charset="0"/>
                          </a:rPr>
                        </m:ctrlPr>
                      </m:dPr>
                      <m:e>
                        <m:r>
                          <a:rPr kumimoji="1" lang="en-US" altLang="zh-CN" i="1">
                            <a:latin typeface="Cambria Math" panose="02040503050406030204" pitchFamily="18" charset="0"/>
                            <a:cs typeface="Times New Roman" panose="02020603050405020304" pitchFamily="18" charset="0"/>
                          </a:rPr>
                          <m:t>𝑝</m:t>
                        </m:r>
                      </m:e>
                    </m:d>
                  </m:oMath>
                </a14:m>
                <a:r>
                  <a:rPr kumimoji="1" lang="en-US" altLang="zh-CN" dirty="0">
                    <a:latin typeface="Times New Roman" panose="02020603050405020304" pitchFamily="18" charset="0"/>
                    <a:cs typeface="Times New Roman" panose="02020603050405020304" pitchFamily="18" charset="0"/>
                  </a:rPr>
                  <a:t> and actual output </a:t>
                </a:r>
                <a14:m>
                  <m:oMath xmlns:m="http://schemas.openxmlformats.org/officeDocument/2006/math">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cs typeface="Times New Roman" panose="02020603050405020304" pitchFamily="18" charset="0"/>
                          </a:rPr>
                          <m:t>𝑦</m:t>
                        </m:r>
                      </m:e>
                      <m:sub>
                        <m:r>
                          <a:rPr kumimoji="1" lang="en-US" altLang="zh-CN" i="1">
                            <a:latin typeface="Cambria Math" panose="02040503050406030204" pitchFamily="18" charset="0"/>
                            <a:cs typeface="Times New Roman" panose="02020603050405020304" pitchFamily="18" charset="0"/>
                          </a:rPr>
                          <m:t>𝑘</m:t>
                        </m:r>
                      </m:sub>
                    </m:sSub>
                    <m:r>
                      <a:rPr kumimoji="1" lang="en-US" altLang="zh-CN" i="1">
                        <a:latin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cs typeface="Times New Roman" panose="02020603050405020304" pitchFamily="18" charset="0"/>
                      </a:rPr>
                      <m:t>)</m:t>
                    </m:r>
                  </m:oMath>
                </a14:m>
                <a:r>
                  <a:rPr lang="en" altLang="zh-CN" spc="-5" dirty="0">
                    <a:latin typeface="Times New Roman"/>
                    <a:cs typeface="Times New Roman"/>
                  </a:rPr>
                  <a:t>.</a:t>
                </a:r>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D9089E8E-9275-CD4A-BF49-967A53DA6810}"/>
                  </a:ext>
                </a:extLst>
              </p:cNvPr>
              <p:cNvSpPr>
                <a:spLocks noGrp="1" noRot="1" noChangeAspect="1" noMove="1" noResize="1" noEditPoints="1" noAdjustHandles="1" noChangeArrowheads="1" noChangeShapeType="1" noTextEdit="1"/>
              </p:cNvSpPr>
              <p:nvPr>
                <p:ph idx="1"/>
              </p:nvPr>
            </p:nvSpPr>
            <p:spPr>
              <a:blipFill>
                <a:blip r:embed="rId2"/>
                <a:stretch>
                  <a:fillRect l="-603" r="-9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606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A0BEC-19A7-7D45-AAAD-81554161BA2B}"/>
              </a:ext>
            </a:extLst>
          </p:cNvPr>
          <p:cNvSpPr>
            <a:spLocks noGrp="1"/>
          </p:cNvSpPr>
          <p:nvPr>
            <p:ph type="title"/>
          </p:nvPr>
        </p:nvSpPr>
        <p:spPr/>
        <p:txBody>
          <a:bodyPr/>
          <a:lstStyle/>
          <a:p>
            <a:r>
              <a:rPr lang="en" altLang="zh-CN" b="1" spc="-5" dirty="0">
                <a:latin typeface="Times New Roman"/>
                <a:cs typeface="Times New Roman"/>
              </a:rPr>
              <a:t>Step 2</a:t>
            </a:r>
            <a:r>
              <a:rPr lang="en" altLang="zh-CN" b="1" dirty="0">
                <a:latin typeface="Times New Roman"/>
                <a:cs typeface="Times New Roman"/>
              </a:rPr>
              <a:t>: Weight training</a:t>
            </a:r>
            <a:r>
              <a:rPr lang="en" altLang="zh-CN" b="1" spc="-5" dirty="0">
                <a:latin typeface="Times New Roman"/>
                <a:cs typeface="Times New Roman"/>
              </a:rPr>
              <a:t> - Output Layer</a:t>
            </a:r>
            <a:endParaRPr kumimoji="1" lang="zh-CN" altLang="en-US" dirty="0"/>
          </a:p>
        </p:txBody>
      </p:sp>
      <mc:AlternateContent xmlns:mc="http://schemas.openxmlformats.org/markup-compatibility/2006" xmlns:a14="http://schemas.microsoft.com/office/drawing/2010/main">
        <mc:Choice Requires="a14">
          <p:sp>
            <p:nvSpPr>
              <p:cNvPr id="4" name="object 118">
                <a:extLst>
                  <a:ext uri="{FF2B5EF4-FFF2-40B4-BE49-F238E27FC236}">
                    <a16:creationId xmlns:a16="http://schemas.microsoft.com/office/drawing/2014/main" id="{6CA2110C-AB42-4C48-A345-7E27EA0F5284}"/>
                  </a:ext>
                </a:extLst>
              </p:cNvPr>
              <p:cNvSpPr txBox="1">
                <a:spLocks noGrp="1"/>
              </p:cNvSpPr>
              <p:nvPr>
                <p:ph idx="1"/>
              </p:nvPr>
            </p:nvSpPr>
            <p:spPr>
              <a:xfrm>
                <a:off x="838200" y="1825625"/>
                <a:ext cx="10515600" cy="4550028"/>
              </a:xfrm>
              <a:prstGeom prst="rect">
                <a:avLst/>
              </a:prstGeom>
            </p:spPr>
            <p:txBody>
              <a:bodyPr vert="horz" wrap="square" lIns="0" tIns="29845" rIns="0" bIns="0" rtlCol="0">
                <a:spAutoFit/>
              </a:bodyPr>
              <a:lstStyle/>
              <a:p>
                <a:pPr marR="5080">
                  <a:lnSpc>
                    <a:spcPct val="100000"/>
                  </a:lnSpc>
                  <a:spcBef>
                    <a:spcPts val="235"/>
                  </a:spcBef>
                  <a:tabLst>
                    <a:tab pos="647065" algn="l"/>
                  </a:tabLst>
                </a:pPr>
                <a:r>
                  <a:rPr lang="en" sz="3000" i="1" spc="-5" dirty="0">
                    <a:latin typeface="Times New Roman"/>
                    <a:cs typeface="Times New Roman"/>
                  </a:rPr>
                  <a:t>(e) </a:t>
                </a:r>
                <a:r>
                  <a:rPr lang="en" sz="3000" spc="-5" dirty="0">
                    <a:latin typeface="Times New Roman"/>
                    <a:cs typeface="Times New Roman"/>
                  </a:rPr>
                  <a:t>The relationship between </a:t>
                </a:r>
                <a14:m>
                  <m:oMath xmlns:m="http://schemas.openxmlformats.org/officeDocument/2006/math">
                    <m:sSub>
                      <m:sSubPr>
                        <m:ctrlPr>
                          <a:rPr kumimoji="1" lang="ar-AE" altLang="zh-CN" sz="3200" i="1">
                            <a:latin typeface="Cambria Math" panose="02040503050406030204" pitchFamily="18" charset="0"/>
                            <a:cs typeface="Times New Roman" panose="02020603050405020304" pitchFamily="18" charset="0"/>
                          </a:rPr>
                        </m:ctrlPr>
                      </m:sSubPr>
                      <m:e>
                        <m:r>
                          <a:rPr kumimoji="1" lang="en-US" altLang="zh-CN" sz="3200" b="0" i="1" smtClean="0">
                            <a:latin typeface="Cambria Math" panose="02040503050406030204" pitchFamily="18" charset="0"/>
                            <a:cs typeface="Times New Roman" panose="02020603050405020304" pitchFamily="18" charset="0"/>
                          </a:rPr>
                          <m:t>𝑛𝑜𝑑𝑒</m:t>
                        </m:r>
                        <m:r>
                          <m:rPr>
                            <m:nor/>
                          </m:rPr>
                          <a:rPr kumimoji="1" lang="en-US" altLang="zh-CN" sz="3200" b="0" i="0" smtClean="0">
                            <a:latin typeface="Cambria Math" panose="02040503050406030204" pitchFamily="18" charset="0"/>
                            <a:cs typeface="Times New Roman" panose="02020603050405020304" pitchFamily="18" charset="0"/>
                          </a:rPr>
                          <m:t> </m:t>
                        </m:r>
                        <m:r>
                          <m:rPr>
                            <m:nor/>
                          </m:rPr>
                          <a:rPr lang="en" altLang="zh-CN" sz="3200" spc="-5" dirty="0">
                            <a:latin typeface="Times New Roman"/>
                            <a:cs typeface="Times New Roman"/>
                          </a:rPr>
                          <m:t>error</m:t>
                        </m:r>
                        <m:r>
                          <m:rPr>
                            <m:nor/>
                          </m:rPr>
                          <a:rPr lang="en" altLang="zh-CN" sz="3200" spc="-5" dirty="0">
                            <a:latin typeface="Times New Roman"/>
                            <a:cs typeface="Times New Roman"/>
                          </a:rPr>
                          <m:t> </m:t>
                        </m:r>
                        <m:r>
                          <m:rPr>
                            <m:nor/>
                          </m:rPr>
                          <a:rPr lang="en" altLang="zh-CN" sz="3200" spc="-5" dirty="0">
                            <a:latin typeface="Times New Roman"/>
                            <a:cs typeface="Times New Roman"/>
                          </a:rPr>
                          <m:t>gradient</m:t>
                        </m:r>
                        <m:r>
                          <a:rPr lang="en-US" altLang="zh-CN" sz="3200" b="0" i="1" spc="-5" dirty="0" smtClean="0">
                            <a:latin typeface="Cambria Math" panose="02040503050406030204" pitchFamily="18" charset="0"/>
                            <a:cs typeface="Times New Roman"/>
                          </a:rPr>
                          <m:t>  </m:t>
                        </m:r>
                        <m:r>
                          <a:rPr kumimoji="1" lang="ar-AE" altLang="zh-CN" sz="3200"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ar-AE" altLang="zh-CN" sz="3200" i="1">
                            <a:latin typeface="Cambria Math" panose="02040503050406030204" pitchFamily="18" charset="0"/>
                            <a:cs typeface="Times New Roman" panose="02020603050405020304" pitchFamily="18" charset="0"/>
                          </a:rPr>
                          <m:t>𝑘</m:t>
                        </m:r>
                      </m:sub>
                    </m:sSub>
                    <m:d>
                      <m:dPr>
                        <m:ctrlPr>
                          <a:rPr kumimoji="1" lang="ar-AE" altLang="zh-CN" sz="3200" i="1">
                            <a:latin typeface="Cambria Math" panose="02040503050406030204" pitchFamily="18" charset="0"/>
                            <a:cs typeface="Times New Roman" panose="02020603050405020304" pitchFamily="18" charset="0"/>
                          </a:rPr>
                        </m:ctrlPr>
                      </m:dPr>
                      <m:e>
                        <m:r>
                          <a:rPr kumimoji="1" lang="ar-AE" altLang="zh-CN" sz="3200" i="1">
                            <a:latin typeface="Cambria Math" panose="02040503050406030204" pitchFamily="18" charset="0"/>
                            <a:cs typeface="Times New Roman" panose="02020603050405020304" pitchFamily="18" charset="0"/>
                          </a:rPr>
                          <m:t>𝑝</m:t>
                        </m:r>
                      </m:e>
                    </m:d>
                  </m:oMath>
                </a14:m>
                <a:r>
                  <a:rPr kumimoji="1" lang="ar-AE" altLang="zh-CN" sz="3200" dirty="0">
                    <a:latin typeface="Times New Roman" panose="02020603050405020304" pitchFamily="18" charset="0"/>
                    <a:cs typeface="Times New Roman" panose="02020603050405020304" pitchFamily="18" charset="0"/>
                  </a:rPr>
                  <a:t> </a:t>
                </a:r>
                <a:r>
                  <a:rPr kumimoji="1" lang="en" altLang="zh-CN" sz="3200" dirty="0">
                    <a:latin typeface="Times New Roman" panose="02020603050405020304" pitchFamily="18" charset="0"/>
                    <a:cs typeface="Times New Roman" panose="02020603050405020304" pitchFamily="18" charset="0"/>
                  </a:rPr>
                  <a:t>and </a:t>
                </a:r>
                <a:r>
                  <a:rPr kumimoji="1" lang="en-US" altLang="zh-CN" sz="3200" dirty="0">
                    <a:latin typeface="Times New Roman" panose="02020603050405020304" pitchFamily="18" charset="0"/>
                    <a:cs typeface="Times New Roman" panose="02020603050405020304" pitchFamily="18" charset="0"/>
                  </a:rPr>
                  <a:t>the</a:t>
                </a:r>
                <a:r>
                  <a:rPr lang="en" altLang="zh-CN" sz="3200" dirty="0">
                    <a:latin typeface="Times New Roman" panose="02020603050405020304" pitchFamily="18" charset="0"/>
                    <a:cs typeface="Times New Roman" panose="02020603050405020304" pitchFamily="18" charset="0"/>
                  </a:rPr>
                  <a:t> </a:t>
                </a:r>
              </a:p>
              <a:p>
                <a:pPr marL="0" marR="5080" indent="0">
                  <a:lnSpc>
                    <a:spcPct val="100000"/>
                  </a:lnSpc>
                  <a:spcBef>
                    <a:spcPts val="235"/>
                  </a:spcBef>
                  <a:buNone/>
                  <a:tabLst>
                    <a:tab pos="647065" algn="l"/>
                  </a:tabLst>
                </a:pPr>
                <a:r>
                  <a:rPr lang="en" altLang="zh-CN" sz="3200" dirty="0">
                    <a:latin typeface="Times New Roman" panose="02020603050405020304" pitchFamily="18" charset="0"/>
                    <a:cs typeface="Times New Roman" panose="02020603050405020304" pitchFamily="18" charset="0"/>
                  </a:rPr>
                  <a:t>vector partial derivatives </a:t>
                </a:r>
                <a14:m>
                  <m:oMath xmlns:m="http://schemas.openxmlformats.org/officeDocument/2006/math">
                    <m:f>
                      <m:fPr>
                        <m:ctrlPr>
                          <a:rPr kumimoji="1" lang="ar-AE" altLang="zh-CN" sz="3200" i="1" smtClean="0">
                            <a:latin typeface="Cambria Math" panose="02040503050406030204" pitchFamily="18" charset="0"/>
                            <a:cs typeface="Times New Roman" panose="02020603050405020304" pitchFamily="18" charset="0"/>
                          </a:rPr>
                        </m:ctrlPr>
                      </m:fPr>
                      <m:num>
                        <m:r>
                          <a:rPr kumimoji="1" lang="ar-AE" altLang="zh-CN" sz="3200" i="1" smtClean="0">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ar-AE" altLang="zh-CN" sz="32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1" lang="ar-AE" altLang="zh-CN" sz="3200" i="1" smtClean="0">
                                <a:latin typeface="Cambria Math" panose="02040503050406030204" pitchFamily="18" charset="0"/>
                                <a:ea typeface="Cambria Math" panose="02040503050406030204" pitchFamily="18" charset="0"/>
                                <a:cs typeface="Times New Roman" panose="02020603050405020304" pitchFamily="18" charset="0"/>
                              </a:rPr>
                            </m:ctrlPr>
                          </m:sSubPr>
                          <m:e>
                            <m:r>
                              <a:rPr kumimoji="1" lang="ar-AE" altLang="zh-CN" sz="3200" i="1" smtClean="0">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𝑗</m:t>
                            </m:r>
                          </m:sub>
                        </m:sSub>
                      </m:den>
                    </m:f>
                  </m:oMath>
                </a14:m>
                <a:r>
                  <a:rPr lang="ar-AE" sz="3000" dirty="0">
                    <a:latin typeface="Times New Roman"/>
                    <a:cs typeface="Times New Roman"/>
                  </a:rPr>
                  <a:t>:</a:t>
                </a:r>
                <a:endParaRPr lang="en-US" sz="3000" dirty="0">
                  <a:latin typeface="Times New Roman"/>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f>
                        <m:fPr>
                          <m:ctrlPr>
                            <a:rPr kumimoji="1" lang="ar-AE" altLang="zh-CN" i="1">
                              <a:latin typeface="Cambria Math" panose="02040503050406030204" pitchFamily="18" charset="0"/>
                              <a:cs typeface="Times New Roman" panose="02020603050405020304" pitchFamily="18" charset="0"/>
                            </a:rPr>
                          </m:ctrlPr>
                        </m:fPr>
                        <m:num>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ar-AE" altLang="zh-CN" i="1" smtClean="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ar-AE"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kumimoji="1" lang="ar-AE" altLang="zh-CN" i="1" smtClean="0">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𝑗</m:t>
                                  </m:r>
                                </m:sub>
                              </m:sSub>
                            </m:e>
                          </m:acc>
                        </m:den>
                      </m:f>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𝑗</m:t>
                                  </m:r>
                                </m:sub>
                              </m:s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  </m:t>
                              </m:r>
                              <m:m>
                                <m:mPr>
                                  <m:mcs>
                                    <m:mc>
                                      <m:mcPr>
                                        <m:count m:val="3"/>
                                        <m:mcJc m:val="center"/>
                                      </m:mcPr>
                                    </m:mc>
                                  </m:mcs>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2</m:t>
                                        </m:r>
                                      </m:sub>
                                    </m:s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𝑗</m:t>
                                        </m:r>
                                      </m:sub>
                                    </m:sSub>
                                    <m:d>
                                      <m:d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e>
                                    </m:d>
                                  </m:e>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𝑛</m:t>
                                        </m:r>
                                      </m:sub>
                                    </m:s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𝑗</m:t>
                                        </m:r>
                                      </m:sub>
                                    </m:sSub>
                                  </m:e>
                                </m:mr>
                              </m:m>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e>
                          </m:d>
                        </m:e>
                        <m:sup>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𝑇</m:t>
                          </m:r>
                        </m:sup>
                      </m:sSup>
                    </m:oMath>
                  </m:oMathPara>
                </a14:m>
                <a:endParaRPr lang="en-US" sz="3000" dirty="0">
                  <a:latin typeface="Times New Roman"/>
                  <a:cs typeface="Times New Roman"/>
                </a:endParaRPr>
              </a:p>
              <a:p>
                <a:pPr marL="0" marR="5080" indent="0">
                  <a:lnSpc>
                    <a:spcPct val="100000"/>
                  </a:lnSpc>
                  <a:spcBef>
                    <a:spcPts val="235"/>
                  </a:spcBef>
                  <a:buNone/>
                  <a:tabLst>
                    <a:tab pos="647065" algn="l"/>
                  </a:tabLst>
                </a:pPr>
                <a:r>
                  <a:rPr lang="en-US" sz="3000" dirty="0">
                    <a:latin typeface="Times New Roman"/>
                    <a:cs typeface="Times New Roman"/>
                  </a:rPr>
                  <a:t>Where n is the number of output neurons.(n=10 in assignment 04)</a:t>
                </a: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f>
                        <m:fPr>
                          <m:ctrlPr>
                            <a:rPr lang="en" altLang="zh-CN" sz="3200" i="1">
                              <a:latin typeface="Cambria Math" panose="02040503050406030204" pitchFamily="18" charset="0"/>
                              <a:cs typeface="Times New Roman" panose="02020603050405020304" pitchFamily="18" charset="0"/>
                            </a:rPr>
                          </m:ctrlPr>
                        </m:fPr>
                        <m:num>
                          <m:r>
                            <a:rPr lang="en" altLang="zh-CN" sz="32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3200" i="1">
                              <a:latin typeface="Cambria Math" panose="02040503050406030204" pitchFamily="18" charset="0"/>
                              <a:ea typeface="Cambria Math" panose="02040503050406030204" pitchFamily="18" charset="0"/>
                              <a:cs typeface="Times New Roman" panose="02020603050405020304" pitchFamily="18" charset="0"/>
                            </a:rPr>
                            <m:t>𝐸</m:t>
                          </m:r>
                        </m:num>
                        <m:den>
                          <m:r>
                            <a:rPr lang="en" altLang="zh-CN"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 altLang="zh-CN" sz="32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𝜔</m:t>
                              </m:r>
                            </m:e>
                            <m:sub>
                              <m:r>
                                <a:rPr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𝑜𝑢𝑡𝑝𝑢𝑡</m:t>
                              </m:r>
                            </m:sub>
                          </m:sSub>
                        </m:den>
                      </m:f>
                      <m:r>
                        <a:rPr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4"/>
                                    <m:mcJc m:val="center"/>
                                  </m:mcPr>
                                </m:mc>
                              </m:mcs>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mPr>
                            <m:mr>
                              <m:e>
                                <m:f>
                                  <m:fPr>
                                    <m:ctrlPr>
                                      <a:rPr kumimoji="1" lang="ar-AE" altLang="zh-CN" i="1">
                                        <a:latin typeface="Cambria Math" panose="02040503050406030204" pitchFamily="18" charset="0"/>
                                        <a:cs typeface="Times New Roman" panose="02020603050405020304" pitchFamily="18" charset="0"/>
                                      </a:rPr>
                                    </m:ctrlPr>
                                  </m:fPr>
                                  <m:num>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e>
                                    </m:acc>
                                  </m:den>
                                </m:f>
                              </m:e>
                              <m:e>
                                <m:f>
                                  <m:fPr>
                                    <m:ctrlPr>
                                      <a:rPr kumimoji="1" lang="ar-AE" altLang="zh-CN" i="1">
                                        <a:latin typeface="Cambria Math" panose="02040503050406030204" pitchFamily="18" charset="0"/>
                                        <a:cs typeface="Times New Roman" panose="02020603050405020304" pitchFamily="18" charset="0"/>
                                      </a:rPr>
                                    </m:ctrlPr>
                                  </m:fPr>
                                  <m:num>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2</m:t>
                                            </m:r>
                                          </m:sub>
                                        </m:sSub>
                                      </m:e>
                                    </m:acc>
                                  </m:den>
                                </m:f>
                              </m:e>
                              <m:e>
                                <m:r>
                                  <a:rPr lang="en-US" altLang="zh-CN" i="1">
                                    <a:latin typeface="Cambria Math" panose="02040503050406030204" pitchFamily="18" charset="0"/>
                                    <a:ea typeface="Cambria Math" panose="02040503050406030204" pitchFamily="18" charset="0"/>
                                    <a:cs typeface="Times New Roman" panose="02020603050405020304" pitchFamily="18" charset="0"/>
                                  </a:rPr>
                                  <m:t>……</m:t>
                                </m:r>
                              </m:e>
                              <m:e>
                                <m:f>
                                  <m:fPr>
                                    <m:ctrlPr>
                                      <a:rPr kumimoji="1" lang="ar-AE" altLang="zh-CN" i="1">
                                        <a:latin typeface="Cambria Math" panose="02040503050406030204" pitchFamily="18" charset="0"/>
                                        <a:cs typeface="Times New Roman" panose="02020603050405020304" pitchFamily="18" charset="0"/>
                                      </a:rPr>
                                    </m:ctrlPr>
                                  </m:fPr>
                                  <m:num>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100</m:t>
                                            </m:r>
                                          </m:sub>
                                        </m:sSub>
                                      </m:e>
                                    </m:acc>
                                  </m:den>
                                </m:f>
                              </m:e>
                            </m:mr>
                          </m:m>
                        </m:e>
                      </m:d>
                    </m:oMath>
                  </m:oMathPara>
                </a14:m>
                <a:endParaRPr lang="en-US" sz="3000" dirty="0">
                  <a:latin typeface="Times New Roman"/>
                  <a:cs typeface="Times New Roman"/>
                </a:endParaRPr>
              </a:p>
              <a:p>
                <a:pPr marL="0" marR="5080" indent="0">
                  <a:lnSpc>
                    <a:spcPct val="100000"/>
                  </a:lnSpc>
                  <a:spcBef>
                    <a:spcPts val="235"/>
                  </a:spcBef>
                  <a:buNone/>
                  <a:tabLst>
                    <a:tab pos="647065" algn="l"/>
                  </a:tabLst>
                </a:pPr>
                <a:r>
                  <a:rPr lang="en-US" sz="3000" dirty="0">
                    <a:latin typeface="Times New Roman"/>
                    <a:cs typeface="Times New Roman"/>
                  </a:rPr>
                  <a:t>Thus, the dimension of </a:t>
                </a:r>
                <a14:m>
                  <m:oMath xmlns:m="http://schemas.openxmlformats.org/officeDocument/2006/math">
                    <m:sSub>
                      <m:sSubPr>
                        <m:ctrlPr>
                          <a:rPr lang="en-US" altLang="zh-CN" sz="3000" i="1" smtClean="0">
                            <a:latin typeface="Cambria Math" panose="02040503050406030204" pitchFamily="18" charset="0"/>
                            <a:cs typeface="Times New Roman"/>
                          </a:rPr>
                        </m:ctrlPr>
                      </m:sSubPr>
                      <m:e>
                        <m:r>
                          <a:rPr lang="en-US" altLang="zh-CN" sz="3000" b="0" i="1" smtClean="0">
                            <a:latin typeface="Cambria Math" panose="02040503050406030204" pitchFamily="18" charset="0"/>
                            <a:cs typeface="Times New Roman"/>
                          </a:rPr>
                          <m:t>𝑊</m:t>
                        </m:r>
                      </m:e>
                      <m:sub>
                        <m:r>
                          <a:rPr lang="en-US" altLang="zh-CN" sz="3000" b="0" i="1" smtClean="0">
                            <a:latin typeface="Cambria Math" panose="02040503050406030204" pitchFamily="18" charset="0"/>
                            <a:cs typeface="Times New Roman"/>
                          </a:rPr>
                          <m:t>𝑜𝑢𝑡𝑝𝑢𝑡</m:t>
                        </m:r>
                      </m:sub>
                    </m:sSub>
                  </m:oMath>
                </a14:m>
                <a:r>
                  <a:rPr lang="en-US" sz="3000" dirty="0">
                    <a:latin typeface="Times New Roman"/>
                    <a:cs typeface="Times New Roman"/>
                  </a:rPr>
                  <a:t> is (10,100) in assignment 04.</a:t>
                </a:r>
              </a:p>
            </p:txBody>
          </p:sp>
        </mc:Choice>
        <mc:Fallback xmlns="">
          <p:sp>
            <p:nvSpPr>
              <p:cNvPr id="4" name="object 118">
                <a:extLst>
                  <a:ext uri="{FF2B5EF4-FFF2-40B4-BE49-F238E27FC236}">
                    <a16:creationId xmlns:a16="http://schemas.microsoft.com/office/drawing/2014/main" id="{6CA2110C-AB42-4C48-A345-7E27EA0F5284}"/>
                  </a:ext>
                </a:extLst>
              </p:cNvPr>
              <p:cNvSpPr txBox="1">
                <a:spLocks noGrp="1" noRot="1" noChangeAspect="1" noMove="1" noResize="1" noEditPoints="1" noAdjustHandles="1" noChangeArrowheads="1" noChangeShapeType="1" noTextEdit="1"/>
              </p:cNvSpPr>
              <p:nvPr>
                <p:ph idx="1"/>
              </p:nvPr>
            </p:nvSpPr>
            <p:spPr>
              <a:xfrm>
                <a:off x="838200" y="1825625"/>
                <a:ext cx="10515600" cy="4550028"/>
              </a:xfrm>
              <a:prstGeom prst="rect">
                <a:avLst/>
              </a:prstGeom>
              <a:blipFill>
                <a:blip r:embed="rId2"/>
                <a:stretch>
                  <a:fillRect l="-2292" t="-2235" r="-3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8322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90BA8-5D92-2F45-8AFC-587A5F343401}"/>
              </a:ext>
            </a:extLst>
          </p:cNvPr>
          <p:cNvSpPr>
            <a:spLocks noGrp="1"/>
          </p:cNvSpPr>
          <p:nvPr>
            <p:ph type="title"/>
          </p:nvPr>
        </p:nvSpPr>
        <p:spPr/>
        <p:txBody>
          <a:bodyPr/>
          <a:lstStyle/>
          <a:p>
            <a:r>
              <a:rPr lang="en" altLang="zh-CN" b="1" spc="-5" dirty="0">
                <a:latin typeface="Times New Roman"/>
                <a:cs typeface="Times New Roman"/>
              </a:rPr>
              <a:t>Step 2</a:t>
            </a:r>
            <a:r>
              <a:rPr lang="en" altLang="zh-CN" b="1" dirty="0">
                <a:latin typeface="Times New Roman"/>
                <a:cs typeface="Times New Roman"/>
              </a:rPr>
              <a:t>: Weight</a:t>
            </a:r>
            <a:r>
              <a:rPr lang="en" altLang="zh-CN" b="1" spc="-90" dirty="0">
                <a:latin typeface="Times New Roman"/>
                <a:cs typeface="Times New Roman"/>
              </a:rPr>
              <a:t> </a:t>
            </a:r>
            <a:r>
              <a:rPr lang="en" altLang="zh-CN" b="1" spc="-5" dirty="0">
                <a:latin typeface="Times New Roman"/>
                <a:cs typeface="Times New Roman"/>
              </a:rPr>
              <a:t>training - Hidden Layer</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9089E8E-9275-CD4A-BF49-967A53DA6810}"/>
                  </a:ext>
                </a:extLst>
              </p:cNvPr>
              <p:cNvSpPr>
                <a:spLocks noGrp="1"/>
              </p:cNvSpPr>
              <p:nvPr>
                <p:ph idx="1"/>
              </p:nvPr>
            </p:nvSpPr>
            <p:spPr>
              <a:xfrm>
                <a:off x="838200" y="1579477"/>
                <a:ext cx="10515600" cy="5278523"/>
              </a:xfrm>
            </p:spPr>
            <p:txBody>
              <a:bodyPr>
                <a:noAutofit/>
              </a:bodyPr>
              <a:lstStyle/>
              <a:p>
                <a:pPr marL="469265" marR="5080" indent="-457200">
                  <a:lnSpc>
                    <a:spcPts val="3460"/>
                  </a:lnSpc>
                  <a:spcBef>
                    <a:spcPts val="140"/>
                  </a:spcBef>
                </a:pPr>
                <a:r>
                  <a:rPr lang="en" altLang="zh-CN" sz="1800" spc="-5" dirty="0">
                    <a:latin typeface="Times New Roman"/>
                    <a:cs typeface="Times New Roman"/>
                  </a:rPr>
                  <a:t>(</a:t>
                </a:r>
                <a:r>
                  <a:rPr lang="en" altLang="zh-CN" sz="1800" i="1" spc="-5" dirty="0">
                    <a:latin typeface="Times New Roman"/>
                    <a:cs typeface="Times New Roman"/>
                  </a:rPr>
                  <a:t>f</a:t>
                </a:r>
                <a:r>
                  <a:rPr lang="en" altLang="zh-CN" sz="1800" spc="-5" dirty="0">
                    <a:latin typeface="Times New Roman"/>
                    <a:cs typeface="Times New Roman"/>
                  </a:rPr>
                  <a:t>) Calculate the </a:t>
                </a:r>
                <a:r>
                  <a:rPr lang="en" altLang="zh-CN" sz="1800" dirty="0">
                    <a:latin typeface="Times New Roman" panose="02020603050405020304" pitchFamily="18" charset="0"/>
                    <a:cs typeface="Times New Roman" panose="02020603050405020304" pitchFamily="18" charset="0"/>
                  </a:rPr>
                  <a:t>partial gradient of 𝐸  with respect to the </a:t>
                </a:r>
                <a:r>
                  <a:rPr kumimoji="1" lang="en-US" altLang="zh-CN" sz="1800" dirty="0">
                    <a:latin typeface="Times New Roman" panose="02020603050405020304" pitchFamily="18" charset="0"/>
                    <a:cs typeface="Times New Roman" panose="02020603050405020304" pitchFamily="18" charset="0"/>
                  </a:rPr>
                  <a:t>weight vector that </a:t>
                </a:r>
                <a:r>
                  <a:rPr kumimoji="1" lang="en-US" altLang="zh-CN" sz="1800" dirty="0" err="1">
                    <a:latin typeface="Times New Roman" panose="02020603050405020304" pitchFamily="18" charset="0"/>
                    <a:cs typeface="Times New Roman" panose="02020603050405020304" pitchFamily="18" charset="0"/>
                  </a:rPr>
                  <a:t>ith</a:t>
                </a:r>
                <a:r>
                  <a:rPr kumimoji="1" lang="en-US" altLang="zh-CN" sz="1800" dirty="0">
                    <a:latin typeface="Times New Roman" panose="02020603050405020304" pitchFamily="18" charset="0"/>
                    <a:cs typeface="Times New Roman" panose="02020603050405020304" pitchFamily="18" charset="0"/>
                  </a:rPr>
                  <a:t> neuron of input layer associates to all the neuron of hidden layer.</a:t>
                </a:r>
              </a:p>
              <a:p>
                <a:pPr marL="469265" marR="5080" indent="-457200" algn="ctr">
                  <a:lnSpc>
                    <a:spcPts val="3460"/>
                  </a:lnSpc>
                  <a:spcBef>
                    <a:spcPts val="140"/>
                  </a:spcBef>
                </a:pPr>
                <a:endParaRPr kumimoji="1" lang="en-US" altLang="zh-CN" sz="1800" dirty="0">
                  <a:latin typeface="Times New Roman" panose="02020603050405020304" pitchFamily="18" charset="0"/>
                  <a:cs typeface="Times New Roman" panose="02020603050405020304" pitchFamily="18" charset="0"/>
                </a:endParaRPr>
              </a:p>
              <a:p>
                <a:pPr marL="12065" marR="5080" indent="0" algn="ctr">
                  <a:lnSpc>
                    <a:spcPts val="3460"/>
                  </a:lnSpc>
                  <a:spcBef>
                    <a:spcPts val="140"/>
                  </a:spcBef>
                  <a:buNone/>
                </a:pPr>
                <a:r>
                  <a:rPr kumimoji="1" lang="en-US" altLang="zh-CN" sz="1800" dirty="0">
                    <a:latin typeface="Times New Roman" panose="02020603050405020304" pitchFamily="18" charset="0"/>
                    <a:cs typeface="Times New Roman" panose="02020603050405020304" pitchFamily="18" charset="0"/>
                  </a:rPr>
                  <a:t> </a:t>
                </a:r>
                <a14:m>
                  <m:oMath xmlns:m="http://schemas.openxmlformats.org/officeDocument/2006/math">
                    <m:f>
                      <m:fPr>
                        <m:ctrlPr>
                          <a:rPr kumimoji="1" lang="en-US" altLang="zh-CN" sz="1800" i="1" smtClean="0">
                            <a:latin typeface="Cambria Math" panose="02040503050406030204" pitchFamily="18" charset="0"/>
                            <a:cs typeface="Times New Roman" panose="02020603050405020304" pitchFamily="18" charset="0"/>
                          </a:rPr>
                        </m:ctrlPr>
                      </m:fPr>
                      <m:num>
                        <m:r>
                          <a:rPr kumimoji="1" lang="en-US" altLang="zh-CN" sz="1800" i="1" smtClean="0">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en-US" altLang="zh-CN" sz="1800" i="1"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en-US" altLang="zh-CN" sz="1800" i="1" smtClean="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en-US"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sz="1800" i="1">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sz="1800" i="1">
                                    <a:latin typeface="Cambria Math" panose="02040503050406030204" pitchFamily="18" charset="0"/>
                                    <a:ea typeface="Cambria Math" panose="02040503050406030204" pitchFamily="18" charset="0"/>
                                    <a:cs typeface="Times New Roman" panose="02020603050405020304" pitchFamily="18" charset="0"/>
                                  </a:rPr>
                                  <m:t>𝑖</m:t>
                                </m:r>
                              </m:sub>
                            </m:sSub>
                          </m:e>
                        </m:acc>
                      </m:den>
                    </m:f>
                    <m:r>
                      <a:rPr kumimoji="1" lang="en-US" altLang="zh-CN" sz="1800" b="0" i="1" smtClean="0">
                        <a:latin typeface="Cambria Math" panose="02040503050406030204" pitchFamily="18" charset="0"/>
                        <a:cs typeface="Times New Roman" panose="02020603050405020304" pitchFamily="18" charset="0"/>
                      </a:rPr>
                      <m:t>=</m:t>
                    </m:r>
                    <m:sSubSup>
                      <m:sSubSupPr>
                        <m:ctrlPr>
                          <a:rPr kumimoji="1" lang="en-US" altLang="zh-CN" sz="1800" b="0" i="1" smtClean="0">
                            <a:latin typeface="Cambria Math" panose="02040503050406030204" pitchFamily="18" charset="0"/>
                            <a:cs typeface="Times New Roman" panose="02020603050405020304" pitchFamily="18" charset="0"/>
                          </a:rPr>
                        </m:ctrlPr>
                      </m:sSubSupPr>
                      <m:e>
                        <m:r>
                          <a:rPr kumimoji="1" lang="en-US" altLang="zh-CN" sz="1800" b="0" i="1" smtClean="0">
                            <a:latin typeface="Cambria Math" panose="02040503050406030204" pitchFamily="18" charset="0"/>
                            <a:cs typeface="Times New Roman" panose="02020603050405020304" pitchFamily="18" charset="0"/>
                          </a:rPr>
                          <m:t>𝑊</m:t>
                        </m:r>
                      </m:e>
                      <m:sub>
                        <m:r>
                          <a:rPr kumimoji="1" lang="en-US" altLang="zh-CN" sz="1800" b="0" i="1" smtClean="0">
                            <a:latin typeface="Cambria Math" panose="02040503050406030204" pitchFamily="18" charset="0"/>
                            <a:cs typeface="Times New Roman" panose="02020603050405020304" pitchFamily="18" charset="0"/>
                          </a:rPr>
                          <m:t>𝑜𝑢𝑡𝑝𝑢𝑡</m:t>
                        </m:r>
                      </m:sub>
                      <m:sup>
                        <m:r>
                          <a:rPr kumimoji="1" lang="en-US" altLang="zh-CN" sz="1800" b="0" i="1" smtClean="0">
                            <a:latin typeface="Cambria Math" panose="02040503050406030204" pitchFamily="18" charset="0"/>
                            <a:cs typeface="Times New Roman" panose="02020603050405020304" pitchFamily="18" charset="0"/>
                          </a:rPr>
                          <m:t>𝑇</m:t>
                        </m:r>
                      </m:sup>
                    </m:sSubSup>
                    <m:r>
                      <a:rPr kumimoji="1" lang="en-US" altLang="zh-CN" sz="1800" b="0" i="1" smtClean="0">
                        <a:latin typeface="Cambria Math" panose="02040503050406030204" pitchFamily="18" charset="0"/>
                        <a:cs typeface="Times New Roman" panose="02020603050405020304" pitchFamily="18" charset="0"/>
                      </a:rPr>
                      <m:t> (</m:t>
                    </m:r>
                    <m:acc>
                      <m:accPr>
                        <m:chr m:val="⃗"/>
                        <m:ctrlPr>
                          <a:rPr kumimoji="1" lang="en-US" altLang="zh-CN" sz="1800" b="0" i="1" smtClean="0">
                            <a:latin typeface="Cambria Math" panose="02040503050406030204" pitchFamily="18" charset="0"/>
                            <a:cs typeface="Times New Roman" panose="02020603050405020304" pitchFamily="18" charset="0"/>
                          </a:rPr>
                        </m:ctrlPr>
                      </m:accPr>
                      <m:e>
                        <m:sSub>
                          <m:sSubPr>
                            <m:ctrlPr>
                              <a:rPr kumimoji="1" lang="en-US" altLang="zh-CN" sz="1800" b="0" i="1" smtClean="0">
                                <a:latin typeface="Cambria Math" panose="02040503050406030204" pitchFamily="18" charset="0"/>
                                <a:cs typeface="Times New Roman" panose="02020603050405020304" pitchFamily="18" charset="0"/>
                              </a:rPr>
                            </m:ctrlPr>
                          </m:sSubPr>
                          <m:e>
                            <m:r>
                              <a:rPr kumimoji="1" lang="en-US" altLang="zh-CN" sz="1800" b="0" i="1" smtClean="0">
                                <a:latin typeface="Cambria Math" panose="02040503050406030204" pitchFamily="18" charset="0"/>
                                <a:cs typeface="Times New Roman" panose="02020603050405020304" pitchFamily="18" charset="0"/>
                              </a:rPr>
                              <m:t>𝑌</m:t>
                            </m:r>
                          </m:e>
                          <m:sub>
                            <m:r>
                              <a:rPr kumimoji="1" lang="en-US" altLang="zh-CN" sz="1800" b="0" i="1" smtClean="0">
                                <a:latin typeface="Cambria Math" panose="02040503050406030204" pitchFamily="18" charset="0"/>
                                <a:cs typeface="Times New Roman" panose="02020603050405020304" pitchFamily="18" charset="0"/>
                              </a:rPr>
                              <m:t>𝑑</m:t>
                            </m:r>
                          </m:sub>
                        </m:sSub>
                      </m:e>
                    </m:acc>
                    <m:r>
                      <a:rPr kumimoji="1" lang="en-US" altLang="zh-CN" sz="1800" b="0" i="1" smtClean="0">
                        <a:latin typeface="Cambria Math" panose="02040503050406030204" pitchFamily="18" charset="0"/>
                        <a:cs typeface="Times New Roman" panose="02020603050405020304" pitchFamily="18" charset="0"/>
                      </a:rPr>
                      <m:t>−</m:t>
                    </m:r>
                    <m:acc>
                      <m:accPr>
                        <m:chr m:val="⃗"/>
                        <m:ctrlPr>
                          <a:rPr kumimoji="1" lang="en-US" altLang="zh-CN" sz="1800" b="0" i="1" smtClean="0">
                            <a:latin typeface="Cambria Math" panose="02040503050406030204" pitchFamily="18" charset="0"/>
                            <a:cs typeface="Times New Roman" panose="02020603050405020304" pitchFamily="18" charset="0"/>
                          </a:rPr>
                        </m:ctrlPr>
                      </m:accPr>
                      <m:e>
                        <m:r>
                          <a:rPr kumimoji="1" lang="en-US" altLang="zh-CN" sz="1800" b="0" i="1" smtClean="0">
                            <a:latin typeface="Cambria Math" panose="02040503050406030204" pitchFamily="18" charset="0"/>
                            <a:cs typeface="Times New Roman" panose="02020603050405020304" pitchFamily="18" charset="0"/>
                          </a:rPr>
                          <m:t>𝑌</m:t>
                        </m:r>
                      </m:e>
                    </m:acc>
                    <m:r>
                      <a:rPr kumimoji="1" lang="en-US" altLang="zh-CN" sz="1800" b="0" i="1" smtClean="0">
                        <a:latin typeface="Cambria Math" panose="02040503050406030204" pitchFamily="18" charset="0"/>
                        <a:cs typeface="Times New Roman" panose="02020603050405020304" pitchFamily="18" charset="0"/>
                      </a:rPr>
                      <m:t>)</m:t>
                    </m:r>
                    <m:acc>
                      <m:accPr>
                        <m:chr m:val="⃗"/>
                        <m:ctrlPr>
                          <a:rPr kumimoji="1" lang="en-US" altLang="zh-CN" sz="1800" b="0" i="1" smtClean="0">
                            <a:latin typeface="Cambria Math" panose="02040503050406030204" pitchFamily="18" charset="0"/>
                            <a:cs typeface="Times New Roman" panose="02020603050405020304" pitchFamily="18" charset="0"/>
                          </a:rPr>
                        </m:ctrlPr>
                      </m:accPr>
                      <m:e>
                        <m:r>
                          <a:rPr kumimoji="1" lang="en-US" altLang="zh-CN" sz="1800" b="0" i="1" smtClean="0">
                            <a:latin typeface="Cambria Math" panose="02040503050406030204" pitchFamily="18" charset="0"/>
                            <a:cs typeface="Times New Roman" panose="02020603050405020304" pitchFamily="18" charset="0"/>
                          </a:rPr>
                          <m:t>𝐴</m:t>
                        </m:r>
                      </m:e>
                    </m:acc>
                    <m:r>
                      <a:rPr kumimoji="1" lang="en-US" altLang="zh-CN" sz="1800" b="0" i="1" smtClean="0">
                        <a:latin typeface="Cambria Math" panose="02040503050406030204" pitchFamily="18" charset="0"/>
                        <a:cs typeface="Times New Roman" panose="02020603050405020304" pitchFamily="18" charset="0"/>
                      </a:rPr>
                      <m:t> (</m:t>
                    </m:r>
                    <m:r>
                      <a:rPr kumimoji="1" lang="en-US" altLang="zh-CN" sz="1800" b="0" i="1" smtClean="0">
                        <a:latin typeface="Cambria Math" panose="02040503050406030204" pitchFamily="18" charset="0"/>
                        <a:cs typeface="Times New Roman" panose="02020603050405020304" pitchFamily="18" charset="0"/>
                      </a:rPr>
                      <m:t>1</m:t>
                    </m:r>
                    <m:r>
                      <a:rPr kumimoji="1" lang="en-US" altLang="zh-CN" sz="1800" b="0" i="1" smtClean="0">
                        <a:latin typeface="Cambria Math" panose="02040503050406030204" pitchFamily="18" charset="0"/>
                        <a:cs typeface="Times New Roman" panose="02020603050405020304" pitchFamily="18" charset="0"/>
                      </a:rPr>
                      <m:t>−</m:t>
                    </m:r>
                    <m:acc>
                      <m:accPr>
                        <m:chr m:val="⃗"/>
                        <m:ctrlPr>
                          <a:rPr kumimoji="1" lang="en-US" altLang="zh-CN" sz="1800" b="0" i="1" smtClean="0">
                            <a:latin typeface="Cambria Math" panose="02040503050406030204" pitchFamily="18" charset="0"/>
                            <a:cs typeface="Times New Roman" panose="02020603050405020304" pitchFamily="18" charset="0"/>
                          </a:rPr>
                        </m:ctrlPr>
                      </m:accPr>
                      <m:e>
                        <m:r>
                          <a:rPr kumimoji="1" lang="en-US" altLang="zh-CN" sz="1800" b="0" i="1" smtClean="0">
                            <a:latin typeface="Cambria Math" panose="02040503050406030204" pitchFamily="18" charset="0"/>
                            <a:cs typeface="Times New Roman" panose="02020603050405020304" pitchFamily="18" charset="0"/>
                          </a:rPr>
                          <m:t>𝐴</m:t>
                        </m:r>
                      </m:e>
                    </m:acc>
                    <m:r>
                      <a:rPr kumimoji="1" lang="en-US" altLang="zh-CN" sz="1800" b="0" i="1" smtClean="0">
                        <a:latin typeface="Cambria Math" panose="02040503050406030204" pitchFamily="18" charset="0"/>
                        <a:cs typeface="Times New Roman" panose="02020603050405020304" pitchFamily="18" charset="0"/>
                      </a:rPr>
                      <m:t>)</m:t>
                    </m:r>
                    <m:sSub>
                      <m:sSubPr>
                        <m:ctrlPr>
                          <a:rPr kumimoji="1" lang="en-US" altLang="zh-CN" sz="1800" b="0" i="1" smtClean="0">
                            <a:latin typeface="Cambria Math" panose="02040503050406030204" pitchFamily="18" charset="0"/>
                            <a:cs typeface="Times New Roman" panose="02020603050405020304" pitchFamily="18" charset="0"/>
                          </a:rPr>
                        </m:ctrlPr>
                      </m:sSubPr>
                      <m:e>
                        <m:r>
                          <a:rPr kumimoji="1" lang="en-US" altLang="zh-CN" sz="1800" b="0" i="1" smtClean="0">
                            <a:latin typeface="Cambria Math" panose="02040503050406030204" pitchFamily="18" charset="0"/>
                            <a:cs typeface="Times New Roman" panose="02020603050405020304" pitchFamily="18" charset="0"/>
                          </a:rPr>
                          <m:t>𝑥</m:t>
                        </m:r>
                      </m:e>
                      <m:sub>
                        <m:r>
                          <a:rPr kumimoji="1" lang="en-US" altLang="zh-CN" sz="1800" b="0" i="1" smtClean="0">
                            <a:latin typeface="Cambria Math" panose="02040503050406030204" pitchFamily="18" charset="0"/>
                            <a:cs typeface="Times New Roman" panose="02020603050405020304" pitchFamily="18" charset="0"/>
                          </a:rPr>
                          <m:t>𝑖</m:t>
                        </m:r>
                      </m:sub>
                    </m:sSub>
                  </m:oMath>
                </a14:m>
                <a:endParaRPr kumimoji="1" lang="en-US" altLang="zh-CN" sz="1800" dirty="0">
                  <a:latin typeface="Times New Roman" panose="02020603050405020304" pitchFamily="18" charset="0"/>
                  <a:cs typeface="Times New Roman" panose="02020603050405020304" pitchFamily="18" charset="0"/>
                </a:endParaRPr>
              </a:p>
              <a:p>
                <a:pPr marL="12065" marR="5080" indent="0">
                  <a:lnSpc>
                    <a:spcPts val="3460"/>
                  </a:lnSpc>
                  <a:spcBef>
                    <a:spcPts val="140"/>
                  </a:spcBef>
                  <a:buNone/>
                </a:pPr>
                <a:r>
                  <a:rPr kumimoji="1" lang="en-US" altLang="zh-CN" sz="18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kumimoji="1" lang="en-US" altLang="zh-CN" sz="1800" i="1" smtClean="0">
                            <a:latin typeface="Cambria Math" panose="02040503050406030204" pitchFamily="18" charset="0"/>
                            <a:cs typeface="Times New Roman" panose="02020603050405020304" pitchFamily="18" charset="0"/>
                          </a:rPr>
                        </m:ctrlPr>
                      </m:sSubPr>
                      <m:e>
                        <m:r>
                          <a:rPr kumimoji="1" lang="en-US" altLang="zh-CN" sz="1800" b="0" i="1" smtClean="0">
                            <a:latin typeface="Cambria Math" panose="02040503050406030204" pitchFamily="18" charset="0"/>
                            <a:cs typeface="Times New Roman" panose="02020603050405020304" pitchFamily="18" charset="0"/>
                          </a:rPr>
                          <m:t>𝑥</m:t>
                        </m:r>
                      </m:e>
                      <m:sub>
                        <m:r>
                          <a:rPr kumimoji="1" lang="en-US" altLang="zh-CN" sz="1800" b="0" i="1" smtClean="0">
                            <a:latin typeface="Cambria Math" panose="02040503050406030204" pitchFamily="18" charset="0"/>
                            <a:cs typeface="Times New Roman" panose="02020603050405020304" pitchFamily="18" charset="0"/>
                          </a:rPr>
                          <m:t>𝑖</m:t>
                        </m:r>
                      </m:sub>
                    </m:sSub>
                    <m:r>
                      <a:rPr kumimoji="1" lang="en-US" altLang="zh-CN" sz="1800" i="1">
                        <a:latin typeface="Cambria Math" panose="02040503050406030204" pitchFamily="18" charset="0"/>
                        <a:cs typeface="Times New Roman" panose="02020603050405020304" pitchFamily="18" charset="0"/>
                      </a:rPr>
                      <m:t> </m:t>
                    </m:r>
                  </m:oMath>
                </a14:m>
                <a:r>
                  <a:rPr kumimoji="1" lang="en-US" altLang="zh-CN" sz="1800" dirty="0">
                    <a:latin typeface="Times New Roman" panose="02020603050405020304" pitchFamily="18" charset="0"/>
                    <a:cs typeface="Times New Roman" panose="02020603050405020304" pitchFamily="18" charset="0"/>
                  </a:rPr>
                  <a:t>is the output of </a:t>
                </a:r>
                <a:r>
                  <a:rPr kumimoji="1" lang="en-US" altLang="zh-CN" sz="1800" dirty="0" err="1">
                    <a:latin typeface="Times New Roman" panose="02020603050405020304" pitchFamily="18" charset="0"/>
                    <a:cs typeface="Times New Roman" panose="02020603050405020304" pitchFamily="18" charset="0"/>
                  </a:rPr>
                  <a:t>ith</a:t>
                </a:r>
                <a:r>
                  <a:rPr kumimoji="1" lang="en-US" altLang="zh-CN" sz="1800" dirty="0">
                    <a:latin typeface="Times New Roman" panose="02020603050405020304" pitchFamily="18" charset="0"/>
                    <a:cs typeface="Times New Roman" panose="02020603050405020304" pitchFamily="18" charset="0"/>
                  </a:rPr>
                  <a:t> input layer neuron(input of all the hidden neurons that it connects).</a:t>
                </a:r>
                <a:r>
                  <a:rPr kumimoji="1" lang="en-US" altLang="zh-CN" sz="1800" dirty="0">
                    <a:cs typeface="Times New Roman" panose="02020603050405020304" pitchFamily="18" charset="0"/>
                  </a:rPr>
                  <a:t> </a:t>
                </a:r>
                <a14:m>
                  <m:oMath xmlns:m="http://schemas.openxmlformats.org/officeDocument/2006/math">
                    <m:sSub>
                      <m:sSubPr>
                        <m:ctrlPr>
                          <a:rPr kumimoji="1" lang="en-US" altLang="zh-CN" sz="1800" i="1" smtClean="0">
                            <a:latin typeface="Cambria Math" panose="02040503050406030204" pitchFamily="18" charset="0"/>
                            <a:cs typeface="Times New Roman" panose="02020603050405020304" pitchFamily="18" charset="0"/>
                          </a:rPr>
                        </m:ctrlPr>
                      </m:sSubPr>
                      <m:e>
                        <m:r>
                          <a:rPr kumimoji="1" lang="en-US" altLang="zh-CN" sz="1800" b="0" i="1" smtClean="0">
                            <a:latin typeface="Cambria Math" panose="02040503050406030204" pitchFamily="18" charset="0"/>
                            <a:cs typeface="Times New Roman" panose="02020603050405020304" pitchFamily="18" charset="0"/>
                          </a:rPr>
                          <m:t>𝑥</m:t>
                        </m:r>
                      </m:e>
                      <m:sub>
                        <m:r>
                          <a:rPr kumimoji="1" lang="en-US" altLang="zh-CN" sz="1800" b="0" i="1" smtClean="0">
                            <a:latin typeface="Cambria Math" panose="02040503050406030204" pitchFamily="18" charset="0"/>
                            <a:cs typeface="Times New Roman" panose="02020603050405020304" pitchFamily="18" charset="0"/>
                          </a:rPr>
                          <m:t>𝑖</m:t>
                        </m:r>
                      </m:sub>
                    </m:sSub>
                  </m:oMath>
                </a14:m>
                <a:r>
                  <a:rPr kumimoji="1" lang="en-US" altLang="zh-CN" sz="1800" dirty="0">
                    <a:latin typeface="Times New Roman" panose="02020603050405020304" pitchFamily="18" charset="0"/>
                    <a:cs typeface="Times New Roman" panose="02020603050405020304" pitchFamily="18" charset="0"/>
                  </a:rPr>
                  <a:t> is a value not vector</a:t>
                </a:r>
              </a:p>
              <a:p>
                <a:r>
                  <a:rPr kumimoji="1" lang="en-US" altLang="zh-CN" sz="1800" dirty="0">
                    <a:latin typeface="Times New Roman" panose="02020603050405020304" pitchFamily="18" charset="0"/>
                    <a:cs typeface="Times New Roman" panose="02020603050405020304" pitchFamily="18" charset="0"/>
                  </a:rPr>
                  <a:t>(</a:t>
                </a:r>
                <a:r>
                  <a:rPr kumimoji="1" lang="en-US" altLang="zh-CN" sz="1800" i="1" dirty="0">
                    <a:latin typeface="Times New Roman" panose="02020603050405020304" pitchFamily="18" charset="0"/>
                    <a:cs typeface="Times New Roman" panose="02020603050405020304" pitchFamily="18" charset="0"/>
                  </a:rPr>
                  <a:t>g</a:t>
                </a:r>
                <a:r>
                  <a:rPr kumimoji="1" lang="en-US" altLang="zh-CN" sz="1800" dirty="0">
                    <a:latin typeface="Times New Roman" panose="02020603050405020304" pitchFamily="18" charset="0"/>
                    <a:cs typeface="Times New Roman" panose="02020603050405020304" pitchFamily="18" charset="0"/>
                  </a:rPr>
                  <a:t>) To explain the relationship between the weight vector and weight of each neuron.</a:t>
                </a:r>
                <a:r>
                  <a:rPr lang="en" altLang="zh-CN" sz="1800" spc="-5" dirty="0">
                    <a:latin typeface="Times New Roman"/>
                    <a:cs typeface="Times New Roman"/>
                  </a:rPr>
                  <a:t> Calculate the </a:t>
                </a:r>
                <a:r>
                  <a:rPr lang="en" altLang="zh-CN" sz="1800" b="1" spc="-5" dirty="0">
                    <a:latin typeface="Times New Roman"/>
                    <a:cs typeface="Times New Roman"/>
                  </a:rPr>
                  <a:t>error gradient</a:t>
                </a:r>
                <a:r>
                  <a:rPr lang="en" altLang="zh-CN" sz="1800" spc="-5" dirty="0">
                    <a:latin typeface="Times New Roman"/>
                    <a:cs typeface="Times New Roman"/>
                  </a:rPr>
                  <a:t> for the neurons in the hidden</a:t>
                </a:r>
                <a:r>
                  <a:rPr lang="en" altLang="zh-CN" sz="1800" spc="-15" dirty="0">
                    <a:latin typeface="Times New Roman"/>
                    <a:cs typeface="Times New Roman"/>
                  </a:rPr>
                  <a:t> </a:t>
                </a:r>
                <a:r>
                  <a:rPr lang="en" altLang="zh-CN" sz="1800" spc="-5" dirty="0">
                    <a:latin typeface="Times New Roman"/>
                    <a:cs typeface="Times New Roman"/>
                  </a:rPr>
                  <a:t>layer:</a:t>
                </a:r>
                <a:endParaRPr lang="en" altLang="zh-CN" sz="1800" dirty="0">
                  <a:latin typeface="Times New Roman"/>
                  <a:cs typeface="Times New Roman"/>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zh-CN" sz="1800" i="1" smtClean="0">
                              <a:latin typeface="Cambria Math" panose="02040503050406030204" pitchFamily="18" charset="0"/>
                              <a:cs typeface="Times New Roman" panose="02020603050405020304" pitchFamily="18" charset="0"/>
                            </a:rPr>
                          </m:ctrlPr>
                        </m:sSubPr>
                        <m:e>
                          <m:r>
                            <a:rPr kumimoji="1" lang="en-US" altLang="zh-CN" sz="1800" i="1" smtClean="0">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𝑗</m:t>
                          </m:r>
                        </m:sub>
                      </m:sSub>
                      <m:d>
                        <m:dPr>
                          <m:ctrlPr>
                            <a:rPr kumimoji="1" lang="en-US" altLang="zh-CN" sz="1800" b="0" i="1" smtClean="0">
                              <a:latin typeface="Cambria Math" panose="02040503050406030204" pitchFamily="18" charset="0"/>
                              <a:cs typeface="Times New Roman" panose="02020603050405020304" pitchFamily="18" charset="0"/>
                            </a:rPr>
                          </m:ctrlPr>
                        </m:dPr>
                        <m:e>
                          <m:r>
                            <a:rPr kumimoji="1" lang="en-US" altLang="zh-CN" sz="1800" b="0" i="1" smtClean="0">
                              <a:latin typeface="Cambria Math" panose="02040503050406030204" pitchFamily="18" charset="0"/>
                              <a:cs typeface="Times New Roman" panose="02020603050405020304" pitchFamily="18" charset="0"/>
                            </a:rPr>
                            <m:t>𝑝</m:t>
                          </m:r>
                        </m:e>
                      </m:d>
                      <m:r>
                        <a:rPr kumimoji="1" lang="en-US" altLang="zh-CN" sz="1800" b="0" i="1" smtClean="0">
                          <a:latin typeface="Cambria Math" panose="02040503050406030204" pitchFamily="18" charset="0"/>
                          <a:cs typeface="Times New Roman" panose="02020603050405020304" pitchFamily="18" charset="0"/>
                        </a:rPr>
                        <m:t>=</m:t>
                      </m:r>
                      <m:sSub>
                        <m:sSubPr>
                          <m:ctrlPr>
                            <a:rPr kumimoji="1" lang="en-US" altLang="zh-CN" sz="1800" i="1">
                              <a:latin typeface="Cambria Math" panose="02040503050406030204" pitchFamily="18" charset="0"/>
                              <a:cs typeface="Times New Roman" panose="02020603050405020304" pitchFamily="18" charset="0"/>
                            </a:rPr>
                          </m:ctrlPr>
                        </m:sSubPr>
                        <m:e>
                          <m:r>
                            <a:rPr kumimoji="1" lang="en-US" altLang="zh-CN" sz="1800" i="1">
                              <a:latin typeface="Cambria Math" panose="02040503050406030204" pitchFamily="18" charset="0"/>
                              <a:cs typeface="Times New Roman" panose="02020603050405020304" pitchFamily="18" charset="0"/>
                            </a:rPr>
                            <m:t> </m:t>
                          </m:r>
                          <m:r>
                            <a:rPr kumimoji="1" lang="en-US" altLang="zh-CN" sz="1800" i="1">
                              <a:latin typeface="Cambria Math" panose="02040503050406030204" pitchFamily="18" charset="0"/>
                              <a:cs typeface="Times New Roman" panose="02020603050405020304" pitchFamily="18" charset="0"/>
                            </a:rPr>
                            <m:t>𝑎</m:t>
                          </m:r>
                        </m:e>
                        <m:sub>
                          <m:r>
                            <a:rPr kumimoji="1" lang="en-US" altLang="zh-CN" sz="1800" i="1">
                              <a:latin typeface="Cambria Math" panose="02040503050406030204" pitchFamily="18" charset="0"/>
                              <a:cs typeface="Times New Roman" panose="02020603050405020304" pitchFamily="18" charset="0"/>
                            </a:rPr>
                            <m:t>𝑗</m:t>
                          </m:r>
                        </m:sub>
                      </m:sSub>
                      <m:d>
                        <m:dPr>
                          <m:ctrlPr>
                            <a:rPr kumimoji="1" lang="en-US" altLang="zh-CN" sz="1800" i="1">
                              <a:latin typeface="Cambria Math" panose="02040503050406030204" pitchFamily="18" charset="0"/>
                              <a:cs typeface="Times New Roman" panose="02020603050405020304" pitchFamily="18" charset="0"/>
                            </a:rPr>
                          </m:ctrlPr>
                        </m:dPr>
                        <m:e>
                          <m:r>
                            <a:rPr kumimoji="1" lang="en-US" altLang="zh-CN" sz="1800" i="1">
                              <a:latin typeface="Cambria Math" panose="02040503050406030204" pitchFamily="18" charset="0"/>
                              <a:cs typeface="Times New Roman" panose="02020603050405020304" pitchFamily="18" charset="0"/>
                            </a:rPr>
                            <m:t>𝑝</m:t>
                          </m:r>
                        </m:e>
                      </m:d>
                      <m:d>
                        <m:dPr>
                          <m:begChr m:val="["/>
                          <m:endChr m:val="]"/>
                          <m:ctrlPr>
                            <a:rPr kumimoji="1" lang="en-US" altLang="zh-CN" sz="1800" i="1">
                              <a:latin typeface="Cambria Math" panose="02040503050406030204" pitchFamily="18" charset="0"/>
                              <a:cs typeface="Times New Roman" panose="02020603050405020304" pitchFamily="18" charset="0"/>
                            </a:rPr>
                          </m:ctrlPr>
                        </m:dPr>
                        <m:e>
                          <m:r>
                            <a:rPr kumimoji="1" lang="en-US" altLang="zh-CN" sz="1800" i="1">
                              <a:latin typeface="Cambria Math" panose="02040503050406030204" pitchFamily="18" charset="0"/>
                              <a:cs typeface="Times New Roman" panose="02020603050405020304" pitchFamily="18" charset="0"/>
                            </a:rPr>
                            <m:t>1</m:t>
                          </m:r>
                          <m:r>
                            <a:rPr kumimoji="1" lang="en-US" altLang="zh-CN" sz="1800" i="1">
                              <a:latin typeface="Cambria Math" panose="02040503050406030204" pitchFamily="18" charset="0"/>
                              <a:cs typeface="Times New Roman" panose="02020603050405020304" pitchFamily="18" charset="0"/>
                            </a:rPr>
                            <m:t> −</m:t>
                          </m:r>
                          <m:sSub>
                            <m:sSubPr>
                              <m:ctrlPr>
                                <a:rPr kumimoji="1" lang="en-US" altLang="zh-CN" sz="1800" i="1">
                                  <a:latin typeface="Cambria Math" panose="02040503050406030204" pitchFamily="18" charset="0"/>
                                  <a:cs typeface="Times New Roman" panose="02020603050405020304" pitchFamily="18" charset="0"/>
                                </a:rPr>
                              </m:ctrlPr>
                            </m:sSubPr>
                            <m:e>
                              <m:r>
                                <a:rPr kumimoji="1" lang="en-US" altLang="zh-CN" sz="1800" i="1">
                                  <a:latin typeface="Cambria Math" panose="02040503050406030204" pitchFamily="18" charset="0"/>
                                  <a:cs typeface="Times New Roman" panose="02020603050405020304" pitchFamily="18" charset="0"/>
                                </a:rPr>
                                <m:t>𝑎</m:t>
                              </m:r>
                            </m:e>
                            <m:sub>
                              <m:r>
                                <a:rPr kumimoji="1" lang="en-US" altLang="zh-CN" sz="1800" i="1">
                                  <a:latin typeface="Cambria Math" panose="02040503050406030204" pitchFamily="18" charset="0"/>
                                  <a:cs typeface="Times New Roman" panose="02020603050405020304" pitchFamily="18" charset="0"/>
                                </a:rPr>
                                <m:t>𝑗</m:t>
                              </m:r>
                            </m:sub>
                          </m:sSub>
                          <m:d>
                            <m:dPr>
                              <m:ctrlPr>
                                <a:rPr kumimoji="1" lang="en-US" altLang="zh-CN" sz="1800" i="1">
                                  <a:latin typeface="Cambria Math" panose="02040503050406030204" pitchFamily="18" charset="0"/>
                                  <a:cs typeface="Times New Roman" panose="02020603050405020304" pitchFamily="18" charset="0"/>
                                </a:rPr>
                              </m:ctrlPr>
                            </m:dPr>
                            <m:e>
                              <m:r>
                                <a:rPr kumimoji="1" lang="en-US" altLang="zh-CN" sz="1800" i="1">
                                  <a:latin typeface="Cambria Math" panose="02040503050406030204" pitchFamily="18" charset="0"/>
                                  <a:cs typeface="Times New Roman" panose="02020603050405020304" pitchFamily="18" charset="0"/>
                                </a:rPr>
                                <m:t>𝑝</m:t>
                              </m:r>
                            </m:e>
                          </m:d>
                        </m:e>
                      </m:d>
                      <m:r>
                        <a:rPr kumimoji="1" lang="en-US" altLang="zh-CN" sz="180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ctrlPr>
                            <a:rPr kumimoji="1" lang="en-US" altLang="zh-CN" sz="1800" i="1" smtClean="0">
                              <a:latin typeface="Cambria Math" panose="02040503050406030204" pitchFamily="18" charset="0"/>
                              <a:cs typeface="Times New Roman" panose="02020603050405020304" pitchFamily="18" charset="0"/>
                            </a:rPr>
                          </m:ctrlPr>
                        </m:naryPr>
                        <m:sub>
                          <m:r>
                            <m:rPr>
                              <m:brk m:alnAt="23"/>
                            </m:rPr>
                            <a:rPr kumimoji="1" lang="en-US" altLang="zh-CN" sz="1800" b="0" i="1" smtClean="0">
                              <a:latin typeface="Cambria Math" panose="02040503050406030204" pitchFamily="18" charset="0"/>
                              <a:cs typeface="Times New Roman" panose="02020603050405020304" pitchFamily="18" charset="0"/>
                            </a:rPr>
                            <m:t>𝑘</m:t>
                          </m:r>
                          <m:r>
                            <a:rPr kumimoji="1" lang="en-US" altLang="zh-CN" sz="1800" b="0" i="1" smtClean="0">
                              <a:latin typeface="Cambria Math" panose="02040503050406030204" pitchFamily="18" charset="0"/>
                              <a:cs typeface="Times New Roman" panose="02020603050405020304" pitchFamily="18" charset="0"/>
                            </a:rPr>
                            <m:t>=</m:t>
                          </m:r>
                          <m:r>
                            <a:rPr kumimoji="1" lang="en-US" altLang="zh-CN" sz="1800" b="0" i="1" smtClean="0">
                              <a:latin typeface="Cambria Math" panose="02040503050406030204" pitchFamily="18" charset="0"/>
                              <a:cs typeface="Times New Roman" panose="02020603050405020304" pitchFamily="18" charset="0"/>
                            </a:rPr>
                            <m:t>1</m:t>
                          </m:r>
                        </m:sub>
                        <m:sup>
                          <m:r>
                            <a:rPr kumimoji="1" lang="en-US" altLang="zh-CN" sz="1800" b="0" i="1" smtClean="0">
                              <a:latin typeface="Cambria Math" panose="02040503050406030204" pitchFamily="18" charset="0"/>
                              <a:cs typeface="Times New Roman" panose="02020603050405020304" pitchFamily="18" charset="0"/>
                            </a:rPr>
                            <m:t>𝑛</m:t>
                          </m:r>
                        </m:sup>
                        <m:e>
                          <m:sSub>
                            <m:sSubPr>
                              <m:ctrlPr>
                                <a:rPr kumimoji="1" lang="en-US" altLang="zh-CN" sz="1800" i="1">
                                  <a:latin typeface="Cambria Math" panose="02040503050406030204" pitchFamily="18" charset="0"/>
                                  <a:cs typeface="Times New Roman" panose="02020603050405020304" pitchFamily="18" charset="0"/>
                                </a:rPr>
                              </m:ctrlPr>
                            </m:sSubPr>
                            <m:e>
                              <m:r>
                                <a:rPr kumimoji="1" lang="en-US" altLang="zh-CN" sz="1800"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sz="1800" i="1">
                                  <a:latin typeface="Cambria Math" panose="02040503050406030204" pitchFamily="18" charset="0"/>
                                  <a:cs typeface="Times New Roman" panose="02020603050405020304" pitchFamily="18" charset="0"/>
                                </a:rPr>
                                <m:t>𝑘</m:t>
                              </m:r>
                            </m:sub>
                          </m:sSub>
                          <m:d>
                            <m:dPr>
                              <m:ctrlPr>
                                <a:rPr kumimoji="1" lang="en-US" altLang="zh-CN" sz="1800" i="1">
                                  <a:latin typeface="Cambria Math" panose="02040503050406030204" pitchFamily="18" charset="0"/>
                                  <a:cs typeface="Times New Roman" panose="02020603050405020304" pitchFamily="18" charset="0"/>
                                </a:rPr>
                              </m:ctrlPr>
                            </m:dPr>
                            <m:e>
                              <m:r>
                                <a:rPr kumimoji="1" lang="en-US" altLang="zh-CN" sz="1800" i="1">
                                  <a:latin typeface="Cambria Math" panose="02040503050406030204" pitchFamily="18" charset="0"/>
                                  <a:cs typeface="Times New Roman" panose="02020603050405020304" pitchFamily="18" charset="0"/>
                                </a:rPr>
                                <m:t>𝑝</m:t>
                              </m:r>
                            </m:e>
                          </m:d>
                          <m:sSub>
                            <m:sSubPr>
                              <m:ctrlPr>
                                <a:rPr kumimoji="1" lang="en-US" altLang="zh-CN" sz="1800" i="1" smtClean="0">
                                  <a:latin typeface="Cambria Math" panose="02040503050406030204" pitchFamily="18" charset="0"/>
                                  <a:cs typeface="Times New Roman" panose="02020603050405020304" pitchFamily="18" charset="0"/>
                                </a:rPr>
                              </m:ctrlPr>
                            </m:sSubPr>
                            <m:e>
                              <m:r>
                                <a:rPr kumimoji="1" lang="en-US" altLang="zh-CN" sz="1800" i="1" smtClean="0">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sz="1800" b="0" i="1" smtClean="0">
                                  <a:latin typeface="Cambria Math" panose="02040503050406030204" pitchFamily="18" charset="0"/>
                                  <a:cs typeface="Times New Roman" panose="02020603050405020304" pitchFamily="18" charset="0"/>
                                </a:rPr>
                                <m:t>𝑗𝑘</m:t>
                              </m:r>
                            </m:sub>
                          </m:sSub>
                          <m:r>
                            <a:rPr kumimoji="1" lang="en-US" altLang="zh-CN" sz="1800" b="0" i="1" smtClean="0">
                              <a:latin typeface="Cambria Math" panose="02040503050406030204" pitchFamily="18" charset="0"/>
                              <a:cs typeface="Times New Roman" panose="02020603050405020304" pitchFamily="18" charset="0"/>
                            </a:rPr>
                            <m:t>(</m:t>
                          </m:r>
                          <m:r>
                            <a:rPr kumimoji="1" lang="en-US" altLang="zh-CN" sz="1800" b="0" i="1" smtClean="0">
                              <a:latin typeface="Cambria Math" panose="02040503050406030204" pitchFamily="18" charset="0"/>
                              <a:cs typeface="Times New Roman" panose="02020603050405020304" pitchFamily="18" charset="0"/>
                            </a:rPr>
                            <m:t>𝑝</m:t>
                          </m:r>
                          <m:r>
                            <a:rPr kumimoji="1" lang="en-US" altLang="zh-CN" sz="1800" b="0" i="1" smtClean="0">
                              <a:latin typeface="Cambria Math" panose="02040503050406030204" pitchFamily="18" charset="0"/>
                              <a:cs typeface="Times New Roman" panose="02020603050405020304" pitchFamily="18" charset="0"/>
                            </a:rPr>
                            <m:t>)</m:t>
                          </m:r>
                        </m:e>
                      </m:nary>
                    </m:oMath>
                  </m:oMathPara>
                </a14:m>
                <a:endParaRPr kumimoji="1" lang="en-US" altLang="zh-CN" sz="1800" dirty="0">
                  <a:latin typeface="Times New Roman" panose="02020603050405020304" pitchFamily="18" charset="0"/>
                  <a:cs typeface="Times New Roman" panose="02020603050405020304" pitchFamily="18" charset="0"/>
                </a:endParaRPr>
              </a:p>
              <a:p>
                <a:pPr marL="0" indent="0">
                  <a:buNone/>
                </a:pPr>
                <a:r>
                  <a:rPr kumimoji="1" lang="en-US" altLang="zh-CN" sz="18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kumimoji="1" lang="en-US" altLang="zh-CN" sz="1800" i="1">
                            <a:latin typeface="Cambria Math" panose="02040503050406030204" pitchFamily="18" charset="0"/>
                            <a:cs typeface="Times New Roman" panose="02020603050405020304" pitchFamily="18" charset="0"/>
                          </a:rPr>
                        </m:ctrlPr>
                      </m:sSubPr>
                      <m:e>
                        <m:r>
                          <a:rPr kumimoji="1" lang="en-US" altLang="zh-CN" sz="1800"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𝑗</m:t>
                        </m:r>
                      </m:sub>
                    </m:sSub>
                    <m:d>
                      <m:dPr>
                        <m:ctrlPr>
                          <a:rPr kumimoji="1" lang="en-US" altLang="zh-CN" sz="1800" i="1">
                            <a:latin typeface="Cambria Math" panose="02040503050406030204" pitchFamily="18" charset="0"/>
                            <a:cs typeface="Times New Roman" panose="02020603050405020304" pitchFamily="18" charset="0"/>
                          </a:rPr>
                        </m:ctrlPr>
                      </m:dPr>
                      <m:e>
                        <m:r>
                          <a:rPr kumimoji="1" lang="en-US" altLang="zh-CN" sz="1800" i="1">
                            <a:latin typeface="Cambria Math" panose="02040503050406030204" pitchFamily="18" charset="0"/>
                            <a:cs typeface="Times New Roman" panose="02020603050405020304" pitchFamily="18" charset="0"/>
                          </a:rPr>
                          <m:t>𝑝</m:t>
                        </m:r>
                      </m:e>
                    </m:d>
                  </m:oMath>
                </a14:m>
                <a:r>
                  <a:rPr kumimoji="1" lang="en-US" altLang="zh-CN" sz="1800" dirty="0">
                    <a:latin typeface="Times New Roman" panose="02020603050405020304" pitchFamily="18" charset="0"/>
                    <a:cs typeface="Times New Roman" panose="02020603050405020304" pitchFamily="18" charset="0"/>
                  </a:rPr>
                  <a:t> is </a:t>
                </a:r>
                <a:r>
                  <a:rPr lang="en" altLang="zh-CN" sz="1800" spc="-5" dirty="0">
                    <a:latin typeface="Times New Roman"/>
                    <a:cs typeface="Times New Roman"/>
                  </a:rPr>
                  <a:t>the error gradient in the </a:t>
                </a:r>
                <a:r>
                  <a:rPr lang="en" altLang="zh-CN" sz="1800" spc="-5" dirty="0" err="1">
                    <a:latin typeface="Times New Roman"/>
                    <a:cs typeface="Times New Roman"/>
                  </a:rPr>
                  <a:t>pth</a:t>
                </a:r>
                <a:r>
                  <a:rPr lang="en" altLang="zh-CN" sz="1800" spc="-5" dirty="0">
                    <a:latin typeface="Times New Roman"/>
                    <a:cs typeface="Times New Roman"/>
                  </a:rPr>
                  <a:t> epoch of all the input neurons connected to </a:t>
                </a:r>
                <a:r>
                  <a:rPr kumimoji="1" lang="en-US" altLang="zh-CN" sz="1800" dirty="0" err="1">
                    <a:latin typeface="Times New Roman" panose="02020603050405020304" pitchFamily="18" charset="0"/>
                    <a:cs typeface="Times New Roman" panose="02020603050405020304" pitchFamily="18" charset="0"/>
                  </a:rPr>
                  <a:t>jth</a:t>
                </a:r>
                <a:r>
                  <a:rPr kumimoji="1" lang="en-US" altLang="zh-CN" sz="1800" dirty="0">
                    <a:latin typeface="Times New Roman" panose="02020603050405020304" pitchFamily="18" charset="0"/>
                    <a:cs typeface="Times New Roman" panose="02020603050405020304" pitchFamily="18" charset="0"/>
                  </a:rPr>
                  <a:t> </a:t>
                </a:r>
                <a:r>
                  <a:rPr lang="en" altLang="zh-CN" sz="1800" spc="-5" dirty="0">
                    <a:latin typeface="Times New Roman"/>
                    <a:cs typeface="Times New Roman"/>
                  </a:rPr>
                  <a:t>hidden neuron with respective to error between desire output(target label) </a:t>
                </a:r>
                <a14:m>
                  <m:oMath xmlns:m="http://schemas.openxmlformats.org/officeDocument/2006/math">
                    <m:sSub>
                      <m:sSubPr>
                        <m:ctrlPr>
                          <a:rPr kumimoji="1" lang="en-US" altLang="zh-CN" sz="1800" i="1">
                            <a:latin typeface="Cambria Math" panose="02040503050406030204" pitchFamily="18" charset="0"/>
                            <a:cs typeface="Times New Roman" panose="02020603050405020304" pitchFamily="18" charset="0"/>
                          </a:rPr>
                        </m:ctrlPr>
                      </m:sSubPr>
                      <m:e>
                        <m:r>
                          <a:rPr kumimoji="1" lang="en-US" altLang="zh-CN" sz="1800" i="1">
                            <a:latin typeface="Cambria Math" panose="02040503050406030204" pitchFamily="18" charset="0"/>
                            <a:cs typeface="Times New Roman" panose="02020603050405020304" pitchFamily="18" charset="0"/>
                          </a:rPr>
                          <m:t>𝑦</m:t>
                        </m:r>
                      </m:e>
                      <m:sub>
                        <m:r>
                          <a:rPr kumimoji="1" lang="en-US" altLang="zh-CN" sz="1800" i="1">
                            <a:latin typeface="Cambria Math" panose="02040503050406030204" pitchFamily="18" charset="0"/>
                            <a:cs typeface="Times New Roman" panose="02020603050405020304" pitchFamily="18" charset="0"/>
                          </a:rPr>
                          <m:t>𝑑</m:t>
                        </m:r>
                        <m:r>
                          <a:rPr kumimoji="1" lang="en-US" altLang="zh-CN" sz="1800" i="1">
                            <a:latin typeface="Cambria Math" panose="02040503050406030204" pitchFamily="18" charset="0"/>
                            <a:cs typeface="Times New Roman" panose="02020603050405020304" pitchFamily="18" charset="0"/>
                          </a:rPr>
                          <m:t>,</m:t>
                        </m:r>
                        <m:r>
                          <a:rPr kumimoji="1" lang="en-US" altLang="zh-CN" sz="1800" i="1">
                            <a:latin typeface="Cambria Math" panose="02040503050406030204" pitchFamily="18" charset="0"/>
                            <a:cs typeface="Times New Roman" panose="02020603050405020304" pitchFamily="18" charset="0"/>
                          </a:rPr>
                          <m:t>𝑘</m:t>
                        </m:r>
                      </m:sub>
                    </m:sSub>
                    <m:d>
                      <m:dPr>
                        <m:ctrlPr>
                          <a:rPr kumimoji="1" lang="en-US" altLang="zh-CN" sz="1800" i="1">
                            <a:latin typeface="Cambria Math" panose="02040503050406030204" pitchFamily="18" charset="0"/>
                            <a:cs typeface="Times New Roman" panose="02020603050405020304" pitchFamily="18" charset="0"/>
                          </a:rPr>
                        </m:ctrlPr>
                      </m:dPr>
                      <m:e>
                        <m:r>
                          <a:rPr kumimoji="1" lang="en-US" altLang="zh-CN" sz="1800" i="1">
                            <a:latin typeface="Cambria Math" panose="02040503050406030204" pitchFamily="18" charset="0"/>
                            <a:cs typeface="Times New Roman" panose="02020603050405020304" pitchFamily="18" charset="0"/>
                          </a:rPr>
                          <m:t>𝑝</m:t>
                        </m:r>
                      </m:e>
                    </m:d>
                  </m:oMath>
                </a14:m>
                <a:r>
                  <a:rPr kumimoji="1" lang="en-US" altLang="zh-CN" sz="1800" dirty="0">
                    <a:latin typeface="Times New Roman" panose="02020603050405020304" pitchFamily="18" charset="0"/>
                    <a:cs typeface="Times New Roman" panose="02020603050405020304" pitchFamily="18" charset="0"/>
                  </a:rPr>
                  <a:t> and actual output </a:t>
                </a:r>
                <a14:m>
                  <m:oMath xmlns:m="http://schemas.openxmlformats.org/officeDocument/2006/math">
                    <m:sSub>
                      <m:sSubPr>
                        <m:ctrlPr>
                          <a:rPr kumimoji="1" lang="en-US" altLang="zh-CN" sz="1800" i="1">
                            <a:latin typeface="Cambria Math" panose="02040503050406030204" pitchFamily="18" charset="0"/>
                            <a:cs typeface="Times New Roman" panose="02020603050405020304" pitchFamily="18" charset="0"/>
                          </a:rPr>
                        </m:ctrlPr>
                      </m:sSubPr>
                      <m:e>
                        <m:r>
                          <a:rPr kumimoji="1" lang="en-US" altLang="zh-CN" sz="1800" i="1">
                            <a:latin typeface="Cambria Math" panose="02040503050406030204" pitchFamily="18" charset="0"/>
                            <a:cs typeface="Times New Roman" panose="02020603050405020304" pitchFamily="18" charset="0"/>
                          </a:rPr>
                          <m:t>𝑦</m:t>
                        </m:r>
                      </m:e>
                      <m:sub>
                        <m:r>
                          <a:rPr kumimoji="1" lang="en-US" altLang="zh-CN" sz="1800" i="1">
                            <a:latin typeface="Cambria Math" panose="02040503050406030204" pitchFamily="18" charset="0"/>
                            <a:cs typeface="Times New Roman" panose="02020603050405020304" pitchFamily="18" charset="0"/>
                          </a:rPr>
                          <m:t>𝑘</m:t>
                        </m:r>
                      </m:sub>
                    </m:sSub>
                    <m:d>
                      <m:dPr>
                        <m:ctrlPr>
                          <a:rPr kumimoji="1" lang="en-US" altLang="zh-CN" sz="1800" i="1">
                            <a:latin typeface="Cambria Math" panose="02040503050406030204" pitchFamily="18" charset="0"/>
                            <a:cs typeface="Times New Roman" panose="02020603050405020304" pitchFamily="18" charset="0"/>
                          </a:rPr>
                        </m:ctrlPr>
                      </m:dPr>
                      <m:e>
                        <m:r>
                          <a:rPr kumimoji="1" lang="en-US" altLang="zh-CN" sz="1800" i="1">
                            <a:latin typeface="Cambria Math" panose="02040503050406030204" pitchFamily="18" charset="0"/>
                            <a:cs typeface="Times New Roman" panose="02020603050405020304" pitchFamily="18" charset="0"/>
                          </a:rPr>
                          <m:t>𝑝</m:t>
                        </m:r>
                      </m:e>
                    </m:d>
                  </m:oMath>
                </a14:m>
                <a:r>
                  <a:rPr lang="zh-CN" altLang="en-US" sz="1800" spc="-5" dirty="0">
                    <a:latin typeface="Times New Roman"/>
                    <a:cs typeface="Times New Roman"/>
                  </a:rPr>
                  <a:t> </a:t>
                </a:r>
                <a:r>
                  <a:rPr lang="en-US" altLang="zh-CN" sz="1800" spc="-5" dirty="0">
                    <a:latin typeface="Times New Roman"/>
                    <a:cs typeface="Times New Roman"/>
                  </a:rPr>
                  <a:t>back propagated by output weights </a:t>
                </a:r>
                <a14:m>
                  <m:oMath xmlns:m="http://schemas.openxmlformats.org/officeDocument/2006/math">
                    <m:sSub>
                      <m:sSubPr>
                        <m:ctrlPr>
                          <a:rPr kumimoji="1" lang="en-US" altLang="zh-CN" sz="1800" i="1">
                            <a:latin typeface="Cambria Math" panose="02040503050406030204" pitchFamily="18" charset="0"/>
                            <a:cs typeface="Times New Roman" panose="02020603050405020304" pitchFamily="18" charset="0"/>
                          </a:rPr>
                        </m:ctrlPr>
                      </m:sSubPr>
                      <m:e>
                        <m:r>
                          <a:rPr kumimoji="1" lang="en-US" altLang="zh-CN" sz="1800" i="1">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sz="1800" i="1">
                            <a:latin typeface="Cambria Math" panose="02040503050406030204" pitchFamily="18" charset="0"/>
                            <a:cs typeface="Times New Roman" panose="02020603050405020304" pitchFamily="18" charset="0"/>
                          </a:rPr>
                          <m:t>𝑗𝑘</m:t>
                        </m:r>
                      </m:sub>
                    </m:sSub>
                    <m:r>
                      <a:rPr kumimoji="1" lang="en-US" altLang="zh-CN" sz="1800" i="1">
                        <a:latin typeface="Cambria Math" panose="02040503050406030204" pitchFamily="18" charset="0"/>
                        <a:cs typeface="Times New Roman" panose="02020603050405020304" pitchFamily="18" charset="0"/>
                      </a:rPr>
                      <m:t>(</m:t>
                    </m:r>
                    <m:r>
                      <a:rPr kumimoji="1" lang="en-US" altLang="zh-CN" sz="1800" i="1">
                        <a:latin typeface="Cambria Math" panose="02040503050406030204" pitchFamily="18" charset="0"/>
                        <a:cs typeface="Times New Roman" panose="02020603050405020304" pitchFamily="18" charset="0"/>
                      </a:rPr>
                      <m:t>𝑝</m:t>
                    </m:r>
                  </m:oMath>
                </a14:m>
                <a:r>
                  <a:rPr lang="en" altLang="zh-CN" sz="1800" spc="-5" dirty="0">
                    <a:latin typeface="Times New Roman"/>
                    <a:cs typeface="Times New Roman"/>
                  </a:rPr>
                  <a:t>).</a:t>
                </a:r>
                <a:endParaRPr kumimoji="1" lang="zh-CN" altLang="en-US" sz="1800"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D9089E8E-9275-CD4A-BF49-967A53DA6810}"/>
                  </a:ext>
                </a:extLst>
              </p:cNvPr>
              <p:cNvSpPr>
                <a:spLocks noGrp="1" noRot="1" noChangeAspect="1" noMove="1" noResize="1" noEditPoints="1" noAdjustHandles="1" noChangeArrowheads="1" noChangeShapeType="1" noTextEdit="1"/>
              </p:cNvSpPr>
              <p:nvPr>
                <p:ph idx="1"/>
              </p:nvPr>
            </p:nvSpPr>
            <p:spPr>
              <a:xfrm>
                <a:off x="838200" y="1579477"/>
                <a:ext cx="10515600" cy="5278523"/>
              </a:xfrm>
              <a:blipFill>
                <a:blip r:embed="rId2"/>
                <a:stretch>
                  <a:fillRect l="-483" r="-724" b="-28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4659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A0BEC-19A7-7D45-AAAD-81554161BA2B}"/>
              </a:ext>
            </a:extLst>
          </p:cNvPr>
          <p:cNvSpPr>
            <a:spLocks noGrp="1"/>
          </p:cNvSpPr>
          <p:nvPr>
            <p:ph type="title"/>
          </p:nvPr>
        </p:nvSpPr>
        <p:spPr/>
        <p:txBody>
          <a:bodyPr/>
          <a:lstStyle/>
          <a:p>
            <a:r>
              <a:rPr lang="en" altLang="zh-CN" b="1" spc="-5" dirty="0">
                <a:latin typeface="Times New Roman"/>
                <a:cs typeface="Times New Roman"/>
              </a:rPr>
              <a:t>Step 2</a:t>
            </a:r>
            <a:r>
              <a:rPr lang="en" altLang="zh-CN" b="1" dirty="0">
                <a:latin typeface="Times New Roman"/>
                <a:cs typeface="Times New Roman"/>
              </a:rPr>
              <a:t>: Weight training</a:t>
            </a:r>
            <a:r>
              <a:rPr lang="en" altLang="zh-CN" b="1" spc="-5" dirty="0">
                <a:latin typeface="Times New Roman"/>
                <a:cs typeface="Times New Roman"/>
              </a:rPr>
              <a:t> - Hidden Layer</a:t>
            </a:r>
            <a:endParaRPr kumimoji="1" lang="zh-CN" altLang="en-US" dirty="0"/>
          </a:p>
        </p:txBody>
      </p:sp>
      <mc:AlternateContent xmlns:mc="http://schemas.openxmlformats.org/markup-compatibility/2006" xmlns:a14="http://schemas.microsoft.com/office/drawing/2010/main">
        <mc:Choice Requires="a14">
          <p:sp>
            <p:nvSpPr>
              <p:cNvPr id="4" name="object 118">
                <a:extLst>
                  <a:ext uri="{FF2B5EF4-FFF2-40B4-BE49-F238E27FC236}">
                    <a16:creationId xmlns:a16="http://schemas.microsoft.com/office/drawing/2014/main" id="{6CA2110C-AB42-4C48-A345-7E27EA0F5284}"/>
                  </a:ext>
                </a:extLst>
              </p:cNvPr>
              <p:cNvSpPr txBox="1">
                <a:spLocks noGrp="1"/>
              </p:cNvSpPr>
              <p:nvPr>
                <p:ph idx="1"/>
              </p:nvPr>
            </p:nvSpPr>
            <p:spPr>
              <a:xfrm>
                <a:off x="838200" y="1825625"/>
                <a:ext cx="10515600" cy="4372928"/>
              </a:xfrm>
              <a:prstGeom prst="rect">
                <a:avLst/>
              </a:prstGeom>
            </p:spPr>
            <p:txBody>
              <a:bodyPr vert="horz" wrap="square" lIns="0" tIns="29845" rIns="0" bIns="0" rtlCol="0">
                <a:spAutoFit/>
              </a:bodyPr>
              <a:lstStyle/>
              <a:p>
                <a:pPr marR="5080">
                  <a:lnSpc>
                    <a:spcPct val="100000"/>
                  </a:lnSpc>
                  <a:spcBef>
                    <a:spcPts val="235"/>
                  </a:spcBef>
                  <a:tabLst>
                    <a:tab pos="647065" algn="l"/>
                  </a:tabLst>
                </a:pPr>
                <a:r>
                  <a:rPr lang="en" sz="3000" i="1" spc="-5" dirty="0">
                    <a:latin typeface="Times New Roman"/>
                    <a:cs typeface="Times New Roman"/>
                  </a:rPr>
                  <a:t>(h) </a:t>
                </a:r>
                <a:r>
                  <a:rPr lang="en" sz="3000" spc="-5" dirty="0">
                    <a:latin typeface="Times New Roman"/>
                    <a:cs typeface="Times New Roman"/>
                  </a:rPr>
                  <a:t>The relationship between </a:t>
                </a:r>
                <a14:m>
                  <m:oMath xmlns:m="http://schemas.openxmlformats.org/officeDocument/2006/math">
                    <m:sSub>
                      <m:sSubPr>
                        <m:ctrlPr>
                          <a:rPr kumimoji="1" lang="ar-AE" altLang="zh-CN" sz="3200" i="1">
                            <a:latin typeface="Cambria Math" panose="02040503050406030204" pitchFamily="18" charset="0"/>
                            <a:cs typeface="Times New Roman" panose="02020603050405020304" pitchFamily="18" charset="0"/>
                          </a:rPr>
                        </m:ctrlPr>
                      </m:sSubPr>
                      <m:e>
                        <m:r>
                          <a:rPr kumimoji="1" lang="en-US" altLang="zh-CN" sz="3200" b="0" i="1" smtClean="0">
                            <a:latin typeface="Cambria Math" panose="02040503050406030204" pitchFamily="18" charset="0"/>
                            <a:cs typeface="Times New Roman" panose="02020603050405020304" pitchFamily="18" charset="0"/>
                          </a:rPr>
                          <m:t>𝑛𝑜𝑑𝑒</m:t>
                        </m:r>
                        <m:r>
                          <m:rPr>
                            <m:nor/>
                          </m:rPr>
                          <a:rPr kumimoji="1" lang="en-US" altLang="zh-CN" sz="3200" b="0" i="0" smtClean="0">
                            <a:latin typeface="Cambria Math" panose="02040503050406030204" pitchFamily="18" charset="0"/>
                            <a:cs typeface="Times New Roman" panose="02020603050405020304" pitchFamily="18" charset="0"/>
                          </a:rPr>
                          <m:t> </m:t>
                        </m:r>
                        <m:r>
                          <m:rPr>
                            <m:nor/>
                          </m:rPr>
                          <a:rPr lang="en" altLang="zh-CN" sz="3200" spc="-5" dirty="0">
                            <a:latin typeface="Times New Roman"/>
                            <a:cs typeface="Times New Roman"/>
                          </a:rPr>
                          <m:t>error</m:t>
                        </m:r>
                        <m:r>
                          <m:rPr>
                            <m:nor/>
                          </m:rPr>
                          <a:rPr lang="en" altLang="zh-CN" sz="3200" spc="-5" dirty="0">
                            <a:latin typeface="Times New Roman"/>
                            <a:cs typeface="Times New Roman"/>
                          </a:rPr>
                          <m:t> </m:t>
                        </m:r>
                        <m:r>
                          <m:rPr>
                            <m:nor/>
                          </m:rPr>
                          <a:rPr lang="en" altLang="zh-CN" sz="3200" spc="-5" dirty="0">
                            <a:latin typeface="Times New Roman"/>
                            <a:cs typeface="Times New Roman"/>
                          </a:rPr>
                          <m:t>gradient</m:t>
                        </m:r>
                        <m:r>
                          <a:rPr lang="en-US" altLang="zh-CN" sz="3200" b="0" i="1" spc="-5" dirty="0" smtClean="0">
                            <a:latin typeface="Cambria Math" panose="02040503050406030204" pitchFamily="18" charset="0"/>
                            <a:cs typeface="Times New Roman"/>
                          </a:rPr>
                          <m:t>  </m:t>
                        </m:r>
                        <m:r>
                          <a:rPr kumimoji="1" lang="ar-AE" altLang="zh-CN" sz="3200"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𝑗</m:t>
                        </m:r>
                      </m:sub>
                    </m:sSub>
                    <m:d>
                      <m:dPr>
                        <m:ctrlPr>
                          <a:rPr kumimoji="1" lang="ar-AE" altLang="zh-CN" sz="3200" i="1">
                            <a:latin typeface="Cambria Math" panose="02040503050406030204" pitchFamily="18" charset="0"/>
                            <a:cs typeface="Times New Roman" panose="02020603050405020304" pitchFamily="18" charset="0"/>
                          </a:rPr>
                        </m:ctrlPr>
                      </m:dPr>
                      <m:e>
                        <m:r>
                          <a:rPr kumimoji="1" lang="ar-AE" altLang="zh-CN" sz="3200" i="1">
                            <a:latin typeface="Cambria Math" panose="02040503050406030204" pitchFamily="18" charset="0"/>
                            <a:cs typeface="Times New Roman" panose="02020603050405020304" pitchFamily="18" charset="0"/>
                          </a:rPr>
                          <m:t>𝑝</m:t>
                        </m:r>
                      </m:e>
                    </m:d>
                  </m:oMath>
                </a14:m>
                <a:r>
                  <a:rPr kumimoji="1" lang="ar-AE" altLang="zh-CN" sz="3200" dirty="0">
                    <a:latin typeface="Times New Roman" panose="02020603050405020304" pitchFamily="18" charset="0"/>
                    <a:cs typeface="Times New Roman" panose="02020603050405020304" pitchFamily="18" charset="0"/>
                  </a:rPr>
                  <a:t> </a:t>
                </a:r>
                <a:r>
                  <a:rPr kumimoji="1" lang="en" altLang="zh-CN" sz="3200" dirty="0">
                    <a:latin typeface="Times New Roman" panose="02020603050405020304" pitchFamily="18" charset="0"/>
                    <a:cs typeface="Times New Roman" panose="02020603050405020304" pitchFamily="18" charset="0"/>
                  </a:rPr>
                  <a:t>and </a:t>
                </a:r>
                <a:r>
                  <a:rPr kumimoji="1" lang="en-US" altLang="zh-CN" sz="3200" dirty="0">
                    <a:latin typeface="Times New Roman" panose="02020603050405020304" pitchFamily="18" charset="0"/>
                    <a:cs typeface="Times New Roman" panose="02020603050405020304" pitchFamily="18" charset="0"/>
                  </a:rPr>
                  <a:t>the</a:t>
                </a:r>
                <a:r>
                  <a:rPr lang="en" altLang="zh-CN" sz="3200" dirty="0">
                    <a:latin typeface="Times New Roman" panose="02020603050405020304" pitchFamily="18" charset="0"/>
                    <a:cs typeface="Times New Roman" panose="02020603050405020304" pitchFamily="18" charset="0"/>
                  </a:rPr>
                  <a:t> </a:t>
                </a:r>
              </a:p>
              <a:p>
                <a:pPr marL="0" marR="5080" indent="0">
                  <a:lnSpc>
                    <a:spcPct val="100000"/>
                  </a:lnSpc>
                  <a:spcBef>
                    <a:spcPts val="235"/>
                  </a:spcBef>
                  <a:buNone/>
                  <a:tabLst>
                    <a:tab pos="647065" algn="l"/>
                  </a:tabLst>
                </a:pPr>
                <a:r>
                  <a:rPr lang="en" altLang="zh-CN" sz="3200" dirty="0">
                    <a:latin typeface="Times New Roman" panose="02020603050405020304" pitchFamily="18" charset="0"/>
                    <a:cs typeface="Times New Roman" panose="02020603050405020304" pitchFamily="18" charset="0"/>
                  </a:rPr>
                  <a:t>vector partial derivatives </a:t>
                </a:r>
                <a14:m>
                  <m:oMath xmlns:m="http://schemas.openxmlformats.org/officeDocument/2006/math">
                    <m:f>
                      <m:fPr>
                        <m:ctrlPr>
                          <a:rPr kumimoji="1" lang="ar-AE" altLang="zh-CN" sz="3200" i="1" smtClean="0">
                            <a:latin typeface="Cambria Math" panose="02040503050406030204" pitchFamily="18" charset="0"/>
                            <a:cs typeface="Times New Roman" panose="02020603050405020304" pitchFamily="18" charset="0"/>
                          </a:rPr>
                        </m:ctrlPr>
                      </m:fPr>
                      <m:num>
                        <m:r>
                          <a:rPr kumimoji="1" lang="ar-AE" altLang="zh-CN" sz="3200" i="1" smtClean="0">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ar-AE" altLang="zh-CN" sz="3200" i="1"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ar-AE" altLang="zh-CN" sz="3200" i="1" smtClean="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ar-AE" altLang="zh-CN" sz="3200"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ar-AE" altLang="zh-CN" sz="3200" i="1">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sz="3200" i="1">
                                    <a:latin typeface="Cambria Math" panose="02040503050406030204" pitchFamily="18" charset="0"/>
                                    <a:ea typeface="Cambria Math" panose="02040503050406030204" pitchFamily="18" charset="0"/>
                                    <a:cs typeface="Times New Roman" panose="02020603050405020304" pitchFamily="18" charset="0"/>
                                  </a:rPr>
                                  <m:t>𝑖</m:t>
                                </m:r>
                              </m:sub>
                            </m:sSub>
                          </m:e>
                        </m:acc>
                      </m:den>
                    </m:f>
                  </m:oMath>
                </a14:m>
                <a:r>
                  <a:rPr lang="ar-AE" sz="3000" dirty="0">
                    <a:latin typeface="Times New Roman"/>
                    <a:cs typeface="Times New Roman"/>
                  </a:rPr>
                  <a:t>:</a:t>
                </a:r>
                <a:endParaRPr lang="en-US" sz="3000" dirty="0">
                  <a:latin typeface="Times New Roman"/>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f>
                        <m:fPr>
                          <m:ctrlPr>
                            <a:rPr kumimoji="1" lang="ar-AE" altLang="zh-CN" i="1">
                              <a:latin typeface="Cambria Math" panose="02040503050406030204" pitchFamily="18" charset="0"/>
                              <a:cs typeface="Times New Roman" panose="02020603050405020304" pitchFamily="18" charset="0"/>
                            </a:rPr>
                          </m:ctrlPr>
                        </m:fPr>
                        <m:num>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ar-AE" altLang="zh-CN" i="1" smtClean="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ar-AE"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kumimoji="1" lang="ar-AE" altLang="zh-CN" i="1" smtClean="0">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𝑖</m:t>
                                  </m:r>
                                </m:sub>
                              </m:sSub>
                            </m:e>
                          </m:acc>
                        </m:den>
                      </m:f>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𝑖</m:t>
                                  </m:r>
                                </m:sub>
                              </m:s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  </m:t>
                              </m:r>
                              <m:m>
                                <m:mPr>
                                  <m:mcs>
                                    <m:mc>
                                      <m:mcPr>
                                        <m:count m:val="3"/>
                                        <m:mcJc m:val="center"/>
                                      </m:mcPr>
                                    </m:mc>
                                  </m:mcs>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2</m:t>
                                        </m:r>
                                      </m:sub>
                                    </m:s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𝑖</m:t>
                                        </m:r>
                                      </m:sub>
                                    </m:s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e>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𝑚</m:t>
                                        </m:r>
                                      </m:sub>
                                    </m:sSub>
                                    <m:d>
                                      <m:d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e>
                                    </m:d>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𝑖</m:t>
                                        </m:r>
                                      </m:sub>
                                    </m:s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e>
                                </m:mr>
                              </m:m>
                            </m:e>
                          </m:d>
                        </m:e>
                        <m:sup>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𝑇</m:t>
                          </m:r>
                        </m:sup>
                      </m:sSup>
                    </m:oMath>
                  </m:oMathPara>
                </a14:m>
                <a:endParaRPr lang="en-US" sz="3000" dirty="0">
                  <a:latin typeface="Times New Roman"/>
                  <a:cs typeface="Times New Roman"/>
                </a:endParaRPr>
              </a:p>
              <a:p>
                <a:pPr marL="0" marR="5080" indent="0">
                  <a:lnSpc>
                    <a:spcPct val="100000"/>
                  </a:lnSpc>
                  <a:spcBef>
                    <a:spcPts val="235"/>
                  </a:spcBef>
                  <a:buNone/>
                  <a:tabLst>
                    <a:tab pos="647065" algn="l"/>
                  </a:tabLst>
                </a:pPr>
                <a:r>
                  <a:rPr lang="en-US" dirty="0">
                    <a:latin typeface="Times New Roman"/>
                    <a:cs typeface="Times New Roman"/>
                  </a:rPr>
                  <a:t>Where m is the number of hidden neurons.(m=100 in assignment 04)</a:t>
                </a: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f>
                        <m:fPr>
                          <m:ctrlPr>
                            <a:rPr lang="en" altLang="zh-CN" sz="3200" i="1">
                              <a:latin typeface="Cambria Math" panose="02040503050406030204" pitchFamily="18" charset="0"/>
                              <a:cs typeface="Times New Roman" panose="02020603050405020304" pitchFamily="18" charset="0"/>
                            </a:rPr>
                          </m:ctrlPr>
                        </m:fPr>
                        <m:num>
                          <m:r>
                            <a:rPr lang="en" altLang="zh-CN" sz="32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3200" i="1">
                              <a:latin typeface="Cambria Math" panose="02040503050406030204" pitchFamily="18" charset="0"/>
                              <a:ea typeface="Cambria Math" panose="02040503050406030204" pitchFamily="18" charset="0"/>
                              <a:cs typeface="Times New Roman" panose="02020603050405020304" pitchFamily="18" charset="0"/>
                            </a:rPr>
                            <m:t>𝐸</m:t>
                          </m:r>
                        </m:num>
                        <m:den>
                          <m:r>
                            <a:rPr lang="en" altLang="zh-CN"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 altLang="zh-CN" sz="32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𝑊</m:t>
                              </m:r>
                            </m:e>
                            <m:sub>
                              <m:r>
                                <a:rPr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h</m:t>
                              </m:r>
                              <m:r>
                                <a:rPr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𝑖𝑑𝑑𝑒𝑛</m:t>
                              </m:r>
                            </m:sub>
                          </m:sSub>
                        </m:den>
                      </m:f>
                      <m:r>
                        <a:rPr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4"/>
                                    <m:mcJc m:val="center"/>
                                  </m:mcPr>
                                </m:mc>
                              </m:mcs>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mPr>
                            <m:mr>
                              <m:e>
                                <m:f>
                                  <m:fPr>
                                    <m:ctrlPr>
                                      <a:rPr kumimoji="1" lang="ar-AE" altLang="zh-CN" i="1">
                                        <a:latin typeface="Cambria Math" panose="02040503050406030204" pitchFamily="18" charset="0"/>
                                        <a:cs typeface="Times New Roman" panose="02020603050405020304" pitchFamily="18" charset="0"/>
                                      </a:rPr>
                                    </m:ctrlPr>
                                  </m:fPr>
                                  <m:num>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e>
                                    </m:acc>
                                  </m:den>
                                </m:f>
                              </m:e>
                              <m:e>
                                <m:f>
                                  <m:fPr>
                                    <m:ctrlPr>
                                      <a:rPr kumimoji="1" lang="ar-AE" altLang="zh-CN" i="1">
                                        <a:latin typeface="Cambria Math" panose="02040503050406030204" pitchFamily="18" charset="0"/>
                                        <a:cs typeface="Times New Roman" panose="02020603050405020304" pitchFamily="18" charset="0"/>
                                      </a:rPr>
                                    </m:ctrlPr>
                                  </m:fPr>
                                  <m:num>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2</m:t>
                                            </m:r>
                                          </m:sub>
                                        </m:sSub>
                                      </m:e>
                                    </m:acc>
                                  </m:den>
                                </m:f>
                              </m:e>
                              <m:e>
                                <m:r>
                                  <a:rPr lang="en-US" altLang="zh-CN" i="1">
                                    <a:latin typeface="Cambria Math" panose="02040503050406030204" pitchFamily="18" charset="0"/>
                                    <a:ea typeface="Cambria Math" panose="02040503050406030204" pitchFamily="18" charset="0"/>
                                    <a:cs typeface="Times New Roman" panose="02020603050405020304" pitchFamily="18" charset="0"/>
                                  </a:rPr>
                                  <m:t>……</m:t>
                                </m:r>
                              </m:e>
                              <m:e>
                                <m:f>
                                  <m:fPr>
                                    <m:ctrlPr>
                                      <a:rPr kumimoji="1" lang="ar-AE" altLang="zh-CN" i="1">
                                        <a:latin typeface="Cambria Math" panose="02040503050406030204" pitchFamily="18" charset="0"/>
                                        <a:cs typeface="Times New Roman" panose="02020603050405020304" pitchFamily="18" charset="0"/>
                                      </a:rPr>
                                    </m:ctrlPr>
                                  </m:fPr>
                                  <m:num>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784</m:t>
                                            </m:r>
                                          </m:sub>
                                        </m:sSub>
                                      </m:e>
                                    </m:acc>
                                  </m:den>
                                </m:f>
                              </m:e>
                            </m:mr>
                          </m:m>
                        </m:e>
                      </m:d>
                    </m:oMath>
                  </m:oMathPara>
                </a14:m>
                <a:endParaRPr lang="en-US" sz="3000" dirty="0">
                  <a:latin typeface="Times New Roman"/>
                  <a:cs typeface="Times New Roman"/>
                </a:endParaRPr>
              </a:p>
              <a:p>
                <a:pPr marL="0" marR="5080" indent="0">
                  <a:lnSpc>
                    <a:spcPct val="100000"/>
                  </a:lnSpc>
                  <a:spcBef>
                    <a:spcPts val="235"/>
                  </a:spcBef>
                  <a:buNone/>
                  <a:tabLst>
                    <a:tab pos="647065" algn="l"/>
                  </a:tabLst>
                </a:pPr>
                <a:r>
                  <a:rPr lang="en-US" sz="3000" dirty="0">
                    <a:latin typeface="Times New Roman"/>
                    <a:cs typeface="Times New Roman"/>
                  </a:rPr>
                  <a:t>Thus, the dimension of </a:t>
                </a:r>
                <a14:m>
                  <m:oMath xmlns:m="http://schemas.openxmlformats.org/officeDocument/2006/math">
                    <m:sSub>
                      <m:sSubPr>
                        <m:ctrlPr>
                          <a:rPr lang="en-US" altLang="zh-CN" sz="3000" i="1" smtClean="0">
                            <a:latin typeface="Cambria Math" panose="02040503050406030204" pitchFamily="18" charset="0"/>
                            <a:cs typeface="Times New Roman"/>
                          </a:rPr>
                        </m:ctrlPr>
                      </m:sSubPr>
                      <m:e>
                        <m:r>
                          <a:rPr lang="en-US" altLang="zh-CN" sz="3000" b="0" i="1" smtClean="0">
                            <a:latin typeface="Cambria Math" panose="02040503050406030204" pitchFamily="18" charset="0"/>
                            <a:cs typeface="Times New Roman"/>
                          </a:rPr>
                          <m:t>𝑊</m:t>
                        </m:r>
                      </m:e>
                      <m:sub>
                        <m:r>
                          <a:rPr lang="en-US" altLang="zh-CN" sz="3000" b="0" i="1" smtClean="0">
                            <a:latin typeface="Cambria Math" panose="02040503050406030204" pitchFamily="18" charset="0"/>
                            <a:cs typeface="Times New Roman"/>
                          </a:rPr>
                          <m:t>h</m:t>
                        </m:r>
                        <m:r>
                          <a:rPr lang="en-US" altLang="zh-CN" sz="3000" b="0" i="1" smtClean="0">
                            <a:latin typeface="Cambria Math" panose="02040503050406030204" pitchFamily="18" charset="0"/>
                            <a:cs typeface="Times New Roman"/>
                          </a:rPr>
                          <m:t>𝑖𝑑𝑑𝑒𝑛</m:t>
                        </m:r>
                      </m:sub>
                    </m:sSub>
                  </m:oMath>
                </a14:m>
                <a:r>
                  <a:rPr lang="en-US" sz="3000" dirty="0">
                    <a:latin typeface="Times New Roman"/>
                    <a:cs typeface="Times New Roman"/>
                  </a:rPr>
                  <a:t> is (100,784) in the assignment 04</a:t>
                </a:r>
              </a:p>
            </p:txBody>
          </p:sp>
        </mc:Choice>
        <mc:Fallback xmlns="">
          <p:sp>
            <p:nvSpPr>
              <p:cNvPr id="4" name="object 118">
                <a:extLst>
                  <a:ext uri="{FF2B5EF4-FFF2-40B4-BE49-F238E27FC236}">
                    <a16:creationId xmlns:a16="http://schemas.microsoft.com/office/drawing/2014/main" id="{6CA2110C-AB42-4C48-A345-7E27EA0F5284}"/>
                  </a:ext>
                </a:extLst>
              </p:cNvPr>
              <p:cNvSpPr txBox="1">
                <a:spLocks noGrp="1" noRot="1" noChangeAspect="1" noMove="1" noResize="1" noEditPoints="1" noAdjustHandles="1" noChangeArrowheads="1" noChangeShapeType="1" noTextEdit="1"/>
              </p:cNvSpPr>
              <p:nvPr>
                <p:ph idx="1"/>
              </p:nvPr>
            </p:nvSpPr>
            <p:spPr>
              <a:xfrm>
                <a:off x="838200" y="1825625"/>
                <a:ext cx="10515600" cy="4372928"/>
              </a:xfrm>
              <a:prstGeom prst="rect">
                <a:avLst/>
              </a:prstGeom>
              <a:blipFill>
                <a:blip r:embed="rId2"/>
                <a:stretch>
                  <a:fillRect l="-2292" t="-2326" r="-241" b="-11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2611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A0BEC-19A7-7D45-AAAD-81554161BA2B}"/>
              </a:ext>
            </a:extLst>
          </p:cNvPr>
          <p:cNvSpPr>
            <a:spLocks noGrp="1"/>
          </p:cNvSpPr>
          <p:nvPr>
            <p:ph type="title"/>
          </p:nvPr>
        </p:nvSpPr>
        <p:spPr/>
        <p:txBody>
          <a:bodyPr/>
          <a:lstStyle/>
          <a:p>
            <a:r>
              <a:rPr lang="en" altLang="zh-CN" b="1" spc="-5" dirty="0">
                <a:latin typeface="Times New Roman"/>
                <a:cs typeface="Times New Roman"/>
              </a:rPr>
              <a:t>Step 2</a:t>
            </a:r>
            <a:r>
              <a:rPr lang="en" altLang="zh-CN" b="1" dirty="0">
                <a:latin typeface="Times New Roman"/>
                <a:cs typeface="Times New Roman"/>
              </a:rPr>
              <a:t>: Weight training</a:t>
            </a:r>
            <a:r>
              <a:rPr lang="en" altLang="zh-CN" b="1" spc="-50" dirty="0">
                <a:latin typeface="Times New Roman"/>
                <a:cs typeface="Times New Roman"/>
              </a:rPr>
              <a:t> </a:t>
            </a:r>
            <a:r>
              <a:rPr lang="en" altLang="zh-CN" b="1" spc="-5" dirty="0">
                <a:latin typeface="Times New Roman"/>
                <a:cs typeface="Times New Roman"/>
              </a:rPr>
              <a:t>(continued)</a:t>
            </a:r>
            <a:endParaRPr kumimoji="1" lang="zh-CN" altLang="en-US" dirty="0"/>
          </a:p>
        </p:txBody>
      </p:sp>
      <mc:AlternateContent xmlns:mc="http://schemas.openxmlformats.org/markup-compatibility/2006" xmlns:a14="http://schemas.microsoft.com/office/drawing/2010/main">
        <mc:Choice Requires="a14">
          <p:sp>
            <p:nvSpPr>
              <p:cNvPr id="4" name="object 118">
                <a:extLst>
                  <a:ext uri="{FF2B5EF4-FFF2-40B4-BE49-F238E27FC236}">
                    <a16:creationId xmlns:a16="http://schemas.microsoft.com/office/drawing/2014/main" id="{6CA2110C-AB42-4C48-A345-7E27EA0F5284}"/>
                  </a:ext>
                </a:extLst>
              </p:cNvPr>
              <p:cNvSpPr txBox="1">
                <a:spLocks noGrp="1"/>
              </p:cNvSpPr>
              <p:nvPr>
                <p:ph idx="1"/>
              </p:nvPr>
            </p:nvSpPr>
            <p:spPr>
              <a:xfrm>
                <a:off x="838200" y="1825625"/>
                <a:ext cx="10515600" cy="4904291"/>
              </a:xfrm>
              <a:prstGeom prst="rect">
                <a:avLst/>
              </a:prstGeom>
            </p:spPr>
            <p:txBody>
              <a:bodyPr vert="horz" wrap="square" lIns="0" tIns="29845" rIns="0" bIns="0" rtlCol="0">
                <a:spAutoFit/>
              </a:bodyPr>
              <a:lstStyle/>
              <a:p>
                <a:pPr marR="5080">
                  <a:lnSpc>
                    <a:spcPct val="100000"/>
                  </a:lnSpc>
                  <a:spcBef>
                    <a:spcPts val="235"/>
                  </a:spcBef>
                  <a:tabLst>
                    <a:tab pos="647065" algn="l"/>
                  </a:tabLst>
                </a:pPr>
                <a:r>
                  <a:rPr lang="en" sz="3000" i="1" spc="-5" dirty="0">
                    <a:latin typeface="Times New Roman"/>
                    <a:cs typeface="Times New Roman"/>
                  </a:rPr>
                  <a:t>(</a:t>
                </a:r>
                <a:r>
                  <a:rPr lang="en" sz="3000" i="1" spc="-5" dirty="0" err="1">
                    <a:latin typeface="Times New Roman"/>
                    <a:cs typeface="Times New Roman"/>
                  </a:rPr>
                  <a:t>i</a:t>
                </a:r>
                <a:r>
                  <a:rPr lang="en" sz="3000" i="1" spc="-5" dirty="0">
                    <a:latin typeface="Times New Roman"/>
                    <a:cs typeface="Times New Roman"/>
                  </a:rPr>
                  <a:t>) </a:t>
                </a:r>
                <a:r>
                  <a:rPr lang="en" altLang="zh-CN" sz="3200" spc="-5" dirty="0">
                    <a:latin typeface="Times New Roman"/>
                    <a:cs typeface="Times New Roman"/>
                  </a:rPr>
                  <a:t>Calculate the weight</a:t>
                </a:r>
                <a:r>
                  <a:rPr lang="en" altLang="zh-CN" sz="3200" spc="-20" dirty="0">
                    <a:latin typeface="Times New Roman"/>
                    <a:cs typeface="Times New Roman"/>
                  </a:rPr>
                  <a:t> </a:t>
                </a:r>
                <a:r>
                  <a:rPr lang="en" altLang="zh-CN" sz="3200" spc="-5" dirty="0">
                    <a:latin typeface="Times New Roman"/>
                    <a:cs typeface="Times New Roman"/>
                  </a:rPr>
                  <a:t>corrections:</a:t>
                </a:r>
                <a:endParaRPr lang="en-US" sz="3000" dirty="0">
                  <a:latin typeface="Times New Roman"/>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r>
                        <a:rPr lang="en-US" sz="3000" i="1" smtClean="0">
                          <a:solidFill>
                            <a:srgbClr val="FF0000"/>
                          </a:solidFill>
                          <a:latin typeface="Cambria Math" panose="02040503050406030204" pitchFamily="18" charset="0"/>
                          <a:ea typeface="Cambria Math" panose="02040503050406030204" pitchFamily="18" charset="0"/>
                          <a:cs typeface="Times New Roman"/>
                        </a:rPr>
                        <m:t>∆</m:t>
                      </m:r>
                      <m:sSub>
                        <m:sSubPr>
                          <m:ctrlPr>
                            <a:rPr lang="en-US" altLang="zh-CN" sz="3000" i="1" smtClean="0">
                              <a:solidFill>
                                <a:srgbClr val="FF0000"/>
                              </a:solidFill>
                              <a:latin typeface="Cambria Math" panose="02040503050406030204" pitchFamily="18" charset="0"/>
                              <a:ea typeface="Cambria Math" panose="02040503050406030204" pitchFamily="18" charset="0"/>
                              <a:cs typeface="Times New Roman"/>
                            </a:rPr>
                          </m:ctrlPr>
                        </m:sSubPr>
                        <m:e>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𝑊</m:t>
                          </m:r>
                        </m:e>
                        <m:sub>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𝑜𝑢𝑡𝑝𝑢𝑡</m:t>
                          </m:r>
                        </m:sub>
                      </m:sSub>
                      <m:r>
                        <a:rPr lang="en-US" sz="3000" b="0" i="1" smtClean="0">
                          <a:solidFill>
                            <a:srgbClr val="FF0000"/>
                          </a:solidFill>
                          <a:latin typeface="Cambria Math" panose="02040503050406030204" pitchFamily="18" charset="0"/>
                          <a:ea typeface="Cambria Math" panose="02040503050406030204" pitchFamily="18" charset="0"/>
                          <a:cs typeface="Times New Roman"/>
                        </a:rPr>
                        <m:t>=</m:t>
                      </m:r>
                      <m:r>
                        <a:rPr lang="en-US" sz="3000" b="0" i="1" smtClean="0">
                          <a:solidFill>
                            <a:srgbClr val="FF0000"/>
                          </a:solidFill>
                          <a:latin typeface="Cambria Math" panose="02040503050406030204" pitchFamily="18" charset="0"/>
                          <a:ea typeface="Cambria Math" panose="02040503050406030204" pitchFamily="18" charset="0"/>
                          <a:cs typeface="Times New Roman"/>
                        </a:rPr>
                        <m:t>𝜂</m:t>
                      </m:r>
                      <m:r>
                        <a:rPr lang="en-US" sz="3000" b="0" i="1" smtClean="0">
                          <a:solidFill>
                            <a:srgbClr val="FF0000"/>
                          </a:solidFill>
                          <a:latin typeface="Cambria Math" panose="02040503050406030204" pitchFamily="18" charset="0"/>
                          <a:ea typeface="Cambria Math" panose="02040503050406030204" pitchFamily="18" charset="0"/>
                          <a:cs typeface="Times New Roman"/>
                        </a:rPr>
                        <m:t>∙</m:t>
                      </m:r>
                      <m:f>
                        <m:fPr>
                          <m:ctrlPr>
                            <a:rPr lang="en-US" altLang="zh-CN" sz="3000" b="0" i="1" smtClean="0">
                              <a:solidFill>
                                <a:srgbClr val="FF0000"/>
                              </a:solidFill>
                              <a:latin typeface="Cambria Math" panose="02040503050406030204" pitchFamily="18" charset="0"/>
                              <a:ea typeface="Cambria Math" panose="02040503050406030204" pitchFamily="18" charset="0"/>
                              <a:cs typeface="Times New Roman"/>
                            </a:rPr>
                          </m:ctrlPr>
                        </m:fPr>
                        <m:num>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m:t>
                          </m:r>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𝐸</m:t>
                          </m:r>
                        </m:num>
                        <m:den>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m:t>
                          </m:r>
                          <m:sSub>
                            <m:sSubPr>
                              <m:ctrlPr>
                                <a:rPr lang="en-US" altLang="zh-CN" sz="3000" b="0" i="1" smtClean="0">
                                  <a:solidFill>
                                    <a:srgbClr val="FF0000"/>
                                  </a:solidFill>
                                  <a:latin typeface="Cambria Math" panose="02040503050406030204" pitchFamily="18" charset="0"/>
                                  <a:ea typeface="Cambria Math" panose="02040503050406030204" pitchFamily="18" charset="0"/>
                                  <a:cs typeface="Times New Roman"/>
                                </a:rPr>
                              </m:ctrlPr>
                            </m:sSubPr>
                            <m:e>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𝑊</m:t>
                              </m:r>
                            </m:e>
                            <m:sub>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𝑜𝑢𝑡𝑝𝑢𝑡</m:t>
                              </m:r>
                            </m:sub>
                          </m:sSub>
                        </m:den>
                      </m:f>
                      <m:r>
                        <a:rPr lang="en-US" altLang="zh-CN" sz="3000" b="0" i="0" smtClean="0">
                          <a:solidFill>
                            <a:srgbClr val="FF0000"/>
                          </a:solidFill>
                          <a:latin typeface="Cambria Math" panose="02040503050406030204" pitchFamily="18" charset="0"/>
                          <a:ea typeface="Cambria Math" panose="02040503050406030204" pitchFamily="18" charset="0"/>
                          <a:cs typeface="Times New Roman"/>
                        </a:rPr>
                        <m:t>=</m:t>
                      </m:r>
                      <m:r>
                        <m:rPr>
                          <m:sty m:val="p"/>
                        </m:rPr>
                        <a:rPr lang="el-GR" altLang="zh-CN" sz="3000" b="0" i="1" smtClean="0">
                          <a:solidFill>
                            <a:srgbClr val="FF0000"/>
                          </a:solidFill>
                          <a:latin typeface="Cambria Math" panose="02040503050406030204" pitchFamily="18" charset="0"/>
                          <a:ea typeface="Cambria Math" panose="02040503050406030204" pitchFamily="18" charset="0"/>
                          <a:cs typeface="Times New Roman"/>
                        </a:rPr>
                        <m:t>η</m:t>
                      </m:r>
                      <m:r>
                        <a:rPr lang="el-GR" altLang="zh-CN" sz="3000" b="0" i="1" smtClean="0">
                          <a:solidFill>
                            <a:srgbClr val="FF0000"/>
                          </a:solidFill>
                          <a:latin typeface="Cambria Math" panose="02040503050406030204" pitchFamily="18" charset="0"/>
                          <a:ea typeface="Cambria Math" panose="02040503050406030204" pitchFamily="18" charset="0"/>
                          <a:cs typeface="Times New Roman"/>
                        </a:rPr>
                        <m:t>∙</m:t>
                      </m:r>
                      <m:r>
                        <a:rPr kumimoji="1" lang="en-US" altLang="zh-CN" sz="3200" i="1">
                          <a:solidFill>
                            <a:srgbClr val="FF0000"/>
                          </a:solidFill>
                          <a:latin typeface="Cambria Math" panose="02040503050406030204" pitchFamily="18" charset="0"/>
                          <a:cs typeface="Times New Roman" panose="02020603050405020304" pitchFamily="18" charset="0"/>
                        </a:rPr>
                        <m:t>(</m:t>
                      </m:r>
                      <m:acc>
                        <m:accPr>
                          <m:chr m:val="⃗"/>
                          <m:ctrlPr>
                            <a:rPr kumimoji="1" lang="en-US" altLang="zh-CN" sz="3200" i="1">
                              <a:solidFill>
                                <a:srgbClr val="FF0000"/>
                              </a:solidFill>
                              <a:latin typeface="Cambria Math" panose="02040503050406030204" pitchFamily="18" charset="0"/>
                              <a:cs typeface="Times New Roman" panose="02020603050405020304" pitchFamily="18" charset="0"/>
                            </a:rPr>
                          </m:ctrlPr>
                        </m:accPr>
                        <m:e>
                          <m:sSub>
                            <m:sSubPr>
                              <m:ctrlPr>
                                <a:rPr kumimoji="1" lang="en-US" altLang="zh-CN" sz="3200" i="1">
                                  <a:solidFill>
                                    <a:srgbClr val="FF0000"/>
                                  </a:solidFill>
                                  <a:latin typeface="Cambria Math" panose="02040503050406030204" pitchFamily="18" charset="0"/>
                                  <a:cs typeface="Times New Roman" panose="02020603050405020304" pitchFamily="18" charset="0"/>
                                </a:rPr>
                              </m:ctrlPr>
                            </m:sSubPr>
                            <m:e>
                              <m:r>
                                <a:rPr kumimoji="1" lang="en-US" altLang="zh-CN" sz="3200" i="1">
                                  <a:solidFill>
                                    <a:srgbClr val="FF0000"/>
                                  </a:solidFill>
                                  <a:latin typeface="Cambria Math" panose="02040503050406030204" pitchFamily="18" charset="0"/>
                                  <a:cs typeface="Times New Roman" panose="02020603050405020304" pitchFamily="18" charset="0"/>
                                </a:rPr>
                                <m:t>𝑌</m:t>
                              </m:r>
                            </m:e>
                            <m:sub>
                              <m:r>
                                <a:rPr kumimoji="1" lang="en-US" altLang="zh-CN" sz="3200" i="1">
                                  <a:solidFill>
                                    <a:srgbClr val="FF0000"/>
                                  </a:solidFill>
                                  <a:latin typeface="Cambria Math" panose="02040503050406030204" pitchFamily="18" charset="0"/>
                                  <a:cs typeface="Times New Roman" panose="02020603050405020304" pitchFamily="18" charset="0"/>
                                </a:rPr>
                                <m:t>𝑑</m:t>
                              </m:r>
                            </m:sub>
                          </m:sSub>
                        </m:e>
                      </m:acc>
                      <m:r>
                        <a:rPr kumimoji="1" lang="en-US" altLang="zh-CN" sz="3200" i="1">
                          <a:solidFill>
                            <a:srgbClr val="FF0000"/>
                          </a:solidFill>
                          <a:latin typeface="Cambria Math" panose="02040503050406030204" pitchFamily="18" charset="0"/>
                          <a:cs typeface="Times New Roman" panose="02020603050405020304" pitchFamily="18" charset="0"/>
                        </a:rPr>
                        <m:t>−</m:t>
                      </m:r>
                      <m:acc>
                        <m:accPr>
                          <m:chr m:val="⃗"/>
                          <m:ctrlPr>
                            <a:rPr kumimoji="1" lang="en-US" altLang="zh-CN" sz="3200" i="1">
                              <a:solidFill>
                                <a:srgbClr val="FF0000"/>
                              </a:solidFill>
                              <a:latin typeface="Cambria Math" panose="02040503050406030204" pitchFamily="18" charset="0"/>
                              <a:cs typeface="Times New Roman" panose="02020603050405020304" pitchFamily="18" charset="0"/>
                            </a:rPr>
                          </m:ctrlPr>
                        </m:accPr>
                        <m:e>
                          <m:r>
                            <a:rPr kumimoji="1" lang="en-US" altLang="zh-CN" sz="3200" i="1">
                              <a:solidFill>
                                <a:srgbClr val="FF0000"/>
                              </a:solidFill>
                              <a:latin typeface="Cambria Math" panose="02040503050406030204" pitchFamily="18" charset="0"/>
                              <a:cs typeface="Times New Roman" panose="02020603050405020304" pitchFamily="18" charset="0"/>
                            </a:rPr>
                            <m:t>𝑌</m:t>
                          </m:r>
                        </m:e>
                      </m:acc>
                      <m:r>
                        <a:rPr kumimoji="1" lang="en-US" altLang="zh-CN" sz="3200" i="1">
                          <a:solidFill>
                            <a:srgbClr val="FF0000"/>
                          </a:solidFill>
                          <a:latin typeface="Cambria Math" panose="02040503050406030204" pitchFamily="18" charset="0"/>
                          <a:cs typeface="Times New Roman" panose="02020603050405020304" pitchFamily="18" charset="0"/>
                        </a:rPr>
                        <m:t>)</m:t>
                      </m:r>
                      <m:acc>
                        <m:accPr>
                          <m:chr m:val="⃗"/>
                          <m:ctrlPr>
                            <a:rPr kumimoji="1" lang="en-US" altLang="zh-CN" sz="3200" i="1">
                              <a:solidFill>
                                <a:srgbClr val="FF0000"/>
                              </a:solidFill>
                              <a:latin typeface="Cambria Math" panose="02040503050406030204" pitchFamily="18" charset="0"/>
                              <a:cs typeface="Times New Roman" panose="02020603050405020304" pitchFamily="18" charset="0"/>
                            </a:rPr>
                          </m:ctrlPr>
                        </m:accPr>
                        <m:e>
                          <m:r>
                            <a:rPr kumimoji="1" lang="en-US" altLang="zh-CN" sz="3200" i="1">
                              <a:solidFill>
                                <a:srgbClr val="FF0000"/>
                              </a:solidFill>
                              <a:latin typeface="Cambria Math" panose="02040503050406030204" pitchFamily="18" charset="0"/>
                              <a:cs typeface="Times New Roman" panose="02020603050405020304" pitchFamily="18" charset="0"/>
                            </a:rPr>
                            <m:t>𝑌</m:t>
                          </m:r>
                        </m:e>
                      </m:acc>
                      <m:r>
                        <a:rPr kumimoji="1" lang="en-US" altLang="zh-CN" sz="3200" i="1">
                          <a:solidFill>
                            <a:srgbClr val="FF0000"/>
                          </a:solidFill>
                          <a:latin typeface="Cambria Math" panose="02040503050406030204" pitchFamily="18" charset="0"/>
                          <a:cs typeface="Times New Roman" panose="02020603050405020304" pitchFamily="18" charset="0"/>
                        </a:rPr>
                        <m:t> (</m:t>
                      </m:r>
                      <m:r>
                        <a:rPr kumimoji="1" lang="en-US" altLang="zh-CN" sz="3200" i="1">
                          <a:solidFill>
                            <a:srgbClr val="FF0000"/>
                          </a:solidFill>
                          <a:latin typeface="Cambria Math" panose="02040503050406030204" pitchFamily="18" charset="0"/>
                          <a:cs typeface="Times New Roman" panose="02020603050405020304" pitchFamily="18" charset="0"/>
                        </a:rPr>
                        <m:t>1</m:t>
                      </m:r>
                      <m:r>
                        <a:rPr kumimoji="1" lang="en-US" altLang="zh-CN" sz="3200" i="1">
                          <a:solidFill>
                            <a:srgbClr val="FF0000"/>
                          </a:solidFill>
                          <a:latin typeface="Cambria Math" panose="02040503050406030204" pitchFamily="18" charset="0"/>
                          <a:cs typeface="Times New Roman" panose="02020603050405020304" pitchFamily="18" charset="0"/>
                        </a:rPr>
                        <m:t>−</m:t>
                      </m:r>
                      <m:acc>
                        <m:accPr>
                          <m:chr m:val="⃗"/>
                          <m:ctrlPr>
                            <a:rPr kumimoji="1" lang="en-US" altLang="zh-CN" sz="3200" i="1">
                              <a:solidFill>
                                <a:srgbClr val="FF0000"/>
                              </a:solidFill>
                              <a:latin typeface="Cambria Math" panose="02040503050406030204" pitchFamily="18" charset="0"/>
                              <a:cs typeface="Times New Roman" panose="02020603050405020304" pitchFamily="18" charset="0"/>
                            </a:rPr>
                          </m:ctrlPr>
                        </m:accPr>
                        <m:e>
                          <m:r>
                            <a:rPr kumimoji="1" lang="en-US" altLang="zh-CN" sz="3200" i="1">
                              <a:solidFill>
                                <a:srgbClr val="FF0000"/>
                              </a:solidFill>
                              <a:latin typeface="Cambria Math" panose="02040503050406030204" pitchFamily="18" charset="0"/>
                              <a:cs typeface="Times New Roman" panose="02020603050405020304" pitchFamily="18" charset="0"/>
                            </a:rPr>
                            <m:t>𝑌</m:t>
                          </m:r>
                        </m:e>
                      </m:acc>
                      <m:r>
                        <a:rPr kumimoji="1" lang="en-US" altLang="zh-CN" sz="3200" i="1">
                          <a:solidFill>
                            <a:srgbClr val="FF0000"/>
                          </a:solidFill>
                          <a:latin typeface="Cambria Math" panose="02040503050406030204" pitchFamily="18" charset="0"/>
                          <a:cs typeface="Times New Roman" panose="02020603050405020304" pitchFamily="18" charset="0"/>
                        </a:rPr>
                        <m:t>)</m:t>
                      </m:r>
                      <m:sSup>
                        <m:sSupPr>
                          <m:ctrlPr>
                            <a:rPr kumimoji="1" lang="en-US" altLang="zh-CN" sz="3200" i="1" smtClean="0">
                              <a:solidFill>
                                <a:srgbClr val="FF0000"/>
                              </a:solidFill>
                              <a:latin typeface="Cambria Math" panose="02040503050406030204" pitchFamily="18" charset="0"/>
                              <a:cs typeface="Times New Roman" panose="02020603050405020304" pitchFamily="18" charset="0"/>
                            </a:rPr>
                          </m:ctrlPr>
                        </m:sSupPr>
                        <m:e>
                          <m:acc>
                            <m:accPr>
                              <m:chr m:val="⃗"/>
                              <m:ctrlPr>
                                <a:rPr kumimoji="1" lang="en-US" altLang="zh-CN" sz="32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accPr>
                            <m:e>
                              <m:r>
                                <a:rPr kumimoji="1" lang="en-US" altLang="zh-CN" sz="32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𝐴</m:t>
                              </m:r>
                            </m:e>
                          </m:acc>
                        </m:e>
                        <m:sup>
                          <m:r>
                            <a:rPr kumimoji="1" lang="en-US" altLang="zh-CN" sz="3200" b="0" i="1" smtClean="0">
                              <a:solidFill>
                                <a:srgbClr val="FF0000"/>
                              </a:solidFill>
                              <a:latin typeface="Cambria Math" panose="02040503050406030204" pitchFamily="18" charset="0"/>
                              <a:cs typeface="Times New Roman" panose="02020603050405020304" pitchFamily="18" charset="0"/>
                            </a:rPr>
                            <m:t>𝑇</m:t>
                          </m:r>
                        </m:sup>
                      </m:sSup>
                    </m:oMath>
                  </m:oMathPara>
                </a14:m>
                <a:endParaRPr lang="en-US" sz="3000" dirty="0">
                  <a:latin typeface="Times New Roman"/>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r>
                        <a:rPr lang="en-US" altLang="zh-CN" sz="3000" i="1" smtClean="0">
                          <a:solidFill>
                            <a:srgbClr val="FF0000"/>
                          </a:solidFill>
                          <a:latin typeface="Cambria Math" panose="02040503050406030204" pitchFamily="18" charset="0"/>
                          <a:ea typeface="Cambria Math" panose="02040503050406030204" pitchFamily="18" charset="0"/>
                          <a:cs typeface="Times New Roman"/>
                        </a:rPr>
                        <m:t>∆</m:t>
                      </m:r>
                      <m:sSub>
                        <m:sSubPr>
                          <m:ctrlPr>
                            <a:rPr lang="en-US" altLang="zh-CN" sz="3000" i="1">
                              <a:solidFill>
                                <a:srgbClr val="FF0000"/>
                              </a:solidFill>
                              <a:latin typeface="Cambria Math" panose="02040503050406030204" pitchFamily="18" charset="0"/>
                              <a:ea typeface="Cambria Math" panose="02040503050406030204" pitchFamily="18" charset="0"/>
                              <a:cs typeface="Times New Roman"/>
                            </a:rPr>
                          </m:ctrlPr>
                        </m:sSubPr>
                        <m:e>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𝑊</m:t>
                          </m:r>
                        </m:e>
                        <m:sub>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h</m:t>
                          </m:r>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𝑖𝑑𝑑𝑒𝑛</m:t>
                          </m:r>
                        </m:sub>
                      </m:sSub>
                      <m:r>
                        <a:rPr lang="en-US" altLang="zh-CN" sz="3000" i="1">
                          <a:solidFill>
                            <a:srgbClr val="FF0000"/>
                          </a:solidFill>
                          <a:latin typeface="Cambria Math" panose="02040503050406030204" pitchFamily="18" charset="0"/>
                          <a:ea typeface="Cambria Math" panose="02040503050406030204" pitchFamily="18" charset="0"/>
                          <a:cs typeface="Times New Roman"/>
                        </a:rPr>
                        <m:t>=</m:t>
                      </m:r>
                      <m:r>
                        <a:rPr lang="en-US" altLang="zh-CN" sz="3000" i="1">
                          <a:solidFill>
                            <a:srgbClr val="FF0000"/>
                          </a:solidFill>
                          <a:latin typeface="Cambria Math" panose="02040503050406030204" pitchFamily="18" charset="0"/>
                          <a:ea typeface="Cambria Math" panose="02040503050406030204" pitchFamily="18" charset="0"/>
                          <a:cs typeface="Times New Roman"/>
                        </a:rPr>
                        <m:t>𝜂</m:t>
                      </m:r>
                      <m:r>
                        <a:rPr lang="en-US" altLang="zh-CN" sz="3000" i="1">
                          <a:solidFill>
                            <a:srgbClr val="FF0000"/>
                          </a:solidFill>
                          <a:latin typeface="Cambria Math" panose="02040503050406030204" pitchFamily="18" charset="0"/>
                          <a:ea typeface="Cambria Math" panose="02040503050406030204" pitchFamily="18" charset="0"/>
                          <a:cs typeface="Times New Roman"/>
                        </a:rPr>
                        <m:t>∙</m:t>
                      </m:r>
                      <m:f>
                        <m:fPr>
                          <m:ctrlPr>
                            <a:rPr lang="en-US" altLang="zh-CN" sz="3000" i="1">
                              <a:solidFill>
                                <a:srgbClr val="FF0000"/>
                              </a:solidFill>
                              <a:latin typeface="Cambria Math" panose="02040503050406030204" pitchFamily="18" charset="0"/>
                              <a:ea typeface="Cambria Math" panose="02040503050406030204" pitchFamily="18" charset="0"/>
                              <a:cs typeface="Times New Roman"/>
                            </a:rPr>
                          </m:ctrlPr>
                        </m:fPr>
                        <m:num>
                          <m:r>
                            <a:rPr lang="en-US" altLang="zh-CN" sz="3000" i="1">
                              <a:solidFill>
                                <a:srgbClr val="FF0000"/>
                              </a:solidFill>
                              <a:latin typeface="Cambria Math" panose="02040503050406030204" pitchFamily="18" charset="0"/>
                              <a:ea typeface="Cambria Math" panose="02040503050406030204" pitchFamily="18" charset="0"/>
                              <a:cs typeface="Times New Roman"/>
                            </a:rPr>
                            <m:t>𝜕</m:t>
                          </m:r>
                          <m:r>
                            <a:rPr lang="en-US" altLang="zh-CN" sz="3000" i="1">
                              <a:solidFill>
                                <a:srgbClr val="FF0000"/>
                              </a:solidFill>
                              <a:latin typeface="Cambria Math" panose="02040503050406030204" pitchFamily="18" charset="0"/>
                              <a:ea typeface="Cambria Math" panose="02040503050406030204" pitchFamily="18" charset="0"/>
                              <a:cs typeface="Times New Roman"/>
                            </a:rPr>
                            <m:t>𝐸</m:t>
                          </m:r>
                        </m:num>
                        <m:den>
                          <m:r>
                            <a:rPr lang="en-US" altLang="zh-CN" sz="3000" i="1">
                              <a:solidFill>
                                <a:srgbClr val="FF0000"/>
                              </a:solidFill>
                              <a:latin typeface="Cambria Math" panose="02040503050406030204" pitchFamily="18" charset="0"/>
                              <a:ea typeface="Cambria Math" panose="02040503050406030204" pitchFamily="18" charset="0"/>
                              <a:cs typeface="Times New Roman"/>
                            </a:rPr>
                            <m:t>𝜕</m:t>
                          </m:r>
                          <m:sSub>
                            <m:sSubPr>
                              <m:ctrlPr>
                                <a:rPr lang="en-US" altLang="zh-CN" sz="3000" i="1" smtClean="0">
                                  <a:solidFill>
                                    <a:srgbClr val="FF0000"/>
                                  </a:solidFill>
                                  <a:latin typeface="Cambria Math" panose="02040503050406030204" pitchFamily="18" charset="0"/>
                                  <a:ea typeface="Cambria Math" panose="02040503050406030204" pitchFamily="18" charset="0"/>
                                  <a:cs typeface="Times New Roman"/>
                                </a:rPr>
                              </m:ctrlPr>
                            </m:sSubPr>
                            <m:e>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𝑊</m:t>
                              </m:r>
                            </m:e>
                            <m:sub>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h</m:t>
                              </m:r>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𝑖𝑑𝑑𝑒𝑛</m:t>
                              </m:r>
                            </m:sub>
                          </m:sSub>
                        </m:den>
                      </m:f>
                      <m:r>
                        <a:rPr lang="en-US" altLang="zh-CN" sz="3000">
                          <a:solidFill>
                            <a:srgbClr val="FF0000"/>
                          </a:solidFill>
                          <a:latin typeface="Cambria Math" panose="02040503050406030204" pitchFamily="18" charset="0"/>
                          <a:ea typeface="Cambria Math" panose="02040503050406030204" pitchFamily="18" charset="0"/>
                          <a:cs typeface="Times New Roman"/>
                        </a:rPr>
                        <m:t>=</m:t>
                      </m:r>
                      <m:r>
                        <m:rPr>
                          <m:sty m:val="p"/>
                        </m:rPr>
                        <a:rPr lang="el-GR" altLang="zh-CN" sz="3000" i="1">
                          <a:solidFill>
                            <a:srgbClr val="FF0000"/>
                          </a:solidFill>
                          <a:latin typeface="Cambria Math" panose="02040503050406030204" pitchFamily="18" charset="0"/>
                          <a:ea typeface="Cambria Math" panose="02040503050406030204" pitchFamily="18" charset="0"/>
                          <a:cs typeface="Times New Roman"/>
                        </a:rPr>
                        <m:t>η</m:t>
                      </m:r>
                      <m:r>
                        <a:rPr lang="el-GR" altLang="zh-CN" sz="3000" i="1">
                          <a:solidFill>
                            <a:srgbClr val="FF0000"/>
                          </a:solidFill>
                          <a:latin typeface="Cambria Math" panose="02040503050406030204" pitchFamily="18" charset="0"/>
                          <a:ea typeface="Cambria Math" panose="02040503050406030204" pitchFamily="18" charset="0"/>
                          <a:cs typeface="Times New Roman"/>
                        </a:rPr>
                        <m:t>∙</m:t>
                      </m:r>
                      <m:sSubSup>
                        <m:sSubSupPr>
                          <m:ctrlPr>
                            <a:rPr lang="el-GR" altLang="zh-CN" sz="3000" i="1" smtClean="0">
                              <a:solidFill>
                                <a:srgbClr val="FF0000"/>
                              </a:solidFill>
                              <a:latin typeface="Cambria Math" panose="02040503050406030204" pitchFamily="18" charset="0"/>
                              <a:ea typeface="Cambria Math" panose="02040503050406030204" pitchFamily="18" charset="0"/>
                              <a:cs typeface="Times New Roman"/>
                            </a:rPr>
                          </m:ctrlPr>
                        </m:sSubSupPr>
                        <m:e>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𝑊</m:t>
                          </m:r>
                        </m:e>
                        <m:sub>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𝑜𝑢𝑡𝑝𝑢𝑡</m:t>
                          </m:r>
                        </m:sub>
                        <m:sup>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𝑇</m:t>
                          </m:r>
                        </m:sup>
                      </m:sSubSup>
                      <m:r>
                        <a:rPr kumimoji="1" lang="en-US" altLang="zh-CN" sz="3200" i="1">
                          <a:solidFill>
                            <a:srgbClr val="FF0000"/>
                          </a:solidFill>
                          <a:latin typeface="Cambria Math" panose="02040503050406030204" pitchFamily="18" charset="0"/>
                          <a:cs typeface="Times New Roman" panose="02020603050405020304" pitchFamily="18" charset="0"/>
                        </a:rPr>
                        <m:t>(</m:t>
                      </m:r>
                      <m:acc>
                        <m:accPr>
                          <m:chr m:val="⃗"/>
                          <m:ctrlPr>
                            <a:rPr kumimoji="1" lang="en-US" altLang="zh-CN" sz="3200" i="1">
                              <a:solidFill>
                                <a:srgbClr val="FF0000"/>
                              </a:solidFill>
                              <a:latin typeface="Cambria Math" panose="02040503050406030204" pitchFamily="18" charset="0"/>
                              <a:cs typeface="Times New Roman" panose="02020603050405020304" pitchFamily="18" charset="0"/>
                            </a:rPr>
                          </m:ctrlPr>
                        </m:accPr>
                        <m:e>
                          <m:sSub>
                            <m:sSubPr>
                              <m:ctrlPr>
                                <a:rPr kumimoji="1" lang="en-US" altLang="zh-CN" sz="3200" i="1">
                                  <a:solidFill>
                                    <a:srgbClr val="FF0000"/>
                                  </a:solidFill>
                                  <a:latin typeface="Cambria Math" panose="02040503050406030204" pitchFamily="18" charset="0"/>
                                  <a:cs typeface="Times New Roman" panose="02020603050405020304" pitchFamily="18" charset="0"/>
                                </a:rPr>
                              </m:ctrlPr>
                            </m:sSubPr>
                            <m:e>
                              <m:r>
                                <a:rPr kumimoji="1" lang="en-US" altLang="zh-CN" sz="3200" i="1">
                                  <a:solidFill>
                                    <a:srgbClr val="FF0000"/>
                                  </a:solidFill>
                                  <a:latin typeface="Cambria Math" panose="02040503050406030204" pitchFamily="18" charset="0"/>
                                  <a:cs typeface="Times New Roman" panose="02020603050405020304" pitchFamily="18" charset="0"/>
                                </a:rPr>
                                <m:t>𝑌</m:t>
                              </m:r>
                            </m:e>
                            <m:sub>
                              <m:r>
                                <a:rPr kumimoji="1" lang="en-US" altLang="zh-CN" sz="3200" i="1">
                                  <a:solidFill>
                                    <a:srgbClr val="FF0000"/>
                                  </a:solidFill>
                                  <a:latin typeface="Cambria Math" panose="02040503050406030204" pitchFamily="18" charset="0"/>
                                  <a:cs typeface="Times New Roman" panose="02020603050405020304" pitchFamily="18" charset="0"/>
                                </a:rPr>
                                <m:t>𝑑</m:t>
                              </m:r>
                            </m:sub>
                          </m:sSub>
                        </m:e>
                      </m:acc>
                      <m:r>
                        <a:rPr kumimoji="1" lang="en-US" altLang="zh-CN" sz="3200" i="1">
                          <a:solidFill>
                            <a:srgbClr val="FF0000"/>
                          </a:solidFill>
                          <a:latin typeface="Cambria Math" panose="02040503050406030204" pitchFamily="18" charset="0"/>
                          <a:cs typeface="Times New Roman" panose="02020603050405020304" pitchFamily="18" charset="0"/>
                        </a:rPr>
                        <m:t>−</m:t>
                      </m:r>
                      <m:acc>
                        <m:accPr>
                          <m:chr m:val="⃗"/>
                          <m:ctrlPr>
                            <a:rPr kumimoji="1" lang="en-US" altLang="zh-CN" sz="3200" i="1">
                              <a:solidFill>
                                <a:srgbClr val="FF0000"/>
                              </a:solidFill>
                              <a:latin typeface="Cambria Math" panose="02040503050406030204" pitchFamily="18" charset="0"/>
                              <a:cs typeface="Times New Roman" panose="02020603050405020304" pitchFamily="18" charset="0"/>
                            </a:rPr>
                          </m:ctrlPr>
                        </m:accPr>
                        <m:e>
                          <m:r>
                            <a:rPr kumimoji="1" lang="en-US" altLang="zh-CN" sz="3200" i="1">
                              <a:solidFill>
                                <a:srgbClr val="FF0000"/>
                              </a:solidFill>
                              <a:latin typeface="Cambria Math" panose="02040503050406030204" pitchFamily="18" charset="0"/>
                              <a:cs typeface="Times New Roman" panose="02020603050405020304" pitchFamily="18" charset="0"/>
                            </a:rPr>
                            <m:t>𝑌</m:t>
                          </m:r>
                        </m:e>
                      </m:acc>
                      <m:r>
                        <a:rPr kumimoji="1" lang="en-US" altLang="zh-CN" sz="3200" i="1">
                          <a:solidFill>
                            <a:srgbClr val="FF0000"/>
                          </a:solidFill>
                          <a:latin typeface="Cambria Math" panose="02040503050406030204" pitchFamily="18" charset="0"/>
                          <a:cs typeface="Times New Roman" panose="02020603050405020304" pitchFamily="18" charset="0"/>
                        </a:rPr>
                        <m:t>)</m:t>
                      </m:r>
                      <m:acc>
                        <m:accPr>
                          <m:chr m:val="⃗"/>
                          <m:ctrlPr>
                            <a:rPr kumimoji="1" lang="en-US" altLang="zh-CN" sz="3200" i="1">
                              <a:solidFill>
                                <a:srgbClr val="FF0000"/>
                              </a:solidFill>
                              <a:latin typeface="Cambria Math" panose="02040503050406030204" pitchFamily="18" charset="0"/>
                              <a:cs typeface="Times New Roman" panose="02020603050405020304" pitchFamily="18" charset="0"/>
                            </a:rPr>
                          </m:ctrlPr>
                        </m:accPr>
                        <m:e>
                          <m:r>
                            <a:rPr kumimoji="1" lang="en-US" altLang="zh-CN" sz="3200" b="0" i="1" smtClean="0">
                              <a:solidFill>
                                <a:srgbClr val="FF0000"/>
                              </a:solidFill>
                              <a:latin typeface="Cambria Math" panose="02040503050406030204" pitchFamily="18" charset="0"/>
                              <a:cs typeface="Times New Roman" panose="02020603050405020304" pitchFamily="18" charset="0"/>
                            </a:rPr>
                            <m:t>𝐴</m:t>
                          </m:r>
                        </m:e>
                      </m:acc>
                      <m:r>
                        <a:rPr kumimoji="1" lang="en-US" altLang="zh-CN" sz="3200" i="1">
                          <a:solidFill>
                            <a:srgbClr val="FF0000"/>
                          </a:solidFill>
                          <a:latin typeface="Cambria Math" panose="02040503050406030204" pitchFamily="18" charset="0"/>
                          <a:cs typeface="Times New Roman" panose="02020603050405020304" pitchFamily="18" charset="0"/>
                        </a:rPr>
                        <m:t> (</m:t>
                      </m:r>
                      <m:r>
                        <a:rPr kumimoji="1" lang="en-US" altLang="zh-CN" sz="3200" i="1">
                          <a:solidFill>
                            <a:srgbClr val="FF0000"/>
                          </a:solidFill>
                          <a:latin typeface="Cambria Math" panose="02040503050406030204" pitchFamily="18" charset="0"/>
                          <a:cs typeface="Times New Roman" panose="02020603050405020304" pitchFamily="18" charset="0"/>
                        </a:rPr>
                        <m:t>1</m:t>
                      </m:r>
                      <m:r>
                        <a:rPr kumimoji="1" lang="en-US" altLang="zh-CN" sz="3200" i="1">
                          <a:solidFill>
                            <a:srgbClr val="FF0000"/>
                          </a:solidFill>
                          <a:latin typeface="Cambria Math" panose="02040503050406030204" pitchFamily="18" charset="0"/>
                          <a:cs typeface="Times New Roman" panose="02020603050405020304" pitchFamily="18" charset="0"/>
                        </a:rPr>
                        <m:t>−</m:t>
                      </m:r>
                      <m:acc>
                        <m:accPr>
                          <m:chr m:val="⃗"/>
                          <m:ctrlPr>
                            <a:rPr kumimoji="1" lang="en-US" altLang="zh-CN" sz="3200" i="1">
                              <a:solidFill>
                                <a:srgbClr val="FF0000"/>
                              </a:solidFill>
                              <a:latin typeface="Cambria Math" panose="02040503050406030204" pitchFamily="18" charset="0"/>
                              <a:cs typeface="Times New Roman" panose="02020603050405020304" pitchFamily="18" charset="0"/>
                            </a:rPr>
                          </m:ctrlPr>
                        </m:accPr>
                        <m:e>
                          <m:r>
                            <a:rPr kumimoji="1" lang="en-US" altLang="zh-CN" sz="3200" b="0" i="1" smtClean="0">
                              <a:solidFill>
                                <a:srgbClr val="FF0000"/>
                              </a:solidFill>
                              <a:latin typeface="Cambria Math" panose="02040503050406030204" pitchFamily="18" charset="0"/>
                              <a:cs typeface="Times New Roman" panose="02020603050405020304" pitchFamily="18" charset="0"/>
                            </a:rPr>
                            <m:t>𝐴</m:t>
                          </m:r>
                        </m:e>
                      </m:acc>
                      <m:r>
                        <a:rPr kumimoji="1" lang="en-US" altLang="zh-CN" sz="3200" i="1">
                          <a:solidFill>
                            <a:srgbClr val="FF0000"/>
                          </a:solidFill>
                          <a:latin typeface="Cambria Math" panose="02040503050406030204" pitchFamily="18" charset="0"/>
                          <a:cs typeface="Times New Roman" panose="02020603050405020304" pitchFamily="18" charset="0"/>
                        </a:rPr>
                        <m:t>)</m:t>
                      </m:r>
                      <m:sSup>
                        <m:sSupPr>
                          <m:ctrlPr>
                            <a:rPr kumimoji="1" lang="en-US" altLang="zh-CN" sz="3200" i="1">
                              <a:solidFill>
                                <a:srgbClr val="FF0000"/>
                              </a:solidFill>
                              <a:latin typeface="Cambria Math" panose="02040503050406030204" pitchFamily="18" charset="0"/>
                              <a:cs typeface="Times New Roman" panose="02020603050405020304" pitchFamily="18" charset="0"/>
                            </a:rPr>
                          </m:ctrlPr>
                        </m:sSupPr>
                        <m:e>
                          <m:acc>
                            <m:accPr>
                              <m:chr m:val="⃗"/>
                              <m:ctrlPr>
                                <a:rPr kumimoji="1" lang="en-US" altLang="zh-CN" sz="32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accPr>
                            <m:e>
                              <m:r>
                                <a:rPr kumimoji="1" lang="en-US" altLang="zh-CN" sz="32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𝑋</m:t>
                              </m:r>
                            </m:e>
                          </m:acc>
                        </m:e>
                        <m:sup>
                          <m:r>
                            <a:rPr kumimoji="1" lang="en-US" altLang="zh-CN" sz="3200" i="1">
                              <a:solidFill>
                                <a:srgbClr val="FF0000"/>
                              </a:solidFill>
                              <a:latin typeface="Cambria Math" panose="02040503050406030204" pitchFamily="18" charset="0"/>
                              <a:cs typeface="Times New Roman" panose="02020603050405020304" pitchFamily="18" charset="0"/>
                            </a:rPr>
                            <m:t>𝑇</m:t>
                          </m:r>
                        </m:sup>
                      </m:sSup>
                    </m:oMath>
                  </m:oMathPara>
                </a14:m>
                <a:endParaRPr lang="en-US" sz="3000" dirty="0">
                  <a:latin typeface="Times New Roman"/>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r>
                        <a:rPr lang="en-US" altLang="zh-CN" sz="3000" b="0" i="1" smtClean="0">
                          <a:latin typeface="Cambria Math" panose="02040503050406030204" pitchFamily="18" charset="0"/>
                          <a:ea typeface="Cambria Math" panose="02040503050406030204" pitchFamily="18" charset="0"/>
                          <a:cs typeface="Times New Roman"/>
                        </a:rPr>
                        <m:t>∆</m:t>
                      </m:r>
                      <m:acc>
                        <m:accPr>
                          <m:chr m:val="⃗"/>
                          <m:ctrlPr>
                            <a:rPr lang="en-US" altLang="zh-CN" sz="3000" b="0" i="1" smtClean="0">
                              <a:latin typeface="Cambria Math" panose="02040503050406030204" pitchFamily="18" charset="0"/>
                              <a:ea typeface="Cambria Math" panose="02040503050406030204" pitchFamily="18" charset="0"/>
                              <a:cs typeface="Times New Roman"/>
                            </a:rPr>
                          </m:ctrlPr>
                        </m:accPr>
                        <m:e>
                          <m:r>
                            <a:rPr lang="en-US" altLang="zh-CN" sz="3000" b="0" i="1" smtClean="0">
                              <a:latin typeface="Cambria Math" panose="02040503050406030204" pitchFamily="18" charset="0"/>
                              <a:ea typeface="Cambria Math" panose="02040503050406030204" pitchFamily="18" charset="0"/>
                              <a:cs typeface="Times New Roman"/>
                            </a:rPr>
                            <m:t>𝜔</m:t>
                          </m:r>
                        </m:e>
                      </m:acc>
                      <m:r>
                        <a:rPr lang="en-US" altLang="zh-CN" sz="3000" b="0" i="1" smtClean="0">
                          <a:latin typeface="Cambria Math" panose="02040503050406030204" pitchFamily="18" charset="0"/>
                          <a:cs typeface="Times New Roman"/>
                        </a:rPr>
                        <m:t>=</m:t>
                      </m:r>
                      <m:r>
                        <a:rPr lang="en-US" altLang="zh-CN" sz="3000" b="0" i="1" smtClean="0">
                          <a:latin typeface="Cambria Math" panose="02040503050406030204" pitchFamily="18" charset="0"/>
                          <a:ea typeface="Cambria Math" panose="02040503050406030204" pitchFamily="18" charset="0"/>
                          <a:cs typeface="Times New Roman"/>
                        </a:rPr>
                        <m:t>𝜂</m:t>
                      </m:r>
                      <m:r>
                        <a:rPr lang="en-US" altLang="zh-CN" sz="3000" b="0" i="1" smtClean="0">
                          <a:latin typeface="Cambria Math" panose="02040503050406030204" pitchFamily="18" charset="0"/>
                          <a:ea typeface="Cambria Math" panose="02040503050406030204" pitchFamily="18" charset="0"/>
                          <a:cs typeface="Times New Roman"/>
                        </a:rPr>
                        <m:t>∙</m:t>
                      </m:r>
                      <m:f>
                        <m:fPr>
                          <m:ctrlPr>
                            <a:rPr lang="en-US" altLang="zh-CN" sz="3000" i="1" smtClean="0">
                              <a:latin typeface="Cambria Math" panose="02040503050406030204" pitchFamily="18" charset="0"/>
                              <a:cs typeface="Times New Roman"/>
                            </a:rPr>
                          </m:ctrlPr>
                        </m:fPr>
                        <m:num>
                          <m:r>
                            <a:rPr lang="en-US" altLang="zh-CN" sz="3000" i="1" smtClean="0">
                              <a:latin typeface="Cambria Math" panose="02040503050406030204" pitchFamily="18" charset="0"/>
                              <a:ea typeface="Cambria Math" panose="02040503050406030204" pitchFamily="18" charset="0"/>
                              <a:cs typeface="Times New Roman"/>
                            </a:rPr>
                            <m:t>𝜕</m:t>
                          </m:r>
                          <m:r>
                            <a:rPr lang="en-US" altLang="zh-CN" sz="3000" b="0" i="1" smtClean="0">
                              <a:latin typeface="Cambria Math" panose="02040503050406030204" pitchFamily="18" charset="0"/>
                              <a:ea typeface="Cambria Math" panose="02040503050406030204" pitchFamily="18" charset="0"/>
                              <a:cs typeface="Times New Roman"/>
                            </a:rPr>
                            <m:t>𝐸</m:t>
                          </m:r>
                        </m:num>
                        <m:den>
                          <m:r>
                            <a:rPr lang="en-US" altLang="zh-CN" sz="3000" i="1" smtClean="0">
                              <a:latin typeface="Cambria Math" panose="02040503050406030204" pitchFamily="18" charset="0"/>
                              <a:ea typeface="Cambria Math" panose="02040503050406030204" pitchFamily="18" charset="0"/>
                              <a:cs typeface="Times New Roman"/>
                            </a:rPr>
                            <m:t>𝜕</m:t>
                          </m:r>
                          <m:acc>
                            <m:accPr>
                              <m:chr m:val="⃗"/>
                              <m:ctrlPr>
                                <a:rPr lang="en-US" altLang="zh-CN" sz="3000" i="1" smtClean="0">
                                  <a:latin typeface="Cambria Math" panose="02040503050406030204" pitchFamily="18" charset="0"/>
                                  <a:ea typeface="Cambria Math" panose="02040503050406030204" pitchFamily="18" charset="0"/>
                                  <a:cs typeface="Times New Roman"/>
                                </a:rPr>
                              </m:ctrlPr>
                            </m:accPr>
                            <m:e>
                              <m:r>
                                <a:rPr lang="en-US" altLang="zh-CN" sz="3000" i="1" smtClean="0">
                                  <a:latin typeface="Cambria Math" panose="02040503050406030204" pitchFamily="18" charset="0"/>
                                  <a:ea typeface="Cambria Math" panose="02040503050406030204" pitchFamily="18" charset="0"/>
                                  <a:cs typeface="Times New Roman"/>
                                </a:rPr>
                                <m:t>𝜔</m:t>
                              </m:r>
                            </m:e>
                          </m:acc>
                        </m:den>
                      </m:f>
                    </m:oMath>
                  </m:oMathPara>
                </a14:m>
                <a:endParaRPr lang="en-US" sz="3000" dirty="0">
                  <a:latin typeface="Times New Roman"/>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sSub>
                        <m:sSubPr>
                          <m:ctrlPr>
                            <a:rPr lang="en-US" altLang="zh-CN" sz="3000" i="1">
                              <a:latin typeface="Cambria Math" panose="02040503050406030204" pitchFamily="18" charset="0"/>
                              <a:cs typeface="Times New Roman"/>
                            </a:rPr>
                          </m:ctrlPr>
                        </m:sSubPr>
                        <m:e>
                          <m:r>
                            <m:rPr>
                              <m:sty m:val="p"/>
                            </m:rPr>
                            <a:rPr lang="el-GR" altLang="zh-CN" sz="3000" i="1" smtClean="0">
                              <a:latin typeface="Cambria Math" panose="02040503050406030204" pitchFamily="18" charset="0"/>
                              <a:ea typeface="Cambria Math" panose="02040503050406030204" pitchFamily="18" charset="0"/>
                              <a:cs typeface="Times New Roman"/>
                            </a:rPr>
                            <m:t>Δ</m:t>
                          </m:r>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𝑖𝑗</m:t>
                          </m:r>
                        </m:sub>
                      </m:sSub>
                      <m:d>
                        <m:dPr>
                          <m:ctrlPr>
                            <a:rPr lang="en-US" altLang="zh-CN" sz="3000" i="1">
                              <a:latin typeface="Cambria Math" panose="02040503050406030204" pitchFamily="18" charset="0"/>
                              <a:cs typeface="Times New Roman"/>
                            </a:rPr>
                          </m:ctrlPr>
                        </m:dPr>
                        <m:e>
                          <m:r>
                            <a:rPr lang="en-US" altLang="zh-CN" sz="3000" i="1">
                              <a:latin typeface="Cambria Math" panose="02040503050406030204" pitchFamily="18" charset="0"/>
                              <a:cs typeface="Times New Roman"/>
                            </a:rPr>
                            <m:t>h</m:t>
                          </m:r>
                          <m:r>
                            <a:rPr lang="en-US" altLang="zh-CN" sz="3000" i="1">
                              <a:latin typeface="Cambria Math" panose="02040503050406030204" pitchFamily="18" charset="0"/>
                              <a:cs typeface="Times New Roman"/>
                            </a:rPr>
                            <m:t>𝑖𝑑𝑑𝑒𝑛</m:t>
                          </m:r>
                          <m:r>
                            <a:rPr lang="en-US" altLang="zh-CN" sz="3000" i="1">
                              <a:latin typeface="Cambria Math" panose="02040503050406030204" pitchFamily="18" charset="0"/>
                              <a:cs typeface="Times New Roman"/>
                            </a:rPr>
                            <m:t> </m:t>
                          </m:r>
                          <m:r>
                            <a:rPr lang="en-US" altLang="zh-CN" sz="3000" i="1" smtClean="0">
                              <a:latin typeface="Cambria Math" panose="02040503050406030204" pitchFamily="18" charset="0"/>
                              <a:cs typeface="Times New Roman"/>
                            </a:rPr>
                            <m:t>𝜔</m:t>
                          </m:r>
                          <m:r>
                            <a:rPr lang="en-US" altLang="zh-CN" sz="3000" i="1">
                              <a:latin typeface="Cambria Math" panose="02040503050406030204" pitchFamily="18" charset="0"/>
                              <a:cs typeface="Times New Roman"/>
                            </a:rPr>
                            <m:t>𝑒𝑖𝑔</m:t>
                          </m:r>
                          <m:r>
                            <a:rPr lang="en-US" altLang="zh-CN" sz="3000" i="1">
                              <a:latin typeface="Cambria Math" panose="02040503050406030204" pitchFamily="18" charset="0"/>
                              <a:cs typeface="Times New Roman"/>
                            </a:rPr>
                            <m:t>h</m:t>
                          </m:r>
                          <m:r>
                            <a:rPr lang="en-US" altLang="zh-CN" sz="3000" i="1">
                              <a:latin typeface="Cambria Math" panose="02040503050406030204" pitchFamily="18" charset="0"/>
                              <a:cs typeface="Times New Roman"/>
                            </a:rPr>
                            <m:t>𝑡</m:t>
                          </m:r>
                        </m:e>
                      </m:d>
                      <m:r>
                        <a:rPr lang="en-US" altLang="zh-CN" sz="3000" i="1">
                          <a:latin typeface="Cambria Math" panose="02040503050406030204" pitchFamily="18" charset="0"/>
                          <a:cs typeface="Times New Roman"/>
                        </a:rPr>
                        <m:t>=</m:t>
                      </m:r>
                      <m:r>
                        <a:rPr lang="en-US" altLang="zh-CN" sz="3000" i="1" smtClean="0">
                          <a:latin typeface="Cambria Math" panose="02040503050406030204" pitchFamily="18" charset="0"/>
                          <a:ea typeface="Cambria Math" panose="02040503050406030204" pitchFamily="18" charset="0"/>
                          <a:cs typeface="Times New Roman"/>
                        </a:rPr>
                        <m:t>𝜂</m:t>
                      </m:r>
                      <m:r>
                        <a:rPr lang="en-US" altLang="zh-CN" sz="3000" i="1" smtClean="0">
                          <a:latin typeface="Cambria Math" panose="02040503050406030204" pitchFamily="18" charset="0"/>
                          <a:ea typeface="Cambria Math" panose="02040503050406030204" pitchFamily="18" charset="0"/>
                          <a:cs typeface="Times New Roman"/>
                        </a:rPr>
                        <m:t>∙</m:t>
                      </m:r>
                      <m:sSub>
                        <m:sSubPr>
                          <m:ctrlPr>
                            <a:rPr lang="en-US" altLang="zh-CN" sz="3000" i="1" smtClean="0">
                              <a:latin typeface="Cambria Math" panose="02040503050406030204" pitchFamily="18" charset="0"/>
                              <a:ea typeface="Cambria Math" panose="02040503050406030204" pitchFamily="18" charset="0"/>
                              <a:cs typeface="Times New Roman"/>
                            </a:rPr>
                          </m:ctrlPr>
                        </m:sSubPr>
                        <m:e>
                          <m:r>
                            <a:rPr lang="en-US" altLang="zh-CN" sz="3000" b="0" i="1" smtClean="0">
                              <a:latin typeface="Cambria Math" panose="02040503050406030204" pitchFamily="18" charset="0"/>
                              <a:ea typeface="Cambria Math" panose="02040503050406030204" pitchFamily="18" charset="0"/>
                              <a:cs typeface="Times New Roman"/>
                            </a:rPr>
                            <m:t>𝑥</m:t>
                          </m:r>
                        </m:e>
                        <m:sub>
                          <m:r>
                            <a:rPr lang="en-US" altLang="zh-CN" sz="3000" b="0" i="1" smtClean="0">
                              <a:latin typeface="Cambria Math" panose="02040503050406030204" pitchFamily="18" charset="0"/>
                              <a:ea typeface="Cambria Math" panose="02040503050406030204" pitchFamily="18" charset="0"/>
                              <a:cs typeface="Times New Roman"/>
                            </a:rPr>
                            <m:t>𝑖</m:t>
                          </m:r>
                        </m:sub>
                      </m:sSub>
                      <m:r>
                        <a:rPr lang="en-US" altLang="zh-CN" sz="3000" i="1" smtClean="0">
                          <a:latin typeface="Cambria Math" panose="02040503050406030204" pitchFamily="18" charset="0"/>
                          <a:ea typeface="Cambria Math" panose="02040503050406030204" pitchFamily="18" charset="0"/>
                          <a:cs typeface="Times New Roman"/>
                        </a:rPr>
                        <m:t>∙</m:t>
                      </m:r>
                      <m:sSub>
                        <m:sSubPr>
                          <m:ctrlPr>
                            <a:rPr lang="en-US" altLang="zh-CN" sz="3000" i="1" smtClean="0">
                              <a:latin typeface="Cambria Math" panose="02040503050406030204" pitchFamily="18" charset="0"/>
                              <a:ea typeface="Cambria Math" panose="02040503050406030204" pitchFamily="18" charset="0"/>
                              <a:cs typeface="Times New Roman"/>
                            </a:rPr>
                          </m:ctrlPr>
                        </m:sSubPr>
                        <m:e>
                          <m:r>
                            <a:rPr lang="en-US" altLang="zh-CN" sz="3000" i="1" smtClean="0">
                              <a:latin typeface="Cambria Math" panose="02040503050406030204" pitchFamily="18" charset="0"/>
                              <a:ea typeface="Cambria Math" panose="02040503050406030204" pitchFamily="18" charset="0"/>
                              <a:cs typeface="Times New Roman"/>
                            </a:rPr>
                            <m:t>𝛿</m:t>
                          </m:r>
                        </m:e>
                        <m:sub>
                          <m:r>
                            <a:rPr lang="en-US" altLang="zh-CN" sz="3000" b="0" i="1" smtClean="0">
                              <a:latin typeface="Cambria Math" panose="02040503050406030204" pitchFamily="18" charset="0"/>
                              <a:ea typeface="Cambria Math" panose="02040503050406030204" pitchFamily="18" charset="0"/>
                              <a:cs typeface="Times New Roman"/>
                            </a:rPr>
                            <m:t>𝑗</m:t>
                          </m:r>
                        </m:sub>
                      </m:sSub>
                    </m:oMath>
                  </m:oMathPara>
                </a14:m>
                <a:endParaRPr lang="en-US" altLang="zh-CN" sz="3000" dirty="0">
                  <a:latin typeface="Times New Roman"/>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sSub>
                        <m:sSubPr>
                          <m:ctrlPr>
                            <a:rPr lang="en-US" altLang="zh-CN" sz="3000" i="1">
                              <a:latin typeface="Cambria Math" panose="02040503050406030204" pitchFamily="18" charset="0"/>
                              <a:cs typeface="Times New Roman"/>
                            </a:rPr>
                          </m:ctrlPr>
                        </m:sSubPr>
                        <m:e>
                          <m:r>
                            <m:rPr>
                              <m:sty m:val="p"/>
                            </m:rPr>
                            <a:rPr lang="el-GR" altLang="zh-CN" sz="3000" i="1">
                              <a:latin typeface="Cambria Math" panose="02040503050406030204" pitchFamily="18" charset="0"/>
                              <a:ea typeface="Cambria Math" panose="02040503050406030204" pitchFamily="18" charset="0"/>
                              <a:cs typeface="Times New Roman"/>
                            </a:rPr>
                            <m:t>Δ</m:t>
                          </m:r>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𝑗</m:t>
                          </m:r>
                          <m:r>
                            <a:rPr lang="en-US" altLang="zh-CN" sz="3000" b="0" i="1" smtClean="0">
                              <a:latin typeface="Cambria Math" panose="02040503050406030204" pitchFamily="18" charset="0"/>
                              <a:cs typeface="Times New Roman"/>
                            </a:rPr>
                            <m:t>𝑘</m:t>
                          </m:r>
                        </m:sub>
                      </m:sSub>
                      <m:d>
                        <m:dPr>
                          <m:ctrlPr>
                            <a:rPr lang="en-US" altLang="zh-CN" sz="3000" i="1">
                              <a:latin typeface="Cambria Math" panose="02040503050406030204" pitchFamily="18" charset="0"/>
                              <a:cs typeface="Times New Roman"/>
                            </a:rPr>
                          </m:ctrlPr>
                        </m:dPr>
                        <m:e>
                          <m:r>
                            <a:rPr lang="en-US" altLang="zh-CN" sz="3000" b="0" i="1" smtClean="0">
                              <a:latin typeface="Cambria Math" panose="02040503050406030204" pitchFamily="18" charset="0"/>
                              <a:cs typeface="Times New Roman"/>
                            </a:rPr>
                            <m:t>𝑜𝑢𝑡𝑝𝑢𝑡</m:t>
                          </m:r>
                          <m:r>
                            <a:rPr lang="en-US" altLang="zh-CN" sz="3000" i="1">
                              <a:latin typeface="Cambria Math" panose="02040503050406030204" pitchFamily="18" charset="0"/>
                              <a:cs typeface="Times New Roman"/>
                            </a:rPr>
                            <m:t> </m:t>
                          </m:r>
                          <m:r>
                            <a:rPr lang="en-US" altLang="zh-CN" sz="3000" i="1" smtClean="0">
                              <a:latin typeface="Cambria Math" panose="02040503050406030204" pitchFamily="18" charset="0"/>
                              <a:cs typeface="Times New Roman"/>
                            </a:rPr>
                            <m:t>𝜔</m:t>
                          </m:r>
                          <m:r>
                            <a:rPr lang="en-US" altLang="zh-CN" sz="3000" i="1">
                              <a:latin typeface="Cambria Math" panose="02040503050406030204" pitchFamily="18" charset="0"/>
                              <a:cs typeface="Times New Roman"/>
                            </a:rPr>
                            <m:t>𝑒𝑖𝑔</m:t>
                          </m:r>
                          <m:r>
                            <a:rPr lang="en-US" altLang="zh-CN" sz="3000" i="1">
                              <a:latin typeface="Cambria Math" panose="02040503050406030204" pitchFamily="18" charset="0"/>
                              <a:cs typeface="Times New Roman"/>
                            </a:rPr>
                            <m:t>h</m:t>
                          </m:r>
                          <m:r>
                            <a:rPr lang="en-US" altLang="zh-CN" sz="3000" i="1">
                              <a:latin typeface="Cambria Math" panose="02040503050406030204" pitchFamily="18" charset="0"/>
                              <a:cs typeface="Times New Roman"/>
                            </a:rPr>
                            <m:t>𝑡</m:t>
                          </m:r>
                        </m:e>
                      </m:d>
                      <m:r>
                        <a:rPr lang="en-US" altLang="zh-CN" sz="3000" i="1">
                          <a:latin typeface="Cambria Math" panose="02040503050406030204" pitchFamily="18" charset="0"/>
                          <a:cs typeface="Times New Roman"/>
                        </a:rPr>
                        <m:t>=</m:t>
                      </m:r>
                      <m:r>
                        <a:rPr lang="en-US" altLang="zh-CN" sz="3000" i="1">
                          <a:latin typeface="Cambria Math" panose="02040503050406030204" pitchFamily="18" charset="0"/>
                          <a:ea typeface="Cambria Math" panose="02040503050406030204" pitchFamily="18" charset="0"/>
                          <a:cs typeface="Times New Roman"/>
                        </a:rPr>
                        <m:t>𝜂</m:t>
                      </m:r>
                      <m:r>
                        <a:rPr lang="en-US" altLang="zh-CN" sz="3000" i="1">
                          <a:latin typeface="Cambria Math" panose="02040503050406030204" pitchFamily="18" charset="0"/>
                          <a:ea typeface="Cambria Math" panose="02040503050406030204" pitchFamily="18" charset="0"/>
                          <a:cs typeface="Times New Roman"/>
                        </a:rPr>
                        <m:t>∙</m:t>
                      </m:r>
                      <m:sSub>
                        <m:sSubPr>
                          <m:ctrlPr>
                            <a:rPr lang="en-US" altLang="zh-CN" sz="3000" i="1">
                              <a:latin typeface="Cambria Math" panose="02040503050406030204" pitchFamily="18" charset="0"/>
                              <a:ea typeface="Cambria Math" panose="02040503050406030204" pitchFamily="18" charset="0"/>
                              <a:cs typeface="Times New Roman"/>
                            </a:rPr>
                          </m:ctrlPr>
                        </m:sSubPr>
                        <m:e>
                          <m:r>
                            <a:rPr lang="en-US" altLang="zh-CN" sz="3000" b="0" i="1" smtClean="0">
                              <a:latin typeface="Cambria Math" panose="02040503050406030204" pitchFamily="18" charset="0"/>
                              <a:ea typeface="Cambria Math" panose="02040503050406030204" pitchFamily="18" charset="0"/>
                              <a:cs typeface="Times New Roman"/>
                            </a:rPr>
                            <m:t>𝑎</m:t>
                          </m:r>
                        </m:e>
                        <m:sub>
                          <m:r>
                            <a:rPr lang="en-US" altLang="zh-CN" sz="3000" b="0" i="1" smtClean="0">
                              <a:latin typeface="Cambria Math" panose="02040503050406030204" pitchFamily="18" charset="0"/>
                              <a:ea typeface="Cambria Math" panose="02040503050406030204" pitchFamily="18" charset="0"/>
                              <a:cs typeface="Times New Roman"/>
                            </a:rPr>
                            <m:t>𝑗</m:t>
                          </m:r>
                        </m:sub>
                      </m:sSub>
                      <m:r>
                        <a:rPr lang="en-US" altLang="zh-CN" sz="3000" i="1">
                          <a:latin typeface="Cambria Math" panose="02040503050406030204" pitchFamily="18" charset="0"/>
                          <a:ea typeface="Cambria Math" panose="02040503050406030204" pitchFamily="18" charset="0"/>
                          <a:cs typeface="Times New Roman"/>
                        </a:rPr>
                        <m:t>∙</m:t>
                      </m:r>
                      <m:sSub>
                        <m:sSubPr>
                          <m:ctrlPr>
                            <a:rPr lang="en-US" altLang="zh-CN" sz="3000" i="1">
                              <a:latin typeface="Cambria Math" panose="02040503050406030204" pitchFamily="18" charset="0"/>
                              <a:ea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𝛿</m:t>
                          </m:r>
                        </m:e>
                        <m:sub>
                          <m:r>
                            <a:rPr lang="en-US" altLang="zh-CN" sz="3000" b="0" i="1" smtClean="0">
                              <a:latin typeface="Cambria Math" panose="02040503050406030204" pitchFamily="18" charset="0"/>
                              <a:ea typeface="Cambria Math" panose="02040503050406030204" pitchFamily="18" charset="0"/>
                              <a:cs typeface="Times New Roman"/>
                            </a:rPr>
                            <m:t>𝑘</m:t>
                          </m:r>
                        </m:sub>
                      </m:sSub>
                    </m:oMath>
                  </m:oMathPara>
                </a14:m>
                <a:endParaRPr lang="en-US" sz="3000" dirty="0">
                  <a:latin typeface="Times New Roman"/>
                  <a:cs typeface="Times New Roman"/>
                </a:endParaRPr>
              </a:p>
              <a:p>
                <a:pPr marL="0" marR="5080" indent="0">
                  <a:lnSpc>
                    <a:spcPct val="100000"/>
                  </a:lnSpc>
                  <a:spcBef>
                    <a:spcPts val="235"/>
                  </a:spcBef>
                  <a:buNone/>
                  <a:tabLst>
                    <a:tab pos="647065" algn="l"/>
                  </a:tabLst>
                </a:pPr>
                <a:r>
                  <a:rPr lang="en-US" sz="3000" dirty="0">
                    <a:latin typeface="Times New Roman" panose="02020603050405020304" pitchFamily="18" charset="0"/>
                    <a:cs typeface="Times New Roman" panose="02020603050405020304" pitchFamily="18" charset="0"/>
                  </a:rPr>
                  <a:t>Where </a:t>
                </a:r>
                <a14:m>
                  <m:oMath xmlns:m="http://schemas.openxmlformats.org/officeDocument/2006/math">
                    <m:r>
                      <a:rPr lang="en-US" sz="3000" i="1" smtClean="0">
                        <a:latin typeface="Cambria Math" panose="02040503050406030204" pitchFamily="18" charset="0"/>
                        <a:ea typeface="Cambria Math" panose="02040503050406030204" pitchFamily="18" charset="0"/>
                        <a:cs typeface="Times New Roman"/>
                      </a:rPr>
                      <m:t>𝜂</m:t>
                    </m:r>
                  </m:oMath>
                </a14:m>
                <a:r>
                  <a:rPr lang="el-GR" altLang="zh-CN" dirty="0">
                    <a:latin typeface="Times New Roman" panose="02020603050405020304" pitchFamily="18" charset="0"/>
                    <a:cs typeface="Times New Roman" panose="02020603050405020304" pitchFamily="18" charset="0"/>
                  </a:rPr>
                  <a:t> </a:t>
                </a:r>
                <a:r>
                  <a:rPr lang="en" altLang="zh-CN" dirty="0">
                    <a:latin typeface="Times New Roman" panose="02020603050405020304" pitchFamily="18" charset="0"/>
                    <a:cs typeface="Times New Roman" panose="02020603050405020304" pitchFamily="18" charset="0"/>
                  </a:rPr>
                  <a:t>is the </a:t>
                </a:r>
                <a:r>
                  <a:rPr lang="en" altLang="zh-CN" b="1" dirty="0">
                    <a:latin typeface="Times New Roman" panose="02020603050405020304" pitchFamily="18" charset="0"/>
                    <a:cs typeface="Times New Roman" panose="02020603050405020304" pitchFamily="18" charset="0"/>
                  </a:rPr>
                  <a:t>learning rate</a:t>
                </a:r>
                <a:r>
                  <a:rPr lang="en" altLang="zh-CN" dirty="0">
                    <a:latin typeface="Times New Roman" panose="02020603050405020304" pitchFamily="18" charset="0"/>
                    <a:cs typeface="Times New Roman" panose="02020603050405020304" pitchFamily="18" charset="0"/>
                  </a:rPr>
                  <a:t>, a positive constant less than unity. </a:t>
                </a:r>
                <a:endParaRPr lang="en" altLang="zh-CN" sz="3200" dirty="0">
                  <a:latin typeface="Times New Roman" panose="02020603050405020304" pitchFamily="18" charset="0"/>
                  <a:cs typeface="Times New Roman" panose="02020603050405020304" pitchFamily="18" charset="0"/>
                </a:endParaRPr>
              </a:p>
            </p:txBody>
          </p:sp>
        </mc:Choice>
        <mc:Fallback xmlns="">
          <p:sp>
            <p:nvSpPr>
              <p:cNvPr id="4" name="object 118">
                <a:extLst>
                  <a:ext uri="{FF2B5EF4-FFF2-40B4-BE49-F238E27FC236}">
                    <a16:creationId xmlns:a16="http://schemas.microsoft.com/office/drawing/2014/main" id="{6CA2110C-AB42-4C48-A345-7E27EA0F5284}"/>
                  </a:ext>
                </a:extLst>
              </p:cNvPr>
              <p:cNvSpPr txBox="1">
                <a:spLocks noGrp="1" noRot="1" noChangeAspect="1" noMove="1" noResize="1" noEditPoints="1" noAdjustHandles="1" noChangeArrowheads="1" noChangeShapeType="1" noTextEdit="1"/>
              </p:cNvSpPr>
              <p:nvPr>
                <p:ph idx="1"/>
              </p:nvPr>
            </p:nvSpPr>
            <p:spPr>
              <a:xfrm>
                <a:off x="838200" y="1825625"/>
                <a:ext cx="10515600" cy="4904291"/>
              </a:xfrm>
              <a:prstGeom prst="rect">
                <a:avLst/>
              </a:prstGeom>
              <a:blipFill>
                <a:blip r:embed="rId2"/>
                <a:stretch>
                  <a:fillRect l="-2051" t="-2073" b="-25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099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A0BEC-19A7-7D45-AAAD-81554161BA2B}"/>
              </a:ext>
            </a:extLst>
          </p:cNvPr>
          <p:cNvSpPr>
            <a:spLocks noGrp="1"/>
          </p:cNvSpPr>
          <p:nvPr>
            <p:ph type="title"/>
          </p:nvPr>
        </p:nvSpPr>
        <p:spPr/>
        <p:txBody>
          <a:bodyPr/>
          <a:lstStyle/>
          <a:p>
            <a:r>
              <a:rPr lang="en" altLang="zh-CN" b="1" spc="-5" dirty="0">
                <a:latin typeface="Times New Roman"/>
                <a:cs typeface="Times New Roman"/>
              </a:rPr>
              <a:t>Step 2</a:t>
            </a:r>
            <a:r>
              <a:rPr lang="en" altLang="zh-CN" b="1" dirty="0">
                <a:latin typeface="Times New Roman"/>
                <a:cs typeface="Times New Roman"/>
              </a:rPr>
              <a:t>: Weight training</a:t>
            </a:r>
            <a:r>
              <a:rPr lang="en" altLang="zh-CN" b="1" spc="-50" dirty="0">
                <a:latin typeface="Times New Roman"/>
                <a:cs typeface="Times New Roman"/>
              </a:rPr>
              <a:t> </a:t>
            </a:r>
            <a:r>
              <a:rPr lang="en" altLang="zh-CN" b="1" spc="-5" dirty="0">
                <a:latin typeface="Times New Roman"/>
                <a:cs typeface="Times New Roman"/>
              </a:rPr>
              <a:t>(continued)</a:t>
            </a:r>
            <a:endParaRPr kumimoji="1" lang="zh-CN" altLang="en-US" dirty="0"/>
          </a:p>
        </p:txBody>
      </p:sp>
      <mc:AlternateContent xmlns:mc="http://schemas.openxmlformats.org/markup-compatibility/2006" xmlns:a14="http://schemas.microsoft.com/office/drawing/2010/main">
        <mc:Choice Requires="a14">
          <p:sp>
            <p:nvSpPr>
              <p:cNvPr id="4" name="object 118">
                <a:extLst>
                  <a:ext uri="{FF2B5EF4-FFF2-40B4-BE49-F238E27FC236}">
                    <a16:creationId xmlns:a16="http://schemas.microsoft.com/office/drawing/2014/main" id="{6CA2110C-AB42-4C48-A345-7E27EA0F5284}"/>
                  </a:ext>
                </a:extLst>
              </p:cNvPr>
              <p:cNvSpPr txBox="1">
                <a:spLocks noGrp="1"/>
              </p:cNvSpPr>
              <p:nvPr>
                <p:ph idx="1"/>
              </p:nvPr>
            </p:nvSpPr>
            <p:spPr>
              <a:xfrm>
                <a:off x="838200" y="1825625"/>
                <a:ext cx="10515600" cy="6120650"/>
              </a:xfrm>
              <a:prstGeom prst="rect">
                <a:avLst/>
              </a:prstGeom>
            </p:spPr>
            <p:txBody>
              <a:bodyPr vert="horz" wrap="square" lIns="0" tIns="29845" rIns="0" bIns="0" rtlCol="0">
                <a:spAutoFit/>
              </a:bodyPr>
              <a:lstStyle/>
              <a:p>
                <a:pPr marR="5080">
                  <a:lnSpc>
                    <a:spcPct val="100000"/>
                  </a:lnSpc>
                  <a:spcBef>
                    <a:spcPts val="235"/>
                  </a:spcBef>
                  <a:tabLst>
                    <a:tab pos="647065" algn="l"/>
                  </a:tabLst>
                </a:pPr>
                <a:r>
                  <a:rPr lang="en" sz="3000" i="1" spc="-5" dirty="0">
                    <a:latin typeface="Times New Roman"/>
                    <a:cs typeface="Times New Roman"/>
                  </a:rPr>
                  <a:t>(j) </a:t>
                </a:r>
                <a:r>
                  <a:rPr lang="en" altLang="zh-CN" sz="3200" spc="-5" dirty="0">
                    <a:latin typeface="Times New Roman"/>
                    <a:cs typeface="Times New Roman"/>
                  </a:rPr>
                  <a:t>Update the weights at the output</a:t>
                </a:r>
                <a:r>
                  <a:rPr lang="en" altLang="zh-CN" sz="3200" spc="5" dirty="0">
                    <a:latin typeface="Times New Roman"/>
                    <a:cs typeface="Times New Roman"/>
                  </a:rPr>
                  <a:t> </a:t>
                </a:r>
                <a:r>
                  <a:rPr lang="en" altLang="zh-CN" sz="3200" spc="-10" dirty="0">
                    <a:latin typeface="Times New Roman"/>
                    <a:cs typeface="Times New Roman"/>
                  </a:rPr>
                  <a:t>neurons</a:t>
                </a:r>
                <a:r>
                  <a:rPr lang="en" altLang="zh-CN" sz="3200" spc="-5" dirty="0">
                    <a:latin typeface="Times New Roman"/>
                    <a:cs typeface="Times New Roman"/>
                  </a:rPr>
                  <a:t>:</a:t>
                </a:r>
                <a:endParaRPr lang="en-US" sz="3000" dirty="0">
                  <a:latin typeface="Times New Roman"/>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sSub>
                        <m:sSubPr>
                          <m:ctrlPr>
                            <a:rPr lang="en-US" altLang="zh-CN" sz="3000" i="1">
                              <a:latin typeface="Cambria Math" panose="02040503050406030204" pitchFamily="18" charset="0"/>
                              <a:cs typeface="Times New Roman"/>
                            </a:rPr>
                          </m:ctrlPr>
                        </m:sSubPr>
                        <m:e>
                          <m:r>
                            <a:rPr lang="en-US" altLang="zh-CN" sz="3000" b="0" i="1" smtClean="0">
                              <a:latin typeface="Cambria Math" panose="02040503050406030204" pitchFamily="18" charset="0"/>
                              <a:cs typeface="Times New Roman"/>
                            </a:rPr>
                            <m:t>𝑊</m:t>
                          </m:r>
                        </m:e>
                        <m:sub>
                          <m:r>
                            <a:rPr lang="en-US" altLang="zh-CN" sz="3000" b="0" i="1" smtClean="0">
                              <a:latin typeface="Cambria Math" panose="02040503050406030204" pitchFamily="18" charset="0"/>
                              <a:cs typeface="Times New Roman"/>
                            </a:rPr>
                            <m:t>_</m:t>
                          </m:r>
                          <m:r>
                            <a:rPr lang="en-US" altLang="zh-CN" sz="3000" i="1">
                              <a:latin typeface="Cambria Math" panose="02040503050406030204" pitchFamily="18" charset="0"/>
                              <a:cs typeface="Times New Roman"/>
                            </a:rPr>
                            <m:t>𝑢𝑝𝑑𝑎𝑡𝑒</m:t>
                          </m:r>
                        </m:sub>
                      </m:sSub>
                      <m:r>
                        <a:rPr lang="en-US" altLang="zh-CN" sz="3000" i="1">
                          <a:latin typeface="Cambria Math" panose="02040503050406030204" pitchFamily="18" charset="0"/>
                          <a:cs typeface="Times New Roman"/>
                        </a:rPr>
                        <m:t>=</m:t>
                      </m:r>
                      <m:r>
                        <a:rPr lang="en-US" altLang="zh-CN" sz="3000" b="0" i="1" smtClean="0">
                          <a:latin typeface="Cambria Math" panose="02040503050406030204" pitchFamily="18" charset="0"/>
                          <a:cs typeface="Times New Roman"/>
                        </a:rPr>
                        <m:t>𝑊</m:t>
                      </m:r>
                      <m:r>
                        <a:rPr lang="en-US" altLang="zh-CN" sz="3000" i="1">
                          <a:latin typeface="Cambria Math" panose="02040503050406030204" pitchFamily="18" charset="0"/>
                          <a:cs typeface="Times New Roman"/>
                        </a:rPr>
                        <m:t>+∆</m:t>
                      </m:r>
                      <m:r>
                        <a:rPr lang="en-US" altLang="zh-CN" sz="3000" b="0" i="1" smtClean="0">
                          <a:latin typeface="Cambria Math" panose="02040503050406030204" pitchFamily="18" charset="0"/>
                          <a:cs typeface="Times New Roman"/>
                        </a:rPr>
                        <m:t>𝑊</m:t>
                      </m:r>
                    </m:oMath>
                  </m:oMathPara>
                </a14:m>
                <a:endParaRPr lang="en-US" altLang="zh-CN" sz="3000" dirty="0">
                  <a:latin typeface="Times New Roman"/>
                  <a:ea typeface="Cambria Math" panose="02040503050406030204" pitchFamily="18" charset="0"/>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acc>
                        <m:accPr>
                          <m:chr m:val="⃗"/>
                          <m:ctrlPr>
                            <a:rPr lang="en-US" altLang="zh-CN" sz="3000" i="1">
                              <a:latin typeface="Cambria Math" panose="02040503050406030204" pitchFamily="18" charset="0"/>
                              <a:cs typeface="Times New Roman"/>
                            </a:rPr>
                          </m:ctrlPr>
                        </m:accPr>
                        <m:e>
                          <m:sSub>
                            <m:sSubPr>
                              <m:ctrlPr>
                                <a:rPr lang="en-US" altLang="zh-CN" sz="3000" i="1">
                                  <a:latin typeface="Cambria Math" panose="02040503050406030204" pitchFamily="18" charset="0"/>
                                  <a:cs typeface="Times New Roman"/>
                                </a:rPr>
                              </m:ctrlPr>
                            </m:sSubPr>
                            <m:e>
                              <m:r>
                                <a:rPr lang="en-US" altLang="zh-CN" sz="3000" i="1" smtClean="0">
                                  <a:latin typeface="Cambria Math" panose="02040503050406030204" pitchFamily="18" charset="0"/>
                                  <a:ea typeface="Cambria Math" panose="02040503050406030204" pitchFamily="18" charset="0"/>
                                  <a:cs typeface="Times New Roman"/>
                                </a:rPr>
                                <m:t>𝜔</m:t>
                              </m:r>
                            </m:e>
                            <m:sub>
                              <m:r>
                                <a:rPr lang="en-US" altLang="zh-CN" sz="3000" b="0" i="1" smtClean="0">
                                  <a:latin typeface="Cambria Math" panose="02040503050406030204" pitchFamily="18" charset="0"/>
                                  <a:ea typeface="Cambria Math" panose="02040503050406030204" pitchFamily="18" charset="0"/>
                                  <a:cs typeface="Times New Roman"/>
                                </a:rPr>
                                <m:t>_</m:t>
                              </m:r>
                              <m:r>
                                <a:rPr lang="en-US" altLang="zh-CN" sz="3000" i="1">
                                  <a:latin typeface="Cambria Math" panose="02040503050406030204" pitchFamily="18" charset="0"/>
                                  <a:cs typeface="Times New Roman"/>
                                </a:rPr>
                                <m:t>𝑢𝑝𝑑𝑎𝑡𝑒</m:t>
                              </m:r>
                            </m:sub>
                          </m:sSub>
                        </m:e>
                      </m:acc>
                      <m:r>
                        <a:rPr lang="en-US" altLang="zh-CN" sz="3000" i="1">
                          <a:latin typeface="Cambria Math" panose="02040503050406030204" pitchFamily="18" charset="0"/>
                          <a:cs typeface="Times New Roman"/>
                        </a:rPr>
                        <m:t>=</m:t>
                      </m:r>
                      <m:acc>
                        <m:accPr>
                          <m:chr m:val="⃗"/>
                          <m:ctrlPr>
                            <a:rPr lang="en-US" altLang="zh-CN" sz="3000" i="1">
                              <a:latin typeface="Cambria Math" panose="02040503050406030204" pitchFamily="18" charset="0"/>
                              <a:cs typeface="Times New Roman"/>
                            </a:rPr>
                          </m:ctrlPr>
                        </m:accPr>
                        <m:e>
                          <m:r>
                            <a:rPr lang="en-US" altLang="zh-CN" sz="3000" i="1">
                              <a:latin typeface="Cambria Math" panose="02040503050406030204" pitchFamily="18" charset="0"/>
                              <a:ea typeface="Cambria Math" panose="02040503050406030204" pitchFamily="18" charset="0"/>
                              <a:cs typeface="Times New Roman"/>
                            </a:rPr>
                            <m:t>𝜔</m:t>
                          </m:r>
                        </m:e>
                      </m:acc>
                      <m:r>
                        <a:rPr lang="en-US" altLang="zh-CN" sz="3000" i="1">
                          <a:latin typeface="Cambria Math" panose="02040503050406030204" pitchFamily="18" charset="0"/>
                          <a:cs typeface="Times New Roman"/>
                        </a:rPr>
                        <m:t>+</m:t>
                      </m:r>
                      <m:r>
                        <m:rPr>
                          <m:sty m:val="p"/>
                        </m:rPr>
                        <a:rPr lang="el-GR" altLang="zh-CN" sz="3000" i="1">
                          <a:latin typeface="Cambria Math" panose="02040503050406030204" pitchFamily="18" charset="0"/>
                          <a:ea typeface="Cambria Math" panose="02040503050406030204" pitchFamily="18" charset="0"/>
                          <a:cs typeface="Times New Roman"/>
                        </a:rPr>
                        <m:t>Δ</m:t>
                      </m:r>
                      <m:acc>
                        <m:accPr>
                          <m:chr m:val="⃗"/>
                          <m:ctrlPr>
                            <a:rPr lang="el-GR" altLang="zh-CN" sz="3000" i="1">
                              <a:latin typeface="Cambria Math" panose="02040503050406030204" pitchFamily="18" charset="0"/>
                              <a:ea typeface="Cambria Math" panose="02040503050406030204" pitchFamily="18" charset="0"/>
                              <a:cs typeface="Times New Roman"/>
                            </a:rPr>
                          </m:ctrlPr>
                        </m:accPr>
                        <m:e>
                          <m:r>
                            <a:rPr lang="el-GR" altLang="zh-CN" sz="3000" i="1">
                              <a:latin typeface="Cambria Math" panose="02040503050406030204" pitchFamily="18" charset="0"/>
                              <a:ea typeface="Cambria Math" panose="02040503050406030204" pitchFamily="18" charset="0"/>
                              <a:cs typeface="Times New Roman"/>
                            </a:rPr>
                            <m:t>𝜔</m:t>
                          </m:r>
                        </m:e>
                      </m:acc>
                    </m:oMath>
                  </m:oMathPara>
                </a14:m>
                <a:endParaRPr lang="en-US" altLang="zh-CN" sz="3000" dirty="0">
                  <a:latin typeface="Times New Roman"/>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sSub>
                        <m:sSubPr>
                          <m:ctrlPr>
                            <a:rPr lang="en-US" altLang="zh-CN" sz="3000" i="1">
                              <a:latin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𝑖𝑗</m:t>
                          </m:r>
                          <m:r>
                            <a:rPr lang="en-US" altLang="zh-CN" sz="3000" b="0" i="1" smtClean="0">
                              <a:latin typeface="Cambria Math" panose="02040503050406030204" pitchFamily="18" charset="0"/>
                              <a:cs typeface="Times New Roman"/>
                            </a:rPr>
                            <m:t>_</m:t>
                          </m:r>
                          <m:r>
                            <a:rPr lang="en-US" altLang="zh-CN" sz="3000" b="0" i="1" smtClean="0">
                              <a:latin typeface="Cambria Math" panose="02040503050406030204" pitchFamily="18" charset="0"/>
                              <a:cs typeface="Times New Roman"/>
                            </a:rPr>
                            <m:t>𝑢𝑝𝑑𝑎𝑡𝑒</m:t>
                          </m:r>
                        </m:sub>
                      </m:sSub>
                      <m:d>
                        <m:dPr>
                          <m:ctrlPr>
                            <a:rPr lang="en-US" altLang="zh-CN" sz="3000" i="1">
                              <a:latin typeface="Cambria Math" panose="02040503050406030204" pitchFamily="18" charset="0"/>
                              <a:cs typeface="Times New Roman"/>
                            </a:rPr>
                          </m:ctrlPr>
                        </m:dPr>
                        <m:e>
                          <m:r>
                            <a:rPr lang="en-US" altLang="zh-CN" sz="3000" i="1">
                              <a:latin typeface="Cambria Math" panose="02040503050406030204" pitchFamily="18" charset="0"/>
                              <a:cs typeface="Times New Roman"/>
                            </a:rPr>
                            <m:t>h</m:t>
                          </m:r>
                          <m:r>
                            <a:rPr lang="en-US" altLang="zh-CN" sz="3000" i="1">
                              <a:latin typeface="Cambria Math" panose="02040503050406030204" pitchFamily="18" charset="0"/>
                              <a:cs typeface="Times New Roman"/>
                            </a:rPr>
                            <m:t>𝑖𝑑𝑑𝑒𝑛</m:t>
                          </m:r>
                          <m:r>
                            <a:rPr lang="en-US" altLang="zh-CN" sz="3000" i="1">
                              <a:latin typeface="Cambria Math" panose="02040503050406030204" pitchFamily="18" charset="0"/>
                              <a:cs typeface="Times New Roman"/>
                            </a:rPr>
                            <m:t> </m:t>
                          </m:r>
                          <m:r>
                            <a:rPr lang="en-US" altLang="zh-CN" sz="3000" i="1" smtClean="0">
                              <a:latin typeface="Cambria Math" panose="02040503050406030204" pitchFamily="18" charset="0"/>
                              <a:cs typeface="Times New Roman"/>
                            </a:rPr>
                            <m:t>𝜔</m:t>
                          </m:r>
                          <m:r>
                            <a:rPr lang="en-US" altLang="zh-CN" sz="3000" i="1">
                              <a:latin typeface="Cambria Math" panose="02040503050406030204" pitchFamily="18" charset="0"/>
                              <a:cs typeface="Times New Roman"/>
                            </a:rPr>
                            <m:t>𝑒𝑖𝑔</m:t>
                          </m:r>
                          <m:r>
                            <a:rPr lang="en-US" altLang="zh-CN" sz="3000" i="1">
                              <a:latin typeface="Cambria Math" panose="02040503050406030204" pitchFamily="18" charset="0"/>
                              <a:cs typeface="Times New Roman"/>
                            </a:rPr>
                            <m:t>h</m:t>
                          </m:r>
                          <m:r>
                            <a:rPr lang="en-US" altLang="zh-CN" sz="3000" i="1">
                              <a:latin typeface="Cambria Math" panose="02040503050406030204" pitchFamily="18" charset="0"/>
                              <a:cs typeface="Times New Roman"/>
                            </a:rPr>
                            <m:t>𝑡</m:t>
                          </m:r>
                        </m:e>
                      </m:d>
                      <m:r>
                        <a:rPr lang="en-US" altLang="zh-CN" sz="3000" i="1">
                          <a:latin typeface="Cambria Math" panose="02040503050406030204" pitchFamily="18" charset="0"/>
                          <a:cs typeface="Times New Roman"/>
                        </a:rPr>
                        <m:t>=</m:t>
                      </m:r>
                      <m:sSub>
                        <m:sSubPr>
                          <m:ctrlPr>
                            <a:rPr lang="en-US" altLang="zh-CN" sz="3000" i="1">
                              <a:latin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𝑖𝑗</m:t>
                          </m:r>
                        </m:sub>
                      </m:sSub>
                      <m:r>
                        <a:rPr lang="en-US" altLang="zh-CN" sz="3000" i="1">
                          <a:latin typeface="Cambria Math" panose="02040503050406030204" pitchFamily="18" charset="0"/>
                          <a:cs typeface="Times New Roman"/>
                        </a:rPr>
                        <m:t>+</m:t>
                      </m:r>
                      <m:r>
                        <m:rPr>
                          <m:sty m:val="p"/>
                        </m:rPr>
                        <a:rPr lang="el-GR" altLang="zh-CN" sz="3000" i="1">
                          <a:latin typeface="Cambria Math" panose="02040503050406030204" pitchFamily="18" charset="0"/>
                          <a:ea typeface="Cambria Math" panose="02040503050406030204" pitchFamily="18" charset="0"/>
                          <a:cs typeface="Times New Roman"/>
                        </a:rPr>
                        <m:t>Δ</m:t>
                      </m:r>
                      <m:sSub>
                        <m:sSubPr>
                          <m:ctrlPr>
                            <a:rPr lang="el-GR" altLang="zh-CN" sz="3000" i="1">
                              <a:latin typeface="Cambria Math" panose="02040503050406030204" pitchFamily="18" charset="0"/>
                              <a:ea typeface="Cambria Math" panose="02040503050406030204" pitchFamily="18" charset="0"/>
                              <a:cs typeface="Times New Roman"/>
                            </a:rPr>
                          </m:ctrlPr>
                        </m:sSubPr>
                        <m:e>
                          <m:r>
                            <a:rPr lang="el-GR"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ea typeface="Cambria Math" panose="02040503050406030204" pitchFamily="18" charset="0"/>
                              <a:cs typeface="Times New Roman"/>
                            </a:rPr>
                            <m:t>𝑖𝑗</m:t>
                          </m:r>
                        </m:sub>
                      </m:sSub>
                    </m:oMath>
                  </m:oMathPara>
                </a14:m>
                <a:endParaRPr lang="en-US" altLang="zh-CN" sz="3000" dirty="0">
                  <a:latin typeface="Times New Roman"/>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sSub>
                        <m:sSubPr>
                          <m:ctrlPr>
                            <a:rPr lang="en-US" altLang="zh-CN" sz="3000" i="1">
                              <a:latin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𝑗𝑘</m:t>
                          </m:r>
                          <m:r>
                            <a:rPr lang="en-US" altLang="zh-CN" sz="3000" b="0" i="1" smtClean="0">
                              <a:latin typeface="Cambria Math" panose="02040503050406030204" pitchFamily="18" charset="0"/>
                              <a:cs typeface="Times New Roman"/>
                            </a:rPr>
                            <m:t>_</m:t>
                          </m:r>
                          <m:r>
                            <a:rPr lang="en-US" altLang="zh-CN" sz="3000" b="0" i="1" smtClean="0">
                              <a:latin typeface="Cambria Math" panose="02040503050406030204" pitchFamily="18" charset="0"/>
                              <a:cs typeface="Times New Roman"/>
                            </a:rPr>
                            <m:t>𝑢𝑝𝑑𝑎𝑡𝑒</m:t>
                          </m:r>
                        </m:sub>
                      </m:sSub>
                      <m:d>
                        <m:dPr>
                          <m:ctrlPr>
                            <a:rPr lang="en-US" altLang="zh-CN" sz="3000" i="1">
                              <a:latin typeface="Cambria Math" panose="02040503050406030204" pitchFamily="18" charset="0"/>
                              <a:cs typeface="Times New Roman"/>
                            </a:rPr>
                          </m:ctrlPr>
                        </m:dPr>
                        <m:e>
                          <m:r>
                            <a:rPr lang="en-US" altLang="zh-CN" sz="3000" i="1">
                              <a:latin typeface="Cambria Math" panose="02040503050406030204" pitchFamily="18" charset="0"/>
                              <a:cs typeface="Times New Roman"/>
                            </a:rPr>
                            <m:t>𝑜𝑢𝑡𝑝𝑢𝑡</m:t>
                          </m:r>
                          <m:r>
                            <a:rPr lang="en-US" altLang="zh-CN" sz="3000" i="1">
                              <a:latin typeface="Cambria Math" panose="02040503050406030204" pitchFamily="18" charset="0"/>
                              <a:cs typeface="Times New Roman"/>
                            </a:rPr>
                            <m:t> </m:t>
                          </m:r>
                          <m:r>
                            <a:rPr lang="en-US" altLang="zh-CN" sz="3000" i="1" smtClean="0">
                              <a:latin typeface="Cambria Math" panose="02040503050406030204" pitchFamily="18" charset="0"/>
                              <a:cs typeface="Times New Roman"/>
                            </a:rPr>
                            <m:t>𝜔</m:t>
                          </m:r>
                          <m:r>
                            <a:rPr lang="en-US" altLang="zh-CN" sz="3000" i="1">
                              <a:latin typeface="Cambria Math" panose="02040503050406030204" pitchFamily="18" charset="0"/>
                              <a:cs typeface="Times New Roman"/>
                            </a:rPr>
                            <m:t>𝑒𝑖𝑔</m:t>
                          </m:r>
                          <m:r>
                            <a:rPr lang="en-US" altLang="zh-CN" sz="3000" i="1">
                              <a:latin typeface="Cambria Math" panose="02040503050406030204" pitchFamily="18" charset="0"/>
                              <a:cs typeface="Times New Roman"/>
                            </a:rPr>
                            <m:t>h</m:t>
                          </m:r>
                          <m:r>
                            <a:rPr lang="en-US" altLang="zh-CN" sz="3000" i="1">
                              <a:latin typeface="Cambria Math" panose="02040503050406030204" pitchFamily="18" charset="0"/>
                              <a:cs typeface="Times New Roman"/>
                            </a:rPr>
                            <m:t>𝑡</m:t>
                          </m:r>
                        </m:e>
                      </m:d>
                      <m:r>
                        <a:rPr lang="en-US" altLang="zh-CN" sz="3000" i="1">
                          <a:latin typeface="Cambria Math" panose="02040503050406030204" pitchFamily="18" charset="0"/>
                          <a:cs typeface="Times New Roman"/>
                        </a:rPr>
                        <m:t>=</m:t>
                      </m:r>
                      <m:sSub>
                        <m:sSubPr>
                          <m:ctrlPr>
                            <a:rPr lang="en-US" altLang="zh-CN" sz="3000" i="1">
                              <a:latin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𝑗𝑘</m:t>
                          </m:r>
                        </m:sub>
                      </m:sSub>
                      <m:r>
                        <a:rPr lang="en-US" altLang="zh-CN" sz="3000" i="1">
                          <a:latin typeface="Cambria Math" panose="02040503050406030204" pitchFamily="18" charset="0"/>
                          <a:cs typeface="Times New Roman"/>
                        </a:rPr>
                        <m:t>+</m:t>
                      </m:r>
                      <m:r>
                        <m:rPr>
                          <m:sty m:val="p"/>
                        </m:rPr>
                        <a:rPr lang="el-GR" altLang="zh-CN" sz="3000" i="1">
                          <a:latin typeface="Cambria Math" panose="02040503050406030204" pitchFamily="18" charset="0"/>
                          <a:ea typeface="Cambria Math" panose="02040503050406030204" pitchFamily="18" charset="0"/>
                          <a:cs typeface="Times New Roman"/>
                        </a:rPr>
                        <m:t>Δ</m:t>
                      </m:r>
                      <m:sSub>
                        <m:sSubPr>
                          <m:ctrlPr>
                            <a:rPr lang="el-GR" altLang="zh-CN" sz="3000" i="1">
                              <a:latin typeface="Cambria Math" panose="02040503050406030204" pitchFamily="18" charset="0"/>
                              <a:ea typeface="Cambria Math" panose="02040503050406030204" pitchFamily="18" charset="0"/>
                              <a:cs typeface="Times New Roman"/>
                            </a:rPr>
                          </m:ctrlPr>
                        </m:sSubPr>
                        <m:e>
                          <m:r>
                            <a:rPr lang="el-GR"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ea typeface="Cambria Math" panose="02040503050406030204" pitchFamily="18" charset="0"/>
                              <a:cs typeface="Times New Roman"/>
                            </a:rPr>
                            <m:t>𝑗𝑘</m:t>
                          </m:r>
                        </m:sub>
                      </m:sSub>
                    </m:oMath>
                  </m:oMathPara>
                </a14:m>
                <a:endParaRPr lang="en-US" sz="3000" dirty="0">
                  <a:latin typeface="Times New Roman"/>
                  <a:cs typeface="Times New Roman"/>
                </a:endParaRPr>
              </a:p>
              <a:p>
                <a:pPr marL="0" marR="5080" indent="0" algn="ctr">
                  <a:lnSpc>
                    <a:spcPct val="100000"/>
                  </a:lnSpc>
                  <a:spcBef>
                    <a:spcPts val="235"/>
                  </a:spcBef>
                  <a:buNone/>
                  <a:tabLst>
                    <a:tab pos="647065" algn="l"/>
                  </a:tabLst>
                </a:pPr>
                <a:r>
                  <a:rPr lang="en-US" sz="3000" dirty="0">
                    <a:latin typeface="Times New Roman"/>
                    <a:cs typeface="Times New Roman"/>
                  </a:rPr>
                  <a:t>Where </a:t>
                </a:r>
                <a14:m>
                  <m:oMath xmlns:m="http://schemas.openxmlformats.org/officeDocument/2006/math">
                    <m:sSub>
                      <m:sSubPr>
                        <m:ctrlPr>
                          <a:rPr lang="en-US" altLang="zh-CN" sz="3000" i="1" smtClean="0">
                            <a:latin typeface="Cambria Math" panose="02040503050406030204" pitchFamily="18" charset="0"/>
                            <a:cs typeface="Times New Roman"/>
                          </a:rPr>
                        </m:ctrlPr>
                      </m:sSubPr>
                      <m:e>
                        <m:r>
                          <a:rPr lang="en-US" altLang="zh-CN" sz="3000" b="0" i="1" smtClean="0">
                            <a:latin typeface="Cambria Math" panose="02040503050406030204" pitchFamily="18" charset="0"/>
                            <a:cs typeface="Times New Roman"/>
                          </a:rPr>
                          <m:t>𝑊</m:t>
                        </m:r>
                      </m:e>
                      <m:sub>
                        <m:r>
                          <a:rPr lang="en-US" altLang="zh-CN" sz="3000" b="0" i="1" smtClean="0">
                            <a:latin typeface="Cambria Math" panose="02040503050406030204" pitchFamily="18" charset="0"/>
                            <a:cs typeface="Times New Roman"/>
                          </a:rPr>
                          <m:t>𝑜𝑢𝑡𝑝𝑢𝑡</m:t>
                        </m:r>
                        <m:r>
                          <a:rPr lang="en-US" altLang="zh-CN" sz="3000" b="0" i="1" smtClean="0">
                            <a:latin typeface="Cambria Math" panose="02040503050406030204" pitchFamily="18" charset="0"/>
                            <a:cs typeface="Times New Roman"/>
                          </a:rPr>
                          <m:t>_</m:t>
                        </m:r>
                        <m:r>
                          <a:rPr lang="en-US" altLang="zh-CN" sz="3000" b="0" i="1" smtClean="0">
                            <a:latin typeface="Cambria Math" panose="02040503050406030204" pitchFamily="18" charset="0"/>
                            <a:cs typeface="Times New Roman"/>
                          </a:rPr>
                          <m:t>𝑢𝑝𝑑𝑎𝑡𝑒</m:t>
                        </m:r>
                      </m:sub>
                    </m:sSub>
                    <m:r>
                      <a:rPr lang="en-US" altLang="zh-CN" sz="3000" b="0" i="1" smtClean="0">
                        <a:latin typeface="Cambria Math" panose="02040503050406030204" pitchFamily="18" charset="0"/>
                        <a:cs typeface="Times New Roman"/>
                      </a:rPr>
                      <m:t>=</m:t>
                    </m:r>
                    <m:d>
                      <m:dPr>
                        <m:begChr m:val="["/>
                        <m:endChr m:val="]"/>
                        <m:ctrlPr>
                          <a:rPr lang="en-US" altLang="zh-CN" sz="3000" i="1">
                            <a:latin typeface="Cambria Math" panose="02040503050406030204" pitchFamily="18" charset="0"/>
                            <a:cs typeface="Times New Roman"/>
                          </a:rPr>
                        </m:ctrlPr>
                      </m:dPr>
                      <m:e>
                        <m:m>
                          <m:mPr>
                            <m:mcs>
                              <m:mc>
                                <m:mcPr>
                                  <m:count m:val="4"/>
                                  <m:mcJc m:val="center"/>
                                </m:mcPr>
                              </m:mc>
                            </m:mcs>
                            <m:ctrlPr>
                              <a:rPr lang="en-US" altLang="zh-CN" sz="3000" i="1">
                                <a:latin typeface="Cambria Math" panose="02040503050406030204" pitchFamily="18" charset="0"/>
                                <a:cs typeface="Times New Roman"/>
                              </a:rPr>
                            </m:ctrlPr>
                          </m:mPr>
                          <m:mr>
                            <m:e>
                              <m:acc>
                                <m:accPr>
                                  <m:chr m:val="⃗"/>
                                  <m:ctrlPr>
                                    <a:rPr lang="en-US" altLang="zh-CN" sz="3000" i="1">
                                      <a:latin typeface="Cambria Math" panose="02040503050406030204" pitchFamily="18" charset="0"/>
                                      <a:cs typeface="Times New Roman"/>
                                    </a:rPr>
                                  </m:ctrlPr>
                                </m:accPr>
                                <m:e>
                                  <m:sSub>
                                    <m:sSubPr>
                                      <m:ctrlPr>
                                        <a:rPr lang="en-US" altLang="zh-CN" sz="3000" i="1">
                                          <a:latin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1</m:t>
                                      </m:r>
                                    </m:sub>
                                  </m:sSub>
                                </m:e>
                              </m:acc>
                            </m:e>
                            <m:e>
                              <m:acc>
                                <m:accPr>
                                  <m:chr m:val="⃗"/>
                                  <m:ctrlPr>
                                    <a:rPr lang="en-US" altLang="zh-CN" sz="3000" i="1">
                                      <a:latin typeface="Cambria Math" panose="02040503050406030204" pitchFamily="18" charset="0"/>
                                      <a:cs typeface="Times New Roman"/>
                                    </a:rPr>
                                  </m:ctrlPr>
                                </m:accPr>
                                <m:e>
                                  <m:sSub>
                                    <m:sSubPr>
                                      <m:ctrlPr>
                                        <a:rPr lang="en-US" altLang="zh-CN" sz="3000" i="1">
                                          <a:latin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2</m:t>
                                      </m:r>
                                    </m:sub>
                                  </m:sSub>
                                </m:e>
                              </m:acc>
                            </m:e>
                            <m:e>
                              <m:r>
                                <a:rPr lang="en-US" altLang="zh-CN" sz="3000" i="1">
                                  <a:latin typeface="Cambria Math" panose="02040503050406030204" pitchFamily="18" charset="0"/>
                                  <a:cs typeface="Times New Roman"/>
                                </a:rPr>
                                <m:t>……</m:t>
                              </m:r>
                            </m:e>
                            <m:e>
                              <m:acc>
                                <m:accPr>
                                  <m:chr m:val="⃗"/>
                                  <m:ctrlPr>
                                    <a:rPr lang="en-US" altLang="zh-CN" sz="3000" i="1">
                                      <a:latin typeface="Cambria Math" panose="02040503050406030204" pitchFamily="18" charset="0"/>
                                      <a:cs typeface="Times New Roman"/>
                                    </a:rPr>
                                  </m:ctrlPr>
                                </m:accPr>
                                <m:e>
                                  <m:sSub>
                                    <m:sSubPr>
                                      <m:ctrlPr>
                                        <a:rPr lang="en-US" altLang="zh-CN" sz="3000" i="1">
                                          <a:latin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100</m:t>
                                      </m:r>
                                    </m:sub>
                                  </m:sSub>
                                </m:e>
                              </m:acc>
                            </m:e>
                          </m:mr>
                        </m:m>
                      </m:e>
                    </m:d>
                  </m:oMath>
                </a14:m>
                <a:r>
                  <a:rPr lang="en-US" sz="3000" dirty="0">
                    <a:latin typeface="Times New Roman"/>
                    <a:cs typeface="Times New Roman"/>
                  </a:rPr>
                  <a:t>,</a:t>
                </a:r>
              </a:p>
              <a:p>
                <a:pPr marL="0" marR="5080" indent="0" algn="ctr">
                  <a:lnSpc>
                    <a:spcPct val="100000"/>
                  </a:lnSpc>
                  <a:spcBef>
                    <a:spcPts val="235"/>
                  </a:spcBef>
                  <a:buNone/>
                  <a:tabLst>
                    <a:tab pos="647065" algn="l"/>
                  </a:tabLst>
                </a:pPr>
                <a14:m>
                  <m:oMath xmlns:m="http://schemas.openxmlformats.org/officeDocument/2006/math">
                    <m:acc>
                      <m:accPr>
                        <m:chr m:val="⃗"/>
                        <m:ctrlPr>
                          <a:rPr lang="en-US" altLang="zh-CN" sz="3000" i="1" dirty="0">
                            <a:latin typeface="Cambria Math" panose="02040503050406030204" pitchFamily="18" charset="0"/>
                            <a:cs typeface="Times New Roman"/>
                          </a:rPr>
                        </m:ctrlPr>
                      </m:accPr>
                      <m:e>
                        <m:sSub>
                          <m:sSubPr>
                            <m:ctrlPr>
                              <a:rPr lang="en-US" altLang="zh-CN" sz="3000" i="1" dirty="0">
                                <a:latin typeface="Cambria Math" panose="02040503050406030204" pitchFamily="18" charset="0"/>
                                <a:cs typeface="Times New Roman"/>
                              </a:rPr>
                            </m:ctrlPr>
                          </m:sSubPr>
                          <m:e>
                            <m:r>
                              <a:rPr lang="en-US" altLang="zh-CN" sz="3000" i="1" dirty="0">
                                <a:latin typeface="Cambria Math" panose="02040503050406030204" pitchFamily="18" charset="0"/>
                                <a:ea typeface="Cambria Math" panose="02040503050406030204" pitchFamily="18" charset="0"/>
                                <a:cs typeface="Times New Roman"/>
                              </a:rPr>
                              <m:t>𝜔</m:t>
                            </m:r>
                          </m:e>
                          <m:sub>
                            <m:r>
                              <a:rPr lang="en-US" altLang="zh-CN" sz="3000" i="1" dirty="0">
                                <a:latin typeface="Cambria Math" panose="02040503050406030204" pitchFamily="18" charset="0"/>
                                <a:cs typeface="Times New Roman"/>
                              </a:rPr>
                              <m:t>𝑗</m:t>
                            </m:r>
                          </m:sub>
                        </m:sSub>
                      </m:e>
                    </m:acc>
                    <m:r>
                      <a:rPr lang="en-US" altLang="zh-CN" sz="3000" i="1" dirty="0">
                        <a:latin typeface="Cambria Math" panose="02040503050406030204" pitchFamily="18" charset="0"/>
                        <a:cs typeface="Times New Roman"/>
                      </a:rPr>
                      <m:t>=</m:t>
                    </m:r>
                    <m:sSup>
                      <m:sSupPr>
                        <m:ctrlPr>
                          <a:rPr lang="en-US" altLang="zh-CN" sz="3000" i="1" dirty="0" smtClean="0">
                            <a:latin typeface="Cambria Math" panose="02040503050406030204" pitchFamily="18" charset="0"/>
                            <a:cs typeface="Times New Roman"/>
                          </a:rPr>
                        </m:ctrlPr>
                      </m:sSupPr>
                      <m:e>
                        <m:d>
                          <m:dPr>
                            <m:begChr m:val="["/>
                            <m:endChr m:val="]"/>
                            <m:ctrlPr>
                              <a:rPr lang="en-US" altLang="zh-CN" sz="3000" i="1" dirty="0">
                                <a:latin typeface="Cambria Math" panose="02040503050406030204" pitchFamily="18" charset="0"/>
                                <a:cs typeface="Times New Roman"/>
                              </a:rPr>
                            </m:ctrlPr>
                          </m:dPr>
                          <m:e>
                            <m:m>
                              <m:mPr>
                                <m:mcs>
                                  <m:mc>
                                    <m:mcPr>
                                      <m:count m:val="4"/>
                                      <m:mcJc m:val="center"/>
                                    </m:mcPr>
                                  </m:mc>
                                </m:mcs>
                                <m:ctrlPr>
                                  <a:rPr lang="en-US" altLang="zh-CN" sz="3000" i="1" dirty="0">
                                    <a:latin typeface="Cambria Math" panose="02040503050406030204" pitchFamily="18" charset="0"/>
                                    <a:cs typeface="Times New Roman"/>
                                  </a:rPr>
                                </m:ctrlPr>
                              </m:mPr>
                              <m:mr>
                                <m:e>
                                  <m:sSub>
                                    <m:sSubPr>
                                      <m:ctrlPr>
                                        <a:rPr lang="en-US" altLang="zh-CN" sz="3000" i="1" dirty="0">
                                          <a:latin typeface="Cambria Math" panose="02040503050406030204" pitchFamily="18" charset="0"/>
                                          <a:cs typeface="Times New Roman"/>
                                        </a:rPr>
                                      </m:ctrlPr>
                                    </m:sSubPr>
                                    <m:e>
                                      <m:r>
                                        <a:rPr lang="en-US" altLang="zh-CN" sz="3000" i="1" dirty="0">
                                          <a:latin typeface="Cambria Math" panose="02040503050406030204" pitchFamily="18" charset="0"/>
                                          <a:ea typeface="Cambria Math" panose="02040503050406030204" pitchFamily="18" charset="0"/>
                                          <a:cs typeface="Times New Roman"/>
                                        </a:rPr>
                                        <m:t>𝜔</m:t>
                                      </m:r>
                                    </m:e>
                                    <m:sub>
                                      <m:r>
                                        <a:rPr lang="en-US" altLang="zh-CN" sz="3000" i="1" dirty="0">
                                          <a:latin typeface="Cambria Math" panose="02040503050406030204" pitchFamily="18" charset="0"/>
                                          <a:cs typeface="Times New Roman"/>
                                        </a:rPr>
                                        <m:t>𝑗</m:t>
                                      </m:r>
                                      <m:r>
                                        <a:rPr lang="en-US" altLang="zh-CN" sz="3000" i="1" dirty="0">
                                          <a:latin typeface="Cambria Math" panose="02040503050406030204" pitchFamily="18" charset="0"/>
                                          <a:cs typeface="Times New Roman"/>
                                        </a:rPr>
                                        <m:t>1</m:t>
                                      </m:r>
                                    </m:sub>
                                  </m:sSub>
                                </m:e>
                                <m:e>
                                  <m:sSub>
                                    <m:sSubPr>
                                      <m:ctrlPr>
                                        <a:rPr lang="en-US" altLang="zh-CN" sz="3000" i="1" dirty="0">
                                          <a:latin typeface="Cambria Math" panose="02040503050406030204" pitchFamily="18" charset="0"/>
                                          <a:cs typeface="Times New Roman"/>
                                        </a:rPr>
                                      </m:ctrlPr>
                                    </m:sSubPr>
                                    <m:e>
                                      <m:r>
                                        <a:rPr lang="en-US" altLang="zh-CN" sz="3000" i="1" dirty="0">
                                          <a:latin typeface="Cambria Math" panose="02040503050406030204" pitchFamily="18" charset="0"/>
                                          <a:ea typeface="Cambria Math" panose="02040503050406030204" pitchFamily="18" charset="0"/>
                                          <a:cs typeface="Times New Roman"/>
                                        </a:rPr>
                                        <m:t>𝜔</m:t>
                                      </m:r>
                                    </m:e>
                                    <m:sub>
                                      <m:r>
                                        <a:rPr lang="en-US" altLang="zh-CN" sz="3000" i="1" dirty="0">
                                          <a:latin typeface="Cambria Math" panose="02040503050406030204" pitchFamily="18" charset="0"/>
                                          <a:ea typeface="Cambria Math" panose="02040503050406030204" pitchFamily="18" charset="0"/>
                                          <a:cs typeface="Times New Roman"/>
                                        </a:rPr>
                                        <m:t>𝑗</m:t>
                                      </m:r>
                                      <m:r>
                                        <a:rPr lang="en-US" altLang="zh-CN" sz="3000" i="1" dirty="0">
                                          <a:latin typeface="Cambria Math" panose="02040503050406030204" pitchFamily="18" charset="0"/>
                                          <a:ea typeface="Cambria Math" panose="02040503050406030204" pitchFamily="18" charset="0"/>
                                          <a:cs typeface="Times New Roman"/>
                                        </a:rPr>
                                        <m:t>2</m:t>
                                      </m:r>
                                    </m:sub>
                                  </m:sSub>
                                </m:e>
                                <m:e>
                                  <m:r>
                                    <a:rPr lang="en-US" altLang="zh-CN" sz="3000" i="1" dirty="0">
                                      <a:latin typeface="Cambria Math" panose="02040503050406030204" pitchFamily="18" charset="0"/>
                                      <a:cs typeface="Times New Roman"/>
                                    </a:rPr>
                                    <m:t>……</m:t>
                                  </m:r>
                                </m:e>
                                <m:e>
                                  <m:sSub>
                                    <m:sSubPr>
                                      <m:ctrlPr>
                                        <a:rPr lang="en-US" altLang="zh-CN" sz="3000" i="1" dirty="0">
                                          <a:latin typeface="Cambria Math" panose="02040503050406030204" pitchFamily="18" charset="0"/>
                                          <a:cs typeface="Times New Roman"/>
                                        </a:rPr>
                                      </m:ctrlPr>
                                    </m:sSubPr>
                                    <m:e>
                                      <m:r>
                                        <a:rPr lang="en-US" altLang="zh-CN" sz="3000" i="1" dirty="0">
                                          <a:latin typeface="Cambria Math" panose="02040503050406030204" pitchFamily="18" charset="0"/>
                                          <a:ea typeface="Cambria Math" panose="02040503050406030204" pitchFamily="18" charset="0"/>
                                          <a:cs typeface="Times New Roman"/>
                                        </a:rPr>
                                        <m:t>𝜔</m:t>
                                      </m:r>
                                    </m:e>
                                    <m:sub>
                                      <m:r>
                                        <a:rPr lang="en-US" altLang="zh-CN" sz="3000" i="1" dirty="0">
                                          <a:latin typeface="Cambria Math" panose="02040503050406030204" pitchFamily="18" charset="0"/>
                                          <a:cs typeface="Times New Roman"/>
                                        </a:rPr>
                                        <m:t>𝑗</m:t>
                                      </m:r>
                                      <m:r>
                                        <a:rPr lang="en-US" altLang="zh-CN" sz="3000" i="1" dirty="0">
                                          <a:latin typeface="Cambria Math" panose="02040503050406030204" pitchFamily="18" charset="0"/>
                                          <a:cs typeface="Times New Roman"/>
                                        </a:rPr>
                                        <m:t>10</m:t>
                                      </m:r>
                                    </m:sub>
                                  </m:sSub>
                                </m:e>
                              </m:mr>
                            </m:m>
                          </m:e>
                        </m:d>
                      </m:e>
                      <m:sup>
                        <m:r>
                          <a:rPr lang="en-US" altLang="zh-CN" sz="3000" b="0" i="1" dirty="0" smtClean="0">
                            <a:latin typeface="Cambria Math" panose="02040503050406030204" pitchFamily="18" charset="0"/>
                            <a:cs typeface="Times New Roman"/>
                          </a:rPr>
                          <m:t>𝑇</m:t>
                        </m:r>
                      </m:sup>
                    </m:sSup>
                  </m:oMath>
                </a14:m>
                <a:r>
                  <a:rPr lang="en-US" sz="3000" dirty="0">
                    <a:latin typeface="Times New Roman"/>
                    <a:cs typeface="Times New Roman"/>
                  </a:rPr>
                  <a:t>, </a:t>
                </a:r>
                <a14:m>
                  <m:oMath xmlns:m="http://schemas.openxmlformats.org/officeDocument/2006/math">
                    <m:r>
                      <a:rPr lang="en-US" sz="3000" b="0" i="0" dirty="0" smtClean="0">
                        <a:latin typeface="Cambria Math" panose="02040503050406030204" pitchFamily="18" charset="0"/>
                        <a:cs typeface="Times New Roman"/>
                      </a:rPr>
                      <m:t> </m:t>
                    </m:r>
                    <m:r>
                      <a:rPr lang="en-US" sz="3000" b="0" i="1" dirty="0" smtClean="0">
                        <a:latin typeface="Cambria Math" panose="02040503050406030204" pitchFamily="18" charset="0"/>
                        <a:cs typeface="Times New Roman"/>
                      </a:rPr>
                      <m:t>𝑗</m:t>
                    </m:r>
                    <m:r>
                      <a:rPr lang="en-US" sz="3000" b="0" i="1" dirty="0" smtClean="0">
                        <a:latin typeface="Cambria Math" panose="02040503050406030204" pitchFamily="18" charset="0"/>
                        <a:ea typeface="Cambria Math" panose="02040503050406030204" pitchFamily="18" charset="0"/>
                        <a:cs typeface="Times New Roman"/>
                      </a:rPr>
                      <m:t>𝜖</m:t>
                    </m:r>
                    <m:r>
                      <a:rPr lang="en-US" sz="3000" b="0" i="1" dirty="0" smtClean="0">
                        <a:latin typeface="Cambria Math" panose="02040503050406030204" pitchFamily="18" charset="0"/>
                        <a:ea typeface="Cambria Math" panose="02040503050406030204" pitchFamily="18" charset="0"/>
                        <a:cs typeface="Times New Roman"/>
                      </a:rPr>
                      <m:t>[</m:t>
                    </m:r>
                    <m:r>
                      <a:rPr lang="en-US" sz="3000" b="0" i="1" dirty="0" smtClean="0">
                        <a:latin typeface="Cambria Math" panose="02040503050406030204" pitchFamily="18" charset="0"/>
                        <a:ea typeface="Cambria Math" panose="02040503050406030204" pitchFamily="18" charset="0"/>
                        <a:cs typeface="Times New Roman"/>
                      </a:rPr>
                      <m:t>1</m:t>
                    </m:r>
                    <m:r>
                      <a:rPr lang="en-US" sz="3000" b="0" i="1" dirty="0" smtClean="0">
                        <a:latin typeface="Cambria Math" panose="02040503050406030204" pitchFamily="18" charset="0"/>
                        <a:ea typeface="Cambria Math" panose="02040503050406030204" pitchFamily="18" charset="0"/>
                        <a:cs typeface="Times New Roman"/>
                      </a:rPr>
                      <m:t>,</m:t>
                    </m:r>
                    <m:r>
                      <a:rPr lang="en-US" sz="3000" b="0" i="1" dirty="0" smtClean="0">
                        <a:latin typeface="Cambria Math" panose="02040503050406030204" pitchFamily="18" charset="0"/>
                        <a:ea typeface="Cambria Math" panose="02040503050406030204" pitchFamily="18" charset="0"/>
                        <a:cs typeface="Times New Roman"/>
                      </a:rPr>
                      <m:t>100</m:t>
                    </m:r>
                    <m:r>
                      <a:rPr lang="en-US" sz="3000" b="0" i="1" dirty="0" smtClean="0">
                        <a:latin typeface="Cambria Math" panose="02040503050406030204" pitchFamily="18" charset="0"/>
                        <a:ea typeface="Cambria Math" panose="02040503050406030204" pitchFamily="18" charset="0"/>
                        <a:cs typeface="Times New Roman"/>
                      </a:rPr>
                      <m:t>]</m:t>
                    </m:r>
                  </m:oMath>
                </a14:m>
                <a:endParaRPr lang="en-US" sz="3000" dirty="0">
                  <a:latin typeface="Times New Roman"/>
                  <a:cs typeface="Times New Roman"/>
                </a:endParaRPr>
              </a:p>
              <a:p>
                <a:pPr marL="0" marR="5080" indent="0" algn="ctr">
                  <a:lnSpc>
                    <a:spcPct val="100000"/>
                  </a:lnSpc>
                  <a:spcBef>
                    <a:spcPts val="235"/>
                  </a:spcBef>
                  <a:buNone/>
                  <a:tabLst>
                    <a:tab pos="647065" algn="l"/>
                  </a:tabLst>
                </a:pPr>
                <a14:m>
                  <m:oMath xmlns:m="http://schemas.openxmlformats.org/officeDocument/2006/math">
                    <m:sSub>
                      <m:sSubPr>
                        <m:ctrlPr>
                          <a:rPr lang="en-US" altLang="zh-CN" sz="3000" i="1" smtClean="0">
                            <a:latin typeface="Cambria Math" panose="02040503050406030204" pitchFamily="18" charset="0"/>
                            <a:cs typeface="Times New Roman"/>
                          </a:rPr>
                        </m:ctrlPr>
                      </m:sSubPr>
                      <m:e>
                        <m:r>
                          <a:rPr lang="en-US" altLang="zh-CN" sz="3000" b="0" i="1" smtClean="0">
                            <a:latin typeface="Cambria Math" panose="02040503050406030204" pitchFamily="18" charset="0"/>
                            <a:cs typeface="Times New Roman"/>
                          </a:rPr>
                          <m:t>𝑊</m:t>
                        </m:r>
                      </m:e>
                      <m:sub>
                        <m:r>
                          <a:rPr lang="en-US" altLang="zh-CN" sz="3000" b="0" i="1" smtClean="0">
                            <a:latin typeface="Cambria Math" panose="02040503050406030204" pitchFamily="18" charset="0"/>
                            <a:cs typeface="Times New Roman"/>
                          </a:rPr>
                          <m:t>h</m:t>
                        </m:r>
                        <m:r>
                          <a:rPr lang="en-US" altLang="zh-CN" sz="3000" b="0" i="1" smtClean="0">
                            <a:latin typeface="Cambria Math" panose="02040503050406030204" pitchFamily="18" charset="0"/>
                            <a:cs typeface="Times New Roman"/>
                          </a:rPr>
                          <m:t>𝑖𝑑𝑑𝑒𝑛</m:t>
                        </m:r>
                        <m:r>
                          <a:rPr lang="en-US" altLang="zh-CN" sz="3000" b="0" i="1" smtClean="0">
                            <a:latin typeface="Cambria Math" panose="02040503050406030204" pitchFamily="18" charset="0"/>
                            <a:cs typeface="Times New Roman"/>
                          </a:rPr>
                          <m:t>_</m:t>
                        </m:r>
                        <m:r>
                          <a:rPr lang="en-US" altLang="zh-CN" sz="3000" b="0" i="1" smtClean="0">
                            <a:latin typeface="Cambria Math" panose="02040503050406030204" pitchFamily="18" charset="0"/>
                            <a:cs typeface="Times New Roman"/>
                          </a:rPr>
                          <m:t>𝑢𝑝𝑑𝑎𝑡𝑒</m:t>
                        </m:r>
                      </m:sub>
                    </m:sSub>
                    <m:r>
                      <a:rPr lang="en-US" altLang="zh-CN" sz="3000" i="1">
                        <a:latin typeface="Cambria Math" panose="02040503050406030204" pitchFamily="18" charset="0"/>
                        <a:cs typeface="Times New Roman"/>
                      </a:rPr>
                      <m:t>=</m:t>
                    </m:r>
                    <m:d>
                      <m:dPr>
                        <m:begChr m:val="["/>
                        <m:endChr m:val="]"/>
                        <m:ctrlPr>
                          <a:rPr lang="en-US" altLang="zh-CN" sz="3000" i="1">
                            <a:latin typeface="Cambria Math" panose="02040503050406030204" pitchFamily="18" charset="0"/>
                            <a:cs typeface="Times New Roman"/>
                          </a:rPr>
                        </m:ctrlPr>
                      </m:dPr>
                      <m:e>
                        <m:m>
                          <m:mPr>
                            <m:mcs>
                              <m:mc>
                                <m:mcPr>
                                  <m:count m:val="4"/>
                                  <m:mcJc m:val="center"/>
                                </m:mcPr>
                              </m:mc>
                            </m:mcs>
                            <m:ctrlPr>
                              <a:rPr lang="en-US" altLang="zh-CN" sz="3000" i="1">
                                <a:latin typeface="Cambria Math" panose="02040503050406030204" pitchFamily="18" charset="0"/>
                                <a:cs typeface="Times New Roman"/>
                              </a:rPr>
                            </m:ctrlPr>
                          </m:mPr>
                          <m:mr>
                            <m:e>
                              <m:acc>
                                <m:accPr>
                                  <m:chr m:val="⃗"/>
                                  <m:ctrlPr>
                                    <a:rPr lang="en-US" altLang="zh-CN" sz="3000" i="1">
                                      <a:latin typeface="Cambria Math" panose="02040503050406030204" pitchFamily="18" charset="0"/>
                                      <a:cs typeface="Times New Roman"/>
                                    </a:rPr>
                                  </m:ctrlPr>
                                </m:accPr>
                                <m:e>
                                  <m:sSub>
                                    <m:sSubPr>
                                      <m:ctrlPr>
                                        <a:rPr lang="en-US" altLang="zh-CN" sz="3000" i="1">
                                          <a:latin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1</m:t>
                                      </m:r>
                                    </m:sub>
                                  </m:sSub>
                                </m:e>
                              </m:acc>
                            </m:e>
                            <m:e>
                              <m:acc>
                                <m:accPr>
                                  <m:chr m:val="⃗"/>
                                  <m:ctrlPr>
                                    <a:rPr lang="en-US" altLang="zh-CN" sz="3000" i="1">
                                      <a:latin typeface="Cambria Math" panose="02040503050406030204" pitchFamily="18" charset="0"/>
                                      <a:cs typeface="Times New Roman"/>
                                    </a:rPr>
                                  </m:ctrlPr>
                                </m:accPr>
                                <m:e>
                                  <m:sSub>
                                    <m:sSubPr>
                                      <m:ctrlPr>
                                        <a:rPr lang="en-US" altLang="zh-CN" sz="3000" i="1">
                                          <a:latin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2</m:t>
                                      </m:r>
                                    </m:sub>
                                  </m:sSub>
                                </m:e>
                              </m:acc>
                            </m:e>
                            <m:e>
                              <m:r>
                                <a:rPr lang="en-US" altLang="zh-CN" sz="3000" i="1">
                                  <a:latin typeface="Cambria Math" panose="02040503050406030204" pitchFamily="18" charset="0"/>
                                  <a:cs typeface="Times New Roman"/>
                                </a:rPr>
                                <m:t>……</m:t>
                              </m:r>
                            </m:e>
                            <m:e>
                              <m:acc>
                                <m:accPr>
                                  <m:chr m:val="⃗"/>
                                  <m:ctrlPr>
                                    <a:rPr lang="en-US" altLang="zh-CN" sz="3000" i="1">
                                      <a:latin typeface="Cambria Math" panose="02040503050406030204" pitchFamily="18" charset="0"/>
                                      <a:cs typeface="Times New Roman"/>
                                    </a:rPr>
                                  </m:ctrlPr>
                                </m:accPr>
                                <m:e>
                                  <m:sSub>
                                    <m:sSubPr>
                                      <m:ctrlPr>
                                        <a:rPr lang="en-US" altLang="zh-CN" sz="3000" i="1">
                                          <a:latin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ea typeface="Cambria Math" panose="02040503050406030204" pitchFamily="18" charset="0"/>
                                          <a:cs typeface="Times New Roman"/>
                                        </a:rPr>
                                        <m:t>784</m:t>
                                      </m:r>
                                    </m:sub>
                                  </m:sSub>
                                </m:e>
                              </m:acc>
                            </m:e>
                          </m:mr>
                        </m:m>
                      </m:e>
                    </m:d>
                  </m:oMath>
                </a14:m>
                <a:r>
                  <a:rPr lang="en-US" sz="3000" dirty="0">
                    <a:latin typeface="Times New Roman"/>
                    <a:cs typeface="Times New Roman"/>
                  </a:rPr>
                  <a:t>,</a:t>
                </a:r>
              </a:p>
              <a:p>
                <a:pPr marL="0" marR="5080" indent="0" algn="ctr">
                  <a:lnSpc>
                    <a:spcPct val="100000"/>
                  </a:lnSpc>
                  <a:spcBef>
                    <a:spcPts val="235"/>
                  </a:spcBef>
                  <a:buNone/>
                  <a:tabLst>
                    <a:tab pos="647065" algn="l"/>
                  </a:tabLst>
                </a:pPr>
                <a14:m>
                  <m:oMath xmlns:m="http://schemas.openxmlformats.org/officeDocument/2006/math">
                    <m:acc>
                      <m:accPr>
                        <m:chr m:val="⃗"/>
                        <m:ctrlPr>
                          <a:rPr lang="en-US" altLang="zh-CN" sz="3000" i="1" dirty="0">
                            <a:latin typeface="Cambria Math" panose="02040503050406030204" pitchFamily="18" charset="0"/>
                            <a:cs typeface="Times New Roman"/>
                          </a:rPr>
                        </m:ctrlPr>
                      </m:accPr>
                      <m:e>
                        <m:sSub>
                          <m:sSubPr>
                            <m:ctrlPr>
                              <a:rPr lang="en-US" altLang="zh-CN" sz="3000" i="1" dirty="0">
                                <a:latin typeface="Cambria Math" panose="02040503050406030204" pitchFamily="18" charset="0"/>
                                <a:cs typeface="Times New Roman"/>
                              </a:rPr>
                            </m:ctrlPr>
                          </m:sSubPr>
                          <m:e>
                            <m:r>
                              <a:rPr lang="en-US" altLang="zh-CN" sz="3000" i="1" dirty="0">
                                <a:latin typeface="Cambria Math" panose="02040503050406030204" pitchFamily="18" charset="0"/>
                                <a:ea typeface="Cambria Math" panose="02040503050406030204" pitchFamily="18" charset="0"/>
                                <a:cs typeface="Times New Roman"/>
                              </a:rPr>
                              <m:t>𝜔</m:t>
                            </m:r>
                          </m:e>
                          <m:sub>
                            <m:r>
                              <a:rPr lang="en-US" altLang="zh-CN" sz="3000" b="0" i="1" dirty="0" smtClean="0">
                                <a:latin typeface="Cambria Math" panose="02040503050406030204" pitchFamily="18" charset="0"/>
                                <a:ea typeface="Cambria Math" panose="02040503050406030204" pitchFamily="18" charset="0"/>
                                <a:cs typeface="Times New Roman"/>
                              </a:rPr>
                              <m:t>𝑖</m:t>
                            </m:r>
                          </m:sub>
                        </m:sSub>
                      </m:e>
                    </m:acc>
                    <m:r>
                      <a:rPr lang="en-US" altLang="zh-CN" sz="3000" i="1" dirty="0">
                        <a:latin typeface="Cambria Math" panose="02040503050406030204" pitchFamily="18" charset="0"/>
                        <a:cs typeface="Times New Roman"/>
                      </a:rPr>
                      <m:t>=</m:t>
                    </m:r>
                    <m:sSup>
                      <m:sSupPr>
                        <m:ctrlPr>
                          <a:rPr lang="en-US" altLang="zh-CN" sz="3000" i="1" dirty="0" smtClean="0">
                            <a:latin typeface="Cambria Math" panose="02040503050406030204" pitchFamily="18" charset="0"/>
                            <a:cs typeface="Times New Roman"/>
                          </a:rPr>
                        </m:ctrlPr>
                      </m:sSupPr>
                      <m:e>
                        <m:d>
                          <m:dPr>
                            <m:begChr m:val="["/>
                            <m:endChr m:val="]"/>
                            <m:ctrlPr>
                              <a:rPr lang="en-US" altLang="zh-CN" sz="3000" i="1" dirty="0">
                                <a:latin typeface="Cambria Math" panose="02040503050406030204" pitchFamily="18" charset="0"/>
                                <a:cs typeface="Times New Roman"/>
                              </a:rPr>
                            </m:ctrlPr>
                          </m:dPr>
                          <m:e>
                            <m:m>
                              <m:mPr>
                                <m:mcs>
                                  <m:mc>
                                    <m:mcPr>
                                      <m:count m:val="4"/>
                                      <m:mcJc m:val="center"/>
                                    </m:mcPr>
                                  </m:mc>
                                </m:mcs>
                                <m:ctrlPr>
                                  <a:rPr lang="en-US" altLang="zh-CN" sz="3000" i="1" dirty="0">
                                    <a:latin typeface="Cambria Math" panose="02040503050406030204" pitchFamily="18" charset="0"/>
                                    <a:cs typeface="Times New Roman"/>
                                  </a:rPr>
                                </m:ctrlPr>
                              </m:mPr>
                              <m:mr>
                                <m:e>
                                  <m:sSub>
                                    <m:sSubPr>
                                      <m:ctrlPr>
                                        <a:rPr lang="en-US" altLang="zh-CN" sz="3000" i="1" dirty="0">
                                          <a:latin typeface="Cambria Math" panose="02040503050406030204" pitchFamily="18" charset="0"/>
                                          <a:cs typeface="Times New Roman"/>
                                        </a:rPr>
                                      </m:ctrlPr>
                                    </m:sSubPr>
                                    <m:e>
                                      <m:r>
                                        <a:rPr lang="en-US" altLang="zh-CN" sz="3000" i="1" dirty="0">
                                          <a:latin typeface="Cambria Math" panose="02040503050406030204" pitchFamily="18" charset="0"/>
                                          <a:ea typeface="Cambria Math" panose="02040503050406030204" pitchFamily="18" charset="0"/>
                                          <a:cs typeface="Times New Roman"/>
                                        </a:rPr>
                                        <m:t>𝜔</m:t>
                                      </m:r>
                                    </m:e>
                                    <m:sub>
                                      <m:r>
                                        <a:rPr lang="en-US" altLang="zh-CN" sz="3000" i="1" dirty="0">
                                          <a:latin typeface="Cambria Math" panose="02040503050406030204" pitchFamily="18" charset="0"/>
                                          <a:ea typeface="Cambria Math" panose="02040503050406030204" pitchFamily="18" charset="0"/>
                                          <a:cs typeface="Times New Roman"/>
                                        </a:rPr>
                                        <m:t>𝑖</m:t>
                                      </m:r>
                                      <m:r>
                                        <a:rPr lang="en-US" altLang="zh-CN" sz="3000" i="1" dirty="0">
                                          <a:latin typeface="Cambria Math" panose="02040503050406030204" pitchFamily="18" charset="0"/>
                                          <a:cs typeface="Times New Roman"/>
                                        </a:rPr>
                                        <m:t>1</m:t>
                                      </m:r>
                                    </m:sub>
                                  </m:sSub>
                                </m:e>
                                <m:e>
                                  <m:sSub>
                                    <m:sSubPr>
                                      <m:ctrlPr>
                                        <a:rPr lang="en-US" altLang="zh-CN" sz="3000" i="1" dirty="0">
                                          <a:latin typeface="Cambria Math" panose="02040503050406030204" pitchFamily="18" charset="0"/>
                                          <a:cs typeface="Times New Roman"/>
                                        </a:rPr>
                                      </m:ctrlPr>
                                    </m:sSubPr>
                                    <m:e>
                                      <m:r>
                                        <a:rPr lang="en-US" altLang="zh-CN" sz="3000" i="1" dirty="0">
                                          <a:latin typeface="Cambria Math" panose="02040503050406030204" pitchFamily="18" charset="0"/>
                                          <a:ea typeface="Cambria Math" panose="02040503050406030204" pitchFamily="18" charset="0"/>
                                          <a:cs typeface="Times New Roman"/>
                                        </a:rPr>
                                        <m:t>𝜔</m:t>
                                      </m:r>
                                    </m:e>
                                    <m:sub>
                                      <m:r>
                                        <a:rPr lang="en-US" altLang="zh-CN" sz="3000" i="1" dirty="0">
                                          <a:latin typeface="Cambria Math" panose="02040503050406030204" pitchFamily="18" charset="0"/>
                                          <a:ea typeface="Cambria Math" panose="02040503050406030204" pitchFamily="18" charset="0"/>
                                          <a:cs typeface="Times New Roman"/>
                                        </a:rPr>
                                        <m:t>𝑖</m:t>
                                      </m:r>
                                      <m:r>
                                        <a:rPr lang="en-US" altLang="zh-CN" sz="3000" i="1" dirty="0">
                                          <a:latin typeface="Cambria Math" panose="02040503050406030204" pitchFamily="18" charset="0"/>
                                          <a:ea typeface="Cambria Math" panose="02040503050406030204" pitchFamily="18" charset="0"/>
                                          <a:cs typeface="Times New Roman"/>
                                        </a:rPr>
                                        <m:t>2</m:t>
                                      </m:r>
                                    </m:sub>
                                  </m:sSub>
                                </m:e>
                                <m:e>
                                  <m:r>
                                    <a:rPr lang="en-US" altLang="zh-CN" sz="3000" i="1" dirty="0">
                                      <a:latin typeface="Cambria Math" panose="02040503050406030204" pitchFamily="18" charset="0"/>
                                      <a:cs typeface="Times New Roman"/>
                                    </a:rPr>
                                    <m:t>……</m:t>
                                  </m:r>
                                </m:e>
                                <m:e>
                                  <m:sSub>
                                    <m:sSubPr>
                                      <m:ctrlPr>
                                        <a:rPr lang="en-US" altLang="zh-CN" sz="3000" i="1" dirty="0">
                                          <a:latin typeface="Cambria Math" panose="02040503050406030204" pitchFamily="18" charset="0"/>
                                          <a:cs typeface="Times New Roman"/>
                                        </a:rPr>
                                      </m:ctrlPr>
                                    </m:sSubPr>
                                    <m:e>
                                      <m:r>
                                        <a:rPr lang="en-US" altLang="zh-CN" sz="3000" i="1" dirty="0">
                                          <a:latin typeface="Cambria Math" panose="02040503050406030204" pitchFamily="18" charset="0"/>
                                          <a:ea typeface="Cambria Math" panose="02040503050406030204" pitchFamily="18" charset="0"/>
                                          <a:cs typeface="Times New Roman"/>
                                        </a:rPr>
                                        <m:t>𝜔</m:t>
                                      </m:r>
                                    </m:e>
                                    <m:sub>
                                      <m:r>
                                        <a:rPr lang="en-US" altLang="zh-CN" sz="3000" i="1" dirty="0">
                                          <a:latin typeface="Cambria Math" panose="02040503050406030204" pitchFamily="18" charset="0"/>
                                          <a:ea typeface="Cambria Math" panose="02040503050406030204" pitchFamily="18" charset="0"/>
                                          <a:cs typeface="Times New Roman"/>
                                        </a:rPr>
                                        <m:t>𝑖</m:t>
                                      </m:r>
                                      <m:r>
                                        <a:rPr lang="en-US" altLang="zh-CN" sz="3000" i="1" dirty="0">
                                          <a:latin typeface="Cambria Math" panose="02040503050406030204" pitchFamily="18" charset="0"/>
                                          <a:cs typeface="Times New Roman"/>
                                        </a:rPr>
                                        <m:t>100</m:t>
                                      </m:r>
                                    </m:sub>
                                  </m:sSub>
                                </m:e>
                              </m:mr>
                            </m:m>
                          </m:e>
                        </m:d>
                      </m:e>
                      <m:sup>
                        <m:r>
                          <a:rPr lang="en-US" altLang="zh-CN" sz="3000" b="0" i="1" dirty="0" smtClean="0">
                            <a:latin typeface="Cambria Math" panose="02040503050406030204" pitchFamily="18" charset="0"/>
                            <a:cs typeface="Times New Roman"/>
                          </a:rPr>
                          <m:t>𝑇</m:t>
                        </m:r>
                      </m:sup>
                    </m:sSup>
                  </m:oMath>
                </a14:m>
                <a:r>
                  <a:rPr lang="en-US" sz="3000" dirty="0">
                    <a:latin typeface="Times New Roman"/>
                    <a:cs typeface="Times New Roman"/>
                  </a:rPr>
                  <a:t>,</a:t>
                </a:r>
                <a:r>
                  <a:rPr lang="en-US" altLang="zh-CN" sz="3000" dirty="0">
                    <a:cs typeface="Times New Roman"/>
                  </a:rPr>
                  <a:t> </a:t>
                </a:r>
                <a14:m>
                  <m:oMath xmlns:m="http://schemas.openxmlformats.org/officeDocument/2006/math">
                    <m:r>
                      <a:rPr lang="en-US" altLang="zh-CN" sz="3000" b="0" i="1" dirty="0" smtClean="0">
                        <a:latin typeface="Cambria Math" panose="02040503050406030204" pitchFamily="18" charset="0"/>
                        <a:cs typeface="Times New Roman"/>
                      </a:rPr>
                      <m:t>𝑖</m:t>
                    </m:r>
                    <m:r>
                      <a:rPr lang="en-US" altLang="zh-CN" sz="3000" i="1" dirty="0">
                        <a:latin typeface="Cambria Math" panose="02040503050406030204" pitchFamily="18" charset="0"/>
                        <a:ea typeface="Cambria Math" panose="02040503050406030204" pitchFamily="18" charset="0"/>
                        <a:cs typeface="Times New Roman"/>
                      </a:rPr>
                      <m:t>𝜖</m:t>
                    </m:r>
                    <m:r>
                      <a:rPr lang="en-US" altLang="zh-CN" sz="3000" i="1" dirty="0">
                        <a:latin typeface="Cambria Math" panose="02040503050406030204" pitchFamily="18" charset="0"/>
                        <a:ea typeface="Cambria Math" panose="02040503050406030204" pitchFamily="18" charset="0"/>
                        <a:cs typeface="Times New Roman"/>
                      </a:rPr>
                      <m:t>[</m:t>
                    </m:r>
                    <m:r>
                      <a:rPr lang="en-US" altLang="zh-CN" sz="3000" i="1" dirty="0">
                        <a:latin typeface="Cambria Math" panose="02040503050406030204" pitchFamily="18" charset="0"/>
                        <a:ea typeface="Cambria Math" panose="02040503050406030204" pitchFamily="18" charset="0"/>
                        <a:cs typeface="Times New Roman"/>
                      </a:rPr>
                      <m:t>1</m:t>
                    </m:r>
                    <m:r>
                      <a:rPr lang="en-US" altLang="zh-CN" sz="3000" i="1" dirty="0">
                        <a:latin typeface="Cambria Math" panose="02040503050406030204" pitchFamily="18" charset="0"/>
                        <a:ea typeface="Cambria Math" panose="02040503050406030204" pitchFamily="18" charset="0"/>
                        <a:cs typeface="Times New Roman"/>
                      </a:rPr>
                      <m:t>,</m:t>
                    </m:r>
                    <m:r>
                      <a:rPr lang="en-US" altLang="zh-CN" sz="3000" i="1" dirty="0">
                        <a:latin typeface="Cambria Math" panose="02040503050406030204" pitchFamily="18" charset="0"/>
                        <a:ea typeface="Cambria Math" panose="02040503050406030204" pitchFamily="18" charset="0"/>
                        <a:cs typeface="Times New Roman"/>
                      </a:rPr>
                      <m:t>784</m:t>
                    </m:r>
                    <m:r>
                      <a:rPr lang="en-US" altLang="zh-CN" sz="3000" i="1" dirty="0">
                        <a:latin typeface="Cambria Math" panose="02040503050406030204" pitchFamily="18" charset="0"/>
                        <a:ea typeface="Cambria Math" panose="02040503050406030204" pitchFamily="18" charset="0"/>
                        <a:cs typeface="Times New Roman"/>
                      </a:rPr>
                      <m:t>]</m:t>
                    </m:r>
                  </m:oMath>
                </a14:m>
                <a:endParaRPr lang="en-US" altLang="zh-CN" sz="3000" dirty="0">
                  <a:latin typeface="Times New Roman"/>
                  <a:cs typeface="Times New Roman"/>
                </a:endParaRPr>
              </a:p>
              <a:p>
                <a:pPr marL="0" marR="5080" indent="0" algn="ctr">
                  <a:lnSpc>
                    <a:spcPct val="100000"/>
                  </a:lnSpc>
                  <a:spcBef>
                    <a:spcPts val="235"/>
                  </a:spcBef>
                  <a:buNone/>
                  <a:tabLst>
                    <a:tab pos="647065" algn="l"/>
                  </a:tabLst>
                </a:pPr>
                <a:endParaRPr lang="en-US" sz="3000" dirty="0">
                  <a:latin typeface="Times New Roman"/>
                  <a:cs typeface="Times New Roman"/>
                </a:endParaRPr>
              </a:p>
              <a:p>
                <a:pPr marL="0" marR="5080" indent="0">
                  <a:lnSpc>
                    <a:spcPct val="100000"/>
                  </a:lnSpc>
                  <a:spcBef>
                    <a:spcPts val="235"/>
                  </a:spcBef>
                  <a:buNone/>
                  <a:tabLst>
                    <a:tab pos="647065" algn="l"/>
                  </a:tabLst>
                </a:pPr>
                <a:endParaRPr lang="en-US" sz="3000" dirty="0">
                  <a:latin typeface="Times New Roman"/>
                  <a:cs typeface="Times New Roman"/>
                </a:endParaRPr>
              </a:p>
              <a:p>
                <a:pPr marL="0" marR="5080" indent="0">
                  <a:lnSpc>
                    <a:spcPct val="100000"/>
                  </a:lnSpc>
                  <a:spcBef>
                    <a:spcPts val="235"/>
                  </a:spcBef>
                  <a:buNone/>
                  <a:tabLst>
                    <a:tab pos="647065" algn="l"/>
                  </a:tabLst>
                </a:pPr>
                <a:endParaRPr lang="en-US" sz="3000" dirty="0">
                  <a:latin typeface="Times New Roman"/>
                  <a:cs typeface="Times New Roman"/>
                </a:endParaRPr>
              </a:p>
            </p:txBody>
          </p:sp>
        </mc:Choice>
        <mc:Fallback xmlns="">
          <p:sp>
            <p:nvSpPr>
              <p:cNvPr id="4" name="object 118">
                <a:extLst>
                  <a:ext uri="{FF2B5EF4-FFF2-40B4-BE49-F238E27FC236}">
                    <a16:creationId xmlns:a16="http://schemas.microsoft.com/office/drawing/2014/main" id="{6CA2110C-AB42-4C48-A345-7E27EA0F5284}"/>
                  </a:ext>
                </a:extLst>
              </p:cNvPr>
              <p:cNvSpPr txBox="1">
                <a:spLocks noGrp="1" noRot="1" noChangeAspect="1" noMove="1" noResize="1" noEditPoints="1" noAdjustHandles="1" noChangeArrowheads="1" noChangeShapeType="1" noTextEdit="1"/>
              </p:cNvSpPr>
              <p:nvPr>
                <p:ph idx="1"/>
              </p:nvPr>
            </p:nvSpPr>
            <p:spPr>
              <a:xfrm>
                <a:off x="838200" y="1825625"/>
                <a:ext cx="10515600" cy="6120650"/>
              </a:xfrm>
              <a:prstGeom prst="rect">
                <a:avLst/>
              </a:prstGeom>
              <a:blipFill>
                <a:blip r:embed="rId2"/>
                <a:stretch>
                  <a:fillRect l="-2051" t="-16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7245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06181-DAEB-5043-A725-4BBE7263ED44}"/>
              </a:ext>
            </a:extLst>
          </p:cNvPr>
          <p:cNvSpPr>
            <a:spLocks noGrp="1"/>
          </p:cNvSpPr>
          <p:nvPr>
            <p:ph type="title"/>
          </p:nvPr>
        </p:nvSpPr>
        <p:spPr/>
        <p:txBody>
          <a:bodyPr/>
          <a:lstStyle/>
          <a:p>
            <a:r>
              <a:rPr lang="en" altLang="zh-CN" b="1" spc="-5" dirty="0">
                <a:latin typeface="Times New Roman"/>
                <a:cs typeface="Times New Roman"/>
              </a:rPr>
              <a:t>Step 3</a:t>
            </a:r>
            <a:r>
              <a:rPr lang="en" altLang="zh-CN" b="1" dirty="0">
                <a:latin typeface="Times New Roman"/>
                <a:cs typeface="Times New Roman"/>
              </a:rPr>
              <a:t>:</a:t>
            </a:r>
            <a:r>
              <a:rPr lang="en" altLang="zh-CN" b="1" spc="-15" dirty="0">
                <a:latin typeface="Times New Roman"/>
                <a:cs typeface="Times New Roman"/>
              </a:rPr>
              <a:t> </a:t>
            </a:r>
            <a:r>
              <a:rPr lang="en" altLang="zh-CN" b="1" dirty="0">
                <a:latin typeface="Times New Roman"/>
                <a:cs typeface="Times New Roman"/>
              </a:rPr>
              <a:t>Iteration</a:t>
            </a:r>
            <a:br>
              <a:rPr lang="en" altLang="zh-CN" dirty="0">
                <a:latin typeface="Times New Roman"/>
                <a:cs typeface="Times New Roman"/>
              </a:rPr>
            </a:br>
            <a:endParaRPr kumimoji="1" lang="zh-CN" altLang="en-US" dirty="0"/>
          </a:p>
        </p:txBody>
      </p:sp>
      <p:sp>
        <p:nvSpPr>
          <p:cNvPr id="3" name="内容占位符 2">
            <a:extLst>
              <a:ext uri="{FF2B5EF4-FFF2-40B4-BE49-F238E27FC236}">
                <a16:creationId xmlns:a16="http://schemas.microsoft.com/office/drawing/2014/main" id="{73780A05-9254-C24C-9B52-71940D4425D0}"/>
              </a:ext>
            </a:extLst>
          </p:cNvPr>
          <p:cNvSpPr>
            <a:spLocks noGrp="1"/>
          </p:cNvSpPr>
          <p:nvPr>
            <p:ph idx="1"/>
          </p:nvPr>
        </p:nvSpPr>
        <p:spPr/>
        <p:txBody>
          <a:bodyPr/>
          <a:lstStyle/>
          <a:p>
            <a:r>
              <a:rPr lang="en" altLang="zh-CN" spc="-5" dirty="0">
                <a:latin typeface="Times New Roman"/>
                <a:cs typeface="Times New Roman"/>
              </a:rPr>
              <a:t>Increase </a:t>
            </a:r>
            <a:r>
              <a:rPr lang="en" altLang="zh-CN" dirty="0">
                <a:latin typeface="Times New Roman"/>
                <a:cs typeface="Times New Roman"/>
              </a:rPr>
              <a:t>iteration </a:t>
            </a:r>
            <a:r>
              <a:rPr lang="en" altLang="zh-CN" i="1" dirty="0">
                <a:latin typeface="Times New Roman"/>
                <a:cs typeface="Times New Roman"/>
              </a:rPr>
              <a:t>p </a:t>
            </a:r>
            <a:r>
              <a:rPr lang="en" altLang="zh-CN" dirty="0">
                <a:latin typeface="Times New Roman"/>
                <a:cs typeface="Times New Roman"/>
              </a:rPr>
              <a:t>by one, go back to </a:t>
            </a:r>
            <a:r>
              <a:rPr lang="en" altLang="zh-CN" i="1" dirty="0">
                <a:latin typeface="Times New Roman"/>
                <a:cs typeface="Times New Roman"/>
              </a:rPr>
              <a:t>Step 1 </a:t>
            </a:r>
            <a:r>
              <a:rPr lang="en" altLang="zh-CN" dirty="0">
                <a:latin typeface="Times New Roman"/>
                <a:cs typeface="Times New Roman"/>
              </a:rPr>
              <a:t>and  repeat the </a:t>
            </a:r>
            <a:r>
              <a:rPr lang="en" altLang="zh-CN" spc="-5" dirty="0">
                <a:latin typeface="Times New Roman"/>
                <a:cs typeface="Times New Roman"/>
              </a:rPr>
              <a:t>process </a:t>
            </a:r>
            <a:r>
              <a:rPr lang="en" altLang="zh-CN" dirty="0">
                <a:latin typeface="Times New Roman"/>
                <a:cs typeface="Times New Roman"/>
              </a:rPr>
              <a:t>until the selected error criterion  </a:t>
            </a:r>
            <a:r>
              <a:rPr lang="en" altLang="zh-CN" spc="-5" dirty="0">
                <a:latin typeface="Times New Roman"/>
                <a:cs typeface="Times New Roman"/>
              </a:rPr>
              <a:t>is</a:t>
            </a:r>
            <a:r>
              <a:rPr lang="en" altLang="zh-CN" spc="-15" dirty="0">
                <a:latin typeface="Times New Roman"/>
                <a:cs typeface="Times New Roman"/>
              </a:rPr>
              <a:t> </a:t>
            </a:r>
            <a:r>
              <a:rPr lang="en" altLang="zh-CN" dirty="0">
                <a:latin typeface="Times New Roman"/>
                <a:cs typeface="Times New Roman"/>
              </a:rPr>
              <a:t>satisfied.</a:t>
            </a:r>
          </a:p>
          <a:p>
            <a:endParaRPr kumimoji="1" lang="zh-CN" altLang="en-US" dirty="0"/>
          </a:p>
        </p:txBody>
      </p:sp>
    </p:spTree>
    <p:extLst>
      <p:ext uri="{BB962C8B-B14F-4D97-AF65-F5344CB8AC3E}">
        <p14:creationId xmlns:p14="http://schemas.microsoft.com/office/powerpoint/2010/main" val="104506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2AF9A-E80B-3C40-A868-319888D5C3B1}"/>
              </a:ext>
            </a:extLst>
          </p:cNvPr>
          <p:cNvSpPr>
            <a:spLocks noGrp="1"/>
          </p:cNvSpPr>
          <p:nvPr>
            <p:ph type="title"/>
          </p:nvPr>
        </p:nvSpPr>
        <p:spPr/>
        <p:txBody>
          <a:bodyPr>
            <a:normAutofit/>
          </a:bodyPr>
          <a:lstStyle/>
          <a:p>
            <a:r>
              <a:rPr lang="en" altLang="zh-CN" b="1" dirty="0">
                <a:latin typeface="Times New Roman" panose="02020603050405020304" pitchFamily="18" charset="0"/>
                <a:cs typeface="Times New Roman" panose="02020603050405020304" pitchFamily="18" charset="0"/>
              </a:rPr>
              <a:t>Architecture:</a:t>
            </a:r>
            <a:endParaRPr kumimoji="1" lang="zh-CN" altLang="en-US" dirty="0">
              <a:latin typeface="Times New Roman" panose="02020603050405020304" pitchFamily="18" charset="0"/>
              <a:cs typeface="Times New Roman" panose="02020603050405020304" pitchFamily="18" charset="0"/>
            </a:endParaRPr>
          </a:p>
        </p:txBody>
      </p:sp>
      <p:sp>
        <p:nvSpPr>
          <p:cNvPr id="7" name="内容占位符 6">
            <a:extLst>
              <a:ext uri="{FF2B5EF4-FFF2-40B4-BE49-F238E27FC236}">
                <a16:creationId xmlns:a16="http://schemas.microsoft.com/office/drawing/2014/main" id="{AD7BD6B3-80BB-A440-853A-FD125EF82B13}"/>
              </a:ext>
            </a:extLst>
          </p:cNvPr>
          <p:cNvSpPr>
            <a:spLocks noGrp="1"/>
          </p:cNvSpPr>
          <p:nvPr>
            <p:ph idx="1"/>
          </p:nvPr>
        </p:nvSpPr>
        <p:spPr/>
        <p:txBody>
          <a:bodyPr/>
          <a:lstStyle/>
          <a:p>
            <a:r>
              <a:rPr lang="en" altLang="zh-CN" dirty="0">
                <a:latin typeface="Times New Roman" panose="02020603050405020304" pitchFamily="18" charset="0"/>
                <a:cs typeface="Times New Roman" panose="02020603050405020304" pitchFamily="18" charset="0"/>
              </a:rPr>
              <a:t>Now we will apply the three-layer net to illustrate the </a:t>
            </a:r>
            <a:r>
              <a:rPr lang="en" altLang="zh-CN" dirty="0" err="1">
                <a:latin typeface="Times New Roman" panose="02020603050405020304" pitchFamily="18" charset="0"/>
                <a:cs typeface="Times New Roman" panose="02020603050405020304" pitchFamily="18" charset="0"/>
              </a:rPr>
              <a:t>peceptron</a:t>
            </a:r>
            <a:r>
              <a:rPr lang="en" altLang="zh-CN" dirty="0">
                <a:latin typeface="Times New Roman" panose="02020603050405020304" pitchFamily="18" charset="0"/>
                <a:cs typeface="Times New Roman" panose="02020603050405020304" pitchFamily="18" charset="0"/>
              </a:rPr>
              <a:t> and backpropagation.</a:t>
            </a:r>
          </a:p>
          <a:p>
            <a:r>
              <a:rPr lang="en" altLang="zh-CN" dirty="0">
                <a:latin typeface="Times New Roman" panose="02020603050405020304" pitchFamily="18" charset="0"/>
                <a:cs typeface="Times New Roman" panose="02020603050405020304" pitchFamily="18" charset="0"/>
              </a:rPr>
              <a:t>Build a Feed Forward neural network with 1 hidden layers. All the layers have 3 Neurons each.</a:t>
            </a:r>
          </a:p>
          <a:p>
            <a:r>
              <a:rPr lang="en" altLang="zh-CN" dirty="0">
                <a:latin typeface="Times New Roman" panose="02020603050405020304" pitchFamily="18" charset="0"/>
                <a:cs typeface="Times New Roman" panose="02020603050405020304" pitchFamily="18" charset="0"/>
              </a:rPr>
              <a:t>Hidden layer will have sigmoid as activation functions. </a:t>
            </a:r>
          </a:p>
          <a:p>
            <a:r>
              <a:rPr lang="en" altLang="zh-CN" dirty="0">
                <a:latin typeface="Times New Roman" panose="02020603050405020304" pitchFamily="18" charset="0"/>
                <a:cs typeface="Times New Roman" panose="02020603050405020304" pitchFamily="18" charset="0"/>
              </a:rPr>
              <a:t>Error is calculated using gradient ascent.</a:t>
            </a:r>
            <a:endParaRPr kumimoji="1" lang="zh-CN" altLang="en-US" dirty="0">
              <a:latin typeface="Times New Roman" panose="02020603050405020304" pitchFamily="18" charset="0"/>
              <a:cs typeface="Times New Roman" panose="02020603050405020304" pitchFamily="18" charset="0"/>
            </a:endParaRPr>
          </a:p>
        </p:txBody>
      </p:sp>
      <p:pic>
        <p:nvPicPr>
          <p:cNvPr id="2057" name="Picture 9" descr="page31image1682688">
            <a:extLst>
              <a:ext uri="{FF2B5EF4-FFF2-40B4-BE49-F238E27FC236}">
                <a16:creationId xmlns:a16="http://schemas.microsoft.com/office/drawing/2014/main" id="{87DD83B3-37A9-124A-AF1C-5DBFF01A0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age31image1683104">
            <a:extLst>
              <a:ext uri="{FF2B5EF4-FFF2-40B4-BE49-F238E27FC236}">
                <a16:creationId xmlns:a16="http://schemas.microsoft.com/office/drawing/2014/main" id="{1B6EB587-C685-5144-A979-40ACBEC30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page31image1682064">
            <a:extLst>
              <a:ext uri="{FF2B5EF4-FFF2-40B4-BE49-F238E27FC236}">
                <a16:creationId xmlns:a16="http://schemas.microsoft.com/office/drawing/2014/main" id="{45C3CA56-61B1-7C4D-85F3-DC8476FF0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page31image1681232">
            <a:extLst>
              <a:ext uri="{FF2B5EF4-FFF2-40B4-BE49-F238E27FC236}">
                <a16:creationId xmlns:a16="http://schemas.microsoft.com/office/drawing/2014/main" id="{E19AC58F-C639-3647-A44C-0EDCF266B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page31image1681024">
            <a:extLst>
              <a:ext uri="{FF2B5EF4-FFF2-40B4-BE49-F238E27FC236}">
                <a16:creationId xmlns:a16="http://schemas.microsoft.com/office/drawing/2014/main" id="{9CBC5FEF-FAA3-FE4E-9BC8-25D1B38A2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page31image1680816">
            <a:extLst>
              <a:ext uri="{FF2B5EF4-FFF2-40B4-BE49-F238E27FC236}">
                <a16:creationId xmlns:a16="http://schemas.microsoft.com/office/drawing/2014/main" id="{7822C3F0-B950-3043-8661-6122CD7E3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page31image1680608">
            <a:extLst>
              <a:ext uri="{FF2B5EF4-FFF2-40B4-BE49-F238E27FC236}">
                <a16:creationId xmlns:a16="http://schemas.microsoft.com/office/drawing/2014/main" id="{14FFB8D0-4AE6-024C-9623-001472D841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page31image1675824">
            <a:extLst>
              <a:ext uri="{FF2B5EF4-FFF2-40B4-BE49-F238E27FC236}">
                <a16:creationId xmlns:a16="http://schemas.microsoft.com/office/drawing/2014/main" id="{A2EAC846-5FD9-EF48-840C-7DB6523D99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73" name="Picture 25" descr="page31image1675616">
            <a:extLst>
              <a:ext uri="{FF2B5EF4-FFF2-40B4-BE49-F238E27FC236}">
                <a16:creationId xmlns:a16="http://schemas.microsoft.com/office/drawing/2014/main" id="{B493250B-C0D8-1F4D-887E-BC0578020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page31image1675408">
            <a:extLst>
              <a:ext uri="{FF2B5EF4-FFF2-40B4-BE49-F238E27FC236}">
                <a16:creationId xmlns:a16="http://schemas.microsoft.com/office/drawing/2014/main" id="{1D046948-3F15-AF45-A443-5E25870B1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descr="page31image1675200">
            <a:extLst>
              <a:ext uri="{FF2B5EF4-FFF2-40B4-BE49-F238E27FC236}">
                <a16:creationId xmlns:a16="http://schemas.microsoft.com/office/drawing/2014/main" id="{2D507E04-2A96-F841-AD23-9D285A4FD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page31image1674992">
            <a:extLst>
              <a:ext uri="{FF2B5EF4-FFF2-40B4-BE49-F238E27FC236}">
                <a16:creationId xmlns:a16="http://schemas.microsoft.com/office/drawing/2014/main" id="{08819D7B-4FC3-AE43-A8A0-E69ED60C7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206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DDC37-954B-514A-B1F2-3640321F2D16}"/>
              </a:ext>
            </a:extLst>
          </p:cNvPr>
          <p:cNvSpPr>
            <a:spLocks noGrp="1"/>
          </p:cNvSpPr>
          <p:nvPr>
            <p:ph type="title"/>
          </p:nvPr>
        </p:nvSpPr>
        <p:spPr>
          <a:xfrm>
            <a:off x="838200" y="365125"/>
            <a:ext cx="10515600" cy="1325563"/>
          </a:xfrm>
        </p:spPr>
        <p:txBody>
          <a:bodyPr/>
          <a:lstStyle/>
          <a:p>
            <a:r>
              <a:rPr lang="en" altLang="zh-CN" b="1" dirty="0">
                <a:latin typeface="Times New Roman" panose="02020603050405020304" pitchFamily="18" charset="0"/>
                <a:cs typeface="Times New Roman" panose="02020603050405020304" pitchFamily="18" charset="0"/>
              </a:rPr>
              <a:t>Initializing the network</a:t>
            </a:r>
            <a:br>
              <a:rPr lang="en" altLang="zh-CN" b="1" dirty="0">
                <a:latin typeface="Times New Roman" panose="02020603050405020304" pitchFamily="18" charset="0"/>
                <a:cs typeface="Times New Roman" panose="02020603050405020304" pitchFamily="18" charset="0"/>
              </a:rPr>
            </a:br>
            <a:endParaRPr kumimoji="1" lang="zh-CN" altLang="en-US" dirty="0">
              <a:latin typeface="Times New Roman" panose="02020603050405020304" pitchFamily="18" charset="0"/>
              <a:cs typeface="Times New Roman" panose="02020603050405020304" pitchFamily="18" charset="0"/>
            </a:endParaRPr>
          </a:p>
        </p:txBody>
      </p:sp>
      <p:sp>
        <p:nvSpPr>
          <p:cNvPr id="7" name="椭圆 6">
            <a:extLst>
              <a:ext uri="{FF2B5EF4-FFF2-40B4-BE49-F238E27FC236}">
                <a16:creationId xmlns:a16="http://schemas.microsoft.com/office/drawing/2014/main" id="{7FDF3E09-8C76-0C49-A2D3-FBC53641F839}"/>
              </a:ext>
            </a:extLst>
          </p:cNvPr>
          <p:cNvSpPr/>
          <p:nvPr/>
        </p:nvSpPr>
        <p:spPr>
          <a:xfrm>
            <a:off x="2694116" y="1746209"/>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3" name="椭圆 12">
            <a:extLst>
              <a:ext uri="{FF2B5EF4-FFF2-40B4-BE49-F238E27FC236}">
                <a16:creationId xmlns:a16="http://schemas.microsoft.com/office/drawing/2014/main" id="{E03688F3-9DE1-4D4E-9566-BCF59B074B41}"/>
              </a:ext>
            </a:extLst>
          </p:cNvPr>
          <p:cNvSpPr/>
          <p:nvPr/>
        </p:nvSpPr>
        <p:spPr>
          <a:xfrm>
            <a:off x="2661164" y="3276836"/>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4" name="椭圆 13">
            <a:extLst>
              <a:ext uri="{FF2B5EF4-FFF2-40B4-BE49-F238E27FC236}">
                <a16:creationId xmlns:a16="http://schemas.microsoft.com/office/drawing/2014/main" id="{B2962BEA-9A53-5F43-87A6-E83D6CC34537}"/>
              </a:ext>
            </a:extLst>
          </p:cNvPr>
          <p:cNvSpPr/>
          <p:nvPr/>
        </p:nvSpPr>
        <p:spPr>
          <a:xfrm>
            <a:off x="2694116" y="4857744"/>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5" name="椭圆 14">
            <a:extLst>
              <a:ext uri="{FF2B5EF4-FFF2-40B4-BE49-F238E27FC236}">
                <a16:creationId xmlns:a16="http://schemas.microsoft.com/office/drawing/2014/main" id="{7AEC5CB6-991D-E645-821C-D0216C9190F4}"/>
              </a:ext>
            </a:extLst>
          </p:cNvPr>
          <p:cNvSpPr/>
          <p:nvPr/>
        </p:nvSpPr>
        <p:spPr>
          <a:xfrm>
            <a:off x="5837194" y="1766888"/>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6" name="椭圆 15">
            <a:extLst>
              <a:ext uri="{FF2B5EF4-FFF2-40B4-BE49-F238E27FC236}">
                <a16:creationId xmlns:a16="http://schemas.microsoft.com/office/drawing/2014/main" id="{45139D26-D2DF-4241-8156-F5DDA3561F9C}"/>
              </a:ext>
            </a:extLst>
          </p:cNvPr>
          <p:cNvSpPr/>
          <p:nvPr/>
        </p:nvSpPr>
        <p:spPr>
          <a:xfrm>
            <a:off x="5836508" y="3276836"/>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7" name="椭圆 16">
            <a:extLst>
              <a:ext uri="{FF2B5EF4-FFF2-40B4-BE49-F238E27FC236}">
                <a16:creationId xmlns:a16="http://schemas.microsoft.com/office/drawing/2014/main" id="{FB56D6F6-016B-A146-B093-087A84F5BE88}"/>
              </a:ext>
            </a:extLst>
          </p:cNvPr>
          <p:cNvSpPr/>
          <p:nvPr/>
        </p:nvSpPr>
        <p:spPr>
          <a:xfrm>
            <a:off x="5778843" y="4832603"/>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8" name="椭圆 17">
            <a:extLst>
              <a:ext uri="{FF2B5EF4-FFF2-40B4-BE49-F238E27FC236}">
                <a16:creationId xmlns:a16="http://schemas.microsoft.com/office/drawing/2014/main" id="{940FED04-8C79-7745-B1A5-672CE499E8A9}"/>
              </a:ext>
            </a:extLst>
          </p:cNvPr>
          <p:cNvSpPr/>
          <p:nvPr/>
        </p:nvSpPr>
        <p:spPr>
          <a:xfrm>
            <a:off x="9309100" y="4832602"/>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9" name="椭圆 18">
            <a:extLst>
              <a:ext uri="{FF2B5EF4-FFF2-40B4-BE49-F238E27FC236}">
                <a16:creationId xmlns:a16="http://schemas.microsoft.com/office/drawing/2014/main" id="{BFE8838E-0388-AA49-AC4F-859605DD1F9B}"/>
              </a:ext>
            </a:extLst>
          </p:cNvPr>
          <p:cNvSpPr/>
          <p:nvPr/>
        </p:nvSpPr>
        <p:spPr>
          <a:xfrm>
            <a:off x="9290565" y="3276836"/>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0" name="椭圆 19">
            <a:extLst>
              <a:ext uri="{FF2B5EF4-FFF2-40B4-BE49-F238E27FC236}">
                <a16:creationId xmlns:a16="http://schemas.microsoft.com/office/drawing/2014/main" id="{F9EA3695-58F8-B942-AA00-EE83F311EAEB}"/>
              </a:ext>
            </a:extLst>
          </p:cNvPr>
          <p:cNvSpPr/>
          <p:nvPr/>
        </p:nvSpPr>
        <p:spPr>
          <a:xfrm>
            <a:off x="9309100" y="1766888"/>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cxnSp>
        <p:nvCxnSpPr>
          <p:cNvPr id="21" name="直线箭头连接符 20">
            <a:extLst>
              <a:ext uri="{FF2B5EF4-FFF2-40B4-BE49-F238E27FC236}">
                <a16:creationId xmlns:a16="http://schemas.microsoft.com/office/drawing/2014/main" id="{3A9144D0-FA2F-1545-84B7-AF20976668DE}"/>
              </a:ext>
            </a:extLst>
          </p:cNvPr>
          <p:cNvCxnSpPr>
            <a:cxnSpLocks/>
            <a:endCxn id="7" idx="2"/>
          </p:cNvCxnSpPr>
          <p:nvPr/>
        </p:nvCxnSpPr>
        <p:spPr>
          <a:xfrm>
            <a:off x="1713814" y="2006795"/>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ACD8106F-B296-124A-9F5C-8717CFB8CD98}"/>
              </a:ext>
            </a:extLst>
          </p:cNvPr>
          <p:cNvCxnSpPr>
            <a:cxnSpLocks/>
          </p:cNvCxnSpPr>
          <p:nvPr/>
        </p:nvCxnSpPr>
        <p:spPr>
          <a:xfrm>
            <a:off x="1713814" y="5118330"/>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E2BA71F1-5AA8-A447-A874-0073BAE49E84}"/>
              </a:ext>
            </a:extLst>
          </p:cNvPr>
          <p:cNvCxnSpPr>
            <a:cxnSpLocks/>
          </p:cNvCxnSpPr>
          <p:nvPr/>
        </p:nvCxnSpPr>
        <p:spPr>
          <a:xfrm>
            <a:off x="1678460" y="3534505"/>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CA256980-3399-8649-9C86-073DB678E57C}"/>
              </a:ext>
            </a:extLst>
          </p:cNvPr>
          <p:cNvCxnSpPr>
            <a:cxnSpLocks/>
          </p:cNvCxnSpPr>
          <p:nvPr/>
        </p:nvCxnSpPr>
        <p:spPr>
          <a:xfrm>
            <a:off x="9828084" y="1951273"/>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F80D9FD1-72D9-7D47-B5D8-9F49477D743C}"/>
              </a:ext>
            </a:extLst>
          </p:cNvPr>
          <p:cNvCxnSpPr>
            <a:cxnSpLocks/>
          </p:cNvCxnSpPr>
          <p:nvPr/>
        </p:nvCxnSpPr>
        <p:spPr>
          <a:xfrm>
            <a:off x="9809549" y="3534505"/>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C0F5D3C6-C3FE-C646-9BA2-282C3664D3FF}"/>
              </a:ext>
            </a:extLst>
          </p:cNvPr>
          <p:cNvCxnSpPr>
            <a:cxnSpLocks/>
          </p:cNvCxnSpPr>
          <p:nvPr/>
        </p:nvCxnSpPr>
        <p:spPr>
          <a:xfrm>
            <a:off x="9828084" y="5093187"/>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A8288C4E-938C-2941-9F51-921B7EA2A853}"/>
              </a:ext>
            </a:extLst>
          </p:cNvPr>
          <p:cNvCxnSpPr>
            <a:cxnSpLocks/>
            <a:stCxn id="7" idx="6"/>
            <a:endCxn id="16" idx="2"/>
          </p:cNvCxnSpPr>
          <p:nvPr/>
        </p:nvCxnSpPr>
        <p:spPr>
          <a:xfrm>
            <a:off x="3213100" y="2006795"/>
            <a:ext cx="2623408" cy="1530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a:extLst>
              <a:ext uri="{FF2B5EF4-FFF2-40B4-BE49-F238E27FC236}">
                <a16:creationId xmlns:a16="http://schemas.microsoft.com/office/drawing/2014/main" id="{30A384A9-1535-CD44-BC9C-6E23679A31F4}"/>
              </a:ext>
            </a:extLst>
          </p:cNvPr>
          <p:cNvCxnSpPr>
            <a:cxnSpLocks/>
            <a:stCxn id="7" idx="6"/>
            <a:endCxn id="17" idx="2"/>
          </p:cNvCxnSpPr>
          <p:nvPr/>
        </p:nvCxnSpPr>
        <p:spPr>
          <a:xfrm>
            <a:off x="3213100" y="2006795"/>
            <a:ext cx="2565743" cy="3086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4BAE904E-11BA-2F4F-8069-EE050B844F96}"/>
              </a:ext>
            </a:extLst>
          </p:cNvPr>
          <p:cNvCxnSpPr>
            <a:cxnSpLocks/>
            <a:stCxn id="7" idx="6"/>
            <a:endCxn id="15" idx="2"/>
          </p:cNvCxnSpPr>
          <p:nvPr/>
        </p:nvCxnSpPr>
        <p:spPr>
          <a:xfrm>
            <a:off x="3213100" y="2006795"/>
            <a:ext cx="2624094" cy="20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a:extLst>
              <a:ext uri="{FF2B5EF4-FFF2-40B4-BE49-F238E27FC236}">
                <a16:creationId xmlns:a16="http://schemas.microsoft.com/office/drawing/2014/main" id="{506DA4A6-E347-2A4A-B75F-9A27085BC9F9}"/>
              </a:ext>
            </a:extLst>
          </p:cNvPr>
          <p:cNvCxnSpPr>
            <a:cxnSpLocks/>
            <a:stCxn id="13" idx="6"/>
            <a:endCxn id="15" idx="2"/>
          </p:cNvCxnSpPr>
          <p:nvPr/>
        </p:nvCxnSpPr>
        <p:spPr>
          <a:xfrm flipV="1">
            <a:off x="3180148" y="2027474"/>
            <a:ext cx="2657046" cy="150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47BA8DDA-3F2D-C949-8276-F1C22F643AF2}"/>
              </a:ext>
            </a:extLst>
          </p:cNvPr>
          <p:cNvCxnSpPr>
            <a:stCxn id="13" idx="6"/>
            <a:endCxn id="16" idx="2"/>
          </p:cNvCxnSpPr>
          <p:nvPr/>
        </p:nvCxnSpPr>
        <p:spPr>
          <a:xfrm>
            <a:off x="3180148" y="3537422"/>
            <a:ext cx="2656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6BE2C84E-B0B0-A54D-ACD1-3B5F5E571C27}"/>
              </a:ext>
            </a:extLst>
          </p:cNvPr>
          <p:cNvCxnSpPr>
            <a:stCxn id="13" idx="6"/>
            <a:endCxn id="17" idx="2"/>
          </p:cNvCxnSpPr>
          <p:nvPr/>
        </p:nvCxnSpPr>
        <p:spPr>
          <a:xfrm>
            <a:off x="3180148" y="3537422"/>
            <a:ext cx="2598695" cy="1555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a:extLst>
              <a:ext uri="{FF2B5EF4-FFF2-40B4-BE49-F238E27FC236}">
                <a16:creationId xmlns:a16="http://schemas.microsoft.com/office/drawing/2014/main" id="{84318AFC-6C19-E148-9DCC-826B25C8DBDE}"/>
              </a:ext>
            </a:extLst>
          </p:cNvPr>
          <p:cNvCxnSpPr>
            <a:cxnSpLocks/>
            <a:stCxn id="14" idx="6"/>
            <a:endCxn id="15" idx="2"/>
          </p:cNvCxnSpPr>
          <p:nvPr/>
        </p:nvCxnSpPr>
        <p:spPr>
          <a:xfrm flipV="1">
            <a:off x="3213100" y="2027474"/>
            <a:ext cx="2624094" cy="3090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DC87E68F-0A45-4A42-91DF-450250F7BE64}"/>
              </a:ext>
            </a:extLst>
          </p:cNvPr>
          <p:cNvCxnSpPr>
            <a:stCxn id="14" idx="6"/>
            <a:endCxn id="16" idx="2"/>
          </p:cNvCxnSpPr>
          <p:nvPr/>
        </p:nvCxnSpPr>
        <p:spPr>
          <a:xfrm flipV="1">
            <a:off x="3213100" y="3537422"/>
            <a:ext cx="2623408" cy="1580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a:extLst>
              <a:ext uri="{FF2B5EF4-FFF2-40B4-BE49-F238E27FC236}">
                <a16:creationId xmlns:a16="http://schemas.microsoft.com/office/drawing/2014/main" id="{5D94E4FE-1FB4-2542-8FF7-00E7D3E5B42E}"/>
              </a:ext>
            </a:extLst>
          </p:cNvPr>
          <p:cNvCxnSpPr>
            <a:stCxn id="14" idx="6"/>
            <a:endCxn id="17" idx="2"/>
          </p:cNvCxnSpPr>
          <p:nvPr/>
        </p:nvCxnSpPr>
        <p:spPr>
          <a:xfrm flipV="1">
            <a:off x="3213100" y="5093189"/>
            <a:ext cx="2565743" cy="25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D92CBA40-F8EC-C747-B106-D5A03101D076}"/>
              </a:ext>
            </a:extLst>
          </p:cNvPr>
          <p:cNvCxnSpPr>
            <a:cxnSpLocks/>
            <a:stCxn id="15" idx="6"/>
            <a:endCxn id="20" idx="2"/>
          </p:cNvCxnSpPr>
          <p:nvPr/>
        </p:nvCxnSpPr>
        <p:spPr>
          <a:xfrm>
            <a:off x="6356178" y="2027474"/>
            <a:ext cx="2952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a:extLst>
              <a:ext uri="{FF2B5EF4-FFF2-40B4-BE49-F238E27FC236}">
                <a16:creationId xmlns:a16="http://schemas.microsoft.com/office/drawing/2014/main" id="{8FB06E6F-94CC-B04A-871B-8F6F91C1330F}"/>
              </a:ext>
            </a:extLst>
          </p:cNvPr>
          <p:cNvCxnSpPr>
            <a:cxnSpLocks/>
            <a:stCxn id="15" idx="6"/>
            <a:endCxn id="19" idx="2"/>
          </p:cNvCxnSpPr>
          <p:nvPr/>
        </p:nvCxnSpPr>
        <p:spPr>
          <a:xfrm>
            <a:off x="6356178" y="2027474"/>
            <a:ext cx="2934387" cy="150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C4ED0043-9777-6448-9D2A-C3872E98C016}"/>
              </a:ext>
            </a:extLst>
          </p:cNvPr>
          <p:cNvCxnSpPr>
            <a:cxnSpLocks/>
            <a:stCxn id="15" idx="6"/>
            <a:endCxn id="18" idx="2"/>
          </p:cNvCxnSpPr>
          <p:nvPr/>
        </p:nvCxnSpPr>
        <p:spPr>
          <a:xfrm>
            <a:off x="6356178" y="2027474"/>
            <a:ext cx="2952922" cy="3065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a:extLst>
              <a:ext uri="{FF2B5EF4-FFF2-40B4-BE49-F238E27FC236}">
                <a16:creationId xmlns:a16="http://schemas.microsoft.com/office/drawing/2014/main" id="{0191AAED-5E66-294A-8129-6668F4FE7EBD}"/>
              </a:ext>
            </a:extLst>
          </p:cNvPr>
          <p:cNvCxnSpPr>
            <a:stCxn id="16" idx="6"/>
            <a:endCxn id="20" idx="2"/>
          </p:cNvCxnSpPr>
          <p:nvPr/>
        </p:nvCxnSpPr>
        <p:spPr>
          <a:xfrm flipV="1">
            <a:off x="6355492" y="2027474"/>
            <a:ext cx="2953608" cy="150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55">
            <a:extLst>
              <a:ext uri="{FF2B5EF4-FFF2-40B4-BE49-F238E27FC236}">
                <a16:creationId xmlns:a16="http://schemas.microsoft.com/office/drawing/2014/main" id="{C7457173-CDDD-194D-BD80-0333F3114D7D}"/>
              </a:ext>
            </a:extLst>
          </p:cNvPr>
          <p:cNvCxnSpPr>
            <a:stCxn id="16" idx="6"/>
            <a:endCxn id="19" idx="2"/>
          </p:cNvCxnSpPr>
          <p:nvPr/>
        </p:nvCxnSpPr>
        <p:spPr>
          <a:xfrm>
            <a:off x="6355492" y="3537422"/>
            <a:ext cx="2935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a:extLst>
              <a:ext uri="{FF2B5EF4-FFF2-40B4-BE49-F238E27FC236}">
                <a16:creationId xmlns:a16="http://schemas.microsoft.com/office/drawing/2014/main" id="{D2F5BA3F-439F-4043-8846-8F31D086105D}"/>
              </a:ext>
            </a:extLst>
          </p:cNvPr>
          <p:cNvCxnSpPr>
            <a:stCxn id="16" idx="6"/>
            <a:endCxn id="18" idx="2"/>
          </p:cNvCxnSpPr>
          <p:nvPr/>
        </p:nvCxnSpPr>
        <p:spPr>
          <a:xfrm>
            <a:off x="6355492" y="3537422"/>
            <a:ext cx="2953608" cy="155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a:extLst>
              <a:ext uri="{FF2B5EF4-FFF2-40B4-BE49-F238E27FC236}">
                <a16:creationId xmlns:a16="http://schemas.microsoft.com/office/drawing/2014/main" id="{C796271E-705C-BA4B-85F4-B1BD2571D8D2}"/>
              </a:ext>
            </a:extLst>
          </p:cNvPr>
          <p:cNvCxnSpPr>
            <a:stCxn id="17" idx="6"/>
            <a:endCxn id="20" idx="2"/>
          </p:cNvCxnSpPr>
          <p:nvPr/>
        </p:nvCxnSpPr>
        <p:spPr>
          <a:xfrm flipV="1">
            <a:off x="6297827" y="2027474"/>
            <a:ext cx="3011273" cy="3065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a:extLst>
              <a:ext uri="{FF2B5EF4-FFF2-40B4-BE49-F238E27FC236}">
                <a16:creationId xmlns:a16="http://schemas.microsoft.com/office/drawing/2014/main" id="{2CC4EC61-007A-4749-95E9-0AF5B763708E}"/>
              </a:ext>
            </a:extLst>
          </p:cNvPr>
          <p:cNvCxnSpPr>
            <a:stCxn id="17" idx="6"/>
            <a:endCxn id="19" idx="2"/>
          </p:cNvCxnSpPr>
          <p:nvPr/>
        </p:nvCxnSpPr>
        <p:spPr>
          <a:xfrm flipV="1">
            <a:off x="6297827" y="3537422"/>
            <a:ext cx="2992738" cy="1555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72" name="直线箭头连接符 3071">
            <a:extLst>
              <a:ext uri="{FF2B5EF4-FFF2-40B4-BE49-F238E27FC236}">
                <a16:creationId xmlns:a16="http://schemas.microsoft.com/office/drawing/2014/main" id="{17C9BA35-B779-A543-8AA7-A9CA16B7198E}"/>
              </a:ext>
            </a:extLst>
          </p:cNvPr>
          <p:cNvCxnSpPr>
            <a:endCxn id="18" idx="2"/>
          </p:cNvCxnSpPr>
          <p:nvPr/>
        </p:nvCxnSpPr>
        <p:spPr>
          <a:xfrm>
            <a:off x="6393248" y="5093187"/>
            <a:ext cx="29158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86" name="文本框 3085">
            <a:extLst>
              <a:ext uri="{FF2B5EF4-FFF2-40B4-BE49-F238E27FC236}">
                <a16:creationId xmlns:a16="http://schemas.microsoft.com/office/drawing/2014/main" id="{F38A5389-8C68-FC48-9583-BDFA381D3D38}"/>
              </a:ext>
            </a:extLst>
          </p:cNvPr>
          <p:cNvSpPr txBox="1"/>
          <p:nvPr/>
        </p:nvSpPr>
        <p:spPr>
          <a:xfrm>
            <a:off x="2800350" y="1756202"/>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1</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80" name="文本框 79">
            <a:extLst>
              <a:ext uri="{FF2B5EF4-FFF2-40B4-BE49-F238E27FC236}">
                <a16:creationId xmlns:a16="http://schemas.microsoft.com/office/drawing/2014/main" id="{7559835B-2E9F-E046-9974-F9E6752D6698}"/>
              </a:ext>
            </a:extLst>
          </p:cNvPr>
          <p:cNvSpPr txBox="1"/>
          <p:nvPr/>
        </p:nvSpPr>
        <p:spPr>
          <a:xfrm>
            <a:off x="2792370" y="3296250"/>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2</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81" name="文本框 80">
            <a:extLst>
              <a:ext uri="{FF2B5EF4-FFF2-40B4-BE49-F238E27FC236}">
                <a16:creationId xmlns:a16="http://schemas.microsoft.com/office/drawing/2014/main" id="{26944DE2-2CDB-6F44-8136-55EE182F5143}"/>
              </a:ext>
            </a:extLst>
          </p:cNvPr>
          <p:cNvSpPr txBox="1"/>
          <p:nvPr/>
        </p:nvSpPr>
        <p:spPr>
          <a:xfrm>
            <a:off x="2817855" y="4872541"/>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3</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3" name="文本框 92">
            <a:extLst>
              <a:ext uri="{FF2B5EF4-FFF2-40B4-BE49-F238E27FC236}">
                <a16:creationId xmlns:a16="http://schemas.microsoft.com/office/drawing/2014/main" id="{590B58B0-762B-8A46-8297-BD6579C985FB}"/>
              </a:ext>
            </a:extLst>
          </p:cNvPr>
          <p:cNvSpPr txBox="1"/>
          <p:nvPr/>
        </p:nvSpPr>
        <p:spPr>
          <a:xfrm>
            <a:off x="5905928" y="4825625"/>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6</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4" name="文本框 93">
            <a:extLst>
              <a:ext uri="{FF2B5EF4-FFF2-40B4-BE49-F238E27FC236}">
                <a16:creationId xmlns:a16="http://schemas.microsoft.com/office/drawing/2014/main" id="{EF2239A9-C6C7-E94C-B5B5-191EE7EA4ACD}"/>
              </a:ext>
            </a:extLst>
          </p:cNvPr>
          <p:cNvSpPr txBox="1"/>
          <p:nvPr/>
        </p:nvSpPr>
        <p:spPr>
          <a:xfrm>
            <a:off x="5949091" y="3262882"/>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5</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5" name="文本框 94">
            <a:extLst>
              <a:ext uri="{FF2B5EF4-FFF2-40B4-BE49-F238E27FC236}">
                <a16:creationId xmlns:a16="http://schemas.microsoft.com/office/drawing/2014/main" id="{A70CE421-42EC-F442-B7E8-1EDF15BA0073}"/>
              </a:ext>
            </a:extLst>
          </p:cNvPr>
          <p:cNvSpPr txBox="1"/>
          <p:nvPr/>
        </p:nvSpPr>
        <p:spPr>
          <a:xfrm>
            <a:off x="5966983" y="1782198"/>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4</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6" name="文本框 95">
            <a:extLst>
              <a:ext uri="{FF2B5EF4-FFF2-40B4-BE49-F238E27FC236}">
                <a16:creationId xmlns:a16="http://schemas.microsoft.com/office/drawing/2014/main" id="{2B5D3A69-6AC8-2C4C-9E6E-4B3540162EAD}"/>
              </a:ext>
            </a:extLst>
          </p:cNvPr>
          <p:cNvSpPr txBox="1"/>
          <p:nvPr/>
        </p:nvSpPr>
        <p:spPr>
          <a:xfrm>
            <a:off x="9366765" y="1751495"/>
            <a:ext cx="518984"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7</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7" name="文本框 96">
            <a:extLst>
              <a:ext uri="{FF2B5EF4-FFF2-40B4-BE49-F238E27FC236}">
                <a16:creationId xmlns:a16="http://schemas.microsoft.com/office/drawing/2014/main" id="{5969F396-35B4-D644-9D96-2757F38C7948}"/>
              </a:ext>
            </a:extLst>
          </p:cNvPr>
          <p:cNvSpPr txBox="1"/>
          <p:nvPr/>
        </p:nvSpPr>
        <p:spPr>
          <a:xfrm>
            <a:off x="9362089" y="3276363"/>
            <a:ext cx="486376"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8</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8" name="文本框 97">
            <a:extLst>
              <a:ext uri="{FF2B5EF4-FFF2-40B4-BE49-F238E27FC236}">
                <a16:creationId xmlns:a16="http://schemas.microsoft.com/office/drawing/2014/main" id="{2A91659A-7856-904B-B768-E5325F6778D4}"/>
              </a:ext>
            </a:extLst>
          </p:cNvPr>
          <p:cNvSpPr txBox="1"/>
          <p:nvPr/>
        </p:nvSpPr>
        <p:spPr>
          <a:xfrm>
            <a:off x="9369597" y="4847473"/>
            <a:ext cx="518984"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9</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3097" name="文本框 3096">
            <a:extLst>
              <a:ext uri="{FF2B5EF4-FFF2-40B4-BE49-F238E27FC236}">
                <a16:creationId xmlns:a16="http://schemas.microsoft.com/office/drawing/2014/main" id="{7D53A7D2-AE15-9240-A748-843DFDA8B06D}"/>
              </a:ext>
            </a:extLst>
          </p:cNvPr>
          <p:cNvSpPr txBox="1"/>
          <p:nvPr/>
        </p:nvSpPr>
        <p:spPr>
          <a:xfrm>
            <a:off x="8070851" y="4296551"/>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59</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0" name="文本框 99">
            <a:extLst>
              <a:ext uri="{FF2B5EF4-FFF2-40B4-BE49-F238E27FC236}">
                <a16:creationId xmlns:a16="http://schemas.microsoft.com/office/drawing/2014/main" id="{B660110A-D3DE-0E43-B18F-4EC5710ED467}"/>
              </a:ext>
            </a:extLst>
          </p:cNvPr>
          <p:cNvSpPr txBox="1"/>
          <p:nvPr/>
        </p:nvSpPr>
        <p:spPr>
          <a:xfrm>
            <a:off x="5036579" y="2930523"/>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15</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1" name="文本框 100">
            <a:extLst>
              <a:ext uri="{FF2B5EF4-FFF2-40B4-BE49-F238E27FC236}">
                <a16:creationId xmlns:a16="http://schemas.microsoft.com/office/drawing/2014/main" id="{B810B64A-0C3D-4E46-9DA4-5CB8BE78EFD4}"/>
              </a:ext>
            </a:extLst>
          </p:cNvPr>
          <p:cNvSpPr txBox="1"/>
          <p:nvPr/>
        </p:nvSpPr>
        <p:spPr>
          <a:xfrm>
            <a:off x="4969648" y="4135928"/>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16</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2" name="文本框 101">
            <a:extLst>
              <a:ext uri="{FF2B5EF4-FFF2-40B4-BE49-F238E27FC236}">
                <a16:creationId xmlns:a16="http://schemas.microsoft.com/office/drawing/2014/main" id="{0CF0CFB0-80EA-5540-9AD3-6920DEBB795F}"/>
              </a:ext>
            </a:extLst>
          </p:cNvPr>
          <p:cNvSpPr txBox="1"/>
          <p:nvPr/>
        </p:nvSpPr>
        <p:spPr>
          <a:xfrm>
            <a:off x="4490136" y="4251268"/>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26</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3" name="文本框 102">
            <a:extLst>
              <a:ext uri="{FF2B5EF4-FFF2-40B4-BE49-F238E27FC236}">
                <a16:creationId xmlns:a16="http://schemas.microsoft.com/office/drawing/2014/main" id="{0E4971D2-1F3B-4642-BC4D-51ABEB7AFA8A}"/>
              </a:ext>
            </a:extLst>
          </p:cNvPr>
          <p:cNvSpPr txBox="1"/>
          <p:nvPr/>
        </p:nvSpPr>
        <p:spPr>
          <a:xfrm>
            <a:off x="4778118" y="3229307"/>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25</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4" name="文本框 103">
            <a:extLst>
              <a:ext uri="{FF2B5EF4-FFF2-40B4-BE49-F238E27FC236}">
                <a16:creationId xmlns:a16="http://schemas.microsoft.com/office/drawing/2014/main" id="{1189D333-EB35-AE4D-8F18-F3E15D7B2248}"/>
              </a:ext>
            </a:extLst>
          </p:cNvPr>
          <p:cNvSpPr txBox="1"/>
          <p:nvPr/>
        </p:nvSpPr>
        <p:spPr>
          <a:xfrm>
            <a:off x="4757524" y="2107446"/>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24</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5" name="文本框 104">
            <a:extLst>
              <a:ext uri="{FF2B5EF4-FFF2-40B4-BE49-F238E27FC236}">
                <a16:creationId xmlns:a16="http://schemas.microsoft.com/office/drawing/2014/main" id="{638C7F2C-AF69-7140-8B10-CEA6C753D681}"/>
              </a:ext>
            </a:extLst>
          </p:cNvPr>
          <p:cNvSpPr txBox="1"/>
          <p:nvPr/>
        </p:nvSpPr>
        <p:spPr>
          <a:xfrm>
            <a:off x="4370259" y="4819174"/>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36</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6" name="文本框 105">
            <a:extLst>
              <a:ext uri="{FF2B5EF4-FFF2-40B4-BE49-F238E27FC236}">
                <a16:creationId xmlns:a16="http://schemas.microsoft.com/office/drawing/2014/main" id="{E898C515-7BAB-F24D-9759-C974D101BD15}"/>
              </a:ext>
            </a:extLst>
          </p:cNvPr>
          <p:cNvSpPr txBox="1"/>
          <p:nvPr/>
        </p:nvSpPr>
        <p:spPr>
          <a:xfrm>
            <a:off x="4802574" y="2524204"/>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34</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7" name="文本框 106">
            <a:extLst>
              <a:ext uri="{FF2B5EF4-FFF2-40B4-BE49-F238E27FC236}">
                <a16:creationId xmlns:a16="http://schemas.microsoft.com/office/drawing/2014/main" id="{C284FBFB-6001-154F-9252-9730AD27A721}"/>
              </a:ext>
            </a:extLst>
          </p:cNvPr>
          <p:cNvSpPr txBox="1"/>
          <p:nvPr/>
        </p:nvSpPr>
        <p:spPr>
          <a:xfrm>
            <a:off x="4858093" y="3640636"/>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35</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8" name="文本框 107">
            <a:extLst>
              <a:ext uri="{FF2B5EF4-FFF2-40B4-BE49-F238E27FC236}">
                <a16:creationId xmlns:a16="http://schemas.microsoft.com/office/drawing/2014/main" id="{BEBB9BC9-A5E1-E648-B4EE-59C88BF0E776}"/>
              </a:ext>
            </a:extLst>
          </p:cNvPr>
          <p:cNvSpPr txBox="1"/>
          <p:nvPr/>
        </p:nvSpPr>
        <p:spPr>
          <a:xfrm>
            <a:off x="8611459" y="3001350"/>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48</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9" name="文本框 108">
            <a:extLst>
              <a:ext uri="{FF2B5EF4-FFF2-40B4-BE49-F238E27FC236}">
                <a16:creationId xmlns:a16="http://schemas.microsoft.com/office/drawing/2014/main" id="{8C263485-F299-F44F-8A81-904854D328D6}"/>
              </a:ext>
            </a:extLst>
          </p:cNvPr>
          <p:cNvSpPr txBox="1"/>
          <p:nvPr/>
        </p:nvSpPr>
        <p:spPr>
          <a:xfrm>
            <a:off x="8230459" y="1702850"/>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47</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10" name="文本框 109">
            <a:extLst>
              <a:ext uri="{FF2B5EF4-FFF2-40B4-BE49-F238E27FC236}">
                <a16:creationId xmlns:a16="http://schemas.microsoft.com/office/drawing/2014/main" id="{8555C44B-CAB2-A34A-B495-E42A88613D1A}"/>
              </a:ext>
            </a:extLst>
          </p:cNvPr>
          <p:cNvSpPr txBox="1"/>
          <p:nvPr/>
        </p:nvSpPr>
        <p:spPr>
          <a:xfrm>
            <a:off x="8563921" y="4234375"/>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49</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11" name="文本框 110">
            <a:extLst>
              <a:ext uri="{FF2B5EF4-FFF2-40B4-BE49-F238E27FC236}">
                <a16:creationId xmlns:a16="http://schemas.microsoft.com/office/drawing/2014/main" id="{4B6E35E2-09DC-B140-AC1A-83FF2144A2EE}"/>
              </a:ext>
            </a:extLst>
          </p:cNvPr>
          <p:cNvSpPr txBox="1"/>
          <p:nvPr/>
        </p:nvSpPr>
        <p:spPr>
          <a:xfrm>
            <a:off x="8172536" y="4821889"/>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69</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12" name="文本框 111">
            <a:extLst>
              <a:ext uri="{FF2B5EF4-FFF2-40B4-BE49-F238E27FC236}">
                <a16:creationId xmlns:a16="http://schemas.microsoft.com/office/drawing/2014/main" id="{D9D8882B-D940-7144-926D-3372ECB17F17}"/>
              </a:ext>
            </a:extLst>
          </p:cNvPr>
          <p:cNvSpPr txBox="1"/>
          <p:nvPr/>
        </p:nvSpPr>
        <p:spPr>
          <a:xfrm>
            <a:off x="7993535" y="2207205"/>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57</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13" name="文本框 112">
            <a:extLst>
              <a:ext uri="{FF2B5EF4-FFF2-40B4-BE49-F238E27FC236}">
                <a16:creationId xmlns:a16="http://schemas.microsoft.com/office/drawing/2014/main" id="{326DB658-936B-F845-84B1-81F6CCA870B2}"/>
              </a:ext>
            </a:extLst>
          </p:cNvPr>
          <p:cNvSpPr txBox="1"/>
          <p:nvPr/>
        </p:nvSpPr>
        <p:spPr>
          <a:xfrm>
            <a:off x="8049011" y="3261390"/>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58</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14" name="文本框 113">
            <a:extLst>
              <a:ext uri="{FF2B5EF4-FFF2-40B4-BE49-F238E27FC236}">
                <a16:creationId xmlns:a16="http://schemas.microsoft.com/office/drawing/2014/main" id="{A1D99B24-0D2B-7B42-904A-209ABDB331D9}"/>
              </a:ext>
            </a:extLst>
          </p:cNvPr>
          <p:cNvSpPr txBox="1"/>
          <p:nvPr/>
        </p:nvSpPr>
        <p:spPr>
          <a:xfrm>
            <a:off x="8478366" y="3630084"/>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68</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15" name="文本框 114">
            <a:extLst>
              <a:ext uri="{FF2B5EF4-FFF2-40B4-BE49-F238E27FC236}">
                <a16:creationId xmlns:a16="http://schemas.microsoft.com/office/drawing/2014/main" id="{2C978962-E94F-E849-B155-5CCE68E70842}"/>
              </a:ext>
            </a:extLst>
          </p:cNvPr>
          <p:cNvSpPr txBox="1"/>
          <p:nvPr/>
        </p:nvSpPr>
        <p:spPr>
          <a:xfrm>
            <a:off x="9931831" y="4690123"/>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y</a:t>
            </a:r>
            <a:r>
              <a:rPr kumimoji="1" lang="en-US" altLang="zh-CN" sz="2400" baseline="-25000" dirty="0">
                <a:latin typeface="Times New Roman" panose="02020603050405020304" pitchFamily="18" charset="0"/>
                <a:cs typeface="Times New Roman" panose="02020603050405020304" pitchFamily="18" charset="0"/>
              </a:rPr>
              <a:t>9</a:t>
            </a:r>
            <a:endParaRPr kumimoji="1" lang="zh-CN" altLang="en-US" sz="2400" dirty="0">
              <a:latin typeface="Times New Roman" panose="02020603050405020304" pitchFamily="18" charset="0"/>
              <a:cs typeface="Times New Roman" panose="02020603050405020304" pitchFamily="18" charset="0"/>
            </a:endParaRPr>
          </a:p>
        </p:txBody>
      </p:sp>
      <p:sp>
        <p:nvSpPr>
          <p:cNvPr id="116" name="文本框 115">
            <a:extLst>
              <a:ext uri="{FF2B5EF4-FFF2-40B4-BE49-F238E27FC236}">
                <a16:creationId xmlns:a16="http://schemas.microsoft.com/office/drawing/2014/main" id="{672BD8E7-8CBF-A243-BF39-6B84D22E0BEA}"/>
              </a:ext>
            </a:extLst>
          </p:cNvPr>
          <p:cNvSpPr txBox="1"/>
          <p:nvPr/>
        </p:nvSpPr>
        <p:spPr>
          <a:xfrm>
            <a:off x="8735196" y="2256722"/>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67</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3098" name="文本框 3097">
            <a:extLst>
              <a:ext uri="{FF2B5EF4-FFF2-40B4-BE49-F238E27FC236}">
                <a16:creationId xmlns:a16="http://schemas.microsoft.com/office/drawing/2014/main" id="{113B1D38-CE15-A44D-803B-01A03EE0E5F3}"/>
              </a:ext>
            </a:extLst>
          </p:cNvPr>
          <p:cNvSpPr txBox="1"/>
          <p:nvPr/>
        </p:nvSpPr>
        <p:spPr>
          <a:xfrm>
            <a:off x="2482792" y="1140988"/>
            <a:ext cx="177165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Input(</a:t>
            </a:r>
            <a:r>
              <a:rPr kumimoji="1" lang="en-US" altLang="zh-CN" sz="2400" dirty="0" err="1">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p:sp>
        <p:nvSpPr>
          <p:cNvPr id="118" name="文本框 117">
            <a:extLst>
              <a:ext uri="{FF2B5EF4-FFF2-40B4-BE49-F238E27FC236}">
                <a16:creationId xmlns:a16="http://schemas.microsoft.com/office/drawing/2014/main" id="{6A88650C-5F58-9248-A29D-CE47DDA49F50}"/>
              </a:ext>
            </a:extLst>
          </p:cNvPr>
          <p:cNvSpPr txBox="1"/>
          <p:nvPr/>
        </p:nvSpPr>
        <p:spPr>
          <a:xfrm>
            <a:off x="9101822" y="1112114"/>
            <a:ext cx="177165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Output(k)</a:t>
            </a:r>
            <a:endParaRPr kumimoji="1" lang="zh-CN" altLang="en-US" sz="2400" dirty="0">
              <a:latin typeface="Times New Roman" panose="02020603050405020304" pitchFamily="18" charset="0"/>
              <a:cs typeface="Times New Roman" panose="02020603050405020304" pitchFamily="18" charset="0"/>
            </a:endParaRPr>
          </a:p>
        </p:txBody>
      </p:sp>
      <p:sp>
        <p:nvSpPr>
          <p:cNvPr id="119" name="文本框 118">
            <a:extLst>
              <a:ext uri="{FF2B5EF4-FFF2-40B4-BE49-F238E27FC236}">
                <a16:creationId xmlns:a16="http://schemas.microsoft.com/office/drawing/2014/main" id="{15949E13-9193-D542-9DAA-38E6455C7D47}"/>
              </a:ext>
            </a:extLst>
          </p:cNvPr>
          <p:cNvSpPr txBox="1"/>
          <p:nvPr/>
        </p:nvSpPr>
        <p:spPr>
          <a:xfrm>
            <a:off x="5387803" y="1108416"/>
            <a:ext cx="207567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Hidden layer(j)</a:t>
            </a:r>
            <a:endParaRPr kumimoji="1" lang="zh-CN" altLang="en-US" sz="2400" dirty="0">
              <a:latin typeface="Times New Roman" panose="02020603050405020304" pitchFamily="18" charset="0"/>
              <a:cs typeface="Times New Roman" panose="02020603050405020304" pitchFamily="18" charset="0"/>
            </a:endParaRPr>
          </a:p>
        </p:txBody>
      </p:sp>
      <p:sp>
        <p:nvSpPr>
          <p:cNvPr id="120" name="文本框 119">
            <a:extLst>
              <a:ext uri="{FF2B5EF4-FFF2-40B4-BE49-F238E27FC236}">
                <a16:creationId xmlns:a16="http://schemas.microsoft.com/office/drawing/2014/main" id="{CF6132CD-822C-4E45-B7E8-B99ADCADE9CA}"/>
              </a:ext>
            </a:extLst>
          </p:cNvPr>
          <p:cNvSpPr txBox="1"/>
          <p:nvPr/>
        </p:nvSpPr>
        <p:spPr>
          <a:xfrm>
            <a:off x="5381505" y="5447793"/>
            <a:ext cx="1906267"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Sigmoid</a:t>
            </a:r>
            <a:endParaRPr kumimoji="1" lang="zh-CN" altLang="en-US" sz="2400" dirty="0">
              <a:latin typeface="Times New Roman" panose="02020603050405020304" pitchFamily="18" charset="0"/>
              <a:cs typeface="Times New Roman" panose="02020603050405020304" pitchFamily="18" charset="0"/>
            </a:endParaRPr>
          </a:p>
        </p:txBody>
      </p:sp>
      <p:sp>
        <p:nvSpPr>
          <p:cNvPr id="121" name="文本框 120">
            <a:extLst>
              <a:ext uri="{FF2B5EF4-FFF2-40B4-BE49-F238E27FC236}">
                <a16:creationId xmlns:a16="http://schemas.microsoft.com/office/drawing/2014/main" id="{46A40B3A-561F-2448-A71E-9CEA88E52A70}"/>
              </a:ext>
            </a:extLst>
          </p:cNvPr>
          <p:cNvSpPr txBox="1"/>
          <p:nvPr/>
        </p:nvSpPr>
        <p:spPr>
          <a:xfrm>
            <a:off x="1650465" y="4673555"/>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x</a:t>
            </a:r>
            <a:r>
              <a:rPr kumimoji="1" lang="en-US" altLang="zh-CN" sz="2400" baseline="-25000" dirty="0">
                <a:latin typeface="Times New Roman" panose="02020603050405020304" pitchFamily="18" charset="0"/>
                <a:cs typeface="Times New Roman" panose="02020603050405020304" pitchFamily="18" charset="0"/>
              </a:rPr>
              <a:t>3</a:t>
            </a:r>
            <a:endParaRPr kumimoji="1" lang="zh-CN" altLang="en-US" sz="2400" dirty="0">
              <a:latin typeface="Times New Roman" panose="02020603050405020304" pitchFamily="18" charset="0"/>
              <a:cs typeface="Times New Roman" panose="02020603050405020304" pitchFamily="18" charset="0"/>
            </a:endParaRPr>
          </a:p>
        </p:txBody>
      </p:sp>
      <p:sp>
        <p:nvSpPr>
          <p:cNvPr id="122" name="文本框 121">
            <a:extLst>
              <a:ext uri="{FF2B5EF4-FFF2-40B4-BE49-F238E27FC236}">
                <a16:creationId xmlns:a16="http://schemas.microsoft.com/office/drawing/2014/main" id="{B2AF70CF-6A0C-F845-B158-759A5CE00A03}"/>
              </a:ext>
            </a:extLst>
          </p:cNvPr>
          <p:cNvSpPr txBox="1"/>
          <p:nvPr/>
        </p:nvSpPr>
        <p:spPr>
          <a:xfrm>
            <a:off x="1602454" y="3111237"/>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x</a:t>
            </a:r>
            <a:r>
              <a:rPr kumimoji="1" lang="en-US" altLang="zh-CN" sz="2400" baseline="-25000" dirty="0">
                <a:latin typeface="Times New Roman" panose="02020603050405020304" pitchFamily="18" charset="0"/>
                <a:cs typeface="Times New Roman" panose="02020603050405020304" pitchFamily="18" charset="0"/>
              </a:rPr>
              <a:t>2</a:t>
            </a:r>
            <a:endParaRPr kumimoji="1" lang="zh-CN" altLang="en-US" sz="2400" dirty="0">
              <a:latin typeface="Times New Roman" panose="02020603050405020304" pitchFamily="18" charset="0"/>
              <a:cs typeface="Times New Roman" panose="02020603050405020304" pitchFamily="18" charset="0"/>
            </a:endParaRPr>
          </a:p>
        </p:txBody>
      </p:sp>
      <p:sp>
        <p:nvSpPr>
          <p:cNvPr id="123" name="文本框 122">
            <a:extLst>
              <a:ext uri="{FF2B5EF4-FFF2-40B4-BE49-F238E27FC236}">
                <a16:creationId xmlns:a16="http://schemas.microsoft.com/office/drawing/2014/main" id="{BAFE467F-E687-7046-8980-8285557D31E7}"/>
              </a:ext>
            </a:extLst>
          </p:cNvPr>
          <p:cNvSpPr txBox="1"/>
          <p:nvPr/>
        </p:nvSpPr>
        <p:spPr>
          <a:xfrm>
            <a:off x="1672396" y="1586724"/>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x</a:t>
            </a:r>
            <a:r>
              <a:rPr kumimoji="1" lang="en-US" altLang="zh-CN" sz="2400" baseline="-25000" dirty="0">
                <a:latin typeface="Times New Roman" panose="02020603050405020304" pitchFamily="18" charset="0"/>
                <a:cs typeface="Times New Roman" panose="02020603050405020304" pitchFamily="18" charset="0"/>
              </a:rPr>
              <a:t>1</a:t>
            </a:r>
            <a:endParaRPr kumimoji="1" lang="zh-CN" altLang="en-US" sz="2400" dirty="0">
              <a:latin typeface="Times New Roman" panose="02020603050405020304" pitchFamily="18" charset="0"/>
              <a:cs typeface="Times New Roman" panose="02020603050405020304" pitchFamily="18" charset="0"/>
            </a:endParaRPr>
          </a:p>
        </p:txBody>
      </p:sp>
      <p:sp>
        <p:nvSpPr>
          <p:cNvPr id="125" name="文本框 124">
            <a:extLst>
              <a:ext uri="{FF2B5EF4-FFF2-40B4-BE49-F238E27FC236}">
                <a16:creationId xmlns:a16="http://schemas.microsoft.com/office/drawing/2014/main" id="{BAC9826E-3298-2F48-A637-90DA22A4CB55}"/>
              </a:ext>
            </a:extLst>
          </p:cNvPr>
          <p:cNvSpPr txBox="1"/>
          <p:nvPr/>
        </p:nvSpPr>
        <p:spPr>
          <a:xfrm>
            <a:off x="4966258" y="1709440"/>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14</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26" name="文本框 125">
            <a:extLst>
              <a:ext uri="{FF2B5EF4-FFF2-40B4-BE49-F238E27FC236}">
                <a16:creationId xmlns:a16="http://schemas.microsoft.com/office/drawing/2014/main" id="{70FFA760-73FE-8E47-8458-64E97319FA98}"/>
              </a:ext>
            </a:extLst>
          </p:cNvPr>
          <p:cNvSpPr txBox="1"/>
          <p:nvPr/>
        </p:nvSpPr>
        <p:spPr>
          <a:xfrm>
            <a:off x="9994340" y="3107746"/>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y</a:t>
            </a:r>
            <a:r>
              <a:rPr kumimoji="1" lang="en-US" altLang="zh-CN" sz="2400" baseline="-25000" dirty="0">
                <a:latin typeface="Times New Roman" panose="02020603050405020304" pitchFamily="18" charset="0"/>
                <a:cs typeface="Times New Roman" panose="02020603050405020304" pitchFamily="18" charset="0"/>
              </a:rPr>
              <a:t>8</a:t>
            </a:r>
            <a:endParaRPr kumimoji="1" lang="zh-CN" altLang="en-US" sz="2400" dirty="0">
              <a:latin typeface="Times New Roman" panose="02020603050405020304" pitchFamily="18" charset="0"/>
              <a:cs typeface="Times New Roman" panose="02020603050405020304" pitchFamily="18" charset="0"/>
            </a:endParaRPr>
          </a:p>
        </p:txBody>
      </p:sp>
      <p:sp>
        <p:nvSpPr>
          <p:cNvPr id="127" name="文本框 126">
            <a:extLst>
              <a:ext uri="{FF2B5EF4-FFF2-40B4-BE49-F238E27FC236}">
                <a16:creationId xmlns:a16="http://schemas.microsoft.com/office/drawing/2014/main" id="{36337724-7F61-EA4D-90DA-5E7A08BC6E6C}"/>
              </a:ext>
            </a:extLst>
          </p:cNvPr>
          <p:cNvSpPr txBox="1"/>
          <p:nvPr/>
        </p:nvSpPr>
        <p:spPr>
          <a:xfrm>
            <a:off x="9964566" y="1525369"/>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y</a:t>
            </a:r>
            <a:r>
              <a:rPr kumimoji="1" lang="en-US" altLang="zh-CN" sz="2400" baseline="-25000" dirty="0">
                <a:latin typeface="Times New Roman" panose="02020603050405020304" pitchFamily="18" charset="0"/>
                <a:cs typeface="Times New Roman" panose="02020603050405020304" pitchFamily="18" charset="0"/>
              </a:rPr>
              <a:t>7</a:t>
            </a:r>
            <a:endParaRPr kumimoji="1" lang="zh-CN" altLang="en-US" sz="2400" dirty="0">
              <a:latin typeface="Times New Roman" panose="02020603050405020304" pitchFamily="18" charset="0"/>
              <a:cs typeface="Times New Roman" panose="02020603050405020304" pitchFamily="18" charset="0"/>
            </a:endParaRPr>
          </a:p>
        </p:txBody>
      </p:sp>
      <p:cxnSp>
        <p:nvCxnSpPr>
          <p:cNvPr id="4" name="直线箭头连接符 3">
            <a:extLst>
              <a:ext uri="{FF2B5EF4-FFF2-40B4-BE49-F238E27FC236}">
                <a16:creationId xmlns:a16="http://schemas.microsoft.com/office/drawing/2014/main" id="{E40A1401-0924-134E-9CA3-FD85107D982F}"/>
              </a:ext>
            </a:extLst>
          </p:cNvPr>
          <p:cNvCxnSpPr>
            <a:cxnSpLocks/>
          </p:cNvCxnSpPr>
          <p:nvPr/>
        </p:nvCxnSpPr>
        <p:spPr>
          <a:xfrm>
            <a:off x="3581786" y="1343968"/>
            <a:ext cx="1816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a:extLst>
              <a:ext uri="{FF2B5EF4-FFF2-40B4-BE49-F238E27FC236}">
                <a16:creationId xmlns:a16="http://schemas.microsoft.com/office/drawing/2014/main" id="{6ADCB7E7-954F-954F-9D04-590FEC669383}"/>
              </a:ext>
            </a:extLst>
          </p:cNvPr>
          <p:cNvCxnSpPr>
            <a:cxnSpLocks/>
          </p:cNvCxnSpPr>
          <p:nvPr/>
        </p:nvCxnSpPr>
        <p:spPr>
          <a:xfrm>
            <a:off x="7322109" y="1339249"/>
            <a:ext cx="1816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a:extLst>
              <a:ext uri="{FF2B5EF4-FFF2-40B4-BE49-F238E27FC236}">
                <a16:creationId xmlns:a16="http://schemas.microsoft.com/office/drawing/2014/main" id="{498FAA50-7F71-E643-80C5-7A73B669F950}"/>
              </a:ext>
            </a:extLst>
          </p:cNvPr>
          <p:cNvCxnSpPr>
            <a:cxnSpLocks/>
          </p:cNvCxnSpPr>
          <p:nvPr/>
        </p:nvCxnSpPr>
        <p:spPr>
          <a:xfrm>
            <a:off x="3571103" y="1339249"/>
            <a:ext cx="1816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3624C398-D65F-2045-98A0-4F058A4EE924}"/>
                  </a:ext>
                </a:extLst>
              </p:cNvPr>
              <p:cNvSpPr txBox="1"/>
              <p:nvPr/>
            </p:nvSpPr>
            <p:spPr>
              <a:xfrm>
                <a:off x="4033710" y="1059163"/>
                <a:ext cx="1059420" cy="4914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cs typeface="Times New Roman" panose="02020603050405020304" pitchFamily="18" charset="0"/>
                            </a:rPr>
                          </m:ctrlPr>
                        </m:sSubPr>
                        <m:e>
                          <m:r>
                            <a:rPr kumimoji="1" lang="en-US" altLang="zh-CN" sz="2400" b="0" i="1" smtClean="0">
                              <a:latin typeface="Cambria Math" panose="02040503050406030204" pitchFamily="18" charset="0"/>
                              <a:cs typeface="Times New Roman" panose="02020603050405020304" pitchFamily="18" charset="0"/>
                            </a:rPr>
                            <m:t>𝜔</m:t>
                          </m:r>
                        </m:e>
                        <m:sub>
                          <m:r>
                            <a:rPr kumimoji="1" lang="en-US" altLang="zh-CN" sz="2400" b="0" i="1" smtClean="0">
                              <a:latin typeface="Cambria Math" panose="02040503050406030204" pitchFamily="18" charset="0"/>
                              <a:cs typeface="Times New Roman" panose="02020603050405020304" pitchFamily="18" charset="0"/>
                            </a:rPr>
                            <m:t>𝑖𝑗</m:t>
                          </m:r>
                        </m:sub>
                      </m:sSub>
                    </m:oMath>
                  </m:oMathPara>
                </a14:m>
                <a:endParaRPr kumimoji="1" lang="zh-CN" altLang="en-US" sz="2400" dirty="0">
                  <a:latin typeface="Times New Roman" panose="02020603050405020304" pitchFamily="18" charset="0"/>
                  <a:cs typeface="Times New Roman" panose="02020603050405020304" pitchFamily="18" charset="0"/>
                </a:endParaRPr>
              </a:p>
            </p:txBody>
          </p:sp>
        </mc:Choice>
        <mc:Fallback xmlns="">
          <p:sp>
            <p:nvSpPr>
              <p:cNvPr id="79" name="文本框 78">
                <a:extLst>
                  <a:ext uri="{FF2B5EF4-FFF2-40B4-BE49-F238E27FC236}">
                    <a16:creationId xmlns:a16="http://schemas.microsoft.com/office/drawing/2014/main" id="{3624C398-D65F-2045-98A0-4F058A4EE924}"/>
                  </a:ext>
                </a:extLst>
              </p:cNvPr>
              <p:cNvSpPr txBox="1">
                <a:spLocks noRot="1" noChangeAspect="1" noMove="1" noResize="1" noEditPoints="1" noAdjustHandles="1" noChangeArrowheads="1" noChangeShapeType="1" noTextEdit="1"/>
              </p:cNvSpPr>
              <p:nvPr/>
            </p:nvSpPr>
            <p:spPr>
              <a:xfrm>
                <a:off x="4033710" y="1059163"/>
                <a:ext cx="1059420" cy="491417"/>
              </a:xfrm>
              <a:prstGeom prst="rect">
                <a:avLst/>
              </a:prstGeom>
              <a:blipFill>
                <a:blip r:embed="rId2"/>
                <a:stretch>
                  <a:fillRect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4B29CEC9-7A6C-F341-A447-423B32B8C974}"/>
                  </a:ext>
                </a:extLst>
              </p:cNvPr>
              <p:cNvSpPr txBox="1"/>
              <p:nvPr/>
            </p:nvSpPr>
            <p:spPr>
              <a:xfrm>
                <a:off x="7808913" y="1034690"/>
                <a:ext cx="1059420" cy="4914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cs typeface="Times New Roman" panose="02020603050405020304" pitchFamily="18" charset="0"/>
                            </a:rPr>
                          </m:ctrlPr>
                        </m:sSubPr>
                        <m:e>
                          <m:r>
                            <a:rPr kumimoji="1" lang="en-US" altLang="zh-CN" sz="2400" b="0" i="1" smtClean="0">
                              <a:latin typeface="Cambria Math" panose="02040503050406030204" pitchFamily="18" charset="0"/>
                              <a:cs typeface="Times New Roman" panose="02020603050405020304" pitchFamily="18" charset="0"/>
                            </a:rPr>
                            <m:t>𝜔</m:t>
                          </m:r>
                        </m:e>
                        <m:sub>
                          <m:r>
                            <a:rPr kumimoji="1" lang="en-US" altLang="zh-CN" sz="2400" b="0" i="1" smtClean="0">
                              <a:latin typeface="Cambria Math" panose="02040503050406030204" pitchFamily="18" charset="0"/>
                              <a:cs typeface="Times New Roman" panose="02020603050405020304" pitchFamily="18" charset="0"/>
                            </a:rPr>
                            <m:t>𝑗𝑘</m:t>
                          </m:r>
                        </m:sub>
                      </m:sSub>
                    </m:oMath>
                  </m:oMathPara>
                </a14:m>
                <a:endParaRPr kumimoji="1" lang="zh-CN" altLang="en-US" sz="2400" dirty="0">
                  <a:latin typeface="Times New Roman" panose="02020603050405020304" pitchFamily="18" charset="0"/>
                  <a:cs typeface="Times New Roman" panose="02020603050405020304" pitchFamily="18" charset="0"/>
                </a:endParaRPr>
              </a:p>
            </p:txBody>
          </p:sp>
        </mc:Choice>
        <mc:Fallback xmlns="">
          <p:sp>
            <p:nvSpPr>
              <p:cNvPr id="82" name="文本框 81">
                <a:extLst>
                  <a:ext uri="{FF2B5EF4-FFF2-40B4-BE49-F238E27FC236}">
                    <a16:creationId xmlns:a16="http://schemas.microsoft.com/office/drawing/2014/main" id="{4B29CEC9-7A6C-F341-A447-423B32B8C974}"/>
                  </a:ext>
                </a:extLst>
              </p:cNvPr>
              <p:cNvSpPr txBox="1">
                <a:spLocks noRot="1" noChangeAspect="1" noMove="1" noResize="1" noEditPoints="1" noAdjustHandles="1" noChangeArrowheads="1" noChangeShapeType="1" noTextEdit="1"/>
              </p:cNvSpPr>
              <p:nvPr/>
            </p:nvSpPr>
            <p:spPr>
              <a:xfrm>
                <a:off x="7808913" y="1034690"/>
                <a:ext cx="1059420" cy="491417"/>
              </a:xfrm>
              <a:prstGeom prst="rect">
                <a:avLst/>
              </a:prstGeom>
              <a:blipFill>
                <a:blip r:embed="rId3"/>
                <a:stretch>
                  <a:fillRect b="-12500"/>
                </a:stretch>
              </a:blipFill>
            </p:spPr>
            <p:txBody>
              <a:bodyPr/>
              <a:lstStyle/>
              <a:p>
                <a:r>
                  <a:rPr lang="zh-CN" altLang="en-US">
                    <a:noFill/>
                  </a:rPr>
                  <a:t> </a:t>
                </a:r>
              </a:p>
            </p:txBody>
          </p:sp>
        </mc:Fallback>
      </mc:AlternateContent>
      <p:sp>
        <p:nvSpPr>
          <p:cNvPr id="83" name="文本框 82">
            <a:extLst>
              <a:ext uri="{FF2B5EF4-FFF2-40B4-BE49-F238E27FC236}">
                <a16:creationId xmlns:a16="http://schemas.microsoft.com/office/drawing/2014/main" id="{E71B4570-1A98-3944-B994-AF54AAB048D3}"/>
              </a:ext>
            </a:extLst>
          </p:cNvPr>
          <p:cNvSpPr txBox="1"/>
          <p:nvPr/>
        </p:nvSpPr>
        <p:spPr>
          <a:xfrm>
            <a:off x="6374414" y="1751582"/>
            <a:ext cx="1059420" cy="584775"/>
          </a:xfrm>
          <a:prstGeom prst="rect">
            <a:avLst/>
          </a:prstGeom>
          <a:noFill/>
        </p:spPr>
        <p:txBody>
          <a:bodyPr wrap="square" rtlCol="0">
            <a:spAutoFit/>
          </a:bodyPr>
          <a:lstStyle/>
          <a:p>
            <a:r>
              <a:rPr kumimoji="1" lang="en-US" altLang="zh-CN" sz="3200" dirty="0">
                <a:latin typeface="Times New Roman" panose="02020603050405020304" pitchFamily="18" charset="0"/>
                <a:cs typeface="Times New Roman" panose="02020603050405020304" pitchFamily="18" charset="0"/>
              </a:rPr>
              <a:t>a</a:t>
            </a:r>
            <a:r>
              <a:rPr kumimoji="1" lang="en-US" altLang="zh-CN" sz="3200" baseline="-25000" dirty="0">
                <a:latin typeface="Times New Roman" panose="02020603050405020304" pitchFamily="18" charset="0"/>
                <a:cs typeface="Times New Roman" panose="02020603050405020304" pitchFamily="18" charset="0"/>
              </a:rPr>
              <a:t>4</a:t>
            </a:r>
            <a:endParaRPr kumimoji="1" lang="zh-CN" altLang="en-US" sz="3200" dirty="0">
              <a:latin typeface="Times New Roman" panose="02020603050405020304" pitchFamily="18" charset="0"/>
              <a:cs typeface="Times New Roman" panose="02020603050405020304" pitchFamily="18" charset="0"/>
            </a:endParaRPr>
          </a:p>
        </p:txBody>
      </p:sp>
      <p:sp>
        <p:nvSpPr>
          <p:cNvPr id="86" name="文本框 85">
            <a:extLst>
              <a:ext uri="{FF2B5EF4-FFF2-40B4-BE49-F238E27FC236}">
                <a16:creationId xmlns:a16="http://schemas.microsoft.com/office/drawing/2014/main" id="{2F445DDB-C2E2-8449-B19B-65ECE1E7763C}"/>
              </a:ext>
            </a:extLst>
          </p:cNvPr>
          <p:cNvSpPr txBox="1"/>
          <p:nvPr/>
        </p:nvSpPr>
        <p:spPr>
          <a:xfrm>
            <a:off x="6275622" y="4673555"/>
            <a:ext cx="1059420" cy="584775"/>
          </a:xfrm>
          <a:prstGeom prst="rect">
            <a:avLst/>
          </a:prstGeom>
          <a:noFill/>
        </p:spPr>
        <p:txBody>
          <a:bodyPr wrap="square" rtlCol="0">
            <a:spAutoFit/>
          </a:bodyPr>
          <a:lstStyle/>
          <a:p>
            <a:r>
              <a:rPr kumimoji="1" lang="en-US" altLang="zh-CN" sz="3200" dirty="0">
                <a:latin typeface="Times New Roman" panose="02020603050405020304" pitchFamily="18" charset="0"/>
                <a:cs typeface="Times New Roman" panose="02020603050405020304" pitchFamily="18" charset="0"/>
              </a:rPr>
              <a:t>a</a:t>
            </a:r>
            <a:r>
              <a:rPr kumimoji="1" lang="en-US" altLang="zh-CN" sz="3200" baseline="-25000" dirty="0">
                <a:latin typeface="Times New Roman" panose="02020603050405020304" pitchFamily="18" charset="0"/>
                <a:cs typeface="Times New Roman" panose="02020603050405020304" pitchFamily="18" charset="0"/>
              </a:rPr>
              <a:t>6</a:t>
            </a:r>
            <a:endParaRPr kumimoji="1" lang="zh-CN" altLang="en-US" sz="3200" dirty="0">
              <a:latin typeface="Times New Roman" panose="02020603050405020304" pitchFamily="18" charset="0"/>
              <a:cs typeface="Times New Roman" panose="02020603050405020304" pitchFamily="18" charset="0"/>
            </a:endParaRPr>
          </a:p>
        </p:txBody>
      </p:sp>
      <p:sp>
        <p:nvSpPr>
          <p:cNvPr id="87" name="文本框 86">
            <a:extLst>
              <a:ext uri="{FF2B5EF4-FFF2-40B4-BE49-F238E27FC236}">
                <a16:creationId xmlns:a16="http://schemas.microsoft.com/office/drawing/2014/main" id="{D61BAE5F-6DBF-9148-AD0A-FFD9B0117F55}"/>
              </a:ext>
            </a:extLst>
          </p:cNvPr>
          <p:cNvSpPr txBox="1"/>
          <p:nvPr/>
        </p:nvSpPr>
        <p:spPr>
          <a:xfrm>
            <a:off x="6306451" y="3206982"/>
            <a:ext cx="1059420" cy="584775"/>
          </a:xfrm>
          <a:prstGeom prst="rect">
            <a:avLst/>
          </a:prstGeom>
          <a:noFill/>
        </p:spPr>
        <p:txBody>
          <a:bodyPr wrap="square" rtlCol="0">
            <a:spAutoFit/>
          </a:bodyPr>
          <a:lstStyle/>
          <a:p>
            <a:r>
              <a:rPr kumimoji="1" lang="en-US" altLang="zh-CN" sz="3200" dirty="0">
                <a:latin typeface="Times New Roman" panose="02020603050405020304" pitchFamily="18" charset="0"/>
                <a:cs typeface="Times New Roman" panose="02020603050405020304" pitchFamily="18" charset="0"/>
              </a:rPr>
              <a:t>a</a:t>
            </a:r>
            <a:r>
              <a:rPr kumimoji="1" lang="en-US" altLang="zh-CN" sz="3200" baseline="-25000" dirty="0">
                <a:latin typeface="Times New Roman" panose="02020603050405020304" pitchFamily="18" charset="0"/>
                <a:cs typeface="Times New Roman" panose="02020603050405020304" pitchFamily="18" charset="0"/>
              </a:rPr>
              <a:t>5</a:t>
            </a:r>
            <a:endParaRPr kumimoji="1"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569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F4BE3-EF4D-6E46-AC54-2B35D05DFFFA}"/>
              </a:ext>
            </a:extLst>
          </p:cNvPr>
          <p:cNvSpPr>
            <a:spLocks noGrp="1"/>
          </p:cNvSpPr>
          <p:nvPr>
            <p:ph type="title"/>
          </p:nvPr>
        </p:nvSpPr>
        <p:spPr/>
        <p:txBody>
          <a:bodyPr/>
          <a:lstStyle/>
          <a:p>
            <a:r>
              <a:rPr lang="en" altLang="zh-CN" b="1" dirty="0">
                <a:latin typeface="Times New Roman" panose="02020603050405020304" pitchFamily="18" charset="0"/>
                <a:cs typeface="Times New Roman" panose="02020603050405020304" pitchFamily="18" charset="0"/>
              </a:rPr>
              <a:t>Neural Network Layer</a:t>
            </a:r>
            <a:endParaRPr kumimoji="1" lang="zh-CN" altLang="en-US" b="1"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81F783C1-D198-4342-9D83-88BDBF37495F}"/>
              </a:ext>
            </a:extLst>
          </p:cNvPr>
          <p:cNvSpPr txBox="1"/>
          <p:nvPr/>
        </p:nvSpPr>
        <p:spPr>
          <a:xfrm>
            <a:off x="5072063" y="6031210"/>
            <a:ext cx="2331773"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Sigmoid</a:t>
            </a:r>
            <a:endParaRPr kumimoji="1" lang="zh-CN" altLang="en-US" sz="2400" dirty="0">
              <a:latin typeface="Times New Roman" panose="02020603050405020304" pitchFamily="18" charset="0"/>
              <a:cs typeface="Times New Roman" panose="02020603050405020304" pitchFamily="18" charset="0"/>
            </a:endParaRPr>
          </a:p>
        </p:txBody>
      </p:sp>
      <p:sp>
        <p:nvSpPr>
          <p:cNvPr id="10" name="椭圆 9">
            <a:extLst>
              <a:ext uri="{FF2B5EF4-FFF2-40B4-BE49-F238E27FC236}">
                <a16:creationId xmlns:a16="http://schemas.microsoft.com/office/drawing/2014/main" id="{DD96A0FD-612B-A64E-A654-111B204BF34E}"/>
              </a:ext>
            </a:extLst>
          </p:cNvPr>
          <p:cNvSpPr/>
          <p:nvPr/>
        </p:nvSpPr>
        <p:spPr>
          <a:xfrm>
            <a:off x="8242962" y="2043113"/>
            <a:ext cx="586713" cy="5715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1" name="椭圆 10">
            <a:extLst>
              <a:ext uri="{FF2B5EF4-FFF2-40B4-BE49-F238E27FC236}">
                <a16:creationId xmlns:a16="http://schemas.microsoft.com/office/drawing/2014/main" id="{E59008F7-3B6A-9043-B284-537EED1834DA}"/>
              </a:ext>
            </a:extLst>
          </p:cNvPr>
          <p:cNvSpPr/>
          <p:nvPr/>
        </p:nvSpPr>
        <p:spPr>
          <a:xfrm>
            <a:off x="8242961" y="3740151"/>
            <a:ext cx="586713" cy="5715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2" name="椭圆 11">
            <a:extLst>
              <a:ext uri="{FF2B5EF4-FFF2-40B4-BE49-F238E27FC236}">
                <a16:creationId xmlns:a16="http://schemas.microsoft.com/office/drawing/2014/main" id="{36FC6FFE-9913-7447-8B5A-8BEF805A9DA6}"/>
              </a:ext>
            </a:extLst>
          </p:cNvPr>
          <p:cNvSpPr/>
          <p:nvPr/>
        </p:nvSpPr>
        <p:spPr>
          <a:xfrm>
            <a:off x="8242961" y="5294314"/>
            <a:ext cx="586713" cy="5715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8D27C8A2-9940-6A4D-84D0-8D02A5FEB2CC}"/>
              </a:ext>
            </a:extLst>
          </p:cNvPr>
          <p:cNvSpPr txBox="1"/>
          <p:nvPr/>
        </p:nvSpPr>
        <p:spPr>
          <a:xfrm>
            <a:off x="8029575" y="1528763"/>
            <a:ext cx="1352550"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Output</a:t>
            </a:r>
            <a:endParaRPr kumimoji="1" lang="zh-CN" altLang="en-US" dirty="0">
              <a:latin typeface="Times New Roman" panose="02020603050405020304" pitchFamily="18" charset="0"/>
              <a:cs typeface="Times New Roman" panose="02020603050405020304" pitchFamily="18" charset="0"/>
            </a:endParaRPr>
          </a:p>
        </p:txBody>
      </p:sp>
      <p:sp>
        <p:nvSpPr>
          <p:cNvPr id="15" name="椭圆 14">
            <a:extLst>
              <a:ext uri="{FF2B5EF4-FFF2-40B4-BE49-F238E27FC236}">
                <a16:creationId xmlns:a16="http://schemas.microsoft.com/office/drawing/2014/main" id="{08F6B7A2-7BB4-E541-A031-ACD318849F14}"/>
              </a:ext>
            </a:extLst>
          </p:cNvPr>
          <p:cNvSpPr/>
          <p:nvPr/>
        </p:nvSpPr>
        <p:spPr>
          <a:xfrm>
            <a:off x="5459743" y="5294314"/>
            <a:ext cx="586713" cy="5715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6" name="椭圆 15">
            <a:extLst>
              <a:ext uri="{FF2B5EF4-FFF2-40B4-BE49-F238E27FC236}">
                <a16:creationId xmlns:a16="http://schemas.microsoft.com/office/drawing/2014/main" id="{C8A03B66-059E-884B-B540-5526D1796F8D}"/>
              </a:ext>
            </a:extLst>
          </p:cNvPr>
          <p:cNvSpPr/>
          <p:nvPr/>
        </p:nvSpPr>
        <p:spPr>
          <a:xfrm>
            <a:off x="5463580" y="3735389"/>
            <a:ext cx="586713" cy="5715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7" name="椭圆 16">
            <a:extLst>
              <a:ext uri="{FF2B5EF4-FFF2-40B4-BE49-F238E27FC236}">
                <a16:creationId xmlns:a16="http://schemas.microsoft.com/office/drawing/2014/main" id="{E72D211B-384B-4041-A24F-6166B75DBE91}"/>
              </a:ext>
            </a:extLst>
          </p:cNvPr>
          <p:cNvSpPr/>
          <p:nvPr/>
        </p:nvSpPr>
        <p:spPr>
          <a:xfrm>
            <a:off x="5463580" y="2043113"/>
            <a:ext cx="586713" cy="5715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8" name="椭圆 17">
            <a:extLst>
              <a:ext uri="{FF2B5EF4-FFF2-40B4-BE49-F238E27FC236}">
                <a16:creationId xmlns:a16="http://schemas.microsoft.com/office/drawing/2014/main" id="{BB3D9801-8D7B-EB4F-B31F-FD9EEF317D54}"/>
              </a:ext>
            </a:extLst>
          </p:cNvPr>
          <p:cNvSpPr/>
          <p:nvPr/>
        </p:nvSpPr>
        <p:spPr>
          <a:xfrm>
            <a:off x="2674671" y="5294314"/>
            <a:ext cx="586713" cy="5715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9" name="椭圆 18">
            <a:extLst>
              <a:ext uri="{FF2B5EF4-FFF2-40B4-BE49-F238E27FC236}">
                <a16:creationId xmlns:a16="http://schemas.microsoft.com/office/drawing/2014/main" id="{2A603E0D-6E10-B34E-956F-FB11394ECF33}"/>
              </a:ext>
            </a:extLst>
          </p:cNvPr>
          <p:cNvSpPr/>
          <p:nvPr/>
        </p:nvSpPr>
        <p:spPr>
          <a:xfrm>
            <a:off x="2674672" y="3735389"/>
            <a:ext cx="586713" cy="5715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0" name="椭圆 19">
            <a:extLst>
              <a:ext uri="{FF2B5EF4-FFF2-40B4-BE49-F238E27FC236}">
                <a16:creationId xmlns:a16="http://schemas.microsoft.com/office/drawing/2014/main" id="{D12B173E-7922-4B4F-B8A6-2E30D9FFEBF5}"/>
              </a:ext>
            </a:extLst>
          </p:cNvPr>
          <p:cNvSpPr/>
          <p:nvPr/>
        </p:nvSpPr>
        <p:spPr>
          <a:xfrm>
            <a:off x="2674673" y="2043113"/>
            <a:ext cx="586713" cy="5715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D48BCABA-72B9-374C-A379-082378F62DE8}"/>
              </a:ext>
            </a:extLst>
          </p:cNvPr>
          <p:cNvSpPr txBox="1"/>
          <p:nvPr/>
        </p:nvSpPr>
        <p:spPr>
          <a:xfrm>
            <a:off x="5314024" y="1564244"/>
            <a:ext cx="1352550"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Hidden</a:t>
            </a:r>
            <a:endParaRPr kumimoji="1" lang="zh-CN" altLang="en-US"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2D40B855-FB31-E74F-8017-5FB1D1D96314}"/>
              </a:ext>
            </a:extLst>
          </p:cNvPr>
          <p:cNvSpPr txBox="1"/>
          <p:nvPr/>
        </p:nvSpPr>
        <p:spPr>
          <a:xfrm>
            <a:off x="2585109" y="1582222"/>
            <a:ext cx="1352550"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Input</a:t>
            </a:r>
            <a:endParaRPr kumimoji="1" lang="zh-CN" altLang="en-US" dirty="0">
              <a:latin typeface="Times New Roman" panose="02020603050405020304" pitchFamily="18" charset="0"/>
              <a:cs typeface="Times New Roman" panose="02020603050405020304" pitchFamily="18" charset="0"/>
            </a:endParaRPr>
          </a:p>
        </p:txBody>
      </p:sp>
      <p:cxnSp>
        <p:nvCxnSpPr>
          <p:cNvPr id="24" name="直线箭头连接符 23">
            <a:extLst>
              <a:ext uri="{FF2B5EF4-FFF2-40B4-BE49-F238E27FC236}">
                <a16:creationId xmlns:a16="http://schemas.microsoft.com/office/drawing/2014/main" id="{4E67CB45-817D-3241-B46B-93B227781F0A}"/>
              </a:ext>
            </a:extLst>
          </p:cNvPr>
          <p:cNvCxnSpPr>
            <a:cxnSpLocks/>
            <a:endCxn id="20" idx="2"/>
          </p:cNvCxnSpPr>
          <p:nvPr/>
        </p:nvCxnSpPr>
        <p:spPr>
          <a:xfrm>
            <a:off x="1757363" y="2328863"/>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94D9D9CB-EECB-0142-B0B0-734FB57884EF}"/>
              </a:ext>
            </a:extLst>
          </p:cNvPr>
          <p:cNvCxnSpPr>
            <a:cxnSpLocks/>
          </p:cNvCxnSpPr>
          <p:nvPr/>
        </p:nvCxnSpPr>
        <p:spPr>
          <a:xfrm>
            <a:off x="1757361" y="5567363"/>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3D1DF74D-48B6-B74B-A314-157A39EBE606}"/>
              </a:ext>
            </a:extLst>
          </p:cNvPr>
          <p:cNvCxnSpPr>
            <a:cxnSpLocks/>
          </p:cNvCxnSpPr>
          <p:nvPr/>
        </p:nvCxnSpPr>
        <p:spPr>
          <a:xfrm>
            <a:off x="1757361" y="4005263"/>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a:extLst>
              <a:ext uri="{FF2B5EF4-FFF2-40B4-BE49-F238E27FC236}">
                <a16:creationId xmlns:a16="http://schemas.microsoft.com/office/drawing/2014/main" id="{88849713-7E7C-5A45-9699-61F373E7B14F}"/>
              </a:ext>
            </a:extLst>
          </p:cNvPr>
          <p:cNvCxnSpPr>
            <a:cxnSpLocks/>
          </p:cNvCxnSpPr>
          <p:nvPr/>
        </p:nvCxnSpPr>
        <p:spPr>
          <a:xfrm>
            <a:off x="4542433" y="2338388"/>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a:extLst>
              <a:ext uri="{FF2B5EF4-FFF2-40B4-BE49-F238E27FC236}">
                <a16:creationId xmlns:a16="http://schemas.microsoft.com/office/drawing/2014/main" id="{3F22286F-6845-4241-916B-998F6BEA10AF}"/>
              </a:ext>
            </a:extLst>
          </p:cNvPr>
          <p:cNvCxnSpPr>
            <a:cxnSpLocks/>
          </p:cNvCxnSpPr>
          <p:nvPr/>
        </p:nvCxnSpPr>
        <p:spPr>
          <a:xfrm>
            <a:off x="4542433" y="4005263"/>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54AFB163-0998-CF4B-9F20-F16010E646B6}"/>
              </a:ext>
            </a:extLst>
          </p:cNvPr>
          <p:cNvCxnSpPr>
            <a:cxnSpLocks/>
          </p:cNvCxnSpPr>
          <p:nvPr/>
        </p:nvCxnSpPr>
        <p:spPr>
          <a:xfrm>
            <a:off x="4542433" y="5591176"/>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260EC73A-BF95-B842-B9D3-38FA02C48555}"/>
              </a:ext>
            </a:extLst>
          </p:cNvPr>
          <p:cNvCxnSpPr>
            <a:cxnSpLocks/>
          </p:cNvCxnSpPr>
          <p:nvPr/>
        </p:nvCxnSpPr>
        <p:spPr>
          <a:xfrm>
            <a:off x="6046456" y="2324101"/>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a:extLst>
              <a:ext uri="{FF2B5EF4-FFF2-40B4-BE49-F238E27FC236}">
                <a16:creationId xmlns:a16="http://schemas.microsoft.com/office/drawing/2014/main" id="{6D065B20-CCDF-D840-AEF6-876C86F4DC88}"/>
              </a:ext>
            </a:extLst>
          </p:cNvPr>
          <p:cNvCxnSpPr>
            <a:cxnSpLocks/>
          </p:cNvCxnSpPr>
          <p:nvPr/>
        </p:nvCxnSpPr>
        <p:spPr>
          <a:xfrm>
            <a:off x="6046456" y="5567363"/>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a:extLst>
              <a:ext uri="{FF2B5EF4-FFF2-40B4-BE49-F238E27FC236}">
                <a16:creationId xmlns:a16="http://schemas.microsoft.com/office/drawing/2014/main" id="{F430E2E9-AE46-BA48-ACE6-AEDE109FFB6E}"/>
              </a:ext>
            </a:extLst>
          </p:cNvPr>
          <p:cNvCxnSpPr>
            <a:cxnSpLocks/>
          </p:cNvCxnSpPr>
          <p:nvPr/>
        </p:nvCxnSpPr>
        <p:spPr>
          <a:xfrm>
            <a:off x="6046456" y="4005263"/>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a:extLst>
              <a:ext uri="{FF2B5EF4-FFF2-40B4-BE49-F238E27FC236}">
                <a16:creationId xmlns:a16="http://schemas.microsoft.com/office/drawing/2014/main" id="{790CD4D3-3E97-9646-BDCD-AF9DB9E612DF}"/>
              </a:ext>
            </a:extLst>
          </p:cNvPr>
          <p:cNvCxnSpPr>
            <a:cxnSpLocks/>
          </p:cNvCxnSpPr>
          <p:nvPr/>
        </p:nvCxnSpPr>
        <p:spPr>
          <a:xfrm>
            <a:off x="8829674" y="2324101"/>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551E7CE8-9D8C-6F47-A7BC-1CC52F218969}"/>
              </a:ext>
            </a:extLst>
          </p:cNvPr>
          <p:cNvCxnSpPr>
            <a:cxnSpLocks/>
          </p:cNvCxnSpPr>
          <p:nvPr/>
        </p:nvCxnSpPr>
        <p:spPr>
          <a:xfrm>
            <a:off x="8829674" y="4005263"/>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93E1AA14-65C3-B74B-BE93-491873E95F98}"/>
              </a:ext>
            </a:extLst>
          </p:cNvPr>
          <p:cNvCxnSpPr>
            <a:cxnSpLocks/>
          </p:cNvCxnSpPr>
          <p:nvPr/>
        </p:nvCxnSpPr>
        <p:spPr>
          <a:xfrm>
            <a:off x="8829674" y="5567363"/>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F1F3C84-E21F-6C4C-BDEF-04C6FAFD3FA3}"/>
              </a:ext>
            </a:extLst>
          </p:cNvPr>
          <p:cNvSpPr txBox="1"/>
          <p:nvPr/>
        </p:nvSpPr>
        <p:spPr>
          <a:xfrm>
            <a:off x="1757361" y="5165080"/>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x</a:t>
            </a:r>
            <a:r>
              <a:rPr kumimoji="1" lang="en-US" altLang="zh-CN" sz="2400" baseline="-25000" dirty="0">
                <a:latin typeface="Times New Roman" panose="02020603050405020304" pitchFamily="18" charset="0"/>
                <a:cs typeface="Times New Roman" panose="02020603050405020304" pitchFamily="18" charset="0"/>
              </a:rPr>
              <a:t>3</a:t>
            </a:r>
            <a:endParaRPr kumimoji="1" lang="zh-CN" altLang="en-US" sz="2400" dirty="0">
              <a:latin typeface="Times New Roman" panose="02020603050405020304" pitchFamily="18" charset="0"/>
              <a:cs typeface="Times New Roman" panose="02020603050405020304" pitchFamily="18" charset="0"/>
            </a:endParaRPr>
          </a:p>
        </p:txBody>
      </p:sp>
      <p:sp>
        <p:nvSpPr>
          <p:cNvPr id="40" name="文本框 39">
            <a:extLst>
              <a:ext uri="{FF2B5EF4-FFF2-40B4-BE49-F238E27FC236}">
                <a16:creationId xmlns:a16="http://schemas.microsoft.com/office/drawing/2014/main" id="{6B38772F-D1C7-1244-B6D3-ECDCE6353270}"/>
              </a:ext>
            </a:extLst>
          </p:cNvPr>
          <p:cNvSpPr txBox="1"/>
          <p:nvPr/>
        </p:nvSpPr>
        <p:spPr>
          <a:xfrm>
            <a:off x="1846923" y="1863596"/>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x</a:t>
            </a:r>
            <a:r>
              <a:rPr kumimoji="1" lang="en-US" altLang="zh-CN" sz="2400" baseline="-25000" dirty="0">
                <a:latin typeface="Times New Roman" panose="02020603050405020304" pitchFamily="18" charset="0"/>
                <a:cs typeface="Times New Roman" panose="02020603050405020304" pitchFamily="18" charset="0"/>
              </a:rPr>
              <a:t>1</a:t>
            </a:r>
            <a:endParaRPr kumimoji="1" lang="zh-CN" altLang="en-US" sz="2400" dirty="0">
              <a:latin typeface="Times New Roman" panose="02020603050405020304" pitchFamily="18" charset="0"/>
              <a:cs typeface="Times New Roman" panose="02020603050405020304" pitchFamily="18" charset="0"/>
            </a:endParaRPr>
          </a:p>
        </p:txBody>
      </p:sp>
      <p:sp>
        <p:nvSpPr>
          <p:cNvPr id="41" name="文本框 40">
            <a:extLst>
              <a:ext uri="{FF2B5EF4-FFF2-40B4-BE49-F238E27FC236}">
                <a16:creationId xmlns:a16="http://schemas.microsoft.com/office/drawing/2014/main" id="{81460A10-05E5-7749-B9CE-F296666BFB6B}"/>
              </a:ext>
            </a:extLst>
          </p:cNvPr>
          <p:cNvSpPr txBox="1"/>
          <p:nvPr/>
        </p:nvSpPr>
        <p:spPr>
          <a:xfrm>
            <a:off x="1761199" y="3543598"/>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x</a:t>
            </a:r>
            <a:r>
              <a:rPr kumimoji="1" lang="en-US" altLang="zh-CN" sz="2400" baseline="-25000" dirty="0">
                <a:latin typeface="Times New Roman" panose="02020603050405020304" pitchFamily="18" charset="0"/>
                <a:cs typeface="Times New Roman" panose="02020603050405020304" pitchFamily="18" charset="0"/>
              </a:rPr>
              <a:t>2</a:t>
            </a:r>
            <a:endParaRPr kumimoji="1" lang="zh-CN" altLang="en-US" sz="2400" dirty="0">
              <a:latin typeface="Times New Roman" panose="02020603050405020304" pitchFamily="18" charset="0"/>
              <a:cs typeface="Times New Roman" panose="02020603050405020304" pitchFamily="18" charset="0"/>
            </a:endParaRPr>
          </a:p>
        </p:txBody>
      </p:sp>
      <p:sp>
        <p:nvSpPr>
          <p:cNvPr id="42" name="文本框 41">
            <a:extLst>
              <a:ext uri="{FF2B5EF4-FFF2-40B4-BE49-F238E27FC236}">
                <a16:creationId xmlns:a16="http://schemas.microsoft.com/office/drawing/2014/main" id="{82813228-B920-514E-B822-07B041C6AB42}"/>
              </a:ext>
            </a:extLst>
          </p:cNvPr>
          <p:cNvSpPr txBox="1"/>
          <p:nvPr/>
        </p:nvSpPr>
        <p:spPr>
          <a:xfrm>
            <a:off x="4644429" y="5169993"/>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h</a:t>
            </a:r>
            <a:r>
              <a:rPr kumimoji="1" lang="en-US" altLang="zh-CN" sz="2400" baseline="-25000" dirty="0">
                <a:latin typeface="Times New Roman" panose="02020603050405020304" pitchFamily="18" charset="0"/>
                <a:cs typeface="Times New Roman" panose="02020603050405020304" pitchFamily="18" charset="0"/>
              </a:rPr>
              <a:t>3</a:t>
            </a:r>
            <a:endParaRPr kumimoji="1" lang="zh-CN" altLang="en-US" sz="2400" dirty="0">
              <a:latin typeface="Times New Roman" panose="02020603050405020304" pitchFamily="18" charset="0"/>
              <a:cs typeface="Times New Roman" panose="02020603050405020304" pitchFamily="18" charset="0"/>
            </a:endParaRPr>
          </a:p>
        </p:txBody>
      </p:sp>
      <p:sp>
        <p:nvSpPr>
          <p:cNvPr id="43" name="文本框 42">
            <a:extLst>
              <a:ext uri="{FF2B5EF4-FFF2-40B4-BE49-F238E27FC236}">
                <a16:creationId xmlns:a16="http://schemas.microsoft.com/office/drawing/2014/main" id="{59C69327-B016-2147-B0B8-3427E768A001}"/>
              </a:ext>
            </a:extLst>
          </p:cNvPr>
          <p:cNvSpPr txBox="1"/>
          <p:nvPr/>
        </p:nvSpPr>
        <p:spPr>
          <a:xfrm>
            <a:off x="4626305" y="3561064"/>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h</a:t>
            </a:r>
            <a:r>
              <a:rPr kumimoji="1" lang="en-US" altLang="zh-CN" sz="2400" baseline="-25000" dirty="0">
                <a:latin typeface="Times New Roman" panose="02020603050405020304" pitchFamily="18" charset="0"/>
                <a:cs typeface="Times New Roman" panose="02020603050405020304" pitchFamily="18" charset="0"/>
              </a:rPr>
              <a:t>2</a:t>
            </a:r>
            <a:endParaRPr kumimoji="1" lang="zh-CN" altLang="en-US" sz="2400" dirty="0">
              <a:latin typeface="Times New Roman" panose="02020603050405020304" pitchFamily="18" charset="0"/>
              <a:cs typeface="Times New Roman" panose="02020603050405020304" pitchFamily="18" charset="0"/>
            </a:endParaRPr>
          </a:p>
        </p:txBody>
      </p:sp>
      <p:sp>
        <p:nvSpPr>
          <p:cNvPr id="44" name="文本框 43">
            <a:extLst>
              <a:ext uri="{FF2B5EF4-FFF2-40B4-BE49-F238E27FC236}">
                <a16:creationId xmlns:a16="http://schemas.microsoft.com/office/drawing/2014/main" id="{232AF695-E859-A348-99DD-3C8CDB24A8BB}"/>
              </a:ext>
            </a:extLst>
          </p:cNvPr>
          <p:cNvSpPr txBox="1"/>
          <p:nvPr/>
        </p:nvSpPr>
        <p:spPr>
          <a:xfrm>
            <a:off x="4620119" y="1916110"/>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h</a:t>
            </a:r>
            <a:r>
              <a:rPr kumimoji="1" lang="en-US" altLang="zh-CN" sz="2400" baseline="-25000" dirty="0">
                <a:latin typeface="Times New Roman" panose="02020603050405020304" pitchFamily="18" charset="0"/>
                <a:cs typeface="Times New Roman" panose="02020603050405020304" pitchFamily="18" charset="0"/>
              </a:rPr>
              <a:t>1</a:t>
            </a:r>
            <a:endParaRPr kumimoji="1" lang="zh-CN" altLang="en-US" sz="2400" dirty="0">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6FBF74A0-B361-A349-8A19-2DD3254A6256}"/>
              </a:ext>
            </a:extLst>
          </p:cNvPr>
          <p:cNvSpPr txBox="1"/>
          <p:nvPr/>
        </p:nvSpPr>
        <p:spPr>
          <a:xfrm>
            <a:off x="6237949" y="5101374"/>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a</a:t>
            </a:r>
            <a:r>
              <a:rPr kumimoji="1" lang="en-US" altLang="zh-CN" sz="2400" baseline="-25000" dirty="0">
                <a:latin typeface="Times New Roman" panose="02020603050405020304" pitchFamily="18" charset="0"/>
                <a:cs typeface="Times New Roman" panose="02020603050405020304" pitchFamily="18" charset="0"/>
              </a:rPr>
              <a:t>6</a:t>
            </a:r>
            <a:endParaRPr kumimoji="1" lang="zh-CN" altLang="en-US" sz="2400" dirty="0">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6174B016-8283-BE44-B7E7-D284888068E0}"/>
              </a:ext>
            </a:extLst>
          </p:cNvPr>
          <p:cNvSpPr txBox="1"/>
          <p:nvPr/>
        </p:nvSpPr>
        <p:spPr>
          <a:xfrm>
            <a:off x="6237949" y="3543598"/>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a</a:t>
            </a:r>
            <a:r>
              <a:rPr kumimoji="1" lang="en-US" altLang="zh-CN" sz="2400" baseline="-25000" dirty="0">
                <a:latin typeface="Times New Roman" panose="02020603050405020304" pitchFamily="18" charset="0"/>
                <a:cs typeface="Times New Roman" panose="02020603050405020304" pitchFamily="18" charset="0"/>
              </a:rPr>
              <a:t>5</a:t>
            </a:r>
            <a:endParaRPr kumimoji="1" lang="zh-CN" altLang="en-US" sz="2400" dirty="0">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1647E90E-BC09-9E47-B4C5-93DE7E9C0D34}"/>
              </a:ext>
            </a:extLst>
          </p:cNvPr>
          <p:cNvSpPr txBox="1"/>
          <p:nvPr/>
        </p:nvSpPr>
        <p:spPr>
          <a:xfrm>
            <a:off x="6276017" y="1905021"/>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a</a:t>
            </a:r>
            <a:r>
              <a:rPr kumimoji="1" lang="en-US" altLang="zh-CN" sz="2400" baseline="-25000" dirty="0">
                <a:latin typeface="Times New Roman" panose="02020603050405020304" pitchFamily="18" charset="0"/>
                <a:cs typeface="Times New Roman" panose="02020603050405020304" pitchFamily="18" charset="0"/>
              </a:rPr>
              <a:t>4</a:t>
            </a:r>
            <a:endParaRPr kumimoji="1" lang="zh-CN" altLang="en-US" sz="2400" dirty="0">
              <a:latin typeface="Times New Roman" panose="02020603050405020304" pitchFamily="18" charset="0"/>
              <a:cs typeface="Times New Roman" panose="02020603050405020304" pitchFamily="18" charset="0"/>
            </a:endParaRPr>
          </a:p>
        </p:txBody>
      </p:sp>
      <p:sp>
        <p:nvSpPr>
          <p:cNvPr id="48" name="文本框 47">
            <a:extLst>
              <a:ext uri="{FF2B5EF4-FFF2-40B4-BE49-F238E27FC236}">
                <a16:creationId xmlns:a16="http://schemas.microsoft.com/office/drawing/2014/main" id="{E5FF2B02-6353-F043-877F-68E670E6D87A}"/>
              </a:ext>
            </a:extLst>
          </p:cNvPr>
          <p:cNvSpPr txBox="1"/>
          <p:nvPr/>
        </p:nvSpPr>
        <p:spPr>
          <a:xfrm>
            <a:off x="9095943" y="5129511"/>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y</a:t>
            </a:r>
            <a:r>
              <a:rPr kumimoji="1" lang="en-US" altLang="zh-CN" sz="2400" baseline="-25000" dirty="0">
                <a:latin typeface="Times New Roman" panose="02020603050405020304" pitchFamily="18" charset="0"/>
                <a:cs typeface="Times New Roman" panose="02020603050405020304" pitchFamily="18" charset="0"/>
              </a:rPr>
              <a:t>9</a:t>
            </a:r>
            <a:endParaRPr kumimoji="1" lang="zh-CN" altLang="en-US" sz="2400" dirty="0">
              <a:latin typeface="Times New Roman" panose="02020603050405020304" pitchFamily="18" charset="0"/>
              <a:cs typeface="Times New Roman" panose="02020603050405020304" pitchFamily="18" charset="0"/>
            </a:endParaRPr>
          </a:p>
        </p:txBody>
      </p:sp>
      <p:sp>
        <p:nvSpPr>
          <p:cNvPr id="49" name="文本框 48">
            <a:extLst>
              <a:ext uri="{FF2B5EF4-FFF2-40B4-BE49-F238E27FC236}">
                <a16:creationId xmlns:a16="http://schemas.microsoft.com/office/drawing/2014/main" id="{0A60293A-AA12-5445-865B-A43B2E6FF38F}"/>
              </a:ext>
            </a:extLst>
          </p:cNvPr>
          <p:cNvSpPr txBox="1"/>
          <p:nvPr/>
        </p:nvSpPr>
        <p:spPr>
          <a:xfrm>
            <a:off x="9095943" y="3579814"/>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y</a:t>
            </a:r>
            <a:r>
              <a:rPr kumimoji="1" lang="en-US" altLang="zh-CN" sz="2400" baseline="-25000" dirty="0">
                <a:latin typeface="Times New Roman" panose="02020603050405020304" pitchFamily="18" charset="0"/>
                <a:cs typeface="Times New Roman" panose="02020603050405020304" pitchFamily="18" charset="0"/>
              </a:rPr>
              <a:t>8</a:t>
            </a:r>
            <a:endParaRPr kumimoji="1" lang="zh-CN" altLang="en-US" sz="2400" dirty="0">
              <a:latin typeface="Times New Roman" panose="02020603050405020304" pitchFamily="18" charset="0"/>
              <a:cs typeface="Times New Roman" panose="02020603050405020304" pitchFamily="18" charset="0"/>
            </a:endParaRPr>
          </a:p>
        </p:txBody>
      </p:sp>
      <p:sp>
        <p:nvSpPr>
          <p:cNvPr id="50" name="文本框 49">
            <a:extLst>
              <a:ext uri="{FF2B5EF4-FFF2-40B4-BE49-F238E27FC236}">
                <a16:creationId xmlns:a16="http://schemas.microsoft.com/office/drawing/2014/main" id="{4FFBE167-D0D3-9244-8EAC-31A3326207FC}"/>
              </a:ext>
            </a:extLst>
          </p:cNvPr>
          <p:cNvSpPr txBox="1"/>
          <p:nvPr/>
        </p:nvSpPr>
        <p:spPr>
          <a:xfrm>
            <a:off x="9095943" y="1905020"/>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y</a:t>
            </a:r>
            <a:r>
              <a:rPr kumimoji="1" lang="en-US" altLang="zh-CN" sz="2400" baseline="-25000" dirty="0">
                <a:latin typeface="Times New Roman" panose="02020603050405020304" pitchFamily="18" charset="0"/>
                <a:cs typeface="Times New Roman" panose="02020603050405020304" pitchFamily="18" charset="0"/>
              </a:rPr>
              <a:t>7</a:t>
            </a:r>
            <a:endParaRPr kumimoji="1"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82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D2F2B-EE37-4E4C-B2D0-C79D25D19D2A}"/>
              </a:ext>
            </a:extLst>
          </p:cNvPr>
          <p:cNvSpPr>
            <a:spLocks noGrp="1"/>
          </p:cNvSpPr>
          <p:nvPr>
            <p:ph type="title"/>
          </p:nvPr>
        </p:nvSpPr>
        <p:spPr/>
        <p:txBody>
          <a:bodyPr/>
          <a:lstStyle/>
          <a:p>
            <a:r>
              <a:rPr lang="en" altLang="zh-CN" b="1" dirty="0">
                <a:latin typeface="Times New Roman" panose="02020603050405020304" pitchFamily="18" charset="0"/>
                <a:cs typeface="Times New Roman" panose="02020603050405020304" pitchFamily="18" charset="0"/>
              </a:rPr>
              <a:t>Back-propagation neural network</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E865429-297B-974C-AB9D-7E4BB75B6C87}"/>
              </a:ext>
            </a:extLst>
          </p:cNvPr>
          <p:cNvSpPr>
            <a:spLocks noGrp="1"/>
          </p:cNvSpPr>
          <p:nvPr>
            <p:ph idx="1"/>
          </p:nvPr>
        </p:nvSpPr>
        <p:spPr/>
        <p:txBody>
          <a:bodyPr>
            <a:normAutofit/>
          </a:bodyPr>
          <a:lstStyle/>
          <a:p>
            <a:r>
              <a:rPr lang="en" altLang="zh-CN" dirty="0">
                <a:latin typeface="Times New Roman" panose="02020603050405020304" pitchFamily="18" charset="0"/>
                <a:cs typeface="Times New Roman" panose="02020603050405020304" pitchFamily="18" charset="0"/>
              </a:rPr>
              <a:t>Learning in a multilayer network proceeds the same way as for a perceptron. </a:t>
            </a:r>
          </a:p>
          <a:p>
            <a:r>
              <a:rPr lang="en" altLang="zh-CN" dirty="0">
                <a:latin typeface="Times New Roman" panose="02020603050405020304" pitchFamily="18" charset="0"/>
                <a:cs typeface="Times New Roman" panose="02020603050405020304" pitchFamily="18" charset="0"/>
              </a:rPr>
              <a:t>A training set of input patterns is presented to the network. </a:t>
            </a:r>
          </a:p>
          <a:p>
            <a:r>
              <a:rPr lang="en" altLang="zh-CN" dirty="0">
                <a:latin typeface="Times New Roman" panose="02020603050405020304" pitchFamily="18" charset="0"/>
                <a:cs typeface="Times New Roman" panose="02020603050405020304" pitchFamily="18" charset="0"/>
              </a:rPr>
              <a:t>The network computes its output pattern, and if there is an error − or in other words a difference between actual and desired output patterns − the weights are adjusted to reduce this error. </a:t>
            </a:r>
          </a:p>
          <a:p>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342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F4BE3-EF4D-6E46-AC54-2B35D05DFFFA}"/>
              </a:ext>
            </a:extLst>
          </p:cNvPr>
          <p:cNvSpPr>
            <a:spLocks noGrp="1"/>
          </p:cNvSpPr>
          <p:nvPr>
            <p:ph type="title"/>
          </p:nvPr>
        </p:nvSpPr>
        <p:spPr/>
        <p:txBody>
          <a:bodyPr/>
          <a:lstStyle/>
          <a:p>
            <a:r>
              <a:rPr lang="en" altLang="zh-CN" b="1" dirty="0">
                <a:latin typeface="Times New Roman" panose="02020603050405020304" pitchFamily="18" charset="0"/>
                <a:cs typeface="Times New Roman" panose="02020603050405020304" pitchFamily="18" charset="0"/>
              </a:rPr>
              <a:t>Initializing the network</a:t>
            </a:r>
            <a:endParaRPr kumimoji="1"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内容占位符 8">
                <a:extLst>
                  <a:ext uri="{FF2B5EF4-FFF2-40B4-BE49-F238E27FC236}">
                    <a16:creationId xmlns:a16="http://schemas.microsoft.com/office/drawing/2014/main" id="{93E1020B-C09D-F84F-B455-FD16E316F030}"/>
                  </a:ext>
                </a:extLst>
              </p:cNvPr>
              <p:cNvSpPr>
                <a:spLocks noGrp="1"/>
              </p:cNvSpPr>
              <p:nvPr>
                <p:ph idx="1"/>
              </p:nvPr>
            </p:nvSpPr>
            <p:spPr>
              <a:xfrm>
                <a:off x="838200" y="1690688"/>
                <a:ext cx="10515600" cy="4351338"/>
              </a:xfrm>
            </p:spPr>
            <p:txBody>
              <a:bodyPr>
                <a:normAutofit fontScale="70000" lnSpcReduction="20000"/>
              </a:bodyPr>
              <a:lstStyle/>
              <a:p>
                <a:r>
                  <a:rPr kumimoji="1" lang="en-US" altLang="zh-CN" dirty="0">
                    <a:latin typeface="Times New Roman" panose="02020603050405020304" pitchFamily="18" charset="0"/>
                    <a:cs typeface="Times New Roman" panose="02020603050405020304" pitchFamily="18" charset="0"/>
                  </a:rPr>
                  <a:t>Input </a:t>
                </a:r>
                <a14:m>
                  <m:oMath xmlns:m="http://schemas.openxmlformats.org/officeDocument/2006/math">
                    <m:acc>
                      <m:accPr>
                        <m:chr m:val="⃗"/>
                        <m:ctrlPr>
                          <a:rPr kumimoji="1" lang="en-US" altLang="zh-CN" i="1" smtClean="0">
                            <a:latin typeface="Cambria Math" panose="02040503050406030204" pitchFamily="18" charset="0"/>
                          </a:rPr>
                        </m:ctrlPr>
                      </m:accPr>
                      <m:e>
                        <m:r>
                          <a:rPr kumimoji="1" lang="en-US" altLang="zh-CN" b="0" i="1" smtClean="0">
                            <a:latin typeface="Cambria Math" panose="02040503050406030204" pitchFamily="18" charset="0"/>
                          </a:rPr>
                          <m:t>𝑋</m:t>
                        </m:r>
                      </m:e>
                    </m:acc>
                    <m:r>
                      <a:rPr kumimoji="1" lang="en-US" altLang="zh-CN" b="0" i="0"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b="0" i="1" smtClean="0">
                                <a:latin typeface="Cambria Math" panose="02040503050406030204" pitchFamily="18" charset="0"/>
                              </a:rPr>
                            </m:ctrlPr>
                          </m:mP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1</m:t>
                                  </m:r>
                                </m:sub>
                              </m:sSub>
                            </m:e>
                          </m:m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2</m:t>
                                  </m:r>
                                </m:sub>
                              </m:sSub>
                            </m:e>
                          </m:m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3</m:t>
                                  </m:r>
                                </m:sub>
                              </m:sSub>
                            </m:e>
                          </m:mr>
                        </m:m>
                      </m:e>
                    </m:d>
                    <m:r>
                      <a:rPr kumimoji="1" lang="en-US" altLang="zh-CN" b="0" i="0"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0</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1</m:t>
                              </m:r>
                            </m:e>
                          </m:mr>
                          <m:mr>
                            <m:e>
                              <m:r>
                                <a:rPr kumimoji="1" lang="en-US" altLang="zh-CN" b="0" i="1" smtClean="0">
                                  <a:latin typeface="Cambria Math" panose="02040503050406030204" pitchFamily="18" charset="0"/>
                                </a:rPr>
                                <m:t>0</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2</m:t>
                              </m:r>
                            </m:e>
                          </m:mr>
                          <m:mr>
                            <m:e>
                              <m:r>
                                <a:rPr kumimoji="1" lang="en-US" altLang="zh-CN" b="0" i="1" smtClean="0">
                                  <a:latin typeface="Cambria Math" panose="02040503050406030204" pitchFamily="18" charset="0"/>
                                </a:rPr>
                                <m:t>0</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7</m:t>
                              </m:r>
                            </m:e>
                          </m:mr>
                        </m:m>
                      </m:e>
                    </m:d>
                  </m:oMath>
                </a14:m>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Hidden Layer Weight</a:t>
                </a:r>
                <a:r>
                  <a:rPr lang="en-US" altLang="zh-CN"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h</m:t>
                        </m:r>
                        <m:r>
                          <a:rPr lang="en-US" altLang="zh-CN" b="0" i="1" smtClean="0">
                            <a:latin typeface="Cambria Math" panose="02040503050406030204" pitchFamily="18" charset="0"/>
                          </a:rPr>
                          <m:t>𝑖𝑑𝑑𝑒𝑛</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rPr>
                                        <m:t>1</m:t>
                                      </m:r>
                                    </m:sub>
                                  </m:sSub>
                                </m:e>
                              </m:acc>
                            </m:e>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2</m:t>
                                      </m:r>
                                    </m:sub>
                                  </m:sSub>
                                </m:e>
                              </m:acc>
                            </m:e>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3</m:t>
                                      </m:r>
                                    </m:sub>
                                  </m:sSub>
                                </m:e>
                              </m:acc>
                            </m:e>
                          </m:mr>
                        </m:m>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14</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24</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34</m:t>
                                  </m:r>
                                </m:sub>
                              </m:sSub>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15</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25</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35</m:t>
                                  </m:r>
                                </m:sub>
                              </m:sSub>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16</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26</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36</m:t>
                                  </m:r>
                                </m:sub>
                              </m:sSub>
                            </m:e>
                          </m:mr>
                        </m:m>
                      </m:e>
                    </m:d>
                  </m:oMath>
                </a14:m>
                <a:r>
                  <a:rPr kumimoji="1" lang="en-US" altLang="zh-CN"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5</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6</m:t>
                              </m:r>
                            </m:e>
                          </m:mr>
                          <m:mr>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e>
                          </m:mr>
                          <m:mr>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3</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7</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e>
                          </m:mr>
                        </m:m>
                      </m:e>
                    </m:d>
                  </m:oMath>
                </a14:m>
                <a:endParaRPr kumimoji="1" lang="en-US" altLang="zh-CN" dirty="0">
                  <a:latin typeface="Times New Roman" panose="02020603050405020304" pitchFamily="18" charset="0"/>
                  <a:cs typeface="Times New Roman" panose="02020603050405020304" pitchFamily="18" charset="0"/>
                </a:endParaRPr>
              </a:p>
              <a:p>
                <a:pPr marL="0" indent="0">
                  <a:buNone/>
                </a:pPr>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Output Layer Weight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𝑜𝑢𝑡𝑝𝑢𝑡</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4</m:t>
                                      </m:r>
                                    </m:sub>
                                  </m:sSub>
                                </m:e>
                              </m:acc>
                            </m:e>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5</m:t>
                                      </m:r>
                                    </m:sub>
                                  </m:sSub>
                                </m:e>
                              </m:acc>
                            </m:e>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6</m:t>
                                      </m:r>
                                    </m:sub>
                                  </m:sSub>
                                </m:e>
                              </m:acc>
                            </m:e>
                          </m:mr>
                        </m:m>
                      </m:e>
                    </m:d>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 </m:t>
                    </m:r>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47</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57</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67</m:t>
                                  </m:r>
                                </m:sub>
                              </m:sSub>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48</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58</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68</m:t>
                                  </m:r>
                                </m:sub>
                              </m:sSub>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49</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59</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69</m:t>
                                  </m:r>
                                </m:sub>
                              </m:sSub>
                            </m:e>
                          </m:mr>
                        </m:m>
                      </m:e>
                    </m:d>
                  </m:oMath>
                </a14:m>
                <a:r>
                  <a:rPr kumimoji="1" lang="en-US" altLang="zh-CN"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3</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6</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4</m:t>
                              </m:r>
                            </m:e>
                          </m:mr>
                          <m:mr>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7</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5</m:t>
                              </m:r>
                            </m:e>
                          </m:mr>
                        </m:m>
                      </m:e>
                    </m:d>
                  </m:oMath>
                </a14:m>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Desire Output(Target label) </a:t>
                </a:r>
                <a14:m>
                  <m:oMath xmlns:m="http://schemas.openxmlformats.org/officeDocument/2006/math">
                    <m:acc>
                      <m:accPr>
                        <m:chr m:val="⃗"/>
                        <m:ctrlPr>
                          <a:rPr kumimoji="1" lang="en-US" altLang="zh-CN" i="1" smtClean="0">
                            <a:latin typeface="Cambria Math" panose="02040503050406030204" pitchFamily="18" charset="0"/>
                          </a:rPr>
                        </m:ctrlPr>
                      </m:accPr>
                      <m:e>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𝑌</m:t>
                            </m:r>
                          </m:e>
                          <m:sub>
                            <m:r>
                              <a:rPr kumimoji="1" lang="en-US" altLang="zh-CN" b="0" i="1" smtClean="0">
                                <a:latin typeface="Cambria Math" panose="02040503050406030204" pitchFamily="18" charset="0"/>
                              </a:rPr>
                              <m:t>𝑑</m:t>
                            </m:r>
                          </m:sub>
                        </m:sSub>
                      </m:e>
                    </m:acc>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b="0" i="1" smtClean="0">
                                <a:latin typeface="Cambria Math" panose="02040503050406030204" pitchFamily="18" charset="0"/>
                              </a:rPr>
                            </m:ctrlPr>
                          </m:mP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𝑑</m:t>
                                  </m:r>
                                  <m:r>
                                    <a:rPr kumimoji="1" lang="en-US" altLang="zh-CN" i="1">
                                      <a:latin typeface="Cambria Math" panose="02040503050406030204" pitchFamily="18" charset="0"/>
                                    </a:rPr>
                                    <m:t>7</m:t>
                                  </m:r>
                                </m:sub>
                              </m:sSub>
                            </m:e>
                          </m:m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𝑑</m:t>
                                  </m:r>
                                  <m:r>
                                    <a:rPr kumimoji="1" lang="en-US" altLang="zh-CN" i="1">
                                      <a:latin typeface="Cambria Math" panose="02040503050406030204" pitchFamily="18" charset="0"/>
                                    </a:rPr>
                                    <m:t>8</m:t>
                                  </m:r>
                                </m:sub>
                              </m:sSub>
                            </m:e>
                          </m:m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𝑑</m:t>
                                  </m:r>
                                  <m:r>
                                    <a:rPr kumimoji="1" lang="en-US" altLang="zh-CN" i="1">
                                      <a:latin typeface="Cambria Math" panose="02040503050406030204" pitchFamily="18" charset="0"/>
                                    </a:rPr>
                                    <m:t>9</m:t>
                                  </m:r>
                                </m:sub>
                              </m:sSub>
                            </m:e>
                          </m:mr>
                        </m:m>
                      </m:e>
                    </m:d>
                    <m:r>
                      <a:rPr kumimoji="1" lang="en-US" altLang="zh-CN" b="0" i="0" smtClean="0">
                        <a:latin typeface="Cambria Math" panose="02040503050406030204" pitchFamily="18" charset="0"/>
                      </a:rPr>
                      <m:t>=</m:t>
                    </m:r>
                    <m:d>
                      <m:dPr>
                        <m:begChr m:val="["/>
                        <m:endChr m:val="]"/>
                        <m:ctrlPr>
                          <a:rPr kumimoji="1" lang="en-US" altLang="zh-CN" i="1">
                            <a:latin typeface="Cambria Math" panose="02040503050406030204" pitchFamily="18" charset="0"/>
                          </a:rPr>
                        </m:ctrlPr>
                      </m:dPr>
                      <m:e>
                        <m:m>
                          <m:mPr>
                            <m:mcs>
                              <m:mc>
                                <m:mcPr>
                                  <m:count m:val="1"/>
                                  <m:mcJc m:val="center"/>
                                </m:mcPr>
                              </m:mc>
                            </m:mcs>
                            <m:ctrlPr>
                              <a:rPr kumimoji="1" lang="en-US" altLang="zh-CN" i="1">
                                <a:latin typeface="Cambria Math" panose="02040503050406030204" pitchFamily="18" charset="0"/>
                              </a:rPr>
                            </m:ctrlPr>
                          </m:mPr>
                          <m:mr>
                            <m:e>
                              <m:r>
                                <m:rPr>
                                  <m:brk m:alnAt="7"/>
                                </m:rP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0</m:t>
                              </m:r>
                            </m:e>
                          </m:mr>
                          <m:mr>
                            <m:e>
                              <m:r>
                                <a:rPr kumimoji="1" lang="en-US" altLang="zh-CN" b="0" i="1" smtClean="0">
                                  <a:latin typeface="Cambria Math" panose="02040503050406030204" pitchFamily="18" charset="0"/>
                                </a:rPr>
                                <m:t>0</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0</m:t>
                              </m:r>
                            </m:e>
                          </m:mr>
                          <m:mr>
                            <m:e>
                              <m:r>
                                <a:rPr kumimoji="1" lang="en-US" altLang="zh-CN" b="0" i="1" smtClean="0">
                                  <a:latin typeface="Cambria Math" panose="02040503050406030204" pitchFamily="18" charset="0"/>
                                </a:rPr>
                                <m:t>0</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0</m:t>
                              </m:r>
                            </m:e>
                          </m:mr>
                        </m:m>
                      </m:e>
                    </m:d>
                  </m:oMath>
                </a14:m>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Learning rate </a:t>
                </a:r>
                <a14:m>
                  <m:oMath xmlns:m="http://schemas.openxmlformats.org/officeDocument/2006/math">
                    <m:r>
                      <m:rPr>
                        <m:brk m:alnAt="7"/>
                      </m:rPr>
                      <a:rPr lang="en-US" altLang="zh-CN" b="0" i="1" smtClean="0">
                        <a:latin typeface="Cambria Math" panose="02040503050406030204" pitchFamily="18" charset="0"/>
                        <a:ea typeface="Cambria Math" panose="02040503050406030204" pitchFamily="18" charset="0"/>
                      </a:rPr>
                      <m:t>𝜂</m:t>
                    </m:r>
                  </m:oMath>
                </a14:m>
                <a:r>
                  <a:rPr kumimoji="1" lang="en-US" altLang="zh-CN" dirty="0">
                    <a:latin typeface="Times New Roman" panose="02020603050405020304" pitchFamily="18" charset="0"/>
                    <a:cs typeface="Times New Roman" panose="02020603050405020304" pitchFamily="18" charset="0"/>
                  </a:rPr>
                  <a:t>=0.1</a:t>
                </a:r>
              </a:p>
            </p:txBody>
          </p:sp>
        </mc:Choice>
        <mc:Fallback xmlns="">
          <p:sp>
            <p:nvSpPr>
              <p:cNvPr id="9" name="内容占位符 8">
                <a:extLst>
                  <a:ext uri="{FF2B5EF4-FFF2-40B4-BE49-F238E27FC236}">
                    <a16:creationId xmlns:a16="http://schemas.microsoft.com/office/drawing/2014/main" id="{93E1020B-C09D-F84F-B455-FD16E316F030}"/>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483" t="-29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478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949F5-EA7A-F049-BB17-D875AE5B5B21}"/>
              </a:ext>
            </a:extLst>
          </p:cNvPr>
          <p:cNvSpPr>
            <a:spLocks noGrp="1"/>
          </p:cNvSpPr>
          <p:nvPr>
            <p:ph type="title"/>
          </p:nvPr>
        </p:nvSpPr>
        <p:spPr/>
        <p:txBody>
          <a:bodyPr/>
          <a:lstStyle/>
          <a:p>
            <a:r>
              <a:rPr lang="en" altLang="zh-CN" b="1" dirty="0">
                <a:latin typeface="Times New Roman" panose="02020603050405020304" pitchFamily="18" charset="0"/>
                <a:cs typeface="Times New Roman" panose="02020603050405020304" pitchFamily="18" charset="0"/>
              </a:rPr>
              <a:t>Input Layer Matrix Operation</a:t>
            </a:r>
            <a:endParaRPr kumimoji="1"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85BBC91-50A5-CC48-BF89-7F51DE2E383B}"/>
                  </a:ext>
                </a:extLst>
              </p:cNvPr>
              <p:cNvSpPr>
                <a:spLocks noGrp="1"/>
              </p:cNvSpPr>
              <p:nvPr>
                <p:ph idx="1"/>
              </p:nvPr>
            </p:nvSpPr>
            <p:spPr>
              <a:xfrm>
                <a:off x="838200" y="1825625"/>
                <a:ext cx="10515600" cy="4351338"/>
              </a:xfrm>
            </p:spPr>
            <p:txBody>
              <a:bodyPr/>
              <a:lstStyle/>
              <a:p>
                <a14:m>
                  <m:oMath xmlns:m="http://schemas.openxmlformats.org/officeDocument/2006/math">
                    <m:sSub>
                      <m:sSubPr>
                        <m:ctrlPr>
                          <a:rPr kumimoji="1" lang="en-US" altLang="zh-CN" i="1" smtClean="0">
                            <a:latin typeface="Cambria Math" panose="02040503050406030204" pitchFamily="18" charset="0"/>
                          </a:rPr>
                        </m:ctrlPr>
                      </m:sSubPr>
                      <m:e>
                        <m:acc>
                          <m:accPr>
                            <m:chr m:val="⃗"/>
                            <m:ctrlPr>
                              <a:rPr kumimoji="1" lang="en-US" altLang="zh-CN" i="1" smtClean="0">
                                <a:latin typeface="Cambria Math" panose="02040503050406030204" pitchFamily="18" charset="0"/>
                              </a:rPr>
                            </m:ctrlPr>
                          </m:accPr>
                          <m:e>
                            <m:r>
                              <a:rPr kumimoji="1" lang="en-US" altLang="zh-CN" b="0" i="1" smtClean="0">
                                <a:latin typeface="Cambria Math" panose="02040503050406030204" pitchFamily="18" charset="0"/>
                              </a:rPr>
                              <m:t>𝐻</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𝑊</m:t>
                        </m:r>
                      </m:e>
                      <m:sub>
                        <m:r>
                          <a:rPr kumimoji="1" lang="en-US" altLang="zh-CN" b="0" i="1" smtClean="0">
                            <a:latin typeface="Cambria Math" panose="02040503050406030204" pitchFamily="18" charset="0"/>
                          </a:rPr>
                          <m:t>h</m:t>
                        </m:r>
                        <m:r>
                          <a:rPr kumimoji="1" lang="en-US" altLang="zh-CN" b="0" i="1" smtClean="0">
                            <a:latin typeface="Cambria Math" panose="02040503050406030204" pitchFamily="18" charset="0"/>
                          </a:rPr>
                          <m:t>𝑖𝑑𝑑𝑒𝑛</m:t>
                        </m:r>
                      </m:sub>
                    </m:sSub>
                    <m:r>
                      <a:rPr kumimoji="1" lang="en-US" altLang="zh-CN" i="1" smtClean="0">
                        <a:latin typeface="Cambria Math" panose="02040503050406030204" pitchFamily="18" charset="0"/>
                        <a:ea typeface="Cambria Math" panose="02040503050406030204" pitchFamily="18" charset="0"/>
                      </a:rPr>
                      <m:t>∙</m:t>
                    </m:r>
                    <m:acc>
                      <m:accPr>
                        <m:chr m:val="⃗"/>
                        <m:ctrlPr>
                          <a:rPr kumimoji="1" lang="en-US" altLang="zh-CN" i="1" smtClean="0">
                            <a:latin typeface="Cambria Math" panose="02040503050406030204" pitchFamily="18" charset="0"/>
                            <a:ea typeface="Cambria Math" panose="02040503050406030204" pitchFamily="18" charset="0"/>
                          </a:rPr>
                        </m:ctrlPr>
                      </m:accPr>
                      <m:e>
                        <m:r>
                          <a:rPr kumimoji="1" lang="en-US" altLang="zh-CN" b="0" i="1" smtClean="0">
                            <a:latin typeface="Cambria Math" panose="02040503050406030204" pitchFamily="18" charset="0"/>
                            <a:ea typeface="Cambria Math" panose="02040503050406030204" pitchFamily="18" charset="0"/>
                          </a:rPr>
                          <m:t>𝑋</m:t>
                        </m:r>
                      </m:e>
                    </m:acc>
                    <m:r>
                      <a:rPr kumimoji="1"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rPr>
                                        <m:t>1</m:t>
                                      </m:r>
                                    </m:sub>
                                  </m:sSub>
                                </m:e>
                              </m:acc>
                            </m:e>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2</m:t>
                                      </m:r>
                                    </m:sub>
                                  </m:sSub>
                                </m:e>
                              </m:acc>
                            </m:e>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3</m:t>
                                      </m:r>
                                    </m:sub>
                                  </m:sSub>
                                </m:e>
                              </m:acc>
                            </m:e>
                          </m:mr>
                        </m:m>
                      </m:e>
                    </m:d>
                    <m:r>
                      <m:rPr>
                        <m:nor/>
                      </m:rPr>
                      <a:rPr lang="en" altLang="zh-CN">
                        <a:latin typeface="Cambria Math" panose="02040503050406030204" pitchFamily="18" charset="0"/>
                        <a:ea typeface="Cambria Math" panose="02040503050406030204" pitchFamily="18" charset="0"/>
                      </a:rPr>
                      <m:t>×</m:t>
                    </m:r>
                    <m:d>
                      <m:dPr>
                        <m:begChr m:val="["/>
                        <m:endChr m:val="]"/>
                        <m:ctrlPr>
                          <a:rPr lang="en" altLang="zh-CN" i="1">
                            <a:latin typeface="Cambria Math" panose="02040503050406030204" pitchFamily="18" charset="0"/>
                          </a:rPr>
                        </m:ctrlPr>
                      </m:dPr>
                      <m:e>
                        <m:m>
                          <m:mPr>
                            <m:mcs>
                              <m:mc>
                                <m:mcPr>
                                  <m:count m:val="1"/>
                                  <m:mcJc m:val="center"/>
                                </m:mcPr>
                              </m:mc>
                            </m:mcs>
                            <m:ctrlPr>
                              <a:rPr lang="en" altLang="zh-CN" i="1">
                                <a:latin typeface="Cambria Math" panose="02040503050406030204" pitchFamily="18" charset="0"/>
                              </a:rPr>
                            </m:ctrlPr>
                          </m:mPr>
                          <m:mr>
                            <m:e>
                              <m:sSub>
                                <m:sSubPr>
                                  <m:ctrlPr>
                                    <a:rPr lang="e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mr>
                          <m:mr>
                            <m:e>
                              <m:sSub>
                                <m:sSubPr>
                                  <m:ctrlPr>
                                    <a:rPr lang="e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mr>
                          <m:mr>
                            <m:e>
                              <m:sSub>
                                <m:sSubPr>
                                  <m:ctrlPr>
                                    <a:rPr lang="e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mr>
                        </m:m>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14</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24</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34</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15</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25</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35</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16</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26</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36</m:t>
                                  </m:r>
                                </m:sub>
                              </m:sSub>
                            </m:e>
                          </m:mr>
                        </m:m>
                      </m:e>
                    </m:d>
                    <m:r>
                      <m:rPr>
                        <m:nor/>
                      </m:rPr>
                      <a:rPr lang="en" altLang="zh-CN" smtClean="0">
                        <a:latin typeface="Cambria Math" panose="02040503050406030204" pitchFamily="18" charset="0"/>
                        <a:ea typeface="Cambria Math" panose="02040503050406030204" pitchFamily="18" charset="0"/>
                      </a:rPr>
                      <m:t>×</m:t>
                    </m:r>
                    <m:d>
                      <m:dPr>
                        <m:begChr m:val="["/>
                        <m:endChr m:val="]"/>
                        <m:ctrlPr>
                          <a:rPr lang="en" altLang="zh-CN" i="1" smtClean="0">
                            <a:latin typeface="Cambria Math" panose="02040503050406030204" pitchFamily="18" charset="0"/>
                          </a:rPr>
                        </m:ctrlPr>
                      </m:dPr>
                      <m:e>
                        <m:m>
                          <m:mPr>
                            <m:mcs>
                              <m:mc>
                                <m:mcPr>
                                  <m:count m:val="1"/>
                                  <m:mcJc m:val="center"/>
                                </m:mcPr>
                              </m:mc>
                            </m:mcs>
                            <m:ctrlPr>
                              <a:rPr lang="en" altLang="zh-CN" i="1" smtClean="0">
                                <a:latin typeface="Cambria Math" panose="02040503050406030204" pitchFamily="18" charset="0"/>
                              </a:rPr>
                            </m:ctrlPr>
                          </m:mPr>
                          <m:mr>
                            <m:e>
                              <m:sSub>
                                <m:sSubPr>
                                  <m:ctrlPr>
                                    <a:rPr lang="en"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mr>
                          <m:mr>
                            <m:e>
                              <m:sSub>
                                <m:sSubPr>
                                  <m:ctrlPr>
                                    <a:rPr lang="e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mr>
                          <m:mr>
                            <m:e>
                              <m:sSub>
                                <m:sSubPr>
                                  <m:ctrlPr>
                                    <a:rPr lang="e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mr>
                        </m:m>
                      </m:e>
                    </m:d>
                    <m:r>
                      <a:rPr lang="en-US" altLang="zh-CN" b="1" i="0" smtClean="0">
                        <a:latin typeface="Cambria Math" panose="02040503050406030204" pitchFamily="18" charset="0"/>
                      </a:rPr>
                      <m:t>=</m:t>
                    </m:r>
                    <m:d>
                      <m:dPr>
                        <m:begChr m:val="["/>
                        <m:endChr m:val="]"/>
                        <m:ctrlPr>
                          <a:rPr lang="en-US" altLang="zh-CN" b="1" i="1" smtClean="0">
                            <a:latin typeface="Cambria Math" panose="02040503050406030204" pitchFamily="18" charset="0"/>
                          </a:rPr>
                        </m:ctrlPr>
                      </m:dPr>
                      <m:e>
                        <m:m>
                          <m:mPr>
                            <m:mcs>
                              <m:mc>
                                <m:mcPr>
                                  <m:count m:val="1"/>
                                  <m:mcJc m:val="center"/>
                                </m:mcPr>
                              </m:mc>
                            </m:mcs>
                            <m:ctrlPr>
                              <a:rPr lang="en-US" altLang="zh-CN" b="1" i="1" smtClean="0">
                                <a:latin typeface="Cambria Math" panose="02040503050406030204" pitchFamily="18" charset="0"/>
                              </a:rPr>
                            </m:ctrlPr>
                          </m:mPr>
                          <m:mr>
                            <m:e>
                              <m:sSub>
                                <m:sSubPr>
                                  <m:ctrlPr>
                                    <a:rPr lang="en-US" altLang="zh-CN" b="1"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e>
                          </m:mr>
                          <m:mr>
                            <m:e>
                              <m:sSub>
                                <m:sSubPr>
                                  <m:ctrlPr>
                                    <a:rPr lang="en-US" altLang="zh-CN" b="1"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e>
                          </m:mr>
                          <m:mr>
                            <m:e>
                              <m:sSub>
                                <m:sSubPr>
                                  <m:ctrlPr>
                                    <a:rPr lang="en-US" altLang="zh-CN" b="1"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3</m:t>
                                  </m:r>
                                </m:sub>
                              </m:sSub>
                            </m:e>
                          </m:mr>
                        </m:m>
                      </m:e>
                    </m:d>
                  </m:oMath>
                </a14:m>
                <a:endParaRPr lang="en-US" altLang="zh-CN" b="1"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Example:</a:t>
                </a:r>
              </a:p>
              <a:p>
                <a:pPr marL="0" indent="0">
                  <a:buNone/>
                </a:pPr>
                <a14:m>
                  <m:oMathPara xmlns:m="http://schemas.openxmlformats.org/officeDocument/2006/math">
                    <m:oMathParaPr>
                      <m:jc m:val="centerGroup"/>
                    </m:oMathParaPr>
                    <m:oMath xmlns:m="http://schemas.openxmlformats.org/officeDocument/2006/math">
                      <m:acc>
                        <m:accPr>
                          <m:chr m:val="⃗"/>
                          <m:ctrlPr>
                            <a:rPr kumimoji="1" lang="en-US" altLang="zh-CN" i="1">
                              <a:latin typeface="Cambria Math" panose="02040503050406030204" pitchFamily="18" charset="0"/>
                            </a:rPr>
                          </m:ctrlPr>
                        </m:accPr>
                        <m:e>
                          <m:r>
                            <a:rPr kumimoji="1" lang="en-US" altLang="zh-CN" i="1">
                              <a:latin typeface="Cambria Math" panose="02040503050406030204" pitchFamily="18" charset="0"/>
                            </a:rPr>
                            <m:t>𝐻</m:t>
                          </m:r>
                        </m:e>
                      </m:acc>
                      <m:r>
                        <a:rPr kumimoji="1" lang="en-US" altLang="zh-CN" b="0" i="1" smtClean="0">
                          <a:latin typeface="Cambria Math" panose="02040503050406030204" pitchFamily="18" charset="0"/>
                        </a:rPr>
                        <m:t>=</m:t>
                      </m:r>
                      <m:d>
                        <m:dPr>
                          <m:begChr m:val="["/>
                          <m:endChr m:val="]"/>
                          <m:ctrlPr>
                            <a:rPr lang="en-US" altLang="zh-CN" b="1" i="1">
                              <a:latin typeface="Cambria Math" panose="02040503050406030204" pitchFamily="18" charset="0"/>
                            </a:rPr>
                          </m:ctrlPr>
                        </m:dPr>
                        <m:e>
                          <m:m>
                            <m:mPr>
                              <m:mcs>
                                <m:mc>
                                  <m:mcPr>
                                    <m:count m:val="1"/>
                                    <m:mcJc m:val="center"/>
                                  </m:mcPr>
                                </m:mc>
                              </m:mcs>
                              <m:ctrlPr>
                                <a:rPr lang="en-US" altLang="zh-CN" b="1" i="1">
                                  <a:latin typeface="Cambria Math" panose="02040503050406030204" pitchFamily="18" charset="0"/>
                                </a:rPr>
                              </m:ctrlPr>
                            </m:mPr>
                            <m:mr>
                              <m:e>
                                <m:sSub>
                                  <m:sSubPr>
                                    <m:ctrlPr>
                                      <a:rPr lang="en-US" altLang="zh-CN" b="1"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mr>
                            <m:mr>
                              <m:e>
                                <m:sSub>
                                  <m:sSubPr>
                                    <m:ctrlPr>
                                      <a:rPr lang="en-US" altLang="zh-CN" b="1"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e>
                            </m:mr>
                            <m:mr>
                              <m:e>
                                <m:sSub>
                                  <m:sSubPr>
                                    <m:ctrlPr>
                                      <a:rPr lang="en-US" altLang="zh-CN" b="1"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3</m:t>
                                    </m:r>
                                  </m:sub>
                                </m:sSub>
                              </m:e>
                            </m:mr>
                          </m:m>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5</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2</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6</m:t>
                                </m:r>
                              </m:e>
                            </m:mr>
                            <m:m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2</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1</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2</m:t>
                                </m:r>
                              </m:e>
                            </m:mr>
                            <m:m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3</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7</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2</m:t>
                                </m:r>
                              </m:e>
                            </m:mr>
                          </m:m>
                        </m:e>
                      </m:d>
                      <m:r>
                        <a:rPr lang="en-US" altLang="zh-CN" i="1">
                          <a:latin typeface="Cambria Math" panose="02040503050406030204" pitchFamily="18" charset="0"/>
                        </a:rPr>
                        <m:t> </m:t>
                      </m:r>
                      <m:r>
                        <m:rPr>
                          <m:nor/>
                        </m:rPr>
                        <a:rPr lang="en" altLang="zh-CN" dirty="0" smtClean="0">
                          <a:latin typeface="Cambria Math" panose="02040503050406030204" pitchFamily="18" charset="0"/>
                          <a:ea typeface="Cambria Math" panose="02040503050406030204" pitchFamily="18" charset="0"/>
                        </a:rPr>
                        <m:t>×</m:t>
                      </m:r>
                      <m:d>
                        <m:dPr>
                          <m:begChr m:val="["/>
                          <m:endChr m:val="]"/>
                          <m:ctrlPr>
                            <a:rPr lang="en" altLang="zh-CN" i="1" smtClean="0">
                              <a:latin typeface="Cambria Math" panose="02040503050406030204" pitchFamily="18" charset="0"/>
                            </a:rPr>
                          </m:ctrlPr>
                        </m:dPr>
                        <m:e>
                          <m:m>
                            <m:mPr>
                              <m:mcs>
                                <m:mc>
                                  <m:mcPr>
                                    <m:count m:val="1"/>
                                    <m:mcJc m:val="center"/>
                                  </m:mcPr>
                                </m:mc>
                              </m:mcs>
                              <m:ctrlPr>
                                <a:rPr lang="en"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e>
                            </m:mr>
                            <m:mr>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7</m:t>
                                </m:r>
                              </m:e>
                            </m:mr>
                          </m:m>
                        </m:e>
                      </m:d>
                      <m:r>
                        <a:rPr lang="en-US" altLang="zh-CN" b="0" i="0" smtClean="0">
                          <a:latin typeface="Cambria Math" panose="02040503050406030204" pitchFamily="18" charset="0"/>
                        </a:rPr>
                        <m:t>=</m:t>
                      </m:r>
                      <m:d>
                        <m:dPr>
                          <m:begChr m:val="["/>
                          <m:endChr m:val="]"/>
                          <m:ctrlPr>
                            <a:rPr lang="en" altLang="zh-CN" i="1">
                              <a:latin typeface="Cambria Math" panose="02040503050406030204" pitchFamily="18" charset="0"/>
                            </a:rPr>
                          </m:ctrlPr>
                        </m:dPr>
                        <m:e>
                          <m:m>
                            <m:mPr>
                              <m:mcs>
                                <m:mc>
                                  <m:mcPr>
                                    <m:count m:val="1"/>
                                    <m:mcJc m:val="center"/>
                                  </m:mcPr>
                                </m:mc>
                              </m:mcs>
                              <m:ctrlPr>
                                <a:rPr lang="en"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m:t>
                                </m:r>
                                <m:r>
                                  <a:rPr lang="en-US" altLang="zh-CN" b="0" i="1" smtClean="0">
                                    <a:latin typeface="Cambria Math" panose="02040503050406030204" pitchFamily="18" charset="0"/>
                                  </a:rPr>
                                  <m:t>51</m:t>
                                </m:r>
                              </m:e>
                            </m:mr>
                            <m:m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b="0" i="1" smtClean="0">
                                    <a:latin typeface="Cambria Math" panose="02040503050406030204" pitchFamily="18" charset="0"/>
                                  </a:rPr>
                                  <m:t>18</m:t>
                                </m:r>
                              </m:e>
                            </m:mr>
                            <m:m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b="0" i="1" smtClean="0">
                                    <a:latin typeface="Cambria Math" panose="02040503050406030204" pitchFamily="18" charset="0"/>
                                  </a:rPr>
                                  <m:t>31</m:t>
                                </m:r>
                              </m:e>
                            </m:mr>
                          </m:m>
                        </m:e>
                      </m:d>
                    </m:oMath>
                  </m:oMathPara>
                </a14:m>
                <a:endParaRPr lang="en-US" altLang="zh-CN"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185BBC91-50A5-CC48-BF89-7F51DE2E383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965" t="-8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1862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A4D7A-AEC8-AC42-BEBC-F1B90C5F2446}"/>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Sigmoid </a:t>
            </a:r>
            <a:r>
              <a:rPr kumimoji="1" lang="en" altLang="zh-CN" b="1" dirty="0">
                <a:latin typeface="Times New Roman" panose="02020603050405020304" pitchFamily="18" charset="0"/>
                <a:cs typeface="Times New Roman" panose="02020603050405020304" pitchFamily="18" charset="0"/>
              </a:rPr>
              <a:t>O</a:t>
            </a:r>
            <a:r>
              <a:rPr lang="en" altLang="zh-CN" b="1" dirty="0">
                <a:latin typeface="Times New Roman" panose="02020603050405020304" pitchFamily="18" charset="0"/>
                <a:cs typeface="Times New Roman" panose="02020603050405020304" pitchFamily="18" charset="0"/>
              </a:rPr>
              <a:t>peration-Hidden Layer</a:t>
            </a:r>
            <a:endParaRPr kumimoji="1" lang="zh-CN" altLang="en-US" b="1" dirty="0">
              <a:latin typeface="Times New Roman" panose="02020603050405020304" pitchFamily="18" charset="0"/>
              <a:cs typeface="Times New Roman" panose="02020603050405020304" pitchFamily="18" charset="0"/>
            </a:endParaRPr>
          </a:p>
        </p:txBody>
      </p:sp>
      <p:pic>
        <p:nvPicPr>
          <p:cNvPr id="5" name="内容占位符 4" descr="图片包含 物体, 游戏机, 钟表&#10;&#10;描述已自动生成">
            <a:extLst>
              <a:ext uri="{FF2B5EF4-FFF2-40B4-BE49-F238E27FC236}">
                <a16:creationId xmlns:a16="http://schemas.microsoft.com/office/drawing/2014/main" id="{22F3DB66-A6FA-3A4E-83A3-2C95BE131529}"/>
              </a:ext>
            </a:extLst>
          </p:cNvPr>
          <p:cNvPicPr>
            <a:picLocks noGrp="1" noChangeAspect="1"/>
          </p:cNvPicPr>
          <p:nvPr>
            <p:ph idx="1"/>
          </p:nvPr>
        </p:nvPicPr>
        <p:blipFill>
          <a:blip r:embed="rId2"/>
          <a:stretch>
            <a:fillRect/>
          </a:stretch>
        </p:blipFill>
        <p:spPr>
          <a:xfrm>
            <a:off x="838199" y="1530050"/>
            <a:ext cx="3636963" cy="656153"/>
          </a:xfr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BDCCB68-7B02-C349-9F46-076E61A58A26}"/>
                  </a:ext>
                </a:extLst>
              </p:cNvPr>
              <p:cNvSpPr txBox="1"/>
              <p:nvPr/>
            </p:nvSpPr>
            <p:spPr>
              <a:xfrm>
                <a:off x="838199" y="2045147"/>
                <a:ext cx="11134725" cy="2327817"/>
              </a:xfrm>
              <a:prstGeom prst="rect">
                <a:avLst/>
              </a:prstGeom>
              <a:noFill/>
            </p:spPr>
            <p:txBody>
              <a:bodyPr wrap="square" rtlCol="0">
                <a:spAutoFit/>
              </a:bodyPr>
              <a:lstStyle/>
              <a:p>
                <a14:m>
                  <m:oMath xmlns:m="http://schemas.openxmlformats.org/officeDocument/2006/math">
                    <m:acc>
                      <m:accPr>
                        <m:chr m:val="⃗"/>
                        <m:ctrlPr>
                          <a:rPr kumimoji="1" lang="en-US" altLang="zh-CN" sz="3200" i="1" smtClean="0">
                            <a:latin typeface="Cambria Math" panose="02040503050406030204" pitchFamily="18" charset="0"/>
                          </a:rPr>
                        </m:ctrlPr>
                      </m:accPr>
                      <m:e>
                        <m:r>
                          <a:rPr kumimoji="1" lang="en-US" altLang="zh-CN" sz="3200" b="0" i="1" smtClean="0">
                            <a:latin typeface="Cambria Math" panose="02040503050406030204" pitchFamily="18" charset="0"/>
                          </a:rPr>
                          <m:t>𝐴</m:t>
                        </m:r>
                      </m:e>
                    </m:acc>
                    <m:r>
                      <a:rPr kumimoji="1" lang="en-US" altLang="zh-CN" sz="3200" b="0" i="1" smtClean="0">
                        <a:latin typeface="Cambria Math" panose="02040503050406030204" pitchFamily="18" charset="0"/>
                      </a:rPr>
                      <m:t>=</m:t>
                    </m:r>
                    <m:d>
                      <m:dPr>
                        <m:begChr m:val="["/>
                        <m:endChr m:val="]"/>
                        <m:ctrlPr>
                          <a:rPr lang="en" altLang="zh-CN" sz="3200" i="1">
                            <a:latin typeface="Cambria Math" panose="02040503050406030204" pitchFamily="18" charset="0"/>
                          </a:rPr>
                        </m:ctrlPr>
                      </m:dPr>
                      <m:e>
                        <m:m>
                          <m:mPr>
                            <m:mcs>
                              <m:mc>
                                <m:mcPr>
                                  <m:count m:val="1"/>
                                  <m:mcJc m:val="center"/>
                                </m:mcPr>
                              </m:mc>
                            </m:mcs>
                            <m:ctrlPr>
                              <a:rPr lang="en" altLang="zh-CN" sz="3200" i="1">
                                <a:latin typeface="Cambria Math" panose="02040503050406030204" pitchFamily="18" charset="0"/>
                              </a:rPr>
                            </m:ctrlPr>
                          </m:mPr>
                          <m:mr>
                            <m:e>
                              <m:sSub>
                                <m:sSubPr>
                                  <m:ctrlPr>
                                    <a:rPr lang="en" altLang="zh-CN" sz="3200" i="1">
                                      <a:latin typeface="Cambria Math" panose="02040503050406030204" pitchFamily="18" charset="0"/>
                                    </a:rPr>
                                  </m:ctrlPr>
                                </m:sSubPr>
                                <m:e>
                                  <m:r>
                                    <a:rPr lang="en-US" altLang="zh-CN" sz="3200" b="0" i="1" smtClean="0">
                                      <a:latin typeface="Cambria Math" panose="02040503050406030204" pitchFamily="18" charset="0"/>
                                    </a:rPr>
                                    <m:t>𝑎</m:t>
                                  </m:r>
                                </m:e>
                                <m:sub>
                                  <m:r>
                                    <a:rPr lang="en-US" altLang="zh-CN" sz="3200" b="0" i="1" smtClean="0">
                                      <a:latin typeface="Cambria Math" panose="02040503050406030204" pitchFamily="18" charset="0"/>
                                    </a:rPr>
                                    <m:t>4</m:t>
                                  </m:r>
                                </m:sub>
                              </m:sSub>
                            </m:e>
                          </m:mr>
                          <m:mr>
                            <m:e>
                              <m:sSub>
                                <m:sSubPr>
                                  <m:ctrlPr>
                                    <a:rPr lang="en" altLang="zh-CN" sz="3200" i="1">
                                      <a:latin typeface="Cambria Math" panose="02040503050406030204" pitchFamily="18" charset="0"/>
                                    </a:rPr>
                                  </m:ctrlPr>
                                </m:sSubPr>
                                <m:e>
                                  <m:r>
                                    <a:rPr lang="en-US" altLang="zh-CN" sz="3200" b="0" i="1" smtClean="0">
                                      <a:latin typeface="Cambria Math" panose="02040503050406030204" pitchFamily="18" charset="0"/>
                                    </a:rPr>
                                    <m:t>𝑎</m:t>
                                  </m:r>
                                </m:e>
                                <m:sub>
                                  <m:r>
                                    <a:rPr lang="en-US" altLang="zh-CN" sz="3200" b="0" i="1" smtClean="0">
                                      <a:latin typeface="Cambria Math" panose="02040503050406030204" pitchFamily="18" charset="0"/>
                                    </a:rPr>
                                    <m:t>5</m:t>
                                  </m:r>
                                </m:sub>
                              </m:sSub>
                            </m:e>
                          </m:mr>
                          <m:mr>
                            <m:e>
                              <m:sSub>
                                <m:sSubPr>
                                  <m:ctrlPr>
                                    <a:rPr lang="en" altLang="zh-CN" sz="3200" i="1">
                                      <a:latin typeface="Cambria Math" panose="02040503050406030204" pitchFamily="18" charset="0"/>
                                    </a:rPr>
                                  </m:ctrlPr>
                                </m:sSubPr>
                                <m:e>
                                  <m:r>
                                    <a:rPr lang="en-US" altLang="zh-CN" sz="3200" b="0" i="1" smtClean="0">
                                      <a:latin typeface="Cambria Math" panose="02040503050406030204" pitchFamily="18" charset="0"/>
                                    </a:rPr>
                                    <m:t>𝑎</m:t>
                                  </m:r>
                                </m:e>
                                <m:sub>
                                  <m:r>
                                    <a:rPr lang="en-US" altLang="zh-CN" sz="3200" b="0" i="1" smtClean="0">
                                      <a:latin typeface="Cambria Math" panose="02040503050406030204" pitchFamily="18" charset="0"/>
                                    </a:rPr>
                                    <m:t>6</m:t>
                                  </m:r>
                                </m:sub>
                              </m:sSub>
                            </m:e>
                          </m:mr>
                        </m:m>
                      </m:e>
                    </m:d>
                    <m:r>
                      <a:rPr lang="en-US" altLang="zh-CN" sz="3200" b="0" i="1" smtClean="0">
                        <a:latin typeface="Cambria Math" panose="02040503050406030204" pitchFamily="18" charset="0"/>
                      </a:rPr>
                      <m:t>=</m:t>
                    </m:r>
                  </m:oMath>
                </a14:m>
                <a:r>
                  <a:rPr lang="en" altLang="zh-CN" sz="32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 altLang="zh-CN" sz="3200" i="1">
                            <a:latin typeface="Cambria Math" panose="02040503050406030204" pitchFamily="18" charset="0"/>
                          </a:rPr>
                        </m:ctrlPr>
                      </m:dPr>
                      <m:e>
                        <m:m>
                          <m:mPr>
                            <m:mcs>
                              <m:mc>
                                <m:mcPr>
                                  <m:count m:val="1"/>
                                  <m:mcJc m:val="center"/>
                                </m:mcPr>
                              </m:mc>
                            </m:mcs>
                            <m:ctrlPr>
                              <a:rPr lang="en" altLang="zh-CN" sz="3200" i="1">
                                <a:latin typeface="Cambria Math" panose="02040503050406030204" pitchFamily="18" charset="0"/>
                              </a:rPr>
                            </m:ctrlPr>
                          </m:mPr>
                          <m:mr>
                            <m:e>
                              <m:f>
                                <m:fPr>
                                  <m:ctrlPr>
                                    <a:rPr kumimoji="1" lang="en-US" altLang="zh-CN" sz="3200" i="1">
                                      <a:latin typeface="Cambria Math" panose="02040503050406030204" pitchFamily="18" charset="0"/>
                                    </a:rPr>
                                  </m:ctrlPr>
                                </m:fPr>
                                <m:num>
                                  <m:r>
                                    <a:rPr kumimoji="1" lang="en-US" altLang="zh-CN" sz="3200" i="1">
                                      <a:latin typeface="Cambria Math" panose="02040503050406030204" pitchFamily="18" charset="0"/>
                                    </a:rPr>
                                    <m:t>1</m:t>
                                  </m:r>
                                </m:num>
                                <m:den>
                                  <m:r>
                                    <a:rPr kumimoji="1" lang="en-US" altLang="zh-CN" sz="3200" i="1">
                                      <a:latin typeface="Cambria Math" panose="02040503050406030204" pitchFamily="18" charset="0"/>
                                    </a:rPr>
                                    <m:t>1</m:t>
                                  </m:r>
                                  <m:r>
                                    <a:rPr kumimoji="1" lang="en-US" altLang="zh-CN" sz="3200" i="1">
                                      <a:latin typeface="Cambria Math" panose="02040503050406030204" pitchFamily="18" charset="0"/>
                                    </a:rPr>
                                    <m:t>+</m:t>
                                  </m:r>
                                  <m:sSup>
                                    <m:sSupPr>
                                      <m:ctrlPr>
                                        <a:rPr kumimoji="1" lang="en-US" altLang="zh-CN" sz="3200" i="1">
                                          <a:latin typeface="Cambria Math" panose="02040503050406030204" pitchFamily="18" charset="0"/>
                                        </a:rPr>
                                      </m:ctrlPr>
                                    </m:sSupPr>
                                    <m:e>
                                      <m:r>
                                        <a:rPr kumimoji="1" lang="en-US" altLang="zh-CN" sz="3200" i="1">
                                          <a:latin typeface="Cambria Math" panose="02040503050406030204" pitchFamily="18" charset="0"/>
                                        </a:rPr>
                                        <m:t>𝑒</m:t>
                                      </m:r>
                                    </m:e>
                                    <m:sup>
                                      <m:r>
                                        <a:rPr kumimoji="1" lang="en-US" altLang="zh-CN" sz="3200" i="1">
                                          <a:latin typeface="Cambria Math" panose="02040503050406030204" pitchFamily="18" charset="0"/>
                                        </a:rPr>
                                        <m:t>−</m:t>
                                      </m:r>
                                      <m:r>
                                        <a:rPr kumimoji="1" lang="en-US" altLang="zh-CN" sz="3200" i="1">
                                          <a:latin typeface="Cambria Math" panose="02040503050406030204" pitchFamily="18" charset="0"/>
                                        </a:rPr>
                                        <m:t>h</m:t>
                                      </m:r>
                                      <m:r>
                                        <a:rPr kumimoji="1" lang="en-US" altLang="zh-CN" sz="3200" i="1">
                                          <a:latin typeface="Cambria Math" panose="02040503050406030204" pitchFamily="18" charset="0"/>
                                        </a:rPr>
                                        <m:t>1</m:t>
                                      </m:r>
                                    </m:sup>
                                  </m:sSup>
                                </m:den>
                              </m:f>
                            </m:e>
                          </m:mr>
                          <m:mr>
                            <m:e>
                              <m:f>
                                <m:fPr>
                                  <m:ctrlPr>
                                    <a:rPr kumimoji="1" lang="en-US" altLang="zh-CN" sz="3200" i="1">
                                      <a:latin typeface="Cambria Math" panose="02040503050406030204" pitchFamily="18" charset="0"/>
                                    </a:rPr>
                                  </m:ctrlPr>
                                </m:fPr>
                                <m:num>
                                  <m:r>
                                    <a:rPr kumimoji="1" lang="en-US" altLang="zh-CN" sz="3200" i="1">
                                      <a:latin typeface="Cambria Math" panose="02040503050406030204" pitchFamily="18" charset="0"/>
                                    </a:rPr>
                                    <m:t>1</m:t>
                                  </m:r>
                                </m:num>
                                <m:den>
                                  <m:r>
                                    <a:rPr kumimoji="1" lang="en-US" altLang="zh-CN" sz="3200" i="1">
                                      <a:latin typeface="Cambria Math" panose="02040503050406030204" pitchFamily="18" charset="0"/>
                                    </a:rPr>
                                    <m:t>1</m:t>
                                  </m:r>
                                  <m:r>
                                    <a:rPr kumimoji="1" lang="en-US" altLang="zh-CN" sz="3200" i="1">
                                      <a:latin typeface="Cambria Math" panose="02040503050406030204" pitchFamily="18" charset="0"/>
                                    </a:rPr>
                                    <m:t>+</m:t>
                                  </m:r>
                                  <m:sSup>
                                    <m:sSupPr>
                                      <m:ctrlPr>
                                        <a:rPr kumimoji="1" lang="en-US" altLang="zh-CN" sz="3200" i="1">
                                          <a:latin typeface="Cambria Math" panose="02040503050406030204" pitchFamily="18" charset="0"/>
                                        </a:rPr>
                                      </m:ctrlPr>
                                    </m:sSupPr>
                                    <m:e>
                                      <m:r>
                                        <a:rPr kumimoji="1" lang="en-US" altLang="zh-CN" sz="3200" i="1">
                                          <a:latin typeface="Cambria Math" panose="02040503050406030204" pitchFamily="18" charset="0"/>
                                        </a:rPr>
                                        <m:t>𝑒</m:t>
                                      </m:r>
                                    </m:e>
                                    <m:sup>
                                      <m:r>
                                        <a:rPr kumimoji="1" lang="en-US" altLang="zh-CN" sz="3200" i="1">
                                          <a:latin typeface="Cambria Math" panose="02040503050406030204" pitchFamily="18" charset="0"/>
                                        </a:rPr>
                                        <m:t>−</m:t>
                                      </m:r>
                                      <m:r>
                                        <a:rPr kumimoji="1" lang="en-US" altLang="zh-CN" sz="3200" i="1">
                                          <a:latin typeface="Cambria Math" panose="02040503050406030204" pitchFamily="18" charset="0"/>
                                        </a:rPr>
                                        <m:t>h</m:t>
                                      </m:r>
                                      <m:r>
                                        <a:rPr kumimoji="1" lang="en-US" altLang="zh-CN" sz="3200" i="1">
                                          <a:latin typeface="Cambria Math" panose="02040503050406030204" pitchFamily="18" charset="0"/>
                                        </a:rPr>
                                        <m:t>2</m:t>
                                      </m:r>
                                    </m:sup>
                                  </m:sSup>
                                </m:den>
                              </m:f>
                            </m:e>
                          </m:mr>
                          <m:mr>
                            <m:e>
                              <m:f>
                                <m:fPr>
                                  <m:ctrlPr>
                                    <a:rPr kumimoji="1" lang="en-US" altLang="zh-CN" sz="3200" i="1">
                                      <a:latin typeface="Cambria Math" panose="02040503050406030204" pitchFamily="18" charset="0"/>
                                    </a:rPr>
                                  </m:ctrlPr>
                                </m:fPr>
                                <m:num>
                                  <m:r>
                                    <a:rPr kumimoji="1" lang="en-US" altLang="zh-CN" sz="3200" i="1">
                                      <a:latin typeface="Cambria Math" panose="02040503050406030204" pitchFamily="18" charset="0"/>
                                    </a:rPr>
                                    <m:t>1</m:t>
                                  </m:r>
                                </m:num>
                                <m:den>
                                  <m:r>
                                    <a:rPr kumimoji="1" lang="en-US" altLang="zh-CN" sz="3200" i="1">
                                      <a:latin typeface="Cambria Math" panose="02040503050406030204" pitchFamily="18" charset="0"/>
                                    </a:rPr>
                                    <m:t>1</m:t>
                                  </m:r>
                                  <m:r>
                                    <a:rPr kumimoji="1" lang="en-US" altLang="zh-CN" sz="3200" i="1">
                                      <a:latin typeface="Cambria Math" panose="02040503050406030204" pitchFamily="18" charset="0"/>
                                    </a:rPr>
                                    <m:t>+</m:t>
                                  </m:r>
                                  <m:sSup>
                                    <m:sSupPr>
                                      <m:ctrlPr>
                                        <a:rPr kumimoji="1" lang="en-US" altLang="zh-CN" sz="3200" i="1">
                                          <a:latin typeface="Cambria Math" panose="02040503050406030204" pitchFamily="18" charset="0"/>
                                        </a:rPr>
                                      </m:ctrlPr>
                                    </m:sSupPr>
                                    <m:e>
                                      <m:r>
                                        <a:rPr kumimoji="1" lang="en-US" altLang="zh-CN" sz="3200" i="1">
                                          <a:latin typeface="Cambria Math" panose="02040503050406030204" pitchFamily="18" charset="0"/>
                                        </a:rPr>
                                        <m:t>𝑒</m:t>
                                      </m:r>
                                    </m:e>
                                    <m:sup>
                                      <m:r>
                                        <a:rPr kumimoji="1" lang="en-US" altLang="zh-CN" sz="3200" i="1">
                                          <a:latin typeface="Cambria Math" panose="02040503050406030204" pitchFamily="18" charset="0"/>
                                        </a:rPr>
                                        <m:t>−</m:t>
                                      </m:r>
                                      <m:r>
                                        <a:rPr kumimoji="1" lang="en-US" altLang="zh-CN" sz="3200" i="1">
                                          <a:latin typeface="Cambria Math" panose="02040503050406030204" pitchFamily="18" charset="0"/>
                                        </a:rPr>
                                        <m:t>h</m:t>
                                      </m:r>
                                      <m:r>
                                        <a:rPr kumimoji="1" lang="en-US" altLang="zh-CN" sz="3200" i="1">
                                          <a:latin typeface="Cambria Math" panose="02040503050406030204" pitchFamily="18" charset="0"/>
                                        </a:rPr>
                                        <m:t>3</m:t>
                                      </m:r>
                                    </m:sup>
                                  </m:sSup>
                                </m:den>
                              </m:f>
                            </m:e>
                          </m:mr>
                        </m:m>
                      </m:e>
                    </m:d>
                  </m:oMath>
                </a14:m>
                <a:endParaRPr kumimoji="1" lang="zh-CN" altLang="en-US" sz="3200" dirty="0">
                  <a:latin typeface="Times New Roman" panose="02020603050405020304" pitchFamily="18" charset="0"/>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8BDCCB68-7B02-C349-9F46-076E61A58A26}"/>
                  </a:ext>
                </a:extLst>
              </p:cNvPr>
              <p:cNvSpPr txBox="1">
                <a:spLocks noRot="1" noChangeAspect="1" noMove="1" noResize="1" noEditPoints="1" noAdjustHandles="1" noChangeArrowheads="1" noChangeShapeType="1" noTextEdit="1"/>
              </p:cNvSpPr>
              <p:nvPr/>
            </p:nvSpPr>
            <p:spPr>
              <a:xfrm>
                <a:off x="838199" y="2045147"/>
                <a:ext cx="11134725" cy="2327817"/>
              </a:xfrm>
              <a:prstGeom prst="rect">
                <a:avLst/>
              </a:prstGeom>
              <a:blipFill>
                <a:blip r:embed="rId3"/>
                <a:stretch>
                  <a:fillRect l="-456" b="-16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7C95FD8-27ED-DC4B-8034-EF7D04B9D8B1}"/>
                  </a:ext>
                </a:extLst>
              </p:cNvPr>
              <p:cNvSpPr txBox="1"/>
              <p:nvPr/>
            </p:nvSpPr>
            <p:spPr>
              <a:xfrm>
                <a:off x="838199" y="4058911"/>
                <a:ext cx="11134725" cy="3743589"/>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800" dirty="0">
                    <a:latin typeface="Times New Roman" panose="02020603050405020304" pitchFamily="18" charset="0"/>
                    <a:cs typeface="Times New Roman" panose="02020603050405020304" pitchFamily="18" charset="0"/>
                  </a:rPr>
                  <a:t>Example:</a:t>
                </a:r>
              </a:p>
              <a:p>
                <a14:m>
                  <m:oMath xmlns:m="http://schemas.openxmlformats.org/officeDocument/2006/math">
                    <m:acc>
                      <m:accPr>
                        <m:chr m:val="⃗"/>
                        <m:ctrlPr>
                          <a:rPr kumimoji="1" lang="en-US" altLang="zh-CN" sz="3200" i="1">
                            <a:latin typeface="Cambria Math" panose="02040503050406030204" pitchFamily="18" charset="0"/>
                          </a:rPr>
                        </m:ctrlPr>
                      </m:accPr>
                      <m:e>
                        <m:r>
                          <a:rPr kumimoji="1" lang="en-US" altLang="zh-CN" sz="3200" i="1">
                            <a:latin typeface="Cambria Math" panose="02040503050406030204" pitchFamily="18" charset="0"/>
                          </a:rPr>
                          <m:t>𝐴</m:t>
                        </m:r>
                      </m:e>
                    </m:acc>
                    <m:r>
                      <a:rPr kumimoji="1" lang="en-US" altLang="zh-CN" sz="3200" b="0" i="1" smtClean="0">
                        <a:latin typeface="Cambria Math" panose="02040503050406030204" pitchFamily="18" charset="0"/>
                      </a:rPr>
                      <m:t>=</m:t>
                    </m:r>
                    <m:d>
                      <m:dPr>
                        <m:begChr m:val="["/>
                        <m:endChr m:val="]"/>
                        <m:ctrlPr>
                          <a:rPr lang="en" altLang="zh-CN" sz="3200" i="1">
                            <a:latin typeface="Cambria Math" panose="02040503050406030204" pitchFamily="18" charset="0"/>
                          </a:rPr>
                        </m:ctrlPr>
                      </m:dPr>
                      <m:e>
                        <m:m>
                          <m:mPr>
                            <m:mcs>
                              <m:mc>
                                <m:mcPr>
                                  <m:count m:val="1"/>
                                  <m:mcJc m:val="center"/>
                                </m:mcPr>
                              </m:mc>
                            </m:mcs>
                            <m:ctrlPr>
                              <a:rPr lang="en" altLang="zh-CN" sz="3200" i="1">
                                <a:latin typeface="Cambria Math" panose="02040503050406030204" pitchFamily="18" charset="0"/>
                              </a:rPr>
                            </m:ctrlPr>
                          </m:mPr>
                          <m:mr>
                            <m:e>
                              <m:sSub>
                                <m:sSubPr>
                                  <m:ctrlPr>
                                    <a:rPr lang="en" altLang="zh-CN" sz="3200" i="1">
                                      <a:latin typeface="Cambria Math" panose="02040503050406030204" pitchFamily="18" charset="0"/>
                                    </a:rPr>
                                  </m:ctrlPr>
                                </m:sSubPr>
                                <m:e>
                                  <m:r>
                                    <a:rPr lang="en-US" altLang="zh-CN" sz="3200" i="1">
                                      <a:latin typeface="Cambria Math" panose="02040503050406030204" pitchFamily="18" charset="0"/>
                                    </a:rPr>
                                    <m:t>𝑎</m:t>
                                  </m:r>
                                </m:e>
                                <m:sub>
                                  <m:r>
                                    <a:rPr lang="en-US" altLang="zh-CN" sz="3200" i="1">
                                      <a:latin typeface="Cambria Math" panose="02040503050406030204" pitchFamily="18" charset="0"/>
                                    </a:rPr>
                                    <m:t>4</m:t>
                                  </m:r>
                                </m:sub>
                              </m:sSub>
                            </m:e>
                          </m:mr>
                          <m:mr>
                            <m:e>
                              <m:sSub>
                                <m:sSubPr>
                                  <m:ctrlPr>
                                    <a:rPr lang="en" altLang="zh-CN" sz="3200" i="1">
                                      <a:latin typeface="Cambria Math" panose="02040503050406030204" pitchFamily="18" charset="0"/>
                                    </a:rPr>
                                  </m:ctrlPr>
                                </m:sSubPr>
                                <m:e>
                                  <m:r>
                                    <a:rPr lang="en-US" altLang="zh-CN" sz="3200" i="1">
                                      <a:latin typeface="Cambria Math" panose="02040503050406030204" pitchFamily="18" charset="0"/>
                                    </a:rPr>
                                    <m:t>𝑎</m:t>
                                  </m:r>
                                </m:e>
                                <m:sub>
                                  <m:r>
                                    <a:rPr lang="en-US" altLang="zh-CN" sz="3200" i="1">
                                      <a:latin typeface="Cambria Math" panose="02040503050406030204" pitchFamily="18" charset="0"/>
                                    </a:rPr>
                                    <m:t>5</m:t>
                                  </m:r>
                                </m:sub>
                              </m:sSub>
                            </m:e>
                          </m:mr>
                          <m:mr>
                            <m:e>
                              <m:sSub>
                                <m:sSubPr>
                                  <m:ctrlPr>
                                    <a:rPr lang="en" altLang="zh-CN" sz="3200" i="1">
                                      <a:latin typeface="Cambria Math" panose="02040503050406030204" pitchFamily="18" charset="0"/>
                                    </a:rPr>
                                  </m:ctrlPr>
                                </m:sSubPr>
                                <m:e>
                                  <m:r>
                                    <a:rPr lang="en-US" altLang="zh-CN" sz="3200" i="1">
                                      <a:latin typeface="Cambria Math" panose="02040503050406030204" pitchFamily="18" charset="0"/>
                                    </a:rPr>
                                    <m:t>𝑎</m:t>
                                  </m:r>
                                </m:e>
                                <m:sub>
                                  <m:r>
                                    <a:rPr lang="en-US" altLang="zh-CN" sz="3200" i="1">
                                      <a:latin typeface="Cambria Math" panose="02040503050406030204" pitchFamily="18" charset="0"/>
                                    </a:rPr>
                                    <m:t>6</m:t>
                                  </m:r>
                                </m:sub>
                              </m:sSub>
                            </m:e>
                          </m:mr>
                        </m:m>
                      </m:e>
                    </m:d>
                  </m:oMath>
                </a14:m>
                <a:r>
                  <a:rPr kumimoji="1" lang="en-US" altLang="zh-CN" sz="3200" dirty="0">
                    <a:latin typeface="Times New Roman" panose="02020603050405020304" pitchFamily="18" charset="0"/>
                    <a:cs typeface="Times New Roman" panose="02020603050405020304" pitchFamily="18" charset="0"/>
                  </a:rPr>
                  <a:t>=</a:t>
                </a:r>
                <a:r>
                  <a:rPr lang="en" altLang="zh-CN" sz="32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 altLang="zh-CN" sz="3200" i="1">
                            <a:latin typeface="Cambria Math" panose="02040503050406030204" pitchFamily="18" charset="0"/>
                          </a:rPr>
                        </m:ctrlPr>
                      </m:dPr>
                      <m:e>
                        <m:m>
                          <m:mPr>
                            <m:mcs>
                              <m:mc>
                                <m:mcPr>
                                  <m:count m:val="1"/>
                                  <m:mcJc m:val="center"/>
                                </m:mcPr>
                              </m:mc>
                            </m:mcs>
                            <m:ctrlPr>
                              <a:rPr lang="en" altLang="zh-CN" sz="3200" i="1">
                                <a:latin typeface="Cambria Math" panose="02040503050406030204" pitchFamily="18" charset="0"/>
                              </a:rPr>
                            </m:ctrlPr>
                          </m:mPr>
                          <m:mr>
                            <m:e>
                              <m:f>
                                <m:fPr>
                                  <m:ctrlPr>
                                    <a:rPr kumimoji="1" lang="en-US" altLang="zh-CN" sz="3200" i="1">
                                      <a:latin typeface="Cambria Math" panose="02040503050406030204" pitchFamily="18" charset="0"/>
                                    </a:rPr>
                                  </m:ctrlPr>
                                </m:fPr>
                                <m:num>
                                  <m:r>
                                    <a:rPr kumimoji="1" lang="en-US" altLang="zh-CN" sz="3200" i="1">
                                      <a:latin typeface="Cambria Math" panose="02040503050406030204" pitchFamily="18" charset="0"/>
                                    </a:rPr>
                                    <m:t>1</m:t>
                                  </m:r>
                                </m:num>
                                <m:den>
                                  <m:r>
                                    <a:rPr kumimoji="1" lang="en-US" altLang="zh-CN" sz="3200" i="1">
                                      <a:latin typeface="Cambria Math" panose="02040503050406030204" pitchFamily="18" charset="0"/>
                                    </a:rPr>
                                    <m:t>1</m:t>
                                  </m:r>
                                  <m:r>
                                    <a:rPr kumimoji="1" lang="en-US" altLang="zh-CN" sz="3200" i="1">
                                      <a:latin typeface="Cambria Math" panose="02040503050406030204" pitchFamily="18" charset="0"/>
                                    </a:rPr>
                                    <m:t>+</m:t>
                                  </m:r>
                                  <m:sSup>
                                    <m:sSupPr>
                                      <m:ctrlPr>
                                        <a:rPr kumimoji="1" lang="en-US" altLang="zh-CN" sz="3200" i="1">
                                          <a:latin typeface="Cambria Math" panose="02040503050406030204" pitchFamily="18" charset="0"/>
                                        </a:rPr>
                                      </m:ctrlPr>
                                    </m:sSupPr>
                                    <m:e>
                                      <m:r>
                                        <a:rPr kumimoji="1" lang="en-US" altLang="zh-CN" sz="3200" i="1">
                                          <a:latin typeface="Cambria Math" panose="02040503050406030204" pitchFamily="18" charset="0"/>
                                        </a:rPr>
                                        <m:t>𝑒</m:t>
                                      </m:r>
                                    </m:e>
                                    <m:sup>
                                      <m:r>
                                        <a:rPr kumimoji="1" lang="en-US" altLang="zh-CN" sz="3200" i="1">
                                          <a:latin typeface="Cambria Math" panose="02040503050406030204" pitchFamily="18" charset="0"/>
                                        </a:rPr>
                                        <m:t>−</m:t>
                                      </m:r>
                                      <m:r>
                                        <a:rPr kumimoji="1" lang="en-US" altLang="zh-CN" sz="3200" i="1">
                                          <a:latin typeface="Cambria Math" panose="02040503050406030204" pitchFamily="18" charset="0"/>
                                        </a:rPr>
                                        <m:t>h</m:t>
                                      </m:r>
                                      <m:r>
                                        <a:rPr kumimoji="1" lang="en-US" altLang="zh-CN" sz="3200" i="1">
                                          <a:latin typeface="Cambria Math" panose="02040503050406030204" pitchFamily="18" charset="0"/>
                                        </a:rPr>
                                        <m:t>1</m:t>
                                      </m:r>
                                    </m:sup>
                                  </m:sSup>
                                </m:den>
                              </m:f>
                            </m:e>
                          </m:mr>
                          <m:mr>
                            <m:e>
                              <m:f>
                                <m:fPr>
                                  <m:ctrlPr>
                                    <a:rPr kumimoji="1" lang="en-US" altLang="zh-CN" sz="3200" i="1">
                                      <a:latin typeface="Cambria Math" panose="02040503050406030204" pitchFamily="18" charset="0"/>
                                    </a:rPr>
                                  </m:ctrlPr>
                                </m:fPr>
                                <m:num>
                                  <m:r>
                                    <a:rPr kumimoji="1" lang="en-US" altLang="zh-CN" sz="3200" i="1">
                                      <a:latin typeface="Cambria Math" panose="02040503050406030204" pitchFamily="18" charset="0"/>
                                    </a:rPr>
                                    <m:t>1</m:t>
                                  </m:r>
                                </m:num>
                                <m:den>
                                  <m:r>
                                    <a:rPr kumimoji="1" lang="en-US" altLang="zh-CN" sz="3200" i="1">
                                      <a:latin typeface="Cambria Math" panose="02040503050406030204" pitchFamily="18" charset="0"/>
                                    </a:rPr>
                                    <m:t>1</m:t>
                                  </m:r>
                                  <m:r>
                                    <a:rPr kumimoji="1" lang="en-US" altLang="zh-CN" sz="3200" i="1">
                                      <a:latin typeface="Cambria Math" panose="02040503050406030204" pitchFamily="18" charset="0"/>
                                    </a:rPr>
                                    <m:t>+</m:t>
                                  </m:r>
                                  <m:sSup>
                                    <m:sSupPr>
                                      <m:ctrlPr>
                                        <a:rPr kumimoji="1" lang="en-US" altLang="zh-CN" sz="3200" i="1">
                                          <a:latin typeface="Cambria Math" panose="02040503050406030204" pitchFamily="18" charset="0"/>
                                        </a:rPr>
                                      </m:ctrlPr>
                                    </m:sSupPr>
                                    <m:e>
                                      <m:r>
                                        <a:rPr kumimoji="1" lang="en-US" altLang="zh-CN" sz="3200" i="1">
                                          <a:latin typeface="Cambria Math" panose="02040503050406030204" pitchFamily="18" charset="0"/>
                                        </a:rPr>
                                        <m:t>𝑒</m:t>
                                      </m:r>
                                    </m:e>
                                    <m:sup>
                                      <m:r>
                                        <a:rPr kumimoji="1" lang="en-US" altLang="zh-CN" sz="3200" i="1">
                                          <a:latin typeface="Cambria Math" panose="02040503050406030204" pitchFamily="18" charset="0"/>
                                        </a:rPr>
                                        <m:t>−</m:t>
                                      </m:r>
                                      <m:r>
                                        <a:rPr kumimoji="1" lang="en-US" altLang="zh-CN" sz="3200" i="1">
                                          <a:latin typeface="Cambria Math" panose="02040503050406030204" pitchFamily="18" charset="0"/>
                                        </a:rPr>
                                        <m:t>h</m:t>
                                      </m:r>
                                      <m:r>
                                        <a:rPr kumimoji="1" lang="en-US" altLang="zh-CN" sz="3200" i="1">
                                          <a:latin typeface="Cambria Math" panose="02040503050406030204" pitchFamily="18" charset="0"/>
                                        </a:rPr>
                                        <m:t>2</m:t>
                                      </m:r>
                                    </m:sup>
                                  </m:sSup>
                                </m:den>
                              </m:f>
                            </m:e>
                          </m:mr>
                          <m:mr>
                            <m:e>
                              <m:f>
                                <m:fPr>
                                  <m:ctrlPr>
                                    <a:rPr kumimoji="1" lang="en-US" altLang="zh-CN" sz="3200" i="1">
                                      <a:latin typeface="Cambria Math" panose="02040503050406030204" pitchFamily="18" charset="0"/>
                                    </a:rPr>
                                  </m:ctrlPr>
                                </m:fPr>
                                <m:num>
                                  <m:r>
                                    <a:rPr kumimoji="1" lang="en-US" altLang="zh-CN" sz="3200" i="1">
                                      <a:latin typeface="Cambria Math" panose="02040503050406030204" pitchFamily="18" charset="0"/>
                                    </a:rPr>
                                    <m:t>1</m:t>
                                  </m:r>
                                </m:num>
                                <m:den>
                                  <m:r>
                                    <a:rPr kumimoji="1" lang="en-US" altLang="zh-CN" sz="3200" i="1">
                                      <a:latin typeface="Cambria Math" panose="02040503050406030204" pitchFamily="18" charset="0"/>
                                    </a:rPr>
                                    <m:t>1</m:t>
                                  </m:r>
                                  <m:r>
                                    <a:rPr kumimoji="1" lang="en-US" altLang="zh-CN" sz="3200" i="1">
                                      <a:latin typeface="Cambria Math" panose="02040503050406030204" pitchFamily="18" charset="0"/>
                                    </a:rPr>
                                    <m:t>+</m:t>
                                  </m:r>
                                  <m:sSup>
                                    <m:sSupPr>
                                      <m:ctrlPr>
                                        <a:rPr kumimoji="1" lang="en-US" altLang="zh-CN" sz="3200" i="1">
                                          <a:latin typeface="Cambria Math" panose="02040503050406030204" pitchFamily="18" charset="0"/>
                                        </a:rPr>
                                      </m:ctrlPr>
                                    </m:sSupPr>
                                    <m:e>
                                      <m:r>
                                        <a:rPr kumimoji="1" lang="en-US" altLang="zh-CN" sz="3200" i="1">
                                          <a:latin typeface="Cambria Math" panose="02040503050406030204" pitchFamily="18" charset="0"/>
                                        </a:rPr>
                                        <m:t>𝑒</m:t>
                                      </m:r>
                                    </m:e>
                                    <m:sup>
                                      <m:r>
                                        <a:rPr kumimoji="1" lang="en-US" altLang="zh-CN" sz="3200" i="1">
                                          <a:latin typeface="Cambria Math" panose="02040503050406030204" pitchFamily="18" charset="0"/>
                                        </a:rPr>
                                        <m:t>−</m:t>
                                      </m:r>
                                      <m:r>
                                        <a:rPr kumimoji="1" lang="en-US" altLang="zh-CN" sz="3200" i="1">
                                          <a:latin typeface="Cambria Math" panose="02040503050406030204" pitchFamily="18" charset="0"/>
                                        </a:rPr>
                                        <m:t>h</m:t>
                                      </m:r>
                                      <m:r>
                                        <a:rPr kumimoji="1" lang="en-US" altLang="zh-CN" sz="3200" i="1">
                                          <a:latin typeface="Cambria Math" panose="02040503050406030204" pitchFamily="18" charset="0"/>
                                        </a:rPr>
                                        <m:t>3</m:t>
                                      </m:r>
                                    </m:sup>
                                  </m:sSup>
                                </m:den>
                              </m:f>
                            </m:e>
                          </m:mr>
                        </m:m>
                      </m:e>
                    </m:d>
                    <m:r>
                      <a:rPr kumimoji="1" lang="en-US" altLang="zh-CN" sz="3200" b="0" i="1" smtClean="0">
                        <a:latin typeface="Cambria Math" panose="02040503050406030204" pitchFamily="18" charset="0"/>
                      </a:rPr>
                      <m:t>=</m:t>
                    </m:r>
                    <m:d>
                      <m:dPr>
                        <m:begChr m:val="["/>
                        <m:endChr m:val="]"/>
                        <m:ctrlPr>
                          <a:rPr lang="en" altLang="zh-CN" sz="3200" i="1">
                            <a:latin typeface="Cambria Math" panose="02040503050406030204" pitchFamily="18" charset="0"/>
                          </a:rPr>
                        </m:ctrlPr>
                      </m:dPr>
                      <m:e>
                        <m:m>
                          <m:mPr>
                            <m:mcs>
                              <m:mc>
                                <m:mcPr>
                                  <m:count m:val="1"/>
                                  <m:mcJc m:val="center"/>
                                </m:mcPr>
                              </m:mc>
                            </m:mcs>
                            <m:ctrlPr>
                              <a:rPr lang="en" altLang="zh-CN" sz="3200" i="1">
                                <a:latin typeface="Cambria Math" panose="02040503050406030204" pitchFamily="18" charset="0"/>
                              </a:rPr>
                            </m:ctrlPr>
                          </m:mPr>
                          <m:mr>
                            <m:e>
                              <m:f>
                                <m:fPr>
                                  <m:ctrlPr>
                                    <a:rPr kumimoji="1" lang="en-US" altLang="zh-CN" sz="3200" i="1">
                                      <a:latin typeface="Cambria Math" panose="02040503050406030204" pitchFamily="18" charset="0"/>
                                    </a:rPr>
                                  </m:ctrlPr>
                                </m:fPr>
                                <m:num>
                                  <m:r>
                                    <a:rPr kumimoji="1" lang="en-US" altLang="zh-CN" sz="3200" i="1">
                                      <a:latin typeface="Cambria Math" panose="02040503050406030204" pitchFamily="18" charset="0"/>
                                    </a:rPr>
                                    <m:t>1</m:t>
                                  </m:r>
                                </m:num>
                                <m:den>
                                  <m:r>
                                    <a:rPr kumimoji="1" lang="en-US" altLang="zh-CN" sz="3200" i="1">
                                      <a:latin typeface="Cambria Math" panose="02040503050406030204" pitchFamily="18" charset="0"/>
                                    </a:rPr>
                                    <m:t>1</m:t>
                                  </m:r>
                                  <m:r>
                                    <a:rPr kumimoji="1" lang="en-US" altLang="zh-CN" sz="3200" i="1">
                                      <a:latin typeface="Cambria Math" panose="02040503050406030204" pitchFamily="18" charset="0"/>
                                    </a:rPr>
                                    <m:t>+</m:t>
                                  </m:r>
                                  <m:sSup>
                                    <m:sSupPr>
                                      <m:ctrlPr>
                                        <a:rPr kumimoji="1" lang="en-US" altLang="zh-CN" sz="3200" i="1">
                                          <a:latin typeface="Cambria Math" panose="02040503050406030204" pitchFamily="18" charset="0"/>
                                        </a:rPr>
                                      </m:ctrlPr>
                                    </m:sSupPr>
                                    <m:e>
                                      <m:r>
                                        <a:rPr kumimoji="1" lang="en-US" altLang="zh-CN" sz="3200" i="1">
                                          <a:latin typeface="Cambria Math" panose="02040503050406030204" pitchFamily="18" charset="0"/>
                                        </a:rPr>
                                        <m:t>𝑒</m:t>
                                      </m:r>
                                    </m:e>
                                    <m:sup>
                                      <m:r>
                                        <a:rPr kumimoji="1" lang="en-US" altLang="zh-CN" sz="3200" i="1">
                                          <a:latin typeface="Cambria Math" panose="02040503050406030204" pitchFamily="18" charset="0"/>
                                        </a:rPr>
                                        <m:t>−</m:t>
                                      </m:r>
                                      <m:r>
                                        <a:rPr kumimoji="1" lang="en-US" altLang="zh-CN" sz="3200" b="0" i="1" smtClean="0">
                                          <a:latin typeface="Cambria Math" panose="02040503050406030204" pitchFamily="18" charset="0"/>
                                        </a:rPr>
                                        <m:t>0</m:t>
                                      </m:r>
                                      <m:r>
                                        <a:rPr kumimoji="1" lang="en-US" altLang="zh-CN" sz="3200" b="0" i="1" smtClean="0">
                                          <a:latin typeface="Cambria Math" panose="02040503050406030204" pitchFamily="18" charset="0"/>
                                        </a:rPr>
                                        <m:t>.</m:t>
                                      </m:r>
                                      <m:r>
                                        <a:rPr kumimoji="1" lang="en-US" altLang="zh-CN" sz="3200" b="0" i="1" smtClean="0">
                                          <a:latin typeface="Cambria Math" panose="02040503050406030204" pitchFamily="18" charset="0"/>
                                        </a:rPr>
                                        <m:t>51</m:t>
                                      </m:r>
                                    </m:sup>
                                  </m:sSup>
                                </m:den>
                              </m:f>
                            </m:e>
                          </m:mr>
                          <m:mr>
                            <m:e>
                              <m:f>
                                <m:fPr>
                                  <m:ctrlPr>
                                    <a:rPr kumimoji="1" lang="en-US" altLang="zh-CN" sz="3200" i="1">
                                      <a:latin typeface="Cambria Math" panose="02040503050406030204" pitchFamily="18" charset="0"/>
                                    </a:rPr>
                                  </m:ctrlPr>
                                </m:fPr>
                                <m:num>
                                  <m:r>
                                    <a:rPr kumimoji="1" lang="en-US" altLang="zh-CN" sz="3200" i="1">
                                      <a:latin typeface="Cambria Math" panose="02040503050406030204" pitchFamily="18" charset="0"/>
                                    </a:rPr>
                                    <m:t>1</m:t>
                                  </m:r>
                                </m:num>
                                <m:den>
                                  <m:r>
                                    <a:rPr kumimoji="1" lang="en-US" altLang="zh-CN" sz="3200" i="1">
                                      <a:latin typeface="Cambria Math" panose="02040503050406030204" pitchFamily="18" charset="0"/>
                                    </a:rPr>
                                    <m:t>1</m:t>
                                  </m:r>
                                  <m:r>
                                    <a:rPr kumimoji="1" lang="en-US" altLang="zh-CN" sz="3200" i="1">
                                      <a:latin typeface="Cambria Math" panose="02040503050406030204" pitchFamily="18" charset="0"/>
                                    </a:rPr>
                                    <m:t>+</m:t>
                                  </m:r>
                                  <m:sSup>
                                    <m:sSupPr>
                                      <m:ctrlPr>
                                        <a:rPr kumimoji="1" lang="en-US" altLang="zh-CN" sz="3200" i="1">
                                          <a:latin typeface="Cambria Math" panose="02040503050406030204" pitchFamily="18" charset="0"/>
                                        </a:rPr>
                                      </m:ctrlPr>
                                    </m:sSupPr>
                                    <m:e>
                                      <m:r>
                                        <a:rPr kumimoji="1" lang="en-US" altLang="zh-CN" sz="3200" i="1">
                                          <a:latin typeface="Cambria Math" panose="02040503050406030204" pitchFamily="18" charset="0"/>
                                        </a:rPr>
                                        <m:t>𝑒</m:t>
                                      </m:r>
                                    </m:e>
                                    <m:sup>
                                      <m:r>
                                        <a:rPr kumimoji="1" lang="en-US" altLang="zh-CN" sz="3200" i="1">
                                          <a:latin typeface="Cambria Math" panose="02040503050406030204" pitchFamily="18" charset="0"/>
                                        </a:rPr>
                                        <m:t>−</m:t>
                                      </m:r>
                                      <m:r>
                                        <a:rPr kumimoji="1" lang="en-US" altLang="zh-CN" sz="3200" b="0" i="1" smtClean="0">
                                          <a:latin typeface="Cambria Math" panose="02040503050406030204" pitchFamily="18" charset="0"/>
                                        </a:rPr>
                                        <m:t>0</m:t>
                                      </m:r>
                                      <m:r>
                                        <a:rPr kumimoji="1" lang="en-US" altLang="zh-CN" sz="3200" b="0" i="1" smtClean="0">
                                          <a:latin typeface="Cambria Math" panose="02040503050406030204" pitchFamily="18" charset="0"/>
                                        </a:rPr>
                                        <m:t>.</m:t>
                                      </m:r>
                                      <m:r>
                                        <a:rPr kumimoji="1" lang="en-US" altLang="zh-CN" sz="3200" b="0" i="1" smtClean="0">
                                          <a:latin typeface="Cambria Math" panose="02040503050406030204" pitchFamily="18" charset="0"/>
                                        </a:rPr>
                                        <m:t>18</m:t>
                                      </m:r>
                                    </m:sup>
                                  </m:sSup>
                                </m:den>
                              </m:f>
                            </m:e>
                          </m:mr>
                          <m:mr>
                            <m:e>
                              <m:f>
                                <m:fPr>
                                  <m:ctrlPr>
                                    <a:rPr kumimoji="1" lang="en-US" altLang="zh-CN" sz="3200" i="1">
                                      <a:latin typeface="Cambria Math" panose="02040503050406030204" pitchFamily="18" charset="0"/>
                                    </a:rPr>
                                  </m:ctrlPr>
                                </m:fPr>
                                <m:num>
                                  <m:r>
                                    <a:rPr kumimoji="1" lang="en-US" altLang="zh-CN" sz="3200" i="1">
                                      <a:latin typeface="Cambria Math" panose="02040503050406030204" pitchFamily="18" charset="0"/>
                                    </a:rPr>
                                    <m:t>1</m:t>
                                  </m:r>
                                </m:num>
                                <m:den>
                                  <m:r>
                                    <a:rPr kumimoji="1" lang="en-US" altLang="zh-CN" sz="3200" i="1">
                                      <a:latin typeface="Cambria Math" panose="02040503050406030204" pitchFamily="18" charset="0"/>
                                    </a:rPr>
                                    <m:t>1</m:t>
                                  </m:r>
                                  <m:r>
                                    <a:rPr kumimoji="1" lang="en-US" altLang="zh-CN" sz="3200" i="1">
                                      <a:latin typeface="Cambria Math" panose="02040503050406030204" pitchFamily="18" charset="0"/>
                                    </a:rPr>
                                    <m:t>+</m:t>
                                  </m:r>
                                  <m:sSup>
                                    <m:sSupPr>
                                      <m:ctrlPr>
                                        <a:rPr kumimoji="1" lang="en-US" altLang="zh-CN" sz="3200" i="1">
                                          <a:latin typeface="Cambria Math" panose="02040503050406030204" pitchFamily="18" charset="0"/>
                                        </a:rPr>
                                      </m:ctrlPr>
                                    </m:sSupPr>
                                    <m:e>
                                      <m:r>
                                        <a:rPr kumimoji="1" lang="en-US" altLang="zh-CN" sz="3200" i="1">
                                          <a:latin typeface="Cambria Math" panose="02040503050406030204" pitchFamily="18" charset="0"/>
                                        </a:rPr>
                                        <m:t>𝑒</m:t>
                                      </m:r>
                                    </m:e>
                                    <m:sup>
                                      <m:r>
                                        <a:rPr kumimoji="1" lang="en-US" altLang="zh-CN" sz="3200" i="1">
                                          <a:latin typeface="Cambria Math" panose="02040503050406030204" pitchFamily="18" charset="0"/>
                                        </a:rPr>
                                        <m:t>−</m:t>
                                      </m:r>
                                      <m:r>
                                        <a:rPr kumimoji="1" lang="en-US" altLang="zh-CN" sz="3200" b="0" i="1" smtClean="0">
                                          <a:latin typeface="Cambria Math" panose="02040503050406030204" pitchFamily="18" charset="0"/>
                                        </a:rPr>
                                        <m:t>0</m:t>
                                      </m:r>
                                      <m:r>
                                        <a:rPr kumimoji="1" lang="en-US" altLang="zh-CN" sz="3200" b="0" i="1" smtClean="0">
                                          <a:latin typeface="Cambria Math" panose="02040503050406030204" pitchFamily="18" charset="0"/>
                                        </a:rPr>
                                        <m:t>.</m:t>
                                      </m:r>
                                      <m:r>
                                        <a:rPr kumimoji="1" lang="en-US" altLang="zh-CN" sz="3200" b="0" i="1" smtClean="0">
                                          <a:latin typeface="Cambria Math" panose="02040503050406030204" pitchFamily="18" charset="0"/>
                                        </a:rPr>
                                        <m:t>31</m:t>
                                      </m:r>
                                    </m:sup>
                                  </m:sSup>
                                </m:den>
                              </m:f>
                            </m:e>
                          </m:mr>
                        </m:m>
                      </m:e>
                    </m:d>
                    <m:r>
                      <a:rPr lang="en-US" altLang="zh-CN" sz="3200" b="0" i="1" smtClean="0">
                        <a:latin typeface="Cambria Math" panose="02040503050406030204" pitchFamily="18" charset="0"/>
                      </a:rPr>
                      <m:t>=</m:t>
                    </m:r>
                    <m:d>
                      <m:dPr>
                        <m:begChr m:val="["/>
                        <m:endChr m:val="]"/>
                        <m:ctrlPr>
                          <a:rPr lang="en" altLang="zh-CN" sz="3200" i="1">
                            <a:latin typeface="Cambria Math" panose="02040503050406030204" pitchFamily="18" charset="0"/>
                          </a:rPr>
                        </m:ctrlPr>
                      </m:dPr>
                      <m:e>
                        <m:m>
                          <m:mPr>
                            <m:mcs>
                              <m:mc>
                                <m:mcPr>
                                  <m:count m:val="1"/>
                                  <m:mcJc m:val="center"/>
                                </m:mcPr>
                              </m:mc>
                            </m:mcs>
                            <m:ctrlPr>
                              <a:rPr lang="en" altLang="zh-CN" sz="3200" i="1">
                                <a:latin typeface="Cambria Math" panose="02040503050406030204" pitchFamily="18" charset="0"/>
                              </a:rPr>
                            </m:ctrlPr>
                          </m:mPr>
                          <m:mr>
                            <m:e>
                              <m:r>
                                <m:rPr>
                                  <m:brk m:alnAt="7"/>
                                </m:rPr>
                                <a:rPr lang="en-US" altLang="zh-CN" sz="3200" b="0" i="1" smtClean="0">
                                  <a:latin typeface="Cambria Math" panose="02040503050406030204" pitchFamily="18" charset="0"/>
                                </a:rPr>
                                <m:t>0</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6248</m:t>
                              </m:r>
                            </m:e>
                          </m:mr>
                          <m:mr>
                            <m:e>
                              <m:r>
                                <a:rPr lang="en-US" altLang="zh-CN" sz="3200" b="0" i="1" smtClean="0">
                                  <a:latin typeface="Cambria Math" panose="02040503050406030204" pitchFamily="18" charset="0"/>
                                </a:rPr>
                                <m:t>0</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5449</m:t>
                              </m:r>
                            </m:e>
                          </m:mr>
                          <m:mr>
                            <m:e>
                              <m:r>
                                <a:rPr lang="en-US" altLang="zh-CN" sz="3200" b="0" i="1" smtClean="0">
                                  <a:latin typeface="Cambria Math" panose="02040503050406030204" pitchFamily="18" charset="0"/>
                                </a:rPr>
                                <m:t>0</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5769</m:t>
                              </m:r>
                            </m:e>
                          </m:mr>
                        </m:m>
                      </m:e>
                    </m:d>
                  </m:oMath>
                </a14:m>
                <a:endParaRPr kumimoji="1" lang="en-US" altLang="zh-CN" sz="3200" dirty="0">
                  <a:latin typeface="Times New Roman" panose="02020603050405020304" pitchFamily="18" charset="0"/>
                  <a:cs typeface="Times New Roman" panose="02020603050405020304" pitchFamily="18" charset="0"/>
                </a:endParaRPr>
              </a:p>
              <a:p>
                <a:r>
                  <a:rPr kumimoji="1" lang="en-US" altLang="zh-CN" sz="3200" dirty="0">
                    <a:latin typeface="Times New Roman" panose="02020603050405020304" pitchFamily="18" charset="0"/>
                    <a:cs typeface="Times New Roman" panose="02020603050405020304" pitchFamily="18" charset="0"/>
                  </a:rPr>
                  <a:t>                     </a:t>
                </a:r>
              </a:p>
              <a:p>
                <a:r>
                  <a:rPr kumimoji="1" lang="en-US" altLang="zh-CN" sz="3200" dirty="0">
                    <a:latin typeface="Times New Roman" panose="02020603050405020304" pitchFamily="18" charset="0"/>
                    <a:cs typeface="Times New Roman" panose="02020603050405020304" pitchFamily="18" charset="0"/>
                  </a:rPr>
                  <a:t>                     </a:t>
                </a:r>
                <a:endParaRPr kumimoji="1" lang="zh-CN" altLang="en-US" sz="3200" dirty="0">
                  <a:latin typeface="Times New Roman" panose="02020603050405020304" pitchFamily="18" charset="0"/>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57C95FD8-27ED-DC4B-8034-EF7D04B9D8B1}"/>
                  </a:ext>
                </a:extLst>
              </p:cNvPr>
              <p:cNvSpPr txBox="1">
                <a:spLocks noRot="1" noChangeAspect="1" noMove="1" noResize="1" noEditPoints="1" noAdjustHandles="1" noChangeArrowheads="1" noChangeShapeType="1" noTextEdit="1"/>
              </p:cNvSpPr>
              <p:nvPr/>
            </p:nvSpPr>
            <p:spPr>
              <a:xfrm>
                <a:off x="838199" y="4058911"/>
                <a:ext cx="11134725" cy="3743589"/>
              </a:xfrm>
              <a:prstGeom prst="rect">
                <a:avLst/>
              </a:prstGeom>
              <a:blipFill>
                <a:blip r:embed="rId4"/>
                <a:stretch>
                  <a:fillRect l="-911" t="-16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7931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9442C-7529-C744-A0BA-D5AA6DFE0B40}"/>
              </a:ext>
            </a:extLst>
          </p:cNvPr>
          <p:cNvSpPr>
            <a:spLocks noGrp="1"/>
          </p:cNvSpPr>
          <p:nvPr>
            <p:ph type="title"/>
          </p:nvPr>
        </p:nvSpPr>
        <p:spPr>
          <a:xfrm>
            <a:off x="838200" y="365125"/>
            <a:ext cx="10515600" cy="1325563"/>
          </a:xfrm>
        </p:spPr>
        <p:txBody>
          <a:bodyPr/>
          <a:lstStyle/>
          <a:p>
            <a:r>
              <a:rPr kumimoji="1" lang="en-US" altLang="zh-CN" b="1" dirty="0">
                <a:latin typeface="Times New Roman" panose="02020603050405020304" pitchFamily="18" charset="0"/>
                <a:cs typeface="Times New Roman" panose="02020603050405020304" pitchFamily="18" charset="0"/>
              </a:rPr>
              <a:t>Sigmoid </a:t>
            </a:r>
            <a:r>
              <a:rPr kumimoji="1" lang="en" altLang="zh-CN" b="1" dirty="0">
                <a:latin typeface="Times New Roman" panose="02020603050405020304" pitchFamily="18" charset="0"/>
                <a:cs typeface="Times New Roman" panose="02020603050405020304" pitchFamily="18" charset="0"/>
              </a:rPr>
              <a:t>O</a:t>
            </a:r>
            <a:r>
              <a:rPr lang="en" altLang="zh-CN" b="1" dirty="0">
                <a:latin typeface="Times New Roman" panose="02020603050405020304" pitchFamily="18" charset="0"/>
                <a:cs typeface="Times New Roman" panose="02020603050405020304" pitchFamily="18" charset="0"/>
              </a:rPr>
              <a:t>peration-Output Layer</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9049598-2FF7-2746-B680-2B358EBF940E}"/>
                  </a:ext>
                </a:extLst>
              </p:cNvPr>
              <p:cNvSpPr>
                <a:spLocks noGrp="1"/>
              </p:cNvSpPr>
              <p:nvPr>
                <p:ph idx="1"/>
              </p:nvPr>
            </p:nvSpPr>
            <p:spPr/>
            <p:txBody>
              <a:bodyPr>
                <a:normAutofit fontScale="62500" lnSpcReduction="20000"/>
              </a:bodyPr>
              <a:lstStyle/>
              <a:p>
                <a14:m>
                  <m:oMath xmlns:m="http://schemas.openxmlformats.org/officeDocument/2006/math">
                    <m:acc>
                      <m:accPr>
                        <m:chr m:val="⃗"/>
                        <m:ctrlPr>
                          <a:rPr kumimoji="1" lang="en-US" altLang="zh-CN" i="1" smtClean="0">
                            <a:latin typeface="Cambria Math" panose="02040503050406030204" pitchFamily="18" charset="0"/>
                          </a:rPr>
                        </m:ctrlPr>
                      </m:accPr>
                      <m:e>
                        <m:r>
                          <a:rPr kumimoji="1" lang="en-US" altLang="zh-CN" b="0" i="1" smtClean="0">
                            <a:latin typeface="Cambria Math" panose="02040503050406030204" pitchFamily="18" charset="0"/>
                          </a:rPr>
                          <m:t>𝑌</m:t>
                        </m:r>
                      </m:e>
                    </m:acc>
                    <m:r>
                      <a:rPr kumimoji="1" lang="en-US" altLang="zh-CN" i="1">
                        <a:latin typeface="Cambria Math" panose="02040503050406030204" pitchFamily="18" charset="0"/>
                      </a:rPr>
                      <m:t>=</m:t>
                    </m:r>
                    <m:d>
                      <m:dPr>
                        <m:begChr m:val="["/>
                        <m:endChr m:val="]"/>
                        <m:ctrlPr>
                          <a:rPr kumimoji="1" lang="en-US" altLang="zh-CN" i="1">
                            <a:latin typeface="Cambria Math" panose="02040503050406030204" pitchFamily="18" charset="0"/>
                          </a:rPr>
                        </m:ctrlPr>
                      </m:dPr>
                      <m:e>
                        <m:m>
                          <m:mPr>
                            <m:mcs>
                              <m:mc>
                                <m:mcPr>
                                  <m:count m:val="1"/>
                                  <m:mcJc m:val="center"/>
                                </m:mcPr>
                              </m:mc>
                            </m:mcs>
                            <m:ctrlPr>
                              <a:rPr kumimoji="1" lang="en-US" altLang="zh-CN" i="1">
                                <a:latin typeface="Cambria Math" panose="02040503050406030204" pitchFamily="18" charset="0"/>
                              </a:rPr>
                            </m:ctrlPr>
                          </m:mP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7</m:t>
                                  </m:r>
                                </m:sub>
                              </m:sSub>
                            </m:e>
                          </m:m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8</m:t>
                                  </m:r>
                                </m:sub>
                              </m:sSub>
                            </m:e>
                          </m:m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9</m:t>
                                  </m:r>
                                </m:sub>
                              </m:sSub>
                            </m:e>
                          </m:mr>
                        </m:m>
                      </m:e>
                    </m:d>
                    <m:r>
                      <a:rPr kumimoji="1" lang="en-US" altLang="zh-CN" i="1">
                        <a:latin typeface="Cambria Math" panose="02040503050406030204" pitchFamily="18" charset="0"/>
                      </a:rPr>
                      <m:t> </m:t>
                    </m:r>
                  </m:oMath>
                </a14:m>
                <a:r>
                  <a:rPr kumimoji="1" lang="en-US" altLang="zh-CN" dirty="0">
                    <a:latin typeface="Times New Roman" panose="02020603050405020304" pitchFamily="18" charset="0"/>
                    <a:cs typeface="Times New Roman" panose="02020603050405020304" pitchFamily="18" charset="0"/>
                  </a:rPr>
                  <a:t>= Sigmoid(</a:t>
                </a:r>
                <a14:m>
                  <m:oMath xmlns:m="http://schemas.openxmlformats.org/officeDocument/2006/math">
                    <m:sSub>
                      <m:sSubPr>
                        <m:ctrlPr>
                          <a:rPr kumimoji="1" lang="en-US" altLang="zh-CN"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𝑊</m:t>
                        </m:r>
                      </m:e>
                      <m:sub>
                        <m:r>
                          <a:rPr kumimoji="1" lang="en-US" altLang="zh-CN" b="0" i="1" smtClean="0">
                            <a:latin typeface="Cambria Math" panose="02040503050406030204" pitchFamily="18" charset="0"/>
                            <a:cs typeface="Times New Roman" panose="02020603050405020304" pitchFamily="18" charset="0"/>
                          </a:rPr>
                          <m:t>𝑜𝑢𝑡𝑝𝑢𝑡</m:t>
                        </m:r>
                      </m:sub>
                    </m:sSub>
                    <m: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acc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𝐴</m:t>
                        </m:r>
                      </m:e>
                    </m:acc>
                  </m:oMath>
                </a14:m>
                <a:r>
                  <a:rPr kumimoji="1" lang="en-US" altLang="zh-CN" dirty="0">
                    <a:latin typeface="Times New Roman" panose="02020603050405020304" pitchFamily="18" charset="0"/>
                    <a:cs typeface="Times New Roman" panose="02020603050405020304" pitchFamily="18" charset="0"/>
                  </a:rPr>
                  <a:t>)</a:t>
                </a:r>
              </a:p>
              <a:p>
                <a:pPr marL="0" indent="0">
                  <a:buNone/>
                </a:pPr>
                <a:r>
                  <a:rPr kumimoji="1" lang="en-US" altLang="zh-CN" dirty="0">
                    <a:latin typeface="Times New Roman" panose="02020603050405020304" pitchFamily="18" charset="0"/>
                    <a:cs typeface="Times New Roman" panose="02020603050405020304" pitchFamily="18" charset="0"/>
                  </a:rPr>
                  <a:t>                  =Sigmoid(</a:t>
                </a:r>
                <a14:m>
                  <m:oMath xmlns:m="http://schemas.openxmlformats.org/officeDocument/2006/math">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47</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57</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67</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48</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58</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68</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49</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59</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69</m:t>
                                  </m:r>
                                </m:sub>
                              </m:sSub>
                            </m:e>
                          </m:mr>
                        </m:m>
                      </m:e>
                    </m:d>
                    <m:r>
                      <a:rPr lang="en-US" altLang="zh-CN" i="1">
                        <a:latin typeface="Cambria Math" panose="02040503050406030204" pitchFamily="18" charset="0"/>
                      </a:rPr>
                      <m:t> </m:t>
                    </m:r>
                    <m:r>
                      <m:rPr>
                        <m:nor/>
                      </m:rPr>
                      <a:rPr lang="en" altLang="zh-CN">
                        <a:latin typeface="Times New Roman" panose="02020603050405020304" pitchFamily="18" charset="0"/>
                        <a:ea typeface="Cambria Math" panose="02040503050406030204" pitchFamily="18" charset="0"/>
                        <a:cs typeface="Times New Roman" panose="02020603050405020304" pitchFamily="18" charset="0"/>
                      </a:rPr>
                      <m:t>×</m:t>
                    </m:r>
                    <m:d>
                      <m:dPr>
                        <m:begChr m:val="["/>
                        <m:endChr m:val="]"/>
                        <m:ctrlPr>
                          <a:rPr lang="en" altLang="zh-CN" i="1">
                            <a:latin typeface="Cambria Math" panose="02040503050406030204" pitchFamily="18" charset="0"/>
                          </a:rPr>
                        </m:ctrlPr>
                      </m:dPr>
                      <m:e>
                        <m:m>
                          <m:mPr>
                            <m:mcs>
                              <m:mc>
                                <m:mcPr>
                                  <m:count m:val="1"/>
                                  <m:mcJc m:val="center"/>
                                </m:mcPr>
                              </m:mc>
                            </m:mcs>
                            <m:ctrlPr>
                              <a:rPr lang="en" altLang="zh-CN" i="1">
                                <a:latin typeface="Cambria Math" panose="02040503050406030204" pitchFamily="18" charset="0"/>
                              </a:rPr>
                            </m:ctrlPr>
                          </m:mPr>
                          <m:mr>
                            <m:e>
                              <m:sSub>
                                <m:sSubPr>
                                  <m:ctrlPr>
                                    <a:rPr lang="e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4</m:t>
                                  </m:r>
                                </m:sub>
                              </m:sSub>
                            </m:e>
                          </m:mr>
                          <m:mr>
                            <m:e>
                              <m:sSub>
                                <m:sSubPr>
                                  <m:ctrlPr>
                                    <a:rPr lang="e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5</m:t>
                                  </m:r>
                                </m:sub>
                              </m:sSub>
                            </m:e>
                          </m:mr>
                          <m:mr>
                            <m:e>
                              <m:sSub>
                                <m:sSubPr>
                                  <m:ctrlPr>
                                    <a:rPr lang="e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6</m:t>
                                  </m:r>
                                </m:sub>
                              </m:sSub>
                            </m:e>
                          </m:mr>
                        </m:m>
                      </m:e>
                    </m:d>
                  </m:oMath>
                </a14:m>
                <a:r>
                  <a:rPr kumimoji="1" lang="en-US" altLang="zh-CN" dirty="0">
                    <a:latin typeface="Times New Roman" panose="02020603050405020304" pitchFamily="18" charset="0"/>
                    <a:cs typeface="Times New Roman" panose="02020603050405020304" pitchFamily="18" charset="0"/>
                  </a:rPr>
                  <a:t>)</a:t>
                </a:r>
              </a:p>
              <a:p>
                <a:pPr marL="0" indent="0">
                  <a:buNone/>
                </a:pPr>
                <a:endParaRPr kumimoji="1" lang="en-US" altLang="zh-CN" dirty="0">
                  <a:latin typeface="Times New Roman" panose="02020603050405020304" pitchFamily="18" charset="0"/>
                  <a:cs typeface="Times New Roman" panose="02020603050405020304" pitchFamily="18" charset="0"/>
                </a:endParaRPr>
              </a:p>
              <a:p>
                <a:pPr marL="0" indent="0">
                  <a:buNone/>
                </a:pPr>
                <a:r>
                  <a:rPr kumimoji="1" lang="en-US" altLang="zh-CN" dirty="0">
                    <a:latin typeface="Times New Roman" panose="02020603050405020304" pitchFamily="18" charset="0"/>
                    <a:cs typeface="Times New Roman" panose="02020603050405020304" pitchFamily="18" charset="0"/>
                  </a:rPr>
                  <a:t>                  = Sigmoid(</a:t>
                </a:r>
                <a14:m>
                  <m:oMath xmlns:m="http://schemas.openxmlformats.org/officeDocument/2006/math">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3</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2</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1</m:t>
                              </m:r>
                            </m:e>
                          </m:mr>
                          <m:m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6</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1</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4</m:t>
                              </m:r>
                            </m:e>
                          </m:mr>
                          <m:m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1</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7</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5</m:t>
                              </m:r>
                            </m:e>
                          </m:mr>
                        </m:m>
                      </m:e>
                    </m:d>
                    <m:r>
                      <a:rPr lang="en-US" altLang="zh-CN" i="1">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d>
                      <m:dPr>
                        <m:begChr m:val="["/>
                        <m:endChr m:val="]"/>
                        <m:ctrlPr>
                          <a:rPr lang="en" altLang="zh-CN" i="1">
                            <a:latin typeface="Cambria Math" panose="02040503050406030204" pitchFamily="18" charset="0"/>
                          </a:rPr>
                        </m:ctrlPr>
                      </m:dPr>
                      <m:e>
                        <m:m>
                          <m:mPr>
                            <m:mcs>
                              <m:mc>
                                <m:mcPr>
                                  <m:count m:val="1"/>
                                  <m:mcJc m:val="center"/>
                                </m:mcPr>
                              </m:mc>
                            </m:mcs>
                            <m:ctrlPr>
                              <a:rPr lang="en"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6248</m:t>
                              </m:r>
                            </m:e>
                          </m:mr>
                          <m:m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5449</m:t>
                              </m:r>
                            </m:e>
                          </m:mr>
                          <m:m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5769</m:t>
                              </m:r>
                            </m:e>
                          </m:mr>
                        </m:m>
                      </m:e>
                    </m:d>
                    <m:r>
                      <m:rPr>
                        <m:nor/>
                      </m:rPr>
                      <a:rPr kumimoji="1" lang="en-US" altLang="zh-CN" dirty="0">
                        <a:latin typeface="Times New Roman" panose="02020603050405020304" pitchFamily="18" charset="0"/>
                        <a:cs typeface="Times New Roman" panose="02020603050405020304" pitchFamily="18" charset="0"/>
                      </a:rPr>
                      <m:t>)</m:t>
                    </m:r>
                  </m:oMath>
                </a14:m>
                <a:endParaRPr kumimoji="1" lang="en-US" altLang="zh-CN" dirty="0">
                  <a:latin typeface="Times New Roman" panose="02020603050405020304" pitchFamily="18" charset="0"/>
                  <a:cs typeface="Times New Roman" panose="02020603050405020304" pitchFamily="18" charset="0"/>
                </a:endParaRPr>
              </a:p>
              <a:p>
                <a:pPr marL="0" indent="0">
                  <a:buNone/>
                </a:pPr>
                <a:r>
                  <a:rPr kumimoji="1" lang="en-US" altLang="zh-CN" dirty="0">
                    <a:latin typeface="Times New Roman" panose="02020603050405020304" pitchFamily="18" charset="0"/>
                    <a:cs typeface="Times New Roman" panose="02020603050405020304" pitchFamily="18" charset="0"/>
                  </a:rPr>
                  <a:t>                   </a:t>
                </a:r>
              </a:p>
              <a:p>
                <a:pPr marL="0" indent="0">
                  <a:buNone/>
                </a:pPr>
                <a:r>
                  <a:rPr kumimoji="1" lang="en-US" altLang="zh-CN" dirty="0">
                    <a:latin typeface="Times New Roman" panose="02020603050405020304" pitchFamily="18" charset="0"/>
                    <a:cs typeface="Times New Roman" panose="02020603050405020304" pitchFamily="18" charset="0"/>
                  </a:rPr>
                  <a:t>                  = Sigmoid(</a:t>
                </a:r>
                <a14:m>
                  <m:oMath xmlns:m="http://schemas.openxmlformats.org/officeDocument/2006/math">
                    <m:d>
                      <m:dPr>
                        <m:begChr m:val="["/>
                        <m:endChr m:val="]"/>
                        <m:ctrlPr>
                          <a:rPr kumimoji="1" lang="en-US" altLang="zh-CN" i="1" smtClean="0">
                            <a:latin typeface="Cambria Math" panose="02040503050406030204" pitchFamily="18" charset="0"/>
                          </a:rPr>
                        </m:ctrlPr>
                      </m:dPr>
                      <m:e>
                        <m:m>
                          <m:mPr>
                            <m:mcs>
                              <m:mc>
                                <m:mcPr>
                                  <m:count m:val="1"/>
                                  <m:mcJc m:val="center"/>
                                </m:mcPr>
                              </m:mc>
                            </m:mcs>
                            <m:ctrlPr>
                              <a:rPr kumimoji="1" lang="en-US" altLang="zh-CN" i="1" smtClean="0">
                                <a:latin typeface="Cambria Math" panose="02040503050406030204" pitchFamily="18" charset="0"/>
                              </a:rPr>
                            </m:ctrlPr>
                          </m:mPr>
                          <m:mr>
                            <m:e>
                              <m:r>
                                <m:rPr>
                                  <m:brk m:alnAt="7"/>
                                </m:rP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b="0" i="1" smtClean="0">
                                  <a:latin typeface="Cambria Math" panose="02040503050406030204" pitchFamily="18" charset="0"/>
                                </a:rPr>
                                <m:t>3541</m:t>
                              </m:r>
                            </m:e>
                          </m:mr>
                          <m:mr>
                            <m:e>
                              <m: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b="0" i="1" smtClean="0">
                                  <a:latin typeface="Cambria Math" panose="02040503050406030204" pitchFamily="18" charset="0"/>
                                </a:rPr>
                                <m:t>6601</m:t>
                              </m:r>
                            </m:e>
                          </m:mr>
                          <m:mr>
                            <m:e>
                              <m: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b="0" i="1" smtClean="0">
                                  <a:latin typeface="Cambria Math" panose="02040503050406030204" pitchFamily="18" charset="0"/>
                                </a:rPr>
                                <m:t>7324</m:t>
                              </m:r>
                            </m:e>
                          </m:mr>
                        </m:m>
                      </m:e>
                    </m:d>
                  </m:oMath>
                </a14:m>
                <a:r>
                  <a:rPr kumimoji="1" lang="en-US" altLang="zh-CN" dirty="0">
                    <a:latin typeface="Times New Roman" panose="02020603050405020304" pitchFamily="18" charset="0"/>
                    <a:cs typeface="Times New Roman" panose="02020603050405020304" pitchFamily="18" charset="0"/>
                  </a:rPr>
                  <a:t>)</a:t>
                </a:r>
              </a:p>
              <a:p>
                <a:pPr marL="0" indent="0">
                  <a:buNone/>
                </a:pPr>
                <a:r>
                  <a:rPr kumimoji="1" lang="en-US" altLang="zh-CN" dirty="0">
                    <a:latin typeface="Times New Roman" panose="02020603050405020304" pitchFamily="18" charset="0"/>
                    <a:cs typeface="Times New Roman" panose="02020603050405020304" pitchFamily="18" charset="0"/>
                  </a:rPr>
                  <a:t>                        </a:t>
                </a:r>
              </a:p>
              <a:p>
                <a:pPr marL="0" indent="0">
                  <a:buNone/>
                </a:pPr>
                <a:r>
                  <a:rPr kumimoji="1" lang="en-US" altLang="zh-CN"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kumimoji="1" lang="en-US" altLang="zh-CN" i="1">
                            <a:latin typeface="Cambria Math" panose="02040503050406030204" pitchFamily="18" charset="0"/>
                          </a:rPr>
                        </m:ctrlPr>
                      </m:dPr>
                      <m:e>
                        <m:m>
                          <m:mPr>
                            <m:mcs>
                              <m:mc>
                                <m:mcPr>
                                  <m:count m:val="1"/>
                                  <m:mcJc m:val="center"/>
                                </m:mcPr>
                              </m:mc>
                            </m:mcs>
                            <m:ctrlPr>
                              <a:rPr kumimoji="1" lang="en-US" altLang="zh-CN" i="1">
                                <a:latin typeface="Cambria Math" panose="02040503050406030204" pitchFamily="18" charset="0"/>
                              </a:rPr>
                            </m:ctrlPr>
                          </m:mPr>
                          <m:mr>
                            <m:e>
                              <m:r>
                                <m:rPr>
                                  <m:brk m:alnAt="7"/>
                                </m:rP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b="0" i="1" smtClean="0">
                                  <a:latin typeface="Cambria Math" panose="02040503050406030204" pitchFamily="18" charset="0"/>
                                </a:rPr>
                                <m:t>5876</m:t>
                              </m:r>
                            </m:e>
                          </m:mr>
                          <m:mr>
                            <m:e>
                              <m: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b="0" i="1" smtClean="0">
                                  <a:latin typeface="Cambria Math" panose="02040503050406030204" pitchFamily="18" charset="0"/>
                                </a:rPr>
                                <m:t>6593</m:t>
                              </m:r>
                            </m:e>
                          </m:mr>
                          <m:mr>
                            <m:e>
                              <m: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b="0" i="1" smtClean="0">
                                  <a:latin typeface="Cambria Math" panose="02040503050406030204" pitchFamily="18" charset="0"/>
                                </a:rPr>
                                <m:t>6753</m:t>
                              </m:r>
                            </m:e>
                          </m:mr>
                        </m:m>
                      </m:e>
                    </m:d>
                  </m:oMath>
                </a14:m>
                <a:endParaRPr kumimoji="1" lang="en-US" altLang="zh-CN"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99049598-2FF7-2746-B680-2B358EBF940E}"/>
                  </a:ext>
                </a:extLst>
              </p:cNvPr>
              <p:cNvSpPr>
                <a:spLocks noGrp="1" noRot="1" noChangeAspect="1" noMove="1" noResize="1" noEditPoints="1" noAdjustHandles="1" noChangeArrowheads="1" noChangeShapeType="1" noTextEdit="1"/>
              </p:cNvSpPr>
              <p:nvPr>
                <p:ph idx="1"/>
              </p:nvPr>
            </p:nvSpPr>
            <p:spPr>
              <a:blipFill>
                <a:blip r:embed="rId2"/>
                <a:stretch>
                  <a:fillRect l="-362" t="-35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0267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EA67D-E0E9-0546-A0C5-ABE69BED5DBC}"/>
              </a:ext>
            </a:extLst>
          </p:cNvPr>
          <p:cNvSpPr>
            <a:spLocks noGrp="1"/>
          </p:cNvSpPr>
          <p:nvPr>
            <p:ph type="title"/>
          </p:nvPr>
        </p:nvSpPr>
        <p:spPr/>
        <p:txBody>
          <a:bodyPr/>
          <a:lstStyle/>
          <a:p>
            <a:r>
              <a:rPr lang="en" altLang="zh-CN" b="1" spc="-5" dirty="0">
                <a:latin typeface="Times New Roman"/>
                <a:cs typeface="Times New Roman"/>
              </a:rPr>
              <a:t>Error gradient Calculation-Output Layer</a:t>
            </a:r>
            <a:endParaRPr kumimoji="1" lang="zh-CN" alt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CC952CF-5185-8C4F-AAA6-08C82A38B23A}"/>
                  </a:ext>
                </a:extLst>
              </p:cNvPr>
              <p:cNvSpPr>
                <a:spLocks noGrp="1"/>
              </p:cNvSpPr>
              <p:nvPr>
                <p:ph idx="1"/>
              </p:nvPr>
            </p:nvSpPr>
            <p:spPr>
              <a:xfrm>
                <a:off x="838199" y="1825625"/>
                <a:ext cx="11534775" cy="4351338"/>
              </a:xfrm>
            </p:spPr>
            <p:txBody>
              <a:bodyPr/>
              <a:lstStyle/>
              <a:p>
                <a14:m>
                  <m:oMath xmlns:m="http://schemas.openxmlformats.org/officeDocument/2006/math">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b="0" i="1" smtClean="0">
                                <a:latin typeface="Cambria Math" panose="02040503050406030204" pitchFamily="18" charset="0"/>
                              </a:rPr>
                            </m:ctrlPr>
                          </m:mPr>
                          <m:mr>
                            <m:e>
                              <m:sSub>
                                <m:sSubPr>
                                  <m:ctrlPr>
                                    <a:rPr kumimoji="1" lang="en-US" altLang="zh-CN" i="1">
                                      <a:latin typeface="Cambria Math" panose="02040503050406030204" pitchFamily="18" charset="0"/>
                                    </a:rPr>
                                  </m:ctrlPr>
                                </m:sSubPr>
                                <m:e>
                                  <m:r>
                                    <m:rPr>
                                      <m:nor/>
                                    </m:rPr>
                                    <a:rPr lang="zh-CN" altLang="en-US" spc="100" dirty="0">
                                      <a:latin typeface="Symbol"/>
                                      <a:cs typeface="Symbol"/>
                                    </a:rPr>
                                    <m:t></m:t>
                                  </m:r>
                                </m:e>
                                <m:sub>
                                  <m:r>
                                    <a:rPr kumimoji="1" lang="en-US" altLang="zh-CN" i="1">
                                      <a:latin typeface="Cambria Math" panose="02040503050406030204" pitchFamily="18" charset="0"/>
                                    </a:rPr>
                                    <m:t>7</m:t>
                                  </m:r>
                                </m:sub>
                              </m:sSub>
                            </m:e>
                          </m:mr>
                          <m:mr>
                            <m:e>
                              <m:sSub>
                                <m:sSubPr>
                                  <m:ctrlPr>
                                    <a:rPr kumimoji="1" lang="en-US" altLang="zh-CN" i="1">
                                      <a:latin typeface="Cambria Math" panose="02040503050406030204" pitchFamily="18" charset="0"/>
                                    </a:rPr>
                                  </m:ctrlPr>
                                </m:sSubPr>
                                <m:e>
                                  <m:r>
                                    <m:rPr>
                                      <m:nor/>
                                    </m:rPr>
                                    <a:rPr lang="zh-CN" altLang="en-US" spc="100" dirty="0">
                                      <a:latin typeface="Symbol"/>
                                      <a:cs typeface="Symbol"/>
                                    </a:rPr>
                                    <m:t></m:t>
                                  </m:r>
                                </m:e>
                                <m:sub>
                                  <m:r>
                                    <a:rPr lang="en-US" altLang="zh-CN" b="0" i="1" spc="100" dirty="0" smtClean="0">
                                      <a:latin typeface="Cambria Math" panose="02040503050406030204" pitchFamily="18" charset="0"/>
                                      <a:cs typeface="Symbol"/>
                                    </a:rPr>
                                    <m:t>8</m:t>
                                  </m:r>
                                </m:sub>
                              </m:sSub>
                            </m:e>
                          </m:mr>
                          <m:mr>
                            <m:e>
                              <m:sSub>
                                <m:sSubPr>
                                  <m:ctrlPr>
                                    <a:rPr kumimoji="1" lang="en-US" altLang="zh-CN" i="1">
                                      <a:latin typeface="Cambria Math" panose="02040503050406030204" pitchFamily="18" charset="0"/>
                                    </a:rPr>
                                  </m:ctrlPr>
                                </m:sSubPr>
                                <m:e>
                                  <m:r>
                                    <m:rPr>
                                      <m:nor/>
                                    </m:rPr>
                                    <a:rPr lang="zh-CN" altLang="en-US" spc="100" dirty="0">
                                      <a:latin typeface="Symbol"/>
                                      <a:cs typeface="Symbol"/>
                                    </a:rPr>
                                    <m:t></m:t>
                                  </m:r>
                                </m:e>
                                <m:sub>
                                  <m:r>
                                    <a:rPr lang="en-US" altLang="zh-CN" b="0" i="1" spc="100" dirty="0" smtClean="0">
                                      <a:latin typeface="Cambria Math" panose="02040503050406030204" pitchFamily="18" charset="0"/>
                                      <a:cs typeface="Symbol"/>
                                    </a:rPr>
                                    <m:t>9</m:t>
                                  </m:r>
                                </m:sub>
                              </m:sSub>
                            </m:e>
                          </m:mr>
                        </m:m>
                      </m:e>
                    </m:d>
                    <m:r>
                      <a:rPr kumimoji="1" lang="en-US" altLang="zh-CN" i="1">
                        <a:latin typeface="Cambria Math" panose="02040503050406030204" pitchFamily="18" charset="0"/>
                      </a:rPr>
                      <m:t>=</m:t>
                    </m:r>
                    <m:d>
                      <m:dPr>
                        <m:ctrlPr>
                          <a:rPr kumimoji="1" lang="en-US" altLang="zh-CN" i="1">
                            <a:latin typeface="Cambria Math" panose="02040503050406030204" pitchFamily="18" charset="0"/>
                            <a:cs typeface="Times New Roman" panose="02020603050405020304" pitchFamily="18" charset="0"/>
                          </a:rPr>
                        </m:ctrlPr>
                      </m:dPr>
                      <m:e>
                        <m:acc>
                          <m:accPr>
                            <m:chr m:val="⃗"/>
                            <m:ctrlPr>
                              <a:rPr kumimoji="1" lang="en-US" altLang="zh-CN" i="1">
                                <a:latin typeface="Cambria Math" panose="02040503050406030204" pitchFamily="18" charset="0"/>
                                <a:cs typeface="Times New Roman" panose="02020603050405020304" pitchFamily="18" charset="0"/>
                              </a:rPr>
                            </m:ctrlPr>
                          </m:accPr>
                          <m:e>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cs typeface="Times New Roman" panose="02020603050405020304" pitchFamily="18" charset="0"/>
                                  </a:rPr>
                                  <m:t>𝑌</m:t>
                                </m:r>
                              </m:e>
                              <m:sub>
                                <m:r>
                                  <a:rPr kumimoji="1" lang="en-US" altLang="zh-CN" i="1">
                                    <a:latin typeface="Cambria Math" panose="02040503050406030204" pitchFamily="18" charset="0"/>
                                    <a:cs typeface="Times New Roman" panose="02020603050405020304" pitchFamily="18" charset="0"/>
                                  </a:rPr>
                                  <m:t>𝑑</m:t>
                                </m:r>
                              </m:sub>
                            </m:sSub>
                          </m:e>
                        </m:acc>
                        <m:r>
                          <a:rPr kumimoji="1" lang="en-US" altLang="zh-CN" i="1">
                            <a:latin typeface="Cambria Math" panose="02040503050406030204" pitchFamily="18" charset="0"/>
                            <a:cs typeface="Times New Roman" panose="02020603050405020304" pitchFamily="18" charset="0"/>
                          </a:rPr>
                          <m:t>−</m:t>
                        </m:r>
                        <m:acc>
                          <m:accPr>
                            <m:chr m:val="⃗"/>
                            <m:ctrlPr>
                              <a:rPr kumimoji="1" lang="en-US" altLang="zh-CN" i="1">
                                <a:latin typeface="Cambria Math" panose="02040503050406030204" pitchFamily="18" charset="0"/>
                                <a:cs typeface="Times New Roman" panose="02020603050405020304" pitchFamily="18" charset="0"/>
                              </a:rPr>
                            </m:ctrlPr>
                          </m:accPr>
                          <m:e>
                            <m:r>
                              <a:rPr kumimoji="1" lang="en-US" altLang="zh-CN" i="1">
                                <a:latin typeface="Cambria Math" panose="02040503050406030204" pitchFamily="18" charset="0"/>
                                <a:cs typeface="Times New Roman" panose="02020603050405020304" pitchFamily="18" charset="0"/>
                              </a:rPr>
                              <m:t>𝑌</m:t>
                            </m:r>
                          </m:e>
                        </m:acc>
                      </m:e>
                    </m:d>
                    <m:r>
                      <a:rPr kumimoji="1" lang="en-US" altLang="zh-CN" i="1">
                        <a:latin typeface="Cambria Math" panose="02040503050406030204" pitchFamily="18" charset="0"/>
                        <a:cs typeface="Times New Roman" panose="02020603050405020304" pitchFamily="18" charset="0"/>
                      </a:rPr>
                      <m:t>∗</m:t>
                    </m:r>
                    <m:acc>
                      <m:accPr>
                        <m:chr m:val="⃗"/>
                        <m:ctrlPr>
                          <a:rPr kumimoji="1" lang="en-US" altLang="zh-CN" i="1">
                            <a:latin typeface="Cambria Math" panose="02040503050406030204" pitchFamily="18" charset="0"/>
                            <a:cs typeface="Times New Roman" panose="02020603050405020304" pitchFamily="18" charset="0"/>
                          </a:rPr>
                        </m:ctrlPr>
                      </m:accPr>
                      <m:e>
                        <m:r>
                          <a:rPr kumimoji="1" lang="en-US" altLang="zh-CN" i="1">
                            <a:latin typeface="Cambria Math" panose="02040503050406030204" pitchFamily="18" charset="0"/>
                            <a:cs typeface="Times New Roman" panose="02020603050405020304" pitchFamily="18" charset="0"/>
                          </a:rPr>
                          <m:t>𝑌</m:t>
                        </m:r>
                      </m:e>
                    </m:acc>
                    <m:r>
                      <a:rPr kumimoji="1" lang="en-US" altLang="zh-CN" i="1">
                        <a:latin typeface="Cambria Math" panose="02040503050406030204" pitchFamily="18" charset="0"/>
                        <a:cs typeface="Times New Roman" panose="02020603050405020304" pitchFamily="18" charset="0"/>
                      </a:rPr>
                      <m:t> </m:t>
                    </m:r>
                    <m:r>
                      <a:rPr kumimoji="1" lang="en-US" altLang="zh-CN" b="0" i="1" smtClean="0">
                        <a:latin typeface="Cambria Math" panose="02040503050406030204" pitchFamily="18" charset="0"/>
                        <a:cs typeface="Times New Roman" panose="02020603050405020304" pitchFamily="18" charset="0"/>
                      </a:rPr>
                      <m:t>∗</m:t>
                    </m:r>
                    <m:d>
                      <m:dPr>
                        <m:ctrlPr>
                          <a:rPr kumimoji="1" lang="en-US" altLang="zh-CN" i="1">
                            <a:latin typeface="Cambria Math" panose="02040503050406030204" pitchFamily="18" charset="0"/>
                            <a:cs typeface="Times New Roman" panose="02020603050405020304" pitchFamily="18" charset="0"/>
                          </a:rPr>
                        </m:ctrlPr>
                      </m:dPr>
                      <m:e>
                        <m:r>
                          <a:rPr kumimoji="1" lang="en-US" altLang="zh-CN" i="1">
                            <a:latin typeface="Cambria Math" panose="02040503050406030204" pitchFamily="18" charset="0"/>
                            <a:cs typeface="Times New Roman" panose="02020603050405020304" pitchFamily="18" charset="0"/>
                          </a:rPr>
                          <m:t>1</m:t>
                        </m:r>
                        <m:r>
                          <a:rPr kumimoji="1" lang="en-US" altLang="zh-CN" i="1">
                            <a:latin typeface="Cambria Math" panose="02040503050406030204" pitchFamily="18" charset="0"/>
                            <a:cs typeface="Times New Roman" panose="02020603050405020304" pitchFamily="18" charset="0"/>
                          </a:rPr>
                          <m:t>−</m:t>
                        </m:r>
                        <m:acc>
                          <m:accPr>
                            <m:chr m:val="⃗"/>
                            <m:ctrlPr>
                              <a:rPr kumimoji="1" lang="en-US" altLang="zh-CN" i="1">
                                <a:latin typeface="Cambria Math" panose="02040503050406030204" pitchFamily="18" charset="0"/>
                                <a:cs typeface="Times New Roman" panose="02020603050405020304" pitchFamily="18" charset="0"/>
                              </a:rPr>
                            </m:ctrlPr>
                          </m:accPr>
                          <m:e>
                            <m:r>
                              <a:rPr kumimoji="1" lang="en-US" altLang="zh-CN" i="1">
                                <a:latin typeface="Cambria Math" panose="02040503050406030204" pitchFamily="18" charset="0"/>
                                <a:cs typeface="Times New Roman" panose="02020603050405020304" pitchFamily="18" charset="0"/>
                              </a:rPr>
                              <m:t>𝑌</m:t>
                            </m:r>
                          </m:e>
                        </m:acc>
                      </m:e>
                    </m:d>
                    <m:r>
                      <a:rPr kumimoji="1" lang="en-US" altLang="zh-CN" b="0" i="1" smtClean="0">
                        <a:latin typeface="Cambria Math" panose="02040503050406030204" pitchFamily="18" charset="0"/>
                        <a:cs typeface="Times New Roman" panose="02020603050405020304" pitchFamily="18" charset="0"/>
                      </a:rPr>
                      <m:t>=</m:t>
                    </m:r>
                    <m:d>
                      <m:dPr>
                        <m:begChr m:val="["/>
                        <m:endChr m:val="]"/>
                        <m:ctrlPr>
                          <a:rPr kumimoji="1" lang="en-US" altLang="zh-CN" i="1" smtClean="0">
                            <a:latin typeface="Cambria Math" panose="02040503050406030204" pitchFamily="18" charset="0"/>
                          </a:rPr>
                        </m:ctrlPr>
                      </m:dPr>
                      <m:e>
                        <m:m>
                          <m:mPr>
                            <m:mcs>
                              <m:mc>
                                <m:mcPr>
                                  <m:count m:val="1"/>
                                  <m:mcJc m:val="center"/>
                                </m:mcPr>
                              </m:mc>
                            </m:mcs>
                            <m:ctrlPr>
                              <a:rPr kumimoji="1" lang="en-US" altLang="zh-CN" i="1" smtClean="0">
                                <a:latin typeface="Cambria Math" panose="02040503050406030204" pitchFamily="18" charset="0"/>
                              </a:rPr>
                            </m:ctrlPr>
                          </m:mPr>
                          <m:mr>
                            <m:e>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7</m:t>
                                  </m:r>
                                </m:sub>
                              </m:sSub>
                              <m:r>
                                <m:rPr>
                                  <m:brk m:alnAt="7"/>
                                </m:rP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7</m:t>
                                  </m:r>
                                </m:sub>
                              </m:sSub>
                              <m:r>
                                <m:rPr>
                                  <m:brk m:alnAt="7"/>
                                </m:rP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𝑑</m:t>
                                  </m:r>
                                  <m:r>
                                    <a:rPr kumimoji="1" lang="en-US" altLang="zh-CN" b="0" i="1" smtClean="0">
                                      <a:latin typeface="Cambria Math" panose="02040503050406030204" pitchFamily="18" charset="0"/>
                                    </a:rPr>
                                    <m:t>7</m:t>
                                  </m:r>
                                </m:sub>
                              </m:sSub>
                              <m:r>
                                <m:rPr>
                                  <m:brk m:alnAt="7"/>
                                </m:rP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7</m:t>
                                  </m:r>
                                </m:sub>
                              </m:sSub>
                              <m:r>
                                <m:rPr>
                                  <m:brk m:alnAt="7"/>
                                </m:rPr>
                                <a:rPr kumimoji="1" lang="en-US" altLang="zh-CN" b="0" i="1" smtClean="0">
                                  <a:latin typeface="Cambria Math" panose="02040503050406030204" pitchFamily="18" charset="0"/>
                                </a:rPr>
                                <m:t>)</m:t>
                              </m:r>
                            </m:e>
                          </m:m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b="0" i="1" smtClean="0">
                                      <a:latin typeface="Cambria Math" panose="02040503050406030204" pitchFamily="18" charset="0"/>
                                    </a:rPr>
                                    <m:t>8</m:t>
                                  </m:r>
                                </m:sub>
                              </m:s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1</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b="0" i="1" smtClean="0">
                                      <a:latin typeface="Cambria Math" panose="02040503050406030204" pitchFamily="18" charset="0"/>
                                    </a:rPr>
                                    <m:t>8</m:t>
                                  </m:r>
                                </m:sub>
                              </m:s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𝑑</m:t>
                                  </m:r>
                                  <m:r>
                                    <a:rPr kumimoji="1" lang="en-US" altLang="zh-CN" b="0" i="1" smtClean="0">
                                      <a:latin typeface="Cambria Math" panose="02040503050406030204" pitchFamily="18" charset="0"/>
                                    </a:rPr>
                                    <m:t>8</m:t>
                                  </m:r>
                                </m:sub>
                              </m:sSub>
                              <m:r>
                                <m:rPr>
                                  <m:brk m:alnAt="7"/>
                                </m:rP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b="0" i="1" smtClean="0">
                                      <a:latin typeface="Cambria Math" panose="02040503050406030204" pitchFamily="18" charset="0"/>
                                    </a:rPr>
                                    <m:t>8</m:t>
                                  </m:r>
                                </m:sub>
                              </m:sSub>
                              <m:r>
                                <m:rPr>
                                  <m:brk m:alnAt="7"/>
                                </m:rPr>
                                <a:rPr kumimoji="1" lang="en-US" altLang="zh-CN" i="1">
                                  <a:latin typeface="Cambria Math" panose="02040503050406030204" pitchFamily="18" charset="0"/>
                                </a:rPr>
                                <m:t>)</m:t>
                              </m:r>
                            </m:e>
                          </m:m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b="0" i="1" smtClean="0">
                                      <a:latin typeface="Cambria Math" panose="02040503050406030204" pitchFamily="18" charset="0"/>
                                    </a:rPr>
                                    <m:t>9</m:t>
                                  </m:r>
                                </m:sub>
                              </m:s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1</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b="0" i="1" smtClean="0">
                                      <a:latin typeface="Cambria Math" panose="02040503050406030204" pitchFamily="18" charset="0"/>
                                    </a:rPr>
                                    <m:t>9</m:t>
                                  </m:r>
                                </m:sub>
                              </m:s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𝑑</m:t>
                                  </m:r>
                                  <m:r>
                                    <a:rPr kumimoji="1" lang="en-US" altLang="zh-CN" b="0" i="1" smtClean="0">
                                      <a:latin typeface="Cambria Math" panose="02040503050406030204" pitchFamily="18" charset="0"/>
                                    </a:rPr>
                                    <m:t>9</m:t>
                                  </m:r>
                                </m:sub>
                              </m:sSub>
                              <m:r>
                                <m:rPr>
                                  <m:brk m:alnAt="7"/>
                                </m:rP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b="0" i="1" smtClean="0">
                                      <a:latin typeface="Cambria Math" panose="02040503050406030204" pitchFamily="18" charset="0"/>
                                    </a:rPr>
                                    <m:t>9</m:t>
                                  </m:r>
                                </m:sub>
                              </m:sSub>
                              <m:r>
                                <m:rPr>
                                  <m:brk m:alnAt="7"/>
                                </m:rPr>
                                <a:rPr kumimoji="1" lang="en-US" altLang="zh-CN" i="1">
                                  <a:latin typeface="Cambria Math" panose="02040503050406030204" pitchFamily="18" charset="0"/>
                                </a:rPr>
                                <m:t>)</m:t>
                              </m:r>
                            </m:e>
                          </m:mr>
                        </m:m>
                      </m:e>
                    </m:d>
                    <m:r>
                      <a:rPr kumimoji="1" lang="en-US" altLang="zh-CN" b="0" i="1" smtClean="0">
                        <a:latin typeface="Cambria Math" panose="02040503050406030204" pitchFamily="18" charset="0"/>
                      </a:rPr>
                      <m:t>=</m:t>
                    </m:r>
                    <m:d>
                      <m:dPr>
                        <m:begChr m:val="["/>
                        <m:endChr m:val="]"/>
                        <m:ctrlPr>
                          <a:rPr kumimoji="1" lang="en-US" altLang="zh-CN" i="1" smtClean="0">
                            <a:latin typeface="Cambria Math" panose="02040503050406030204" pitchFamily="18" charset="0"/>
                          </a:rPr>
                        </m:ctrlPr>
                      </m:dPr>
                      <m:e>
                        <m:m>
                          <m:mPr>
                            <m:mcs>
                              <m:mc>
                                <m:mcPr>
                                  <m:count m:val="1"/>
                                  <m:mcJc m:val="center"/>
                                </m:mcPr>
                              </m:mc>
                            </m:mcs>
                            <m:ctrlPr>
                              <a:rPr kumimoji="1" lang="en-US" altLang="zh-CN" i="1" smtClean="0">
                                <a:latin typeface="Cambria Math" panose="02040503050406030204" pitchFamily="18" charset="0"/>
                              </a:rPr>
                            </m:ctrlPr>
                          </m:mPr>
                          <m:mr>
                            <m:e>
                              <m:r>
                                <m:rPr>
                                  <m:brk m:alnAt="7"/>
                                </m:rP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i="1">
                                  <a:latin typeface="Cambria Math" panose="02040503050406030204" pitchFamily="18" charset="0"/>
                                </a:rPr>
                                <m:t>0999</m:t>
                              </m:r>
                            </m:e>
                          </m:mr>
                          <m:mr>
                            <m:e>
                              <m:r>
                                <a:rPr kumimoji="1" lang="en-US" altLang="zh-CN" i="1">
                                  <a:latin typeface="Cambria Math" panose="02040503050406030204" pitchFamily="18" charset="0"/>
                                </a:rPr>
                                <m:t>−</m:t>
                              </m:r>
                              <m: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i="1">
                                  <a:latin typeface="Cambria Math" panose="02040503050406030204" pitchFamily="18" charset="0"/>
                                </a:rPr>
                                <m:t>1481</m:t>
                              </m:r>
                            </m:e>
                          </m:mr>
                          <m:mr>
                            <m:e>
                              <m:r>
                                <a:rPr kumimoji="1" lang="en-US" altLang="zh-CN" i="1">
                                  <a:latin typeface="Cambria Math" panose="02040503050406030204" pitchFamily="18" charset="0"/>
                                </a:rPr>
                                <m:t>−</m:t>
                              </m:r>
                              <m: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i="1">
                                  <a:latin typeface="Cambria Math" panose="02040503050406030204" pitchFamily="18" charset="0"/>
                                </a:rPr>
                                <m:t>1481</m:t>
                              </m:r>
                            </m:e>
                          </m:mr>
                        </m:m>
                      </m:e>
                    </m:d>
                  </m:oMath>
                </a14:m>
                <a:endParaRPr kumimoji="1" lang="en-US" altLang="zh-CN" b="0" i="1" dirty="0">
                  <a:latin typeface="Cambria Math" panose="02040503050406030204" pitchFamily="18" charset="0"/>
                </a:endParaRPr>
              </a:p>
            </p:txBody>
          </p:sp>
        </mc:Choice>
        <mc:Fallback>
          <p:sp>
            <p:nvSpPr>
              <p:cNvPr id="3" name="内容占位符 2">
                <a:extLst>
                  <a:ext uri="{FF2B5EF4-FFF2-40B4-BE49-F238E27FC236}">
                    <a16:creationId xmlns:a16="http://schemas.microsoft.com/office/drawing/2014/main" id="{CCC952CF-5185-8C4F-AAA6-08C82A38B23A}"/>
                  </a:ext>
                </a:extLst>
              </p:cNvPr>
              <p:cNvSpPr>
                <a:spLocks noGrp="1" noRot="1" noChangeAspect="1" noMove="1" noResize="1" noEditPoints="1" noAdjustHandles="1" noChangeArrowheads="1" noChangeShapeType="1" noTextEdit="1"/>
              </p:cNvSpPr>
              <p:nvPr>
                <p:ph idx="1"/>
              </p:nvPr>
            </p:nvSpPr>
            <p:spPr>
              <a:xfrm>
                <a:off x="838199" y="1825625"/>
                <a:ext cx="11534775" cy="4351338"/>
              </a:xfr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012871D5-E5F8-40B5-8482-28FFACB311B5}"/>
                  </a:ext>
                </a:extLst>
              </p:cNvPr>
              <p:cNvSpPr/>
              <p:nvPr/>
            </p:nvSpPr>
            <p:spPr>
              <a:xfrm>
                <a:off x="6846276" y="3700918"/>
                <a:ext cx="2517531" cy="8305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14:m>
                  <m:oMath xmlns:m="http://schemas.openxmlformats.org/officeDocument/2006/math">
                    <m:acc>
                      <m:accPr>
                        <m:chr m:val="⃗"/>
                        <m:ctrlPr>
                          <a:rPr kumimoji="1" lang="en-US" altLang="zh-CN" i="1">
                            <a:latin typeface="Cambria Math" panose="02040503050406030204" pitchFamily="18" charset="0"/>
                          </a:rPr>
                        </m:ctrlPr>
                      </m:accPr>
                      <m:e>
                        <m:r>
                          <a:rPr kumimoji="1" lang="en-US" altLang="zh-CN" i="1">
                            <a:latin typeface="Cambria Math" panose="02040503050406030204" pitchFamily="18" charset="0"/>
                          </a:rPr>
                          <m:t>𝑌</m:t>
                        </m:r>
                      </m:e>
                    </m:acc>
                    <m:r>
                      <a:rPr kumimoji="1" lang="en-US" altLang="zh-CN" i="1">
                        <a:latin typeface="Cambria Math" panose="02040503050406030204" pitchFamily="18" charset="0"/>
                      </a:rPr>
                      <m:t>=</m:t>
                    </m:r>
                    <m:d>
                      <m:dPr>
                        <m:begChr m:val="["/>
                        <m:endChr m:val="]"/>
                        <m:ctrlPr>
                          <a:rPr kumimoji="1" lang="en-US" altLang="zh-CN" i="1">
                            <a:latin typeface="Cambria Math" panose="02040503050406030204" pitchFamily="18" charset="0"/>
                          </a:rPr>
                        </m:ctrlPr>
                      </m:dPr>
                      <m:e>
                        <m:m>
                          <m:mPr>
                            <m:mcs>
                              <m:mc>
                                <m:mcPr>
                                  <m:count m:val="1"/>
                                  <m:mcJc m:val="center"/>
                                </m:mcPr>
                              </m:mc>
                            </m:mcs>
                            <m:ctrlPr>
                              <a:rPr kumimoji="1" lang="en-US" altLang="zh-CN" i="1">
                                <a:latin typeface="Cambria Math" panose="02040503050406030204" pitchFamily="18" charset="0"/>
                              </a:rPr>
                            </m:ctrlPr>
                          </m:mP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7</m:t>
                                  </m:r>
                                </m:sub>
                              </m:sSub>
                            </m:e>
                          </m:m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8</m:t>
                                  </m:r>
                                </m:sub>
                              </m:sSub>
                            </m:e>
                          </m:m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9</m:t>
                                  </m:r>
                                </m:sub>
                              </m:sSub>
                            </m:e>
                          </m:mr>
                        </m:m>
                      </m:e>
                    </m:d>
                    <m:r>
                      <a:rPr kumimoji="1" lang="en-US" altLang="zh-CN" i="1">
                        <a:latin typeface="Cambria Math" panose="02040503050406030204" pitchFamily="18" charset="0"/>
                      </a:rPr>
                      <m:t> </m:t>
                    </m:r>
                  </m:oMath>
                </a14:m>
                <a:r>
                  <a:rPr kumimoji="1" lang="en-US" altLang="zh-CN"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kumimoji="1" lang="en-US" altLang="zh-CN" i="1">
                            <a:latin typeface="Cambria Math" panose="02040503050406030204" pitchFamily="18" charset="0"/>
                          </a:rPr>
                        </m:ctrlPr>
                      </m:dPr>
                      <m:e>
                        <m:m>
                          <m:mPr>
                            <m:mcs>
                              <m:mc>
                                <m:mcPr>
                                  <m:count m:val="1"/>
                                  <m:mcJc m:val="center"/>
                                </m:mcPr>
                              </m:mc>
                            </m:mcs>
                            <m:ctrlPr>
                              <a:rPr kumimoji="1" lang="en-US" altLang="zh-CN" i="1">
                                <a:latin typeface="Cambria Math" panose="02040503050406030204" pitchFamily="18" charset="0"/>
                              </a:rPr>
                            </m:ctrlPr>
                          </m:mPr>
                          <m:mr>
                            <m:e>
                              <m:r>
                                <m:rPr>
                                  <m:brk m:alnAt="7"/>
                                </m:rP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i="1">
                                  <a:latin typeface="Cambria Math" panose="02040503050406030204" pitchFamily="18" charset="0"/>
                                </a:rPr>
                                <m:t>5876</m:t>
                              </m:r>
                            </m:e>
                          </m:mr>
                          <m:mr>
                            <m:e>
                              <m: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i="1">
                                  <a:latin typeface="Cambria Math" panose="02040503050406030204" pitchFamily="18" charset="0"/>
                                </a:rPr>
                                <m:t>6593</m:t>
                              </m:r>
                            </m:e>
                          </m:mr>
                          <m:mr>
                            <m:e>
                              <m: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i="1">
                                  <a:latin typeface="Cambria Math" panose="02040503050406030204" pitchFamily="18" charset="0"/>
                                </a:rPr>
                                <m:t>6753</m:t>
                              </m:r>
                            </m:e>
                          </m:mr>
                        </m:m>
                      </m:e>
                    </m:d>
                  </m:oMath>
                </a14:m>
                <a:endParaRPr kumimoji="1" lang="en-US" altLang="zh-CN" dirty="0">
                  <a:latin typeface="Times New Roman" panose="02020603050405020304" pitchFamily="18" charset="0"/>
                  <a:cs typeface="Times New Roman" panose="02020603050405020304" pitchFamily="18" charset="0"/>
                </a:endParaRPr>
              </a:p>
            </p:txBody>
          </p:sp>
        </mc:Choice>
        <mc:Fallback>
          <p:sp>
            <p:nvSpPr>
              <p:cNvPr id="4" name="Rectangle 3">
                <a:extLst>
                  <a:ext uri="{FF2B5EF4-FFF2-40B4-BE49-F238E27FC236}">
                    <a16:creationId xmlns:a16="http://schemas.microsoft.com/office/drawing/2014/main" id="{012871D5-E5F8-40B5-8482-28FFACB311B5}"/>
                  </a:ext>
                </a:extLst>
              </p:cNvPr>
              <p:cNvSpPr>
                <a:spLocks noRot="1" noChangeAspect="1" noMove="1" noResize="1" noEditPoints="1" noAdjustHandles="1" noChangeArrowheads="1" noChangeShapeType="1" noTextEdit="1"/>
              </p:cNvSpPr>
              <p:nvPr/>
            </p:nvSpPr>
            <p:spPr>
              <a:xfrm>
                <a:off x="6846276" y="3700918"/>
                <a:ext cx="2517531" cy="8305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1946529D-7FB1-44A9-9B7E-70744103E828}"/>
                  </a:ext>
                </a:extLst>
              </p:cNvPr>
              <p:cNvSpPr/>
              <p:nvPr/>
            </p:nvSpPr>
            <p:spPr>
              <a:xfrm>
                <a:off x="9643472" y="3705342"/>
                <a:ext cx="2084224" cy="8261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14:m>
                  <m:oMathPara xmlns:m="http://schemas.openxmlformats.org/officeDocument/2006/math">
                    <m:oMathParaPr>
                      <m:jc m:val="centerGroup"/>
                    </m:oMathParaPr>
                    <m:oMath xmlns:m="http://schemas.openxmlformats.org/officeDocument/2006/math">
                      <m:acc>
                        <m:accPr>
                          <m:chr m:val="⃗"/>
                          <m:ctrlPr>
                            <a:rPr kumimoji="1" lang="en-US" altLang="zh-CN" i="1">
                              <a:latin typeface="Cambria Math" panose="02040503050406030204" pitchFamily="18" charset="0"/>
                            </a:rPr>
                          </m:ctrlPr>
                        </m:acc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𝑌</m:t>
                              </m:r>
                            </m:e>
                            <m:sub>
                              <m:r>
                                <a:rPr kumimoji="1" lang="en-US" altLang="zh-CN" i="1">
                                  <a:latin typeface="Cambria Math" panose="02040503050406030204" pitchFamily="18" charset="0"/>
                                </a:rPr>
                                <m:t>𝑑</m:t>
                              </m:r>
                            </m:sub>
                          </m:sSub>
                        </m:e>
                      </m:acc>
                      <m:r>
                        <a:rPr kumimoji="1" lang="en-US" altLang="zh-CN" i="1">
                          <a:latin typeface="Cambria Math" panose="02040503050406030204" pitchFamily="18" charset="0"/>
                        </a:rPr>
                        <m:t>=</m:t>
                      </m:r>
                      <m:d>
                        <m:dPr>
                          <m:begChr m:val="["/>
                          <m:endChr m:val="]"/>
                          <m:ctrlPr>
                            <a:rPr kumimoji="1" lang="en-US" altLang="zh-CN" i="1">
                              <a:latin typeface="Cambria Math" panose="02040503050406030204" pitchFamily="18" charset="0"/>
                            </a:rPr>
                          </m:ctrlPr>
                        </m:dPr>
                        <m:e>
                          <m:m>
                            <m:mPr>
                              <m:mcs>
                                <m:mc>
                                  <m:mcPr>
                                    <m:count m:val="1"/>
                                    <m:mcJc m:val="center"/>
                                  </m:mcPr>
                                </m:mc>
                              </m:mcs>
                              <m:ctrlPr>
                                <a:rPr kumimoji="1" lang="en-US" altLang="zh-CN" i="1">
                                  <a:latin typeface="Cambria Math" panose="02040503050406030204" pitchFamily="18" charset="0"/>
                                </a:rPr>
                              </m:ctrlPr>
                            </m:mP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𝑑</m:t>
                                    </m:r>
                                    <m:r>
                                      <a:rPr kumimoji="1" lang="en-US" altLang="zh-CN" i="1">
                                        <a:latin typeface="Cambria Math" panose="02040503050406030204" pitchFamily="18" charset="0"/>
                                      </a:rPr>
                                      <m:t>7</m:t>
                                    </m:r>
                                  </m:sub>
                                </m:sSub>
                              </m:e>
                            </m:m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𝑑</m:t>
                                    </m:r>
                                    <m:r>
                                      <a:rPr kumimoji="1" lang="en-US" altLang="zh-CN" i="1">
                                        <a:latin typeface="Cambria Math" panose="02040503050406030204" pitchFamily="18" charset="0"/>
                                      </a:rPr>
                                      <m:t>8</m:t>
                                    </m:r>
                                  </m:sub>
                                </m:sSub>
                              </m:e>
                            </m:m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𝑑</m:t>
                                    </m:r>
                                    <m:r>
                                      <a:rPr kumimoji="1" lang="en-US" altLang="zh-CN" i="1">
                                        <a:latin typeface="Cambria Math" panose="02040503050406030204" pitchFamily="18" charset="0"/>
                                      </a:rPr>
                                      <m:t>9</m:t>
                                    </m:r>
                                  </m:sub>
                                </m:sSub>
                              </m:e>
                            </m:mr>
                          </m:m>
                        </m:e>
                      </m:d>
                      <m:r>
                        <a:rPr kumimoji="1" lang="en-US" altLang="zh-CN">
                          <a:latin typeface="Cambria Math" panose="02040503050406030204" pitchFamily="18" charset="0"/>
                        </a:rPr>
                        <m:t>=</m:t>
                      </m:r>
                      <m:d>
                        <m:dPr>
                          <m:begChr m:val="["/>
                          <m:endChr m:val="]"/>
                          <m:ctrlPr>
                            <a:rPr kumimoji="1" lang="en-US" altLang="zh-CN" i="1">
                              <a:latin typeface="Cambria Math" panose="02040503050406030204" pitchFamily="18" charset="0"/>
                            </a:rPr>
                          </m:ctrlPr>
                        </m:dPr>
                        <m:e>
                          <m:m>
                            <m:mPr>
                              <m:mcs>
                                <m:mc>
                                  <m:mcPr>
                                    <m:count m:val="1"/>
                                    <m:mcJc m:val="center"/>
                                  </m:mcPr>
                                </m:mc>
                              </m:mcs>
                              <m:ctrlPr>
                                <a:rPr kumimoji="1" lang="en-US" altLang="zh-CN" i="1">
                                  <a:latin typeface="Cambria Math" panose="02040503050406030204" pitchFamily="18" charset="0"/>
                                </a:rPr>
                              </m:ctrlPr>
                            </m:mPr>
                            <m:mr>
                              <m:e>
                                <m:r>
                                  <m:rPr>
                                    <m:brk m:alnAt="7"/>
                                  </m:rPr>
                                  <a:rPr kumimoji="1" lang="en-US" altLang="zh-CN" i="1">
                                    <a:latin typeface="Cambria Math" panose="02040503050406030204" pitchFamily="18" charset="0"/>
                                  </a:rPr>
                                  <m:t>1</m:t>
                                </m:r>
                                <m:r>
                                  <a:rPr kumimoji="1" lang="en-US" altLang="zh-CN" i="1">
                                    <a:latin typeface="Cambria Math" panose="02040503050406030204" pitchFamily="18" charset="0"/>
                                  </a:rPr>
                                  <m:t>.</m:t>
                                </m:r>
                                <m:r>
                                  <a:rPr kumimoji="1" lang="en-US" altLang="zh-CN" i="1">
                                    <a:latin typeface="Cambria Math" panose="02040503050406030204" pitchFamily="18" charset="0"/>
                                  </a:rPr>
                                  <m:t>0</m:t>
                                </m:r>
                              </m:e>
                            </m:mr>
                            <m:mr>
                              <m:e>
                                <m: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i="1">
                                    <a:latin typeface="Cambria Math" panose="02040503050406030204" pitchFamily="18" charset="0"/>
                                  </a:rPr>
                                  <m:t>0</m:t>
                                </m:r>
                              </m:e>
                            </m:mr>
                            <m:mr>
                              <m:e>
                                <m: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i="1">
                                    <a:latin typeface="Cambria Math" panose="02040503050406030204" pitchFamily="18" charset="0"/>
                                  </a:rPr>
                                  <m:t>0</m:t>
                                </m:r>
                              </m:e>
                            </m:mr>
                          </m:m>
                        </m:e>
                      </m:d>
                    </m:oMath>
                  </m:oMathPara>
                </a14:m>
                <a:endParaRPr lang="en-US" dirty="0"/>
              </a:p>
            </p:txBody>
          </p:sp>
        </mc:Choice>
        <mc:Fallback>
          <p:sp>
            <p:nvSpPr>
              <p:cNvPr id="5" name="Rectangle 4">
                <a:extLst>
                  <a:ext uri="{FF2B5EF4-FFF2-40B4-BE49-F238E27FC236}">
                    <a16:creationId xmlns:a16="http://schemas.microsoft.com/office/drawing/2014/main" id="{1946529D-7FB1-44A9-9B7E-70744103E828}"/>
                  </a:ext>
                </a:extLst>
              </p:cNvPr>
              <p:cNvSpPr>
                <a:spLocks noRot="1" noChangeAspect="1" noMove="1" noResize="1" noEditPoints="1" noAdjustHandles="1" noChangeArrowheads="1" noChangeShapeType="1" noTextEdit="1"/>
              </p:cNvSpPr>
              <p:nvPr/>
            </p:nvSpPr>
            <p:spPr>
              <a:xfrm>
                <a:off x="9643472" y="3705342"/>
                <a:ext cx="2084224" cy="82612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58958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EA67D-E0E9-0546-A0C5-ABE69BED5DBC}"/>
              </a:ext>
            </a:extLst>
          </p:cNvPr>
          <p:cNvSpPr>
            <a:spLocks noGrp="1"/>
          </p:cNvSpPr>
          <p:nvPr>
            <p:ph type="title"/>
          </p:nvPr>
        </p:nvSpPr>
        <p:spPr>
          <a:xfrm>
            <a:off x="838199" y="365125"/>
            <a:ext cx="10900719" cy="1325563"/>
          </a:xfrm>
        </p:spPr>
        <p:txBody>
          <a:bodyPr>
            <a:normAutofit/>
          </a:bodyPr>
          <a:lstStyle/>
          <a:p>
            <a:r>
              <a:rPr lang="en" altLang="zh-CN" sz="3600" b="1" spc="-5" dirty="0">
                <a:latin typeface="Times New Roman" panose="02020603050405020304" pitchFamily="18" charset="0"/>
                <a:cs typeface="Times New Roman" panose="02020603050405020304" pitchFamily="18" charset="0"/>
              </a:rPr>
              <a:t>Partial</a:t>
            </a:r>
            <a:r>
              <a:rPr lang="en" altLang="zh-CN" sz="3600" b="1" spc="-20" dirty="0">
                <a:latin typeface="Times New Roman" panose="02020603050405020304" pitchFamily="18" charset="0"/>
                <a:cs typeface="Times New Roman" panose="02020603050405020304" pitchFamily="18" charset="0"/>
              </a:rPr>
              <a:t> </a:t>
            </a:r>
            <a:r>
              <a:rPr lang="en" altLang="zh-CN" sz="3600" b="1" dirty="0">
                <a:latin typeface="Times New Roman" panose="02020603050405020304" pitchFamily="18" charset="0"/>
                <a:cs typeface="Times New Roman" panose="02020603050405020304" pitchFamily="18" charset="0"/>
              </a:rPr>
              <a:t>gradient of E with respect to W-Output </a:t>
            </a:r>
            <a:r>
              <a:rPr lang="en" altLang="zh-CN" sz="3600" b="1" spc="-5" dirty="0">
                <a:latin typeface="Times New Roman" panose="02020603050405020304" pitchFamily="18" charset="0"/>
                <a:cs typeface="Times New Roman" panose="02020603050405020304" pitchFamily="18" charset="0"/>
              </a:rPr>
              <a:t>Layer</a:t>
            </a:r>
            <a:endParaRPr kumimoji="1"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CC952CF-5185-8C4F-AAA6-08C82A38B23A}"/>
                  </a:ext>
                </a:extLst>
              </p:cNvPr>
              <p:cNvSpPr>
                <a:spLocks noGrp="1"/>
              </p:cNvSpPr>
              <p:nvPr>
                <p:ph idx="1"/>
              </p:nvPr>
            </p:nvSpPr>
            <p:spPr>
              <a:xfrm>
                <a:off x="328612" y="1482725"/>
                <a:ext cx="11534775" cy="4351338"/>
              </a:xfrm>
            </p:spPr>
            <p:txBody>
              <a:bodyPr/>
              <a:lstStyle/>
              <a:p>
                <a14:m>
                  <m:oMath xmlns:m="http://schemas.openxmlformats.org/officeDocument/2006/math">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num>
                      <m:den>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𝑜𝑢𝑡𝑝𝑢𝑡</m:t>
                            </m:r>
                          </m:sub>
                        </m:sSub>
                      </m:den>
                    </m:f>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ea typeface="Cambria Math" panose="02040503050406030204" pitchFamily="18" charset="0"/>
                              </a:rPr>
                            </m:ctrlPr>
                          </m:mPr>
                          <m:m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4</m:t>
                                          </m:r>
                                        </m:sub>
                                      </m:sSub>
                                    </m:e>
                                  </m:acc>
                                </m:den>
                              </m:f>
                            </m:e>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5</m:t>
                                          </m:r>
                                        </m:sub>
                                      </m:sSub>
                                    </m:e>
                                  </m:acc>
                                </m:den>
                              </m:f>
                            </m:e>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6</m:t>
                                          </m:r>
                                        </m:sub>
                                      </m:sSub>
                                    </m:e>
                                  </m:acc>
                                </m:den>
                              </m:f>
                            </m:e>
                          </m:mr>
                        </m:m>
                      </m:e>
                    </m:d>
                    <m:r>
                      <a:rPr lang="en-US" altLang="zh-CN" b="0" i="1" spc="100" dirty="0" smtClean="0">
                        <a:latin typeface="Cambria Math" panose="02040503050406030204" pitchFamily="18" charset="0"/>
                        <a:cs typeface="Symbol"/>
                      </a:rPr>
                      <m:t>=</m:t>
                    </m:r>
                    <m:d>
                      <m:dPr>
                        <m:begChr m:val="["/>
                        <m:endChr m:val="]"/>
                        <m:ctrlPr>
                          <a:rPr lang="en-US" altLang="zh-CN"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ea typeface="Cambria Math" panose="02040503050406030204" pitchFamily="18" charset="0"/>
                              </a:rPr>
                            </m:ctrlPr>
                          </m:mPr>
                          <m:mr>
                            <m:e>
                              <m:sSub>
                                <m:sSubPr>
                                  <m:ctrlP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7</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7</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6</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7</m:t>
                                  </m:r>
                                </m:sub>
                              </m:sSub>
                            </m:e>
                          </m:m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8</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8</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6</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8</m:t>
                                  </m:r>
                                </m:sub>
                              </m:sSub>
                            </m:e>
                          </m:m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9</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9</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6</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9</m:t>
                                  </m:r>
                                </m:sub>
                              </m:sSub>
                            </m:e>
                          </m:mr>
                        </m:m>
                      </m:e>
                    </m:d>
                  </m:oMath>
                </a14:m>
                <a:endParaRPr lang="en-US" altLang="zh-CN" b="0" dirty="0">
                  <a:ea typeface="Cambria Math" panose="02040503050406030204" pitchFamily="18" charset="0"/>
                </a:endParaRPr>
              </a:p>
              <a:p>
                <a:pPr marL="0" indent="0">
                  <a:buNone/>
                </a:pPr>
                <a:r>
                  <a:rPr kumimoji="1" lang="en-US" altLang="zh-CN" dirty="0"/>
                  <a:t>              </a:t>
                </a:r>
              </a:p>
              <a:p>
                <a:pPr marL="0" indent="0">
                  <a:buNone/>
                </a:pPr>
                <a:r>
                  <a:rPr kumimoji="1" lang="en-US" altLang="zh-CN" dirty="0"/>
                  <a:t>  </a:t>
                </a:r>
                <a14:m>
                  <m:oMath xmlns:m="http://schemas.openxmlformats.org/officeDocument/2006/math">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m>
                          <m:mPr>
                            <m:mcs>
                              <m:mc>
                                <m:mcPr>
                                  <m:count m:val="3"/>
                                  <m:mcJc m:val="center"/>
                                </m:mcPr>
                              </m:mc>
                            </m:mcs>
                            <m:ctrlPr>
                              <a:rPr lang="en-US" altLang="zh-CN" i="1">
                                <a:latin typeface="Cambria Math" panose="02040503050406030204" pitchFamily="18" charset="0"/>
                                <a:ea typeface="Cambria Math" panose="02040503050406030204" pitchFamily="18" charset="0"/>
                              </a:rPr>
                            </m:ctrlPr>
                          </m:mPr>
                          <m:mr>
                            <m:e>
                              <m:r>
                                <m:rPr>
                                  <m:brk m:alnAt="7"/>
                                </m:rP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0624</m:t>
                              </m:r>
                            </m:e>
                            <m:e>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0544</m:t>
                              </m:r>
                            </m:e>
                            <m:e>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0576</m:t>
                              </m:r>
                            </m:e>
                          </m:mr>
                          <m:mr>
                            <m:e>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0925</m:t>
                              </m:r>
                            </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0807</m:t>
                              </m:r>
                            </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0854</m:t>
                              </m:r>
                            </m:e>
                          </m:mr>
                          <m:mr>
                            <m:e>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0925</m:t>
                              </m:r>
                            </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0807</m:t>
                              </m:r>
                            </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0854</m:t>
                              </m:r>
                            </m:e>
                          </m:mr>
                        </m:m>
                      </m:e>
                    </m:d>
                  </m:oMath>
                </a14:m>
                <a:endParaRPr kumimoji="1" lang="en-US" altLang="zh-CN" dirty="0"/>
              </a:p>
            </p:txBody>
          </p:sp>
        </mc:Choice>
        <mc:Fallback>
          <p:sp>
            <p:nvSpPr>
              <p:cNvPr id="3" name="内容占位符 2">
                <a:extLst>
                  <a:ext uri="{FF2B5EF4-FFF2-40B4-BE49-F238E27FC236}">
                    <a16:creationId xmlns:a16="http://schemas.microsoft.com/office/drawing/2014/main" id="{CCC952CF-5185-8C4F-AAA6-08C82A38B23A}"/>
                  </a:ext>
                </a:extLst>
              </p:cNvPr>
              <p:cNvSpPr>
                <a:spLocks noGrp="1" noRot="1" noChangeAspect="1" noMove="1" noResize="1" noEditPoints="1" noAdjustHandles="1" noChangeArrowheads="1" noChangeShapeType="1" noTextEdit="1"/>
              </p:cNvSpPr>
              <p:nvPr>
                <p:ph idx="1"/>
              </p:nvPr>
            </p:nvSpPr>
            <p:spPr>
              <a:xfrm>
                <a:off x="328612" y="1482725"/>
                <a:ext cx="11534775" cy="4351338"/>
              </a:xfrm>
              <a:blipFill>
                <a:blip r:embed="rId2"/>
                <a:stretch>
                  <a:fillRect t="-140"/>
                </a:stretch>
              </a:blipFill>
            </p:spPr>
            <p:txBody>
              <a:bodyPr/>
              <a:lstStyle/>
              <a:p>
                <a:r>
                  <a:rPr lang="en-US">
                    <a:noFill/>
                  </a:rPr>
                  <a:t> </a:t>
                </a:r>
              </a:p>
            </p:txBody>
          </p:sp>
        </mc:Fallback>
      </mc:AlternateContent>
      <p:pic>
        <p:nvPicPr>
          <p:cNvPr id="83" name="Picture 82">
            <a:extLst>
              <a:ext uri="{FF2B5EF4-FFF2-40B4-BE49-F238E27FC236}">
                <a16:creationId xmlns:a16="http://schemas.microsoft.com/office/drawing/2014/main" id="{3B70BC86-3F07-4694-8FE8-D1CF56D8DB6C}"/>
              </a:ext>
            </a:extLst>
          </p:cNvPr>
          <p:cNvPicPr>
            <a:picLocks noChangeAspect="1"/>
          </p:cNvPicPr>
          <p:nvPr/>
        </p:nvPicPr>
        <p:blipFill>
          <a:blip r:embed="rId3"/>
          <a:stretch>
            <a:fillRect/>
          </a:stretch>
        </p:blipFill>
        <p:spPr>
          <a:xfrm>
            <a:off x="5949067" y="3754315"/>
            <a:ext cx="6115321" cy="3174024"/>
          </a:xfrm>
          <a:prstGeom prst="rect">
            <a:avLst/>
          </a:prstGeom>
        </p:spPr>
      </p:pic>
      <mc:AlternateContent xmlns:mc="http://schemas.openxmlformats.org/markup-compatibility/2006">
        <mc:Choice xmlns:a14="http://schemas.microsoft.com/office/drawing/2010/main" Requires="a14">
          <p:sp>
            <p:nvSpPr>
              <p:cNvPr id="84" name="Rectangle 83">
                <a:extLst>
                  <a:ext uri="{FF2B5EF4-FFF2-40B4-BE49-F238E27FC236}">
                    <a16:creationId xmlns:a16="http://schemas.microsoft.com/office/drawing/2014/main" id="{08D52E2B-4524-4E43-A2C3-DFDDBFBF0525}"/>
                  </a:ext>
                </a:extLst>
              </p:cNvPr>
              <p:cNvSpPr/>
              <p:nvPr/>
            </p:nvSpPr>
            <p:spPr>
              <a:xfrm>
                <a:off x="9356358" y="1379606"/>
                <a:ext cx="2649416" cy="97270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zh-CN" i="1">
                              <a:latin typeface="Cambria Math" panose="02040503050406030204" pitchFamily="18" charset="0"/>
                            </a:rPr>
                          </m:ctrlPr>
                        </m:dPr>
                        <m:e>
                          <m:m>
                            <m:mPr>
                              <m:mcs>
                                <m:mc>
                                  <m:mcPr>
                                    <m:count m:val="1"/>
                                    <m:mcJc m:val="center"/>
                                  </m:mcPr>
                                </m:mc>
                              </m:mcs>
                              <m:ctrlPr>
                                <a:rPr kumimoji="1" lang="en-US" altLang="zh-CN" i="1">
                                  <a:latin typeface="Cambria Math" panose="02040503050406030204" pitchFamily="18" charset="0"/>
                                </a:rPr>
                              </m:ctrlPr>
                            </m:mPr>
                            <m:mr>
                              <m:e>
                                <m:sSub>
                                  <m:sSubPr>
                                    <m:ctrlPr>
                                      <a:rPr kumimoji="1" lang="en-US" altLang="zh-CN" i="1">
                                        <a:latin typeface="Cambria Math" panose="02040503050406030204" pitchFamily="18" charset="0"/>
                                      </a:rPr>
                                    </m:ctrlPr>
                                  </m:sSubPr>
                                  <m:e>
                                    <m:r>
                                      <m:rPr>
                                        <m:nor/>
                                      </m:rPr>
                                      <a:rPr lang="zh-CN" altLang="en-US" spc="100" dirty="0">
                                        <a:latin typeface="Symbol"/>
                                        <a:cs typeface="Symbol"/>
                                      </a:rPr>
                                      <m:t></m:t>
                                    </m:r>
                                  </m:e>
                                  <m:sub>
                                    <m:r>
                                      <a:rPr kumimoji="1" lang="en-US" altLang="zh-CN" i="1">
                                        <a:latin typeface="Cambria Math" panose="02040503050406030204" pitchFamily="18" charset="0"/>
                                      </a:rPr>
                                      <m:t>7</m:t>
                                    </m:r>
                                  </m:sub>
                                </m:sSub>
                              </m:e>
                            </m:mr>
                            <m:mr>
                              <m:e>
                                <m:sSub>
                                  <m:sSubPr>
                                    <m:ctrlPr>
                                      <a:rPr kumimoji="1" lang="en-US" altLang="zh-CN" i="1">
                                        <a:latin typeface="Cambria Math" panose="02040503050406030204" pitchFamily="18" charset="0"/>
                                      </a:rPr>
                                    </m:ctrlPr>
                                  </m:sSubPr>
                                  <m:e>
                                    <m:r>
                                      <m:rPr>
                                        <m:nor/>
                                      </m:rPr>
                                      <a:rPr lang="zh-CN" altLang="en-US" spc="100" dirty="0">
                                        <a:latin typeface="Symbol"/>
                                        <a:cs typeface="Symbol"/>
                                      </a:rPr>
                                      <m:t></m:t>
                                    </m:r>
                                  </m:e>
                                  <m:sub>
                                    <m:r>
                                      <a:rPr lang="en-US" altLang="zh-CN" i="1" spc="100" dirty="0">
                                        <a:latin typeface="Cambria Math" panose="02040503050406030204" pitchFamily="18" charset="0"/>
                                        <a:cs typeface="Symbol"/>
                                      </a:rPr>
                                      <m:t>8</m:t>
                                    </m:r>
                                  </m:sub>
                                </m:sSub>
                              </m:e>
                            </m:mr>
                            <m:mr>
                              <m:e>
                                <m:sSub>
                                  <m:sSubPr>
                                    <m:ctrlPr>
                                      <a:rPr kumimoji="1" lang="en-US" altLang="zh-CN" i="1">
                                        <a:latin typeface="Cambria Math" panose="02040503050406030204" pitchFamily="18" charset="0"/>
                                      </a:rPr>
                                    </m:ctrlPr>
                                  </m:sSubPr>
                                  <m:e>
                                    <m:r>
                                      <m:rPr>
                                        <m:nor/>
                                      </m:rPr>
                                      <a:rPr lang="zh-CN" altLang="en-US" spc="100" dirty="0">
                                        <a:latin typeface="Symbol"/>
                                        <a:cs typeface="Symbol"/>
                                      </a:rPr>
                                      <m:t></m:t>
                                    </m:r>
                                  </m:e>
                                  <m:sub>
                                    <m:r>
                                      <a:rPr lang="en-US" altLang="zh-CN" i="1" spc="100" dirty="0">
                                        <a:latin typeface="Cambria Math" panose="02040503050406030204" pitchFamily="18" charset="0"/>
                                        <a:cs typeface="Symbol"/>
                                      </a:rPr>
                                      <m:t>9</m:t>
                                    </m:r>
                                  </m:sub>
                                </m:sSub>
                              </m:e>
                            </m:mr>
                          </m:m>
                        </m:e>
                      </m:d>
                      <m:r>
                        <a:rPr kumimoji="1" lang="en-US" altLang="zh-CN" i="1">
                          <a:latin typeface="Cambria Math" panose="02040503050406030204" pitchFamily="18" charset="0"/>
                        </a:rPr>
                        <m:t>=</m:t>
                      </m:r>
                      <m:d>
                        <m:dPr>
                          <m:begChr m:val="["/>
                          <m:endChr m:val="]"/>
                          <m:ctrlPr>
                            <a:rPr kumimoji="1" lang="en-US" altLang="zh-CN" i="1">
                              <a:latin typeface="Cambria Math" panose="02040503050406030204" pitchFamily="18" charset="0"/>
                            </a:rPr>
                          </m:ctrlPr>
                        </m:dPr>
                        <m:e>
                          <m:m>
                            <m:mPr>
                              <m:mcs>
                                <m:mc>
                                  <m:mcPr>
                                    <m:count m:val="1"/>
                                    <m:mcJc m:val="center"/>
                                  </m:mcPr>
                                </m:mc>
                              </m:mcs>
                              <m:ctrlPr>
                                <a:rPr kumimoji="1" lang="en-US" altLang="zh-CN" i="1">
                                  <a:latin typeface="Cambria Math" panose="02040503050406030204" pitchFamily="18" charset="0"/>
                                </a:rPr>
                              </m:ctrlPr>
                            </m:mPr>
                            <m:mr>
                              <m:e>
                                <m:r>
                                  <m:rPr>
                                    <m:brk m:alnAt="7"/>
                                  </m:rP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i="1">
                                    <a:latin typeface="Cambria Math" panose="02040503050406030204" pitchFamily="18" charset="0"/>
                                  </a:rPr>
                                  <m:t>0999</m:t>
                                </m:r>
                              </m:e>
                            </m:mr>
                            <m:mr>
                              <m:e>
                                <m:r>
                                  <a:rPr kumimoji="1" lang="en-US" altLang="zh-CN" i="1">
                                    <a:latin typeface="Cambria Math" panose="02040503050406030204" pitchFamily="18" charset="0"/>
                                  </a:rPr>
                                  <m:t>−</m:t>
                                </m:r>
                                <m: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i="1">
                                    <a:latin typeface="Cambria Math" panose="02040503050406030204" pitchFamily="18" charset="0"/>
                                  </a:rPr>
                                  <m:t>1481</m:t>
                                </m:r>
                              </m:e>
                            </m:mr>
                            <m:mr>
                              <m:e>
                                <m:r>
                                  <a:rPr kumimoji="1" lang="en-US" altLang="zh-CN" i="1">
                                    <a:latin typeface="Cambria Math" panose="02040503050406030204" pitchFamily="18" charset="0"/>
                                  </a:rPr>
                                  <m:t>−</m:t>
                                </m:r>
                                <m: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i="1">
                                    <a:latin typeface="Cambria Math" panose="02040503050406030204" pitchFamily="18" charset="0"/>
                                  </a:rPr>
                                  <m:t>1481</m:t>
                                </m:r>
                              </m:e>
                            </m:mr>
                          </m:m>
                        </m:e>
                      </m:d>
                    </m:oMath>
                  </m:oMathPara>
                </a14:m>
                <a:endParaRPr lang="en-US" dirty="0"/>
              </a:p>
            </p:txBody>
          </p:sp>
        </mc:Choice>
        <mc:Fallback>
          <p:sp>
            <p:nvSpPr>
              <p:cNvPr id="84" name="Rectangle 83">
                <a:extLst>
                  <a:ext uri="{FF2B5EF4-FFF2-40B4-BE49-F238E27FC236}">
                    <a16:creationId xmlns:a16="http://schemas.microsoft.com/office/drawing/2014/main" id="{08D52E2B-4524-4E43-A2C3-DFDDBFBF0525}"/>
                  </a:ext>
                </a:extLst>
              </p:cNvPr>
              <p:cNvSpPr>
                <a:spLocks noRot="1" noChangeAspect="1" noMove="1" noResize="1" noEditPoints="1" noAdjustHandles="1" noChangeArrowheads="1" noChangeShapeType="1" noTextEdit="1"/>
              </p:cNvSpPr>
              <p:nvPr/>
            </p:nvSpPr>
            <p:spPr>
              <a:xfrm>
                <a:off x="9356358" y="1379606"/>
                <a:ext cx="2649416" cy="97270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5" name="Rectangle 84">
                <a:extLst>
                  <a:ext uri="{FF2B5EF4-FFF2-40B4-BE49-F238E27FC236}">
                    <a16:creationId xmlns:a16="http://schemas.microsoft.com/office/drawing/2014/main" id="{52657D7C-F51C-41B2-9802-92C5D19FBC5D}"/>
                  </a:ext>
                </a:extLst>
              </p:cNvPr>
              <p:cNvSpPr/>
              <p:nvPr/>
            </p:nvSpPr>
            <p:spPr>
              <a:xfrm>
                <a:off x="9356358" y="2540857"/>
                <a:ext cx="2649416" cy="8259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14:m>
                  <m:oMath xmlns:m="http://schemas.openxmlformats.org/officeDocument/2006/math">
                    <m:d>
                      <m:dPr>
                        <m:begChr m:val="["/>
                        <m:endChr m:val="]"/>
                        <m:ctrlPr>
                          <a:rPr lang="en" altLang="zh-CN" i="1">
                            <a:latin typeface="Cambria Math" panose="02040503050406030204" pitchFamily="18" charset="0"/>
                          </a:rPr>
                        </m:ctrlPr>
                      </m:dPr>
                      <m:e>
                        <m:m>
                          <m:mPr>
                            <m:mcs>
                              <m:mc>
                                <m:mcPr>
                                  <m:count m:val="1"/>
                                  <m:mcJc m:val="center"/>
                                </m:mcPr>
                              </m:mc>
                            </m:mcs>
                            <m:ctrlPr>
                              <a:rPr lang="en" altLang="zh-CN" i="1">
                                <a:latin typeface="Cambria Math" panose="02040503050406030204" pitchFamily="18" charset="0"/>
                              </a:rPr>
                            </m:ctrlPr>
                          </m:mPr>
                          <m:mr>
                            <m:e>
                              <m:sSub>
                                <m:sSubPr>
                                  <m:ctrlPr>
                                    <a:rPr lang="e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4</m:t>
                                  </m:r>
                                </m:sub>
                              </m:sSub>
                            </m:e>
                          </m:mr>
                          <m:mr>
                            <m:e>
                              <m:sSub>
                                <m:sSubPr>
                                  <m:ctrlPr>
                                    <a:rPr lang="e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5</m:t>
                                  </m:r>
                                </m:sub>
                              </m:sSub>
                            </m:e>
                          </m:mr>
                          <m:mr>
                            <m:e>
                              <m:sSub>
                                <m:sSubPr>
                                  <m:ctrlPr>
                                    <a:rPr lang="e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6</m:t>
                                  </m:r>
                                </m:sub>
                              </m:sSub>
                            </m:e>
                          </m:mr>
                        </m:m>
                      </m:e>
                    </m:d>
                  </m:oMath>
                </a14:m>
                <a:r>
                  <a:rPr kumimoji="1" lang="en-US" altLang="zh-CN" dirty="0">
                    <a:latin typeface="Times New Roman" panose="02020603050405020304" pitchFamily="18" charset="0"/>
                    <a:cs typeface="Times New Roman" panose="02020603050405020304" pitchFamily="18" charset="0"/>
                  </a:rPr>
                  <a:t>=</a:t>
                </a:r>
                <a:r>
                  <a:rPr lang="en" altLang="zh-CN"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 altLang="zh-CN" i="1">
                            <a:latin typeface="Cambria Math" panose="02040503050406030204" pitchFamily="18" charset="0"/>
                          </a:rPr>
                        </m:ctrlPr>
                      </m:dPr>
                      <m:e>
                        <m:m>
                          <m:mPr>
                            <m:mcs>
                              <m:mc>
                                <m:mcPr>
                                  <m:count m:val="1"/>
                                  <m:mcJc m:val="center"/>
                                </m:mcPr>
                              </m:mc>
                            </m:mcs>
                            <m:ctrlPr>
                              <a:rPr lang="en"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6248</m:t>
                              </m:r>
                            </m:e>
                          </m:mr>
                          <m:m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5449</m:t>
                              </m:r>
                            </m:e>
                          </m:mr>
                          <m:m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5769</m:t>
                              </m:r>
                            </m:e>
                          </m:mr>
                        </m:m>
                      </m:e>
                    </m:d>
                  </m:oMath>
                </a14:m>
                <a:endParaRPr lang="en-US" dirty="0"/>
              </a:p>
            </p:txBody>
          </p:sp>
        </mc:Choice>
        <mc:Fallback>
          <p:sp>
            <p:nvSpPr>
              <p:cNvPr id="85" name="Rectangle 84">
                <a:extLst>
                  <a:ext uri="{FF2B5EF4-FFF2-40B4-BE49-F238E27FC236}">
                    <a16:creationId xmlns:a16="http://schemas.microsoft.com/office/drawing/2014/main" id="{52657D7C-F51C-41B2-9802-92C5D19FBC5D}"/>
                  </a:ext>
                </a:extLst>
              </p:cNvPr>
              <p:cNvSpPr>
                <a:spLocks noRot="1" noChangeAspect="1" noMove="1" noResize="1" noEditPoints="1" noAdjustHandles="1" noChangeArrowheads="1" noChangeShapeType="1" noTextEdit="1"/>
              </p:cNvSpPr>
              <p:nvPr/>
            </p:nvSpPr>
            <p:spPr>
              <a:xfrm>
                <a:off x="9356358" y="2540857"/>
                <a:ext cx="2649416" cy="8259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6555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EA67D-E0E9-0546-A0C5-ABE69BED5DBC}"/>
              </a:ext>
            </a:extLst>
          </p:cNvPr>
          <p:cNvSpPr>
            <a:spLocks noGrp="1"/>
          </p:cNvSpPr>
          <p:nvPr>
            <p:ph type="title"/>
          </p:nvPr>
        </p:nvSpPr>
        <p:spPr>
          <a:xfrm>
            <a:off x="838199" y="365125"/>
            <a:ext cx="11135497" cy="1325563"/>
          </a:xfrm>
        </p:spPr>
        <p:txBody>
          <a:bodyPr/>
          <a:lstStyle/>
          <a:p>
            <a:r>
              <a:rPr lang="en" altLang="zh-CN" b="1" spc="-5" dirty="0">
                <a:latin typeface="Times New Roman"/>
                <a:cs typeface="Times New Roman"/>
              </a:rPr>
              <a:t>Weight</a:t>
            </a:r>
            <a:r>
              <a:rPr lang="en" altLang="zh-CN" b="1" spc="-20" dirty="0">
                <a:latin typeface="Times New Roman"/>
                <a:cs typeface="Times New Roman"/>
              </a:rPr>
              <a:t> </a:t>
            </a:r>
            <a:r>
              <a:rPr lang="en" altLang="zh-CN" b="1" spc="-5" dirty="0">
                <a:latin typeface="Times New Roman"/>
                <a:cs typeface="Times New Roman"/>
              </a:rPr>
              <a:t>corrections Calculation-Output Layer</a:t>
            </a:r>
            <a:endParaRPr kumimoji="1" lang="zh-CN" altLang="en-US" b="1"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CC952CF-5185-8C4F-AAA6-08C82A38B23A}"/>
                  </a:ext>
                </a:extLst>
              </p:cNvPr>
              <p:cNvSpPr>
                <a:spLocks noGrp="1"/>
              </p:cNvSpPr>
              <p:nvPr>
                <p:ph idx="1"/>
              </p:nvPr>
            </p:nvSpPr>
            <p:spPr>
              <a:xfrm>
                <a:off x="838199" y="1825625"/>
                <a:ext cx="11534775" cy="4351338"/>
              </a:xfrm>
            </p:spPr>
            <p:txBody>
              <a:bodyPr>
                <a:normAutofit/>
              </a:bodyPr>
              <a:lstStyle/>
              <a:p>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𝑜𝑢𝑡𝑝𝑢𝑡</m:t>
                        </m:r>
                      </m:sub>
                    </m:sSub>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ea typeface="Cambria Math" panose="02040503050406030204" pitchFamily="18" charset="0"/>
                              </a:rPr>
                            </m:ctrlPr>
                          </m:mPr>
                          <m:mr>
                            <m:e>
                              <m:r>
                                <m:rPr>
                                  <m:sty m:val="p"/>
                                  <m:brk m:alnAt="7"/>
                                </m:rPr>
                                <a:rPr lang="el-GR" altLang="zh-CN" i="1">
                                  <a:latin typeface="Cambria Math" panose="02040503050406030204" pitchFamily="18" charset="0"/>
                                  <a:ea typeface="Cambria Math" panose="02040503050406030204" pitchFamily="18" charset="0"/>
                                </a:rPr>
                                <m:t>Δ</m:t>
                              </m:r>
                              <m:acc>
                                <m:accPr>
                                  <m:chr m:val="⃗"/>
                                  <m:ctrlPr>
                                    <a:rPr lang="el-GR" altLang="zh-CN" i="1">
                                      <a:latin typeface="Cambria Math" panose="02040503050406030204" pitchFamily="18" charset="0"/>
                                      <a:ea typeface="Cambria Math" panose="02040503050406030204" pitchFamily="18" charset="0"/>
                                    </a:rPr>
                                  </m:ctrlPr>
                                </m:accPr>
                                <m:e>
                                  <m:sSub>
                                    <m:sSubPr>
                                      <m:ctrlPr>
                                        <a:rPr lang="el-GR" altLang="zh-CN" i="1">
                                          <a:latin typeface="Cambria Math" panose="02040503050406030204" pitchFamily="18" charset="0"/>
                                          <a:ea typeface="Cambria Math" panose="02040503050406030204" pitchFamily="18" charset="0"/>
                                        </a:rPr>
                                      </m:ctrlPr>
                                    </m:sSubPr>
                                    <m:e>
                                      <m:r>
                                        <a:rPr lang="el-GR"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4</m:t>
                                      </m:r>
                                    </m:sub>
                                  </m:sSub>
                                </m:e>
                              </m:acc>
                            </m:e>
                            <m:e>
                              <m:r>
                                <m:rPr>
                                  <m:sty m:val="p"/>
                                  <m:brk m:alnAt="7"/>
                                </m:rPr>
                                <a:rPr lang="el-GR" altLang="zh-CN" i="1">
                                  <a:latin typeface="Cambria Math" panose="02040503050406030204" pitchFamily="18" charset="0"/>
                                  <a:ea typeface="Cambria Math" panose="02040503050406030204" pitchFamily="18" charset="0"/>
                                </a:rPr>
                                <m:t>Δ</m:t>
                              </m:r>
                              <m:acc>
                                <m:accPr>
                                  <m:chr m:val="⃗"/>
                                  <m:ctrlPr>
                                    <a:rPr lang="el-GR" altLang="zh-CN" i="1">
                                      <a:latin typeface="Cambria Math" panose="02040503050406030204" pitchFamily="18" charset="0"/>
                                      <a:ea typeface="Cambria Math" panose="02040503050406030204" pitchFamily="18" charset="0"/>
                                    </a:rPr>
                                  </m:ctrlPr>
                                </m:accPr>
                                <m:e>
                                  <m:sSub>
                                    <m:sSubPr>
                                      <m:ctrlPr>
                                        <a:rPr lang="el-GR" altLang="zh-CN" i="1">
                                          <a:latin typeface="Cambria Math" panose="02040503050406030204" pitchFamily="18" charset="0"/>
                                          <a:ea typeface="Cambria Math" panose="02040503050406030204" pitchFamily="18" charset="0"/>
                                        </a:rPr>
                                      </m:ctrlPr>
                                    </m:sSubPr>
                                    <m:e>
                                      <m:r>
                                        <a:rPr lang="el-GR"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5</m:t>
                                      </m:r>
                                    </m:sub>
                                  </m:sSub>
                                </m:e>
                              </m:acc>
                            </m:e>
                            <m:e>
                              <m:r>
                                <m:rPr>
                                  <m:sty m:val="p"/>
                                  <m:brk m:alnAt="7"/>
                                </m:rPr>
                                <a:rPr lang="el-GR" altLang="zh-CN" i="1">
                                  <a:latin typeface="Cambria Math" panose="02040503050406030204" pitchFamily="18" charset="0"/>
                                  <a:ea typeface="Cambria Math" panose="02040503050406030204" pitchFamily="18" charset="0"/>
                                </a:rPr>
                                <m:t>Δ</m:t>
                              </m:r>
                              <m:acc>
                                <m:accPr>
                                  <m:chr m:val="⃗"/>
                                  <m:ctrlPr>
                                    <a:rPr lang="el-GR" altLang="zh-CN" i="1">
                                      <a:latin typeface="Cambria Math" panose="02040503050406030204" pitchFamily="18" charset="0"/>
                                      <a:ea typeface="Cambria Math" panose="02040503050406030204" pitchFamily="18" charset="0"/>
                                    </a:rPr>
                                  </m:ctrlPr>
                                </m:accPr>
                                <m:e>
                                  <m:sSub>
                                    <m:sSubPr>
                                      <m:ctrlPr>
                                        <a:rPr lang="el-GR" altLang="zh-CN" i="1">
                                          <a:latin typeface="Cambria Math" panose="02040503050406030204" pitchFamily="18" charset="0"/>
                                          <a:ea typeface="Cambria Math" panose="02040503050406030204" pitchFamily="18" charset="0"/>
                                        </a:rPr>
                                      </m:ctrlPr>
                                    </m:sSubPr>
                                    <m:e>
                                      <m:r>
                                        <a:rPr lang="el-GR"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6</m:t>
                                      </m:r>
                                    </m:sub>
                                  </m:sSub>
                                </m:e>
                              </m:acc>
                            </m:e>
                          </m:mr>
                        </m:m>
                      </m:e>
                    </m:d>
                    <m:r>
                      <m:rPr>
                        <m:nor/>
                      </m:rPr>
                      <a:rPr kumimoji="1" lang="en-US" altLang="zh-CN" dirty="0"/>
                      <m:t>=</m:t>
                    </m:r>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𝑊</m:t>
                            </m:r>
                          </m:e>
                          <m:sub>
                            <m:r>
                              <a:rPr lang="en-US" altLang="zh-CN" i="1">
                                <a:latin typeface="Cambria Math" panose="02040503050406030204" pitchFamily="18" charset="0"/>
                                <a:ea typeface="Cambria Math" panose="02040503050406030204" pitchFamily="18" charset="0"/>
                              </a:rPr>
                              <m:t>𝑜𝑢𝑡𝑝𝑢𝑡</m:t>
                            </m:r>
                          </m:sub>
                        </m:sSub>
                      </m:den>
                    </m:f>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ea typeface="Cambria Math" panose="02040503050406030204" pitchFamily="18" charset="0"/>
                              </a:rPr>
                            </m:ctrlPr>
                          </m:mPr>
                          <m:mr>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4</m:t>
                                          </m:r>
                                        </m:sub>
                                      </m:sSub>
                                    </m:e>
                                  </m:acc>
                                </m:den>
                              </m:f>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5</m:t>
                                          </m:r>
                                        </m:sub>
                                      </m:sSub>
                                    </m:e>
                                  </m:acc>
                                </m:den>
                              </m:f>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6</m:t>
                                          </m:r>
                                        </m:sub>
                                      </m:sSub>
                                    </m:e>
                                  </m:acc>
                                </m:den>
                              </m:f>
                            </m:e>
                          </m:mr>
                        </m:m>
                      </m:e>
                    </m:d>
                  </m:oMath>
                </a14:m>
                <a:endParaRPr lang="en-US" altLang="zh-CN" b="0" i="1" dirty="0">
                  <a:latin typeface="Cambria Math" panose="02040503050406030204" pitchFamily="18" charset="0"/>
                  <a:ea typeface="Cambria Math" panose="02040503050406030204" pitchFamily="18" charset="0"/>
                </a:endParaRPr>
              </a:p>
              <a:p>
                <a:pPr marL="0" indent="0">
                  <a:buNone/>
                </a:pPr>
                <a:r>
                  <a:rPr lang="en-US" altLang="zh-CN" b="0" dirty="0">
                    <a:ea typeface="Cambria Math" panose="02040503050406030204" pitchFamily="18" charset="0"/>
                  </a:rPr>
                  <a:t>          </a:t>
                </a:r>
              </a:p>
              <a:p>
                <a:pPr marL="0" indent="0">
                  <a:buNone/>
                </a:pPr>
                <a:r>
                  <a:rPr lang="en-US" altLang="zh-CN" b="0" dirty="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47</m:t>
                                  </m:r>
                                </m:sub>
                              </m:sSub>
                            </m:e>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57</m:t>
                                  </m:r>
                                </m:sub>
                              </m:sSub>
                            </m:e>
                            <m:e>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67</m:t>
                                  </m:r>
                                </m:sub>
                              </m:sSub>
                            </m:e>
                          </m:mr>
                          <m:mr>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48</m:t>
                                  </m:r>
                                </m:sub>
                              </m:sSub>
                            </m:e>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58</m:t>
                                  </m:r>
                                </m:sub>
                              </m:sSub>
                            </m:e>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68</m:t>
                                  </m:r>
                                </m:sub>
                              </m:sSub>
                            </m:e>
                          </m:mr>
                          <m:mr>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49</m:t>
                                  </m:r>
                                </m:sub>
                              </m:sSub>
                            </m:e>
                            <m:e>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59</m:t>
                                  </m:r>
                                </m:sub>
                              </m:sSub>
                            </m:e>
                            <m:e>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69</m:t>
                                  </m:r>
                                </m:sub>
                              </m:sSub>
                            </m:e>
                          </m:mr>
                        </m:m>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m>
                          <m:mPr>
                            <m:mcs>
                              <m:mc>
                                <m:mcPr>
                                  <m:count m:val="3"/>
                                  <m:mcJc m:val="center"/>
                                </m:mcPr>
                              </m:mc>
                            </m:mcs>
                            <m:ctrlPr>
                              <a:rPr lang="en-US" altLang="zh-CN" i="1">
                                <a:latin typeface="Cambria Math" panose="02040503050406030204" pitchFamily="18" charset="0"/>
                                <a:ea typeface="Cambria Math" panose="02040503050406030204" pitchFamily="18" charset="0"/>
                              </a:rPr>
                            </m:ctrlPr>
                          </m:mPr>
                          <m:mr>
                            <m:e>
                              <m:r>
                                <m:rPr>
                                  <m:brk m:alnAt="7"/>
                                </m:rPr>
                                <a:rPr lang="en-US" altLang="zh-CN" i="1" smtClean="0">
                                  <a:latin typeface="Cambria Math" panose="02040503050406030204" pitchFamily="18" charset="0"/>
                                  <a:ea typeface="Cambria Math" panose="02040503050406030204" pitchFamily="18" charset="0"/>
                                </a:rPr>
                                <m:t>𝜂</m:t>
                              </m:r>
                              <m:r>
                                <a:rPr lang="en-US" altLang="zh-CN" i="1" smtClean="0">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7</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4</m:t>
                                  </m:r>
                                </m:sub>
                              </m:sSub>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7</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5</m:t>
                                  </m:r>
                                </m:sub>
                              </m:sSub>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sSub>
                                <m:sSubPr>
                                  <m:ctrlP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7</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6</m:t>
                                  </m:r>
                                </m:sub>
                              </m:sSub>
                            </m:e>
                          </m:mr>
                          <m:mr>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8</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4</m:t>
                                  </m:r>
                                </m:sub>
                              </m:sSub>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8</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5</m:t>
                                  </m:r>
                                </m:sub>
                              </m:sSub>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8</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6</m:t>
                                  </m:r>
                                </m:sub>
                              </m:sSub>
                            </m:e>
                          </m:m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9</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4</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9</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5</m:t>
                                  </m:r>
                                </m:sub>
                              </m:sSub>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9</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6</m:t>
                                  </m:r>
                                </m:sub>
                              </m:sSub>
                            </m:e>
                          </m:mr>
                        </m:m>
                      </m:e>
                    </m:d>
                  </m:oMath>
                </a14:m>
                <a:endParaRPr lang="en-US" altLang="zh-CN" i="1" dirty="0">
                  <a:latin typeface="Cambria Math" panose="02040503050406030204" pitchFamily="18" charset="0"/>
                  <a:ea typeface="Cambria Math" panose="02040503050406030204" pitchFamily="18" charset="0"/>
                </a:endParaRPr>
              </a:p>
              <a:p>
                <a:endParaRPr kumimoji="1" lang="en-US" altLang="zh-CN" dirty="0"/>
              </a:p>
              <a:p>
                <a:pPr marL="0" indent="0">
                  <a:buNone/>
                </a:pPr>
                <a:r>
                  <a:rPr kumimoji="1" lang="en-US" altLang="zh-CN" dirty="0"/>
                  <a:t>                  =</a:t>
                </a:r>
                <a:r>
                  <a:rPr lang="en-US" altLang="zh-CN" dirty="0">
                    <a:ea typeface="Cambria Math" panose="02040503050406030204" pitchFamily="18" charset="0"/>
                  </a:rPr>
                  <a:t> </a:t>
                </a:r>
                <a14:m>
                  <m:oMath xmlns:m="http://schemas.openxmlformats.org/officeDocument/2006/math">
                    <m:d>
                      <m:dPr>
                        <m:begChr m:val="["/>
                        <m:endChr m:val="]"/>
                        <m:ctrlPr>
                          <a:rPr lang="en-US" altLang="zh-CN" i="1">
                            <a:latin typeface="Cambria Math" panose="02040503050406030204" pitchFamily="18" charset="0"/>
                            <a:ea typeface="Cambria Math" panose="02040503050406030204" pitchFamily="18" charset="0"/>
                          </a:rPr>
                        </m:ctrlPr>
                      </m:dPr>
                      <m:e>
                        <m:m>
                          <m:mPr>
                            <m:mcs>
                              <m:mc>
                                <m:mcPr>
                                  <m:count m:val="3"/>
                                  <m:mcJc m:val="center"/>
                                </m:mcPr>
                              </m:mc>
                            </m:mcs>
                            <m:ctrlPr>
                              <a:rPr lang="en-US" altLang="zh-CN" i="1">
                                <a:latin typeface="Cambria Math" panose="02040503050406030204" pitchFamily="18" charset="0"/>
                                <a:ea typeface="Cambria Math" panose="02040503050406030204" pitchFamily="18" charset="0"/>
                              </a:rPr>
                            </m:ctrlPr>
                          </m:mPr>
                          <m:mr>
                            <m:e>
                              <m:r>
                                <m:rPr>
                                  <m:brk m:alnAt="7"/>
                                </m:rP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006</m:t>
                              </m:r>
                              <m:r>
                                <a:rPr lang="en-US" altLang="zh-CN" i="1">
                                  <a:latin typeface="Cambria Math" panose="02040503050406030204" pitchFamily="18" charset="0"/>
                                  <a:ea typeface="Cambria Math" panose="02040503050406030204" pitchFamily="18" charset="0"/>
                                </a:rPr>
                                <m:t>2</m:t>
                              </m:r>
                            </m:e>
                            <m:e>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0054</m:t>
                              </m:r>
                            </m:e>
                            <m:e>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0058</m:t>
                              </m:r>
                            </m:e>
                          </m:mr>
                          <m:m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0093</m:t>
                              </m:r>
                            </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0081</m:t>
                              </m:r>
                            </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0085</m:t>
                              </m:r>
                            </m:e>
                          </m:mr>
                          <m:m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0093</m:t>
                              </m:r>
                            </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0081</m:t>
                              </m:r>
                            </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0085</m:t>
                              </m:r>
                            </m:e>
                          </m:mr>
                        </m:m>
                      </m:e>
                    </m:d>
                  </m:oMath>
                </a14:m>
                <a:endParaRPr kumimoji="1" lang="en-US" altLang="zh-CN" dirty="0"/>
              </a:p>
            </p:txBody>
          </p:sp>
        </mc:Choice>
        <mc:Fallback xmlns="">
          <p:sp>
            <p:nvSpPr>
              <p:cNvPr id="3" name="内容占位符 2">
                <a:extLst>
                  <a:ext uri="{FF2B5EF4-FFF2-40B4-BE49-F238E27FC236}">
                    <a16:creationId xmlns:a16="http://schemas.microsoft.com/office/drawing/2014/main" id="{CCC952CF-5185-8C4F-AAA6-08C82A38B23A}"/>
                  </a:ext>
                </a:extLst>
              </p:cNvPr>
              <p:cNvSpPr>
                <a:spLocks noGrp="1" noRot="1" noChangeAspect="1" noMove="1" noResize="1" noEditPoints="1" noAdjustHandles="1" noChangeArrowheads="1" noChangeShapeType="1" noTextEdit="1"/>
              </p:cNvSpPr>
              <p:nvPr>
                <p:ph idx="1"/>
              </p:nvPr>
            </p:nvSpPr>
            <p:spPr>
              <a:xfrm>
                <a:off x="838199" y="1825625"/>
                <a:ext cx="11534775" cy="4351338"/>
              </a:xfrm>
              <a:blipFill>
                <a:blip r:embed="rId2"/>
                <a:stretch>
                  <a:fillRect l="-880" t="-5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8092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5B323-3A96-964D-889E-DCF5D473368C}"/>
              </a:ext>
            </a:extLst>
          </p:cNvPr>
          <p:cNvSpPr>
            <a:spLocks noGrp="1"/>
          </p:cNvSpPr>
          <p:nvPr>
            <p:ph type="title"/>
          </p:nvPr>
        </p:nvSpPr>
        <p:spPr/>
        <p:txBody>
          <a:bodyPr/>
          <a:lstStyle/>
          <a:p>
            <a:r>
              <a:rPr lang="en" altLang="zh-CN" b="1" spc="-5" dirty="0">
                <a:latin typeface="Times New Roman"/>
                <a:cs typeface="Times New Roman"/>
              </a:rPr>
              <a:t>Error gradient Calculation-Hidden Layer</a:t>
            </a:r>
            <a:endParaRPr kumimoji="1" lang="zh-CN" alt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1F161B4-07CC-D041-BEDA-223C936669DC}"/>
                  </a:ext>
                </a:extLst>
              </p:cNvPr>
              <p:cNvSpPr>
                <a:spLocks noGrp="1"/>
              </p:cNvSpPr>
              <p:nvPr>
                <p:ph idx="1"/>
              </p:nvPr>
            </p:nvSpPr>
            <p:spPr>
              <a:xfrm>
                <a:off x="838200" y="1825625"/>
                <a:ext cx="10515600" cy="4351338"/>
              </a:xfrm>
            </p:spPr>
            <p:txBody>
              <a:bodyPr>
                <a:normAutofit/>
              </a:bodyPr>
              <a:lstStyle/>
              <a:p>
                <a14:m>
                  <m:oMath xmlns:m="http://schemas.openxmlformats.org/officeDocument/2006/math">
                    <m:d>
                      <m:dPr>
                        <m:begChr m:val="["/>
                        <m:endChr m:val="]"/>
                        <m:ctrlPr>
                          <a:rPr kumimoji="1" lang="en-US" altLang="zh-CN" sz="2400" i="1" smtClean="0">
                            <a:latin typeface="Cambria Math" panose="02040503050406030204" pitchFamily="18" charset="0"/>
                          </a:rPr>
                        </m:ctrlPr>
                      </m:dPr>
                      <m:e>
                        <m:m>
                          <m:mPr>
                            <m:mcs>
                              <m:mc>
                                <m:mcPr>
                                  <m:count m:val="1"/>
                                  <m:mcJc m:val="center"/>
                                </m:mcPr>
                              </m:mc>
                            </m:mcs>
                            <m:ctrlPr>
                              <a:rPr kumimoji="1" lang="en-US" altLang="zh-CN" sz="2400" i="1" smtClean="0">
                                <a:latin typeface="Cambria Math" panose="02040503050406030204" pitchFamily="18" charset="0"/>
                              </a:rPr>
                            </m:ctrlPr>
                          </m:mPr>
                          <m:mr>
                            <m:e>
                              <m:sSub>
                                <m:sSubPr>
                                  <m:ctrlPr>
                                    <a:rPr kumimoji="1" lang="en-US" altLang="zh-CN" sz="2400" i="1">
                                      <a:latin typeface="Cambria Math" panose="02040503050406030204" pitchFamily="18" charset="0"/>
                                    </a:rPr>
                                  </m:ctrlPr>
                                </m:sSubPr>
                                <m:e>
                                  <m:r>
                                    <m:rPr>
                                      <m:nor/>
                                    </m:rPr>
                                    <a:rPr lang="zh-CN" altLang="en-US" sz="2400" spc="100" dirty="0">
                                      <a:latin typeface="Symbol"/>
                                      <a:cs typeface="Symbol"/>
                                    </a:rPr>
                                    <m:t></m:t>
                                  </m:r>
                                </m:e>
                                <m:sub>
                                  <m:r>
                                    <a:rPr lang="en-US" altLang="zh-CN" sz="2400" i="1" spc="100" dirty="0">
                                      <a:latin typeface="Cambria Math" panose="02040503050406030204" pitchFamily="18" charset="0"/>
                                      <a:cs typeface="Symbol"/>
                                    </a:rPr>
                                    <m:t>4</m:t>
                                  </m:r>
                                </m:sub>
                              </m:sSub>
                            </m:e>
                          </m:mr>
                          <m:mr>
                            <m:e>
                              <m:sSub>
                                <m:sSubPr>
                                  <m:ctrlPr>
                                    <a:rPr kumimoji="1" lang="en-US" altLang="zh-CN" sz="2400" i="1">
                                      <a:latin typeface="Cambria Math" panose="02040503050406030204" pitchFamily="18" charset="0"/>
                                    </a:rPr>
                                  </m:ctrlPr>
                                </m:sSubPr>
                                <m:e>
                                  <m:r>
                                    <m:rPr>
                                      <m:nor/>
                                    </m:rPr>
                                    <a:rPr lang="zh-CN" altLang="en-US" sz="2400" spc="100" dirty="0">
                                      <a:latin typeface="Symbol"/>
                                      <a:cs typeface="Symbol"/>
                                    </a:rPr>
                                    <m:t></m:t>
                                  </m:r>
                                </m:e>
                                <m:sub>
                                  <m:r>
                                    <a:rPr lang="en-US" altLang="zh-CN" sz="2400" i="1" spc="100" dirty="0">
                                      <a:latin typeface="Cambria Math" panose="02040503050406030204" pitchFamily="18" charset="0"/>
                                      <a:cs typeface="Symbol"/>
                                    </a:rPr>
                                    <m:t>5</m:t>
                                  </m:r>
                                </m:sub>
                              </m:sSub>
                            </m:e>
                          </m:mr>
                          <m:mr>
                            <m:e>
                              <m:sSub>
                                <m:sSubPr>
                                  <m:ctrlPr>
                                    <a:rPr kumimoji="1" lang="en-US" altLang="zh-CN" sz="2400" i="1">
                                      <a:latin typeface="Cambria Math" panose="02040503050406030204" pitchFamily="18" charset="0"/>
                                    </a:rPr>
                                  </m:ctrlPr>
                                </m:sSubPr>
                                <m:e>
                                  <m:r>
                                    <m:rPr>
                                      <m:nor/>
                                    </m:rPr>
                                    <a:rPr lang="zh-CN" altLang="en-US" sz="2400" spc="100" dirty="0">
                                      <a:latin typeface="Symbol"/>
                                      <a:cs typeface="Symbol"/>
                                    </a:rPr>
                                    <m:t></m:t>
                                  </m:r>
                                </m:e>
                                <m:sub>
                                  <m:r>
                                    <a:rPr lang="en-US" altLang="zh-CN" sz="2400" i="1" spc="100" dirty="0">
                                      <a:latin typeface="Cambria Math" panose="02040503050406030204" pitchFamily="18" charset="0"/>
                                      <a:cs typeface="Symbol"/>
                                    </a:rPr>
                                    <m:t>6</m:t>
                                  </m:r>
                                </m:sub>
                              </m:sSub>
                            </m:e>
                          </m:mr>
                        </m:m>
                      </m:e>
                    </m:d>
                    <m:r>
                      <a:rPr kumimoji="1" lang="en-US" altLang="zh-CN" sz="2400" b="0" i="1" smtClean="0">
                        <a:latin typeface="Cambria Math" panose="02040503050406030204" pitchFamily="18" charset="0"/>
                      </a:rPr>
                      <m:t>=</m:t>
                    </m:r>
                    <m:d>
                      <m:dPr>
                        <m:begChr m:val="["/>
                        <m:endChr m:val="]"/>
                        <m:ctrlPr>
                          <a:rPr kumimoji="1" lang="en-US" altLang="zh-CN" sz="2400" i="1">
                            <a:latin typeface="Cambria Math" panose="02040503050406030204" pitchFamily="18" charset="0"/>
                          </a:rPr>
                        </m:ctrlPr>
                      </m:dPr>
                      <m:e>
                        <m:m>
                          <m:mPr>
                            <m:mcs>
                              <m:mc>
                                <m:mcPr>
                                  <m:count m:val="1"/>
                                  <m:mcJc m:val="center"/>
                                </m:mcPr>
                              </m:mc>
                            </m:mcs>
                            <m:ctrlPr>
                              <a:rPr kumimoji="1" lang="en-US" altLang="zh-CN" sz="2400" i="1">
                                <a:latin typeface="Cambria Math" panose="02040503050406030204" pitchFamily="18" charset="0"/>
                              </a:rPr>
                            </m:ctrlPr>
                          </m:mPr>
                          <m:mr>
                            <m:e>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𝑎</m:t>
                                  </m:r>
                                </m:e>
                                <m:sub>
                                  <m:r>
                                    <a:rPr kumimoji="1" lang="en-US" altLang="zh-CN" sz="2400" i="1">
                                      <a:latin typeface="Cambria Math" panose="02040503050406030204" pitchFamily="18" charset="0"/>
                                    </a:rPr>
                                    <m:t>4</m:t>
                                  </m:r>
                                </m:sub>
                              </m:sSub>
                              <m:d>
                                <m:dPr>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1</m:t>
                                  </m:r>
                                  <m:r>
                                    <a:rPr kumimoji="1" lang="en-US" altLang="zh-CN" sz="2400" i="1">
                                      <a:latin typeface="Cambria Math" panose="02040503050406030204" pitchFamily="18" charset="0"/>
                                    </a:rPr>
                                    <m:t>−</m:t>
                                  </m:r>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𝑎</m:t>
                                      </m:r>
                                    </m:e>
                                    <m:sub>
                                      <m:r>
                                        <a:rPr kumimoji="1" lang="en-US" altLang="zh-CN" sz="2400" i="1">
                                          <a:latin typeface="Cambria Math" panose="02040503050406030204" pitchFamily="18" charset="0"/>
                                        </a:rPr>
                                        <m:t>4</m:t>
                                      </m:r>
                                    </m:sub>
                                  </m:sSub>
                                </m:e>
                              </m:d>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m:rPr>
                                      <m:nor/>
                                    </m:rPr>
                                    <a:rPr lang="zh-CN" altLang="en-US" sz="2400" spc="100" dirty="0">
                                      <a:latin typeface="Symbol"/>
                                      <a:cs typeface="Symbol"/>
                                    </a:rPr>
                                    <m:t></m:t>
                                  </m:r>
                                </m:e>
                                <m:sub>
                                  <m:r>
                                    <a:rPr kumimoji="1" lang="en-US" altLang="zh-CN" sz="2400" i="1">
                                      <a:latin typeface="Cambria Math" panose="02040503050406030204" pitchFamily="18" charset="0"/>
                                    </a:rPr>
                                    <m:t>7</m:t>
                                  </m:r>
                                </m:sub>
                              </m:sSub>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𝜔</m:t>
                                  </m:r>
                                </m:e>
                                <m:sub>
                                  <m:r>
                                    <a:rPr kumimoji="1" lang="en-US" altLang="zh-CN" sz="2400" i="1">
                                      <a:latin typeface="Cambria Math" panose="02040503050406030204" pitchFamily="18" charset="0"/>
                                    </a:rPr>
                                    <m:t>47</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m:rPr>
                                      <m:nor/>
                                    </m:rPr>
                                    <a:rPr lang="zh-CN" altLang="en-US" sz="2400" spc="100" dirty="0">
                                      <a:latin typeface="Symbol"/>
                                      <a:cs typeface="Symbol"/>
                                    </a:rPr>
                                    <m:t></m:t>
                                  </m:r>
                                </m:e>
                                <m:sub>
                                  <m:r>
                                    <a:rPr lang="en-US" altLang="zh-CN" sz="2400" i="1" spc="100" dirty="0">
                                      <a:latin typeface="Cambria Math" panose="02040503050406030204" pitchFamily="18" charset="0"/>
                                      <a:cs typeface="Symbol"/>
                                    </a:rPr>
                                    <m:t>8</m:t>
                                  </m:r>
                                </m:sub>
                              </m:sSub>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𝜔</m:t>
                                  </m:r>
                                </m:e>
                                <m:sub>
                                  <m:r>
                                    <a:rPr kumimoji="1" lang="en-US" altLang="zh-CN" sz="2400" i="1">
                                      <a:latin typeface="Cambria Math" panose="02040503050406030204" pitchFamily="18" charset="0"/>
                                    </a:rPr>
                                    <m:t>48</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m:rPr>
                                      <m:nor/>
                                    </m:rPr>
                                    <a:rPr lang="zh-CN" altLang="en-US" sz="2400" spc="100" dirty="0">
                                      <a:latin typeface="Symbol"/>
                                      <a:cs typeface="Symbol"/>
                                    </a:rPr>
                                    <m:t></m:t>
                                  </m:r>
                                </m:e>
                                <m:sub>
                                  <m:r>
                                    <a:rPr lang="en-US" altLang="zh-CN" sz="2400" i="1" spc="100" dirty="0">
                                      <a:latin typeface="Cambria Math" panose="02040503050406030204" pitchFamily="18" charset="0"/>
                                      <a:cs typeface="Symbol"/>
                                    </a:rPr>
                                    <m:t>9</m:t>
                                  </m:r>
                                </m:sub>
                              </m:sSub>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𝜔</m:t>
                                  </m:r>
                                </m:e>
                                <m:sub>
                                  <m:r>
                                    <a:rPr kumimoji="1" lang="en-US" altLang="zh-CN" sz="2400" i="1">
                                      <a:latin typeface="Cambria Math" panose="02040503050406030204" pitchFamily="18" charset="0"/>
                                    </a:rPr>
                                    <m:t>49</m:t>
                                  </m:r>
                                </m:sub>
                              </m:sSub>
                              <m:r>
                                <a:rPr kumimoji="1" lang="en-US" altLang="zh-CN" sz="2400" i="1">
                                  <a:latin typeface="Cambria Math" panose="02040503050406030204" pitchFamily="18" charset="0"/>
                                </a:rPr>
                                <m:t>)</m:t>
                              </m:r>
                            </m:e>
                          </m:mr>
                          <m:mr>
                            <m:e>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𝑎</m:t>
                                  </m:r>
                                </m:e>
                                <m:sub>
                                  <m:r>
                                    <a:rPr kumimoji="1" lang="en-US" altLang="zh-CN" sz="2400" b="0" i="1" smtClean="0">
                                      <a:latin typeface="Cambria Math" panose="02040503050406030204" pitchFamily="18" charset="0"/>
                                    </a:rPr>
                                    <m:t>5</m:t>
                                  </m:r>
                                </m:sub>
                              </m:sSub>
                              <m:d>
                                <m:dPr>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1</m:t>
                                  </m:r>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𝑎</m:t>
                                      </m:r>
                                    </m:e>
                                    <m:sub>
                                      <m:r>
                                        <a:rPr kumimoji="1" lang="en-US" altLang="zh-CN" sz="2400" b="0" i="1" smtClean="0">
                                          <a:latin typeface="Cambria Math" panose="02040503050406030204" pitchFamily="18" charset="0"/>
                                        </a:rPr>
                                        <m:t>5</m:t>
                                      </m:r>
                                    </m:sub>
                                  </m:sSub>
                                </m:e>
                              </m:d>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m:rPr>
                                      <m:nor/>
                                    </m:rPr>
                                    <a:rPr lang="zh-CN" altLang="en-US" sz="2400" spc="100" dirty="0">
                                      <a:latin typeface="Symbol"/>
                                      <a:cs typeface="Symbol"/>
                                    </a:rPr>
                                    <m:t></m:t>
                                  </m:r>
                                </m:e>
                                <m:sub>
                                  <m:r>
                                    <a:rPr kumimoji="1" lang="en-US" altLang="zh-CN" sz="2400" i="1">
                                      <a:latin typeface="Cambria Math" panose="02040503050406030204" pitchFamily="18" charset="0"/>
                                    </a:rPr>
                                    <m:t>7</m:t>
                                  </m:r>
                                </m:sub>
                              </m:sSub>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𝜔</m:t>
                                  </m:r>
                                </m:e>
                                <m:sub>
                                  <m:r>
                                    <a:rPr kumimoji="1" lang="en-US" altLang="zh-CN" sz="2400" i="1">
                                      <a:latin typeface="Cambria Math" panose="02040503050406030204" pitchFamily="18" charset="0"/>
                                    </a:rPr>
                                    <m:t>47</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m:rPr>
                                      <m:nor/>
                                    </m:rPr>
                                    <a:rPr lang="zh-CN" altLang="en-US" sz="2400" spc="100" dirty="0">
                                      <a:latin typeface="Symbol"/>
                                      <a:cs typeface="Symbol"/>
                                    </a:rPr>
                                    <m:t></m:t>
                                  </m:r>
                                </m:e>
                                <m:sub>
                                  <m:r>
                                    <a:rPr lang="en-US" altLang="zh-CN" sz="2400" i="1" spc="100" dirty="0">
                                      <a:latin typeface="Cambria Math" panose="02040503050406030204" pitchFamily="18" charset="0"/>
                                      <a:cs typeface="Symbol"/>
                                    </a:rPr>
                                    <m:t>8</m:t>
                                  </m:r>
                                </m:sub>
                              </m:sSub>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𝜔</m:t>
                                  </m:r>
                                </m:e>
                                <m:sub>
                                  <m:r>
                                    <a:rPr kumimoji="1" lang="en-US" altLang="zh-CN" sz="2400" i="1">
                                      <a:latin typeface="Cambria Math" panose="02040503050406030204" pitchFamily="18" charset="0"/>
                                    </a:rPr>
                                    <m:t>48</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m:rPr>
                                      <m:nor/>
                                    </m:rPr>
                                    <a:rPr lang="zh-CN" altLang="en-US" sz="2400" spc="100" dirty="0">
                                      <a:latin typeface="Symbol"/>
                                      <a:cs typeface="Symbol"/>
                                    </a:rPr>
                                    <m:t></m:t>
                                  </m:r>
                                </m:e>
                                <m:sub>
                                  <m:r>
                                    <a:rPr lang="en-US" altLang="zh-CN" sz="2400" i="1" spc="100" dirty="0">
                                      <a:latin typeface="Cambria Math" panose="02040503050406030204" pitchFamily="18" charset="0"/>
                                      <a:cs typeface="Symbol"/>
                                    </a:rPr>
                                    <m:t>9</m:t>
                                  </m:r>
                                </m:sub>
                              </m:sSub>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𝜔</m:t>
                                  </m:r>
                                </m:e>
                                <m:sub>
                                  <m:r>
                                    <a:rPr kumimoji="1" lang="en-US" altLang="zh-CN" sz="2400" i="1">
                                      <a:latin typeface="Cambria Math" panose="02040503050406030204" pitchFamily="18" charset="0"/>
                                    </a:rPr>
                                    <m:t>49</m:t>
                                  </m:r>
                                </m:sub>
                              </m:sSub>
                              <m:r>
                                <a:rPr kumimoji="1" lang="en-US" altLang="zh-CN" sz="2400" i="1">
                                  <a:latin typeface="Cambria Math" panose="02040503050406030204" pitchFamily="18" charset="0"/>
                                </a:rPr>
                                <m:t>)</m:t>
                              </m:r>
                            </m:e>
                          </m:mr>
                          <m:mr>
                            <m:e>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𝑎</m:t>
                                  </m:r>
                                </m:e>
                                <m:sub>
                                  <m:r>
                                    <a:rPr kumimoji="1" lang="en-US" altLang="zh-CN" sz="2400" b="0" i="1" smtClean="0">
                                      <a:latin typeface="Cambria Math" panose="02040503050406030204" pitchFamily="18" charset="0"/>
                                    </a:rPr>
                                    <m:t>6</m:t>
                                  </m:r>
                                </m:sub>
                              </m:sSub>
                              <m:d>
                                <m:dPr>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1</m:t>
                                  </m:r>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𝑎</m:t>
                                      </m:r>
                                    </m:e>
                                    <m:sub>
                                      <m:r>
                                        <a:rPr kumimoji="1" lang="en-US" altLang="zh-CN" sz="2400" b="0" i="1" smtClean="0">
                                          <a:latin typeface="Cambria Math" panose="02040503050406030204" pitchFamily="18" charset="0"/>
                                        </a:rPr>
                                        <m:t>6</m:t>
                                      </m:r>
                                    </m:sub>
                                  </m:sSub>
                                </m:e>
                              </m:d>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m:rPr>
                                      <m:nor/>
                                    </m:rPr>
                                    <a:rPr lang="zh-CN" altLang="en-US" sz="2400" spc="100" dirty="0">
                                      <a:latin typeface="Symbol"/>
                                      <a:cs typeface="Symbol"/>
                                    </a:rPr>
                                    <m:t></m:t>
                                  </m:r>
                                </m:e>
                                <m:sub>
                                  <m:r>
                                    <a:rPr kumimoji="1" lang="en-US" altLang="zh-CN" sz="2400" i="1">
                                      <a:latin typeface="Cambria Math" panose="02040503050406030204" pitchFamily="18" charset="0"/>
                                    </a:rPr>
                                    <m:t>7</m:t>
                                  </m:r>
                                </m:sub>
                              </m:sSub>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𝜔</m:t>
                                  </m:r>
                                </m:e>
                                <m:sub>
                                  <m:r>
                                    <a:rPr kumimoji="1" lang="en-US" altLang="zh-CN" sz="2400" i="1">
                                      <a:latin typeface="Cambria Math" panose="02040503050406030204" pitchFamily="18" charset="0"/>
                                    </a:rPr>
                                    <m:t>47</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m:rPr>
                                      <m:nor/>
                                    </m:rPr>
                                    <a:rPr lang="zh-CN" altLang="en-US" sz="2400" spc="100" dirty="0">
                                      <a:latin typeface="Symbol"/>
                                      <a:cs typeface="Symbol"/>
                                    </a:rPr>
                                    <m:t></m:t>
                                  </m:r>
                                </m:e>
                                <m:sub>
                                  <m:r>
                                    <a:rPr lang="en-US" altLang="zh-CN" sz="2400" i="1" spc="100" dirty="0">
                                      <a:latin typeface="Cambria Math" panose="02040503050406030204" pitchFamily="18" charset="0"/>
                                      <a:cs typeface="Symbol"/>
                                    </a:rPr>
                                    <m:t>8</m:t>
                                  </m:r>
                                </m:sub>
                              </m:sSub>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𝜔</m:t>
                                  </m:r>
                                </m:e>
                                <m:sub>
                                  <m:r>
                                    <a:rPr kumimoji="1" lang="en-US" altLang="zh-CN" sz="2400" i="1">
                                      <a:latin typeface="Cambria Math" panose="02040503050406030204" pitchFamily="18" charset="0"/>
                                    </a:rPr>
                                    <m:t>48</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m:rPr>
                                      <m:nor/>
                                    </m:rPr>
                                    <a:rPr lang="zh-CN" altLang="en-US" sz="2400" spc="100" dirty="0">
                                      <a:latin typeface="Symbol"/>
                                      <a:cs typeface="Symbol"/>
                                    </a:rPr>
                                    <m:t></m:t>
                                  </m:r>
                                </m:e>
                                <m:sub>
                                  <m:r>
                                    <a:rPr lang="en-US" altLang="zh-CN" sz="2400" i="1" spc="100" dirty="0">
                                      <a:latin typeface="Cambria Math" panose="02040503050406030204" pitchFamily="18" charset="0"/>
                                      <a:cs typeface="Symbol"/>
                                    </a:rPr>
                                    <m:t>9</m:t>
                                  </m:r>
                                </m:sub>
                              </m:sSub>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𝜔</m:t>
                                  </m:r>
                                </m:e>
                                <m:sub>
                                  <m:r>
                                    <a:rPr kumimoji="1" lang="en-US" altLang="zh-CN" sz="2400" i="1">
                                      <a:latin typeface="Cambria Math" panose="02040503050406030204" pitchFamily="18" charset="0"/>
                                    </a:rPr>
                                    <m:t>49</m:t>
                                  </m:r>
                                </m:sub>
                              </m:sSub>
                              <m:r>
                                <a:rPr kumimoji="1" lang="en-US" altLang="zh-CN" sz="2400" i="1">
                                  <a:latin typeface="Cambria Math" panose="02040503050406030204" pitchFamily="18" charset="0"/>
                                </a:rPr>
                                <m:t>)</m:t>
                              </m:r>
                            </m:e>
                          </m:mr>
                        </m:m>
                      </m:e>
                    </m:d>
                  </m:oMath>
                </a14:m>
                <a:endParaRPr kumimoji="1" lang="en-US" altLang="zh-CN" sz="2400" dirty="0"/>
              </a:p>
              <a:p>
                <a:endParaRPr kumimoji="1" lang="en-US" altLang="zh-CN" sz="1100" dirty="0"/>
              </a:p>
              <a:p>
                <a:pPr marL="0" indent="0">
                  <a:buNone/>
                </a:pPr>
                <a:r>
                  <a:rPr kumimoji="1" lang="en-US" altLang="zh-CN" sz="1100" dirty="0"/>
                  <a:t>     </a:t>
                </a:r>
              </a:p>
              <a:p>
                <a:r>
                  <a:rPr kumimoji="1" lang="en-US" altLang="zh-CN" sz="2400" dirty="0">
                    <a:latin typeface="Times New Roman" panose="02020603050405020304" pitchFamily="18" charset="0"/>
                    <a:cs typeface="Times New Roman" panose="02020603050405020304" pitchFamily="18" charset="0"/>
                  </a:rPr>
                  <a:t>Detailed calculation is similar to output layer.</a:t>
                </a:r>
              </a:p>
            </p:txBody>
          </p:sp>
        </mc:Choice>
        <mc:Fallback>
          <p:sp>
            <p:nvSpPr>
              <p:cNvPr id="3" name="内容占位符 2">
                <a:extLst>
                  <a:ext uri="{FF2B5EF4-FFF2-40B4-BE49-F238E27FC236}">
                    <a16:creationId xmlns:a16="http://schemas.microsoft.com/office/drawing/2014/main" id="{61F161B4-07CC-D041-BEDA-223C936669DC}"/>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81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2A27B35-1C8A-4EBC-BC96-59E1C3C26F03}"/>
              </a:ext>
            </a:extLst>
          </p:cNvPr>
          <p:cNvPicPr>
            <a:picLocks noChangeAspect="1"/>
          </p:cNvPicPr>
          <p:nvPr/>
        </p:nvPicPr>
        <p:blipFill>
          <a:blip r:embed="rId3"/>
          <a:stretch>
            <a:fillRect/>
          </a:stretch>
        </p:blipFill>
        <p:spPr>
          <a:xfrm>
            <a:off x="5949067" y="3754315"/>
            <a:ext cx="6115321" cy="3174024"/>
          </a:xfrm>
          <a:prstGeom prst="rect">
            <a:avLst/>
          </a:prstGeom>
        </p:spPr>
      </p:pic>
    </p:spTree>
    <p:extLst>
      <p:ext uri="{BB962C8B-B14F-4D97-AF65-F5344CB8AC3E}">
        <p14:creationId xmlns:p14="http://schemas.microsoft.com/office/powerpoint/2010/main" val="2907770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EA67D-E0E9-0546-A0C5-ABE69BED5DBC}"/>
              </a:ext>
            </a:extLst>
          </p:cNvPr>
          <p:cNvSpPr>
            <a:spLocks noGrp="1"/>
          </p:cNvSpPr>
          <p:nvPr>
            <p:ph type="title"/>
          </p:nvPr>
        </p:nvSpPr>
        <p:spPr>
          <a:xfrm>
            <a:off x="838199" y="365125"/>
            <a:ext cx="10900719" cy="1325563"/>
          </a:xfrm>
        </p:spPr>
        <p:txBody>
          <a:bodyPr>
            <a:normAutofit/>
          </a:bodyPr>
          <a:lstStyle/>
          <a:p>
            <a:r>
              <a:rPr lang="en" altLang="zh-CN" sz="3600" b="1" spc="-5" dirty="0">
                <a:latin typeface="Times New Roman" panose="02020603050405020304" pitchFamily="18" charset="0"/>
                <a:cs typeface="Times New Roman" panose="02020603050405020304" pitchFamily="18" charset="0"/>
              </a:rPr>
              <a:t>Partial</a:t>
            </a:r>
            <a:r>
              <a:rPr lang="en" altLang="zh-CN" sz="3600" b="1" spc="-20" dirty="0">
                <a:latin typeface="Times New Roman" panose="02020603050405020304" pitchFamily="18" charset="0"/>
                <a:cs typeface="Times New Roman" panose="02020603050405020304" pitchFamily="18" charset="0"/>
              </a:rPr>
              <a:t> </a:t>
            </a:r>
            <a:r>
              <a:rPr lang="en" altLang="zh-CN" sz="3600" b="1" dirty="0">
                <a:latin typeface="Times New Roman" panose="02020603050405020304" pitchFamily="18" charset="0"/>
                <a:cs typeface="Times New Roman" panose="02020603050405020304" pitchFamily="18" charset="0"/>
              </a:rPr>
              <a:t>gradient of E with respect to W-Hidden </a:t>
            </a:r>
            <a:r>
              <a:rPr lang="en" altLang="zh-CN" sz="3600" b="1" spc="-5" dirty="0">
                <a:latin typeface="Times New Roman" panose="02020603050405020304" pitchFamily="18" charset="0"/>
                <a:cs typeface="Times New Roman" panose="02020603050405020304" pitchFamily="18" charset="0"/>
              </a:rPr>
              <a:t>Layer</a:t>
            </a:r>
            <a:endParaRPr kumimoji="1"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CC952CF-5185-8C4F-AAA6-08C82A38B23A}"/>
                  </a:ext>
                </a:extLst>
              </p:cNvPr>
              <p:cNvSpPr>
                <a:spLocks noGrp="1"/>
              </p:cNvSpPr>
              <p:nvPr>
                <p:ph idx="1"/>
              </p:nvPr>
            </p:nvSpPr>
            <p:spPr>
              <a:xfrm>
                <a:off x="838199" y="1825625"/>
                <a:ext cx="11534775" cy="4351338"/>
              </a:xfrm>
            </p:spPr>
            <p:txBody>
              <a:bodyPr/>
              <a:lstStyle/>
              <a:p>
                <a14:m>
                  <m:oMath xmlns:m="http://schemas.openxmlformats.org/officeDocument/2006/math">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num>
                      <m:den>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𝑖𝑑𝑑𝑒𝑛</m:t>
                            </m:r>
                          </m:sub>
                        </m:sSub>
                      </m:den>
                    </m:f>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m>
                          <m:mPr>
                            <m:mcs>
                              <m:mc>
                                <m:mcPr>
                                  <m:count m:val="3"/>
                                  <m:mcJc m:val="center"/>
                                </m:mcPr>
                              </m:mc>
                            </m:mcs>
                            <m:ctrlPr>
                              <a:rPr lang="en-US" altLang="zh-CN" i="1">
                                <a:latin typeface="Cambria Math" panose="02040503050406030204" pitchFamily="18" charset="0"/>
                                <a:ea typeface="Cambria Math" panose="02040503050406030204" pitchFamily="18" charset="0"/>
                              </a:rPr>
                            </m:ctrlPr>
                          </m:mPr>
                          <m:m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1</m:t>
                                          </m:r>
                                        </m:sub>
                                      </m:sSub>
                                    </m:e>
                                  </m:acc>
                                </m:den>
                              </m:f>
                            </m:e>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2</m:t>
                                          </m:r>
                                        </m:sub>
                                      </m:sSub>
                                    </m:e>
                                  </m:acc>
                                </m:den>
                              </m:f>
                            </m:e>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3</m:t>
                                          </m:r>
                                        </m:sub>
                                      </m:sSub>
                                    </m:e>
                                  </m:acc>
                                </m:den>
                              </m:f>
                            </m:e>
                          </m:mr>
                        </m:m>
                      </m:e>
                    </m:d>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ea typeface="Cambria Math" panose="02040503050406030204" pitchFamily="18" charset="0"/>
                              </a:rPr>
                            </m:ctrlPr>
                          </m:mP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3</m:t>
                                  </m:r>
                                </m:sub>
                              </m:sSub>
                            </m:e>
                          </m:m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3</m:t>
                                  </m:r>
                                </m:sub>
                              </m:sSub>
                            </m:e>
                          </m:m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6</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6</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6</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3</m:t>
                                  </m:r>
                                </m:sub>
                              </m:sSub>
                            </m:e>
                          </m:mr>
                        </m:m>
                      </m:e>
                    </m:d>
                  </m:oMath>
                </a14:m>
                <a:endParaRPr lang="en-US" altLang="zh-CN" b="0" dirty="0">
                  <a:ea typeface="Cambria Math" panose="02040503050406030204" pitchFamily="18" charset="0"/>
                </a:endParaRPr>
              </a:p>
              <a:p>
                <a:r>
                  <a:rPr kumimoji="1" lang="en-US" altLang="zh-CN" dirty="0">
                    <a:latin typeface="Times New Roman" panose="02020603050405020304" pitchFamily="18" charset="0"/>
                    <a:cs typeface="Times New Roman" panose="02020603050405020304" pitchFamily="18" charset="0"/>
                  </a:rPr>
                  <a:t>Detailed calculation is similar to output layer.</a:t>
                </a:r>
              </a:p>
              <a:p>
                <a:pPr marL="0" indent="0">
                  <a:buNone/>
                </a:pPr>
                <a:endParaRPr lang="en-US" altLang="zh-CN" b="0" dirty="0">
                  <a:ea typeface="Cambria Math" panose="02040503050406030204" pitchFamily="18" charset="0"/>
                </a:endParaRPr>
              </a:p>
              <a:p>
                <a:pPr marL="0" indent="0">
                  <a:buNone/>
                </a:pPr>
                <a:r>
                  <a:rPr kumimoji="1" lang="en-US" altLang="zh-CN" dirty="0"/>
                  <a:t>              </a:t>
                </a:r>
              </a:p>
              <a:p>
                <a:pPr marL="0" indent="0">
                  <a:buNone/>
                </a:pPr>
                <a:r>
                  <a:rPr kumimoji="1" lang="en-US" altLang="zh-CN" dirty="0"/>
                  <a:t>                       </a:t>
                </a:r>
              </a:p>
            </p:txBody>
          </p:sp>
        </mc:Choice>
        <mc:Fallback xmlns="">
          <p:sp>
            <p:nvSpPr>
              <p:cNvPr id="3" name="内容占位符 2">
                <a:extLst>
                  <a:ext uri="{FF2B5EF4-FFF2-40B4-BE49-F238E27FC236}">
                    <a16:creationId xmlns:a16="http://schemas.microsoft.com/office/drawing/2014/main" id="{CCC952CF-5185-8C4F-AAA6-08C82A38B23A}"/>
                  </a:ext>
                </a:extLst>
              </p:cNvPr>
              <p:cNvSpPr>
                <a:spLocks noGrp="1" noRot="1" noChangeAspect="1" noMove="1" noResize="1" noEditPoints="1" noAdjustHandles="1" noChangeArrowheads="1" noChangeShapeType="1" noTextEdit="1"/>
              </p:cNvSpPr>
              <p:nvPr>
                <p:ph idx="1"/>
              </p:nvPr>
            </p:nvSpPr>
            <p:spPr>
              <a:xfrm>
                <a:off x="838199" y="1825625"/>
                <a:ext cx="11534775" cy="4351338"/>
              </a:xfrm>
              <a:blipFill>
                <a:blip r:embed="rId2"/>
                <a:stretch>
                  <a:fillRect l="-880" t="-1754"/>
                </a:stretch>
              </a:blipFill>
            </p:spPr>
            <p:txBody>
              <a:bodyPr/>
              <a:lstStyle/>
              <a:p>
                <a:r>
                  <a:rPr lang="zh-CN" altLang="en-US">
                    <a:noFill/>
                  </a:rPr>
                  <a:t> </a:t>
                </a:r>
              </a:p>
            </p:txBody>
          </p:sp>
        </mc:Fallback>
      </mc:AlternateContent>
      <p:pic>
        <p:nvPicPr>
          <p:cNvPr id="4" name="Picture 3">
            <a:extLst>
              <a:ext uri="{FF2B5EF4-FFF2-40B4-BE49-F238E27FC236}">
                <a16:creationId xmlns:a16="http://schemas.microsoft.com/office/drawing/2014/main" id="{D6E36CF2-5F37-472A-8224-DE56F871C750}"/>
              </a:ext>
            </a:extLst>
          </p:cNvPr>
          <p:cNvPicPr>
            <a:picLocks noChangeAspect="1"/>
          </p:cNvPicPr>
          <p:nvPr/>
        </p:nvPicPr>
        <p:blipFill>
          <a:blip r:embed="rId3"/>
          <a:stretch>
            <a:fillRect/>
          </a:stretch>
        </p:blipFill>
        <p:spPr>
          <a:xfrm>
            <a:off x="5949067" y="3754315"/>
            <a:ext cx="6115321" cy="3174024"/>
          </a:xfrm>
          <a:prstGeom prst="rect">
            <a:avLst/>
          </a:prstGeom>
        </p:spPr>
      </p:pic>
    </p:spTree>
    <p:extLst>
      <p:ext uri="{BB962C8B-B14F-4D97-AF65-F5344CB8AC3E}">
        <p14:creationId xmlns:p14="http://schemas.microsoft.com/office/powerpoint/2010/main" val="2271474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91D20-4850-0D43-8237-4F43D284856B}"/>
              </a:ext>
            </a:extLst>
          </p:cNvPr>
          <p:cNvSpPr>
            <a:spLocks noGrp="1"/>
          </p:cNvSpPr>
          <p:nvPr>
            <p:ph type="title"/>
          </p:nvPr>
        </p:nvSpPr>
        <p:spPr/>
        <p:txBody>
          <a:bodyPr/>
          <a:lstStyle/>
          <a:p>
            <a:r>
              <a:rPr lang="en" altLang="zh-CN" b="1" spc="-5" dirty="0">
                <a:latin typeface="Times New Roman"/>
                <a:cs typeface="Times New Roman"/>
              </a:rPr>
              <a:t>Weight</a:t>
            </a:r>
            <a:r>
              <a:rPr lang="en" altLang="zh-CN" b="1" spc="-20" dirty="0">
                <a:latin typeface="Times New Roman"/>
                <a:cs typeface="Times New Roman"/>
              </a:rPr>
              <a:t> </a:t>
            </a:r>
            <a:r>
              <a:rPr lang="en" altLang="zh-CN" b="1" spc="-5" dirty="0">
                <a:latin typeface="Times New Roman"/>
                <a:cs typeface="Times New Roman"/>
              </a:rPr>
              <a:t>corrections Calculation-Hidden Layer</a:t>
            </a:r>
            <a:endParaRPr kumimoji="1" lang="zh-CN" altLang="en-US" b="1"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C913CBC-7D0D-BD42-81F6-891B85382089}"/>
                  </a:ext>
                </a:extLst>
              </p:cNvPr>
              <p:cNvSpPr>
                <a:spLocks noGrp="1"/>
              </p:cNvSpPr>
              <p:nvPr>
                <p:ph idx="1"/>
              </p:nvPr>
            </p:nvSpPr>
            <p:spPr/>
            <p:txBody>
              <a:bodyPr>
                <a:normAutofit fontScale="92500" lnSpcReduction="20000"/>
              </a:bodyPr>
              <a:lstStyle/>
              <a:p>
                <a14:m>
                  <m:oMath xmlns:m="http://schemas.openxmlformats.org/officeDocument/2006/math">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𝑖𝑑𝑑𝑒𝑛</m:t>
                        </m:r>
                      </m:sub>
                    </m:sSub>
                    <m:r>
                      <a:rPr lang="en-US" altLang="zh-CN" i="1" smtClean="0">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m>
                          <m:mPr>
                            <m:mcs>
                              <m:mc>
                                <m:mcPr>
                                  <m:count m:val="3"/>
                                  <m:mcJc m:val="center"/>
                                </m:mcPr>
                              </m:mc>
                            </m:mcs>
                            <m:ctrlPr>
                              <a:rPr lang="en-US" altLang="zh-CN" i="1">
                                <a:latin typeface="Cambria Math" panose="02040503050406030204" pitchFamily="18" charset="0"/>
                                <a:ea typeface="Cambria Math" panose="02040503050406030204" pitchFamily="18" charset="0"/>
                              </a:rPr>
                            </m:ctrlPr>
                          </m:mPr>
                          <m:mr>
                            <m:e>
                              <m:r>
                                <m:rPr>
                                  <m:sty m:val="p"/>
                                  <m:brk m:alnAt="7"/>
                                </m:rPr>
                                <a:rPr lang="el-GR" altLang="zh-CN" i="1">
                                  <a:latin typeface="Cambria Math" panose="02040503050406030204" pitchFamily="18" charset="0"/>
                                  <a:ea typeface="Cambria Math" panose="02040503050406030204" pitchFamily="18" charset="0"/>
                                </a:rPr>
                                <m:t>Δ</m:t>
                              </m:r>
                              <m:acc>
                                <m:accPr>
                                  <m:chr m:val="⃗"/>
                                  <m:ctrlPr>
                                    <a:rPr lang="el-GR" altLang="zh-CN" i="1">
                                      <a:latin typeface="Cambria Math" panose="02040503050406030204" pitchFamily="18" charset="0"/>
                                      <a:ea typeface="Cambria Math" panose="02040503050406030204" pitchFamily="18" charset="0"/>
                                    </a:rPr>
                                  </m:ctrlPr>
                                </m:accPr>
                                <m:e>
                                  <m:sSub>
                                    <m:sSubPr>
                                      <m:ctrlPr>
                                        <a:rPr lang="el-GR" altLang="zh-CN" i="1">
                                          <a:latin typeface="Cambria Math" panose="02040503050406030204" pitchFamily="18" charset="0"/>
                                          <a:ea typeface="Cambria Math" panose="02040503050406030204" pitchFamily="18" charset="0"/>
                                        </a:rPr>
                                      </m:ctrlPr>
                                    </m:sSubPr>
                                    <m:e>
                                      <m:r>
                                        <a:rPr lang="el-GR"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1</m:t>
                                      </m:r>
                                    </m:sub>
                                  </m:sSub>
                                </m:e>
                              </m:acc>
                            </m:e>
                            <m:e>
                              <m:r>
                                <m:rPr>
                                  <m:sty m:val="p"/>
                                  <m:brk m:alnAt="7"/>
                                </m:rPr>
                                <a:rPr lang="el-GR" altLang="zh-CN" i="1">
                                  <a:latin typeface="Cambria Math" panose="02040503050406030204" pitchFamily="18" charset="0"/>
                                  <a:ea typeface="Cambria Math" panose="02040503050406030204" pitchFamily="18" charset="0"/>
                                </a:rPr>
                                <m:t>Δ</m:t>
                              </m:r>
                              <m:acc>
                                <m:accPr>
                                  <m:chr m:val="⃗"/>
                                  <m:ctrlPr>
                                    <a:rPr lang="el-GR" altLang="zh-CN" i="1">
                                      <a:latin typeface="Cambria Math" panose="02040503050406030204" pitchFamily="18" charset="0"/>
                                      <a:ea typeface="Cambria Math" panose="02040503050406030204" pitchFamily="18" charset="0"/>
                                    </a:rPr>
                                  </m:ctrlPr>
                                </m:accPr>
                                <m:e>
                                  <m:sSub>
                                    <m:sSubPr>
                                      <m:ctrlPr>
                                        <a:rPr lang="el-GR" altLang="zh-CN" i="1">
                                          <a:latin typeface="Cambria Math" panose="02040503050406030204" pitchFamily="18" charset="0"/>
                                          <a:ea typeface="Cambria Math" panose="02040503050406030204" pitchFamily="18" charset="0"/>
                                        </a:rPr>
                                      </m:ctrlPr>
                                    </m:sSubPr>
                                    <m:e>
                                      <m:r>
                                        <a:rPr lang="el-GR"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2</m:t>
                                      </m:r>
                                    </m:sub>
                                  </m:sSub>
                                </m:e>
                              </m:acc>
                            </m:e>
                            <m:e>
                              <m:r>
                                <m:rPr>
                                  <m:sty m:val="p"/>
                                  <m:brk m:alnAt="7"/>
                                </m:rPr>
                                <a:rPr lang="el-GR" altLang="zh-CN" i="1">
                                  <a:latin typeface="Cambria Math" panose="02040503050406030204" pitchFamily="18" charset="0"/>
                                  <a:ea typeface="Cambria Math" panose="02040503050406030204" pitchFamily="18" charset="0"/>
                                </a:rPr>
                                <m:t>Δ</m:t>
                              </m:r>
                              <m:acc>
                                <m:accPr>
                                  <m:chr m:val="⃗"/>
                                  <m:ctrlPr>
                                    <a:rPr lang="el-GR" altLang="zh-CN" i="1">
                                      <a:latin typeface="Cambria Math" panose="02040503050406030204" pitchFamily="18" charset="0"/>
                                      <a:ea typeface="Cambria Math" panose="02040503050406030204" pitchFamily="18" charset="0"/>
                                    </a:rPr>
                                  </m:ctrlPr>
                                </m:accPr>
                                <m:e>
                                  <m:sSub>
                                    <m:sSubPr>
                                      <m:ctrlPr>
                                        <a:rPr lang="el-GR" altLang="zh-CN" i="1">
                                          <a:latin typeface="Cambria Math" panose="02040503050406030204" pitchFamily="18" charset="0"/>
                                          <a:ea typeface="Cambria Math" panose="02040503050406030204" pitchFamily="18" charset="0"/>
                                        </a:rPr>
                                      </m:ctrlPr>
                                    </m:sSubPr>
                                    <m:e>
                                      <m:r>
                                        <a:rPr lang="el-GR"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3</m:t>
                                      </m:r>
                                    </m:sub>
                                  </m:sSub>
                                </m:e>
                              </m:acc>
                            </m:e>
                          </m:mr>
                        </m:m>
                      </m:e>
                    </m:d>
                    <m:r>
                      <m:rPr>
                        <m:nor/>
                      </m:rPr>
                      <a:rPr kumimoji="1" lang="en-US" altLang="zh-CN" dirty="0"/>
                      <m:t>=</m:t>
                    </m:r>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𝑖𝑑𝑑𝑒𝑛</m:t>
                            </m:r>
                          </m:sub>
                        </m:sSub>
                      </m:den>
                    </m:f>
                  </m:oMath>
                </a14:m>
                <a:endParaRPr lang="en-US" altLang="zh-CN" i="1" dirty="0">
                  <a:latin typeface="Cambria Math" panose="02040503050406030204" pitchFamily="18" charset="0"/>
                  <a:ea typeface="Cambria Math" panose="02040503050406030204" pitchFamily="18" charset="0"/>
                </a:endParaRPr>
              </a:p>
              <a:p>
                <a:pPr marL="0" indent="0">
                  <a:buNone/>
                </a:pPr>
                <a:r>
                  <a:rPr lang="en-US" altLang="zh-CN" dirty="0">
                    <a:ea typeface="Cambria Math" panose="02040503050406030204" pitchFamily="18" charset="0"/>
                  </a:rPr>
                  <a:t>                </a:t>
                </a:r>
              </a:p>
              <a:p>
                <a:pPr marL="0" indent="0">
                  <a:buNone/>
                </a:pP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m>
                          <m:mPr>
                            <m:mcs>
                              <m:mc>
                                <m:mcPr>
                                  <m:count m:val="3"/>
                                  <m:mcJc m:val="center"/>
                                </m:mcPr>
                              </m:mc>
                            </m:mcs>
                            <m:ctrlPr>
                              <a:rPr lang="en-US" altLang="zh-CN" i="1">
                                <a:latin typeface="Cambria Math" panose="02040503050406030204" pitchFamily="18" charset="0"/>
                                <a:ea typeface="Cambria Math" panose="02040503050406030204" pitchFamily="18" charset="0"/>
                              </a:rPr>
                            </m:ctrlPr>
                          </m:mPr>
                          <m:mr>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1</m:t>
                                          </m:r>
                                        </m:sub>
                                      </m:sSub>
                                    </m:e>
                                  </m:acc>
                                </m:den>
                              </m:f>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2</m:t>
                                          </m:r>
                                        </m:sub>
                                      </m:sSub>
                                    </m:e>
                                  </m:acc>
                                </m:den>
                              </m:f>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3</m:t>
                                          </m:r>
                                        </m:sub>
                                      </m:sSub>
                                    </m:e>
                                  </m:acc>
                                </m:den>
                              </m:f>
                            </m:e>
                          </m:mr>
                        </m:m>
                      </m:e>
                    </m:d>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Δ</m:t>
                                  </m:r>
                                  <m:r>
                                    <a:rPr lang="en-US" altLang="zh-CN" i="1">
                                      <a:latin typeface="Cambria Math" panose="02040503050406030204" pitchFamily="18" charset="0"/>
                                    </a:rPr>
                                    <m:t>𝜔</m:t>
                                  </m:r>
                                </m:e>
                                <m:sub>
                                  <m:r>
                                    <a:rPr lang="en-US" altLang="zh-CN" i="1">
                                      <a:latin typeface="Cambria Math" panose="02040503050406030204" pitchFamily="18" charset="0"/>
                                    </a:rPr>
                                    <m:t>14</m:t>
                                  </m:r>
                                </m:sub>
                              </m:sSub>
                            </m:e>
                            <m:e>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Δ</m:t>
                                  </m:r>
                                  <m:r>
                                    <a:rPr lang="en-US" altLang="zh-CN" i="1">
                                      <a:latin typeface="Cambria Math" panose="02040503050406030204" pitchFamily="18" charset="0"/>
                                    </a:rPr>
                                    <m:t>𝜔</m:t>
                                  </m:r>
                                </m:e>
                                <m:sub>
                                  <m:r>
                                    <a:rPr lang="en-US" altLang="zh-CN" b="0" i="1" smtClean="0">
                                      <a:latin typeface="Cambria Math" panose="02040503050406030204" pitchFamily="18" charset="0"/>
                                    </a:rPr>
                                    <m:t>24</m:t>
                                  </m:r>
                                </m:sub>
                              </m:sSub>
                            </m:e>
                            <m:e>
                              <m:r>
                                <m:rPr>
                                  <m:sty m:val="p"/>
                                </m:rPr>
                                <a:rPr lang="el-GR" altLang="zh-CN" i="1">
                                  <a:latin typeface="Cambria Math" panose="02040503050406030204" pitchFamily="18" charset="0"/>
                                  <a:ea typeface="Cambria Math" panose="02040503050406030204" pitchFamily="18" charset="0"/>
                                </a:rPr>
                                <m:t>Δ</m:t>
                              </m:r>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b="0" i="1" smtClean="0">
                                      <a:latin typeface="Cambria Math" panose="02040503050406030204" pitchFamily="18" charset="0"/>
                                    </a:rPr>
                                    <m:t>34</m:t>
                                  </m:r>
                                </m:sub>
                              </m:sSub>
                            </m:e>
                          </m:mr>
                          <m:mr>
                            <m:e>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Δ</m:t>
                                  </m:r>
                                  <m:r>
                                    <a:rPr lang="en-US" altLang="zh-CN" i="1">
                                      <a:latin typeface="Cambria Math" panose="02040503050406030204" pitchFamily="18" charset="0"/>
                                    </a:rPr>
                                    <m:t>𝜔</m:t>
                                  </m:r>
                                </m:e>
                                <m:sub>
                                  <m:r>
                                    <a:rPr lang="en-US" altLang="zh-CN" b="0" i="1" smtClean="0">
                                      <a:latin typeface="Cambria Math" panose="02040503050406030204" pitchFamily="18" charset="0"/>
                                    </a:rPr>
                                    <m:t>15</m:t>
                                  </m:r>
                                </m:sub>
                              </m:sSub>
                            </m:e>
                            <m:e>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Δ</m:t>
                                  </m:r>
                                  <m:r>
                                    <a:rPr lang="en-US" altLang="zh-CN" i="1">
                                      <a:latin typeface="Cambria Math" panose="02040503050406030204" pitchFamily="18" charset="0"/>
                                    </a:rPr>
                                    <m:t>𝜔</m:t>
                                  </m:r>
                                </m:e>
                                <m:sub>
                                  <m:r>
                                    <a:rPr lang="en-US" altLang="zh-CN" i="1">
                                      <a:latin typeface="Cambria Math" panose="02040503050406030204" pitchFamily="18" charset="0"/>
                                    </a:rPr>
                                    <m:t>25</m:t>
                                  </m:r>
                                </m:sub>
                              </m:sSub>
                            </m:e>
                            <m:e>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Δ</m:t>
                                  </m:r>
                                  <m:r>
                                    <a:rPr lang="en-US" altLang="zh-CN" i="1">
                                      <a:latin typeface="Cambria Math" panose="02040503050406030204" pitchFamily="18" charset="0"/>
                                    </a:rPr>
                                    <m:t>𝜔</m:t>
                                  </m:r>
                                </m:e>
                                <m:sub>
                                  <m:r>
                                    <a:rPr lang="en-US" altLang="zh-CN" b="0" i="1" smtClean="0">
                                      <a:latin typeface="Cambria Math" panose="02040503050406030204" pitchFamily="18" charset="0"/>
                                    </a:rPr>
                                    <m:t>35</m:t>
                                  </m:r>
                                </m:sub>
                              </m:sSub>
                            </m:e>
                          </m:mr>
                          <m:mr>
                            <m:e>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Δ</m:t>
                                  </m:r>
                                  <m:r>
                                    <a:rPr lang="en-US" altLang="zh-CN" i="1">
                                      <a:latin typeface="Cambria Math" panose="02040503050406030204" pitchFamily="18" charset="0"/>
                                    </a:rPr>
                                    <m:t>𝜔</m:t>
                                  </m:r>
                                </m:e>
                                <m:sub>
                                  <m:r>
                                    <a:rPr lang="en-US" altLang="zh-CN" b="0" i="1" smtClean="0">
                                      <a:latin typeface="Cambria Math" panose="02040503050406030204" pitchFamily="18" charset="0"/>
                                    </a:rPr>
                                    <m:t>16</m:t>
                                  </m:r>
                                </m:sub>
                              </m:sSub>
                            </m:e>
                            <m:e>
                              <m:r>
                                <m:rPr>
                                  <m:sty m:val="p"/>
                                </m:rPr>
                                <a:rPr lang="el-GR" altLang="zh-CN" i="1">
                                  <a:latin typeface="Cambria Math" panose="02040503050406030204" pitchFamily="18" charset="0"/>
                                  <a:ea typeface="Cambria Math" panose="02040503050406030204" pitchFamily="18" charset="0"/>
                                </a:rPr>
                                <m:t>Δ</m:t>
                              </m:r>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b="0" i="1" smtClean="0">
                                      <a:latin typeface="Cambria Math" panose="02040503050406030204" pitchFamily="18" charset="0"/>
                                    </a:rPr>
                                    <m:t>26</m:t>
                                  </m:r>
                                </m:sub>
                              </m:sSub>
                            </m:e>
                            <m:e>
                              <m:r>
                                <m:rPr>
                                  <m:sty m:val="p"/>
                                </m:rPr>
                                <a:rPr lang="el-GR" altLang="zh-CN" i="1">
                                  <a:latin typeface="Cambria Math" panose="02040503050406030204" pitchFamily="18" charset="0"/>
                                  <a:ea typeface="Cambria Math" panose="02040503050406030204" pitchFamily="18" charset="0"/>
                                </a:rPr>
                                <m:t>Δ</m:t>
                              </m:r>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36</m:t>
                                  </m:r>
                                </m:sub>
                              </m:sSub>
                            </m:e>
                          </m:mr>
                        </m:m>
                      </m:e>
                    </m:d>
                  </m:oMath>
                </a14:m>
                <a:endParaRPr lang="en-US" altLang="zh-CN" i="1" dirty="0">
                  <a:latin typeface="Cambria Math" panose="02040503050406030204" pitchFamily="18" charset="0"/>
                </a:endParaRPr>
              </a:p>
              <a:p>
                <a:pPr marL="0" indent="0">
                  <a:buNone/>
                </a:pPr>
                <a:r>
                  <a:rPr lang="en-US" altLang="zh-CN" dirty="0"/>
                  <a:t>                                                  </a:t>
                </a:r>
              </a:p>
              <a:p>
                <a:pPr marL="0" indent="0">
                  <a:buNone/>
                </a:pPr>
                <a:r>
                  <a:rPr kumimoji="1" lang="en-US" altLang="zh-CN" dirty="0"/>
                  <a:t>                  </a:t>
                </a:r>
                <a14:m>
                  <m:oMath xmlns:m="http://schemas.openxmlformats.org/officeDocument/2006/math">
                    <m:r>
                      <a:rPr kumimoji="1" lang="en-US" altLang="zh-CN" b="0" i="1" smtClean="0">
                        <a:latin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m>
                          <m:mPr>
                            <m:mcs>
                              <m:mc>
                                <m:mcPr>
                                  <m:count m:val="3"/>
                                  <m:mcJc m:val="center"/>
                                </m:mcPr>
                              </m:mc>
                            </m:mcs>
                            <m:ctrlPr>
                              <a:rPr lang="en-US" altLang="zh-CN" i="1">
                                <a:latin typeface="Cambria Math" panose="02040503050406030204" pitchFamily="18" charset="0"/>
                                <a:ea typeface="Cambria Math" panose="02040503050406030204" pitchFamily="18" charset="0"/>
                              </a:rPr>
                            </m:ctrlPr>
                          </m:mP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2</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3</m:t>
                                  </m:r>
                                </m:sub>
                              </m:sSub>
                            </m:e>
                          </m:m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2</m:t>
                                  </m:r>
                                </m:sub>
                              </m:sSub>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3</m:t>
                                  </m:r>
                                </m:sub>
                              </m:sSub>
                            </m:e>
                          </m:m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6</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6</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2</m:t>
                                  </m:r>
                                </m:sub>
                              </m:sSub>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6</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3</m:t>
                                  </m:r>
                                </m:sub>
                              </m:sSub>
                            </m:e>
                          </m:mr>
                        </m:m>
                      </m:e>
                    </m:d>
                  </m:oMath>
                </a14:m>
                <a:endParaRPr kumimoji="1" lang="en-US" altLang="zh-CN" dirty="0"/>
              </a:p>
              <a:p>
                <a:endParaRPr kumimoji="1" lang="en-US" altLang="zh-CN" dirty="0"/>
              </a:p>
              <a:p>
                <a:r>
                  <a:rPr kumimoji="1" lang="en-US" altLang="zh-CN" dirty="0">
                    <a:latin typeface="Times New Roman" panose="02020603050405020304" pitchFamily="18" charset="0"/>
                    <a:cs typeface="Times New Roman" panose="02020603050405020304" pitchFamily="18" charset="0"/>
                  </a:rPr>
                  <a:t>Detailed calculation is similar to output layer</a:t>
                </a:r>
              </a:p>
              <a:p>
                <a:endParaRPr kumimoji="1" lang="zh-CN" altLang="en-US" dirty="0"/>
              </a:p>
            </p:txBody>
          </p:sp>
        </mc:Choice>
        <mc:Fallback xmlns="">
          <p:sp>
            <p:nvSpPr>
              <p:cNvPr id="3" name="内容占位符 2">
                <a:extLst>
                  <a:ext uri="{FF2B5EF4-FFF2-40B4-BE49-F238E27FC236}">
                    <a16:creationId xmlns:a16="http://schemas.microsoft.com/office/drawing/2014/main" id="{BC913CBC-7D0D-BD42-81F6-891B85382089}"/>
                  </a:ext>
                </a:extLst>
              </p:cNvPr>
              <p:cNvSpPr>
                <a:spLocks noGrp="1" noRot="1" noChangeAspect="1" noMove="1" noResize="1" noEditPoints="1" noAdjustHandles="1" noChangeArrowheads="1" noChangeShapeType="1" noTextEdit="1"/>
              </p:cNvSpPr>
              <p:nvPr>
                <p:ph idx="1"/>
              </p:nvPr>
            </p:nvSpPr>
            <p:spPr>
              <a:blipFill>
                <a:blip r:embed="rId2"/>
                <a:stretch>
                  <a:fillRect l="-8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4011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9CEAB-90FE-F747-A3A6-DED11668FC5A}"/>
              </a:ext>
            </a:extLst>
          </p:cNvPr>
          <p:cNvSpPr>
            <a:spLocks noGrp="1"/>
          </p:cNvSpPr>
          <p:nvPr>
            <p:ph type="title"/>
          </p:nvPr>
        </p:nvSpPr>
        <p:spPr>
          <a:xfrm>
            <a:off x="838200" y="365125"/>
            <a:ext cx="10515600" cy="1325563"/>
          </a:xfrm>
        </p:spPr>
        <p:txBody>
          <a:bodyPr/>
          <a:lstStyle/>
          <a:p>
            <a:r>
              <a:rPr lang="en" altLang="zh-CN" b="1" dirty="0">
                <a:latin typeface="Times New Roman" panose="02020603050405020304" pitchFamily="18" charset="0"/>
                <a:cs typeface="Times New Roman" panose="02020603050405020304" pitchFamily="18" charset="0"/>
              </a:rPr>
              <a:t>Back-propagation neural network</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EE75755-CE1E-244E-B261-63FE73B1ECCA}"/>
              </a:ext>
            </a:extLst>
          </p:cNvPr>
          <p:cNvSpPr>
            <a:spLocks noGrp="1"/>
          </p:cNvSpPr>
          <p:nvPr>
            <p:ph idx="1"/>
          </p:nvPr>
        </p:nvSpPr>
        <p:spPr/>
        <p:txBody>
          <a:bodyPr/>
          <a:lstStyle/>
          <a:p>
            <a:r>
              <a:rPr lang="en" altLang="zh-CN" dirty="0">
                <a:latin typeface="Times New Roman" panose="02020603050405020304" pitchFamily="18" charset="0"/>
                <a:cs typeface="Times New Roman" panose="02020603050405020304" pitchFamily="18" charset="0"/>
              </a:rPr>
              <a:t>In a back-propagation neural network, the learning algorithm has two phases. </a:t>
            </a:r>
          </a:p>
          <a:p>
            <a:r>
              <a:rPr lang="en" altLang="zh-CN" dirty="0">
                <a:latin typeface="Times New Roman" panose="02020603050405020304" pitchFamily="18" charset="0"/>
                <a:cs typeface="Times New Roman" panose="02020603050405020304" pitchFamily="18" charset="0"/>
              </a:rPr>
              <a:t>First, a training input pattern is presented to the network input layer. The network propagates the input pattern from layer to layer until the output pattern is generated by the output layer. </a:t>
            </a:r>
          </a:p>
          <a:p>
            <a:r>
              <a:rPr lang="en" altLang="zh-CN" dirty="0">
                <a:latin typeface="Times New Roman" panose="02020603050405020304" pitchFamily="18" charset="0"/>
                <a:cs typeface="Times New Roman" panose="02020603050405020304" pitchFamily="18" charset="0"/>
              </a:rPr>
              <a:t>If this pattern is different from the desired output, an error is calculated and then propagated backwards through the network from the output layer to the input layer. The weights are modified as the error is propagated. </a:t>
            </a:r>
          </a:p>
          <a:p>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346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FD439-EB01-A441-A4F7-FD38AFF77E65}"/>
              </a:ext>
            </a:extLst>
          </p:cNvPr>
          <p:cNvSpPr>
            <a:spLocks noGrp="1"/>
          </p:cNvSpPr>
          <p:nvPr>
            <p:ph type="title"/>
          </p:nvPr>
        </p:nvSpPr>
        <p:spPr/>
        <p:txBody>
          <a:bodyPr/>
          <a:lstStyle/>
          <a:p>
            <a:r>
              <a:rPr lang="en" altLang="zh-CN" b="1" spc="-5" dirty="0">
                <a:latin typeface="Times New Roman" panose="02020603050405020304" pitchFamily="18" charset="0"/>
                <a:cs typeface="Times New Roman" panose="02020603050405020304" pitchFamily="18" charset="0"/>
              </a:rPr>
              <a:t>Update the weights-</a:t>
            </a:r>
            <a:r>
              <a:rPr kumimoji="1" lang="en-US" altLang="zh-CN" b="1" dirty="0">
                <a:latin typeface="Times New Roman" panose="02020603050405020304" pitchFamily="18" charset="0"/>
                <a:cs typeface="Times New Roman" panose="02020603050405020304" pitchFamily="18" charset="0"/>
              </a:rPr>
              <a:t> Output layer</a:t>
            </a:r>
            <a:endParaRPr kumimoji="1"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430EEA-2848-9E4C-ABBD-65388E3251E9}"/>
                  </a:ext>
                </a:extLst>
              </p:cNvPr>
              <p:cNvSpPr>
                <a:spLocks noGrp="1"/>
              </p:cNvSpPr>
              <p:nvPr>
                <p:ph idx="1"/>
              </p:nvPr>
            </p:nvSpPr>
            <p:spPr>
              <a:xfrm>
                <a:off x="838200" y="1825625"/>
                <a:ext cx="10515600" cy="4351338"/>
              </a:xfrm>
            </p:spPr>
            <p:txBody>
              <a:bodyPr>
                <a:normAutofit/>
              </a:bodyPr>
              <a:lstStyle/>
              <a:p>
                <a:pPr marL="0" indent="0">
                  <a:buNone/>
                </a:pPr>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𝑜𝑢𝑡𝑝𝑢𝑡</m:t>
                        </m:r>
                        <m:r>
                          <a:rPr lang="en-US" altLang="zh-CN" b="0" i="1" smtClean="0">
                            <a:latin typeface="Cambria Math" panose="02040503050406030204" pitchFamily="18" charset="0"/>
                            <a:ea typeface="Cambria Math" panose="02040503050406030204" pitchFamily="18" charset="0"/>
                          </a:rPr>
                          <m:t>_</m:t>
                        </m:r>
                        <m:r>
                          <a:rPr lang="en-US" altLang="zh-CN" b="0" i="1" smtClean="0">
                            <a:latin typeface="Cambria Math" panose="02040503050406030204" pitchFamily="18" charset="0"/>
                            <a:ea typeface="Cambria Math" panose="02040503050406030204" pitchFamily="18" charset="0"/>
                          </a:rPr>
                          <m:t>𝑢𝑝𝑑𝑎𝑡𝑒</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𝑜𝑢𝑡𝑝𝑢𝑡</m:t>
                        </m:r>
                      </m:sub>
                    </m:sSub>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𝑊</m:t>
                        </m:r>
                      </m:e>
                      <m:sub>
                        <m:r>
                          <a:rPr lang="en-US" altLang="zh-CN" i="1">
                            <a:latin typeface="Cambria Math" panose="02040503050406030204" pitchFamily="18" charset="0"/>
                            <a:ea typeface="Cambria Math" panose="02040503050406030204" pitchFamily="18" charset="0"/>
                          </a:rPr>
                          <m:t>𝑜𝑢𝑡𝑝𝑢𝑡</m:t>
                        </m:r>
                      </m:sub>
                    </m:sSub>
                  </m:oMath>
                </a14:m>
                <a:r>
                  <a:rPr lang="en-US" altLang="zh-CN" i="1" dirty="0">
                    <a:latin typeface="Cambria Math" panose="02040503050406030204" pitchFamily="18" charset="0"/>
                    <a:ea typeface="Cambria Math" panose="02040503050406030204" pitchFamily="18" charset="0"/>
                  </a:rPr>
                  <a:t>    </a:t>
                </a:r>
              </a:p>
              <a:p>
                <a:pPr marL="0" indent="0">
                  <a:buNone/>
                </a:pPr>
                <a:r>
                  <a:rPr lang="en-US" altLang="zh-CN" b="0" dirty="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  </m:t>
                    </m:r>
                  </m:oMath>
                </a14:m>
                <a:endParaRPr lang="en-US" altLang="zh-CN" b="0" i="1" dirty="0">
                  <a:latin typeface="Cambria Math" panose="02040503050406030204" pitchFamily="18" charset="0"/>
                  <a:ea typeface="Cambria Math" panose="02040503050406030204" pitchFamily="18" charset="0"/>
                </a:endParaRPr>
              </a:p>
              <a:p>
                <a:pPr marL="0" indent="0">
                  <a:buNone/>
                </a:pPr>
                <a:r>
                  <a:rPr lang="en-US" altLang="zh-CN" dirty="0"/>
                  <a:t>                        </a:t>
                </a:r>
                <a14:m>
                  <m:oMath xmlns:m="http://schemas.openxmlformats.org/officeDocument/2006/math">
                    <m:r>
                      <a:rPr lang="en-US" altLang="zh-CN" b="0" i="0"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4</m:t>
                                      </m:r>
                                    </m:sub>
                                  </m:sSub>
                                </m:e>
                              </m:acc>
                            </m:e>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5</m:t>
                                      </m:r>
                                    </m:sub>
                                  </m:sSub>
                                </m:e>
                              </m:acc>
                            </m:e>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6</m:t>
                                      </m:r>
                                    </m:sub>
                                  </m:sSub>
                                </m:e>
                              </m:acc>
                            </m:e>
                          </m:mr>
                        </m:m>
                      </m:e>
                    </m:d>
                    <m:r>
                      <a:rPr lang="en-US" altLang="zh-CN" b="0"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r>
                          <a:rPr lang="en-US" altLang="zh-CN" i="1" smtClean="0">
                            <a:latin typeface="Cambria Math" panose="02040503050406030204" pitchFamily="18" charset="0"/>
                            <a:ea typeface="Cambria Math" panose="02040503050406030204" pitchFamily="18" charset="0"/>
                          </a:rPr>
                          <m:t>∆</m:t>
                        </m:r>
                        <m:m>
                          <m:mPr>
                            <m:mcs>
                              <m:mc>
                                <m:mcPr>
                                  <m:count m:val="3"/>
                                  <m:mcJc m:val="center"/>
                                </m:mcPr>
                              </m:mc>
                            </m:mcs>
                            <m:ctrlPr>
                              <a:rPr lang="en-US" altLang="zh-CN" i="1">
                                <a:latin typeface="Cambria Math" panose="02040503050406030204" pitchFamily="18" charset="0"/>
                              </a:rPr>
                            </m:ctrlPr>
                          </m:mPr>
                          <m:m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4</m:t>
                                      </m:r>
                                    </m:sub>
                                  </m:sSub>
                                </m:e>
                              </m:acc>
                            </m:e>
                            <m:e>
                              <m:r>
                                <a:rPr lang="en-US" altLang="zh-CN"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5</m:t>
                                      </m:r>
                                    </m:sub>
                                  </m:sSub>
                                </m:e>
                              </m:acc>
                            </m:e>
                            <m:e>
                              <m:r>
                                <a:rPr lang="en-US" altLang="zh-CN"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6</m:t>
                                      </m:r>
                                    </m:sub>
                                  </m:sSub>
                                </m:e>
                              </m:acc>
                            </m:e>
                          </m:mr>
                        </m:m>
                      </m:e>
                    </m:d>
                  </m:oMath>
                </a14:m>
                <a:endParaRPr lang="en-US" altLang="zh-CN" b="0" i="1" dirty="0">
                  <a:latin typeface="Cambria Math" panose="02040503050406030204" pitchFamily="18" charset="0"/>
                  <a:ea typeface="Cambria Math" panose="02040503050406030204" pitchFamily="18" charset="0"/>
                </a:endParaRPr>
              </a:p>
              <a:p>
                <a:pPr marL="0" indent="0">
                  <a:buNone/>
                </a:pPr>
                <a:r>
                  <a:rPr lang="en-US" altLang="zh-CN" b="0" dirty="0">
                    <a:ea typeface="Cambria Math" panose="02040503050406030204" pitchFamily="18" charset="0"/>
                  </a:rPr>
                  <a:t>                        </a:t>
                </a:r>
                <a:endParaRPr lang="en-US" altLang="zh-CN"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altLang="zh-CN" b="0" i="1" smtClean="0">
                        <a:latin typeface="Cambria Math" panose="02040503050406030204" pitchFamily="18" charset="0"/>
                        <a:ea typeface="Cambria Math" panose="02040503050406030204" pitchFamily="18" charset="0"/>
                      </a:rPr>
                      <m:t>                              =</m:t>
                    </m:r>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47</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57</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67</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48</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58</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68</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49</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59</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69</m:t>
                                  </m:r>
                                </m:sub>
                              </m:sSub>
                            </m:e>
                          </m:mr>
                        </m:m>
                      </m:e>
                    </m:d>
                  </m:oMath>
                </a14:m>
                <a:r>
                  <a:rPr kumimoji="1" lang="en-US" altLang="zh-CN" dirty="0"/>
                  <a:t> + </a:t>
                </a:r>
                <a14:m>
                  <m:oMath xmlns:m="http://schemas.openxmlformats.org/officeDocument/2006/math">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47</m:t>
                                  </m:r>
                                </m:sub>
                              </m:sSub>
                            </m:e>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57</m:t>
                                  </m:r>
                                </m:sub>
                              </m:sSub>
                            </m:e>
                            <m:e>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67</m:t>
                                  </m:r>
                                </m:sub>
                              </m:sSub>
                            </m:e>
                          </m:mr>
                          <m:mr>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48</m:t>
                                  </m:r>
                                </m:sub>
                              </m:sSub>
                            </m:e>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58</m:t>
                                  </m:r>
                                </m:sub>
                              </m:sSub>
                            </m:e>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68</m:t>
                                  </m:r>
                                </m:sub>
                              </m:sSub>
                            </m:e>
                          </m:mr>
                          <m:mr>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49</m:t>
                                  </m:r>
                                </m:sub>
                              </m:sSub>
                            </m:e>
                            <m:e>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59</m:t>
                                  </m:r>
                                </m:sub>
                              </m:sSub>
                            </m:e>
                            <m:e>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69</m:t>
                                  </m:r>
                                </m:sub>
                              </m:sSub>
                            </m:e>
                          </m:mr>
                        </m:m>
                      </m:e>
                    </m:d>
                  </m:oMath>
                </a14:m>
                <a:r>
                  <a:rPr kumimoji="1" lang="en-US" altLang="zh-CN" dirty="0"/>
                  <a:t> </a:t>
                </a:r>
              </a:p>
              <a:p>
                <a:pPr marL="0" indent="0">
                  <a:buNone/>
                </a:pPr>
                <a:endParaRPr kumimoji="1" lang="en-US" altLang="zh-CN" dirty="0"/>
              </a:p>
              <a:p>
                <a:pPr marL="0" indent="0">
                  <a:buNone/>
                </a:pPr>
                <a:endParaRPr kumimoji="1" lang="zh-CN" altLang="en-US" dirty="0"/>
              </a:p>
            </p:txBody>
          </p:sp>
        </mc:Choice>
        <mc:Fallback xmlns="">
          <p:sp>
            <p:nvSpPr>
              <p:cNvPr id="3" name="内容占位符 2">
                <a:extLst>
                  <a:ext uri="{FF2B5EF4-FFF2-40B4-BE49-F238E27FC236}">
                    <a16:creationId xmlns:a16="http://schemas.microsoft.com/office/drawing/2014/main" id="{82430EEA-2848-9E4C-ABBD-65388E3251E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7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421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9709D7-2A84-8D4A-ADA1-7813F7C6EDCF}"/>
              </a:ext>
            </a:extLst>
          </p:cNvPr>
          <p:cNvSpPr>
            <a:spLocks noGrp="1"/>
          </p:cNvSpPr>
          <p:nvPr>
            <p:ph type="title"/>
          </p:nvPr>
        </p:nvSpPr>
        <p:spPr/>
        <p:txBody>
          <a:bodyPr/>
          <a:lstStyle/>
          <a:p>
            <a:r>
              <a:rPr lang="en" altLang="zh-CN" b="1" spc="-5" dirty="0">
                <a:latin typeface="Times New Roman" panose="02020603050405020304" pitchFamily="18" charset="0"/>
                <a:cs typeface="Times New Roman" panose="02020603050405020304" pitchFamily="18" charset="0"/>
              </a:rPr>
              <a:t>Update the weights-</a:t>
            </a:r>
            <a:r>
              <a:rPr kumimoji="1" lang="en-US" altLang="zh-CN" b="1" dirty="0">
                <a:latin typeface="Times New Roman" panose="02020603050405020304" pitchFamily="18" charset="0"/>
                <a:cs typeface="Times New Roman" panose="02020603050405020304" pitchFamily="18" charset="0"/>
              </a:rPr>
              <a:t> Output layer</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A1DF65B-C283-5C4B-BC96-AC46E7A54ECB}"/>
                  </a:ext>
                </a:extLst>
              </p:cNvPr>
              <p:cNvSpPr>
                <a:spLocks noGrp="1"/>
              </p:cNvSpPr>
              <p:nvPr>
                <p:ph idx="1"/>
              </p:nvPr>
            </p:nvSpPr>
            <p:spPr/>
            <p:txBody>
              <a:bodyPr/>
              <a:lstStyle/>
              <a:p>
                <a14:m>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𝑊</m:t>
                        </m:r>
                      </m:e>
                      <m:sub>
                        <m:r>
                          <a:rPr lang="en-US" altLang="zh-CN" sz="2400" i="1">
                            <a:latin typeface="Cambria Math" panose="02040503050406030204" pitchFamily="18" charset="0"/>
                            <a:ea typeface="Cambria Math" panose="02040503050406030204" pitchFamily="18" charset="0"/>
                          </a:rPr>
                          <m:t>𝑜𝑢𝑡𝑝𝑢𝑡</m:t>
                        </m:r>
                        <m:r>
                          <a:rPr lang="en-US" altLang="zh-CN" sz="2400" i="1">
                            <a:latin typeface="Cambria Math" panose="02040503050406030204" pitchFamily="18" charset="0"/>
                            <a:ea typeface="Cambria Math" panose="02040503050406030204" pitchFamily="18" charset="0"/>
                          </a:rPr>
                          <m:t>_</m:t>
                        </m:r>
                        <m:r>
                          <a:rPr lang="en-US" altLang="zh-CN" sz="2400" i="1">
                            <a:latin typeface="Cambria Math" panose="02040503050406030204" pitchFamily="18" charset="0"/>
                            <a:ea typeface="Cambria Math" panose="02040503050406030204" pitchFamily="18" charset="0"/>
                          </a:rPr>
                          <m:t>𝑢𝑝𝑑𝑎𝑡𝑒</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𝑊</m:t>
                        </m:r>
                      </m:e>
                      <m:sub>
                        <m:r>
                          <a:rPr lang="en-US" altLang="zh-CN" sz="2400" i="1">
                            <a:latin typeface="Cambria Math" panose="02040503050406030204" pitchFamily="18" charset="0"/>
                            <a:ea typeface="Cambria Math" panose="02040503050406030204" pitchFamily="18" charset="0"/>
                          </a:rPr>
                          <m:t>𝑜𝑢𝑡𝑝𝑢𝑡</m:t>
                        </m:r>
                      </m:sub>
                    </m:sSub>
                    <m:r>
                      <a:rPr lang="en-US" altLang="zh-CN" sz="2400" i="1">
                        <a:latin typeface="Cambria Math" panose="02040503050406030204" pitchFamily="18" charset="0"/>
                        <a:ea typeface="Cambria Math" panose="02040503050406030204" pitchFamily="18" charset="0"/>
                      </a:rPr>
                      <m:t>+</m:t>
                    </m:r>
                    <m:r>
                      <m:rPr>
                        <m:sty m:val="p"/>
                      </m:rPr>
                      <a:rPr lang="el-GR" altLang="zh-CN" sz="2400" i="1">
                        <a:latin typeface="Cambria Math" panose="02040503050406030204" pitchFamily="18" charset="0"/>
                        <a:ea typeface="Cambria Math" panose="02040503050406030204" pitchFamily="18" charset="0"/>
                      </a:rPr>
                      <m:t>Δ</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𝑊</m:t>
                        </m:r>
                      </m:e>
                      <m:sub>
                        <m:r>
                          <a:rPr lang="en-US" altLang="zh-CN" sz="2400" i="1">
                            <a:latin typeface="Cambria Math" panose="02040503050406030204" pitchFamily="18" charset="0"/>
                            <a:ea typeface="Cambria Math" panose="02040503050406030204" pitchFamily="18" charset="0"/>
                          </a:rPr>
                          <m:t>𝑜𝑢𝑡𝑝𝑢𝑡</m:t>
                        </m:r>
                      </m:sub>
                    </m:sSub>
                  </m:oMath>
                </a14:m>
                <a:endParaRPr kumimoji="1" lang="en-US" altLang="zh-CN" sz="2400" dirty="0"/>
              </a:p>
              <a:p>
                <a:pPr marL="0" indent="0">
                  <a:buNone/>
                </a:pPr>
                <a:r>
                  <a:rPr lang="en-US" altLang="zh-CN" sz="2400" b="0" dirty="0">
                    <a:solidFill>
                      <a:schemeClr val="tx1"/>
                    </a:solidFill>
                    <a:ea typeface="Cambria Math" panose="02040503050406030204" pitchFamily="18" charset="0"/>
                    <a:cs typeface="Times New Roman"/>
                  </a:rPr>
                  <a:t>                          </a:t>
                </a:r>
                <a14:m>
                  <m:oMath xmlns:m="http://schemas.openxmlformats.org/officeDocument/2006/math">
                    <m:r>
                      <a:rPr lang="en-US" altLang="zh-CN" sz="2400" b="0" i="1" smtClean="0">
                        <a:solidFill>
                          <a:schemeClr val="tx1"/>
                        </a:solidFill>
                        <a:latin typeface="Cambria Math" panose="02040503050406030204" pitchFamily="18" charset="0"/>
                        <a:ea typeface="Cambria Math" panose="02040503050406030204" pitchFamily="18" charset="0"/>
                        <a:cs typeface="Times New Roman"/>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rPr>
                          <m:t>𝑊</m:t>
                        </m:r>
                      </m:e>
                      <m:sub>
                        <m:r>
                          <a:rPr lang="en-US" altLang="zh-CN" sz="2400" i="1">
                            <a:solidFill>
                              <a:schemeClr val="tx1"/>
                            </a:solidFill>
                            <a:latin typeface="Cambria Math" panose="02040503050406030204" pitchFamily="18" charset="0"/>
                            <a:ea typeface="Cambria Math" panose="02040503050406030204" pitchFamily="18" charset="0"/>
                          </a:rPr>
                          <m:t>𝑜𝑢𝑡𝑝𝑢𝑡</m:t>
                        </m:r>
                      </m:sub>
                    </m:sSub>
                    <m:r>
                      <a:rPr lang="en-US" altLang="zh-CN" sz="2400" b="0" i="1" smtClean="0">
                        <a:solidFill>
                          <a:schemeClr val="tx1"/>
                        </a:solidFill>
                        <a:latin typeface="Cambria Math" panose="02040503050406030204" pitchFamily="18" charset="0"/>
                        <a:ea typeface="Cambria Math" panose="02040503050406030204" pitchFamily="18" charset="0"/>
                      </a:rPr>
                      <m:t>+</m:t>
                    </m:r>
                    <m:r>
                      <a:rPr lang="en-US" altLang="zh-CN" sz="2400" i="1">
                        <a:solidFill>
                          <a:schemeClr val="tx1"/>
                        </a:solidFill>
                        <a:latin typeface="Cambria Math" panose="02040503050406030204" pitchFamily="18" charset="0"/>
                        <a:ea typeface="Cambria Math" panose="02040503050406030204" pitchFamily="18" charset="0"/>
                        <a:cs typeface="Times New Roman"/>
                      </a:rPr>
                      <m:t>𝜂</m:t>
                    </m:r>
                    <m:r>
                      <a:rPr lang="en-US" altLang="zh-CN" sz="2400" i="1">
                        <a:solidFill>
                          <a:schemeClr val="tx1"/>
                        </a:solidFill>
                        <a:latin typeface="Cambria Math" panose="02040503050406030204" pitchFamily="18" charset="0"/>
                        <a:ea typeface="Cambria Math" panose="02040503050406030204" pitchFamily="18" charset="0"/>
                        <a:cs typeface="Times New Roman"/>
                      </a:rPr>
                      <m:t>∙</m:t>
                    </m:r>
                    <m:f>
                      <m:fPr>
                        <m:ctrlPr>
                          <a:rPr lang="en-US" altLang="zh-CN" sz="2400" i="1">
                            <a:solidFill>
                              <a:schemeClr val="tx1"/>
                            </a:solidFill>
                            <a:latin typeface="Cambria Math" panose="02040503050406030204" pitchFamily="18" charset="0"/>
                            <a:ea typeface="Cambria Math" panose="02040503050406030204" pitchFamily="18" charset="0"/>
                            <a:cs typeface="Times New Roman"/>
                          </a:rPr>
                        </m:ctrlPr>
                      </m:fPr>
                      <m:num>
                        <m:r>
                          <a:rPr lang="en-US" altLang="zh-CN" sz="2400" i="1">
                            <a:solidFill>
                              <a:schemeClr val="tx1"/>
                            </a:solidFill>
                            <a:latin typeface="Cambria Math" panose="02040503050406030204" pitchFamily="18" charset="0"/>
                            <a:ea typeface="Cambria Math" panose="02040503050406030204" pitchFamily="18" charset="0"/>
                            <a:cs typeface="Times New Roman"/>
                          </a:rPr>
                          <m:t>𝜕</m:t>
                        </m:r>
                        <m:r>
                          <a:rPr lang="en-US" altLang="zh-CN" sz="2400" i="1">
                            <a:solidFill>
                              <a:schemeClr val="tx1"/>
                            </a:solidFill>
                            <a:latin typeface="Cambria Math" panose="02040503050406030204" pitchFamily="18" charset="0"/>
                            <a:ea typeface="Cambria Math" panose="02040503050406030204" pitchFamily="18" charset="0"/>
                            <a:cs typeface="Times New Roman"/>
                          </a:rPr>
                          <m:t>𝐸</m:t>
                        </m:r>
                      </m:num>
                      <m:den>
                        <m:r>
                          <a:rPr lang="en-US" altLang="zh-CN" sz="2400" i="1">
                            <a:solidFill>
                              <a:schemeClr val="tx1"/>
                            </a:solidFill>
                            <a:latin typeface="Cambria Math" panose="02040503050406030204" pitchFamily="18" charset="0"/>
                            <a:ea typeface="Cambria Math" panose="02040503050406030204" pitchFamily="18" charset="0"/>
                            <a:cs typeface="Times New Roman"/>
                          </a:rPr>
                          <m:t>𝜕</m:t>
                        </m:r>
                        <m:sSub>
                          <m:sSubPr>
                            <m:ctrlPr>
                              <a:rPr lang="en-US" altLang="zh-CN" sz="2400" i="1">
                                <a:solidFill>
                                  <a:schemeClr val="tx1"/>
                                </a:solidFill>
                                <a:latin typeface="Cambria Math" panose="02040503050406030204" pitchFamily="18" charset="0"/>
                                <a:ea typeface="Cambria Math" panose="02040503050406030204" pitchFamily="18" charset="0"/>
                                <a:cs typeface="Times New Roman"/>
                              </a:rPr>
                            </m:ctrlPr>
                          </m:sSubPr>
                          <m:e>
                            <m:r>
                              <a:rPr lang="en-US" altLang="zh-CN" sz="2400" i="1">
                                <a:solidFill>
                                  <a:schemeClr val="tx1"/>
                                </a:solidFill>
                                <a:latin typeface="Cambria Math" panose="02040503050406030204" pitchFamily="18" charset="0"/>
                                <a:ea typeface="Cambria Math" panose="02040503050406030204" pitchFamily="18" charset="0"/>
                                <a:cs typeface="Times New Roman"/>
                              </a:rPr>
                              <m:t>𝑊</m:t>
                            </m:r>
                          </m:e>
                          <m:sub>
                            <m:r>
                              <a:rPr lang="en-US" altLang="zh-CN" sz="2400" i="1">
                                <a:solidFill>
                                  <a:schemeClr val="tx1"/>
                                </a:solidFill>
                                <a:latin typeface="Cambria Math" panose="02040503050406030204" pitchFamily="18" charset="0"/>
                                <a:ea typeface="Cambria Math" panose="02040503050406030204" pitchFamily="18" charset="0"/>
                                <a:cs typeface="Times New Roman"/>
                              </a:rPr>
                              <m:t>𝑜𝑢𝑡𝑝𝑢𝑡</m:t>
                            </m:r>
                          </m:sub>
                        </m:sSub>
                      </m:den>
                    </m:f>
                    <m:r>
                      <a:rPr lang="en-US" altLang="zh-CN" sz="2400">
                        <a:solidFill>
                          <a:schemeClr val="tx1"/>
                        </a:solidFill>
                        <a:latin typeface="Cambria Math" panose="02040503050406030204" pitchFamily="18" charset="0"/>
                        <a:ea typeface="Cambria Math" panose="02040503050406030204" pitchFamily="18" charset="0"/>
                        <a:cs typeface="Times New Roman"/>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𝑊</m:t>
                        </m:r>
                      </m:e>
                      <m:sub>
                        <m:r>
                          <a:rPr lang="en-US" altLang="zh-CN" sz="2400" i="1">
                            <a:latin typeface="Cambria Math" panose="02040503050406030204" pitchFamily="18" charset="0"/>
                            <a:ea typeface="Cambria Math" panose="02040503050406030204" pitchFamily="18" charset="0"/>
                          </a:rPr>
                          <m:t>𝑜𝑢𝑡𝑝𝑢𝑡</m:t>
                        </m:r>
                      </m:sub>
                    </m:sSub>
                    <m:r>
                      <a:rPr lang="en-US" altLang="zh-CN" sz="2400" b="0" i="1" smtClean="0">
                        <a:latin typeface="Cambria Math" panose="02040503050406030204" pitchFamily="18" charset="0"/>
                        <a:ea typeface="Cambria Math" panose="02040503050406030204" pitchFamily="18" charset="0"/>
                      </a:rPr>
                      <m:t>+</m:t>
                    </m:r>
                    <m:r>
                      <m:rPr>
                        <m:sty m:val="p"/>
                      </m:rPr>
                      <a:rPr lang="el-GR" altLang="zh-CN" sz="2400" i="1">
                        <a:solidFill>
                          <a:schemeClr val="tx1"/>
                        </a:solidFill>
                        <a:latin typeface="Cambria Math" panose="02040503050406030204" pitchFamily="18" charset="0"/>
                        <a:ea typeface="Cambria Math" panose="02040503050406030204" pitchFamily="18" charset="0"/>
                        <a:cs typeface="Times New Roman"/>
                      </a:rPr>
                      <m:t>η</m:t>
                    </m:r>
                    <m:r>
                      <a:rPr lang="el-GR" altLang="zh-CN" sz="2400" i="1">
                        <a:solidFill>
                          <a:schemeClr val="tx1"/>
                        </a:solidFill>
                        <a:latin typeface="Cambria Math" panose="02040503050406030204" pitchFamily="18" charset="0"/>
                        <a:ea typeface="Cambria Math" panose="02040503050406030204" pitchFamily="18" charset="0"/>
                        <a:cs typeface="Times New Roman"/>
                      </a:rPr>
                      <m:t>∙(</m:t>
                    </m:r>
                    <m:acc>
                      <m:accPr>
                        <m:chr m:val="⃗"/>
                        <m:ctrlPr>
                          <a:rPr kumimoji="1" lang="en-US" altLang="zh-CN" sz="2400" i="1">
                            <a:solidFill>
                              <a:schemeClr val="tx1"/>
                            </a:solidFill>
                            <a:latin typeface="Cambria Math" panose="02040503050406030204" pitchFamily="18" charset="0"/>
                            <a:cs typeface="Times New Roman" panose="02020603050405020304" pitchFamily="18" charset="0"/>
                          </a:rPr>
                        </m:ctrlPr>
                      </m:accPr>
                      <m:e>
                        <m:sSub>
                          <m:sSubPr>
                            <m:ctrlPr>
                              <a:rPr kumimoji="1" lang="en-US" altLang="zh-CN" sz="2400" i="1">
                                <a:solidFill>
                                  <a:schemeClr val="tx1"/>
                                </a:solidFill>
                                <a:latin typeface="Cambria Math" panose="02040503050406030204" pitchFamily="18" charset="0"/>
                                <a:cs typeface="Times New Roman" panose="02020603050405020304" pitchFamily="18" charset="0"/>
                              </a:rPr>
                            </m:ctrlPr>
                          </m:sSubPr>
                          <m:e>
                            <m:r>
                              <a:rPr kumimoji="1" lang="en-US" altLang="zh-CN" sz="2400" i="1">
                                <a:solidFill>
                                  <a:schemeClr val="tx1"/>
                                </a:solidFill>
                                <a:latin typeface="Cambria Math" panose="02040503050406030204" pitchFamily="18" charset="0"/>
                                <a:cs typeface="Times New Roman" panose="02020603050405020304" pitchFamily="18" charset="0"/>
                              </a:rPr>
                              <m:t>𝑌</m:t>
                            </m:r>
                          </m:e>
                          <m:sub>
                            <m:r>
                              <a:rPr kumimoji="1" lang="en-US" altLang="zh-CN" sz="2400" i="1">
                                <a:solidFill>
                                  <a:schemeClr val="tx1"/>
                                </a:solidFill>
                                <a:latin typeface="Cambria Math" panose="02040503050406030204" pitchFamily="18" charset="0"/>
                                <a:cs typeface="Times New Roman" panose="02020603050405020304" pitchFamily="18" charset="0"/>
                              </a:rPr>
                              <m:t>𝑑</m:t>
                            </m:r>
                          </m:sub>
                        </m:sSub>
                      </m:e>
                    </m:acc>
                    <m:r>
                      <a:rPr kumimoji="1" lang="en-US" altLang="zh-CN" sz="2400" i="1">
                        <a:solidFill>
                          <a:schemeClr val="tx1"/>
                        </a:solidFill>
                        <a:latin typeface="Cambria Math" panose="02040503050406030204" pitchFamily="18" charset="0"/>
                        <a:cs typeface="Times New Roman" panose="02020603050405020304" pitchFamily="18" charset="0"/>
                      </a:rPr>
                      <m:t>−</m:t>
                    </m:r>
                    <m:acc>
                      <m:accPr>
                        <m:chr m:val="⃗"/>
                        <m:ctrlPr>
                          <a:rPr kumimoji="1" lang="en-US" altLang="zh-CN" sz="2400" i="1">
                            <a:solidFill>
                              <a:schemeClr val="tx1"/>
                            </a:solidFill>
                            <a:latin typeface="Cambria Math" panose="02040503050406030204" pitchFamily="18" charset="0"/>
                            <a:cs typeface="Times New Roman" panose="02020603050405020304" pitchFamily="18" charset="0"/>
                          </a:rPr>
                        </m:ctrlPr>
                      </m:accPr>
                      <m:e>
                        <m:r>
                          <a:rPr kumimoji="1" lang="en-US" altLang="zh-CN" sz="2400" i="1">
                            <a:solidFill>
                              <a:schemeClr val="tx1"/>
                            </a:solidFill>
                            <a:latin typeface="Cambria Math" panose="02040503050406030204" pitchFamily="18" charset="0"/>
                            <a:cs typeface="Times New Roman" panose="02020603050405020304" pitchFamily="18" charset="0"/>
                          </a:rPr>
                          <m:t>𝑌</m:t>
                        </m:r>
                      </m:e>
                    </m:acc>
                    <m:r>
                      <a:rPr kumimoji="1" lang="en-US" altLang="zh-CN" sz="2400" i="1">
                        <a:solidFill>
                          <a:schemeClr val="tx1"/>
                        </a:solidFill>
                        <a:latin typeface="Cambria Math" panose="02040503050406030204" pitchFamily="18" charset="0"/>
                        <a:cs typeface="Times New Roman" panose="02020603050405020304" pitchFamily="18" charset="0"/>
                      </a:rPr>
                      <m:t>)</m:t>
                    </m:r>
                    <m:acc>
                      <m:accPr>
                        <m:chr m:val="⃗"/>
                        <m:ctrlPr>
                          <a:rPr kumimoji="1" lang="en-US" altLang="zh-CN" sz="2400" i="1">
                            <a:solidFill>
                              <a:schemeClr val="tx1"/>
                            </a:solidFill>
                            <a:latin typeface="Cambria Math" panose="02040503050406030204" pitchFamily="18" charset="0"/>
                            <a:cs typeface="Times New Roman" panose="02020603050405020304" pitchFamily="18" charset="0"/>
                          </a:rPr>
                        </m:ctrlPr>
                      </m:accPr>
                      <m:e>
                        <m:r>
                          <a:rPr kumimoji="1" lang="en-US" altLang="zh-CN" sz="2400" i="1">
                            <a:solidFill>
                              <a:schemeClr val="tx1"/>
                            </a:solidFill>
                            <a:latin typeface="Cambria Math" panose="02040503050406030204" pitchFamily="18" charset="0"/>
                            <a:cs typeface="Times New Roman" panose="02020603050405020304" pitchFamily="18" charset="0"/>
                          </a:rPr>
                          <m:t>𝑌</m:t>
                        </m:r>
                      </m:e>
                    </m:acc>
                    <m:r>
                      <a:rPr kumimoji="1" lang="en-US" altLang="zh-CN" sz="2400" i="1">
                        <a:solidFill>
                          <a:schemeClr val="tx1"/>
                        </a:solidFill>
                        <a:latin typeface="Cambria Math" panose="02040503050406030204" pitchFamily="18" charset="0"/>
                        <a:cs typeface="Times New Roman" panose="02020603050405020304" pitchFamily="18" charset="0"/>
                      </a:rPr>
                      <m:t> (</m:t>
                    </m:r>
                    <m:r>
                      <a:rPr kumimoji="1" lang="en-US" altLang="zh-CN" sz="2400" i="1">
                        <a:solidFill>
                          <a:schemeClr val="tx1"/>
                        </a:solidFill>
                        <a:latin typeface="Cambria Math" panose="02040503050406030204" pitchFamily="18" charset="0"/>
                        <a:cs typeface="Times New Roman" panose="02020603050405020304" pitchFamily="18" charset="0"/>
                      </a:rPr>
                      <m:t>1</m:t>
                    </m:r>
                    <m:r>
                      <a:rPr kumimoji="1" lang="en-US" altLang="zh-CN" sz="2400" i="1">
                        <a:solidFill>
                          <a:schemeClr val="tx1"/>
                        </a:solidFill>
                        <a:latin typeface="Cambria Math" panose="02040503050406030204" pitchFamily="18" charset="0"/>
                        <a:cs typeface="Times New Roman" panose="02020603050405020304" pitchFamily="18" charset="0"/>
                      </a:rPr>
                      <m:t>−</m:t>
                    </m:r>
                    <m:acc>
                      <m:accPr>
                        <m:chr m:val="⃗"/>
                        <m:ctrlPr>
                          <a:rPr kumimoji="1" lang="en-US" altLang="zh-CN" sz="2400" i="1">
                            <a:solidFill>
                              <a:schemeClr val="tx1"/>
                            </a:solidFill>
                            <a:latin typeface="Cambria Math" panose="02040503050406030204" pitchFamily="18" charset="0"/>
                            <a:cs typeface="Times New Roman" panose="02020603050405020304" pitchFamily="18" charset="0"/>
                          </a:rPr>
                        </m:ctrlPr>
                      </m:accPr>
                      <m:e>
                        <m:r>
                          <a:rPr kumimoji="1" lang="en-US" altLang="zh-CN" sz="2400" i="1">
                            <a:solidFill>
                              <a:schemeClr val="tx1"/>
                            </a:solidFill>
                            <a:latin typeface="Cambria Math" panose="02040503050406030204" pitchFamily="18" charset="0"/>
                            <a:cs typeface="Times New Roman" panose="02020603050405020304" pitchFamily="18" charset="0"/>
                          </a:rPr>
                          <m:t>𝑌</m:t>
                        </m:r>
                      </m:e>
                    </m:acc>
                    <m:r>
                      <a:rPr kumimoji="1" lang="en-US" altLang="zh-CN" sz="2400" i="1">
                        <a:solidFill>
                          <a:schemeClr val="tx1"/>
                        </a:solidFill>
                        <a:latin typeface="Cambria Math" panose="02040503050406030204" pitchFamily="18" charset="0"/>
                        <a:cs typeface="Times New Roman" panose="02020603050405020304" pitchFamily="18" charset="0"/>
                      </a:rPr>
                      <m:t>)</m:t>
                    </m:r>
                    <m:sSup>
                      <m:sSupPr>
                        <m:ctrlPr>
                          <a:rPr kumimoji="1" lang="en-US" altLang="zh-CN" sz="2400" i="1">
                            <a:solidFill>
                              <a:schemeClr val="tx1"/>
                            </a:solidFill>
                            <a:latin typeface="Cambria Math" panose="02040503050406030204" pitchFamily="18" charset="0"/>
                            <a:cs typeface="Times New Roman" panose="02020603050405020304" pitchFamily="18" charset="0"/>
                          </a:rPr>
                        </m:ctrlPr>
                      </m:sSupPr>
                      <m:e>
                        <m:acc>
                          <m:accPr>
                            <m:chr m:val="⃗"/>
                            <m:ctrlPr>
                              <a:rPr kumimoji="1"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accPr>
                          <m:e>
                            <m:r>
                              <a:rPr kumimoji="1"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𝐴</m:t>
                            </m:r>
                          </m:e>
                        </m:acc>
                      </m:e>
                      <m:sup>
                        <m:r>
                          <a:rPr kumimoji="1" lang="en-US" altLang="zh-CN" sz="2400" i="1">
                            <a:solidFill>
                              <a:schemeClr val="tx1"/>
                            </a:solidFill>
                            <a:latin typeface="Cambria Math" panose="02040503050406030204" pitchFamily="18" charset="0"/>
                            <a:cs typeface="Times New Roman" panose="02020603050405020304" pitchFamily="18" charset="0"/>
                          </a:rPr>
                          <m:t>𝑇</m:t>
                        </m:r>
                      </m:sup>
                    </m:sSup>
                  </m:oMath>
                </a14:m>
                <a:endParaRPr kumimoji="1" lang="en-US" altLang="zh-CN" sz="2400" dirty="0"/>
              </a:p>
              <a:p>
                <a:pPr marL="0" indent="0">
                  <a:buNone/>
                </a:pPr>
                <a:r>
                  <a:rPr kumimoji="1" lang="en-US" altLang="zh-CN" sz="2400" dirty="0"/>
                  <a:t>                          </a:t>
                </a:r>
                <a14:m>
                  <m:oMath xmlns:m="http://schemas.openxmlformats.org/officeDocument/2006/math">
                    <m:r>
                      <a:rPr kumimoji="1" lang="en-US" altLang="zh-CN" sz="2400" b="0" i="1" smtClean="0">
                        <a:latin typeface="Cambria Math" panose="02040503050406030204" pitchFamily="18" charset="0"/>
                      </a:rPr>
                      <m:t>=</m:t>
                    </m:r>
                    <m:d>
                      <m:dPr>
                        <m:begChr m:val="["/>
                        <m:endChr m:val="]"/>
                        <m:ctrlPr>
                          <a:rPr lang="en-US" altLang="zh-CN" sz="2400" i="1">
                            <a:latin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0</m:t>
                              </m:r>
                              <m:r>
                                <a:rPr lang="en-US" altLang="zh-CN" sz="2400" i="1">
                                  <a:latin typeface="Cambria Math" panose="02040503050406030204" pitchFamily="18" charset="0"/>
                                </a:rPr>
                                <m:t>.</m:t>
                              </m:r>
                              <m:r>
                                <a:rPr lang="en-US" altLang="zh-CN" sz="2400" i="1">
                                  <a:latin typeface="Cambria Math" panose="02040503050406030204" pitchFamily="18" charset="0"/>
                                </a:rPr>
                                <m:t>3</m:t>
                              </m:r>
                            </m:e>
                            <m:e>
                              <m:r>
                                <a:rPr lang="en-US" altLang="zh-CN" sz="2400" i="1">
                                  <a:latin typeface="Cambria Math" panose="02040503050406030204" pitchFamily="18" charset="0"/>
                                </a:rPr>
                                <m:t>0</m:t>
                              </m:r>
                              <m:r>
                                <a:rPr lang="en-US" altLang="zh-CN" sz="2400" i="1">
                                  <a:latin typeface="Cambria Math" panose="02040503050406030204" pitchFamily="18" charset="0"/>
                                </a:rPr>
                                <m:t>.</m:t>
                              </m:r>
                              <m:r>
                                <a:rPr lang="en-US" altLang="zh-CN" sz="2400" i="1">
                                  <a:latin typeface="Cambria Math" panose="02040503050406030204" pitchFamily="18" charset="0"/>
                                </a:rPr>
                                <m:t>2</m:t>
                              </m:r>
                            </m:e>
                            <m:e>
                              <m:r>
                                <a:rPr lang="en-US" altLang="zh-CN" sz="2400" i="1">
                                  <a:latin typeface="Cambria Math" panose="02040503050406030204" pitchFamily="18" charset="0"/>
                                </a:rPr>
                                <m:t>0</m:t>
                              </m:r>
                              <m:r>
                                <a:rPr lang="en-US" altLang="zh-CN" sz="2400" i="1">
                                  <a:latin typeface="Cambria Math" panose="02040503050406030204" pitchFamily="18" charset="0"/>
                                </a:rPr>
                                <m:t>.</m:t>
                              </m:r>
                              <m:r>
                                <a:rPr lang="en-US" altLang="zh-CN" sz="2400" i="1">
                                  <a:latin typeface="Cambria Math" panose="02040503050406030204" pitchFamily="18" charset="0"/>
                                </a:rPr>
                                <m:t>1</m:t>
                              </m:r>
                            </m:e>
                          </m:mr>
                          <m:mr>
                            <m:e>
                              <m:r>
                                <a:rPr lang="en-US" altLang="zh-CN" sz="2400" i="1">
                                  <a:latin typeface="Cambria Math" panose="02040503050406030204" pitchFamily="18" charset="0"/>
                                </a:rPr>
                                <m:t>0</m:t>
                              </m:r>
                              <m:r>
                                <a:rPr lang="en-US" altLang="zh-CN" sz="2400" i="1">
                                  <a:latin typeface="Cambria Math" panose="02040503050406030204" pitchFamily="18" charset="0"/>
                                </a:rPr>
                                <m:t>.</m:t>
                              </m:r>
                              <m:r>
                                <a:rPr lang="en-US" altLang="zh-CN" sz="2400" i="1">
                                  <a:latin typeface="Cambria Math" panose="02040503050406030204" pitchFamily="18" charset="0"/>
                                </a:rPr>
                                <m:t>6</m:t>
                              </m:r>
                            </m:e>
                            <m:e>
                              <m:r>
                                <a:rPr lang="en-US" altLang="zh-CN" sz="2400" i="1">
                                  <a:latin typeface="Cambria Math" panose="02040503050406030204" pitchFamily="18" charset="0"/>
                                </a:rPr>
                                <m:t>0</m:t>
                              </m:r>
                              <m:r>
                                <a:rPr lang="en-US" altLang="zh-CN" sz="2400" i="1">
                                  <a:latin typeface="Cambria Math" panose="02040503050406030204" pitchFamily="18" charset="0"/>
                                </a:rPr>
                                <m:t>.</m:t>
                              </m:r>
                              <m:r>
                                <a:rPr lang="en-US" altLang="zh-CN" sz="2400" i="1">
                                  <a:latin typeface="Cambria Math" panose="02040503050406030204" pitchFamily="18" charset="0"/>
                                </a:rPr>
                                <m:t>1</m:t>
                              </m:r>
                            </m:e>
                            <m:e>
                              <m:r>
                                <a:rPr lang="en-US" altLang="zh-CN" sz="2400" i="1">
                                  <a:latin typeface="Cambria Math" panose="02040503050406030204" pitchFamily="18" charset="0"/>
                                </a:rPr>
                                <m:t>0</m:t>
                              </m:r>
                              <m:r>
                                <a:rPr lang="en-US" altLang="zh-CN" sz="2400" i="1">
                                  <a:latin typeface="Cambria Math" panose="02040503050406030204" pitchFamily="18" charset="0"/>
                                </a:rPr>
                                <m:t>.</m:t>
                              </m:r>
                              <m:r>
                                <a:rPr lang="en-US" altLang="zh-CN" sz="2400" i="1">
                                  <a:latin typeface="Cambria Math" panose="02040503050406030204" pitchFamily="18" charset="0"/>
                                </a:rPr>
                                <m:t>4</m:t>
                              </m:r>
                            </m:e>
                          </m:mr>
                          <m:mr>
                            <m:e>
                              <m:r>
                                <a:rPr lang="en-US" altLang="zh-CN" sz="2400" i="1">
                                  <a:latin typeface="Cambria Math" panose="02040503050406030204" pitchFamily="18" charset="0"/>
                                </a:rPr>
                                <m:t>0</m:t>
                              </m:r>
                              <m:r>
                                <a:rPr lang="en-US" altLang="zh-CN" sz="2400" i="1">
                                  <a:latin typeface="Cambria Math" panose="02040503050406030204" pitchFamily="18" charset="0"/>
                                </a:rPr>
                                <m:t>.</m:t>
                              </m:r>
                              <m:r>
                                <a:rPr lang="en-US" altLang="zh-CN" sz="2400" i="1">
                                  <a:latin typeface="Cambria Math" panose="02040503050406030204" pitchFamily="18" charset="0"/>
                                </a:rPr>
                                <m:t>1</m:t>
                              </m:r>
                            </m:e>
                            <m:e>
                              <m:r>
                                <a:rPr lang="en-US" altLang="zh-CN" sz="2400" i="1">
                                  <a:latin typeface="Cambria Math" panose="02040503050406030204" pitchFamily="18" charset="0"/>
                                </a:rPr>
                                <m:t>0</m:t>
                              </m:r>
                              <m:r>
                                <a:rPr lang="en-US" altLang="zh-CN" sz="2400" i="1">
                                  <a:latin typeface="Cambria Math" panose="02040503050406030204" pitchFamily="18" charset="0"/>
                                </a:rPr>
                                <m:t>.</m:t>
                              </m:r>
                              <m:r>
                                <a:rPr lang="en-US" altLang="zh-CN" sz="2400" i="1">
                                  <a:latin typeface="Cambria Math" panose="02040503050406030204" pitchFamily="18" charset="0"/>
                                </a:rPr>
                                <m:t>7</m:t>
                              </m:r>
                            </m:e>
                            <m:e>
                              <m:r>
                                <a:rPr lang="en-US" altLang="zh-CN" sz="2400" i="1">
                                  <a:latin typeface="Cambria Math" panose="02040503050406030204" pitchFamily="18" charset="0"/>
                                </a:rPr>
                                <m:t>0</m:t>
                              </m:r>
                              <m:r>
                                <a:rPr lang="en-US" altLang="zh-CN" sz="2400" i="1">
                                  <a:latin typeface="Cambria Math" panose="02040503050406030204" pitchFamily="18" charset="0"/>
                                </a:rPr>
                                <m:t>.</m:t>
                              </m:r>
                              <m:r>
                                <a:rPr lang="en-US" altLang="zh-CN" sz="2400" i="1">
                                  <a:latin typeface="Cambria Math" panose="02040503050406030204" pitchFamily="18" charset="0"/>
                                </a:rPr>
                                <m:t>5</m:t>
                              </m:r>
                            </m:e>
                          </m:mr>
                        </m:m>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d>
                      <m:dPr>
                        <m:begChr m:val="["/>
                        <m:endChr m:val="]"/>
                        <m:ctrlPr>
                          <a:rPr kumimoji="1" lang="en-US" altLang="zh-CN" sz="2400" i="1">
                            <a:latin typeface="Cambria Math" panose="02040503050406030204" pitchFamily="18" charset="0"/>
                          </a:rPr>
                        </m:ctrlPr>
                      </m:dPr>
                      <m:e>
                        <m:m>
                          <m:mPr>
                            <m:mcs>
                              <m:mc>
                                <m:mcPr>
                                  <m:count m:val="1"/>
                                  <m:mcJc m:val="center"/>
                                </m:mcPr>
                              </m:mc>
                            </m:mcs>
                            <m:ctrlPr>
                              <a:rPr kumimoji="1" lang="en-US" altLang="zh-CN" sz="2400" i="1">
                                <a:latin typeface="Cambria Math" panose="02040503050406030204" pitchFamily="18" charset="0"/>
                              </a:rPr>
                            </m:ctrlPr>
                          </m:mPr>
                          <m:mr>
                            <m:e>
                              <m:r>
                                <m:rPr>
                                  <m:brk m:alnAt="7"/>
                                </m:rPr>
                                <a:rPr kumimoji="1" lang="en-US" altLang="zh-CN" sz="2400" i="1">
                                  <a:latin typeface="Cambria Math" panose="02040503050406030204" pitchFamily="18" charset="0"/>
                                </a:rPr>
                                <m:t>0</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0999</m:t>
                              </m:r>
                            </m:e>
                          </m:mr>
                          <m:mr>
                            <m:e>
                              <m:r>
                                <a:rPr kumimoji="1" lang="en-US" altLang="zh-CN" sz="2400" i="1">
                                  <a:latin typeface="Cambria Math" panose="02040503050406030204" pitchFamily="18" charset="0"/>
                                </a:rPr>
                                <m:t>−</m:t>
                              </m:r>
                              <m:r>
                                <a:rPr kumimoji="1" lang="en-US" altLang="zh-CN" sz="2400" i="1">
                                  <a:latin typeface="Cambria Math" panose="02040503050406030204" pitchFamily="18" charset="0"/>
                                </a:rPr>
                                <m:t>0</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1481</m:t>
                              </m:r>
                            </m:e>
                          </m:mr>
                          <m:mr>
                            <m:e>
                              <m:r>
                                <a:rPr kumimoji="1" lang="en-US" altLang="zh-CN" sz="2400" i="1">
                                  <a:latin typeface="Cambria Math" panose="02040503050406030204" pitchFamily="18" charset="0"/>
                                </a:rPr>
                                <m:t>−</m:t>
                              </m:r>
                              <m:r>
                                <a:rPr kumimoji="1" lang="en-US" altLang="zh-CN" sz="2400" i="1">
                                  <a:latin typeface="Cambria Math" panose="02040503050406030204" pitchFamily="18" charset="0"/>
                                </a:rPr>
                                <m:t>0</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1481</m:t>
                              </m:r>
                            </m:e>
                          </m:mr>
                        </m:m>
                      </m:e>
                    </m:d>
                    <m:d>
                      <m:dPr>
                        <m:begChr m:val="["/>
                        <m:endChr m:val="]"/>
                        <m:ctrlPr>
                          <a:rPr kumimoji="1" lang="en-US" altLang="zh-CN" sz="2400" i="1" smtClean="0">
                            <a:latin typeface="Cambria Math" panose="02040503050406030204" pitchFamily="18" charset="0"/>
                          </a:rPr>
                        </m:ctrlPr>
                      </m:dPr>
                      <m:e>
                        <m:m>
                          <m:mPr>
                            <m:mcs>
                              <m:mc>
                                <m:mcPr>
                                  <m:count m:val="3"/>
                                  <m:mcJc m:val="center"/>
                                </m:mcPr>
                              </m:mc>
                            </m:mcs>
                            <m:ctrlPr>
                              <a:rPr kumimoji="1" lang="en-US" altLang="zh-CN" sz="2400" i="1" smtClean="0">
                                <a:latin typeface="Cambria Math" panose="02040503050406030204" pitchFamily="18" charset="0"/>
                              </a:rPr>
                            </m:ctrlPr>
                          </m:mPr>
                          <m:mr>
                            <m:e>
                              <m:r>
                                <m:rPr>
                                  <m:brk m:alnAt="7"/>
                                </m:rPr>
                                <a:rPr kumimoji="1" lang="en-US" altLang="zh-CN" sz="2400" b="0" i="1" smtClean="0">
                                  <a:latin typeface="Cambria Math" panose="02040503050406030204" pitchFamily="18" charset="0"/>
                                </a:rPr>
                                <m:t>0</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6248</m:t>
                              </m:r>
                            </m:e>
                            <m:e>
                              <m:r>
                                <a:rPr kumimoji="1" lang="en-US" altLang="zh-CN" sz="2400" b="0" i="1" smtClean="0">
                                  <a:latin typeface="Cambria Math" panose="02040503050406030204" pitchFamily="18" charset="0"/>
                                </a:rPr>
                                <m:t>0</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5449</m:t>
                              </m:r>
                            </m:e>
                            <m:e>
                              <m:r>
                                <a:rPr kumimoji="1" lang="en-US" altLang="zh-CN" sz="2400" b="0" i="1" smtClean="0">
                                  <a:latin typeface="Cambria Math" panose="02040503050406030204" pitchFamily="18" charset="0"/>
                                </a:rPr>
                                <m:t>0</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5769</m:t>
                              </m:r>
                            </m:e>
                          </m:mr>
                        </m:m>
                      </m:e>
                    </m:d>
                  </m:oMath>
                </a14:m>
                <a:endParaRPr kumimoji="1" lang="en-US" altLang="zh-CN" sz="2400" dirty="0">
                  <a:latin typeface="Times New Roman" panose="02020603050405020304" pitchFamily="18" charset="0"/>
                  <a:cs typeface="Times New Roman" panose="02020603050405020304" pitchFamily="18" charset="0"/>
                </a:endParaRPr>
              </a:p>
              <a:p>
                <a:pPr marL="0" indent="0">
                  <a:buNone/>
                </a:pPr>
                <a:r>
                  <a:rPr kumimoji="1" lang="en-US" altLang="zh-CN" sz="2400" dirty="0">
                    <a:latin typeface="Times New Roman" panose="02020603050405020304" pitchFamily="18" charset="0"/>
                    <a:cs typeface="Times New Roman" panose="02020603050405020304" pitchFamily="18" charset="0"/>
                  </a:rPr>
                  <a:t>                     </a:t>
                </a:r>
              </a:p>
              <a:p>
                <a:pPr marL="0" indent="0">
                  <a:buNone/>
                </a:pPr>
                <a:r>
                  <a:rPr kumimoji="1" lang="en-US" altLang="zh-CN" sz="2400" dirty="0">
                    <a:latin typeface="Times New Roman" panose="02020603050405020304" pitchFamily="18" charset="0"/>
                    <a:cs typeface="Times New Roman" panose="02020603050405020304" pitchFamily="18" charset="0"/>
                  </a:rPr>
                  <a:t>                            </a:t>
                </a:r>
                <a14:m>
                  <m:oMath xmlns:m="http://schemas.openxmlformats.org/officeDocument/2006/math">
                    <m:r>
                      <a:rPr kumimoji="1" lang="en-US" altLang="zh-CN" sz="2400" b="0" i="0" smtClean="0">
                        <a:latin typeface="Cambria Math" panose="02040503050406030204" pitchFamily="18" charset="0"/>
                        <a:cs typeface="Times New Roman" panose="02020603050405020304" pitchFamily="18" charset="0"/>
                      </a:rPr>
                      <m:t> </m:t>
                    </m:r>
                    <m:r>
                      <a:rPr kumimoji="1" lang="en-US" altLang="zh-CN" sz="2400" b="0" i="1" smtClean="0">
                        <a:latin typeface="Cambria Math" panose="02040503050406030204" pitchFamily="18" charset="0"/>
                        <a:cs typeface="Times New Roman" panose="02020603050405020304" pitchFamily="18" charset="0"/>
                      </a:rPr>
                      <m:t>=</m:t>
                    </m:r>
                    <m:d>
                      <m:dPr>
                        <m:begChr m:val="["/>
                        <m:endChr m:val="]"/>
                        <m:ctrlPr>
                          <a:rPr kumimoji="1" lang="en-US" altLang="zh-CN" sz="2400" b="0" i="1" smtClean="0">
                            <a:latin typeface="Cambria Math" panose="02040503050406030204" pitchFamily="18" charset="0"/>
                            <a:cs typeface="Times New Roman" panose="02020603050405020304" pitchFamily="18" charset="0"/>
                          </a:rPr>
                        </m:ctrlPr>
                      </m:dPr>
                      <m:e>
                        <m:m>
                          <m:mPr>
                            <m:mcs>
                              <m:mc>
                                <m:mcPr>
                                  <m:count m:val="3"/>
                                  <m:mcJc m:val="center"/>
                                </m:mcPr>
                              </m:mc>
                            </m:mcs>
                            <m:ctrlPr>
                              <a:rPr kumimoji="1" lang="en-US" altLang="zh-CN" sz="2400" b="0" i="1" smtClean="0">
                                <a:latin typeface="Cambria Math" panose="02040503050406030204" pitchFamily="18" charset="0"/>
                                <a:cs typeface="Times New Roman" panose="02020603050405020304" pitchFamily="18" charset="0"/>
                              </a:rPr>
                            </m:ctrlPr>
                          </m:mPr>
                          <m:mr>
                            <m:e>
                              <m:r>
                                <m:rPr>
                                  <m:brk m:alnAt="7"/>
                                </m:rPr>
                                <a:rPr kumimoji="1" lang="en-US" altLang="zh-CN" sz="2400" b="0" i="1" smtClean="0">
                                  <a:latin typeface="Cambria Math" panose="02040503050406030204" pitchFamily="18" charset="0"/>
                                  <a:cs typeface="Times New Roman" panose="02020603050405020304" pitchFamily="18" charset="0"/>
                                </a:rPr>
                                <m:t>0</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3062</m:t>
                              </m:r>
                            </m:e>
                            <m:e>
                              <m:r>
                                <a:rPr kumimoji="1" lang="en-US" altLang="zh-CN" sz="2400" b="0" i="1" smtClean="0">
                                  <a:latin typeface="Cambria Math" panose="02040503050406030204" pitchFamily="18" charset="0"/>
                                  <a:cs typeface="Times New Roman" panose="02020603050405020304" pitchFamily="18" charset="0"/>
                                </a:rPr>
                                <m:t>0</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2054</m:t>
                              </m:r>
                            </m:e>
                            <m:e>
                              <m:r>
                                <a:rPr kumimoji="1" lang="en-US" altLang="zh-CN" sz="2400" b="0" i="1" smtClean="0">
                                  <a:latin typeface="Cambria Math" panose="02040503050406030204" pitchFamily="18" charset="0"/>
                                  <a:cs typeface="Times New Roman" panose="02020603050405020304" pitchFamily="18" charset="0"/>
                                </a:rPr>
                                <m:t>0</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1058</m:t>
                              </m:r>
                            </m:e>
                          </m:mr>
                          <m:mr>
                            <m:e>
                              <m:r>
                                <a:rPr kumimoji="1" lang="en-US" altLang="zh-CN" sz="2400" b="0" i="1" smtClean="0">
                                  <a:latin typeface="Cambria Math" panose="02040503050406030204" pitchFamily="18" charset="0"/>
                                  <a:cs typeface="Times New Roman" panose="02020603050405020304" pitchFamily="18" charset="0"/>
                                </a:rPr>
                                <m:t>0</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5907</m:t>
                              </m:r>
                            </m:e>
                            <m:e>
                              <m:r>
                                <a:rPr kumimoji="1" lang="en-US" altLang="zh-CN" sz="2400" b="0" i="1" smtClean="0">
                                  <a:latin typeface="Cambria Math" panose="02040503050406030204" pitchFamily="18" charset="0"/>
                                  <a:cs typeface="Times New Roman" panose="02020603050405020304" pitchFamily="18" charset="0"/>
                                </a:rPr>
                                <m:t>0</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0919</m:t>
                              </m:r>
                            </m:e>
                            <m:e>
                              <m:r>
                                <a:rPr kumimoji="1" lang="en-US" altLang="zh-CN" sz="2400" b="0" i="1" smtClean="0">
                                  <a:latin typeface="Cambria Math" panose="02040503050406030204" pitchFamily="18" charset="0"/>
                                  <a:cs typeface="Times New Roman" panose="02020603050405020304" pitchFamily="18" charset="0"/>
                                </a:rPr>
                                <m:t>0</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3915</m:t>
                              </m:r>
                            </m:e>
                          </m:mr>
                          <m:mr>
                            <m:e>
                              <m:r>
                                <a:rPr kumimoji="1" lang="en-US" altLang="zh-CN" sz="2400" b="0" i="1" smtClean="0">
                                  <a:latin typeface="Cambria Math" panose="02040503050406030204" pitchFamily="18" charset="0"/>
                                  <a:cs typeface="Times New Roman" panose="02020603050405020304" pitchFamily="18" charset="0"/>
                                </a:rPr>
                                <m:t>0</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0907</m:t>
                              </m:r>
                            </m:e>
                            <m:e>
                              <m:r>
                                <a:rPr kumimoji="1" lang="en-US" altLang="zh-CN" sz="2400" b="0" i="1" smtClean="0">
                                  <a:latin typeface="Cambria Math" panose="02040503050406030204" pitchFamily="18" charset="0"/>
                                  <a:cs typeface="Times New Roman" panose="02020603050405020304" pitchFamily="18" charset="0"/>
                                </a:rPr>
                                <m:t>0</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6919</m:t>
                              </m:r>
                            </m:e>
                            <m:e>
                              <m:r>
                                <a:rPr kumimoji="1" lang="en-US" altLang="zh-CN" sz="2400" b="0" i="1" smtClean="0">
                                  <a:latin typeface="Cambria Math" panose="02040503050406030204" pitchFamily="18" charset="0"/>
                                  <a:cs typeface="Times New Roman" panose="02020603050405020304" pitchFamily="18" charset="0"/>
                                </a:rPr>
                                <m:t>0</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4915</m:t>
                              </m:r>
                            </m:e>
                          </m:mr>
                        </m:m>
                      </m:e>
                    </m:d>
                  </m:oMath>
                </a14:m>
                <a:endParaRPr kumimoji="1" lang="en-US" altLang="zh-CN" sz="2400"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3A1DF65B-C283-5C4B-BC96-AC46E7A54ECB}"/>
                  </a:ext>
                </a:extLst>
              </p:cNvPr>
              <p:cNvSpPr>
                <a:spLocks noGrp="1" noRot="1" noChangeAspect="1" noMove="1" noResize="1" noEditPoints="1" noAdjustHandles="1" noChangeArrowheads="1" noChangeShapeType="1" noTextEdit="1"/>
              </p:cNvSpPr>
              <p:nvPr>
                <p:ph idx="1"/>
              </p:nvPr>
            </p:nvSpPr>
            <p:spPr>
              <a:blipFill>
                <a:blip r:embed="rId2"/>
                <a:stretch>
                  <a:fillRect l="-724" t="-1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9174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FD439-EB01-A441-A4F7-FD38AFF77E65}"/>
              </a:ext>
            </a:extLst>
          </p:cNvPr>
          <p:cNvSpPr>
            <a:spLocks noGrp="1"/>
          </p:cNvSpPr>
          <p:nvPr>
            <p:ph type="title"/>
          </p:nvPr>
        </p:nvSpPr>
        <p:spPr/>
        <p:txBody>
          <a:bodyPr/>
          <a:lstStyle/>
          <a:p>
            <a:r>
              <a:rPr lang="en" altLang="zh-CN" b="1" spc="-5" dirty="0">
                <a:latin typeface="Times New Roman" panose="02020603050405020304" pitchFamily="18" charset="0"/>
                <a:cs typeface="Times New Roman" panose="02020603050405020304" pitchFamily="18" charset="0"/>
              </a:rPr>
              <a:t>Update the weights-</a:t>
            </a:r>
            <a:r>
              <a:rPr kumimoji="1" lang="en-US" altLang="zh-CN" b="1" dirty="0">
                <a:latin typeface="Times New Roman" panose="02020603050405020304" pitchFamily="18" charset="0"/>
                <a:cs typeface="Times New Roman" panose="02020603050405020304" pitchFamily="18" charset="0"/>
              </a:rPr>
              <a:t> Hidden layer</a:t>
            </a:r>
            <a:endParaRPr kumimoji="1"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430EEA-2848-9E4C-ABBD-65388E3251E9}"/>
                  </a:ext>
                </a:extLst>
              </p:cNvPr>
              <p:cNvSpPr>
                <a:spLocks noGrp="1"/>
              </p:cNvSpPr>
              <p:nvPr>
                <p:ph idx="1"/>
              </p:nvPr>
            </p:nvSpPr>
            <p:spPr/>
            <p:txBody>
              <a:bodyPr>
                <a:normAutofit/>
              </a:bodyPr>
              <a:lstStyle/>
              <a:p>
                <a:pPr marL="0" indent="0">
                  <a:buNone/>
                </a:pPr>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𝑖𝑑𝑑𝑒𝑛</m:t>
                        </m:r>
                        <m:r>
                          <a:rPr lang="en-US" altLang="zh-CN" b="0" i="1" smtClean="0">
                            <a:latin typeface="Cambria Math" panose="02040503050406030204" pitchFamily="18" charset="0"/>
                            <a:ea typeface="Cambria Math" panose="02040503050406030204" pitchFamily="18" charset="0"/>
                          </a:rPr>
                          <m:t>_</m:t>
                        </m:r>
                        <m:r>
                          <a:rPr lang="en-US" altLang="zh-CN" b="0" i="1" smtClean="0">
                            <a:latin typeface="Cambria Math" panose="02040503050406030204" pitchFamily="18" charset="0"/>
                            <a:ea typeface="Cambria Math" panose="02040503050406030204" pitchFamily="18" charset="0"/>
                          </a:rPr>
                          <m:t>𝑢𝑝𝑑𝑎𝑡𝑒</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𝑖𝑑𝑑𝑒𝑛</m:t>
                        </m:r>
                      </m:sub>
                    </m:sSub>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𝑖𝑑𝑑𝑒𝑛</m:t>
                        </m:r>
                      </m:sub>
                    </m:sSub>
                  </m:oMath>
                </a14:m>
                <a:r>
                  <a:rPr lang="en-US" altLang="zh-CN" i="1" dirty="0">
                    <a:latin typeface="Cambria Math" panose="02040503050406030204" pitchFamily="18" charset="0"/>
                    <a:ea typeface="Cambria Math" panose="02040503050406030204" pitchFamily="18" charset="0"/>
                  </a:rPr>
                  <a:t>    </a:t>
                </a:r>
              </a:p>
              <a:p>
                <a:pPr marL="0" indent="0">
                  <a:buNone/>
                </a:pPr>
                <a:r>
                  <a:rPr kumimoji="1" lang="en-US" altLang="zh-CN" dirty="0"/>
                  <a:t> </a:t>
                </a:r>
                <a:endParaRPr lang="en-US" altLang="zh-CN" dirty="0">
                  <a:latin typeface="Cambria Math" panose="02040503050406030204" pitchFamily="18" charset="0"/>
                </a:endParaRPr>
              </a:p>
              <a:p>
                <a:pPr marL="0" indent="0">
                  <a:buNone/>
                </a:pPr>
                <a14:m>
                  <m:oMath xmlns:m="http://schemas.openxmlformats.org/officeDocument/2006/math">
                    <m:r>
                      <a:rPr lang="en-US" altLang="zh-CN" b="0" i="0" smtClean="0">
                        <a:latin typeface="Cambria Math" panose="02040503050406030204" pitchFamily="18" charset="0"/>
                      </a:rPr>
                      <m:t>                              </m:t>
                    </m:r>
                    <m:r>
                      <a:rPr lang="en-US" altLang="zh-CN">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1</m:t>
                                      </m:r>
                                    </m:sub>
                                  </m:sSub>
                                </m:e>
                              </m:acc>
                            </m:e>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2</m:t>
                                      </m:r>
                                    </m:sub>
                                  </m:sSub>
                                </m:e>
                              </m:acc>
                            </m:e>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3</m:t>
                                      </m:r>
                                    </m:sub>
                                  </m:sSub>
                                </m:e>
                              </m:acc>
                            </m:e>
                          </m:mr>
                        </m:m>
                      </m:e>
                    </m:d>
                    <m:r>
                      <a:rPr lang="en-US" altLang="zh-CN" i="1">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m>
                          <m:mPr>
                            <m:mcs>
                              <m:mc>
                                <m:mcPr>
                                  <m:count m:val="3"/>
                                  <m:mcJc m:val="center"/>
                                </m:mcPr>
                              </m:mc>
                            </m:mcs>
                            <m:ctrlPr>
                              <a:rPr lang="en-US" altLang="zh-CN" i="1">
                                <a:latin typeface="Cambria Math" panose="02040503050406030204" pitchFamily="18" charset="0"/>
                              </a:rPr>
                            </m:ctrlPr>
                          </m:mPr>
                          <m:m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1</m:t>
                                      </m:r>
                                    </m:sub>
                                  </m:sSub>
                                </m:e>
                              </m:acc>
                            </m:e>
                            <m:e>
                              <m:r>
                                <a:rPr lang="en-US" altLang="zh-CN"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2</m:t>
                                      </m:r>
                                    </m:sub>
                                  </m:sSub>
                                </m:e>
                              </m:acc>
                            </m:e>
                            <m:e>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3</m:t>
                                      </m:r>
                                    </m:sub>
                                  </m:sSub>
                                </m:e>
                              </m:acc>
                            </m:e>
                          </m:mr>
                        </m:m>
                      </m:e>
                    </m:d>
                  </m:oMath>
                </a14:m>
                <a:endParaRPr kumimoji="1" lang="en-US" altLang="zh-CN" dirty="0"/>
              </a:p>
              <a:p>
                <a:pPr marL="0" indent="0">
                  <a:buNone/>
                </a:pPr>
                <a:r>
                  <a:rPr kumimoji="1" lang="en-US" altLang="zh-CN" dirty="0"/>
                  <a:t>                        </a:t>
                </a:r>
              </a:p>
              <a:p>
                <a:pPr marL="0" indent="0">
                  <a:buNone/>
                </a:pPr>
                <a:r>
                  <a:rPr kumimoji="1" lang="en-US" altLang="zh-CN" dirty="0"/>
                  <a:t>                        </a:t>
                </a:r>
                <a14:m>
                  <m:oMath xmlns:m="http://schemas.openxmlformats.org/officeDocument/2006/math">
                    <m:r>
                      <a:rPr lang="en-US" altLang="zh-CN" b="0" i="0"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14</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24</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34</m:t>
                                  </m:r>
                                </m:sub>
                              </m:sSub>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15</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25</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35</m:t>
                                  </m:r>
                                </m:sub>
                              </m:sSub>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16</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26</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36</m:t>
                                  </m:r>
                                </m:sub>
                              </m:sSub>
                            </m:e>
                          </m:mr>
                        </m:m>
                      </m:e>
                    </m:d>
                  </m:oMath>
                </a14:m>
                <a:r>
                  <a:rPr kumimoji="1" lang="en-US" altLang="zh-CN" dirty="0"/>
                  <a:t> + </a:t>
                </a:r>
                <a14:m>
                  <m:oMath xmlns:m="http://schemas.openxmlformats.org/officeDocument/2006/math">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14</m:t>
                                  </m:r>
                                </m:sub>
                              </m:sSub>
                            </m:e>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24</m:t>
                                  </m:r>
                                </m:sub>
                              </m:sSub>
                            </m:e>
                            <m:e>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34</m:t>
                                  </m:r>
                                </m:sub>
                              </m:sSub>
                            </m:e>
                          </m:mr>
                          <m:mr>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15</m:t>
                                  </m:r>
                                </m:sub>
                              </m:sSub>
                            </m:e>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25</m:t>
                                  </m:r>
                                </m:sub>
                              </m:sSub>
                            </m:e>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35</m:t>
                                  </m:r>
                                </m:sub>
                              </m:sSub>
                            </m:e>
                          </m:mr>
                          <m:mr>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16</m:t>
                                  </m:r>
                                </m:sub>
                              </m:sSub>
                            </m:e>
                            <m:e>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26</m:t>
                                  </m:r>
                                </m:sub>
                              </m:sSub>
                            </m:e>
                            <m:e>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36</m:t>
                                  </m:r>
                                </m:sub>
                              </m:sSub>
                            </m:e>
                          </m:mr>
                        </m:m>
                      </m:e>
                    </m:d>
                  </m:oMath>
                </a14:m>
                <a:endParaRPr kumimoji="1" lang="zh-CN" altLang="en-US" dirty="0"/>
              </a:p>
            </p:txBody>
          </p:sp>
        </mc:Choice>
        <mc:Fallback xmlns="">
          <p:sp>
            <p:nvSpPr>
              <p:cNvPr id="3" name="内容占位符 2">
                <a:extLst>
                  <a:ext uri="{FF2B5EF4-FFF2-40B4-BE49-F238E27FC236}">
                    <a16:creationId xmlns:a16="http://schemas.microsoft.com/office/drawing/2014/main" id="{82430EEA-2848-9E4C-ABBD-65388E3251E9}"/>
                  </a:ext>
                </a:extLst>
              </p:cNvPr>
              <p:cNvSpPr>
                <a:spLocks noGrp="1" noRot="1" noChangeAspect="1" noMove="1" noResize="1" noEditPoints="1" noAdjustHandles="1" noChangeArrowheads="1" noChangeShapeType="1" noTextEdit="1"/>
              </p:cNvSpPr>
              <p:nvPr>
                <p:ph idx="1"/>
              </p:nvPr>
            </p:nvSpPr>
            <p:spPr>
              <a:blipFill>
                <a:blip r:embed="rId2"/>
                <a:stretch>
                  <a:fillRect l="-7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4937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9709D7-2A84-8D4A-ADA1-7813F7C6EDCF}"/>
              </a:ext>
            </a:extLst>
          </p:cNvPr>
          <p:cNvSpPr>
            <a:spLocks noGrp="1"/>
          </p:cNvSpPr>
          <p:nvPr>
            <p:ph type="title"/>
          </p:nvPr>
        </p:nvSpPr>
        <p:spPr/>
        <p:txBody>
          <a:bodyPr/>
          <a:lstStyle/>
          <a:p>
            <a:r>
              <a:rPr lang="en" altLang="zh-CN" b="1" spc="-5" dirty="0">
                <a:latin typeface="Times New Roman" panose="02020603050405020304" pitchFamily="18" charset="0"/>
                <a:cs typeface="Times New Roman" panose="02020603050405020304" pitchFamily="18" charset="0"/>
              </a:rPr>
              <a:t>Update the weights-</a:t>
            </a:r>
            <a:r>
              <a:rPr kumimoji="1" lang="en-US" altLang="zh-CN" b="1" dirty="0">
                <a:latin typeface="Times New Roman" panose="02020603050405020304" pitchFamily="18" charset="0"/>
                <a:cs typeface="Times New Roman" panose="02020603050405020304" pitchFamily="18" charset="0"/>
              </a:rPr>
              <a:t> Hidden layer</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A1DF65B-C283-5C4B-BC96-AC46E7A54ECB}"/>
                  </a:ext>
                </a:extLst>
              </p:cNvPr>
              <p:cNvSpPr>
                <a:spLocks noGrp="1"/>
              </p:cNvSpPr>
              <p:nvPr>
                <p:ph idx="1"/>
              </p:nvPr>
            </p:nvSpPr>
            <p:spPr>
              <a:xfrm>
                <a:off x="838200" y="1825625"/>
                <a:ext cx="11209638" cy="4351338"/>
              </a:xfrm>
            </p:spPr>
            <p:txBody>
              <a:bodyPr>
                <a:normAutofit/>
              </a:bodyPr>
              <a:lstStyle/>
              <a:p>
                <a14:m>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𝑊</m:t>
                        </m:r>
                      </m:e>
                      <m:sub>
                        <m:r>
                          <a:rPr lang="en-US" altLang="zh-CN" sz="2400" b="0" i="1" smtClean="0">
                            <a:latin typeface="Cambria Math" panose="02040503050406030204" pitchFamily="18" charset="0"/>
                            <a:ea typeface="Cambria Math" panose="02040503050406030204" pitchFamily="18" charset="0"/>
                          </a:rPr>
                          <m:t>h</m:t>
                        </m:r>
                        <m:r>
                          <a:rPr lang="en-US" altLang="zh-CN" sz="2400" b="0" i="1" smtClean="0">
                            <a:latin typeface="Cambria Math" panose="02040503050406030204" pitchFamily="18" charset="0"/>
                            <a:ea typeface="Cambria Math" panose="02040503050406030204" pitchFamily="18" charset="0"/>
                          </a:rPr>
                          <m:t>𝑖𝑑𝑑𝑒𝑛</m:t>
                        </m:r>
                        <m:r>
                          <a:rPr lang="en-US" altLang="zh-CN" sz="2400" i="1">
                            <a:latin typeface="Cambria Math" panose="02040503050406030204" pitchFamily="18" charset="0"/>
                            <a:ea typeface="Cambria Math" panose="02040503050406030204" pitchFamily="18" charset="0"/>
                          </a:rPr>
                          <m:t>_</m:t>
                        </m:r>
                        <m:r>
                          <a:rPr lang="en-US" altLang="zh-CN" sz="2400" i="1">
                            <a:latin typeface="Cambria Math" panose="02040503050406030204" pitchFamily="18" charset="0"/>
                            <a:ea typeface="Cambria Math" panose="02040503050406030204" pitchFamily="18" charset="0"/>
                          </a:rPr>
                          <m:t>𝑢𝑝𝑑𝑎𝑡𝑒</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𝑊</m:t>
                        </m:r>
                      </m:e>
                      <m:sub>
                        <m:r>
                          <a:rPr lang="en-US" altLang="zh-CN" sz="2400" b="0" i="1" smtClean="0">
                            <a:latin typeface="Cambria Math" panose="02040503050406030204" pitchFamily="18" charset="0"/>
                            <a:ea typeface="Cambria Math" panose="02040503050406030204" pitchFamily="18" charset="0"/>
                          </a:rPr>
                          <m:t>h</m:t>
                        </m:r>
                        <m:r>
                          <a:rPr lang="en-US" altLang="zh-CN" sz="2400" b="0" i="1" smtClean="0">
                            <a:latin typeface="Cambria Math" panose="02040503050406030204" pitchFamily="18" charset="0"/>
                            <a:ea typeface="Cambria Math" panose="02040503050406030204" pitchFamily="18" charset="0"/>
                          </a:rPr>
                          <m:t>𝑖𝑑𝑑𝑒𝑛</m:t>
                        </m:r>
                      </m:sub>
                    </m:sSub>
                    <m:r>
                      <a:rPr lang="en-US" altLang="zh-CN" sz="2400" i="1">
                        <a:latin typeface="Cambria Math" panose="02040503050406030204" pitchFamily="18" charset="0"/>
                        <a:ea typeface="Cambria Math" panose="02040503050406030204" pitchFamily="18" charset="0"/>
                      </a:rPr>
                      <m:t>+</m:t>
                    </m:r>
                    <m:r>
                      <m:rPr>
                        <m:sty m:val="p"/>
                      </m:rPr>
                      <a:rPr lang="el-GR" altLang="zh-CN" sz="2400" i="1">
                        <a:latin typeface="Cambria Math" panose="02040503050406030204" pitchFamily="18" charset="0"/>
                        <a:ea typeface="Cambria Math" panose="02040503050406030204" pitchFamily="18" charset="0"/>
                      </a:rPr>
                      <m:t>Δ</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𝑊</m:t>
                        </m:r>
                      </m:e>
                      <m:sub>
                        <m:r>
                          <a:rPr lang="en-US" altLang="zh-CN" sz="2400" b="0" i="1" smtClean="0">
                            <a:latin typeface="Cambria Math" panose="02040503050406030204" pitchFamily="18" charset="0"/>
                            <a:ea typeface="Cambria Math" panose="02040503050406030204" pitchFamily="18" charset="0"/>
                          </a:rPr>
                          <m:t>h</m:t>
                        </m:r>
                        <m:r>
                          <a:rPr lang="en-US" altLang="zh-CN" sz="2400" b="0" i="1" smtClean="0">
                            <a:latin typeface="Cambria Math" panose="02040503050406030204" pitchFamily="18" charset="0"/>
                            <a:ea typeface="Cambria Math" panose="02040503050406030204" pitchFamily="18" charset="0"/>
                          </a:rPr>
                          <m:t>𝑖𝑑𝑑𝑒𝑛</m:t>
                        </m:r>
                      </m:sub>
                    </m:sSub>
                  </m:oMath>
                </a14:m>
                <a:endParaRPr lang="en-US" altLang="zh-CN" sz="240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Cambria Math" panose="02040503050406030204" pitchFamily="18" charset="0"/>
                          <a:cs typeface="Times New Roman"/>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𝑊</m:t>
                          </m:r>
                        </m:e>
                        <m:sub>
                          <m:r>
                            <a:rPr lang="en-US" altLang="zh-CN" sz="2400" i="1">
                              <a:latin typeface="Cambria Math" panose="02040503050406030204" pitchFamily="18" charset="0"/>
                              <a:ea typeface="Cambria Math" panose="02040503050406030204" pitchFamily="18" charset="0"/>
                            </a:rPr>
                            <m:t>h</m:t>
                          </m:r>
                          <m:r>
                            <a:rPr lang="en-US" altLang="zh-CN" sz="2400" i="1">
                              <a:latin typeface="Cambria Math" panose="02040503050406030204" pitchFamily="18" charset="0"/>
                              <a:ea typeface="Cambria Math" panose="02040503050406030204" pitchFamily="18" charset="0"/>
                            </a:rPr>
                            <m:t>𝑖𝑑𝑑𝑒𝑛</m:t>
                          </m:r>
                        </m:sub>
                      </m:sSub>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cs typeface="Times New Roman"/>
                        </a:rPr>
                        <m:t>𝜂</m:t>
                      </m:r>
                      <m:r>
                        <a:rPr lang="en-US" altLang="zh-CN" sz="2400" i="1">
                          <a:latin typeface="Cambria Math" panose="02040503050406030204" pitchFamily="18" charset="0"/>
                          <a:ea typeface="Cambria Math" panose="02040503050406030204" pitchFamily="18" charset="0"/>
                          <a:cs typeface="Times New Roman"/>
                        </a:rPr>
                        <m:t>∙</m:t>
                      </m:r>
                      <m:f>
                        <m:fPr>
                          <m:ctrlPr>
                            <a:rPr lang="en-US" altLang="zh-CN" sz="2400" i="1">
                              <a:latin typeface="Cambria Math" panose="02040503050406030204" pitchFamily="18" charset="0"/>
                              <a:ea typeface="Cambria Math" panose="02040503050406030204" pitchFamily="18" charset="0"/>
                              <a:cs typeface="Times New Roman"/>
                            </a:rPr>
                          </m:ctrlPr>
                        </m:fPr>
                        <m:num>
                          <m:r>
                            <a:rPr lang="en-US" altLang="zh-CN" sz="2400" i="1">
                              <a:latin typeface="Cambria Math" panose="02040503050406030204" pitchFamily="18" charset="0"/>
                              <a:ea typeface="Cambria Math" panose="02040503050406030204" pitchFamily="18" charset="0"/>
                              <a:cs typeface="Times New Roman"/>
                            </a:rPr>
                            <m:t>𝜕</m:t>
                          </m:r>
                          <m:r>
                            <a:rPr lang="en-US" altLang="zh-CN" sz="2400" i="1">
                              <a:latin typeface="Cambria Math" panose="02040503050406030204" pitchFamily="18" charset="0"/>
                              <a:ea typeface="Cambria Math" panose="02040503050406030204" pitchFamily="18" charset="0"/>
                              <a:cs typeface="Times New Roman"/>
                            </a:rPr>
                            <m:t>𝐸</m:t>
                          </m:r>
                        </m:num>
                        <m:den>
                          <m:r>
                            <a:rPr lang="en-US" altLang="zh-CN" sz="2400" i="1">
                              <a:latin typeface="Cambria Math" panose="02040503050406030204" pitchFamily="18" charset="0"/>
                              <a:ea typeface="Cambria Math" panose="02040503050406030204" pitchFamily="18" charset="0"/>
                              <a:cs typeface="Times New Roman"/>
                            </a:rPr>
                            <m:t>𝜕</m:t>
                          </m:r>
                          <m:sSub>
                            <m:sSubPr>
                              <m:ctrlPr>
                                <a:rPr lang="en-US" altLang="zh-CN" sz="2400" i="1">
                                  <a:latin typeface="Cambria Math" panose="02040503050406030204" pitchFamily="18" charset="0"/>
                                  <a:ea typeface="Cambria Math" panose="02040503050406030204" pitchFamily="18" charset="0"/>
                                  <a:cs typeface="Times New Roman"/>
                                </a:rPr>
                              </m:ctrlPr>
                            </m:sSubPr>
                            <m:e>
                              <m:r>
                                <a:rPr lang="en-US" altLang="zh-CN" sz="2400" i="1">
                                  <a:latin typeface="Cambria Math" panose="02040503050406030204" pitchFamily="18" charset="0"/>
                                  <a:ea typeface="Cambria Math" panose="02040503050406030204" pitchFamily="18" charset="0"/>
                                  <a:cs typeface="Times New Roman"/>
                                </a:rPr>
                                <m:t>𝑊</m:t>
                              </m:r>
                            </m:e>
                            <m:sub>
                              <m:r>
                                <a:rPr lang="en-US" altLang="zh-CN" sz="2400" i="1">
                                  <a:latin typeface="Cambria Math" panose="02040503050406030204" pitchFamily="18" charset="0"/>
                                  <a:ea typeface="Cambria Math" panose="02040503050406030204" pitchFamily="18" charset="0"/>
                                  <a:cs typeface="Times New Roman"/>
                                </a:rPr>
                                <m:t>h</m:t>
                              </m:r>
                              <m:r>
                                <a:rPr lang="en-US" altLang="zh-CN" sz="2400" i="1">
                                  <a:latin typeface="Cambria Math" panose="02040503050406030204" pitchFamily="18" charset="0"/>
                                  <a:ea typeface="Cambria Math" panose="02040503050406030204" pitchFamily="18" charset="0"/>
                                  <a:cs typeface="Times New Roman"/>
                                </a:rPr>
                                <m:t>𝑖𝑑𝑑𝑒𝑛</m:t>
                              </m:r>
                            </m:sub>
                          </m:sSub>
                        </m:den>
                      </m:f>
                      <m:r>
                        <a:rPr lang="en-US" altLang="zh-CN" sz="2400">
                          <a:latin typeface="Cambria Math" panose="02040503050406030204" pitchFamily="18" charset="0"/>
                          <a:ea typeface="Cambria Math" panose="02040503050406030204" pitchFamily="18" charset="0"/>
                          <a:cs typeface="Times New Roman"/>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𝑊</m:t>
                          </m:r>
                        </m:e>
                        <m:sub>
                          <m:r>
                            <a:rPr lang="en-US" altLang="zh-CN" sz="2400" i="1">
                              <a:latin typeface="Cambria Math" panose="02040503050406030204" pitchFamily="18" charset="0"/>
                              <a:ea typeface="Cambria Math" panose="02040503050406030204" pitchFamily="18" charset="0"/>
                            </a:rPr>
                            <m:t>h</m:t>
                          </m:r>
                          <m:r>
                            <a:rPr lang="en-US" altLang="zh-CN" sz="2400" i="1">
                              <a:latin typeface="Cambria Math" panose="02040503050406030204" pitchFamily="18" charset="0"/>
                              <a:ea typeface="Cambria Math" panose="02040503050406030204" pitchFamily="18" charset="0"/>
                            </a:rPr>
                            <m:t>𝑖𝑑𝑑𝑒𝑛</m:t>
                          </m:r>
                        </m:sub>
                      </m:sSub>
                      <m:r>
                        <a:rPr lang="en-US" altLang="zh-CN" sz="2400" i="1">
                          <a:latin typeface="Cambria Math" panose="02040503050406030204" pitchFamily="18" charset="0"/>
                          <a:ea typeface="Cambria Math" panose="02040503050406030204" pitchFamily="18" charset="0"/>
                        </a:rPr>
                        <m:t>+</m:t>
                      </m:r>
                      <m:r>
                        <m:rPr>
                          <m:sty m:val="p"/>
                        </m:rPr>
                        <a:rPr lang="el-GR" altLang="zh-CN" sz="2400" i="1">
                          <a:latin typeface="Cambria Math" panose="02040503050406030204" pitchFamily="18" charset="0"/>
                          <a:ea typeface="Cambria Math" panose="02040503050406030204" pitchFamily="18" charset="0"/>
                          <a:cs typeface="Times New Roman"/>
                        </a:rPr>
                        <m:t>η</m:t>
                      </m:r>
                      <m:r>
                        <a:rPr lang="el-GR" altLang="zh-CN" sz="2400" i="1">
                          <a:latin typeface="Cambria Math" panose="02040503050406030204" pitchFamily="18" charset="0"/>
                          <a:ea typeface="Cambria Math" panose="02040503050406030204" pitchFamily="18" charset="0"/>
                          <a:cs typeface="Times New Roman"/>
                        </a:rPr>
                        <m:t>∙</m:t>
                      </m:r>
                      <m:sSubSup>
                        <m:sSubSupPr>
                          <m:ctrlPr>
                            <a:rPr lang="el-GR" altLang="zh-CN" sz="2400" i="1">
                              <a:latin typeface="Cambria Math" panose="02040503050406030204" pitchFamily="18" charset="0"/>
                              <a:ea typeface="Cambria Math" panose="02040503050406030204" pitchFamily="18" charset="0"/>
                              <a:cs typeface="Times New Roman"/>
                            </a:rPr>
                          </m:ctrlPr>
                        </m:sSubSupPr>
                        <m:e>
                          <m:r>
                            <a:rPr lang="en-US" altLang="zh-CN" sz="2400" i="1">
                              <a:latin typeface="Cambria Math" panose="02040503050406030204" pitchFamily="18" charset="0"/>
                              <a:ea typeface="Cambria Math" panose="02040503050406030204" pitchFamily="18" charset="0"/>
                              <a:cs typeface="Times New Roman"/>
                            </a:rPr>
                            <m:t>𝑊</m:t>
                          </m:r>
                        </m:e>
                        <m:sub>
                          <m:r>
                            <a:rPr lang="en-US" altLang="zh-CN" sz="2400" i="1">
                              <a:latin typeface="Cambria Math" panose="02040503050406030204" pitchFamily="18" charset="0"/>
                              <a:ea typeface="Cambria Math" panose="02040503050406030204" pitchFamily="18" charset="0"/>
                              <a:cs typeface="Times New Roman"/>
                            </a:rPr>
                            <m:t>𝑜𝑢𝑡𝑝𝑢𝑡</m:t>
                          </m:r>
                        </m:sub>
                        <m:sup>
                          <m:r>
                            <a:rPr lang="en-US" altLang="zh-CN" sz="2400" i="1">
                              <a:latin typeface="Cambria Math" panose="02040503050406030204" pitchFamily="18" charset="0"/>
                              <a:ea typeface="Cambria Math" panose="02040503050406030204" pitchFamily="18" charset="0"/>
                              <a:cs typeface="Times New Roman"/>
                            </a:rPr>
                            <m:t>𝑇</m:t>
                          </m:r>
                        </m:sup>
                      </m:sSubSup>
                      <m:r>
                        <a:rPr kumimoji="1" lang="en-US" altLang="zh-CN" sz="2400" i="1">
                          <a:latin typeface="Cambria Math" panose="02040503050406030204" pitchFamily="18" charset="0"/>
                          <a:cs typeface="Times New Roman" panose="02020603050405020304" pitchFamily="18" charset="0"/>
                        </a:rPr>
                        <m:t>(</m:t>
                      </m:r>
                      <m:acc>
                        <m:accPr>
                          <m:chr m:val="⃗"/>
                          <m:ctrlPr>
                            <a:rPr kumimoji="1" lang="en-US" altLang="zh-CN" sz="2400" i="1">
                              <a:latin typeface="Cambria Math" panose="02040503050406030204" pitchFamily="18" charset="0"/>
                              <a:cs typeface="Times New Roman" panose="02020603050405020304" pitchFamily="18" charset="0"/>
                            </a:rPr>
                          </m:ctrlPr>
                        </m:accPr>
                        <m:e>
                          <m:sSub>
                            <m:sSubPr>
                              <m:ctrlPr>
                                <a:rPr kumimoji="1" lang="en-US" altLang="zh-CN" sz="2400" i="1">
                                  <a:latin typeface="Cambria Math" panose="02040503050406030204" pitchFamily="18" charset="0"/>
                                  <a:cs typeface="Times New Roman" panose="02020603050405020304" pitchFamily="18" charset="0"/>
                                </a:rPr>
                              </m:ctrlPr>
                            </m:sSubPr>
                            <m:e>
                              <m:r>
                                <a:rPr kumimoji="1" lang="en-US" altLang="zh-CN" sz="2400" i="1">
                                  <a:latin typeface="Cambria Math" panose="02040503050406030204" pitchFamily="18" charset="0"/>
                                  <a:cs typeface="Times New Roman" panose="02020603050405020304" pitchFamily="18" charset="0"/>
                                </a:rPr>
                                <m:t>𝑌</m:t>
                              </m:r>
                            </m:e>
                            <m:sub>
                              <m:r>
                                <a:rPr kumimoji="1" lang="en-US" altLang="zh-CN" sz="2400" i="1">
                                  <a:latin typeface="Cambria Math" panose="02040503050406030204" pitchFamily="18" charset="0"/>
                                  <a:cs typeface="Times New Roman" panose="02020603050405020304" pitchFamily="18" charset="0"/>
                                </a:rPr>
                                <m:t>𝑑</m:t>
                              </m:r>
                            </m:sub>
                          </m:sSub>
                        </m:e>
                      </m:acc>
                      <m:r>
                        <a:rPr kumimoji="1" lang="en-US" altLang="zh-CN" sz="2400" i="1">
                          <a:latin typeface="Cambria Math" panose="02040503050406030204" pitchFamily="18" charset="0"/>
                          <a:cs typeface="Times New Roman" panose="02020603050405020304" pitchFamily="18" charset="0"/>
                        </a:rPr>
                        <m:t>−</m:t>
                      </m:r>
                      <m:acc>
                        <m:accPr>
                          <m:chr m:val="⃗"/>
                          <m:ctrlPr>
                            <a:rPr kumimoji="1" lang="en-US" altLang="zh-CN" sz="2400" i="1">
                              <a:latin typeface="Cambria Math" panose="02040503050406030204" pitchFamily="18" charset="0"/>
                              <a:cs typeface="Times New Roman" panose="02020603050405020304" pitchFamily="18" charset="0"/>
                            </a:rPr>
                          </m:ctrlPr>
                        </m:accPr>
                        <m:e>
                          <m:r>
                            <a:rPr kumimoji="1" lang="en-US" altLang="zh-CN" sz="2400" i="1">
                              <a:latin typeface="Cambria Math" panose="02040503050406030204" pitchFamily="18" charset="0"/>
                              <a:cs typeface="Times New Roman" panose="02020603050405020304" pitchFamily="18" charset="0"/>
                            </a:rPr>
                            <m:t>𝑌</m:t>
                          </m:r>
                        </m:e>
                      </m:acc>
                      <m:r>
                        <a:rPr kumimoji="1" lang="en-US" altLang="zh-CN" sz="2400" i="1">
                          <a:latin typeface="Cambria Math" panose="02040503050406030204" pitchFamily="18" charset="0"/>
                          <a:cs typeface="Times New Roman" panose="02020603050405020304" pitchFamily="18" charset="0"/>
                        </a:rPr>
                        <m:t>)</m:t>
                      </m:r>
                      <m:acc>
                        <m:accPr>
                          <m:chr m:val="⃗"/>
                          <m:ctrlPr>
                            <a:rPr kumimoji="1" lang="en-US" altLang="zh-CN" sz="2400" i="1">
                              <a:latin typeface="Cambria Math" panose="02040503050406030204" pitchFamily="18" charset="0"/>
                              <a:cs typeface="Times New Roman" panose="02020603050405020304" pitchFamily="18" charset="0"/>
                            </a:rPr>
                          </m:ctrlPr>
                        </m:accPr>
                        <m:e>
                          <m:r>
                            <a:rPr kumimoji="1" lang="en-US" altLang="zh-CN" sz="2400" i="1">
                              <a:latin typeface="Cambria Math" panose="02040503050406030204" pitchFamily="18" charset="0"/>
                              <a:cs typeface="Times New Roman" panose="02020603050405020304" pitchFamily="18" charset="0"/>
                            </a:rPr>
                            <m:t>𝐴</m:t>
                          </m:r>
                        </m:e>
                      </m:acc>
                      <m:r>
                        <a:rPr kumimoji="1" lang="en-US" altLang="zh-CN" sz="2400" i="1">
                          <a:latin typeface="Cambria Math" panose="02040503050406030204" pitchFamily="18" charset="0"/>
                          <a:cs typeface="Times New Roman" panose="02020603050405020304" pitchFamily="18" charset="0"/>
                        </a:rPr>
                        <m:t> (</m:t>
                      </m:r>
                      <m:r>
                        <a:rPr kumimoji="1" lang="en-US" altLang="zh-CN" sz="2400" i="1">
                          <a:latin typeface="Cambria Math" panose="02040503050406030204" pitchFamily="18" charset="0"/>
                          <a:cs typeface="Times New Roman" panose="02020603050405020304" pitchFamily="18" charset="0"/>
                        </a:rPr>
                        <m:t>1</m:t>
                      </m:r>
                      <m:r>
                        <a:rPr kumimoji="1" lang="en-US" altLang="zh-CN" sz="2400" i="1">
                          <a:latin typeface="Cambria Math" panose="02040503050406030204" pitchFamily="18" charset="0"/>
                          <a:cs typeface="Times New Roman" panose="02020603050405020304" pitchFamily="18" charset="0"/>
                        </a:rPr>
                        <m:t>−</m:t>
                      </m:r>
                      <m:acc>
                        <m:accPr>
                          <m:chr m:val="⃗"/>
                          <m:ctrlPr>
                            <a:rPr kumimoji="1" lang="en-US" altLang="zh-CN" sz="2400" i="1">
                              <a:latin typeface="Cambria Math" panose="02040503050406030204" pitchFamily="18" charset="0"/>
                              <a:cs typeface="Times New Roman" panose="02020603050405020304" pitchFamily="18" charset="0"/>
                            </a:rPr>
                          </m:ctrlPr>
                        </m:accPr>
                        <m:e>
                          <m:r>
                            <a:rPr kumimoji="1" lang="en-US" altLang="zh-CN" sz="2400" i="1">
                              <a:latin typeface="Cambria Math" panose="02040503050406030204" pitchFamily="18" charset="0"/>
                              <a:cs typeface="Times New Roman" panose="02020603050405020304" pitchFamily="18" charset="0"/>
                            </a:rPr>
                            <m:t>𝐴</m:t>
                          </m:r>
                        </m:e>
                      </m:acc>
                      <m:r>
                        <a:rPr kumimoji="1" lang="en-US" altLang="zh-CN" sz="2400" i="1">
                          <a:latin typeface="Cambria Math" panose="02040503050406030204" pitchFamily="18" charset="0"/>
                          <a:cs typeface="Times New Roman" panose="02020603050405020304" pitchFamily="18" charset="0"/>
                        </a:rPr>
                        <m:t>)</m:t>
                      </m:r>
                      <m:sSup>
                        <m:sSupPr>
                          <m:ctrlPr>
                            <a:rPr kumimoji="1" lang="en-US" altLang="zh-CN" sz="2400" i="1">
                              <a:latin typeface="Cambria Math" panose="02040503050406030204" pitchFamily="18" charset="0"/>
                              <a:cs typeface="Times New Roman" panose="02020603050405020304" pitchFamily="18" charset="0"/>
                            </a:rPr>
                          </m:ctrlPr>
                        </m:sSupPr>
                        <m:e>
                          <m:acc>
                            <m:accPr>
                              <m:chr m:val="⃗"/>
                              <m:ctrlPr>
                                <a:rPr kumimoji="1" lang="en-US" altLang="zh-CN" sz="2400" i="1">
                                  <a:latin typeface="Cambria Math" panose="02040503050406030204" pitchFamily="18" charset="0"/>
                                  <a:ea typeface="Cambria Math" panose="02040503050406030204" pitchFamily="18" charset="0"/>
                                  <a:cs typeface="Times New Roman" panose="02020603050405020304" pitchFamily="18" charset="0"/>
                                </a:rPr>
                              </m:ctrlPr>
                            </m:accPr>
                            <m:e>
                              <m:r>
                                <a:rPr kumimoji="1" lang="en-US" altLang="zh-CN" sz="2400" i="1">
                                  <a:latin typeface="Cambria Math" panose="02040503050406030204" pitchFamily="18" charset="0"/>
                                  <a:ea typeface="Cambria Math" panose="02040503050406030204" pitchFamily="18" charset="0"/>
                                  <a:cs typeface="Times New Roman" panose="02020603050405020304" pitchFamily="18" charset="0"/>
                                </a:rPr>
                                <m:t>𝑋</m:t>
                              </m:r>
                            </m:e>
                          </m:acc>
                        </m:e>
                        <m:sup>
                          <m:r>
                            <a:rPr kumimoji="1" lang="en-US" altLang="zh-CN" sz="2400" i="1">
                              <a:latin typeface="Cambria Math" panose="02040503050406030204" pitchFamily="18" charset="0"/>
                              <a:cs typeface="Times New Roman" panose="02020603050405020304" pitchFamily="18" charset="0"/>
                            </a:rPr>
                            <m:t>𝑇</m:t>
                          </m:r>
                        </m:sup>
                      </m:sSup>
                    </m:oMath>
                  </m:oMathPara>
                </a14:m>
                <a:endParaRPr kumimoji="1" lang="en-US" altLang="zh-CN" sz="2400" dirty="0"/>
              </a:p>
              <a:p>
                <a:pPr marL="0" indent="0">
                  <a:buNone/>
                </a:pPr>
                <a:r>
                  <a:rPr kumimoji="1" lang="en-US" altLang="zh-CN" sz="2400" dirty="0"/>
                  <a:t>      </a:t>
                </a:r>
                <a14:m>
                  <m:oMath xmlns:m="http://schemas.openxmlformats.org/officeDocument/2006/math">
                    <m:r>
                      <a:rPr kumimoji="1" lang="en-US" altLang="zh-CN" sz="1800" b="0" i="0" smtClean="0">
                        <a:latin typeface="Cambria Math" panose="02040503050406030204" pitchFamily="18" charset="0"/>
                      </a:rPr>
                      <m:t>        </m:t>
                    </m:r>
                    <m:r>
                      <a:rPr kumimoji="1" lang="en-US" altLang="zh-CN" sz="1800" b="0" i="1" smtClean="0">
                        <a:latin typeface="Cambria Math" panose="02040503050406030204" pitchFamily="18" charset="0"/>
                      </a:rPr>
                      <m:t>=</m:t>
                    </m:r>
                    <m:d>
                      <m:dPr>
                        <m:begChr m:val="["/>
                        <m:endChr m:val="]"/>
                        <m:ctrlPr>
                          <a:rPr lang="en-US" altLang="zh-CN" sz="1800" i="1">
                            <a:latin typeface="Cambria Math" panose="02040503050406030204" pitchFamily="18" charset="0"/>
                          </a:rPr>
                        </m:ctrlPr>
                      </m:dPr>
                      <m:e>
                        <m:m>
                          <m:mPr>
                            <m:mcs>
                              <m:mc>
                                <m:mcPr>
                                  <m:count m:val="3"/>
                                  <m:mcJc m:val="center"/>
                                </m:mcPr>
                              </m:mc>
                            </m:mcs>
                            <m:ctrlPr>
                              <a:rPr lang="en-US" altLang="zh-CN" sz="1800" i="1">
                                <a:latin typeface="Cambria Math" panose="02040503050406030204" pitchFamily="18" charset="0"/>
                              </a:rPr>
                            </m:ctrlPr>
                          </m:mPr>
                          <m:mr>
                            <m:e>
                              <m:r>
                                <m:rPr>
                                  <m:brk m:alnAt="7"/>
                                </m:rP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5</m:t>
                              </m:r>
                            </m:e>
                            <m:e>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2</m:t>
                              </m:r>
                            </m:e>
                            <m:e>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6</m:t>
                              </m:r>
                            </m:e>
                          </m:mr>
                          <m:mr>
                            <m:e>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2</m:t>
                              </m:r>
                            </m:e>
                            <m:e>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1</m:t>
                              </m:r>
                            </m:e>
                            <m:e>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2</m:t>
                              </m:r>
                            </m:e>
                          </m:mr>
                          <m:mr>
                            <m:e>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3</m:t>
                              </m:r>
                            </m:e>
                            <m:e>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7</m:t>
                              </m:r>
                            </m:e>
                            <m:e>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2</m:t>
                              </m:r>
                            </m:e>
                          </m:mr>
                        </m:m>
                      </m:e>
                    </m:d>
                    <m:r>
                      <a:rPr lang="en-US" altLang="zh-CN" sz="1800">
                        <a:latin typeface="Cambria Math" panose="02040503050406030204" pitchFamily="18" charset="0"/>
                      </a:rPr>
                      <m:t>+</m:t>
                    </m:r>
                    <m:r>
                      <a:rPr lang="en-US" altLang="zh-CN" sz="1800">
                        <a:latin typeface="Cambria Math" panose="02040503050406030204" pitchFamily="18" charset="0"/>
                      </a:rPr>
                      <m:t>0</m:t>
                    </m:r>
                    <m:r>
                      <a:rPr lang="en-US" altLang="zh-CN" sz="1800">
                        <a:latin typeface="Cambria Math" panose="02040503050406030204" pitchFamily="18" charset="0"/>
                      </a:rPr>
                      <m:t>.</m:t>
                    </m:r>
                    <m:r>
                      <a:rPr lang="en-US" altLang="zh-CN" sz="1800">
                        <a:latin typeface="Cambria Math" panose="02040503050406030204" pitchFamily="18" charset="0"/>
                      </a:rPr>
                      <m:t>1</m:t>
                    </m:r>
                    <m:d>
                      <m:dPr>
                        <m:begChr m:val="["/>
                        <m:endChr m:val="]"/>
                        <m:ctrlPr>
                          <a:rPr lang="en-US" altLang="zh-CN" sz="1800" i="1">
                            <a:latin typeface="Cambria Math" panose="02040503050406030204" pitchFamily="18" charset="0"/>
                          </a:rPr>
                        </m:ctrlPr>
                      </m:dPr>
                      <m:e>
                        <m:m>
                          <m:mPr>
                            <m:mcs>
                              <m:mc>
                                <m:mcPr>
                                  <m:count m:val="3"/>
                                  <m:mcJc m:val="center"/>
                                </m:mcPr>
                              </m:mc>
                            </m:mcs>
                            <m:ctrlPr>
                              <a:rPr lang="en-US" altLang="zh-CN" sz="1800" i="1">
                                <a:latin typeface="Cambria Math" panose="02040503050406030204" pitchFamily="18" charset="0"/>
                              </a:rPr>
                            </m:ctrlPr>
                          </m:mPr>
                          <m:mr>
                            <m:e>
                              <m:r>
                                <m:rPr>
                                  <m:brk m:alnAt="7"/>
                                </m:rP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3</m:t>
                              </m:r>
                            </m:e>
                            <m:e>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6</m:t>
                              </m:r>
                            </m:e>
                            <m:e>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1</m:t>
                              </m:r>
                            </m:e>
                          </m:mr>
                          <m:mr>
                            <m:e>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2</m:t>
                              </m:r>
                            </m:e>
                            <m:e>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1</m:t>
                              </m:r>
                            </m:e>
                            <m:e>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7</m:t>
                              </m:r>
                            </m:e>
                          </m:mr>
                          <m:mr>
                            <m:e>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1</m:t>
                              </m:r>
                            </m:e>
                            <m:e>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4</m:t>
                              </m:r>
                            </m:e>
                            <m:e>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5</m:t>
                              </m:r>
                            </m:e>
                          </m:mr>
                        </m:m>
                      </m:e>
                    </m:d>
                    <m:d>
                      <m:dPr>
                        <m:begChr m:val="["/>
                        <m:endChr m:val="]"/>
                        <m:ctrlPr>
                          <a:rPr kumimoji="1" lang="en-US" altLang="zh-CN" sz="1800" i="1">
                            <a:latin typeface="Cambria Math" panose="02040503050406030204" pitchFamily="18" charset="0"/>
                          </a:rPr>
                        </m:ctrlPr>
                      </m:dPr>
                      <m:e>
                        <m:m>
                          <m:mPr>
                            <m:mcs>
                              <m:mc>
                                <m:mcPr>
                                  <m:count m:val="1"/>
                                  <m:mcJc m:val="center"/>
                                </m:mcPr>
                              </m:mc>
                            </m:mcs>
                            <m:ctrlPr>
                              <a:rPr kumimoji="1" lang="en-US" altLang="zh-CN" sz="1800" i="1">
                                <a:latin typeface="Cambria Math" panose="02040503050406030204" pitchFamily="18" charset="0"/>
                              </a:rPr>
                            </m:ctrlPr>
                          </m:mPr>
                          <m:mr>
                            <m:e>
                              <m:r>
                                <m:rPr>
                                  <m:brk m:alnAt="7"/>
                                </m:rPr>
                                <a:rPr kumimoji="1" lang="en-US" altLang="zh-CN" sz="1800" i="1">
                                  <a:latin typeface="Cambria Math" panose="02040503050406030204" pitchFamily="18" charset="0"/>
                                </a:rPr>
                                <m:t>1</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0</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0</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5876</m:t>
                              </m:r>
                            </m:e>
                          </m:mr>
                          <m:mr>
                            <m:e>
                              <m:r>
                                <a:rPr kumimoji="1" lang="en-US" altLang="zh-CN" sz="1800" i="1">
                                  <a:latin typeface="Cambria Math" panose="02040503050406030204" pitchFamily="18" charset="0"/>
                                </a:rPr>
                                <m:t>0</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0</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0</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6593</m:t>
                              </m:r>
                            </m:e>
                          </m:mr>
                          <m:mr>
                            <m:e>
                              <m:r>
                                <a:rPr kumimoji="1" lang="en-US" altLang="zh-CN" sz="1800" i="1">
                                  <a:latin typeface="Cambria Math" panose="02040503050406030204" pitchFamily="18" charset="0"/>
                                </a:rPr>
                                <m:t>0</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0</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0</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6753</m:t>
                              </m:r>
                            </m:e>
                          </m:mr>
                        </m:m>
                      </m:e>
                    </m:d>
                    <m:d>
                      <m:dPr>
                        <m:begChr m:val="["/>
                        <m:endChr m:val="]"/>
                        <m:ctrlPr>
                          <a:rPr lang="en" altLang="zh-CN" sz="1800" i="1">
                            <a:latin typeface="Cambria Math" panose="02040503050406030204" pitchFamily="18" charset="0"/>
                          </a:rPr>
                        </m:ctrlPr>
                      </m:dPr>
                      <m:e>
                        <m:m>
                          <m:mPr>
                            <m:mcs>
                              <m:mc>
                                <m:mcPr>
                                  <m:count m:val="1"/>
                                  <m:mcJc m:val="center"/>
                                </m:mcPr>
                              </m:mc>
                            </m:mcs>
                            <m:ctrlPr>
                              <a:rPr lang="en" altLang="zh-CN" sz="1800" i="1">
                                <a:latin typeface="Cambria Math" panose="02040503050406030204" pitchFamily="18" charset="0"/>
                              </a:rPr>
                            </m:ctrlPr>
                          </m:mPr>
                          <m:mr>
                            <m:e>
                              <m:r>
                                <m:rPr>
                                  <m:brk m:alnAt="7"/>
                                </m:rP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6248</m:t>
                              </m:r>
                            </m:e>
                          </m:mr>
                          <m:mr>
                            <m:e>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5449</m:t>
                              </m:r>
                            </m:e>
                          </m:mr>
                          <m:mr>
                            <m:e>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5769</m:t>
                              </m:r>
                            </m:e>
                          </m:mr>
                        </m:m>
                      </m:e>
                    </m:d>
                    <m:d>
                      <m:dPr>
                        <m:begChr m:val="["/>
                        <m:endChr m:val="]"/>
                        <m:ctrlPr>
                          <a:rPr lang="en" altLang="zh-CN" sz="1800" i="1">
                            <a:latin typeface="Cambria Math" panose="02040503050406030204" pitchFamily="18" charset="0"/>
                          </a:rPr>
                        </m:ctrlPr>
                      </m:dPr>
                      <m:e>
                        <m:m>
                          <m:mPr>
                            <m:mcs>
                              <m:mc>
                                <m:mcPr>
                                  <m:count m:val="1"/>
                                  <m:mcJc m:val="center"/>
                                </m:mcPr>
                              </m:mc>
                            </m:mcs>
                            <m:ctrlPr>
                              <a:rPr lang="en" altLang="zh-CN" sz="1800" i="1">
                                <a:latin typeface="Cambria Math" panose="02040503050406030204" pitchFamily="18" charset="0"/>
                              </a:rPr>
                            </m:ctrlPr>
                          </m:mPr>
                          <m:mr>
                            <m:e>
                              <m:r>
                                <m:rPr>
                                  <m:brk m:alnAt="7"/>
                                </m:rPr>
                                <a:rPr lang="en-US" altLang="zh-CN" sz="1800" i="1">
                                  <a:latin typeface="Cambria Math" panose="02040503050406030204" pitchFamily="18" charset="0"/>
                                </a:rPr>
                                <m:t>1</m:t>
                              </m:r>
                              <m:r>
                                <a:rPr lang="en-US" altLang="zh-CN" sz="1800" i="1">
                                  <a:latin typeface="Cambria Math" panose="02040503050406030204" pitchFamily="18" charset="0"/>
                                </a:rPr>
                                <m:t>.</m:t>
                              </m:r>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6248</m:t>
                              </m:r>
                            </m:e>
                          </m:mr>
                          <m:mr>
                            <m:e>
                              <m:r>
                                <a:rPr lang="en-US" altLang="zh-CN" sz="1800" i="1">
                                  <a:latin typeface="Cambria Math" panose="02040503050406030204" pitchFamily="18" charset="0"/>
                                </a:rPr>
                                <m:t>1</m:t>
                              </m:r>
                              <m:r>
                                <a:rPr lang="en-US" altLang="zh-CN" sz="1800" i="1">
                                  <a:latin typeface="Cambria Math" panose="02040503050406030204" pitchFamily="18" charset="0"/>
                                </a:rPr>
                                <m:t>.</m:t>
                              </m:r>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5449</m:t>
                              </m:r>
                            </m:e>
                          </m:mr>
                          <m:mr>
                            <m:e>
                              <m:r>
                                <a:rPr lang="en-US" altLang="zh-CN" sz="1800" i="1">
                                  <a:latin typeface="Cambria Math" panose="02040503050406030204" pitchFamily="18" charset="0"/>
                                </a:rPr>
                                <m:t>1</m:t>
                              </m:r>
                              <m:r>
                                <a:rPr lang="en-US" altLang="zh-CN" sz="1800" i="1">
                                  <a:latin typeface="Cambria Math" panose="02040503050406030204" pitchFamily="18" charset="0"/>
                                </a:rPr>
                                <m:t>.</m:t>
                              </m:r>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5769</m:t>
                              </m:r>
                            </m:e>
                          </m:mr>
                        </m:m>
                      </m:e>
                    </m:d>
                    <m:d>
                      <m:dPr>
                        <m:begChr m:val="["/>
                        <m:endChr m:val="]"/>
                        <m:ctrlPr>
                          <a:rPr kumimoji="1" lang="en-US" altLang="zh-CN" sz="1800" i="1">
                            <a:latin typeface="Cambria Math" panose="02040503050406030204" pitchFamily="18" charset="0"/>
                          </a:rPr>
                        </m:ctrlPr>
                      </m:dPr>
                      <m:e>
                        <m:m>
                          <m:mPr>
                            <m:mcs>
                              <m:mc>
                                <m:mcPr>
                                  <m:count m:val="3"/>
                                  <m:mcJc m:val="center"/>
                                </m:mcPr>
                              </m:mc>
                            </m:mcs>
                            <m:ctrlPr>
                              <a:rPr kumimoji="1" lang="en-US" altLang="zh-CN" sz="1800" i="1">
                                <a:latin typeface="Cambria Math" panose="02040503050406030204" pitchFamily="18" charset="0"/>
                              </a:rPr>
                            </m:ctrlPr>
                          </m:mPr>
                          <m:mr>
                            <m:e>
                              <m:r>
                                <m:rPr>
                                  <m:brk m:alnAt="7"/>
                                </m:rPr>
                                <a:rPr kumimoji="1" lang="en-US" altLang="zh-CN" sz="1800" i="1">
                                  <a:latin typeface="Cambria Math" panose="02040503050406030204" pitchFamily="18" charset="0"/>
                                </a:rPr>
                                <m:t>0</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1</m:t>
                              </m:r>
                            </m:e>
                            <m:e>
                              <m:r>
                                <a:rPr kumimoji="1" lang="en-US" altLang="zh-CN" sz="1800" i="1">
                                  <a:latin typeface="Cambria Math" panose="02040503050406030204" pitchFamily="18" charset="0"/>
                                </a:rPr>
                                <m:t>0</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2</m:t>
                              </m:r>
                            </m:e>
                            <m:e>
                              <m:r>
                                <a:rPr kumimoji="1" lang="en-US" altLang="zh-CN" sz="1800" i="1">
                                  <a:latin typeface="Cambria Math" panose="02040503050406030204" pitchFamily="18" charset="0"/>
                                </a:rPr>
                                <m:t>0</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7</m:t>
                              </m:r>
                            </m:e>
                          </m:mr>
                        </m:m>
                      </m:e>
                    </m:d>
                  </m:oMath>
                </a14:m>
                <a:endParaRPr kumimoji="1" lang="en-US" altLang="zh-CN" sz="1800" dirty="0">
                  <a:latin typeface="Times New Roman" panose="02020603050405020304" pitchFamily="18" charset="0"/>
                  <a:cs typeface="Times New Roman" panose="02020603050405020304" pitchFamily="18" charset="0"/>
                </a:endParaRPr>
              </a:p>
              <a:p>
                <a:pPr marL="0" indent="0">
                  <a:buNone/>
                </a:pPr>
                <a:r>
                  <a:rPr kumimoji="1" lang="en-US" altLang="zh-CN" sz="1800" dirty="0">
                    <a:latin typeface="Times New Roman" panose="02020603050405020304" pitchFamily="18" charset="0"/>
                    <a:cs typeface="Times New Roman" panose="02020603050405020304" pitchFamily="18" charset="0"/>
                  </a:rPr>
                  <a:t>     </a:t>
                </a:r>
              </a:p>
              <a:p>
                <a:pPr marL="0" indent="0">
                  <a:buNone/>
                </a:pPr>
                <a:r>
                  <a:rPr kumimoji="1" lang="en-US" altLang="zh-CN" sz="1800" dirty="0">
                    <a:latin typeface="Times New Roman" panose="02020603050405020304" pitchFamily="18" charset="0"/>
                    <a:cs typeface="Times New Roman" panose="02020603050405020304" pitchFamily="18" charset="0"/>
                  </a:rPr>
                  <a:t>                </a:t>
                </a:r>
                <a14:m>
                  <m:oMath xmlns:m="http://schemas.openxmlformats.org/officeDocument/2006/math">
                    <m:r>
                      <a:rPr kumimoji="1" lang="en-US" altLang="zh-CN" sz="2400" b="0" i="1" smtClean="0">
                        <a:latin typeface="Cambria Math" panose="02040503050406030204" pitchFamily="18" charset="0"/>
                        <a:cs typeface="Times New Roman" panose="02020603050405020304" pitchFamily="18" charset="0"/>
                      </a:rPr>
                      <m:t>=</m:t>
                    </m:r>
                    <m:d>
                      <m:dPr>
                        <m:begChr m:val="["/>
                        <m:endChr m:val="]"/>
                        <m:ctrlPr>
                          <a:rPr kumimoji="1" lang="en-US" altLang="zh-CN" sz="2400" b="0" i="1" smtClean="0">
                            <a:latin typeface="Cambria Math" panose="02040503050406030204" pitchFamily="18" charset="0"/>
                            <a:cs typeface="Times New Roman" panose="02020603050405020304" pitchFamily="18" charset="0"/>
                          </a:rPr>
                        </m:ctrlPr>
                      </m:dPr>
                      <m:e>
                        <m:m>
                          <m:mPr>
                            <m:mcs>
                              <m:mc>
                                <m:mcPr>
                                  <m:count m:val="3"/>
                                  <m:mcJc m:val="center"/>
                                </m:mcPr>
                              </m:mc>
                            </m:mcs>
                            <m:ctrlPr>
                              <a:rPr kumimoji="1" lang="en-US" altLang="zh-CN" sz="2400" b="0" i="1" smtClean="0">
                                <a:latin typeface="Cambria Math" panose="02040503050406030204" pitchFamily="18" charset="0"/>
                                <a:cs typeface="Times New Roman" panose="02020603050405020304" pitchFamily="18" charset="0"/>
                              </a:rPr>
                            </m:ctrlPr>
                          </m:mPr>
                          <m:mr>
                            <m:e>
                              <m:r>
                                <m:rPr>
                                  <m:brk m:alnAt="7"/>
                                </m:rPr>
                                <a:rPr kumimoji="1" lang="en-US" altLang="zh-CN" sz="2400" b="0" i="1" smtClean="0">
                                  <a:latin typeface="Cambria Math" panose="02040503050406030204" pitchFamily="18" charset="0"/>
                                  <a:cs typeface="Times New Roman" panose="02020603050405020304" pitchFamily="18" charset="0"/>
                                </a:rPr>
                                <m:t>0</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4992</m:t>
                              </m:r>
                            </m:e>
                            <m:e>
                              <m:r>
                                <a:rPr kumimoji="1" lang="en-US" altLang="zh-CN" sz="2400" b="0" i="1" smtClean="0">
                                  <a:latin typeface="Cambria Math" panose="02040503050406030204" pitchFamily="18" charset="0"/>
                                  <a:cs typeface="Times New Roman" panose="02020603050405020304" pitchFamily="18" charset="0"/>
                                </a:rPr>
                                <m:t>0</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1984</m:t>
                              </m:r>
                            </m:e>
                            <m:e>
                              <m:r>
                                <a:rPr kumimoji="1" lang="en-US" altLang="zh-CN" sz="2400" b="0" i="1" smtClean="0">
                                  <a:latin typeface="Cambria Math" panose="02040503050406030204" pitchFamily="18" charset="0"/>
                                  <a:cs typeface="Times New Roman" panose="02020603050405020304" pitchFamily="18" charset="0"/>
                                </a:rPr>
                                <m:t>0</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5944</m:t>
                              </m:r>
                            </m:e>
                          </m:mr>
                          <m:mr>
                            <m:e>
                              <m:r>
                                <a:rPr kumimoji="1" lang="en-US" altLang="zh-CN" sz="2400" b="0" i="1" smtClean="0">
                                  <a:latin typeface="Cambria Math" panose="02040503050406030204" pitchFamily="18" charset="0"/>
                                  <a:cs typeface="Times New Roman" panose="02020603050405020304" pitchFamily="18" charset="0"/>
                                </a:rPr>
                                <m:t>0</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1989</m:t>
                              </m:r>
                            </m:e>
                            <m:e>
                              <m:r>
                                <a:rPr kumimoji="1" lang="en-US" altLang="zh-CN" sz="2400" b="0" i="1" smtClean="0">
                                  <a:latin typeface="Cambria Math" panose="02040503050406030204" pitchFamily="18" charset="0"/>
                                  <a:cs typeface="Times New Roman" panose="02020603050405020304" pitchFamily="18" charset="0"/>
                                </a:rPr>
                                <m:t>0</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0977</m:t>
                              </m:r>
                            </m:e>
                            <m:e>
                              <m:r>
                                <a:rPr kumimoji="1" lang="en-US" altLang="zh-CN" sz="2400" b="0" i="1" smtClean="0">
                                  <a:latin typeface="Cambria Math" panose="02040503050406030204" pitchFamily="18" charset="0"/>
                                  <a:cs typeface="Times New Roman" panose="02020603050405020304" pitchFamily="18" charset="0"/>
                                </a:rPr>
                                <m:t>0</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1921</m:t>
                              </m:r>
                            </m:e>
                          </m:mr>
                          <m:mr>
                            <m:e>
                              <m:r>
                                <a:rPr kumimoji="1" lang="en-US" altLang="zh-CN" sz="2400" b="0" i="1" smtClean="0">
                                  <a:latin typeface="Cambria Math" panose="02040503050406030204" pitchFamily="18" charset="0"/>
                                  <a:cs typeface="Times New Roman" panose="02020603050405020304" pitchFamily="18" charset="0"/>
                                </a:rPr>
                                <m:t>0</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2986</m:t>
                              </m:r>
                            </m:e>
                            <m:e>
                              <m:r>
                                <a:rPr kumimoji="1" lang="en-US" altLang="zh-CN" sz="2400" b="0" i="1" smtClean="0">
                                  <a:latin typeface="Cambria Math" panose="02040503050406030204" pitchFamily="18" charset="0"/>
                                  <a:cs typeface="Times New Roman" panose="02020603050405020304" pitchFamily="18" charset="0"/>
                                </a:rPr>
                                <m:t>0</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6973</m:t>
                              </m:r>
                            </m:e>
                            <m:e>
                              <m:r>
                                <a:rPr kumimoji="1" lang="en-US" altLang="zh-CN" sz="2400" b="0" i="1" smtClean="0">
                                  <a:latin typeface="Cambria Math" panose="02040503050406030204" pitchFamily="18" charset="0"/>
                                  <a:cs typeface="Times New Roman" panose="02020603050405020304" pitchFamily="18" charset="0"/>
                                </a:rPr>
                                <m:t>0</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1904</m:t>
                              </m:r>
                            </m:e>
                          </m:mr>
                        </m:m>
                      </m:e>
                    </m:d>
                  </m:oMath>
                </a14:m>
                <a:endParaRPr kumimoji="1" lang="en-US" altLang="zh-CN" sz="2400" dirty="0">
                  <a:latin typeface="Times New Roman" panose="02020603050405020304" pitchFamily="18" charset="0"/>
                  <a:cs typeface="Times New Roman" panose="02020603050405020304" pitchFamily="18" charset="0"/>
                </a:endParaRPr>
              </a:p>
              <a:p>
                <a:pPr marL="0" indent="0">
                  <a:buNone/>
                </a:pPr>
                <a:endParaRPr kumimoji="1" lang="en-US" altLang="zh-CN" sz="18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kumimoji="1" lang="en-US" altLang="zh-CN" sz="2400" dirty="0">
                          <a:latin typeface="Times New Roman" panose="02020603050405020304" pitchFamily="18" charset="0"/>
                          <a:cs typeface="Times New Roman" panose="02020603050405020304" pitchFamily="18" charset="0"/>
                        </a:rPr>
                        <m:t>                     </m:t>
                      </m:r>
                    </m:oMath>
                  </m:oMathPara>
                </a14:m>
                <a:endParaRPr kumimoji="1" lang="en-US" altLang="zh-CN" sz="2400"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3A1DF65B-C283-5C4B-BC96-AC46E7A54ECB}"/>
                  </a:ext>
                </a:extLst>
              </p:cNvPr>
              <p:cNvSpPr>
                <a:spLocks noGrp="1" noRot="1" noChangeAspect="1" noMove="1" noResize="1" noEditPoints="1" noAdjustHandles="1" noChangeArrowheads="1" noChangeShapeType="1" noTextEdit="1"/>
              </p:cNvSpPr>
              <p:nvPr>
                <p:ph idx="1"/>
              </p:nvPr>
            </p:nvSpPr>
            <p:spPr>
              <a:xfrm>
                <a:off x="838200" y="1825625"/>
                <a:ext cx="11209638" cy="4351338"/>
              </a:xfrm>
              <a:blipFill>
                <a:blip r:embed="rId2"/>
                <a:stretch>
                  <a:fillRect l="-679" t="-1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3440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E6B41-5326-A544-9DA9-1ECC8C127E0A}"/>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Tips</a:t>
            </a:r>
            <a:endParaRPr kumimoji="1"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7A8F6EA-182E-474C-8743-52AA3BBFA081}"/>
                  </a:ext>
                </a:extLst>
              </p:cNvPr>
              <p:cNvSpPr>
                <a:spLocks noGrp="1"/>
              </p:cNvSpPr>
              <p:nvPr>
                <p:ph idx="1"/>
              </p:nvPr>
            </p:nvSpPr>
            <p:spPr/>
            <p:txBody>
              <a:bodyPr/>
              <a:lstStyle/>
              <a:p>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smtClean="0">
                            <a:latin typeface="Cambria Math" panose="02040503050406030204" pitchFamily="18" charset="0"/>
                            <a:ea typeface="Cambria Math" panose="02040503050406030204" pitchFamily="18" charset="0"/>
                          </a:rPr>
                          <m:t>𝜃</m:t>
                        </m:r>
                      </m:e>
                      <m:sub>
                        <m:r>
                          <a:rPr kumimoji="1" lang="en-US" altLang="zh-CN" b="0" i="1" smtClean="0">
                            <a:latin typeface="Cambria Math" panose="02040503050406030204" pitchFamily="18" charset="0"/>
                          </a:rPr>
                          <m:t>𝑗</m:t>
                        </m:r>
                      </m:sub>
                    </m:sSub>
                  </m:oMath>
                </a14:m>
                <a:r>
                  <a:rPr kumimoji="1" lang="en-US" altLang="zh-CN"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smtClean="0">
                            <a:solidFill>
                              <a:schemeClr val="tx1"/>
                            </a:solidFill>
                            <a:latin typeface="Cambria Math" panose="02040503050406030204" pitchFamily="18" charset="0"/>
                            <a:ea typeface="Cambria Math" panose="02040503050406030204" pitchFamily="18" charset="0"/>
                          </a:rPr>
                          <m:t>𝜃</m:t>
                        </m:r>
                      </m:e>
                      <m:sub>
                        <m:r>
                          <a:rPr kumimoji="1" lang="en-US" altLang="zh-CN" b="0" i="1" smtClean="0">
                            <a:solidFill>
                              <a:schemeClr val="tx1"/>
                            </a:solidFill>
                            <a:latin typeface="Cambria Math" panose="02040503050406030204" pitchFamily="18" charset="0"/>
                            <a:ea typeface="Cambria Math" panose="02040503050406030204" pitchFamily="18" charset="0"/>
                          </a:rPr>
                          <m:t>𝑘</m:t>
                        </m:r>
                      </m:sub>
                    </m:sSub>
                  </m:oMath>
                </a14:m>
                <a:r>
                  <a:rPr kumimoji="1" lang="en-US" altLang="zh-CN" dirty="0">
                    <a:solidFill>
                      <a:schemeClr val="tx1"/>
                    </a:solidFill>
                    <a:latin typeface="Times New Roman" panose="02020603050405020304" pitchFamily="18" charset="0"/>
                    <a:cs typeface="Times New Roman" panose="02020603050405020304" pitchFamily="18" charset="0"/>
                  </a:rPr>
                  <a:t> in </a:t>
                </a:r>
                <a:r>
                  <a:rPr kumimoji="1" lang="en-US" altLang="zh-CN" dirty="0">
                    <a:latin typeface="Times New Roman" panose="02020603050405020304" pitchFamily="18" charset="0"/>
                    <a:cs typeface="Times New Roman" panose="02020603050405020304" pitchFamily="18" charset="0"/>
                  </a:rPr>
                  <a:t>page 5,6 </a:t>
                </a:r>
                <a:r>
                  <a:rPr kumimoji="1" lang="en-US" altLang="zh-CN" dirty="0">
                    <a:solidFill>
                      <a:schemeClr val="tx1"/>
                    </a:solidFill>
                    <a:latin typeface="Times New Roman" panose="02020603050405020304" pitchFamily="18" charset="0"/>
                    <a:cs typeface="Times New Roman" panose="02020603050405020304" pitchFamily="18" charset="0"/>
                  </a:rPr>
                  <a:t>is </a:t>
                </a:r>
                <a:r>
                  <a:rPr lang="en" altLang="zh-CN" dirty="0">
                    <a:solidFill>
                      <a:schemeClr val="tx1"/>
                    </a:solidFill>
                    <a:latin typeface="Times New Roman" panose="02020603050405020304" pitchFamily="18" charset="0"/>
                    <a:cs typeface="Times New Roman" panose="02020603050405020304" pitchFamily="18" charset="0"/>
                  </a:rPr>
                  <a:t>a </a:t>
                </a:r>
                <a:r>
                  <a:rPr lang="en" altLang="zh-CN" b="1" spc="-5" dirty="0">
                    <a:solidFill>
                      <a:schemeClr val="tx1"/>
                    </a:solidFill>
                    <a:latin typeface="Times New Roman" panose="02020603050405020304" pitchFamily="18" charset="0"/>
                    <a:cs typeface="Times New Roman" panose="02020603050405020304" pitchFamily="18" charset="0"/>
                  </a:rPr>
                  <a:t>threshold  value(usually -1)</a:t>
                </a:r>
                <a:r>
                  <a:rPr lang="en" altLang="zh-CN" spc="-5" dirty="0">
                    <a:latin typeface="Times New Roman" panose="02020603050405020304" pitchFamily="18" charset="0"/>
                    <a:cs typeface="Times New Roman" panose="02020603050405020304" pitchFamily="18" charset="0"/>
                  </a:rPr>
                  <a:t>. It can be updated the same as a weight.</a:t>
                </a:r>
              </a:p>
              <a:p>
                <a:r>
                  <a:rPr kumimoji="1" lang="en" altLang="zh-CN" spc="-5" dirty="0">
                    <a:latin typeface="Times New Roman" panose="02020603050405020304" pitchFamily="18" charset="0"/>
                    <a:cs typeface="Times New Roman" panose="02020603050405020304" pitchFamily="18" charset="0"/>
                  </a:rPr>
                  <a:t>In assignment04,bias/threshold is not involved.</a:t>
                </a:r>
              </a:p>
              <a:p>
                <a:r>
                  <a:rPr kumimoji="1" lang="en" altLang="zh-CN" spc="-5" dirty="0">
                    <a:latin typeface="Times New Roman" panose="02020603050405020304" pitchFamily="18" charset="0"/>
                    <a:cs typeface="Times New Roman" panose="02020603050405020304" pitchFamily="18" charset="0"/>
                    <a:hlinkClick r:id="rId2"/>
                  </a:rPr>
                  <a:t>For more detail of bias/threshold</a:t>
                </a:r>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D7A8F6EA-182E-474C-8743-52AA3BBFA081}"/>
                  </a:ext>
                </a:extLst>
              </p:cNvPr>
              <p:cNvSpPr>
                <a:spLocks noGrp="1" noRot="1" noChangeAspect="1" noMove="1" noResize="1" noEditPoints="1" noAdjustHandles="1" noChangeArrowheads="1" noChangeShapeType="1" noTextEdit="1"/>
              </p:cNvSpPr>
              <p:nvPr>
                <p:ph idx="1"/>
              </p:nvPr>
            </p:nvSpPr>
            <p:spPr>
              <a:blipFill>
                <a:blip r:embed="rId3"/>
                <a:stretch>
                  <a:fillRect l="-965" t="-26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6925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4F702-F969-DD4A-AD7A-80B8279E01B5}"/>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Exercise-Character Classification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F790664-72F6-F545-B2EB-69E907421C22}"/>
              </a:ext>
            </a:extLst>
          </p:cNvPr>
          <p:cNvSpPr>
            <a:spLocks noGrp="1"/>
          </p:cNvSpPr>
          <p:nvPr>
            <p:ph idx="1"/>
          </p:nvPr>
        </p:nvSpPr>
        <p:spPr/>
        <p:txBody>
          <a:bodyPr/>
          <a:lstStyle/>
          <a:p>
            <a:r>
              <a:rPr kumimoji="1" lang="en" altLang="zh-CN" dirty="0">
                <a:latin typeface="Times New Roman" panose="02020603050405020304" pitchFamily="18" charset="0"/>
                <a:cs typeface="Times New Roman" panose="02020603050405020304" pitchFamily="18" charset="0"/>
              </a:rPr>
              <a:t>Handwritten character recognition : The same character can be written in different style and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font. </a:t>
            </a:r>
            <a:r>
              <a:rPr kumimoji="1" lang="en-US" altLang="zh-CN" dirty="0" err="1">
                <a:latin typeface="Times New Roman" panose="02020603050405020304" pitchFamily="18" charset="0"/>
                <a:cs typeface="Times New Roman" panose="02020603050405020304" pitchFamily="18" charset="0"/>
              </a:rPr>
              <a:t>i.e</a:t>
            </a:r>
            <a:r>
              <a:rPr kumimoji="1" lang="en-US" altLang="zh-CN" dirty="0">
                <a:latin typeface="Times New Roman" panose="02020603050405020304" pitchFamily="18" charset="0"/>
                <a:cs typeface="Times New Roman" panose="02020603050405020304" pitchFamily="18" charset="0"/>
              </a:rPr>
              <a:t>: Images with different pixels could represent the same character.</a:t>
            </a:r>
          </a:p>
          <a:p>
            <a:r>
              <a:rPr kumimoji="1" lang="en-US" altLang="zh-CN" dirty="0">
                <a:latin typeface="Times New Roman" panose="02020603050405020304" pitchFamily="18" charset="0"/>
                <a:cs typeface="Times New Roman" panose="02020603050405020304" pitchFamily="18" charset="0"/>
              </a:rPr>
              <a:t>Please recognize the images of I and U with given neural network(images is represented by a 3*3 vectors, please classify the input vector into two classes (U(label 0) and I(label 1)).</a:t>
            </a:r>
          </a:p>
          <a:p>
            <a:r>
              <a:rPr kumimoji="1" lang="en-US" altLang="zh-CN" dirty="0">
                <a:latin typeface="Times New Roman" panose="02020603050405020304" pitchFamily="18" charset="0"/>
                <a:cs typeface="Times New Roman" panose="02020603050405020304" pitchFamily="18" charset="0"/>
              </a:rPr>
              <a:t>Please do the perceptron and backpropagation for one epoch</a:t>
            </a:r>
          </a:p>
          <a:p>
            <a:pPr marL="0" indent="0">
              <a:buNone/>
            </a:pP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264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4F702-F969-DD4A-AD7A-80B8279E01B5}"/>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Classification Rule</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F790664-72F6-F545-B2EB-69E907421C22}"/>
                  </a:ext>
                </a:extLst>
              </p:cNvPr>
              <p:cNvSpPr>
                <a:spLocks noGrp="1"/>
              </p:cNvSpPr>
              <p:nvPr>
                <p:ph idx="1"/>
              </p:nvPr>
            </p:nvSpPr>
            <p:spPr/>
            <p:txBody>
              <a:bodyPr>
                <a:normAutofit fontScale="92500" lnSpcReduction="10000"/>
              </a:bodyPr>
              <a:lstStyle/>
              <a:p>
                <a:r>
                  <a:rPr kumimoji="1" lang="en" altLang="zh-CN" dirty="0">
                    <a:latin typeface="Times New Roman" panose="02020603050405020304" pitchFamily="18" charset="0"/>
                    <a:cs typeface="Times New Roman" panose="02020603050405020304" pitchFamily="18" charset="0"/>
                  </a:rPr>
                  <a:t>The neural network is required to classify the input images to 2 classes U(label 0) and I(label 1),and generate correct labels(a number in{0,1}).What means generated output is a vector of length 2 whose indexes is 2 labels from 2 output </a:t>
                </a:r>
                <a:r>
                  <a:rPr kumimoji="1" lang="en" altLang="zh-CN" dirty="0" err="1">
                    <a:latin typeface="Times New Roman" panose="02020603050405020304" pitchFamily="18" charset="0"/>
                    <a:cs typeface="Times New Roman" panose="02020603050405020304" pitchFamily="18" charset="0"/>
                  </a:rPr>
                  <a:t>neurons.Each</a:t>
                </a:r>
                <a:r>
                  <a:rPr kumimoji="1" lang="en" altLang="zh-CN" dirty="0">
                    <a:latin typeface="Times New Roman" panose="02020603050405020304" pitchFamily="18" charset="0"/>
                    <a:cs typeface="Times New Roman" panose="02020603050405020304" pitchFamily="18" charset="0"/>
                  </a:rPr>
                  <a:t> value in the output vector </a:t>
                </a:r>
                <a14:m>
                  <m:oMath xmlns:m="http://schemas.openxmlformats.org/officeDocument/2006/math">
                    <m:acc>
                      <m:accPr>
                        <m:chr m:val="⃗"/>
                        <m:ctrlPr>
                          <a:rPr kumimoji="1" lang="en" altLang="zh-CN" i="1">
                            <a:latin typeface="Cambria Math" panose="02040503050406030204" pitchFamily="18" charset="0"/>
                            <a:cs typeface="Times New Roman" panose="02020603050405020304" pitchFamily="18" charset="0"/>
                          </a:rPr>
                        </m:ctrlPr>
                      </m:accPr>
                      <m:e>
                        <m:r>
                          <a:rPr kumimoji="1" lang="en-US" altLang="zh-CN" i="1">
                            <a:latin typeface="Cambria Math" panose="02040503050406030204" pitchFamily="18" charset="0"/>
                            <a:cs typeface="Times New Roman" panose="02020603050405020304" pitchFamily="18" charset="0"/>
                          </a:rPr>
                          <m:t>𝑌</m:t>
                        </m:r>
                      </m:e>
                    </m:acc>
                    <m:r>
                      <a:rPr kumimoji="1" lang="en-US" altLang="zh-CN" b="0" i="1" smtClean="0">
                        <a:latin typeface="Cambria Math" panose="02040503050406030204" pitchFamily="18" charset="0"/>
                        <a:cs typeface="Times New Roman" panose="02020603050405020304" pitchFamily="18" charset="0"/>
                      </a:rPr>
                      <m:t> </m:t>
                    </m:r>
                  </m:oMath>
                </a14:m>
                <a:r>
                  <a:rPr kumimoji="1" lang="en" altLang="zh-CN" dirty="0">
                    <a:latin typeface="Times New Roman" panose="02020603050405020304" pitchFamily="18" charset="0"/>
                    <a:cs typeface="Times New Roman" panose="02020603050405020304" pitchFamily="18" charset="0"/>
                  </a:rPr>
                  <a:t>is corresponding to a probability the image belong to respective class(index of the maximum probability in 2 values is the actual output label of this image </a:t>
                </a:r>
                <a:r>
                  <a:rPr kumimoji="1" lang="en" altLang="zh-CN" dirty="0" err="1">
                    <a:latin typeface="Times New Roman" panose="02020603050405020304" pitchFamily="18" charset="0"/>
                    <a:cs typeface="Times New Roman" panose="02020603050405020304" pitchFamily="18" charset="0"/>
                  </a:rPr>
                  <a:t>sample,ie.np.argmax</a:t>
                </a:r>
                <a:r>
                  <a:rPr kumimoji="1" lang="en" altLang="zh-CN" dirty="0">
                    <a:latin typeface="Times New Roman" panose="02020603050405020304" pitchFamily="18" charset="0"/>
                    <a:cs typeface="Times New Roman" panose="02020603050405020304" pitchFamily="18" charset="0"/>
                  </a:rPr>
                  <a:t>(</a:t>
                </a:r>
                <a14:m>
                  <m:oMath xmlns:m="http://schemas.openxmlformats.org/officeDocument/2006/math">
                    <m:acc>
                      <m:accPr>
                        <m:chr m:val="⃗"/>
                        <m:ctrlPr>
                          <a:rPr kumimoji="1" lang="en" altLang="zh-CN" i="1" smtClean="0">
                            <a:latin typeface="Cambria Math" panose="02040503050406030204" pitchFamily="18" charset="0"/>
                            <a:cs typeface="Times New Roman" panose="02020603050405020304" pitchFamily="18" charset="0"/>
                          </a:rPr>
                        </m:ctrlPr>
                      </m:accPr>
                      <m:e>
                        <m:r>
                          <a:rPr kumimoji="1" lang="en-US" altLang="zh-CN" b="0" i="1" smtClean="0">
                            <a:latin typeface="Cambria Math" panose="02040503050406030204" pitchFamily="18" charset="0"/>
                            <a:cs typeface="Times New Roman" panose="02020603050405020304" pitchFamily="18" charset="0"/>
                          </a:rPr>
                          <m:t>𝑌</m:t>
                        </m:r>
                      </m:e>
                    </m:acc>
                  </m:oMath>
                </a14:m>
                <a:r>
                  <a:rPr kumimoji="1" lang="en" altLang="zh-CN" dirty="0">
                    <a:latin typeface="Times New Roman" panose="02020603050405020304" pitchFamily="18" charset="0"/>
                    <a:cs typeface="Times New Roman" panose="02020603050405020304" pitchFamily="18" charset="0"/>
                  </a:rPr>
                  <a:t>)).</a:t>
                </a:r>
              </a:p>
              <a:p>
                <a:r>
                  <a:rPr kumimoji="1" lang="en" altLang="zh-CN" dirty="0">
                    <a:latin typeface="Times New Roman" panose="02020603050405020304" pitchFamily="18" charset="0"/>
                    <a:cs typeface="Times New Roman" panose="02020603050405020304" pitchFamily="18" charset="0"/>
                  </a:rPr>
                  <a:t>For example , If the handwritten character of this image is </a:t>
                </a:r>
                <a:r>
                  <a:rPr kumimoji="1" lang="en" altLang="zh-CN" dirty="0" err="1">
                    <a:latin typeface="Times New Roman" panose="02020603050405020304" pitchFamily="18" charset="0"/>
                    <a:cs typeface="Times New Roman" panose="02020603050405020304" pitchFamily="18" charset="0"/>
                  </a:rPr>
                  <a:t>U,the</a:t>
                </a:r>
                <a:r>
                  <a:rPr kumimoji="1" lang="en" altLang="zh-CN" dirty="0">
                    <a:latin typeface="Times New Roman" panose="02020603050405020304" pitchFamily="18" charset="0"/>
                    <a:cs typeface="Times New Roman" panose="02020603050405020304" pitchFamily="18" charset="0"/>
                  </a:rPr>
                  <a:t> first output neuron is </a:t>
                </a:r>
                <a:r>
                  <a:rPr kumimoji="1" lang="en" altLang="zh-CN" dirty="0" err="1">
                    <a:latin typeface="Times New Roman" panose="02020603050405020304" pitchFamily="18" charset="0"/>
                    <a:cs typeface="Times New Roman" panose="02020603050405020304" pitchFamily="18" charset="0"/>
                  </a:rPr>
                  <a:t>activated,others</a:t>
                </a:r>
                <a:r>
                  <a:rPr kumimoji="1" lang="en" altLang="zh-CN" dirty="0">
                    <a:latin typeface="Times New Roman" panose="02020603050405020304" pitchFamily="18" charset="0"/>
                    <a:cs typeface="Times New Roman" panose="02020603050405020304" pitchFamily="18" charset="0"/>
                  </a:rPr>
                  <a:t> remain suppressed. 0th value in actual output vector</a:t>
                </a:r>
                <a14:m>
                  <m:oMath xmlns:m="http://schemas.openxmlformats.org/officeDocument/2006/math">
                    <m:r>
                      <a:rPr kumimoji="1" lang="en-US" altLang="zh-CN" b="0" i="0" smtClean="0">
                        <a:latin typeface="Cambria Math" panose="02040503050406030204" pitchFamily="18" charset="0"/>
                        <a:cs typeface="Times New Roman" panose="02020603050405020304" pitchFamily="18" charset="0"/>
                      </a:rPr>
                      <m:t> </m:t>
                    </m:r>
                    <m:acc>
                      <m:accPr>
                        <m:chr m:val="⃗"/>
                        <m:ctrlPr>
                          <a:rPr kumimoji="1" lang="en" altLang="zh-CN" i="1" smtClean="0">
                            <a:latin typeface="Cambria Math" panose="02040503050406030204" pitchFamily="18" charset="0"/>
                            <a:cs typeface="Times New Roman" panose="02020603050405020304" pitchFamily="18" charset="0"/>
                          </a:rPr>
                        </m:ctrlPr>
                      </m:accPr>
                      <m:e>
                        <m:r>
                          <a:rPr kumimoji="1" lang="en-US" altLang="zh-CN" b="0" i="1" smtClean="0">
                            <a:latin typeface="Cambria Math" panose="02040503050406030204" pitchFamily="18" charset="0"/>
                            <a:cs typeface="Times New Roman" panose="02020603050405020304" pitchFamily="18" charset="0"/>
                          </a:rPr>
                          <m:t>𝑌</m:t>
                        </m:r>
                      </m:e>
                    </m:acc>
                  </m:oMath>
                </a14:m>
                <a:r>
                  <a:rPr kumimoji="1" lang="en" altLang="zh-CN" dirty="0">
                    <a:latin typeface="Times New Roman" panose="02020603050405020304" pitchFamily="18" charset="0"/>
                    <a:cs typeface="Times New Roman" panose="02020603050405020304" pitchFamily="18" charset="0"/>
                  </a:rPr>
                  <a:t> (the first output neuron's output) is the </a:t>
                </a:r>
                <a:r>
                  <a:rPr kumimoji="1" lang="en" altLang="zh-CN" dirty="0" err="1">
                    <a:latin typeface="Times New Roman" panose="02020603050405020304" pitchFamily="18" charset="0"/>
                    <a:cs typeface="Times New Roman" panose="02020603050405020304" pitchFamily="18" charset="0"/>
                  </a:rPr>
                  <a:t>maximum,other</a:t>
                </a:r>
                <a:r>
                  <a:rPr kumimoji="1" lang="en" altLang="zh-CN" dirty="0">
                    <a:latin typeface="Times New Roman" panose="02020603050405020304" pitchFamily="18" charset="0"/>
                    <a:cs typeface="Times New Roman" panose="02020603050405020304" pitchFamily="18" charset="0"/>
                  </a:rPr>
                  <a:t> neuron's output is relatively </a:t>
                </a:r>
                <a:r>
                  <a:rPr kumimoji="1" lang="en" altLang="zh-CN" dirty="0" err="1">
                    <a:latin typeface="Times New Roman" panose="02020603050405020304" pitchFamily="18" charset="0"/>
                    <a:cs typeface="Times New Roman" panose="02020603050405020304" pitchFamily="18" charset="0"/>
                  </a:rPr>
                  <a:t>slight.Thus,we</a:t>
                </a:r>
                <a:r>
                  <a:rPr kumimoji="1" lang="en" altLang="zh-CN" dirty="0">
                    <a:latin typeface="Times New Roman" panose="02020603050405020304" pitchFamily="18" charset="0"/>
                    <a:cs typeface="Times New Roman" panose="02020603050405020304" pitchFamily="18" charset="0"/>
                  </a:rPr>
                  <a:t> use the index of the maximum value of actual output vector as actual output label of this image sample.</a:t>
                </a:r>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7F790664-72F6-F545-B2EB-69E907421C22}"/>
                  </a:ext>
                </a:extLst>
              </p:cNvPr>
              <p:cNvSpPr>
                <a:spLocks noGrp="1" noRot="1" noChangeAspect="1" noMove="1" noResize="1" noEditPoints="1" noAdjustHandles="1" noChangeArrowheads="1" noChangeShapeType="1" noTextEdit="1"/>
              </p:cNvSpPr>
              <p:nvPr>
                <p:ph idx="1"/>
              </p:nvPr>
            </p:nvSpPr>
            <p:spPr>
              <a:blipFill>
                <a:blip r:embed="rId2"/>
                <a:stretch>
                  <a:fillRect l="-844" t="-3216" r="-14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9792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DDC37-954B-514A-B1F2-3640321F2D16}"/>
              </a:ext>
            </a:extLst>
          </p:cNvPr>
          <p:cNvSpPr>
            <a:spLocks noGrp="1"/>
          </p:cNvSpPr>
          <p:nvPr>
            <p:ph type="title"/>
          </p:nvPr>
        </p:nvSpPr>
        <p:spPr>
          <a:xfrm>
            <a:off x="838200" y="365125"/>
            <a:ext cx="10515600" cy="1325563"/>
          </a:xfrm>
        </p:spPr>
        <p:txBody>
          <a:bodyPr/>
          <a:lstStyle/>
          <a:p>
            <a:r>
              <a:rPr lang="en" altLang="zh-CN" b="1" dirty="0">
                <a:latin typeface="Times New Roman" panose="02020603050405020304" pitchFamily="18" charset="0"/>
                <a:cs typeface="Times New Roman" panose="02020603050405020304" pitchFamily="18" charset="0"/>
              </a:rPr>
              <a:t>Neural Network Architecture</a:t>
            </a:r>
            <a:br>
              <a:rPr lang="en" altLang="zh-CN" b="1" dirty="0">
                <a:latin typeface="Times New Roman" panose="02020603050405020304" pitchFamily="18" charset="0"/>
                <a:cs typeface="Times New Roman" panose="02020603050405020304" pitchFamily="18" charset="0"/>
              </a:rPr>
            </a:br>
            <a:endParaRPr kumimoji="1" lang="zh-CN" altLang="en-US" dirty="0">
              <a:latin typeface="Times New Roman" panose="02020603050405020304" pitchFamily="18" charset="0"/>
              <a:cs typeface="Times New Roman" panose="02020603050405020304" pitchFamily="18" charset="0"/>
            </a:endParaRPr>
          </a:p>
        </p:txBody>
      </p:sp>
      <p:sp>
        <p:nvSpPr>
          <p:cNvPr id="7" name="椭圆 6">
            <a:extLst>
              <a:ext uri="{FF2B5EF4-FFF2-40B4-BE49-F238E27FC236}">
                <a16:creationId xmlns:a16="http://schemas.microsoft.com/office/drawing/2014/main" id="{7FDF3E09-8C76-0C49-A2D3-FBC53641F839}"/>
              </a:ext>
            </a:extLst>
          </p:cNvPr>
          <p:cNvSpPr/>
          <p:nvPr/>
        </p:nvSpPr>
        <p:spPr>
          <a:xfrm>
            <a:off x="2694116" y="1746209"/>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3" name="椭圆 12">
            <a:extLst>
              <a:ext uri="{FF2B5EF4-FFF2-40B4-BE49-F238E27FC236}">
                <a16:creationId xmlns:a16="http://schemas.microsoft.com/office/drawing/2014/main" id="{E03688F3-9DE1-4D4E-9566-BCF59B074B41}"/>
              </a:ext>
            </a:extLst>
          </p:cNvPr>
          <p:cNvSpPr/>
          <p:nvPr/>
        </p:nvSpPr>
        <p:spPr>
          <a:xfrm>
            <a:off x="2696906" y="2746477"/>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4" name="椭圆 13">
            <a:extLst>
              <a:ext uri="{FF2B5EF4-FFF2-40B4-BE49-F238E27FC236}">
                <a16:creationId xmlns:a16="http://schemas.microsoft.com/office/drawing/2014/main" id="{B2962BEA-9A53-5F43-87A6-E83D6CC34537}"/>
              </a:ext>
            </a:extLst>
          </p:cNvPr>
          <p:cNvSpPr/>
          <p:nvPr/>
        </p:nvSpPr>
        <p:spPr>
          <a:xfrm>
            <a:off x="2694116" y="4857744"/>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5" name="椭圆 14">
            <a:extLst>
              <a:ext uri="{FF2B5EF4-FFF2-40B4-BE49-F238E27FC236}">
                <a16:creationId xmlns:a16="http://schemas.microsoft.com/office/drawing/2014/main" id="{7AEC5CB6-991D-E645-821C-D0216C9190F4}"/>
              </a:ext>
            </a:extLst>
          </p:cNvPr>
          <p:cNvSpPr/>
          <p:nvPr/>
        </p:nvSpPr>
        <p:spPr>
          <a:xfrm>
            <a:off x="5837194" y="1766888"/>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6" name="椭圆 15">
            <a:extLst>
              <a:ext uri="{FF2B5EF4-FFF2-40B4-BE49-F238E27FC236}">
                <a16:creationId xmlns:a16="http://schemas.microsoft.com/office/drawing/2014/main" id="{45139D26-D2DF-4241-8156-F5DDA3561F9C}"/>
              </a:ext>
            </a:extLst>
          </p:cNvPr>
          <p:cNvSpPr/>
          <p:nvPr/>
        </p:nvSpPr>
        <p:spPr>
          <a:xfrm>
            <a:off x="5836508" y="3276836"/>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7" name="椭圆 16">
            <a:extLst>
              <a:ext uri="{FF2B5EF4-FFF2-40B4-BE49-F238E27FC236}">
                <a16:creationId xmlns:a16="http://schemas.microsoft.com/office/drawing/2014/main" id="{FB56D6F6-016B-A146-B093-087A84F5BE88}"/>
              </a:ext>
            </a:extLst>
          </p:cNvPr>
          <p:cNvSpPr/>
          <p:nvPr/>
        </p:nvSpPr>
        <p:spPr>
          <a:xfrm>
            <a:off x="5778843" y="4832603"/>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8" name="椭圆 17">
            <a:extLst>
              <a:ext uri="{FF2B5EF4-FFF2-40B4-BE49-F238E27FC236}">
                <a16:creationId xmlns:a16="http://schemas.microsoft.com/office/drawing/2014/main" id="{940FED04-8C79-7745-B1A5-672CE499E8A9}"/>
              </a:ext>
            </a:extLst>
          </p:cNvPr>
          <p:cNvSpPr/>
          <p:nvPr/>
        </p:nvSpPr>
        <p:spPr>
          <a:xfrm>
            <a:off x="9309100" y="4832602"/>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0" name="椭圆 19">
            <a:extLst>
              <a:ext uri="{FF2B5EF4-FFF2-40B4-BE49-F238E27FC236}">
                <a16:creationId xmlns:a16="http://schemas.microsoft.com/office/drawing/2014/main" id="{F9EA3695-58F8-B942-AA00-EE83F311EAEB}"/>
              </a:ext>
            </a:extLst>
          </p:cNvPr>
          <p:cNvSpPr/>
          <p:nvPr/>
        </p:nvSpPr>
        <p:spPr>
          <a:xfrm>
            <a:off x="9309100" y="1766888"/>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cxnSp>
        <p:nvCxnSpPr>
          <p:cNvPr id="21" name="直线箭头连接符 20">
            <a:extLst>
              <a:ext uri="{FF2B5EF4-FFF2-40B4-BE49-F238E27FC236}">
                <a16:creationId xmlns:a16="http://schemas.microsoft.com/office/drawing/2014/main" id="{3A9144D0-FA2F-1545-84B7-AF20976668DE}"/>
              </a:ext>
            </a:extLst>
          </p:cNvPr>
          <p:cNvCxnSpPr>
            <a:cxnSpLocks/>
            <a:endCxn id="7" idx="2"/>
          </p:cNvCxnSpPr>
          <p:nvPr/>
        </p:nvCxnSpPr>
        <p:spPr>
          <a:xfrm>
            <a:off x="1713814" y="2006795"/>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ACD8106F-B296-124A-9F5C-8717CFB8CD98}"/>
              </a:ext>
            </a:extLst>
          </p:cNvPr>
          <p:cNvCxnSpPr>
            <a:cxnSpLocks/>
          </p:cNvCxnSpPr>
          <p:nvPr/>
        </p:nvCxnSpPr>
        <p:spPr>
          <a:xfrm>
            <a:off x="1713814" y="5118330"/>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E2BA71F1-5AA8-A447-A874-0073BAE49E84}"/>
              </a:ext>
            </a:extLst>
          </p:cNvPr>
          <p:cNvCxnSpPr>
            <a:cxnSpLocks/>
          </p:cNvCxnSpPr>
          <p:nvPr/>
        </p:nvCxnSpPr>
        <p:spPr>
          <a:xfrm>
            <a:off x="1729583" y="3001350"/>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CA256980-3399-8649-9C86-073DB678E57C}"/>
              </a:ext>
            </a:extLst>
          </p:cNvPr>
          <p:cNvCxnSpPr>
            <a:cxnSpLocks/>
          </p:cNvCxnSpPr>
          <p:nvPr/>
        </p:nvCxnSpPr>
        <p:spPr>
          <a:xfrm>
            <a:off x="9828084" y="1951273"/>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C0F5D3C6-C3FE-C646-9BA2-282C3664D3FF}"/>
              </a:ext>
            </a:extLst>
          </p:cNvPr>
          <p:cNvCxnSpPr>
            <a:cxnSpLocks/>
          </p:cNvCxnSpPr>
          <p:nvPr/>
        </p:nvCxnSpPr>
        <p:spPr>
          <a:xfrm>
            <a:off x="9828084" y="5093187"/>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A8288C4E-938C-2941-9F51-921B7EA2A853}"/>
              </a:ext>
            </a:extLst>
          </p:cNvPr>
          <p:cNvCxnSpPr>
            <a:cxnSpLocks/>
            <a:stCxn id="7" idx="6"/>
            <a:endCxn id="16" idx="2"/>
          </p:cNvCxnSpPr>
          <p:nvPr/>
        </p:nvCxnSpPr>
        <p:spPr>
          <a:xfrm>
            <a:off x="3213100" y="2006795"/>
            <a:ext cx="2623408" cy="1530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a:extLst>
              <a:ext uri="{FF2B5EF4-FFF2-40B4-BE49-F238E27FC236}">
                <a16:creationId xmlns:a16="http://schemas.microsoft.com/office/drawing/2014/main" id="{30A384A9-1535-CD44-BC9C-6E23679A31F4}"/>
              </a:ext>
            </a:extLst>
          </p:cNvPr>
          <p:cNvCxnSpPr>
            <a:cxnSpLocks/>
            <a:stCxn id="7" idx="6"/>
            <a:endCxn id="17" idx="2"/>
          </p:cNvCxnSpPr>
          <p:nvPr/>
        </p:nvCxnSpPr>
        <p:spPr>
          <a:xfrm>
            <a:off x="3213100" y="2006795"/>
            <a:ext cx="2565743" cy="3086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4BAE904E-11BA-2F4F-8069-EE050B844F96}"/>
              </a:ext>
            </a:extLst>
          </p:cNvPr>
          <p:cNvCxnSpPr>
            <a:cxnSpLocks/>
            <a:stCxn id="7" idx="6"/>
            <a:endCxn id="15" idx="2"/>
          </p:cNvCxnSpPr>
          <p:nvPr/>
        </p:nvCxnSpPr>
        <p:spPr>
          <a:xfrm>
            <a:off x="3213100" y="2006795"/>
            <a:ext cx="2624094" cy="20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a:extLst>
              <a:ext uri="{FF2B5EF4-FFF2-40B4-BE49-F238E27FC236}">
                <a16:creationId xmlns:a16="http://schemas.microsoft.com/office/drawing/2014/main" id="{506DA4A6-E347-2A4A-B75F-9A27085BC9F9}"/>
              </a:ext>
            </a:extLst>
          </p:cNvPr>
          <p:cNvCxnSpPr>
            <a:cxnSpLocks/>
            <a:stCxn id="13" idx="6"/>
            <a:endCxn id="15" idx="2"/>
          </p:cNvCxnSpPr>
          <p:nvPr/>
        </p:nvCxnSpPr>
        <p:spPr>
          <a:xfrm flipV="1">
            <a:off x="3215890" y="2027474"/>
            <a:ext cx="2621304" cy="979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47BA8DDA-3F2D-C949-8276-F1C22F643AF2}"/>
              </a:ext>
            </a:extLst>
          </p:cNvPr>
          <p:cNvCxnSpPr>
            <a:cxnSpLocks/>
            <a:stCxn id="13" idx="6"/>
            <a:endCxn id="16" idx="2"/>
          </p:cNvCxnSpPr>
          <p:nvPr/>
        </p:nvCxnSpPr>
        <p:spPr>
          <a:xfrm>
            <a:off x="3215890" y="3007063"/>
            <a:ext cx="2620618" cy="53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6BE2C84E-B0B0-A54D-ACD1-3B5F5E571C27}"/>
              </a:ext>
            </a:extLst>
          </p:cNvPr>
          <p:cNvCxnSpPr>
            <a:cxnSpLocks/>
            <a:stCxn id="13" idx="6"/>
            <a:endCxn id="17" idx="2"/>
          </p:cNvCxnSpPr>
          <p:nvPr/>
        </p:nvCxnSpPr>
        <p:spPr>
          <a:xfrm>
            <a:off x="3215890" y="3007063"/>
            <a:ext cx="2562953" cy="2086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a:extLst>
              <a:ext uri="{FF2B5EF4-FFF2-40B4-BE49-F238E27FC236}">
                <a16:creationId xmlns:a16="http://schemas.microsoft.com/office/drawing/2014/main" id="{84318AFC-6C19-E148-9DCC-826B25C8DBDE}"/>
              </a:ext>
            </a:extLst>
          </p:cNvPr>
          <p:cNvCxnSpPr>
            <a:cxnSpLocks/>
            <a:stCxn id="14" idx="6"/>
            <a:endCxn id="15" idx="2"/>
          </p:cNvCxnSpPr>
          <p:nvPr/>
        </p:nvCxnSpPr>
        <p:spPr>
          <a:xfrm flipV="1">
            <a:off x="3213100" y="2027474"/>
            <a:ext cx="2624094" cy="3090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DC87E68F-0A45-4A42-91DF-450250F7BE64}"/>
              </a:ext>
            </a:extLst>
          </p:cNvPr>
          <p:cNvCxnSpPr>
            <a:stCxn id="14" idx="6"/>
            <a:endCxn id="16" idx="2"/>
          </p:cNvCxnSpPr>
          <p:nvPr/>
        </p:nvCxnSpPr>
        <p:spPr>
          <a:xfrm flipV="1">
            <a:off x="3213100" y="3537422"/>
            <a:ext cx="2623408" cy="1580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a:extLst>
              <a:ext uri="{FF2B5EF4-FFF2-40B4-BE49-F238E27FC236}">
                <a16:creationId xmlns:a16="http://schemas.microsoft.com/office/drawing/2014/main" id="{5D94E4FE-1FB4-2542-8FF7-00E7D3E5B42E}"/>
              </a:ext>
            </a:extLst>
          </p:cNvPr>
          <p:cNvCxnSpPr>
            <a:stCxn id="14" idx="6"/>
            <a:endCxn id="17" idx="2"/>
          </p:cNvCxnSpPr>
          <p:nvPr/>
        </p:nvCxnSpPr>
        <p:spPr>
          <a:xfrm flipV="1">
            <a:off x="3213100" y="5093189"/>
            <a:ext cx="2565743" cy="25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D92CBA40-F8EC-C747-B106-D5A03101D076}"/>
              </a:ext>
            </a:extLst>
          </p:cNvPr>
          <p:cNvCxnSpPr>
            <a:cxnSpLocks/>
            <a:stCxn id="15" idx="6"/>
            <a:endCxn id="20" idx="2"/>
          </p:cNvCxnSpPr>
          <p:nvPr/>
        </p:nvCxnSpPr>
        <p:spPr>
          <a:xfrm>
            <a:off x="6356178" y="2027474"/>
            <a:ext cx="2952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C4ED0043-9777-6448-9D2A-C3872E98C016}"/>
              </a:ext>
            </a:extLst>
          </p:cNvPr>
          <p:cNvCxnSpPr>
            <a:cxnSpLocks/>
            <a:stCxn id="15" idx="6"/>
            <a:endCxn id="18" idx="2"/>
          </p:cNvCxnSpPr>
          <p:nvPr/>
        </p:nvCxnSpPr>
        <p:spPr>
          <a:xfrm>
            <a:off x="6356178" y="2027474"/>
            <a:ext cx="2952922" cy="3065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a:extLst>
              <a:ext uri="{FF2B5EF4-FFF2-40B4-BE49-F238E27FC236}">
                <a16:creationId xmlns:a16="http://schemas.microsoft.com/office/drawing/2014/main" id="{0191AAED-5E66-294A-8129-6668F4FE7EBD}"/>
              </a:ext>
            </a:extLst>
          </p:cNvPr>
          <p:cNvCxnSpPr>
            <a:stCxn id="16" idx="6"/>
            <a:endCxn id="20" idx="2"/>
          </p:cNvCxnSpPr>
          <p:nvPr/>
        </p:nvCxnSpPr>
        <p:spPr>
          <a:xfrm flipV="1">
            <a:off x="6355492" y="2027474"/>
            <a:ext cx="2953608" cy="150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a:extLst>
              <a:ext uri="{FF2B5EF4-FFF2-40B4-BE49-F238E27FC236}">
                <a16:creationId xmlns:a16="http://schemas.microsoft.com/office/drawing/2014/main" id="{D2F5BA3F-439F-4043-8846-8F31D086105D}"/>
              </a:ext>
            </a:extLst>
          </p:cNvPr>
          <p:cNvCxnSpPr>
            <a:stCxn id="16" idx="6"/>
            <a:endCxn id="18" idx="2"/>
          </p:cNvCxnSpPr>
          <p:nvPr/>
        </p:nvCxnSpPr>
        <p:spPr>
          <a:xfrm>
            <a:off x="6355492" y="3537422"/>
            <a:ext cx="2953608" cy="155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a:extLst>
              <a:ext uri="{FF2B5EF4-FFF2-40B4-BE49-F238E27FC236}">
                <a16:creationId xmlns:a16="http://schemas.microsoft.com/office/drawing/2014/main" id="{C796271E-705C-BA4B-85F4-B1BD2571D8D2}"/>
              </a:ext>
            </a:extLst>
          </p:cNvPr>
          <p:cNvCxnSpPr>
            <a:stCxn id="17" idx="6"/>
            <a:endCxn id="20" idx="2"/>
          </p:cNvCxnSpPr>
          <p:nvPr/>
        </p:nvCxnSpPr>
        <p:spPr>
          <a:xfrm flipV="1">
            <a:off x="6297827" y="2027474"/>
            <a:ext cx="3011273" cy="3065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72" name="直线箭头连接符 3071">
            <a:extLst>
              <a:ext uri="{FF2B5EF4-FFF2-40B4-BE49-F238E27FC236}">
                <a16:creationId xmlns:a16="http://schemas.microsoft.com/office/drawing/2014/main" id="{17C9BA35-B779-A543-8AA7-A9CA16B7198E}"/>
              </a:ext>
            </a:extLst>
          </p:cNvPr>
          <p:cNvCxnSpPr>
            <a:endCxn id="18" idx="2"/>
          </p:cNvCxnSpPr>
          <p:nvPr/>
        </p:nvCxnSpPr>
        <p:spPr>
          <a:xfrm>
            <a:off x="6393248" y="5093187"/>
            <a:ext cx="29158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86" name="文本框 3085">
            <a:extLst>
              <a:ext uri="{FF2B5EF4-FFF2-40B4-BE49-F238E27FC236}">
                <a16:creationId xmlns:a16="http://schemas.microsoft.com/office/drawing/2014/main" id="{F38A5389-8C68-FC48-9583-BDFA381D3D38}"/>
              </a:ext>
            </a:extLst>
          </p:cNvPr>
          <p:cNvSpPr txBox="1"/>
          <p:nvPr/>
        </p:nvSpPr>
        <p:spPr>
          <a:xfrm>
            <a:off x="2800350" y="1756202"/>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1</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80" name="文本框 79">
            <a:extLst>
              <a:ext uri="{FF2B5EF4-FFF2-40B4-BE49-F238E27FC236}">
                <a16:creationId xmlns:a16="http://schemas.microsoft.com/office/drawing/2014/main" id="{7559835B-2E9F-E046-9974-F9E6752D6698}"/>
              </a:ext>
            </a:extLst>
          </p:cNvPr>
          <p:cNvSpPr txBox="1"/>
          <p:nvPr/>
        </p:nvSpPr>
        <p:spPr>
          <a:xfrm>
            <a:off x="2792370" y="3296250"/>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2</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81" name="文本框 80">
            <a:extLst>
              <a:ext uri="{FF2B5EF4-FFF2-40B4-BE49-F238E27FC236}">
                <a16:creationId xmlns:a16="http://schemas.microsoft.com/office/drawing/2014/main" id="{26944DE2-2CDB-6F44-8136-55EE182F5143}"/>
              </a:ext>
            </a:extLst>
          </p:cNvPr>
          <p:cNvSpPr txBox="1"/>
          <p:nvPr/>
        </p:nvSpPr>
        <p:spPr>
          <a:xfrm>
            <a:off x="2817855" y="4872541"/>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4</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3" name="文本框 92">
            <a:extLst>
              <a:ext uri="{FF2B5EF4-FFF2-40B4-BE49-F238E27FC236}">
                <a16:creationId xmlns:a16="http://schemas.microsoft.com/office/drawing/2014/main" id="{590B58B0-762B-8A46-8297-BD6579C985FB}"/>
              </a:ext>
            </a:extLst>
          </p:cNvPr>
          <p:cNvSpPr txBox="1"/>
          <p:nvPr/>
        </p:nvSpPr>
        <p:spPr>
          <a:xfrm>
            <a:off x="5905928" y="4825625"/>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7</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4" name="文本框 93">
            <a:extLst>
              <a:ext uri="{FF2B5EF4-FFF2-40B4-BE49-F238E27FC236}">
                <a16:creationId xmlns:a16="http://schemas.microsoft.com/office/drawing/2014/main" id="{EF2239A9-C6C7-E94C-B5B5-191EE7EA4ACD}"/>
              </a:ext>
            </a:extLst>
          </p:cNvPr>
          <p:cNvSpPr txBox="1"/>
          <p:nvPr/>
        </p:nvSpPr>
        <p:spPr>
          <a:xfrm>
            <a:off x="5949091" y="3262882"/>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6</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5" name="文本框 94">
            <a:extLst>
              <a:ext uri="{FF2B5EF4-FFF2-40B4-BE49-F238E27FC236}">
                <a16:creationId xmlns:a16="http://schemas.microsoft.com/office/drawing/2014/main" id="{A70CE421-42EC-F442-B7E8-1EDF15BA0073}"/>
              </a:ext>
            </a:extLst>
          </p:cNvPr>
          <p:cNvSpPr txBox="1"/>
          <p:nvPr/>
        </p:nvSpPr>
        <p:spPr>
          <a:xfrm>
            <a:off x="5966983" y="1782198"/>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5</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6" name="文本框 95">
            <a:extLst>
              <a:ext uri="{FF2B5EF4-FFF2-40B4-BE49-F238E27FC236}">
                <a16:creationId xmlns:a16="http://schemas.microsoft.com/office/drawing/2014/main" id="{2B5D3A69-6AC8-2C4C-9E6E-4B3540162EAD}"/>
              </a:ext>
            </a:extLst>
          </p:cNvPr>
          <p:cNvSpPr txBox="1"/>
          <p:nvPr/>
        </p:nvSpPr>
        <p:spPr>
          <a:xfrm>
            <a:off x="9366765" y="1751495"/>
            <a:ext cx="518984"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8</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8" name="文本框 97">
            <a:extLst>
              <a:ext uri="{FF2B5EF4-FFF2-40B4-BE49-F238E27FC236}">
                <a16:creationId xmlns:a16="http://schemas.microsoft.com/office/drawing/2014/main" id="{2A91659A-7856-904B-B768-E5325F6778D4}"/>
              </a:ext>
            </a:extLst>
          </p:cNvPr>
          <p:cNvSpPr txBox="1"/>
          <p:nvPr/>
        </p:nvSpPr>
        <p:spPr>
          <a:xfrm>
            <a:off x="9369597" y="4847473"/>
            <a:ext cx="518984"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9</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3097" name="文本框 3096">
            <a:extLst>
              <a:ext uri="{FF2B5EF4-FFF2-40B4-BE49-F238E27FC236}">
                <a16:creationId xmlns:a16="http://schemas.microsoft.com/office/drawing/2014/main" id="{7D53A7D2-AE15-9240-A748-843DFDA8B06D}"/>
              </a:ext>
            </a:extLst>
          </p:cNvPr>
          <p:cNvSpPr txBox="1"/>
          <p:nvPr/>
        </p:nvSpPr>
        <p:spPr>
          <a:xfrm>
            <a:off x="7898800" y="4283825"/>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0.2</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0" name="文本框 99">
            <a:extLst>
              <a:ext uri="{FF2B5EF4-FFF2-40B4-BE49-F238E27FC236}">
                <a16:creationId xmlns:a16="http://schemas.microsoft.com/office/drawing/2014/main" id="{B660110A-D3DE-0E43-B18F-4EC5710ED467}"/>
              </a:ext>
            </a:extLst>
          </p:cNvPr>
          <p:cNvSpPr txBox="1"/>
          <p:nvPr/>
        </p:nvSpPr>
        <p:spPr>
          <a:xfrm>
            <a:off x="3751521" y="2201846"/>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0.3</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1" name="文本框 100">
            <a:extLst>
              <a:ext uri="{FF2B5EF4-FFF2-40B4-BE49-F238E27FC236}">
                <a16:creationId xmlns:a16="http://schemas.microsoft.com/office/drawing/2014/main" id="{B810B64A-0C3D-4E46-9DA4-5CB8BE78EFD4}"/>
              </a:ext>
            </a:extLst>
          </p:cNvPr>
          <p:cNvSpPr txBox="1"/>
          <p:nvPr/>
        </p:nvSpPr>
        <p:spPr>
          <a:xfrm>
            <a:off x="5067386" y="4197006"/>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0.2</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2" name="文本框 101">
            <a:extLst>
              <a:ext uri="{FF2B5EF4-FFF2-40B4-BE49-F238E27FC236}">
                <a16:creationId xmlns:a16="http://schemas.microsoft.com/office/drawing/2014/main" id="{0CF0CFB0-80EA-5540-9AD3-6920DEBB795F}"/>
              </a:ext>
            </a:extLst>
          </p:cNvPr>
          <p:cNvSpPr txBox="1"/>
          <p:nvPr/>
        </p:nvSpPr>
        <p:spPr>
          <a:xfrm>
            <a:off x="4598902" y="4454899"/>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0.1</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3" name="文本框 102">
            <a:extLst>
              <a:ext uri="{FF2B5EF4-FFF2-40B4-BE49-F238E27FC236}">
                <a16:creationId xmlns:a16="http://schemas.microsoft.com/office/drawing/2014/main" id="{0E4971D2-1F3B-4642-BC4D-51ABEB7AFA8A}"/>
              </a:ext>
            </a:extLst>
          </p:cNvPr>
          <p:cNvSpPr txBox="1"/>
          <p:nvPr/>
        </p:nvSpPr>
        <p:spPr>
          <a:xfrm>
            <a:off x="3680900" y="2933688"/>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0.2</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4" name="文本框 103">
            <a:extLst>
              <a:ext uri="{FF2B5EF4-FFF2-40B4-BE49-F238E27FC236}">
                <a16:creationId xmlns:a16="http://schemas.microsoft.com/office/drawing/2014/main" id="{1189D333-EB35-AE4D-8F18-F3E15D7B2248}"/>
              </a:ext>
            </a:extLst>
          </p:cNvPr>
          <p:cNvSpPr txBox="1"/>
          <p:nvPr/>
        </p:nvSpPr>
        <p:spPr>
          <a:xfrm>
            <a:off x="3450583" y="2614648"/>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0.7</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5" name="文本框 104">
            <a:extLst>
              <a:ext uri="{FF2B5EF4-FFF2-40B4-BE49-F238E27FC236}">
                <a16:creationId xmlns:a16="http://schemas.microsoft.com/office/drawing/2014/main" id="{638C7F2C-AF69-7140-8B10-CEA6C753D681}"/>
              </a:ext>
            </a:extLst>
          </p:cNvPr>
          <p:cNvSpPr txBox="1"/>
          <p:nvPr/>
        </p:nvSpPr>
        <p:spPr>
          <a:xfrm>
            <a:off x="4728691" y="4163932"/>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0.1</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6" name="文本框 105">
            <a:extLst>
              <a:ext uri="{FF2B5EF4-FFF2-40B4-BE49-F238E27FC236}">
                <a16:creationId xmlns:a16="http://schemas.microsoft.com/office/drawing/2014/main" id="{E898C515-7BAB-F24D-9759-C974D101BD15}"/>
              </a:ext>
            </a:extLst>
          </p:cNvPr>
          <p:cNvSpPr txBox="1"/>
          <p:nvPr/>
        </p:nvSpPr>
        <p:spPr>
          <a:xfrm>
            <a:off x="3467122" y="3487722"/>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0.3</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7" name="文本框 106">
            <a:extLst>
              <a:ext uri="{FF2B5EF4-FFF2-40B4-BE49-F238E27FC236}">
                <a16:creationId xmlns:a16="http://schemas.microsoft.com/office/drawing/2014/main" id="{C284FBFB-6001-154F-9252-9730AD27A721}"/>
              </a:ext>
            </a:extLst>
          </p:cNvPr>
          <p:cNvSpPr txBox="1"/>
          <p:nvPr/>
        </p:nvSpPr>
        <p:spPr>
          <a:xfrm>
            <a:off x="3773016" y="3677678"/>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0.6</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9" name="文本框 108">
            <a:extLst>
              <a:ext uri="{FF2B5EF4-FFF2-40B4-BE49-F238E27FC236}">
                <a16:creationId xmlns:a16="http://schemas.microsoft.com/office/drawing/2014/main" id="{8C263485-F299-F44F-8A81-904854D328D6}"/>
              </a:ext>
            </a:extLst>
          </p:cNvPr>
          <p:cNvSpPr txBox="1"/>
          <p:nvPr/>
        </p:nvSpPr>
        <p:spPr>
          <a:xfrm>
            <a:off x="8230459" y="1702850"/>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0.4</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11" name="文本框 110">
            <a:extLst>
              <a:ext uri="{FF2B5EF4-FFF2-40B4-BE49-F238E27FC236}">
                <a16:creationId xmlns:a16="http://schemas.microsoft.com/office/drawing/2014/main" id="{4B6E35E2-09DC-B140-AC1A-83FF2144A2EE}"/>
              </a:ext>
            </a:extLst>
          </p:cNvPr>
          <p:cNvSpPr txBox="1"/>
          <p:nvPr/>
        </p:nvSpPr>
        <p:spPr>
          <a:xfrm>
            <a:off x="8165874" y="4858861"/>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0.3</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12" name="文本框 111">
            <a:extLst>
              <a:ext uri="{FF2B5EF4-FFF2-40B4-BE49-F238E27FC236}">
                <a16:creationId xmlns:a16="http://schemas.microsoft.com/office/drawing/2014/main" id="{D9D8882B-D940-7144-926D-3372ECB17F17}"/>
              </a:ext>
            </a:extLst>
          </p:cNvPr>
          <p:cNvSpPr txBox="1"/>
          <p:nvPr/>
        </p:nvSpPr>
        <p:spPr>
          <a:xfrm>
            <a:off x="7993535" y="2207205"/>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0.8</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15" name="文本框 114">
            <a:extLst>
              <a:ext uri="{FF2B5EF4-FFF2-40B4-BE49-F238E27FC236}">
                <a16:creationId xmlns:a16="http://schemas.microsoft.com/office/drawing/2014/main" id="{2C978962-E94F-E849-B155-5CCE68E70842}"/>
              </a:ext>
            </a:extLst>
          </p:cNvPr>
          <p:cNvSpPr txBox="1"/>
          <p:nvPr/>
        </p:nvSpPr>
        <p:spPr>
          <a:xfrm>
            <a:off x="9931831" y="4690123"/>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y</a:t>
            </a:r>
            <a:r>
              <a:rPr kumimoji="1" lang="en-US" altLang="zh-CN" sz="2400" baseline="-25000" dirty="0">
                <a:latin typeface="Times New Roman" panose="02020603050405020304" pitchFamily="18" charset="0"/>
                <a:cs typeface="Times New Roman" panose="02020603050405020304" pitchFamily="18" charset="0"/>
              </a:rPr>
              <a:t>9</a:t>
            </a:r>
            <a:endParaRPr kumimoji="1" lang="zh-CN" altLang="en-US" sz="2400" dirty="0">
              <a:latin typeface="Times New Roman" panose="02020603050405020304" pitchFamily="18" charset="0"/>
              <a:cs typeface="Times New Roman" panose="02020603050405020304" pitchFamily="18" charset="0"/>
            </a:endParaRPr>
          </a:p>
        </p:txBody>
      </p:sp>
      <p:sp>
        <p:nvSpPr>
          <p:cNvPr id="116" name="文本框 115">
            <a:extLst>
              <a:ext uri="{FF2B5EF4-FFF2-40B4-BE49-F238E27FC236}">
                <a16:creationId xmlns:a16="http://schemas.microsoft.com/office/drawing/2014/main" id="{672BD8E7-8CBF-A243-BF39-6B84D22E0BEA}"/>
              </a:ext>
            </a:extLst>
          </p:cNvPr>
          <p:cNvSpPr txBox="1"/>
          <p:nvPr/>
        </p:nvSpPr>
        <p:spPr>
          <a:xfrm>
            <a:off x="8735196" y="2256722"/>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0.7</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3098" name="文本框 3097">
            <a:extLst>
              <a:ext uri="{FF2B5EF4-FFF2-40B4-BE49-F238E27FC236}">
                <a16:creationId xmlns:a16="http://schemas.microsoft.com/office/drawing/2014/main" id="{113B1D38-CE15-A44D-803B-01A03EE0E5F3}"/>
              </a:ext>
            </a:extLst>
          </p:cNvPr>
          <p:cNvSpPr txBox="1"/>
          <p:nvPr/>
        </p:nvSpPr>
        <p:spPr>
          <a:xfrm>
            <a:off x="2482792" y="1140988"/>
            <a:ext cx="177165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Input</a:t>
            </a:r>
            <a:endParaRPr kumimoji="1" lang="zh-CN" altLang="en-US" sz="2400" dirty="0">
              <a:latin typeface="Times New Roman" panose="02020603050405020304" pitchFamily="18" charset="0"/>
              <a:cs typeface="Times New Roman" panose="02020603050405020304" pitchFamily="18" charset="0"/>
            </a:endParaRPr>
          </a:p>
        </p:txBody>
      </p:sp>
      <p:sp>
        <p:nvSpPr>
          <p:cNvPr id="118" name="文本框 117">
            <a:extLst>
              <a:ext uri="{FF2B5EF4-FFF2-40B4-BE49-F238E27FC236}">
                <a16:creationId xmlns:a16="http://schemas.microsoft.com/office/drawing/2014/main" id="{6A88650C-5F58-9248-A29D-CE47DDA49F50}"/>
              </a:ext>
            </a:extLst>
          </p:cNvPr>
          <p:cNvSpPr txBox="1"/>
          <p:nvPr/>
        </p:nvSpPr>
        <p:spPr>
          <a:xfrm>
            <a:off x="9101822" y="1112114"/>
            <a:ext cx="177165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Output</a:t>
            </a:r>
            <a:endParaRPr kumimoji="1" lang="zh-CN" altLang="en-US" sz="2400" dirty="0">
              <a:latin typeface="Times New Roman" panose="02020603050405020304" pitchFamily="18" charset="0"/>
              <a:cs typeface="Times New Roman" panose="02020603050405020304" pitchFamily="18" charset="0"/>
            </a:endParaRPr>
          </a:p>
        </p:txBody>
      </p:sp>
      <p:sp>
        <p:nvSpPr>
          <p:cNvPr id="119" name="文本框 118">
            <a:extLst>
              <a:ext uri="{FF2B5EF4-FFF2-40B4-BE49-F238E27FC236}">
                <a16:creationId xmlns:a16="http://schemas.microsoft.com/office/drawing/2014/main" id="{15949E13-9193-D542-9DAA-38E6455C7D47}"/>
              </a:ext>
            </a:extLst>
          </p:cNvPr>
          <p:cNvSpPr txBox="1"/>
          <p:nvPr/>
        </p:nvSpPr>
        <p:spPr>
          <a:xfrm>
            <a:off x="5387803" y="1108416"/>
            <a:ext cx="1906267"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Hidden layer</a:t>
            </a:r>
            <a:endParaRPr kumimoji="1" lang="zh-CN" altLang="en-US" sz="2400" dirty="0">
              <a:latin typeface="Times New Roman" panose="02020603050405020304" pitchFamily="18" charset="0"/>
              <a:cs typeface="Times New Roman" panose="02020603050405020304" pitchFamily="18" charset="0"/>
            </a:endParaRPr>
          </a:p>
        </p:txBody>
      </p:sp>
      <p:sp>
        <p:nvSpPr>
          <p:cNvPr id="120" name="文本框 119">
            <a:extLst>
              <a:ext uri="{FF2B5EF4-FFF2-40B4-BE49-F238E27FC236}">
                <a16:creationId xmlns:a16="http://schemas.microsoft.com/office/drawing/2014/main" id="{CF6132CD-822C-4E45-B7E8-B99ADCADE9CA}"/>
              </a:ext>
            </a:extLst>
          </p:cNvPr>
          <p:cNvSpPr txBox="1"/>
          <p:nvPr/>
        </p:nvSpPr>
        <p:spPr>
          <a:xfrm>
            <a:off x="5381505" y="5447793"/>
            <a:ext cx="1906267"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Sigmoid</a:t>
            </a:r>
            <a:endParaRPr kumimoji="1" lang="zh-CN" altLang="en-US" sz="2400" dirty="0">
              <a:latin typeface="Times New Roman" panose="02020603050405020304" pitchFamily="18" charset="0"/>
              <a:cs typeface="Times New Roman" panose="02020603050405020304" pitchFamily="18" charset="0"/>
            </a:endParaRPr>
          </a:p>
        </p:txBody>
      </p:sp>
      <p:sp>
        <p:nvSpPr>
          <p:cNvPr id="121" name="文本框 120">
            <a:extLst>
              <a:ext uri="{FF2B5EF4-FFF2-40B4-BE49-F238E27FC236}">
                <a16:creationId xmlns:a16="http://schemas.microsoft.com/office/drawing/2014/main" id="{46A40B3A-561F-2448-A71E-9CEA88E52A70}"/>
              </a:ext>
            </a:extLst>
          </p:cNvPr>
          <p:cNvSpPr txBox="1"/>
          <p:nvPr/>
        </p:nvSpPr>
        <p:spPr>
          <a:xfrm>
            <a:off x="1764442" y="4657909"/>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x</a:t>
            </a:r>
            <a:r>
              <a:rPr kumimoji="1" lang="en-US" altLang="zh-CN" sz="2400" baseline="-25000" dirty="0">
                <a:latin typeface="Times New Roman" panose="02020603050405020304" pitchFamily="18" charset="0"/>
                <a:cs typeface="Times New Roman" panose="02020603050405020304" pitchFamily="18" charset="0"/>
              </a:rPr>
              <a:t>4</a:t>
            </a:r>
            <a:endParaRPr kumimoji="1" lang="zh-CN" altLang="en-US" sz="2400" dirty="0">
              <a:latin typeface="Times New Roman" panose="02020603050405020304" pitchFamily="18" charset="0"/>
              <a:cs typeface="Times New Roman" panose="02020603050405020304" pitchFamily="18" charset="0"/>
            </a:endParaRPr>
          </a:p>
        </p:txBody>
      </p:sp>
      <p:sp>
        <p:nvSpPr>
          <p:cNvPr id="122" name="文本框 121">
            <a:extLst>
              <a:ext uri="{FF2B5EF4-FFF2-40B4-BE49-F238E27FC236}">
                <a16:creationId xmlns:a16="http://schemas.microsoft.com/office/drawing/2014/main" id="{B2AF70CF-6A0C-F845-B158-759A5CE00A03}"/>
              </a:ext>
            </a:extLst>
          </p:cNvPr>
          <p:cNvSpPr txBox="1"/>
          <p:nvPr/>
        </p:nvSpPr>
        <p:spPr>
          <a:xfrm>
            <a:off x="1731363" y="2569111"/>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x</a:t>
            </a:r>
            <a:r>
              <a:rPr kumimoji="1" lang="en-US" altLang="zh-CN" sz="2400" baseline="-25000" dirty="0">
                <a:latin typeface="Times New Roman" panose="02020603050405020304" pitchFamily="18" charset="0"/>
                <a:cs typeface="Times New Roman" panose="02020603050405020304" pitchFamily="18" charset="0"/>
              </a:rPr>
              <a:t>2</a:t>
            </a:r>
            <a:endParaRPr kumimoji="1" lang="zh-CN" altLang="en-US" sz="2400" dirty="0">
              <a:latin typeface="Times New Roman" panose="02020603050405020304" pitchFamily="18" charset="0"/>
              <a:cs typeface="Times New Roman" panose="02020603050405020304" pitchFamily="18" charset="0"/>
            </a:endParaRPr>
          </a:p>
        </p:txBody>
      </p:sp>
      <p:sp>
        <p:nvSpPr>
          <p:cNvPr id="123" name="文本框 122">
            <a:extLst>
              <a:ext uri="{FF2B5EF4-FFF2-40B4-BE49-F238E27FC236}">
                <a16:creationId xmlns:a16="http://schemas.microsoft.com/office/drawing/2014/main" id="{BAFE467F-E687-7046-8980-8285557D31E7}"/>
              </a:ext>
            </a:extLst>
          </p:cNvPr>
          <p:cNvSpPr txBox="1"/>
          <p:nvPr/>
        </p:nvSpPr>
        <p:spPr>
          <a:xfrm>
            <a:off x="1672396" y="1586724"/>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x</a:t>
            </a:r>
            <a:r>
              <a:rPr kumimoji="1" lang="en-US" altLang="zh-CN" sz="2400" baseline="-25000" dirty="0">
                <a:latin typeface="Times New Roman" panose="02020603050405020304" pitchFamily="18" charset="0"/>
                <a:cs typeface="Times New Roman" panose="02020603050405020304" pitchFamily="18" charset="0"/>
              </a:rPr>
              <a:t>1</a:t>
            </a:r>
            <a:endParaRPr kumimoji="1" lang="zh-CN" altLang="en-US" sz="2400" dirty="0">
              <a:latin typeface="Times New Roman" panose="02020603050405020304" pitchFamily="18" charset="0"/>
              <a:cs typeface="Times New Roman" panose="02020603050405020304" pitchFamily="18" charset="0"/>
            </a:endParaRPr>
          </a:p>
        </p:txBody>
      </p:sp>
      <p:sp>
        <p:nvSpPr>
          <p:cNvPr id="125" name="文本框 124">
            <a:extLst>
              <a:ext uri="{FF2B5EF4-FFF2-40B4-BE49-F238E27FC236}">
                <a16:creationId xmlns:a16="http://schemas.microsoft.com/office/drawing/2014/main" id="{BAC9826E-3298-2F48-A637-90DA22A4CB55}"/>
              </a:ext>
            </a:extLst>
          </p:cNvPr>
          <p:cNvSpPr txBox="1"/>
          <p:nvPr/>
        </p:nvSpPr>
        <p:spPr>
          <a:xfrm>
            <a:off x="3907466" y="1783869"/>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0.5</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27" name="文本框 126">
            <a:extLst>
              <a:ext uri="{FF2B5EF4-FFF2-40B4-BE49-F238E27FC236}">
                <a16:creationId xmlns:a16="http://schemas.microsoft.com/office/drawing/2014/main" id="{36337724-7F61-EA4D-90DA-5E7A08BC6E6C}"/>
              </a:ext>
            </a:extLst>
          </p:cNvPr>
          <p:cNvSpPr txBox="1"/>
          <p:nvPr/>
        </p:nvSpPr>
        <p:spPr>
          <a:xfrm>
            <a:off x="9964566" y="1525369"/>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y</a:t>
            </a:r>
            <a:r>
              <a:rPr kumimoji="1" lang="en-US" altLang="zh-CN" sz="2400" baseline="-25000" dirty="0">
                <a:latin typeface="Times New Roman" panose="02020603050405020304" pitchFamily="18" charset="0"/>
                <a:cs typeface="Times New Roman" panose="02020603050405020304" pitchFamily="18" charset="0"/>
              </a:rPr>
              <a:t>7</a:t>
            </a:r>
            <a:endParaRPr kumimoji="1" lang="zh-CN" altLang="en-US" sz="2400" dirty="0">
              <a:latin typeface="Times New Roman" panose="02020603050405020304" pitchFamily="18" charset="0"/>
              <a:cs typeface="Times New Roman" panose="02020603050405020304" pitchFamily="18" charset="0"/>
            </a:endParaRPr>
          </a:p>
        </p:txBody>
      </p:sp>
      <p:sp>
        <p:nvSpPr>
          <p:cNvPr id="82" name="文本框 81">
            <a:extLst>
              <a:ext uri="{FF2B5EF4-FFF2-40B4-BE49-F238E27FC236}">
                <a16:creationId xmlns:a16="http://schemas.microsoft.com/office/drawing/2014/main" id="{5EDBB64F-A9AB-B84C-8B6D-CB80D6DE0742}"/>
              </a:ext>
            </a:extLst>
          </p:cNvPr>
          <p:cNvSpPr txBox="1"/>
          <p:nvPr/>
        </p:nvSpPr>
        <p:spPr>
          <a:xfrm>
            <a:off x="2792369" y="2784790"/>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2</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83" name="椭圆 82">
            <a:extLst>
              <a:ext uri="{FF2B5EF4-FFF2-40B4-BE49-F238E27FC236}">
                <a16:creationId xmlns:a16="http://schemas.microsoft.com/office/drawing/2014/main" id="{1E0653C2-49D6-5B4D-A811-5FE8BE363541}"/>
              </a:ext>
            </a:extLst>
          </p:cNvPr>
          <p:cNvSpPr/>
          <p:nvPr/>
        </p:nvSpPr>
        <p:spPr>
          <a:xfrm>
            <a:off x="2699554" y="3789540"/>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84" name="文本框 83">
            <a:extLst>
              <a:ext uri="{FF2B5EF4-FFF2-40B4-BE49-F238E27FC236}">
                <a16:creationId xmlns:a16="http://schemas.microsoft.com/office/drawing/2014/main" id="{492F06A2-3D4E-F54D-8E6F-545046EA6718}"/>
              </a:ext>
            </a:extLst>
          </p:cNvPr>
          <p:cNvSpPr txBox="1"/>
          <p:nvPr/>
        </p:nvSpPr>
        <p:spPr>
          <a:xfrm>
            <a:off x="2799094" y="3839080"/>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3</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85" name="文本框 84">
            <a:extLst>
              <a:ext uri="{FF2B5EF4-FFF2-40B4-BE49-F238E27FC236}">
                <a16:creationId xmlns:a16="http://schemas.microsoft.com/office/drawing/2014/main" id="{863070F8-9719-B94E-8C23-70697252AC9D}"/>
              </a:ext>
            </a:extLst>
          </p:cNvPr>
          <p:cNvSpPr txBox="1"/>
          <p:nvPr/>
        </p:nvSpPr>
        <p:spPr>
          <a:xfrm>
            <a:off x="1753018" y="3650626"/>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x</a:t>
            </a:r>
            <a:r>
              <a:rPr kumimoji="1" lang="en-US" altLang="zh-CN" sz="2400" baseline="-25000" dirty="0">
                <a:latin typeface="Times New Roman" panose="02020603050405020304" pitchFamily="18" charset="0"/>
                <a:cs typeface="Times New Roman" panose="02020603050405020304" pitchFamily="18" charset="0"/>
              </a:rPr>
              <a:t>3</a:t>
            </a:r>
            <a:endParaRPr kumimoji="1" lang="zh-CN" altLang="en-US" sz="2400" dirty="0">
              <a:latin typeface="Times New Roman" panose="02020603050405020304" pitchFamily="18" charset="0"/>
              <a:cs typeface="Times New Roman" panose="02020603050405020304" pitchFamily="18" charset="0"/>
            </a:endParaRPr>
          </a:p>
        </p:txBody>
      </p:sp>
      <p:cxnSp>
        <p:nvCxnSpPr>
          <p:cNvPr id="86" name="直线箭头连接符 85">
            <a:extLst>
              <a:ext uri="{FF2B5EF4-FFF2-40B4-BE49-F238E27FC236}">
                <a16:creationId xmlns:a16="http://schemas.microsoft.com/office/drawing/2014/main" id="{7B4F26AF-EBC9-4544-A5C6-8412D576F182}"/>
              </a:ext>
            </a:extLst>
          </p:cNvPr>
          <p:cNvCxnSpPr>
            <a:cxnSpLocks/>
          </p:cNvCxnSpPr>
          <p:nvPr/>
        </p:nvCxnSpPr>
        <p:spPr>
          <a:xfrm>
            <a:off x="1713814" y="4073787"/>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D64A4B64-BD07-B04F-900B-E3F2D6B8A141}"/>
              </a:ext>
            </a:extLst>
          </p:cNvPr>
          <p:cNvCxnSpPr>
            <a:stCxn id="84" idx="3"/>
          </p:cNvCxnSpPr>
          <p:nvPr/>
        </p:nvCxnSpPr>
        <p:spPr>
          <a:xfrm flipV="1">
            <a:off x="3227805" y="2066811"/>
            <a:ext cx="2584506" cy="200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114E3B01-BCB5-6942-944C-8A812F7015EB}"/>
              </a:ext>
            </a:extLst>
          </p:cNvPr>
          <p:cNvCxnSpPr>
            <a:stCxn id="84" idx="3"/>
          </p:cNvCxnSpPr>
          <p:nvPr/>
        </p:nvCxnSpPr>
        <p:spPr>
          <a:xfrm flipV="1">
            <a:off x="3227805" y="3568126"/>
            <a:ext cx="2501568" cy="501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a:extLst>
              <a:ext uri="{FF2B5EF4-FFF2-40B4-BE49-F238E27FC236}">
                <a16:creationId xmlns:a16="http://schemas.microsoft.com/office/drawing/2014/main" id="{0F21D07C-CF73-2D40-B2C1-2E0D88629BB7}"/>
              </a:ext>
            </a:extLst>
          </p:cNvPr>
          <p:cNvCxnSpPr>
            <a:cxnSpLocks/>
            <a:stCxn id="84" idx="3"/>
            <a:endCxn id="17" idx="2"/>
          </p:cNvCxnSpPr>
          <p:nvPr/>
        </p:nvCxnSpPr>
        <p:spPr>
          <a:xfrm>
            <a:off x="3227805" y="4069913"/>
            <a:ext cx="2551038" cy="1023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a16="http://schemas.microsoft.com/office/drawing/2014/main" id="{2B39F80C-34E2-504B-80AE-7B6520692D4A}"/>
              </a:ext>
            </a:extLst>
          </p:cNvPr>
          <p:cNvSpPr txBox="1"/>
          <p:nvPr/>
        </p:nvSpPr>
        <p:spPr>
          <a:xfrm>
            <a:off x="3568738" y="4543821"/>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0.4</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17" name="文本框 116">
            <a:extLst>
              <a:ext uri="{FF2B5EF4-FFF2-40B4-BE49-F238E27FC236}">
                <a16:creationId xmlns:a16="http://schemas.microsoft.com/office/drawing/2014/main" id="{D591A789-E18B-5148-A780-158914627BCF}"/>
              </a:ext>
            </a:extLst>
          </p:cNvPr>
          <p:cNvSpPr txBox="1"/>
          <p:nvPr/>
        </p:nvSpPr>
        <p:spPr>
          <a:xfrm>
            <a:off x="3402994" y="4304806"/>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0.3</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24" name="文本框 123">
            <a:extLst>
              <a:ext uri="{FF2B5EF4-FFF2-40B4-BE49-F238E27FC236}">
                <a16:creationId xmlns:a16="http://schemas.microsoft.com/office/drawing/2014/main" id="{3F2AA3B9-92A4-074D-AB6E-814CF41A0E03}"/>
              </a:ext>
            </a:extLst>
          </p:cNvPr>
          <p:cNvSpPr txBox="1"/>
          <p:nvPr/>
        </p:nvSpPr>
        <p:spPr>
          <a:xfrm>
            <a:off x="4430795" y="4873284"/>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0.3</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28" name="文本框 127">
            <a:extLst>
              <a:ext uri="{FF2B5EF4-FFF2-40B4-BE49-F238E27FC236}">
                <a16:creationId xmlns:a16="http://schemas.microsoft.com/office/drawing/2014/main" id="{CDA04344-BBF3-AE4F-8983-D67B943FF0A0}"/>
              </a:ext>
            </a:extLst>
          </p:cNvPr>
          <p:cNvSpPr txBox="1"/>
          <p:nvPr/>
        </p:nvSpPr>
        <p:spPr>
          <a:xfrm>
            <a:off x="8333486" y="4016874"/>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0.6</a:t>
            </a:r>
            <a:endParaRPr kumimoji="1" lang="zh-CN" altLang="en-US" sz="24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012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BBBC9-BF6C-A846-ADC3-3FFB05428277}"/>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Initialization</a:t>
            </a:r>
            <a:endParaRPr kumimoji="1"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809EEC3-8B8B-F24E-9964-2DBFB1CC661F}"/>
                  </a:ext>
                </a:extLst>
              </p:cNvPr>
              <p:cNvSpPr>
                <a:spLocks noGrp="1"/>
              </p:cNvSpPr>
              <p:nvPr>
                <p:ph idx="1"/>
              </p:nvPr>
            </p:nvSpPr>
            <p:spPr>
              <a:xfrm>
                <a:off x="838200" y="1818846"/>
                <a:ext cx="10515600" cy="4908807"/>
              </a:xfrm>
            </p:spPr>
            <p:txBody>
              <a:bodyPr>
                <a:normAutofit lnSpcReduction="10000"/>
              </a:bodyPr>
              <a:lstStyle/>
              <a:p>
                <a:r>
                  <a:rPr kumimoji="1" lang="en-US" altLang="zh-CN" dirty="0">
                    <a:latin typeface="Times New Roman" panose="02020603050405020304" pitchFamily="18" charset="0"/>
                    <a:cs typeface="Times New Roman" panose="02020603050405020304" pitchFamily="18" charset="0"/>
                  </a:rPr>
                  <a:t>Input dataset contains 4 training samples:</a:t>
                </a:r>
              </a:p>
              <a:p>
                <a:pPr marL="0" indent="0">
                  <a:buNone/>
                </a:pPr>
                <a:r>
                  <a:rPr kumimoji="1" lang="en-US" altLang="zh-CN" dirty="0">
                    <a:latin typeface="Times New Roman" panose="02020603050405020304" pitchFamily="18" charset="0"/>
                    <a:cs typeface="Times New Roman" panose="02020603050405020304" pitchFamily="18" charset="0"/>
                  </a:rPr>
                  <a:t>Image 1:[x</a:t>
                </a:r>
                <a:r>
                  <a:rPr kumimoji="1" lang="en-US" altLang="zh-CN" baseline="-25000" dirty="0">
                    <a:latin typeface="Times New Roman" panose="02020603050405020304" pitchFamily="18" charset="0"/>
                    <a:cs typeface="Times New Roman" panose="02020603050405020304" pitchFamily="18" charset="0"/>
                  </a:rPr>
                  <a:t>1</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2</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3</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4</a:t>
                </a:r>
                <a:r>
                  <a:rPr kumimoji="1" lang="en-US" altLang="zh-CN" dirty="0">
                    <a:latin typeface="Times New Roman" panose="02020603050405020304" pitchFamily="18" charset="0"/>
                    <a:cs typeface="Times New Roman" panose="02020603050405020304" pitchFamily="18" charset="0"/>
                  </a:rPr>
                  <a:t>]</a:t>
                </a:r>
                <a:r>
                  <a:rPr kumimoji="1" lang="en-US" altLang="zh-CN" baseline="30000" dirty="0">
                    <a:latin typeface="Times New Roman" panose="02020603050405020304" pitchFamily="18" charset="0"/>
                    <a:cs typeface="Times New Roman" panose="02020603050405020304" pitchFamily="18" charset="0"/>
                  </a:rPr>
                  <a:t>T</a:t>
                </a:r>
                <a:r>
                  <a:rPr kumimoji="1" lang="en-US" altLang="zh-CN" dirty="0">
                    <a:latin typeface="Times New Roman" panose="02020603050405020304" pitchFamily="18" charset="0"/>
                    <a:cs typeface="Times New Roman" panose="02020603050405020304" pitchFamily="18" charset="0"/>
                  </a:rPr>
                  <a:t>=[0,0,0,1]</a:t>
                </a:r>
                <a:r>
                  <a:rPr kumimoji="1" lang="en-US" altLang="zh-CN" baseline="30000" dirty="0">
                    <a:latin typeface="Times New Roman" panose="02020603050405020304" pitchFamily="18" charset="0"/>
                    <a:cs typeface="Times New Roman" panose="02020603050405020304" pitchFamily="18" charset="0"/>
                  </a:rPr>
                  <a:t> T</a:t>
                </a:r>
                <a:r>
                  <a:rPr kumimoji="1" lang="en-US" altLang="zh-CN" dirty="0">
                    <a:latin typeface="Times New Roman" panose="02020603050405020304" pitchFamily="18" charset="0"/>
                    <a:cs typeface="Times New Roman" panose="02020603050405020304" pitchFamily="18" charset="0"/>
                  </a:rPr>
                  <a:t>, Label=0</a:t>
                </a:r>
              </a:p>
              <a:p>
                <a:pPr marL="0" indent="0">
                  <a:buNone/>
                </a:pPr>
                <a:r>
                  <a:rPr kumimoji="1" lang="en-US" altLang="zh-CN" dirty="0">
                    <a:latin typeface="Times New Roman" panose="02020603050405020304" pitchFamily="18" charset="0"/>
                    <a:cs typeface="Times New Roman" panose="02020603050405020304" pitchFamily="18" charset="0"/>
                  </a:rPr>
                  <a:t>Image 2:[x</a:t>
                </a:r>
                <a:r>
                  <a:rPr kumimoji="1" lang="en-US" altLang="zh-CN" baseline="-25000" dirty="0">
                    <a:latin typeface="Times New Roman" panose="02020603050405020304" pitchFamily="18" charset="0"/>
                    <a:cs typeface="Times New Roman" panose="02020603050405020304" pitchFamily="18" charset="0"/>
                  </a:rPr>
                  <a:t>1</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2</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3</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4</a:t>
                </a:r>
                <a:r>
                  <a:rPr kumimoji="1" lang="en-US" altLang="zh-CN" dirty="0">
                    <a:latin typeface="Times New Roman" panose="02020603050405020304" pitchFamily="18" charset="0"/>
                    <a:cs typeface="Times New Roman" panose="02020603050405020304" pitchFamily="18" charset="0"/>
                  </a:rPr>
                  <a:t>]</a:t>
                </a:r>
                <a:r>
                  <a:rPr kumimoji="1" lang="en-US" altLang="zh-CN" baseline="30000" dirty="0">
                    <a:latin typeface="Times New Roman" panose="02020603050405020304" pitchFamily="18" charset="0"/>
                    <a:cs typeface="Times New Roman" panose="02020603050405020304" pitchFamily="18" charset="0"/>
                  </a:rPr>
                  <a:t> T </a:t>
                </a:r>
                <a:r>
                  <a:rPr kumimoji="1" lang="en-US" altLang="zh-CN" dirty="0">
                    <a:latin typeface="Times New Roman" panose="02020603050405020304" pitchFamily="18" charset="0"/>
                    <a:cs typeface="Times New Roman" panose="02020603050405020304" pitchFamily="18" charset="0"/>
                  </a:rPr>
                  <a:t>=[0,0,1,0]</a:t>
                </a:r>
                <a:r>
                  <a:rPr kumimoji="1" lang="en-US" altLang="zh-CN" baseline="30000" dirty="0">
                    <a:latin typeface="Times New Roman" panose="02020603050405020304" pitchFamily="18" charset="0"/>
                    <a:cs typeface="Times New Roman" panose="02020603050405020304" pitchFamily="18" charset="0"/>
                  </a:rPr>
                  <a:t> T</a:t>
                </a:r>
                <a:r>
                  <a:rPr kumimoji="1" lang="en-US" altLang="zh-CN" dirty="0">
                    <a:latin typeface="Times New Roman" panose="02020603050405020304" pitchFamily="18" charset="0"/>
                    <a:cs typeface="Times New Roman" panose="02020603050405020304" pitchFamily="18" charset="0"/>
                  </a:rPr>
                  <a:t>, Label=0</a:t>
                </a:r>
              </a:p>
              <a:p>
                <a:pPr marL="0" indent="0">
                  <a:buNone/>
                </a:pPr>
                <a:r>
                  <a:rPr kumimoji="1" lang="en-US" altLang="zh-CN" dirty="0">
                    <a:latin typeface="Times New Roman" panose="02020603050405020304" pitchFamily="18" charset="0"/>
                    <a:cs typeface="Times New Roman" panose="02020603050405020304" pitchFamily="18" charset="0"/>
                  </a:rPr>
                  <a:t>Image 3:[x</a:t>
                </a:r>
                <a:r>
                  <a:rPr kumimoji="1" lang="en-US" altLang="zh-CN" baseline="-25000" dirty="0">
                    <a:latin typeface="Times New Roman" panose="02020603050405020304" pitchFamily="18" charset="0"/>
                    <a:cs typeface="Times New Roman" panose="02020603050405020304" pitchFamily="18" charset="0"/>
                  </a:rPr>
                  <a:t>1</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2</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3</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4</a:t>
                </a:r>
                <a:r>
                  <a:rPr kumimoji="1" lang="en-US" altLang="zh-CN" dirty="0">
                    <a:latin typeface="Times New Roman" panose="02020603050405020304" pitchFamily="18" charset="0"/>
                    <a:cs typeface="Times New Roman" panose="02020603050405020304" pitchFamily="18" charset="0"/>
                  </a:rPr>
                  <a:t>]</a:t>
                </a:r>
                <a:r>
                  <a:rPr kumimoji="1" lang="en-US" altLang="zh-CN" baseline="30000" dirty="0">
                    <a:latin typeface="Times New Roman" panose="02020603050405020304" pitchFamily="18" charset="0"/>
                    <a:cs typeface="Times New Roman" panose="02020603050405020304" pitchFamily="18" charset="0"/>
                  </a:rPr>
                  <a:t> T </a:t>
                </a:r>
                <a:r>
                  <a:rPr kumimoji="1" lang="en-US" altLang="zh-CN" dirty="0">
                    <a:latin typeface="Times New Roman" panose="02020603050405020304" pitchFamily="18" charset="0"/>
                    <a:cs typeface="Times New Roman" panose="02020603050405020304" pitchFamily="18" charset="0"/>
                  </a:rPr>
                  <a:t>=[1,1,0,0]</a:t>
                </a:r>
                <a:r>
                  <a:rPr kumimoji="1" lang="en-US" altLang="zh-CN" baseline="30000" dirty="0">
                    <a:latin typeface="Times New Roman" panose="02020603050405020304" pitchFamily="18" charset="0"/>
                    <a:cs typeface="Times New Roman" panose="02020603050405020304" pitchFamily="18" charset="0"/>
                  </a:rPr>
                  <a:t> T</a:t>
                </a:r>
                <a:r>
                  <a:rPr kumimoji="1" lang="en-US" altLang="zh-CN" dirty="0">
                    <a:latin typeface="Times New Roman" panose="02020603050405020304" pitchFamily="18" charset="0"/>
                    <a:cs typeface="Times New Roman" panose="02020603050405020304" pitchFamily="18" charset="0"/>
                  </a:rPr>
                  <a:t>, Label=1</a:t>
                </a:r>
              </a:p>
              <a:p>
                <a:pPr marL="0" indent="0">
                  <a:buNone/>
                </a:pPr>
                <a:r>
                  <a:rPr kumimoji="1" lang="en-US" altLang="zh-CN" dirty="0">
                    <a:latin typeface="Times New Roman" panose="02020603050405020304" pitchFamily="18" charset="0"/>
                    <a:cs typeface="Times New Roman" panose="02020603050405020304" pitchFamily="18" charset="0"/>
                  </a:rPr>
                  <a:t>Image 4:[x</a:t>
                </a:r>
                <a:r>
                  <a:rPr kumimoji="1" lang="en-US" altLang="zh-CN" baseline="-25000" dirty="0">
                    <a:latin typeface="Times New Roman" panose="02020603050405020304" pitchFamily="18" charset="0"/>
                    <a:cs typeface="Times New Roman" panose="02020603050405020304" pitchFamily="18" charset="0"/>
                  </a:rPr>
                  <a:t>1</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2</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3</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4</a:t>
                </a:r>
                <a:r>
                  <a:rPr kumimoji="1" lang="en-US" altLang="zh-CN" dirty="0">
                    <a:latin typeface="Times New Roman" panose="02020603050405020304" pitchFamily="18" charset="0"/>
                    <a:cs typeface="Times New Roman" panose="02020603050405020304" pitchFamily="18" charset="0"/>
                  </a:rPr>
                  <a:t>]</a:t>
                </a:r>
                <a:r>
                  <a:rPr kumimoji="1" lang="en-US" altLang="zh-CN" baseline="30000" dirty="0">
                    <a:latin typeface="Times New Roman" panose="02020603050405020304" pitchFamily="18" charset="0"/>
                    <a:cs typeface="Times New Roman" panose="02020603050405020304" pitchFamily="18" charset="0"/>
                  </a:rPr>
                  <a:t> T </a:t>
                </a:r>
                <a:r>
                  <a:rPr kumimoji="1" lang="en-US" altLang="zh-CN" dirty="0">
                    <a:latin typeface="Times New Roman" panose="02020603050405020304" pitchFamily="18" charset="0"/>
                    <a:cs typeface="Times New Roman" panose="02020603050405020304" pitchFamily="18" charset="0"/>
                  </a:rPr>
                  <a:t>=[1,1,0,1]</a:t>
                </a:r>
                <a:r>
                  <a:rPr kumimoji="1" lang="en-US" altLang="zh-CN" baseline="30000" dirty="0">
                    <a:latin typeface="Times New Roman" panose="02020603050405020304" pitchFamily="18" charset="0"/>
                    <a:cs typeface="Times New Roman" panose="02020603050405020304" pitchFamily="18" charset="0"/>
                  </a:rPr>
                  <a:t> T</a:t>
                </a:r>
                <a:r>
                  <a:rPr kumimoji="1" lang="en-US" altLang="zh-CN" dirty="0">
                    <a:latin typeface="Times New Roman" panose="02020603050405020304" pitchFamily="18" charset="0"/>
                    <a:cs typeface="Times New Roman" panose="02020603050405020304" pitchFamily="18" charset="0"/>
                  </a:rPr>
                  <a:t>, Label=1</a:t>
                </a:r>
              </a:p>
              <a:p>
                <a:endParaRPr kumimoji="1" lang="en-US" altLang="zh-CN"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kumimoji="1" lang="en-US" altLang="zh-CN"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𝑊</m:t>
                        </m:r>
                      </m:e>
                      <m:sub>
                        <m:r>
                          <a:rPr kumimoji="1" lang="en-US" altLang="zh-CN" b="0" i="1" smtClean="0">
                            <a:latin typeface="Cambria Math" panose="02040503050406030204" pitchFamily="18" charset="0"/>
                            <a:cs typeface="Times New Roman" panose="02020603050405020304" pitchFamily="18" charset="0"/>
                          </a:rPr>
                          <m:t>h</m:t>
                        </m:r>
                        <m:r>
                          <a:rPr kumimoji="1" lang="en-US" altLang="zh-CN" b="0" i="1" smtClean="0">
                            <a:latin typeface="Cambria Math" panose="02040503050406030204" pitchFamily="18" charset="0"/>
                            <a:cs typeface="Times New Roman" panose="02020603050405020304" pitchFamily="18" charset="0"/>
                          </a:rPr>
                          <m:t>𝑖𝑑𝑑𝑒𝑛</m:t>
                        </m:r>
                      </m:sub>
                    </m:sSub>
                    <m:r>
                      <a:rPr kumimoji="1" lang="en-US" altLang="zh-CN" b="0" i="1" smtClean="0">
                        <a:latin typeface="Cambria Math" panose="02040503050406030204" pitchFamily="18" charset="0"/>
                        <a:cs typeface="Times New Roman" panose="02020603050405020304" pitchFamily="18" charset="0"/>
                      </a:rPr>
                      <m:t>=</m:t>
                    </m:r>
                    <m:d>
                      <m:dPr>
                        <m:begChr m:val="["/>
                        <m:endChr m:val="]"/>
                        <m:ctrlPr>
                          <a:rPr kumimoji="1" lang="en-US" altLang="zh-CN" b="0" i="1" smtClean="0">
                            <a:latin typeface="Cambria Math" panose="02040503050406030204" pitchFamily="18" charset="0"/>
                            <a:cs typeface="Times New Roman" panose="02020603050405020304" pitchFamily="18" charset="0"/>
                          </a:rPr>
                        </m:ctrlPr>
                      </m:dPr>
                      <m:e>
                        <m:m>
                          <m:mPr>
                            <m:mcs>
                              <m:mc>
                                <m:mcPr>
                                  <m:count m:val="4"/>
                                  <m:mcJc m:val="center"/>
                                </m:mcPr>
                              </m:mc>
                            </m:mcs>
                            <m:ctrlPr>
                              <a:rPr kumimoji="1" lang="en-US" altLang="zh-CN" b="0" i="1" smtClean="0">
                                <a:latin typeface="Cambria Math" panose="02040503050406030204" pitchFamily="18" charset="0"/>
                                <a:cs typeface="Times New Roman" panose="02020603050405020304" pitchFamily="18" charset="0"/>
                              </a:rPr>
                            </m:ctrlPr>
                          </m:mPr>
                          <m:mr>
                            <m:e>
                              <m:r>
                                <m:rPr>
                                  <m:brk m:alnAt="7"/>
                                </m:rP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5</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7</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3</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3</m:t>
                              </m:r>
                            </m:e>
                          </m:mr>
                          <m:mr>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3</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2</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6</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4</m:t>
                              </m:r>
                            </m:e>
                          </m:mr>
                          <m:mr>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2</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1</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1</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3</m:t>
                              </m:r>
                            </m:e>
                          </m:mr>
                        </m:m>
                      </m:e>
                    </m:d>
                  </m:oMath>
                </a14:m>
                <a:r>
                  <a:rPr kumimoji="1" lang="en-US" altLang="zh-CN" dirty="0">
                    <a:latin typeface="Times New Roman" panose="02020603050405020304" pitchFamily="18" charset="0"/>
                    <a:cs typeface="Times New Roman" panose="02020603050405020304" pitchFamily="18" charset="0"/>
                  </a:rPr>
                  <a:t>,</a:t>
                </a:r>
                <a:r>
                  <a:rPr kumimoji="1" lang="en-US" altLang="zh-CN" dirty="0">
                    <a:cs typeface="Times New Roman" panose="02020603050405020304" pitchFamily="18" charset="0"/>
                  </a:rPr>
                  <a:t> </a:t>
                </a:r>
                <a14:m>
                  <m:oMath xmlns:m="http://schemas.openxmlformats.org/officeDocument/2006/math">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cs typeface="Times New Roman" panose="02020603050405020304" pitchFamily="18" charset="0"/>
                          </a:rPr>
                          <m:t>𝑊</m:t>
                        </m:r>
                      </m:e>
                      <m:sub>
                        <m:r>
                          <a:rPr kumimoji="1" lang="en-US" altLang="zh-CN" b="0" i="1" smtClean="0">
                            <a:latin typeface="Cambria Math" panose="02040503050406030204" pitchFamily="18" charset="0"/>
                            <a:cs typeface="Times New Roman" panose="02020603050405020304" pitchFamily="18" charset="0"/>
                          </a:rPr>
                          <m:t>𝑜𝑢𝑡𝑝𝑢𝑡</m:t>
                        </m:r>
                      </m:sub>
                    </m:sSub>
                    <m:r>
                      <a:rPr kumimoji="1" lang="en-US" altLang="zh-CN" i="1">
                        <a:latin typeface="Cambria Math" panose="02040503050406030204" pitchFamily="18" charset="0"/>
                        <a:cs typeface="Times New Roman" panose="02020603050405020304" pitchFamily="18" charset="0"/>
                      </a:rPr>
                      <m:t>=</m:t>
                    </m:r>
                    <m:d>
                      <m:dPr>
                        <m:begChr m:val="["/>
                        <m:endChr m:val="]"/>
                        <m:ctrlPr>
                          <a:rPr kumimoji="1" lang="en-US" altLang="zh-CN" i="1" smtClean="0">
                            <a:latin typeface="Cambria Math" panose="02040503050406030204" pitchFamily="18" charset="0"/>
                            <a:cs typeface="Times New Roman" panose="02020603050405020304" pitchFamily="18" charset="0"/>
                          </a:rPr>
                        </m:ctrlPr>
                      </m:dPr>
                      <m:e>
                        <m:m>
                          <m:mPr>
                            <m:mcs>
                              <m:mc>
                                <m:mcPr>
                                  <m:count m:val="3"/>
                                  <m:mcJc m:val="center"/>
                                </m:mcPr>
                              </m:mc>
                            </m:mcs>
                            <m:ctrlPr>
                              <a:rPr kumimoji="1" lang="en-US" altLang="zh-CN" i="1" smtClean="0">
                                <a:latin typeface="Cambria Math" panose="02040503050406030204" pitchFamily="18" charset="0"/>
                                <a:cs typeface="Times New Roman" panose="02020603050405020304" pitchFamily="18" charset="0"/>
                              </a:rPr>
                            </m:ctrlPr>
                          </m:mPr>
                          <m:mr>
                            <m:e>
                              <m:r>
                                <m:rPr>
                                  <m:brk m:alnAt="7"/>
                                </m:rP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4</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8</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7</m:t>
                              </m:r>
                            </m:e>
                          </m:mr>
                          <m:mr>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6</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2</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3</m:t>
                              </m:r>
                            </m:e>
                          </m:mr>
                        </m:m>
                      </m:e>
                    </m:d>
                  </m:oMath>
                </a14:m>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Learning rate </a:t>
                </a:r>
                <a14:m>
                  <m:oMath xmlns:m="http://schemas.openxmlformats.org/officeDocument/2006/math">
                    <m:r>
                      <m:rPr>
                        <m:brk m:alnAt="7"/>
                      </m:rPr>
                      <a:rPr lang="en-US" altLang="zh-CN" i="1">
                        <a:latin typeface="Cambria Math" panose="02040503050406030204" pitchFamily="18" charset="0"/>
                        <a:ea typeface="Cambria Math" panose="02040503050406030204" pitchFamily="18" charset="0"/>
                      </a:rPr>
                      <m:t>𝜂</m:t>
                    </m:r>
                  </m:oMath>
                </a14:m>
                <a:r>
                  <a:rPr kumimoji="1" lang="en-US" altLang="zh-CN" dirty="0">
                    <a:latin typeface="Times New Roman" panose="02020603050405020304" pitchFamily="18" charset="0"/>
                    <a:cs typeface="Times New Roman" panose="02020603050405020304" pitchFamily="18" charset="0"/>
                  </a:rPr>
                  <a:t>=0.1</a:t>
                </a:r>
              </a:p>
            </p:txBody>
          </p:sp>
        </mc:Choice>
        <mc:Fallback xmlns="">
          <p:sp>
            <p:nvSpPr>
              <p:cNvPr id="3" name="内容占位符 2">
                <a:extLst>
                  <a:ext uri="{FF2B5EF4-FFF2-40B4-BE49-F238E27FC236}">
                    <a16:creationId xmlns:a16="http://schemas.microsoft.com/office/drawing/2014/main" id="{6809EEC3-8B8B-F24E-9964-2DBFB1CC661F}"/>
                  </a:ext>
                </a:extLst>
              </p:cNvPr>
              <p:cNvSpPr>
                <a:spLocks noGrp="1" noRot="1" noChangeAspect="1" noMove="1" noResize="1" noEditPoints="1" noAdjustHandles="1" noChangeArrowheads="1" noChangeShapeType="1" noTextEdit="1"/>
              </p:cNvSpPr>
              <p:nvPr>
                <p:ph idx="1"/>
              </p:nvPr>
            </p:nvSpPr>
            <p:spPr>
              <a:xfrm>
                <a:off x="838200" y="1818846"/>
                <a:ext cx="10515600" cy="4908807"/>
              </a:xfrm>
              <a:blipFill>
                <a:blip r:embed="rId2"/>
                <a:stretch>
                  <a:fillRect l="-1086" t="-28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069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31F7C-CFF0-B147-9E11-62B048F9AEF6}"/>
              </a:ext>
            </a:extLst>
          </p:cNvPr>
          <p:cNvSpPr>
            <a:spLocks noGrp="1"/>
          </p:cNvSpPr>
          <p:nvPr>
            <p:ph type="title"/>
          </p:nvPr>
        </p:nvSpPr>
        <p:spPr/>
        <p:txBody>
          <a:bodyPr/>
          <a:lstStyle/>
          <a:p>
            <a:r>
              <a:rPr lang="en" altLang="zh-CN" b="1" spc="-5" dirty="0">
                <a:latin typeface="Times New Roman"/>
                <a:cs typeface="Times New Roman"/>
              </a:rPr>
              <a:t>Three-layer back-propagation neural</a:t>
            </a:r>
            <a:r>
              <a:rPr lang="en" altLang="zh-CN" b="1" spc="-20" dirty="0">
                <a:latin typeface="Times New Roman"/>
                <a:cs typeface="Times New Roman"/>
              </a:rPr>
              <a:t> </a:t>
            </a:r>
            <a:r>
              <a:rPr lang="en" altLang="zh-CN" b="1" spc="-5" dirty="0">
                <a:latin typeface="Times New Roman"/>
                <a:cs typeface="Times New Roman"/>
              </a:rPr>
              <a:t>network</a:t>
            </a:r>
            <a:endParaRPr kumimoji="1" lang="zh-CN" altLang="en-US" dirty="0"/>
          </a:p>
        </p:txBody>
      </p:sp>
      <p:pic>
        <p:nvPicPr>
          <p:cNvPr id="5" name="内容占位符 4" descr="图片包含 游戏机&#10;&#10;描述已自动生成">
            <a:extLst>
              <a:ext uri="{FF2B5EF4-FFF2-40B4-BE49-F238E27FC236}">
                <a16:creationId xmlns:a16="http://schemas.microsoft.com/office/drawing/2014/main" id="{2089BBFC-2238-B24A-87F3-C04E0D57D417}"/>
              </a:ext>
            </a:extLst>
          </p:cNvPr>
          <p:cNvPicPr>
            <a:picLocks noGrp="1" noChangeAspect="1"/>
          </p:cNvPicPr>
          <p:nvPr>
            <p:ph idx="1"/>
          </p:nvPr>
        </p:nvPicPr>
        <p:blipFill>
          <a:blip r:embed="rId2"/>
          <a:stretch>
            <a:fillRect/>
          </a:stretch>
        </p:blipFill>
        <p:spPr>
          <a:xfrm>
            <a:off x="2943359" y="1825625"/>
            <a:ext cx="6305282" cy="4351338"/>
          </a:xfrm>
        </p:spPr>
      </p:pic>
    </p:spTree>
    <p:extLst>
      <p:ext uri="{BB962C8B-B14F-4D97-AF65-F5344CB8AC3E}">
        <p14:creationId xmlns:p14="http://schemas.microsoft.com/office/powerpoint/2010/main" val="421458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205B9-A3A6-8F47-A663-D24CEA610052}"/>
              </a:ext>
            </a:extLst>
          </p:cNvPr>
          <p:cNvSpPr>
            <a:spLocks noGrp="1"/>
          </p:cNvSpPr>
          <p:nvPr>
            <p:ph type="title"/>
          </p:nvPr>
        </p:nvSpPr>
        <p:spPr/>
        <p:txBody>
          <a:bodyPr/>
          <a:lstStyle/>
          <a:p>
            <a:r>
              <a:rPr lang="en" altLang="zh-CN" b="1" spc="-5" dirty="0">
                <a:latin typeface="Times New Roman"/>
                <a:cs typeface="Times New Roman"/>
              </a:rPr>
              <a:t>Step 1</a:t>
            </a:r>
            <a:r>
              <a:rPr lang="en" altLang="zh-CN" b="1" dirty="0">
                <a:latin typeface="Times New Roman"/>
                <a:cs typeface="Times New Roman"/>
              </a:rPr>
              <a:t>:</a:t>
            </a:r>
            <a:r>
              <a:rPr lang="en" altLang="zh-CN" b="1" spc="-95" dirty="0">
                <a:latin typeface="Times New Roman"/>
                <a:cs typeface="Times New Roman"/>
              </a:rPr>
              <a:t> </a:t>
            </a:r>
            <a:r>
              <a:rPr lang="en" altLang="zh-CN" b="1" dirty="0">
                <a:latin typeface="Times New Roman"/>
                <a:cs typeface="Times New Roman"/>
              </a:rPr>
              <a:t>Activation</a:t>
            </a:r>
            <a:endParaRPr kumimoji="1" lang="zh-CN" altLang="en-US" dirty="0"/>
          </a:p>
        </p:txBody>
      </p:sp>
      <mc:AlternateContent xmlns:mc="http://schemas.openxmlformats.org/markup-compatibility/2006" xmlns:a14="http://schemas.microsoft.com/office/drawing/2010/main">
        <mc:Choice Requires="a14">
          <p:sp>
            <p:nvSpPr>
              <p:cNvPr id="5" name="object 108">
                <a:extLst>
                  <a:ext uri="{FF2B5EF4-FFF2-40B4-BE49-F238E27FC236}">
                    <a16:creationId xmlns:a16="http://schemas.microsoft.com/office/drawing/2014/main" id="{C6AFAE22-C572-A14D-A092-6D9D8563D04D}"/>
                  </a:ext>
                </a:extLst>
              </p:cNvPr>
              <p:cNvSpPr txBox="1"/>
              <p:nvPr/>
            </p:nvSpPr>
            <p:spPr>
              <a:xfrm>
                <a:off x="838200" y="1690688"/>
                <a:ext cx="10515600" cy="5295039"/>
              </a:xfrm>
              <a:prstGeom prst="rect">
                <a:avLst/>
              </a:prstGeom>
            </p:spPr>
            <p:txBody>
              <a:bodyPr vert="horz" wrap="square" lIns="0" tIns="11430" rIns="0" bIns="0" rtlCol="0">
                <a:spAutoFit/>
              </a:bodyPr>
              <a:lstStyle/>
              <a:p>
                <a:pPr marL="12700" marR="48260" algn="just">
                  <a:lnSpc>
                    <a:spcPct val="100299"/>
                  </a:lnSpc>
                  <a:spcBef>
                    <a:spcPts val="90"/>
                  </a:spcBef>
                </a:pPr>
                <a:r>
                  <a:rPr lang="en" sz="3000" dirty="0">
                    <a:latin typeface="Times New Roman"/>
                    <a:cs typeface="Times New Roman"/>
                  </a:rPr>
                  <a:t>Activate the back-propagation neural network</a:t>
                </a:r>
                <a:r>
                  <a:rPr lang="en" sz="3000" spc="-105" dirty="0">
                    <a:latin typeface="Times New Roman"/>
                    <a:cs typeface="Times New Roman"/>
                  </a:rPr>
                  <a:t> </a:t>
                </a:r>
                <a:r>
                  <a:rPr lang="en" sz="3000" dirty="0">
                    <a:latin typeface="Times New Roman"/>
                    <a:cs typeface="Times New Roman"/>
                  </a:rPr>
                  <a:t>by  applying inputs </a:t>
                </a:r>
                <a:r>
                  <a:rPr lang="en" sz="3000" i="1" spc="-5" dirty="0">
                    <a:latin typeface="Times New Roman"/>
                    <a:cs typeface="Times New Roman"/>
                  </a:rPr>
                  <a:t>x</a:t>
                </a:r>
                <a:r>
                  <a:rPr lang="en" sz="3000" spc="-7" baseline="-22222" dirty="0">
                    <a:latin typeface="Times New Roman"/>
                    <a:cs typeface="Times New Roman"/>
                  </a:rPr>
                  <a:t>1</a:t>
                </a:r>
                <a:r>
                  <a:rPr lang="en" sz="3000" spc="-5" dirty="0">
                    <a:latin typeface="Times New Roman"/>
                    <a:cs typeface="Times New Roman"/>
                  </a:rPr>
                  <a:t>(</a:t>
                </a:r>
                <a:r>
                  <a:rPr lang="en" sz="3000" i="1" spc="-5" dirty="0">
                    <a:latin typeface="Times New Roman"/>
                    <a:cs typeface="Times New Roman"/>
                  </a:rPr>
                  <a:t>p</a:t>
                </a:r>
                <a:r>
                  <a:rPr lang="en" sz="3000" spc="-5" dirty="0">
                    <a:latin typeface="Times New Roman"/>
                    <a:cs typeface="Times New Roman"/>
                  </a:rPr>
                  <a:t>), </a:t>
                </a:r>
                <a:r>
                  <a:rPr lang="en" sz="3000" i="1" spc="-5" dirty="0">
                    <a:latin typeface="Times New Roman"/>
                    <a:cs typeface="Times New Roman"/>
                  </a:rPr>
                  <a:t>x</a:t>
                </a:r>
                <a:r>
                  <a:rPr lang="en" sz="3000" spc="-7" baseline="-22222" dirty="0">
                    <a:latin typeface="Times New Roman"/>
                    <a:cs typeface="Times New Roman"/>
                  </a:rPr>
                  <a:t>2</a:t>
                </a:r>
                <a:r>
                  <a:rPr lang="en" sz="3000" spc="-5" dirty="0">
                    <a:latin typeface="Times New Roman"/>
                    <a:cs typeface="Times New Roman"/>
                  </a:rPr>
                  <a:t>(</a:t>
                </a:r>
                <a:r>
                  <a:rPr lang="en" sz="3000" i="1" spc="-5" dirty="0">
                    <a:latin typeface="Times New Roman"/>
                    <a:cs typeface="Times New Roman"/>
                  </a:rPr>
                  <a:t>p</a:t>
                </a:r>
                <a:r>
                  <a:rPr lang="en" sz="3000" spc="-5" dirty="0">
                    <a:latin typeface="Times New Roman"/>
                    <a:cs typeface="Times New Roman"/>
                  </a:rPr>
                  <a:t>),…, </a:t>
                </a:r>
                <a:r>
                  <a:rPr lang="en" sz="3000" i="1" spc="-5" dirty="0">
                    <a:latin typeface="Times New Roman"/>
                    <a:cs typeface="Times New Roman"/>
                  </a:rPr>
                  <a:t>x</a:t>
                </a:r>
                <a:r>
                  <a:rPr lang="en" sz="3000" i="1" spc="-7" baseline="-22222" dirty="0">
                    <a:latin typeface="Times New Roman"/>
                    <a:cs typeface="Times New Roman"/>
                  </a:rPr>
                  <a:t>n</a:t>
                </a:r>
                <a:r>
                  <a:rPr lang="en" sz="3000" spc="-5" dirty="0">
                    <a:latin typeface="Times New Roman"/>
                    <a:cs typeface="Times New Roman"/>
                  </a:rPr>
                  <a:t>(</a:t>
                </a:r>
                <a:r>
                  <a:rPr lang="en" sz="3000" i="1" spc="-5" dirty="0">
                    <a:latin typeface="Times New Roman"/>
                    <a:cs typeface="Times New Roman"/>
                  </a:rPr>
                  <a:t>p</a:t>
                </a:r>
                <a:r>
                  <a:rPr lang="en" sz="3000" spc="-5" dirty="0">
                    <a:latin typeface="Times New Roman"/>
                    <a:cs typeface="Times New Roman"/>
                  </a:rPr>
                  <a:t>) </a:t>
                </a:r>
                <a:r>
                  <a:rPr lang="en" sz="3000" dirty="0">
                    <a:latin typeface="Times New Roman"/>
                    <a:cs typeface="Times New Roman"/>
                  </a:rPr>
                  <a:t>and desired  outputs </a:t>
                </a:r>
                <a:r>
                  <a:rPr lang="en" sz="3000" i="1" spc="-5" dirty="0">
                    <a:latin typeface="Times New Roman"/>
                    <a:cs typeface="Times New Roman"/>
                  </a:rPr>
                  <a:t>y</a:t>
                </a:r>
                <a:r>
                  <a:rPr lang="en" sz="3000" i="1" spc="-7" baseline="-22222" dirty="0">
                    <a:latin typeface="Times New Roman"/>
                    <a:cs typeface="Times New Roman"/>
                  </a:rPr>
                  <a:t>d</a:t>
                </a:r>
                <a:r>
                  <a:rPr lang="en" sz="3000" spc="-7" baseline="-22222" dirty="0">
                    <a:latin typeface="Times New Roman"/>
                    <a:cs typeface="Times New Roman"/>
                  </a:rPr>
                  <a:t>,1</a:t>
                </a:r>
                <a:r>
                  <a:rPr lang="en" sz="3000" spc="-5" dirty="0">
                    <a:latin typeface="Times New Roman"/>
                    <a:cs typeface="Times New Roman"/>
                  </a:rPr>
                  <a:t>(</a:t>
                </a:r>
                <a:r>
                  <a:rPr lang="en" sz="3000" i="1" spc="-5" dirty="0">
                    <a:latin typeface="Times New Roman"/>
                    <a:cs typeface="Times New Roman"/>
                  </a:rPr>
                  <a:t>p</a:t>
                </a:r>
                <a:r>
                  <a:rPr lang="en" sz="3000" spc="-5" dirty="0">
                    <a:latin typeface="Times New Roman"/>
                    <a:cs typeface="Times New Roman"/>
                  </a:rPr>
                  <a:t>), </a:t>
                </a:r>
                <a:r>
                  <a:rPr lang="en" sz="3000" i="1" spc="-5" dirty="0">
                    <a:latin typeface="Times New Roman"/>
                    <a:cs typeface="Times New Roman"/>
                  </a:rPr>
                  <a:t>y</a:t>
                </a:r>
                <a:r>
                  <a:rPr lang="en" sz="3000" i="1" spc="-7" baseline="-22222" dirty="0">
                    <a:latin typeface="Times New Roman"/>
                    <a:cs typeface="Times New Roman"/>
                  </a:rPr>
                  <a:t>d</a:t>
                </a:r>
                <a:r>
                  <a:rPr lang="en" sz="3000" spc="-7" baseline="-22222" dirty="0">
                    <a:latin typeface="Times New Roman"/>
                    <a:cs typeface="Times New Roman"/>
                  </a:rPr>
                  <a:t>,2</a:t>
                </a:r>
                <a:r>
                  <a:rPr lang="en" sz="3000" spc="-5" dirty="0">
                    <a:latin typeface="Times New Roman"/>
                    <a:cs typeface="Times New Roman"/>
                  </a:rPr>
                  <a:t>(</a:t>
                </a:r>
                <a:r>
                  <a:rPr lang="en" sz="3000" i="1" spc="-5" dirty="0">
                    <a:latin typeface="Times New Roman"/>
                    <a:cs typeface="Times New Roman"/>
                  </a:rPr>
                  <a:t>p</a:t>
                </a:r>
                <a:r>
                  <a:rPr lang="en" sz="3000" spc="-5" dirty="0">
                    <a:latin typeface="Times New Roman"/>
                    <a:cs typeface="Times New Roman"/>
                  </a:rPr>
                  <a:t>),…,</a:t>
                </a:r>
                <a:r>
                  <a:rPr lang="en" sz="3000" spc="-30" dirty="0">
                    <a:latin typeface="Times New Roman"/>
                    <a:cs typeface="Times New Roman"/>
                  </a:rPr>
                  <a:t> </a:t>
                </a:r>
                <a:r>
                  <a:rPr lang="en" sz="3000" i="1" spc="-5" dirty="0">
                    <a:latin typeface="Times New Roman"/>
                    <a:cs typeface="Times New Roman"/>
                  </a:rPr>
                  <a:t>y</a:t>
                </a:r>
                <a:r>
                  <a:rPr lang="en" sz="3000" i="1" spc="-7" baseline="-22222" dirty="0">
                    <a:latin typeface="Times New Roman"/>
                    <a:cs typeface="Times New Roman"/>
                  </a:rPr>
                  <a:t>d</a:t>
                </a:r>
                <a:r>
                  <a:rPr lang="en" sz="3000" spc="-7" baseline="-22222" dirty="0">
                    <a:latin typeface="Times New Roman"/>
                    <a:cs typeface="Times New Roman"/>
                  </a:rPr>
                  <a:t>,</a:t>
                </a:r>
                <a:r>
                  <a:rPr lang="en" sz="3000" i="1" spc="-7" baseline="-22222" dirty="0">
                    <a:latin typeface="Times New Roman"/>
                    <a:cs typeface="Times New Roman"/>
                  </a:rPr>
                  <a:t>n</a:t>
                </a:r>
                <a:r>
                  <a:rPr lang="en" sz="3000" spc="-5" dirty="0">
                    <a:latin typeface="Times New Roman"/>
                    <a:cs typeface="Times New Roman"/>
                  </a:rPr>
                  <a:t>(</a:t>
                </a:r>
                <a:r>
                  <a:rPr lang="en" sz="3000" i="1" spc="-5" dirty="0">
                    <a:latin typeface="Times New Roman"/>
                    <a:cs typeface="Times New Roman"/>
                  </a:rPr>
                  <a:t>p</a:t>
                </a:r>
                <a:r>
                  <a:rPr lang="en" sz="3000" spc="-5" dirty="0">
                    <a:latin typeface="Times New Roman"/>
                    <a:cs typeface="Times New Roman"/>
                  </a:rPr>
                  <a:t>).</a:t>
                </a:r>
                <a:endParaRPr lang="en" sz="3000" dirty="0">
                  <a:latin typeface="Times New Roman"/>
                  <a:cs typeface="Times New Roman"/>
                </a:endParaRPr>
              </a:p>
              <a:p>
                <a:pPr marL="12700" marR="5080" algn="just">
                  <a:lnSpc>
                    <a:spcPts val="3579"/>
                  </a:lnSpc>
                  <a:spcBef>
                    <a:spcPts val="1335"/>
                  </a:spcBef>
                </a:pPr>
                <a:r>
                  <a:rPr lang="en" sz="3000" spc="-5" dirty="0">
                    <a:latin typeface="Times New Roman"/>
                    <a:cs typeface="Times New Roman"/>
                  </a:rPr>
                  <a:t>(</a:t>
                </a:r>
                <a:r>
                  <a:rPr lang="en" sz="3000" i="1" spc="-5" dirty="0">
                    <a:latin typeface="Times New Roman"/>
                    <a:cs typeface="Times New Roman"/>
                  </a:rPr>
                  <a:t>a</a:t>
                </a:r>
                <a:r>
                  <a:rPr lang="en" sz="3000" spc="-5" dirty="0">
                    <a:latin typeface="Times New Roman"/>
                    <a:cs typeface="Times New Roman"/>
                  </a:rPr>
                  <a:t>) </a:t>
                </a:r>
                <a:r>
                  <a:rPr lang="en" sz="3000" dirty="0">
                    <a:latin typeface="Times New Roman"/>
                    <a:cs typeface="Times New Roman"/>
                  </a:rPr>
                  <a:t>Calculate the actual outputs vector in  the hidden</a:t>
                </a:r>
                <a:r>
                  <a:rPr lang="en" sz="3000" spc="5" dirty="0">
                    <a:latin typeface="Times New Roman"/>
                    <a:cs typeface="Times New Roman"/>
                  </a:rPr>
                  <a:t> </a:t>
                </a:r>
                <a:r>
                  <a:rPr lang="en" sz="3000" dirty="0">
                    <a:latin typeface="Times New Roman"/>
                    <a:cs typeface="Times New Roman"/>
                  </a:rPr>
                  <a:t>layer:</a:t>
                </a:r>
                <a:endParaRPr lang="en" altLang="zh-CN" sz="3000" dirty="0">
                  <a:latin typeface="Times New Roman"/>
                  <a:cs typeface="Times New Roman"/>
                </a:endParaRPr>
              </a:p>
              <a:p>
                <a:pPr marL="12700" marR="5080" algn="just">
                  <a:lnSpc>
                    <a:spcPts val="3579"/>
                  </a:lnSpc>
                  <a:spcBef>
                    <a:spcPts val="1335"/>
                  </a:spcBef>
                </a:pPr>
                <a14:m>
                  <m:oMathPara xmlns:m="http://schemas.openxmlformats.org/officeDocument/2006/math">
                    <m:oMathParaPr>
                      <m:jc m:val="centerGroup"/>
                    </m:oMathParaPr>
                    <m:oMath xmlns:m="http://schemas.openxmlformats.org/officeDocument/2006/math">
                      <m:acc>
                        <m:accPr>
                          <m:chr m:val="⃗"/>
                          <m:ctrlPr>
                            <a:rPr lang="en-US" altLang="zh-CN" sz="2400" i="1" smtClean="0">
                              <a:latin typeface="Cambria Math" panose="02040503050406030204" pitchFamily="18" charset="0"/>
                              <a:cs typeface="Times New Roman"/>
                            </a:rPr>
                          </m:ctrlPr>
                        </m:accPr>
                        <m:e>
                          <m:r>
                            <a:rPr lang="en-US" altLang="zh-CN" sz="2400" b="0" i="1" smtClean="0">
                              <a:latin typeface="Cambria Math" panose="02040503050406030204" pitchFamily="18" charset="0"/>
                              <a:cs typeface="Times New Roman"/>
                            </a:rPr>
                            <m:t>𝐴</m:t>
                          </m:r>
                        </m:e>
                      </m:acc>
                      <m:r>
                        <a:rPr lang="en-US" altLang="zh-CN" sz="2400" b="0" i="1" smtClean="0">
                          <a:latin typeface="Cambria Math" panose="02040503050406030204" pitchFamily="18" charset="0"/>
                          <a:cs typeface="Times New Roman"/>
                        </a:rPr>
                        <m:t>=</m:t>
                      </m:r>
                      <m:r>
                        <a:rPr lang="en-US" altLang="zh-CN" sz="2400" b="0" i="1" smtClean="0">
                          <a:latin typeface="Cambria Math" panose="02040503050406030204" pitchFamily="18" charset="0"/>
                          <a:cs typeface="Times New Roman"/>
                        </a:rPr>
                        <m:t>𝑠𝑖𝑔𝑚𝑜𝑖𝑑</m:t>
                      </m:r>
                      <m:r>
                        <a:rPr lang="en-US" altLang="zh-CN" sz="2400" b="0" i="1" smtClean="0">
                          <a:latin typeface="Cambria Math" panose="02040503050406030204" pitchFamily="18" charset="0"/>
                          <a:cs typeface="Times New Roman"/>
                        </a:rPr>
                        <m:t>(</m:t>
                      </m:r>
                      <m:sSub>
                        <m:sSubPr>
                          <m:ctrlPr>
                            <a:rPr lang="en-US" altLang="zh-CN" sz="2400" b="0" i="1" smtClean="0">
                              <a:latin typeface="Cambria Math" panose="02040503050406030204" pitchFamily="18" charset="0"/>
                              <a:cs typeface="Times New Roman"/>
                            </a:rPr>
                          </m:ctrlPr>
                        </m:sSubPr>
                        <m:e>
                          <m:r>
                            <a:rPr lang="en-US" altLang="zh-CN" sz="2400" b="0" i="1" smtClean="0">
                              <a:latin typeface="Cambria Math" panose="02040503050406030204" pitchFamily="18" charset="0"/>
                              <a:cs typeface="Times New Roman"/>
                            </a:rPr>
                            <m:t>𝑊</m:t>
                          </m:r>
                        </m:e>
                        <m:sub>
                          <m:r>
                            <a:rPr lang="en-US" altLang="zh-CN" sz="2400" b="0" i="1" smtClean="0">
                              <a:latin typeface="Cambria Math" panose="02040503050406030204" pitchFamily="18" charset="0"/>
                              <a:cs typeface="Times New Roman"/>
                            </a:rPr>
                            <m:t>h</m:t>
                          </m:r>
                          <m:r>
                            <a:rPr lang="en-US" altLang="zh-CN" sz="2400" b="0" i="1" smtClean="0">
                              <a:latin typeface="Cambria Math" panose="02040503050406030204" pitchFamily="18" charset="0"/>
                              <a:cs typeface="Times New Roman"/>
                            </a:rPr>
                            <m:t>𝑖𝑑𝑑𝑒𝑛</m:t>
                          </m:r>
                        </m:sub>
                      </m:sSub>
                      <m:r>
                        <a:rPr lang="en-US" altLang="zh-CN" sz="2400" b="0" i="1" smtClean="0">
                          <a:latin typeface="Cambria Math" panose="02040503050406030204" pitchFamily="18" charset="0"/>
                          <a:ea typeface="Cambria Math" panose="02040503050406030204" pitchFamily="18" charset="0"/>
                          <a:cs typeface="Times New Roman"/>
                        </a:rPr>
                        <m:t>∙</m:t>
                      </m:r>
                      <m:acc>
                        <m:accPr>
                          <m:chr m:val="⃗"/>
                          <m:ctrlPr>
                            <a:rPr lang="en-US" altLang="zh-CN" sz="2400" b="0" i="1" smtClean="0">
                              <a:latin typeface="Cambria Math" panose="02040503050406030204" pitchFamily="18" charset="0"/>
                              <a:ea typeface="Cambria Math" panose="02040503050406030204" pitchFamily="18" charset="0"/>
                              <a:cs typeface="Times New Roman"/>
                            </a:rPr>
                          </m:ctrlPr>
                        </m:accPr>
                        <m:e>
                          <m:r>
                            <a:rPr lang="en-US" altLang="zh-CN" sz="2400" b="0" i="1" smtClean="0">
                              <a:latin typeface="Cambria Math" panose="02040503050406030204" pitchFamily="18" charset="0"/>
                              <a:ea typeface="Cambria Math" panose="02040503050406030204" pitchFamily="18" charset="0"/>
                              <a:cs typeface="Times New Roman"/>
                            </a:rPr>
                            <m:t>𝑋</m:t>
                          </m:r>
                        </m:e>
                      </m:acc>
                      <m:r>
                        <a:rPr lang="en-US" altLang="zh-CN" sz="2400" b="0" i="0" smtClean="0">
                          <a:latin typeface="Cambria Math" panose="02040503050406030204" pitchFamily="18" charset="0"/>
                          <a:cs typeface="Times New Roman"/>
                        </a:rPr>
                        <m:t>)</m:t>
                      </m:r>
                    </m:oMath>
                  </m:oMathPara>
                </a14:m>
                <a:endParaRPr lang="en-US" altLang="zh-CN" sz="2400" i="1" dirty="0">
                  <a:latin typeface="Cambria Math" panose="02040503050406030204" pitchFamily="18" charset="0"/>
                  <a:cs typeface="Times New Roman"/>
                </a:endParaRPr>
              </a:p>
              <a:p>
                <a:pPr marL="12700" marR="5080" algn="just">
                  <a:lnSpc>
                    <a:spcPts val="3579"/>
                  </a:lnSpc>
                  <a:spcBef>
                    <a:spcPts val="1335"/>
                  </a:spcBef>
                </a:pPr>
                <a:r>
                  <a:rPr lang="en-US" altLang="zh-CN" sz="2400" dirty="0">
                    <a:latin typeface="Cambria Math" panose="02040503050406030204" pitchFamily="18" charset="0"/>
                    <a:cs typeface="Times New Roman"/>
                  </a:rPr>
                  <a:t>For each hidden neuron,</a:t>
                </a:r>
              </a:p>
              <a:p>
                <a:pPr marL="12700" marR="5080" algn="just">
                  <a:lnSpc>
                    <a:spcPts val="3579"/>
                  </a:lnSpc>
                  <a:spcBef>
                    <a:spcPts val="1335"/>
                  </a:spcBef>
                </a:pPr>
                <a14:m>
                  <m:oMathPara xmlns:m="http://schemas.openxmlformats.org/officeDocument/2006/math">
                    <m:oMathParaPr>
                      <m:jc m:val="centerGroup"/>
                    </m:oMathParaPr>
                    <m:oMath xmlns:m="http://schemas.openxmlformats.org/officeDocument/2006/math">
                      <m:sSub>
                        <m:sSubPr>
                          <m:ctrlPr>
                            <a:rPr lang="ar-AE" altLang="zh-CN" sz="2400" i="1">
                              <a:latin typeface="Cambria Math" panose="02040503050406030204" pitchFamily="18" charset="0"/>
                              <a:cs typeface="Times New Roman"/>
                            </a:rPr>
                          </m:ctrlPr>
                        </m:sSubPr>
                        <m:e>
                          <m:r>
                            <a:rPr lang="en-US" altLang="zh-CN" sz="2400" i="1">
                              <a:latin typeface="Cambria Math" panose="02040503050406030204" pitchFamily="18" charset="0"/>
                              <a:cs typeface="Times New Roman"/>
                            </a:rPr>
                            <m:t>𝑎</m:t>
                          </m:r>
                        </m:e>
                        <m:sub>
                          <m:r>
                            <a:rPr lang="en-US" altLang="zh-CN" sz="2400" i="1">
                              <a:latin typeface="Cambria Math" panose="02040503050406030204" pitchFamily="18" charset="0"/>
                              <a:cs typeface="Times New Roman"/>
                            </a:rPr>
                            <m:t>𝑗</m:t>
                          </m:r>
                        </m:sub>
                      </m:sSub>
                      <m:d>
                        <m:dPr>
                          <m:ctrlPr>
                            <a:rPr lang="en-US" altLang="zh-CN" sz="2400" i="1">
                              <a:latin typeface="Cambria Math" panose="02040503050406030204" pitchFamily="18" charset="0"/>
                              <a:cs typeface="Times New Roman"/>
                            </a:rPr>
                          </m:ctrlPr>
                        </m:dPr>
                        <m:e>
                          <m:r>
                            <a:rPr lang="en-US" altLang="zh-CN" sz="2400" i="1">
                              <a:latin typeface="Cambria Math" panose="02040503050406030204" pitchFamily="18" charset="0"/>
                              <a:cs typeface="Times New Roman"/>
                            </a:rPr>
                            <m:t>𝑝</m:t>
                          </m:r>
                        </m:e>
                      </m:d>
                      <m:r>
                        <a:rPr lang="en-US" altLang="zh-CN" sz="2400" i="1">
                          <a:latin typeface="Cambria Math" panose="02040503050406030204" pitchFamily="18" charset="0"/>
                          <a:cs typeface="Times New Roman"/>
                        </a:rPr>
                        <m:t>=</m:t>
                      </m:r>
                      <m:r>
                        <a:rPr lang="en-US" altLang="zh-CN" sz="2400" i="1" smtClean="0">
                          <a:latin typeface="Cambria Math" panose="02040503050406030204" pitchFamily="18" charset="0"/>
                          <a:cs typeface="Times New Roman"/>
                        </a:rPr>
                        <m:t>𝑠𝑖𝑔𝑚𝑜𝑖𝑑</m:t>
                      </m:r>
                      <m:d>
                        <m:dPr>
                          <m:ctrlPr>
                            <a:rPr lang="en-US" altLang="zh-CN" sz="2400" i="1" smtClean="0">
                              <a:latin typeface="Cambria Math" panose="02040503050406030204" pitchFamily="18" charset="0"/>
                              <a:cs typeface="Times New Roman"/>
                            </a:rPr>
                          </m:ctrlPr>
                        </m:dPr>
                        <m:e>
                          <m:nary>
                            <m:naryPr>
                              <m:chr m:val="∑"/>
                              <m:ctrlPr>
                                <a:rPr kumimoji="1" lang="zh-CN" altLang="en-US" sz="2400" i="1">
                                  <a:latin typeface="Cambria Math" panose="02040503050406030204" pitchFamily="18" charset="0"/>
                                </a:rPr>
                              </m:ctrlPr>
                            </m:naryPr>
                            <m:sub>
                              <m:r>
                                <m:rPr>
                                  <m:brk m:alnAt="23"/>
                                </m:rPr>
                                <a:rPr kumimoji="1" lang="en-US" altLang="zh-CN" sz="2400" i="1">
                                  <a:latin typeface="Cambria Math" panose="02040503050406030204" pitchFamily="18" charset="0"/>
                                </a:rPr>
                                <m:t>𝑖</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1</m:t>
                              </m:r>
                            </m:sub>
                            <m:sup>
                              <m:r>
                                <a:rPr kumimoji="1" lang="en-US" altLang="zh-CN" sz="2400" i="1">
                                  <a:latin typeface="Cambria Math" panose="02040503050406030204" pitchFamily="18" charset="0"/>
                                </a:rPr>
                                <m:t>𝑙</m:t>
                              </m:r>
                            </m:sup>
                            <m:e>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𝑥</m:t>
                                  </m:r>
                                </m:e>
                                <m:sub>
                                  <m:r>
                                    <a:rPr kumimoji="1" lang="en-US" altLang="zh-CN" sz="2400" i="1">
                                      <a:latin typeface="Cambria Math" panose="02040503050406030204" pitchFamily="18" charset="0"/>
                                    </a:rPr>
                                    <m:t>𝑖</m:t>
                                  </m:r>
                                </m:sub>
                              </m:sSub>
                              <m:r>
                                <a:rPr kumimoji="1" lang="en-US" altLang="zh-CN" sz="2400" i="1">
                                  <a:latin typeface="Cambria Math" panose="02040503050406030204" pitchFamily="18" charset="0"/>
                                </a:rPr>
                                <m:t>(</m:t>
                              </m:r>
                              <m:r>
                                <a:rPr kumimoji="1" lang="en-US" altLang="zh-CN" sz="2400" i="1">
                                  <a:latin typeface="Cambria Math" panose="02040503050406030204" pitchFamily="18" charset="0"/>
                                </a:rPr>
                                <m:t>𝑝</m:t>
                              </m:r>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𝜔</m:t>
                                  </m:r>
                                </m:e>
                                <m:sub>
                                  <m:r>
                                    <a:rPr kumimoji="1" lang="en-US" altLang="zh-CN" sz="2400" i="1">
                                      <a:latin typeface="Cambria Math" panose="02040503050406030204" pitchFamily="18" charset="0"/>
                                      <a:ea typeface="Cambria Math" panose="02040503050406030204" pitchFamily="18" charset="0"/>
                                    </a:rPr>
                                    <m:t>𝑖𝑗</m:t>
                                  </m:r>
                                </m:sub>
                              </m:sSub>
                              <m:r>
                                <a:rPr kumimoji="1" lang="en-US" altLang="zh-CN" sz="2400" i="1">
                                  <a:latin typeface="Cambria Math" panose="02040503050406030204" pitchFamily="18" charset="0"/>
                                  <a:ea typeface="Cambria Math" panose="02040503050406030204" pitchFamily="18" charset="0"/>
                                </a:rPr>
                                <m:t>(</m:t>
                              </m:r>
                              <m:r>
                                <a:rPr kumimoji="1" lang="en-US" altLang="zh-CN" sz="2400" i="1">
                                  <a:latin typeface="Cambria Math" panose="02040503050406030204" pitchFamily="18" charset="0"/>
                                  <a:ea typeface="Cambria Math" panose="02040503050406030204" pitchFamily="18" charset="0"/>
                                </a:rPr>
                                <m:t>𝑝</m:t>
                              </m:r>
                              <m:r>
                                <a:rPr kumimoji="1" lang="en-US" altLang="zh-CN" sz="2400" i="1">
                                  <a:latin typeface="Cambria Math" panose="02040503050406030204" pitchFamily="18" charset="0"/>
                                  <a:ea typeface="Cambria Math" panose="02040503050406030204" pitchFamily="18" charset="0"/>
                                </a:rPr>
                                <m:t>)</m:t>
                              </m:r>
                            </m:e>
                          </m:nary>
                        </m:e>
                      </m:d>
                    </m:oMath>
                  </m:oMathPara>
                </a14:m>
                <a:endParaRPr lang="en-US" altLang="zh-CN" sz="2400" dirty="0">
                  <a:latin typeface="Times New Roman"/>
                  <a:cs typeface="Times New Roman"/>
                </a:endParaRPr>
              </a:p>
              <a:p>
                <a:pPr marL="12700" marR="5080" algn="just">
                  <a:lnSpc>
                    <a:spcPts val="3579"/>
                  </a:lnSpc>
                  <a:spcBef>
                    <a:spcPts val="1335"/>
                  </a:spcBef>
                </a:pPr>
                <a:r>
                  <a:rPr lang="en-US" altLang="zh-CN" sz="2400" dirty="0">
                    <a:latin typeface="Times New Roman"/>
                    <a:cs typeface="Times New Roman"/>
                  </a:rPr>
                  <a:t>Where </a:t>
                </a:r>
                <a:r>
                  <a:rPr lang="en" altLang="zh-CN" sz="2400" i="1" dirty="0">
                    <a:latin typeface="Times New Roman"/>
                    <a:cs typeface="Times New Roman"/>
                  </a:rPr>
                  <a:t>l </a:t>
                </a:r>
                <a:r>
                  <a:rPr lang="en" altLang="zh-CN" sz="2400" spc="-5" dirty="0">
                    <a:latin typeface="Times New Roman"/>
                    <a:cs typeface="Times New Roman"/>
                  </a:rPr>
                  <a:t>is </a:t>
                </a:r>
                <a:r>
                  <a:rPr lang="en" altLang="zh-CN" sz="2400" dirty="0">
                    <a:latin typeface="Times New Roman"/>
                    <a:cs typeface="Times New Roman"/>
                  </a:rPr>
                  <a:t>the number of neuron </a:t>
                </a:r>
                <a:r>
                  <a:rPr lang="en" altLang="zh-CN" sz="2400" i="1" dirty="0">
                    <a:latin typeface="Times New Roman"/>
                    <a:cs typeface="Times New Roman"/>
                  </a:rPr>
                  <a:t>i </a:t>
                </a:r>
                <a:r>
                  <a:rPr lang="en" altLang="zh-CN" sz="2400" dirty="0">
                    <a:latin typeface="Times New Roman"/>
                    <a:cs typeface="Times New Roman"/>
                  </a:rPr>
                  <a:t>in the input layer, and </a:t>
                </a:r>
                <a:r>
                  <a:rPr lang="en" altLang="zh-CN" sz="2400" i="1" spc="-5" dirty="0">
                    <a:latin typeface="Times New Roman"/>
                    <a:cs typeface="Times New Roman"/>
                  </a:rPr>
                  <a:t>sigmoid </a:t>
                </a:r>
                <a:r>
                  <a:rPr lang="en" altLang="zh-CN" sz="2400" spc="-5" dirty="0">
                    <a:latin typeface="Times New Roman"/>
                    <a:cs typeface="Times New Roman"/>
                  </a:rPr>
                  <a:t>is </a:t>
                </a:r>
                <a:r>
                  <a:rPr lang="en" altLang="zh-CN" sz="2400" dirty="0">
                    <a:latin typeface="Times New Roman"/>
                    <a:cs typeface="Times New Roman"/>
                  </a:rPr>
                  <a:t>the </a:t>
                </a:r>
                <a:r>
                  <a:rPr lang="en" altLang="zh-CN" sz="2400" i="1" spc="-5" dirty="0">
                    <a:latin typeface="Times New Roman"/>
                    <a:cs typeface="Times New Roman"/>
                  </a:rPr>
                  <a:t>sigmoid </a:t>
                </a:r>
                <a:r>
                  <a:rPr lang="en" altLang="zh-CN" sz="2400" dirty="0">
                    <a:latin typeface="Times New Roman"/>
                    <a:cs typeface="Times New Roman"/>
                  </a:rPr>
                  <a:t>activation  function, p</a:t>
                </a:r>
                <a:r>
                  <a:rPr lang="en-US" altLang="zh-CN" sz="2400" dirty="0">
                    <a:latin typeface="Times New Roman" panose="02020603050405020304" pitchFamily="18" charset="0"/>
                    <a:cs typeface="Times New Roman" panose="02020603050405020304" pitchFamily="18" charset="0"/>
                  </a:rPr>
                  <a:t> is current epoch value,</a:t>
                </a:r>
                <a:r>
                  <a:rPr lang="ar-AE" altLang="zh-CN" sz="3200" dirty="0">
                    <a:cs typeface="Times New Roman"/>
                  </a:rPr>
                  <a:t> </a:t>
                </a:r>
                <a14:m>
                  <m:oMath xmlns:m="http://schemas.openxmlformats.org/officeDocument/2006/math">
                    <m:sSub>
                      <m:sSubPr>
                        <m:ctrlPr>
                          <a:rPr lang="ar-AE" altLang="zh-CN" sz="3200" i="1">
                            <a:latin typeface="Cambria Math" panose="02040503050406030204" pitchFamily="18" charset="0"/>
                            <a:cs typeface="Times New Roman"/>
                          </a:rPr>
                        </m:ctrlPr>
                      </m:sSubPr>
                      <m:e>
                        <m:r>
                          <a:rPr lang="en-US" altLang="zh-CN" sz="3200" i="1">
                            <a:latin typeface="Cambria Math" panose="02040503050406030204" pitchFamily="18" charset="0"/>
                            <a:cs typeface="Times New Roman"/>
                          </a:rPr>
                          <m:t>𝑎</m:t>
                        </m:r>
                      </m:e>
                      <m:sub>
                        <m:r>
                          <a:rPr lang="en-US" altLang="zh-CN" sz="3200" i="1">
                            <a:latin typeface="Cambria Math" panose="02040503050406030204" pitchFamily="18" charset="0"/>
                            <a:cs typeface="Times New Roman"/>
                          </a:rPr>
                          <m:t>𝑗</m:t>
                        </m:r>
                      </m:sub>
                    </m:sSub>
                    <m:d>
                      <m:dPr>
                        <m:ctrlPr>
                          <a:rPr lang="en-US" altLang="zh-CN" sz="3200" i="1">
                            <a:latin typeface="Cambria Math" panose="02040503050406030204" pitchFamily="18" charset="0"/>
                            <a:cs typeface="Times New Roman"/>
                          </a:rPr>
                        </m:ctrlPr>
                      </m:dPr>
                      <m:e>
                        <m:r>
                          <a:rPr lang="en-US" altLang="zh-CN" sz="3200" i="1">
                            <a:latin typeface="Cambria Math" panose="02040503050406030204" pitchFamily="18" charset="0"/>
                            <a:cs typeface="Times New Roman"/>
                          </a:rPr>
                          <m:t>𝑝</m:t>
                        </m:r>
                      </m:e>
                    </m:d>
                  </m:oMath>
                </a14:m>
                <a:r>
                  <a:rPr lang="en-US" altLang="zh-CN" sz="3000" dirty="0">
                    <a:latin typeface="Times New Roman"/>
                    <a:cs typeface="Times New Roman"/>
                  </a:rPr>
                  <a:t> is the output of </a:t>
                </a:r>
                <a:r>
                  <a:rPr lang="en-US" altLang="zh-CN" sz="3000" dirty="0" err="1">
                    <a:latin typeface="Times New Roman"/>
                    <a:cs typeface="Times New Roman"/>
                  </a:rPr>
                  <a:t>jth</a:t>
                </a:r>
                <a:r>
                  <a:rPr lang="en-US" altLang="zh-CN" sz="3000" dirty="0">
                    <a:latin typeface="Times New Roman"/>
                    <a:cs typeface="Times New Roman"/>
                  </a:rPr>
                  <a:t> hidden neuron.</a:t>
                </a:r>
              </a:p>
              <a:p>
                <a:pPr marL="12700" marR="5080" algn="just">
                  <a:lnSpc>
                    <a:spcPts val="3579"/>
                  </a:lnSpc>
                  <a:spcBef>
                    <a:spcPts val="1335"/>
                  </a:spcBef>
                </a:pPr>
                <a:endParaRPr sz="3000" dirty="0">
                  <a:latin typeface="Times New Roman"/>
                  <a:cs typeface="Times New Roman"/>
                </a:endParaRPr>
              </a:p>
            </p:txBody>
          </p:sp>
        </mc:Choice>
        <mc:Fallback xmlns="">
          <p:sp>
            <p:nvSpPr>
              <p:cNvPr id="5" name="object 108">
                <a:extLst>
                  <a:ext uri="{FF2B5EF4-FFF2-40B4-BE49-F238E27FC236}">
                    <a16:creationId xmlns:a16="http://schemas.microsoft.com/office/drawing/2014/main" id="{C6AFAE22-C572-A14D-A092-6D9D8563D04D}"/>
                  </a:ext>
                </a:extLst>
              </p:cNvPr>
              <p:cNvSpPr txBox="1">
                <a:spLocks noRot="1" noChangeAspect="1" noMove="1" noResize="1" noEditPoints="1" noAdjustHandles="1" noChangeArrowheads="1" noChangeShapeType="1" noTextEdit="1"/>
              </p:cNvSpPr>
              <p:nvPr/>
            </p:nvSpPr>
            <p:spPr>
              <a:xfrm>
                <a:off x="838200" y="1690688"/>
                <a:ext cx="10515600" cy="5295039"/>
              </a:xfrm>
              <a:prstGeom prst="rect">
                <a:avLst/>
              </a:prstGeom>
              <a:blipFill>
                <a:blip r:embed="rId2"/>
                <a:stretch>
                  <a:fillRect l="-2051" t="-1914" r="-21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456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F0A1E-09FA-0840-8D32-B8AD2EE42DFB}"/>
              </a:ext>
            </a:extLst>
          </p:cNvPr>
          <p:cNvSpPr>
            <a:spLocks noGrp="1"/>
          </p:cNvSpPr>
          <p:nvPr>
            <p:ph type="title"/>
          </p:nvPr>
        </p:nvSpPr>
        <p:spPr/>
        <p:txBody>
          <a:bodyPr/>
          <a:lstStyle/>
          <a:p>
            <a:r>
              <a:rPr lang="en" altLang="zh-CN" b="1" spc="-5" dirty="0">
                <a:latin typeface="Times New Roman"/>
                <a:cs typeface="Times New Roman"/>
              </a:rPr>
              <a:t>Step 1</a:t>
            </a:r>
            <a:r>
              <a:rPr lang="en" altLang="zh-CN" b="1" dirty="0">
                <a:latin typeface="Times New Roman"/>
                <a:cs typeface="Times New Roman"/>
              </a:rPr>
              <a:t>: Activation</a:t>
            </a:r>
            <a:r>
              <a:rPr lang="en" altLang="zh-CN" b="1" spc="-65" dirty="0">
                <a:latin typeface="Times New Roman"/>
                <a:cs typeface="Times New Roman"/>
              </a:rPr>
              <a:t> </a:t>
            </a:r>
            <a:r>
              <a:rPr lang="en" altLang="zh-CN" b="1" spc="-5" dirty="0">
                <a:latin typeface="Times New Roman"/>
                <a:cs typeface="Times New Roman"/>
              </a:rPr>
              <a:t>(continued)</a:t>
            </a:r>
            <a:endParaRPr kumimoji="1" lang="zh-CN" altLang="en-US" dirty="0"/>
          </a:p>
        </p:txBody>
      </p:sp>
      <mc:AlternateContent xmlns:mc="http://schemas.openxmlformats.org/markup-compatibility/2006" xmlns:a14="http://schemas.microsoft.com/office/drawing/2010/main">
        <mc:Choice Requires="a14">
          <p:sp>
            <p:nvSpPr>
              <p:cNvPr id="4" name="object 104">
                <a:extLst>
                  <a:ext uri="{FF2B5EF4-FFF2-40B4-BE49-F238E27FC236}">
                    <a16:creationId xmlns:a16="http://schemas.microsoft.com/office/drawing/2014/main" id="{B5942B5D-4C4E-DA4A-8AD1-C61B3DFCAC26}"/>
                  </a:ext>
                </a:extLst>
              </p:cNvPr>
              <p:cNvSpPr txBox="1"/>
              <p:nvPr/>
            </p:nvSpPr>
            <p:spPr>
              <a:xfrm>
                <a:off x="838200" y="1389805"/>
                <a:ext cx="9912178" cy="3364383"/>
              </a:xfrm>
              <a:prstGeom prst="rect">
                <a:avLst/>
              </a:prstGeom>
            </p:spPr>
            <p:txBody>
              <a:bodyPr vert="horz" wrap="square" lIns="0" tIns="29845" rIns="0" bIns="0" rtlCol="0">
                <a:spAutoFit/>
              </a:bodyPr>
              <a:lstStyle/>
              <a:p>
                <a:pPr marL="12700" marR="5080">
                  <a:lnSpc>
                    <a:spcPts val="3579"/>
                  </a:lnSpc>
                  <a:spcBef>
                    <a:spcPts val="235"/>
                  </a:spcBef>
                  <a:tabLst>
                    <a:tab pos="646430" algn="l"/>
                  </a:tabLst>
                </a:pPr>
                <a:r>
                  <a:rPr lang="en" sz="3000" spc="-5" dirty="0">
                    <a:latin typeface="Times New Roman"/>
                    <a:cs typeface="Times New Roman"/>
                  </a:rPr>
                  <a:t>(</a:t>
                </a:r>
                <a:r>
                  <a:rPr lang="en" sz="3000" i="1" spc="-5" dirty="0">
                    <a:latin typeface="Times New Roman"/>
                    <a:cs typeface="Times New Roman"/>
                  </a:rPr>
                  <a:t>b</a:t>
                </a:r>
                <a:r>
                  <a:rPr lang="en" sz="3000" spc="-5" dirty="0">
                    <a:latin typeface="Times New Roman"/>
                    <a:cs typeface="Times New Roman"/>
                  </a:rPr>
                  <a:t>)	</a:t>
                </a:r>
                <a:r>
                  <a:rPr lang="en" sz="3000" dirty="0">
                    <a:latin typeface="Times New Roman"/>
                    <a:cs typeface="Times New Roman"/>
                  </a:rPr>
                  <a:t>Calculate the actual output</a:t>
                </a:r>
                <a:r>
                  <a:rPr lang="en" altLang="zh-CN" sz="3000" dirty="0">
                    <a:latin typeface="Times New Roman"/>
                    <a:cs typeface="Times New Roman"/>
                  </a:rPr>
                  <a:t> vector</a:t>
                </a:r>
                <a:r>
                  <a:rPr lang="en" sz="3000" dirty="0">
                    <a:latin typeface="Times New Roman"/>
                    <a:cs typeface="Times New Roman"/>
                  </a:rPr>
                  <a:t> in  the output</a:t>
                </a:r>
                <a:r>
                  <a:rPr lang="en" sz="3000" spc="5" dirty="0">
                    <a:latin typeface="Times New Roman"/>
                    <a:cs typeface="Times New Roman"/>
                  </a:rPr>
                  <a:t> </a:t>
                </a:r>
                <a:r>
                  <a:rPr lang="en" sz="3000" dirty="0">
                    <a:latin typeface="Times New Roman"/>
                    <a:cs typeface="Times New Roman"/>
                  </a:rPr>
                  <a:t>layer:</a:t>
                </a:r>
                <a:endParaRPr lang="en" altLang="zh-CN" sz="3000" dirty="0">
                  <a:latin typeface="Times New Roman"/>
                  <a:cs typeface="Times New Roman"/>
                </a:endParaRPr>
              </a:p>
              <a:p>
                <a:pPr marL="12700" marR="5080">
                  <a:lnSpc>
                    <a:spcPts val="3579"/>
                  </a:lnSpc>
                  <a:spcBef>
                    <a:spcPts val="235"/>
                  </a:spcBef>
                  <a:tabLst>
                    <a:tab pos="646430" algn="l"/>
                  </a:tabLst>
                </a:pPr>
                <a14:m>
                  <m:oMathPara xmlns:m="http://schemas.openxmlformats.org/officeDocument/2006/math">
                    <m:oMathParaPr>
                      <m:jc m:val="centerGroup"/>
                    </m:oMathParaPr>
                    <m:oMath xmlns:m="http://schemas.openxmlformats.org/officeDocument/2006/math">
                      <m:acc>
                        <m:accPr>
                          <m:chr m:val="⃗"/>
                          <m:ctrlPr>
                            <a:rPr lang="ar-AE" altLang="zh-CN" sz="3000" i="1" smtClean="0">
                              <a:latin typeface="Cambria Math" panose="02040503050406030204" pitchFamily="18" charset="0"/>
                              <a:cs typeface="Times New Roman"/>
                            </a:rPr>
                          </m:ctrlPr>
                        </m:accPr>
                        <m:e>
                          <m:r>
                            <a:rPr lang="ar-AE" altLang="zh-CN" sz="3000" b="0" i="1" smtClean="0">
                              <a:latin typeface="Cambria Math" panose="02040503050406030204" pitchFamily="18" charset="0"/>
                              <a:cs typeface="Times New Roman"/>
                            </a:rPr>
                            <m:t>𝑌</m:t>
                          </m:r>
                        </m:e>
                      </m:acc>
                      <m:r>
                        <a:rPr lang="en-US" altLang="zh-CN" sz="3000" b="0" i="1" smtClean="0">
                          <a:latin typeface="Cambria Math" panose="02040503050406030204" pitchFamily="18" charset="0"/>
                          <a:cs typeface="Times New Roman"/>
                        </a:rPr>
                        <m:t>=</m:t>
                      </m:r>
                      <m:r>
                        <a:rPr lang="en-US" altLang="zh-CN" sz="3000" b="0" i="1" smtClean="0">
                          <a:latin typeface="Cambria Math" panose="02040503050406030204" pitchFamily="18" charset="0"/>
                          <a:cs typeface="Times New Roman"/>
                        </a:rPr>
                        <m:t>𝑠𝑖𝑔𝑚𝑜𝑖𝑑</m:t>
                      </m:r>
                      <m:r>
                        <a:rPr lang="en-US" altLang="zh-CN" sz="3000" b="0" i="1" smtClean="0">
                          <a:latin typeface="Cambria Math" panose="02040503050406030204" pitchFamily="18" charset="0"/>
                          <a:cs typeface="Times New Roman"/>
                        </a:rPr>
                        <m:t>(</m:t>
                      </m:r>
                      <m:r>
                        <a:rPr lang="en-US" altLang="zh-CN" sz="3200" i="1">
                          <a:latin typeface="Cambria Math" panose="02040503050406030204" pitchFamily="18" charset="0"/>
                          <a:cs typeface="Times New Roman"/>
                        </a:rPr>
                        <m:t>(</m:t>
                      </m:r>
                      <m:sSub>
                        <m:sSubPr>
                          <m:ctrlPr>
                            <a:rPr lang="en-US" altLang="zh-CN" sz="3200" i="1">
                              <a:latin typeface="Cambria Math" panose="02040503050406030204" pitchFamily="18" charset="0"/>
                              <a:cs typeface="Times New Roman"/>
                            </a:rPr>
                          </m:ctrlPr>
                        </m:sSubPr>
                        <m:e>
                          <m:r>
                            <a:rPr lang="en-US" altLang="zh-CN" sz="3200" i="1">
                              <a:latin typeface="Cambria Math" panose="02040503050406030204" pitchFamily="18" charset="0"/>
                              <a:cs typeface="Times New Roman"/>
                            </a:rPr>
                            <m:t>𝑊</m:t>
                          </m:r>
                        </m:e>
                        <m:sub>
                          <m:r>
                            <a:rPr lang="en-US" altLang="zh-CN" sz="3200" b="0" i="1" smtClean="0">
                              <a:latin typeface="Cambria Math" panose="02040503050406030204" pitchFamily="18" charset="0"/>
                              <a:cs typeface="Times New Roman"/>
                            </a:rPr>
                            <m:t>𝑜𝑢𝑡𝑝𝑢𝑡</m:t>
                          </m:r>
                        </m:sub>
                      </m:sSub>
                      <m:r>
                        <a:rPr lang="en-US" altLang="zh-CN" sz="3200" i="1">
                          <a:latin typeface="Cambria Math" panose="02040503050406030204" pitchFamily="18" charset="0"/>
                          <a:ea typeface="Cambria Math" panose="02040503050406030204" pitchFamily="18" charset="0"/>
                          <a:cs typeface="Times New Roman"/>
                        </a:rPr>
                        <m:t>∙</m:t>
                      </m:r>
                      <m:acc>
                        <m:accPr>
                          <m:chr m:val="⃗"/>
                          <m:ctrlPr>
                            <a:rPr lang="en-US" altLang="zh-CN" sz="3200" i="1">
                              <a:latin typeface="Cambria Math" panose="02040503050406030204" pitchFamily="18" charset="0"/>
                              <a:ea typeface="Cambria Math" panose="02040503050406030204" pitchFamily="18" charset="0"/>
                              <a:cs typeface="Times New Roman"/>
                            </a:rPr>
                          </m:ctrlPr>
                        </m:accPr>
                        <m:e>
                          <m:r>
                            <a:rPr lang="en-US" altLang="zh-CN" sz="3200" b="0" i="1" smtClean="0">
                              <a:latin typeface="Cambria Math" panose="02040503050406030204" pitchFamily="18" charset="0"/>
                              <a:ea typeface="Cambria Math" panose="02040503050406030204" pitchFamily="18" charset="0"/>
                              <a:cs typeface="Times New Roman"/>
                            </a:rPr>
                            <m:t>𝐴</m:t>
                          </m:r>
                        </m:e>
                      </m:acc>
                      <m:r>
                        <a:rPr lang="en-US" altLang="zh-CN" sz="3200">
                          <a:latin typeface="Cambria Math" panose="02040503050406030204" pitchFamily="18" charset="0"/>
                          <a:cs typeface="Times New Roman"/>
                        </a:rPr>
                        <m:t>)</m:t>
                      </m:r>
                    </m:oMath>
                  </m:oMathPara>
                </a14:m>
                <a:endParaRPr lang="en-US" altLang="zh-CN" sz="3200" i="1" dirty="0">
                  <a:latin typeface="Cambria Math" panose="02040503050406030204" pitchFamily="18" charset="0"/>
                  <a:cs typeface="Times New Roman"/>
                </a:endParaRPr>
              </a:p>
              <a:p>
                <a:pPr marL="12700" marR="5080">
                  <a:lnSpc>
                    <a:spcPts val="3579"/>
                  </a:lnSpc>
                  <a:spcBef>
                    <a:spcPts val="235"/>
                  </a:spcBef>
                  <a:tabLst>
                    <a:tab pos="646430" algn="l"/>
                  </a:tabLst>
                </a:pPr>
                <a:r>
                  <a:rPr lang="en-US" altLang="zh-CN" sz="3200" dirty="0">
                    <a:latin typeface="Cambria Math" panose="02040503050406030204" pitchFamily="18" charset="0"/>
                    <a:cs typeface="Times New Roman"/>
                  </a:rPr>
                  <a:t>For each output neuron,</a:t>
                </a:r>
              </a:p>
              <a:p>
                <a:pPr marL="12700" marR="5080">
                  <a:lnSpc>
                    <a:spcPts val="3579"/>
                  </a:lnSpc>
                  <a:spcBef>
                    <a:spcPts val="235"/>
                  </a:spcBef>
                  <a:tabLst>
                    <a:tab pos="646430" algn="l"/>
                  </a:tabLst>
                </a:pPr>
                <a:endParaRPr lang="en-US" altLang="zh-CN" sz="3200" i="1" dirty="0">
                  <a:latin typeface="Cambria Math" panose="02040503050406030204" pitchFamily="18" charset="0"/>
                  <a:cs typeface="Times New Roman"/>
                </a:endParaRPr>
              </a:p>
              <a:p>
                <a:pPr marL="12700" marR="5080">
                  <a:lnSpc>
                    <a:spcPts val="3579"/>
                  </a:lnSpc>
                  <a:spcBef>
                    <a:spcPts val="235"/>
                  </a:spcBef>
                  <a:tabLst>
                    <a:tab pos="646430" algn="l"/>
                  </a:tabLst>
                </a:pPr>
                <a:endParaRPr lang="en-US" altLang="zh-CN" sz="3200" i="1" dirty="0">
                  <a:latin typeface="Cambria Math" panose="02040503050406030204" pitchFamily="18" charset="0"/>
                  <a:cs typeface="Times New Roman"/>
                </a:endParaRPr>
              </a:p>
              <a:p>
                <a:pPr marL="12700" marR="5080">
                  <a:lnSpc>
                    <a:spcPts val="3579"/>
                  </a:lnSpc>
                  <a:spcBef>
                    <a:spcPts val="235"/>
                  </a:spcBef>
                  <a:tabLst>
                    <a:tab pos="646430" algn="l"/>
                  </a:tabLst>
                </a:pPr>
                <a14:m>
                  <m:oMathPara xmlns:m="http://schemas.openxmlformats.org/officeDocument/2006/math">
                    <m:oMathParaPr>
                      <m:jc m:val="centerGroup"/>
                    </m:oMathParaPr>
                    <m:oMath xmlns:m="http://schemas.openxmlformats.org/officeDocument/2006/math">
                      <m:sSub>
                        <m:sSubPr>
                          <m:ctrlPr>
                            <a:rPr lang="ar-AE" altLang="zh-CN" sz="3200" i="1">
                              <a:latin typeface="Cambria Math" panose="02040503050406030204" pitchFamily="18" charset="0"/>
                              <a:cs typeface="Times New Roman"/>
                            </a:rPr>
                          </m:ctrlPr>
                        </m:sSubPr>
                        <m:e>
                          <m:r>
                            <a:rPr lang="en-US" altLang="zh-CN" sz="3200" b="0" i="1" smtClean="0">
                              <a:latin typeface="Cambria Math" panose="02040503050406030204" pitchFamily="18" charset="0"/>
                              <a:cs typeface="Times New Roman"/>
                            </a:rPr>
                            <m:t>𝑦</m:t>
                          </m:r>
                        </m:e>
                        <m:sub>
                          <m:r>
                            <a:rPr lang="en-US" altLang="zh-CN" sz="3200" b="0" i="1" smtClean="0">
                              <a:latin typeface="Cambria Math" panose="02040503050406030204" pitchFamily="18" charset="0"/>
                              <a:cs typeface="Times New Roman"/>
                            </a:rPr>
                            <m:t>𝑘</m:t>
                          </m:r>
                        </m:sub>
                      </m:sSub>
                      <m:d>
                        <m:dPr>
                          <m:ctrlPr>
                            <a:rPr lang="en-US" altLang="zh-CN" sz="3200" i="1">
                              <a:latin typeface="Cambria Math" panose="02040503050406030204" pitchFamily="18" charset="0"/>
                              <a:cs typeface="Times New Roman"/>
                            </a:rPr>
                          </m:ctrlPr>
                        </m:dPr>
                        <m:e>
                          <m:r>
                            <a:rPr lang="en-US" altLang="zh-CN" sz="3200" i="1">
                              <a:latin typeface="Cambria Math" panose="02040503050406030204" pitchFamily="18" charset="0"/>
                              <a:cs typeface="Times New Roman"/>
                            </a:rPr>
                            <m:t>𝑝</m:t>
                          </m:r>
                        </m:e>
                      </m:d>
                      <m:r>
                        <a:rPr lang="en-US" altLang="zh-CN" sz="3200" i="1">
                          <a:latin typeface="Cambria Math" panose="02040503050406030204" pitchFamily="18" charset="0"/>
                          <a:cs typeface="Times New Roman"/>
                        </a:rPr>
                        <m:t>=</m:t>
                      </m:r>
                      <m:r>
                        <a:rPr lang="en-US" altLang="zh-CN" sz="3200" i="1">
                          <a:latin typeface="Cambria Math" panose="02040503050406030204" pitchFamily="18" charset="0"/>
                          <a:cs typeface="Times New Roman"/>
                        </a:rPr>
                        <m:t>𝑠𝑖𝑔𝑚𝑜𝑖𝑑</m:t>
                      </m:r>
                      <m:d>
                        <m:dPr>
                          <m:ctrlPr>
                            <a:rPr lang="en-US" altLang="zh-CN" sz="3200" i="1" smtClean="0">
                              <a:latin typeface="Cambria Math" panose="02040503050406030204" pitchFamily="18" charset="0"/>
                              <a:cs typeface="Times New Roman"/>
                            </a:rPr>
                          </m:ctrlPr>
                        </m:dPr>
                        <m:e>
                          <m:nary>
                            <m:naryPr>
                              <m:chr m:val="∑"/>
                              <m:ctrlPr>
                                <a:rPr kumimoji="1" lang="zh-CN" altLang="en-US" sz="3200" i="1">
                                  <a:latin typeface="Cambria Math" panose="02040503050406030204" pitchFamily="18" charset="0"/>
                                </a:rPr>
                              </m:ctrlPr>
                            </m:naryPr>
                            <m:sub>
                              <m:r>
                                <m:rPr>
                                  <m:brk m:alnAt="23"/>
                                </m:rPr>
                                <a:rPr kumimoji="1" lang="en-US" altLang="zh-CN" sz="3200" i="1">
                                  <a:latin typeface="Cambria Math" panose="02040503050406030204" pitchFamily="18" charset="0"/>
                                </a:rPr>
                                <m:t>𝑗</m:t>
                              </m:r>
                              <m:r>
                                <a:rPr kumimoji="1" lang="en-US" altLang="zh-CN" sz="3200" i="1">
                                  <a:latin typeface="Cambria Math" panose="02040503050406030204" pitchFamily="18" charset="0"/>
                                </a:rPr>
                                <m:t>=</m:t>
                              </m:r>
                              <m:r>
                                <a:rPr kumimoji="1" lang="en-US" altLang="zh-CN" sz="3200" i="1">
                                  <a:latin typeface="Cambria Math" panose="02040503050406030204" pitchFamily="18" charset="0"/>
                                </a:rPr>
                                <m:t>1</m:t>
                              </m:r>
                            </m:sub>
                            <m:sup>
                              <m:r>
                                <a:rPr kumimoji="1" lang="en-US" altLang="zh-CN" sz="3200" i="1">
                                  <a:latin typeface="Cambria Math" panose="02040503050406030204" pitchFamily="18" charset="0"/>
                                </a:rPr>
                                <m:t>𝑚</m:t>
                              </m:r>
                            </m:sup>
                            <m:e>
                              <m:sSub>
                                <m:sSubPr>
                                  <m:ctrlPr>
                                    <a:rPr kumimoji="1" lang="en-US" altLang="zh-CN" sz="3200" i="1">
                                      <a:latin typeface="Cambria Math" panose="02040503050406030204" pitchFamily="18" charset="0"/>
                                    </a:rPr>
                                  </m:ctrlPr>
                                </m:sSubPr>
                                <m:e>
                                  <m:r>
                                    <a:rPr kumimoji="1" lang="en-US" altLang="zh-CN" sz="3200" i="1">
                                      <a:latin typeface="Cambria Math" panose="02040503050406030204" pitchFamily="18" charset="0"/>
                                    </a:rPr>
                                    <m:t>𝑎</m:t>
                                  </m:r>
                                </m:e>
                                <m:sub>
                                  <m:r>
                                    <a:rPr kumimoji="1" lang="en-US" altLang="zh-CN" sz="3200" i="1">
                                      <a:latin typeface="Cambria Math" panose="02040503050406030204" pitchFamily="18" charset="0"/>
                                    </a:rPr>
                                    <m:t>𝑗</m:t>
                                  </m:r>
                                </m:sub>
                              </m:sSub>
                              <m:r>
                                <a:rPr kumimoji="1" lang="en-US" altLang="zh-CN" sz="3200" i="1">
                                  <a:latin typeface="Cambria Math" panose="02040503050406030204" pitchFamily="18" charset="0"/>
                                </a:rPr>
                                <m:t>(</m:t>
                              </m:r>
                              <m:r>
                                <a:rPr kumimoji="1" lang="en-US" altLang="zh-CN" sz="3200" i="1">
                                  <a:latin typeface="Cambria Math" panose="02040503050406030204" pitchFamily="18" charset="0"/>
                                </a:rPr>
                                <m:t>𝑝</m:t>
                              </m:r>
                              <m:r>
                                <a:rPr kumimoji="1" lang="en-US" altLang="zh-CN" sz="3200" i="1">
                                  <a:latin typeface="Cambria Math" panose="02040503050406030204" pitchFamily="18" charset="0"/>
                                </a:rPr>
                                <m:t>)∙</m:t>
                              </m:r>
                              <m:sSub>
                                <m:sSubPr>
                                  <m:ctrlPr>
                                    <a:rPr kumimoji="1" lang="en-US" altLang="zh-CN" sz="3200" i="1">
                                      <a:latin typeface="Cambria Math" panose="02040503050406030204" pitchFamily="18" charset="0"/>
                                      <a:ea typeface="Cambria Math" panose="02040503050406030204" pitchFamily="18" charset="0"/>
                                    </a:rPr>
                                  </m:ctrlPr>
                                </m:sSubPr>
                                <m:e>
                                  <m:r>
                                    <a:rPr kumimoji="1" lang="en-US" altLang="zh-CN" sz="3200" i="1">
                                      <a:latin typeface="Cambria Math" panose="02040503050406030204" pitchFamily="18" charset="0"/>
                                      <a:ea typeface="Cambria Math" panose="02040503050406030204" pitchFamily="18" charset="0"/>
                                    </a:rPr>
                                    <m:t>𝜔</m:t>
                                  </m:r>
                                </m:e>
                                <m:sub>
                                  <m:r>
                                    <a:rPr kumimoji="1" lang="en-US" altLang="zh-CN" sz="3200" i="1">
                                      <a:latin typeface="Cambria Math" panose="02040503050406030204" pitchFamily="18" charset="0"/>
                                      <a:ea typeface="Cambria Math" panose="02040503050406030204" pitchFamily="18" charset="0"/>
                                    </a:rPr>
                                    <m:t>𝑗𝑘</m:t>
                                  </m:r>
                                </m:sub>
                              </m:sSub>
                              <m:r>
                                <a:rPr kumimoji="1" lang="en-US" altLang="zh-CN" sz="3200" i="1">
                                  <a:latin typeface="Cambria Math" panose="02040503050406030204" pitchFamily="18" charset="0"/>
                                  <a:ea typeface="Cambria Math" panose="02040503050406030204" pitchFamily="18" charset="0"/>
                                </a:rPr>
                                <m:t>(</m:t>
                              </m:r>
                              <m:r>
                                <a:rPr kumimoji="1" lang="en-US" altLang="zh-CN" sz="3200" i="1">
                                  <a:latin typeface="Cambria Math" panose="02040503050406030204" pitchFamily="18" charset="0"/>
                                  <a:ea typeface="Cambria Math" panose="02040503050406030204" pitchFamily="18" charset="0"/>
                                </a:rPr>
                                <m:t>𝑝</m:t>
                              </m:r>
                              <m:r>
                                <a:rPr kumimoji="1" lang="en-US" altLang="zh-CN" sz="3200" i="1">
                                  <a:latin typeface="Cambria Math" panose="02040503050406030204" pitchFamily="18" charset="0"/>
                                  <a:ea typeface="Cambria Math" panose="02040503050406030204" pitchFamily="18" charset="0"/>
                                </a:rPr>
                                <m:t>)</m:t>
                              </m:r>
                            </m:e>
                          </m:nary>
                        </m:e>
                      </m:d>
                    </m:oMath>
                  </m:oMathPara>
                </a14:m>
                <a:endParaRPr lang="en-US" altLang="zh-CN" sz="3200" i="1" dirty="0">
                  <a:latin typeface="Cambria Math" panose="02040503050406030204" pitchFamily="18" charset="0"/>
                  <a:cs typeface="Times New Roman"/>
                </a:endParaRPr>
              </a:p>
              <a:p>
                <a:pPr marL="12700" marR="5080">
                  <a:lnSpc>
                    <a:spcPts val="3579"/>
                  </a:lnSpc>
                  <a:spcBef>
                    <a:spcPts val="235"/>
                  </a:spcBef>
                  <a:tabLst>
                    <a:tab pos="646430" algn="l"/>
                  </a:tabLst>
                </a:pPr>
                <a:endParaRPr sz="3000" dirty="0">
                  <a:latin typeface="Times New Roman"/>
                  <a:cs typeface="Times New Roman"/>
                </a:endParaRPr>
              </a:p>
            </p:txBody>
          </p:sp>
        </mc:Choice>
        <mc:Fallback xmlns="">
          <p:sp>
            <p:nvSpPr>
              <p:cNvPr id="4" name="object 104">
                <a:extLst>
                  <a:ext uri="{FF2B5EF4-FFF2-40B4-BE49-F238E27FC236}">
                    <a16:creationId xmlns:a16="http://schemas.microsoft.com/office/drawing/2014/main" id="{B5942B5D-4C4E-DA4A-8AD1-C61B3DFCAC26}"/>
                  </a:ext>
                </a:extLst>
              </p:cNvPr>
              <p:cNvSpPr txBox="1">
                <a:spLocks noRot="1" noChangeAspect="1" noMove="1" noResize="1" noEditPoints="1" noAdjustHandles="1" noChangeArrowheads="1" noChangeShapeType="1" noTextEdit="1"/>
              </p:cNvSpPr>
              <p:nvPr/>
            </p:nvSpPr>
            <p:spPr>
              <a:xfrm>
                <a:off x="838200" y="1389805"/>
                <a:ext cx="9912178" cy="3364383"/>
              </a:xfrm>
              <a:prstGeom prst="rect">
                <a:avLst/>
              </a:prstGeom>
              <a:blipFill>
                <a:blip r:embed="rId2"/>
                <a:stretch>
                  <a:fillRect l="-2177" t="-2256" b="-624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object 105">
                <a:extLst>
                  <a:ext uri="{FF2B5EF4-FFF2-40B4-BE49-F238E27FC236}">
                    <a16:creationId xmlns:a16="http://schemas.microsoft.com/office/drawing/2014/main" id="{609DAFF5-C987-F44E-99BB-49D682796EED}"/>
                  </a:ext>
                </a:extLst>
              </p:cNvPr>
              <p:cNvSpPr txBox="1"/>
              <p:nvPr/>
            </p:nvSpPr>
            <p:spPr>
              <a:xfrm>
                <a:off x="838200" y="4743667"/>
                <a:ext cx="10072816" cy="2389757"/>
              </a:xfrm>
              <a:prstGeom prst="rect">
                <a:avLst/>
              </a:prstGeom>
            </p:spPr>
            <p:txBody>
              <a:bodyPr vert="horz" wrap="square" lIns="0" tIns="29845" rIns="0" bIns="0" rtlCol="0">
                <a:spAutoFit/>
              </a:bodyPr>
              <a:lstStyle/>
              <a:p>
                <a:pPr marL="12700" marR="5080">
                  <a:lnSpc>
                    <a:spcPts val="3579"/>
                  </a:lnSpc>
                  <a:spcBef>
                    <a:spcPts val="235"/>
                  </a:spcBef>
                </a:pPr>
                <a:r>
                  <a:rPr lang="en" sz="3000" spc="-5" dirty="0">
                    <a:latin typeface="Times New Roman"/>
                    <a:cs typeface="Times New Roman"/>
                  </a:rPr>
                  <a:t>where </a:t>
                </a:r>
                <a:r>
                  <a:rPr lang="en" sz="3000" i="1" spc="-5" dirty="0">
                    <a:latin typeface="Times New Roman"/>
                    <a:cs typeface="Times New Roman"/>
                  </a:rPr>
                  <a:t>m </a:t>
                </a:r>
                <a:r>
                  <a:rPr lang="en" sz="3000" spc="-5" dirty="0">
                    <a:latin typeface="Times New Roman"/>
                    <a:cs typeface="Times New Roman"/>
                  </a:rPr>
                  <a:t>is </a:t>
                </a:r>
                <a:r>
                  <a:rPr lang="en" sz="3000" dirty="0">
                    <a:latin typeface="Times New Roman"/>
                    <a:cs typeface="Times New Roman"/>
                  </a:rPr>
                  <a:t>the number of neuron </a:t>
                </a:r>
                <a:r>
                  <a:rPr lang="en" sz="3000" i="1" dirty="0">
                    <a:latin typeface="Times New Roman"/>
                    <a:cs typeface="Times New Roman"/>
                  </a:rPr>
                  <a:t>j </a:t>
                </a:r>
                <a:r>
                  <a:rPr lang="en" sz="3000" dirty="0">
                    <a:latin typeface="Times New Roman"/>
                    <a:cs typeface="Times New Roman"/>
                  </a:rPr>
                  <a:t>in the hidden layer,</a:t>
                </a:r>
                <a:r>
                  <a:rPr lang="en" altLang="zh-CN" sz="3200" dirty="0">
                    <a:cs typeface="Times New Roman"/>
                  </a:rPr>
                  <a:t> </a:t>
                </a:r>
                <a14:m>
                  <m:oMath xmlns:m="http://schemas.openxmlformats.org/officeDocument/2006/math">
                    <m:sSub>
                      <m:sSubPr>
                        <m:ctrlPr>
                          <a:rPr lang="ar-AE" altLang="zh-CN" sz="3200" i="1">
                            <a:latin typeface="Cambria Math" panose="02040503050406030204" pitchFamily="18" charset="0"/>
                            <a:cs typeface="Times New Roman"/>
                          </a:rPr>
                        </m:ctrlPr>
                      </m:sSubPr>
                      <m:e>
                        <m:r>
                          <a:rPr lang="ar-AE" altLang="zh-CN" sz="3200" i="1">
                            <a:latin typeface="Cambria Math" panose="02040503050406030204" pitchFamily="18" charset="0"/>
                            <a:cs typeface="Times New Roman"/>
                          </a:rPr>
                          <m:t>𝑎</m:t>
                        </m:r>
                      </m:e>
                      <m:sub>
                        <m:r>
                          <a:rPr lang="ar-AE" altLang="zh-CN" sz="3200" i="1">
                            <a:latin typeface="Cambria Math" panose="02040503050406030204" pitchFamily="18" charset="0"/>
                            <a:cs typeface="Times New Roman"/>
                          </a:rPr>
                          <m:t>𝑗</m:t>
                        </m:r>
                      </m:sub>
                    </m:sSub>
                    <m:d>
                      <m:dPr>
                        <m:ctrlPr>
                          <a:rPr lang="ar-AE" altLang="zh-CN" sz="3200" i="1">
                            <a:latin typeface="Cambria Math" panose="02040503050406030204" pitchFamily="18" charset="0"/>
                            <a:cs typeface="Times New Roman"/>
                          </a:rPr>
                        </m:ctrlPr>
                      </m:dPr>
                      <m:e>
                        <m:r>
                          <a:rPr lang="ar-AE" altLang="zh-CN" sz="3200" i="1">
                            <a:latin typeface="Cambria Math" panose="02040503050406030204" pitchFamily="18" charset="0"/>
                            <a:cs typeface="Times New Roman"/>
                          </a:rPr>
                          <m:t>𝑝</m:t>
                        </m:r>
                      </m:e>
                    </m:d>
                  </m:oMath>
                </a14:m>
                <a:r>
                  <a:rPr lang="ar-AE" altLang="zh-CN" sz="3200" dirty="0">
                    <a:latin typeface="Times New Roman"/>
                    <a:cs typeface="Times New Roman"/>
                  </a:rPr>
                  <a:t> </a:t>
                </a:r>
                <a:r>
                  <a:rPr lang="en" altLang="zh-CN" sz="3200" dirty="0">
                    <a:latin typeface="Times New Roman"/>
                    <a:cs typeface="Times New Roman"/>
                  </a:rPr>
                  <a:t>is the hidden output of </a:t>
                </a:r>
                <a:r>
                  <a:rPr lang="en" altLang="zh-CN" sz="3200" dirty="0" err="1">
                    <a:latin typeface="Times New Roman"/>
                    <a:cs typeface="Times New Roman"/>
                  </a:rPr>
                  <a:t>jth</a:t>
                </a:r>
                <a:r>
                  <a:rPr lang="en" altLang="zh-CN" sz="3200" dirty="0">
                    <a:latin typeface="Times New Roman"/>
                    <a:cs typeface="Times New Roman"/>
                  </a:rPr>
                  <a:t> hidden neuron in </a:t>
                </a:r>
                <a:r>
                  <a:rPr lang="en" altLang="zh-CN" sz="3200" dirty="0" err="1">
                    <a:latin typeface="Times New Roman"/>
                    <a:cs typeface="Times New Roman"/>
                  </a:rPr>
                  <a:t>pth</a:t>
                </a:r>
                <a:r>
                  <a:rPr lang="en" altLang="zh-CN" sz="3200" dirty="0">
                    <a:latin typeface="Times New Roman"/>
                    <a:cs typeface="Times New Roman"/>
                  </a:rPr>
                  <a:t> epoch.</a:t>
                </a:r>
                <a:r>
                  <a:rPr lang="en" altLang="zh-CN" sz="2800" dirty="0">
                    <a:latin typeface="Times New Roman" panose="02020603050405020304" pitchFamily="18" charset="0"/>
                    <a:cs typeface="Times New Roman" panose="02020603050405020304" pitchFamily="18" charset="0"/>
                  </a:rPr>
                  <a:t> ,</a:t>
                </a:r>
                <a:r>
                  <a:rPr lang="en" altLang="zh-CN" sz="3600" dirty="0">
                    <a:cs typeface="Times New Roman"/>
                  </a:rPr>
                  <a:t> </a:t>
                </a:r>
                <a14:m>
                  <m:oMath xmlns:m="http://schemas.openxmlformats.org/officeDocument/2006/math">
                    <m:sSub>
                      <m:sSubPr>
                        <m:ctrlPr>
                          <a:rPr lang="ar-AE" altLang="zh-CN" sz="3600" i="1" smtClean="0">
                            <a:latin typeface="Cambria Math" panose="02040503050406030204" pitchFamily="18" charset="0"/>
                            <a:cs typeface="Times New Roman"/>
                          </a:rPr>
                        </m:ctrlPr>
                      </m:sSubPr>
                      <m:e>
                        <m:r>
                          <a:rPr lang="en-US" altLang="zh-CN" sz="3600" b="0" i="1" smtClean="0">
                            <a:latin typeface="Cambria Math" panose="02040503050406030204" pitchFamily="18" charset="0"/>
                            <a:cs typeface="Times New Roman"/>
                          </a:rPr>
                          <m:t>𝑦</m:t>
                        </m:r>
                      </m:e>
                      <m:sub>
                        <m:r>
                          <a:rPr lang="ar-AE" altLang="zh-CN" sz="3600" b="0" i="1" smtClean="0">
                            <a:latin typeface="Cambria Math" panose="02040503050406030204" pitchFamily="18" charset="0"/>
                            <a:cs typeface="Times New Roman"/>
                          </a:rPr>
                          <m:t>𝑘</m:t>
                        </m:r>
                      </m:sub>
                    </m:sSub>
                    <m:d>
                      <m:dPr>
                        <m:ctrlPr>
                          <a:rPr lang="ar-AE" altLang="zh-CN" sz="3600" i="1">
                            <a:latin typeface="Cambria Math" panose="02040503050406030204" pitchFamily="18" charset="0"/>
                            <a:cs typeface="Times New Roman"/>
                          </a:rPr>
                        </m:ctrlPr>
                      </m:dPr>
                      <m:e>
                        <m:r>
                          <a:rPr lang="ar-AE" altLang="zh-CN" sz="3600" i="1">
                            <a:latin typeface="Cambria Math" panose="02040503050406030204" pitchFamily="18" charset="0"/>
                            <a:cs typeface="Times New Roman"/>
                          </a:rPr>
                          <m:t>𝑝</m:t>
                        </m:r>
                      </m:e>
                    </m:d>
                  </m:oMath>
                </a14:m>
                <a:r>
                  <a:rPr lang="ar-AE" altLang="zh-CN" sz="3200" dirty="0">
                    <a:latin typeface="Times New Roman"/>
                    <a:cs typeface="Times New Roman"/>
                  </a:rPr>
                  <a:t> </a:t>
                </a:r>
                <a:r>
                  <a:rPr lang="en" altLang="zh-CN" sz="3200" dirty="0">
                    <a:latin typeface="Times New Roman"/>
                    <a:cs typeface="Times New Roman"/>
                  </a:rPr>
                  <a:t>is the output of kth output neuron.</a:t>
                </a:r>
              </a:p>
              <a:p>
                <a:pPr marL="12700" marR="5080">
                  <a:lnSpc>
                    <a:spcPts val="3579"/>
                  </a:lnSpc>
                  <a:spcBef>
                    <a:spcPts val="235"/>
                  </a:spcBef>
                </a:pPr>
                <a:endParaRPr lang="en" altLang="zh-CN" sz="3200" dirty="0">
                  <a:latin typeface="Times New Roman"/>
                  <a:cs typeface="Times New Roman"/>
                </a:endParaRPr>
              </a:p>
              <a:p>
                <a:pPr marL="12700" marR="5080">
                  <a:lnSpc>
                    <a:spcPts val="3579"/>
                  </a:lnSpc>
                  <a:spcBef>
                    <a:spcPts val="235"/>
                  </a:spcBef>
                </a:pPr>
                <a:endParaRPr sz="3000" dirty="0">
                  <a:latin typeface="Times New Roman"/>
                  <a:cs typeface="Times New Roman"/>
                </a:endParaRPr>
              </a:p>
            </p:txBody>
          </p:sp>
        </mc:Choice>
        <mc:Fallback xmlns="">
          <p:sp>
            <p:nvSpPr>
              <p:cNvPr id="5" name="object 105">
                <a:extLst>
                  <a:ext uri="{FF2B5EF4-FFF2-40B4-BE49-F238E27FC236}">
                    <a16:creationId xmlns:a16="http://schemas.microsoft.com/office/drawing/2014/main" id="{609DAFF5-C987-F44E-99BB-49D682796EED}"/>
                  </a:ext>
                </a:extLst>
              </p:cNvPr>
              <p:cNvSpPr txBox="1">
                <a:spLocks noRot="1" noChangeAspect="1" noMove="1" noResize="1" noEditPoints="1" noAdjustHandles="1" noChangeArrowheads="1" noChangeShapeType="1" noTextEdit="1"/>
              </p:cNvSpPr>
              <p:nvPr/>
            </p:nvSpPr>
            <p:spPr>
              <a:xfrm>
                <a:off x="838200" y="4743667"/>
                <a:ext cx="10072816" cy="2389757"/>
              </a:xfrm>
              <a:prstGeom prst="rect">
                <a:avLst/>
              </a:prstGeom>
              <a:blipFill>
                <a:blip r:embed="rId3"/>
                <a:stretch>
                  <a:fillRect l="-2141" t="-6878" r="-16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648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6D3FE-48AA-414D-A2C1-D1D012BB17B6}"/>
              </a:ext>
            </a:extLst>
          </p:cNvPr>
          <p:cNvSpPr>
            <a:spLocks noGrp="1"/>
          </p:cNvSpPr>
          <p:nvPr>
            <p:ph type="title"/>
          </p:nvPr>
        </p:nvSpPr>
        <p:spPr/>
        <p:txBody>
          <a:bodyPr/>
          <a:lstStyle/>
          <a:p>
            <a:r>
              <a:rPr lang="en" altLang="zh-CN" b="1" spc="-5" dirty="0">
                <a:latin typeface="Times New Roman"/>
                <a:cs typeface="Times New Roman"/>
              </a:rPr>
              <a:t>Step 1</a:t>
            </a:r>
            <a:r>
              <a:rPr lang="en" altLang="zh-CN" b="1" dirty="0">
                <a:latin typeface="Times New Roman"/>
                <a:cs typeface="Times New Roman"/>
              </a:rPr>
              <a:t>: Activation</a:t>
            </a:r>
            <a:r>
              <a:rPr lang="en" altLang="zh-CN" b="1" spc="-65" dirty="0">
                <a:latin typeface="Times New Roman"/>
                <a:cs typeface="Times New Roman"/>
              </a:rPr>
              <a:t> </a:t>
            </a:r>
            <a:r>
              <a:rPr lang="en" altLang="zh-CN" b="1" spc="-5" dirty="0">
                <a:latin typeface="Times New Roman"/>
                <a:cs typeface="Times New Roman"/>
              </a:rPr>
              <a:t>(continued)</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2AC793-C2EA-724A-A3EB-FD23F4B863ED}"/>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cs typeface="Times New Roman"/>
                      </a:rPr>
                      <m:t>𝐼𝑛</m:t>
                    </m:r>
                    <m:r>
                      <a:rPr lang="en-US" altLang="zh-CN" b="0" i="1" smtClean="0">
                        <a:latin typeface="Cambria Math" panose="02040503050406030204" pitchFamily="18" charset="0"/>
                        <a:cs typeface="Times New Roman"/>
                      </a:rPr>
                      <m:t> </m:t>
                    </m:r>
                    <m:r>
                      <a:rPr lang="en-US" altLang="zh-CN" b="0" i="1" smtClean="0">
                        <a:latin typeface="Cambria Math" panose="02040503050406030204" pitchFamily="18" charset="0"/>
                        <a:cs typeface="Times New Roman"/>
                      </a:rPr>
                      <m:t>𝑎𝑠𝑠𝑖𝑔𝑛𝑚𝑒𝑛𝑡</m:t>
                    </m:r>
                    <m:r>
                      <a:rPr lang="en-US" altLang="zh-CN" b="0" i="1" smtClean="0">
                        <a:latin typeface="Cambria Math" panose="02040503050406030204" pitchFamily="18" charset="0"/>
                        <a:cs typeface="Times New Roman"/>
                      </a:rPr>
                      <m:t> </m:t>
                    </m:r>
                    <m:r>
                      <a:rPr lang="en-US" altLang="zh-CN" b="0" i="1" smtClean="0">
                        <a:latin typeface="Cambria Math" panose="02040503050406030204" pitchFamily="18" charset="0"/>
                        <a:cs typeface="Times New Roman"/>
                      </a:rPr>
                      <m:t>04</m:t>
                    </m:r>
                    <m:r>
                      <a:rPr lang="en-US" altLang="zh-CN" b="0" i="1" smtClean="0">
                        <a:latin typeface="Cambria Math" panose="02040503050406030204" pitchFamily="18" charset="0"/>
                        <a:cs typeface="Times New Roman"/>
                      </a:rPr>
                      <m:t>,</m:t>
                    </m:r>
                    <m:acc>
                      <m:accPr>
                        <m:chr m:val="⃗"/>
                        <m:ctrlPr>
                          <a:rPr lang="en-US" altLang="zh-CN" i="1" smtClean="0">
                            <a:latin typeface="Cambria Math" panose="02040503050406030204" pitchFamily="18" charset="0"/>
                            <a:cs typeface="Times New Roman"/>
                          </a:rPr>
                        </m:ctrlPr>
                      </m:accPr>
                      <m:e>
                        <m:r>
                          <a:rPr lang="en-US" altLang="zh-CN" i="1">
                            <a:latin typeface="Cambria Math" panose="02040503050406030204" pitchFamily="18" charset="0"/>
                            <a:cs typeface="Times New Roman"/>
                          </a:rPr>
                          <m:t>𝐴</m:t>
                        </m:r>
                      </m:e>
                    </m:acc>
                    <m:r>
                      <a:rPr lang="en-US" altLang="zh-CN" b="0" i="1" smtClean="0">
                        <a:latin typeface="Cambria Math" panose="02040503050406030204" pitchFamily="18" charset="0"/>
                        <a:cs typeface="Times New Roman"/>
                      </a:rPr>
                      <m:t>(</m:t>
                    </m:r>
                    <m:r>
                      <a:rPr lang="en-US" altLang="zh-CN" b="0" i="1" smtClean="0">
                        <a:latin typeface="Cambria Math" panose="02040503050406030204" pitchFamily="18" charset="0"/>
                        <a:cs typeface="Times New Roman"/>
                      </a:rPr>
                      <m:t>𝑝</m:t>
                    </m:r>
                    <m:r>
                      <a:rPr lang="en-US" altLang="zh-CN" b="0" i="1" smtClean="0">
                        <a:latin typeface="Cambria Math" panose="02040503050406030204" pitchFamily="18" charset="0"/>
                        <a:cs typeface="Times New Roman"/>
                      </a:rPr>
                      <m:t>)=</m:t>
                    </m:r>
                    <m:d>
                      <m:dPr>
                        <m:begChr m:val="["/>
                        <m:endChr m:val="]"/>
                        <m:ctrlPr>
                          <a:rPr lang="en-US" altLang="zh-CN" i="1" smtClean="0">
                            <a:latin typeface="Cambria Math" panose="02040503050406030204" pitchFamily="18" charset="0"/>
                            <a:cs typeface="Times New Roman"/>
                          </a:rPr>
                        </m:ctrlPr>
                      </m:dPr>
                      <m:e>
                        <m:m>
                          <m:mPr>
                            <m:mcs>
                              <m:mc>
                                <m:mcPr>
                                  <m:count m:val="1"/>
                                  <m:mcJc m:val="center"/>
                                </m:mcPr>
                              </m:mc>
                            </m:mcs>
                            <m:ctrlPr>
                              <a:rPr lang="en-US" altLang="zh-CN" i="1" smtClean="0">
                                <a:latin typeface="Cambria Math" panose="02040503050406030204" pitchFamily="18" charset="0"/>
                                <a:cs typeface="Times New Roman"/>
                              </a:rPr>
                            </m:ctrlPr>
                          </m:mPr>
                          <m:mr>
                            <m:e>
                              <m:sSub>
                                <m:sSubPr>
                                  <m:ctrlPr>
                                    <a:rPr lang="ar-AE" altLang="zh-CN" i="1">
                                      <a:latin typeface="Cambria Math" panose="02040503050406030204" pitchFamily="18" charset="0"/>
                                      <a:cs typeface="Times New Roman"/>
                                    </a:rPr>
                                  </m:ctrlPr>
                                </m:sSubPr>
                                <m:e>
                                  <m:r>
                                    <a:rPr lang="en-US" altLang="zh-CN" i="1">
                                      <a:latin typeface="Cambria Math" panose="02040503050406030204" pitchFamily="18" charset="0"/>
                                      <a:cs typeface="Times New Roman"/>
                                    </a:rPr>
                                    <m:t>𝑎</m:t>
                                  </m:r>
                                </m:e>
                                <m:sub>
                                  <m:r>
                                    <a:rPr lang="en-US" altLang="zh-CN" b="0" i="1" smtClean="0">
                                      <a:latin typeface="Cambria Math" panose="02040503050406030204" pitchFamily="18" charset="0"/>
                                      <a:cs typeface="Times New Roman"/>
                                    </a:rPr>
                                    <m:t>1</m:t>
                                  </m:r>
                                </m:sub>
                              </m:sSub>
                              <m:d>
                                <m:dPr>
                                  <m:ctrlPr>
                                    <a:rPr lang="en-US" altLang="zh-CN" i="1">
                                      <a:latin typeface="Cambria Math" panose="02040503050406030204" pitchFamily="18" charset="0"/>
                                      <a:cs typeface="Times New Roman"/>
                                    </a:rPr>
                                  </m:ctrlPr>
                                </m:dPr>
                                <m:e>
                                  <m:r>
                                    <a:rPr lang="en-US" altLang="zh-CN" i="1">
                                      <a:latin typeface="Cambria Math" panose="02040503050406030204" pitchFamily="18" charset="0"/>
                                      <a:cs typeface="Times New Roman"/>
                                    </a:rPr>
                                    <m:t>𝑝</m:t>
                                  </m:r>
                                </m:e>
                              </m:d>
                            </m:e>
                          </m:mr>
                          <m:mr>
                            <m:e>
                              <m:sSub>
                                <m:sSubPr>
                                  <m:ctrlPr>
                                    <a:rPr lang="ar-AE" altLang="zh-CN" i="1">
                                      <a:latin typeface="Cambria Math" panose="02040503050406030204" pitchFamily="18" charset="0"/>
                                      <a:cs typeface="Times New Roman"/>
                                    </a:rPr>
                                  </m:ctrlPr>
                                </m:sSubPr>
                                <m:e>
                                  <m:r>
                                    <a:rPr lang="en-US" altLang="zh-CN" i="1">
                                      <a:latin typeface="Cambria Math" panose="02040503050406030204" pitchFamily="18" charset="0"/>
                                      <a:cs typeface="Times New Roman"/>
                                    </a:rPr>
                                    <m:t>𝑎</m:t>
                                  </m:r>
                                </m:e>
                                <m:sub>
                                  <m:r>
                                    <a:rPr lang="en-US" altLang="zh-CN" b="0" i="1" smtClean="0">
                                      <a:latin typeface="Cambria Math" panose="02040503050406030204" pitchFamily="18" charset="0"/>
                                      <a:cs typeface="Times New Roman"/>
                                    </a:rPr>
                                    <m:t>2</m:t>
                                  </m:r>
                                </m:sub>
                              </m:sSub>
                              <m:d>
                                <m:dPr>
                                  <m:ctrlPr>
                                    <a:rPr lang="en-US" altLang="zh-CN" i="1">
                                      <a:latin typeface="Cambria Math" panose="02040503050406030204" pitchFamily="18" charset="0"/>
                                      <a:cs typeface="Times New Roman"/>
                                    </a:rPr>
                                  </m:ctrlPr>
                                </m:dPr>
                                <m:e>
                                  <m:r>
                                    <a:rPr lang="en-US" altLang="zh-CN" i="1">
                                      <a:latin typeface="Cambria Math" panose="02040503050406030204" pitchFamily="18" charset="0"/>
                                      <a:cs typeface="Times New Roman"/>
                                    </a:rPr>
                                    <m:t>𝑝</m:t>
                                  </m:r>
                                </m:e>
                              </m:d>
                            </m:e>
                          </m:mr>
                          <m:mr>
                            <m:e>
                              <m:r>
                                <a:rPr lang="en-US" altLang="zh-CN" b="0" i="1" smtClean="0">
                                  <a:latin typeface="Cambria Math" panose="02040503050406030204" pitchFamily="18" charset="0"/>
                                  <a:cs typeface="Times New Roman"/>
                                </a:rPr>
                                <m:t>……</m:t>
                              </m:r>
                            </m:e>
                          </m:mr>
                          <m:mr>
                            <m:e>
                              <m:sSub>
                                <m:sSubPr>
                                  <m:ctrlPr>
                                    <a:rPr lang="ar-AE" altLang="zh-CN" i="1">
                                      <a:latin typeface="Cambria Math" panose="02040503050406030204" pitchFamily="18" charset="0"/>
                                      <a:cs typeface="Times New Roman"/>
                                    </a:rPr>
                                  </m:ctrlPr>
                                </m:sSubPr>
                                <m:e>
                                  <m:r>
                                    <a:rPr lang="en-US" altLang="zh-CN" i="1">
                                      <a:latin typeface="Cambria Math" panose="02040503050406030204" pitchFamily="18" charset="0"/>
                                      <a:cs typeface="Times New Roman"/>
                                    </a:rPr>
                                    <m:t>𝑎</m:t>
                                  </m:r>
                                </m:e>
                                <m:sub>
                                  <m:r>
                                    <a:rPr lang="en-US" altLang="zh-CN" b="0" i="1" smtClean="0">
                                      <a:latin typeface="Cambria Math" panose="02040503050406030204" pitchFamily="18" charset="0"/>
                                      <a:cs typeface="Times New Roman"/>
                                    </a:rPr>
                                    <m:t>100</m:t>
                                  </m:r>
                                </m:sub>
                              </m:sSub>
                              <m:d>
                                <m:dPr>
                                  <m:ctrlPr>
                                    <a:rPr lang="en-US" altLang="zh-CN" i="1">
                                      <a:latin typeface="Cambria Math" panose="02040503050406030204" pitchFamily="18" charset="0"/>
                                      <a:cs typeface="Times New Roman"/>
                                    </a:rPr>
                                  </m:ctrlPr>
                                </m:dPr>
                                <m:e>
                                  <m:r>
                                    <a:rPr lang="en-US" altLang="zh-CN" i="1">
                                      <a:latin typeface="Cambria Math" panose="02040503050406030204" pitchFamily="18" charset="0"/>
                                      <a:cs typeface="Times New Roman"/>
                                    </a:rPr>
                                    <m:t>𝑝</m:t>
                                  </m:r>
                                </m:e>
                              </m:d>
                            </m:e>
                          </m:mr>
                        </m:m>
                      </m:e>
                    </m:d>
                  </m:oMath>
                </a14:m>
                <a:endParaRPr kumimoji="1" lang="en-US" altLang="zh-CN" i="1" dirty="0">
                  <a:latin typeface="Times New Roman" panose="02020603050405020304" pitchFamily="18" charset="0"/>
                  <a:cs typeface="Times New Roman" panose="02020603050405020304" pitchFamily="18" charset="0"/>
                </a:endParaRPr>
              </a:p>
              <a:p>
                <a:pPr marL="0" indent="0">
                  <a:buNone/>
                </a:pPr>
                <a:endParaRPr kumimoji="1" lang="en-US" altLang="zh-CN" i="1" dirty="0">
                  <a:latin typeface="Times New Roman" panose="02020603050405020304" pitchFamily="18" charset="0"/>
                  <a:cs typeface="Times New Roman" panose="02020603050405020304" pitchFamily="18" charset="0"/>
                </a:endParaRPr>
              </a:p>
              <a:p>
                <a:pPr marL="0" indent="0">
                  <a:buNone/>
                </a:pPr>
                <a:r>
                  <a:rPr kumimoji="1" lang="en-US" altLang="zh-CN" i="1"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i="1">
                            <a:latin typeface="Cambria Math" panose="02040503050406030204" pitchFamily="18" charset="0"/>
                            <a:cs typeface="Times New Roman"/>
                          </a:rPr>
                        </m:ctrlPr>
                      </m:accPr>
                      <m:e>
                        <m:r>
                          <a:rPr lang="en-US" altLang="zh-CN" b="0" i="1" smtClean="0">
                            <a:latin typeface="Cambria Math" panose="02040503050406030204" pitchFamily="18" charset="0"/>
                            <a:cs typeface="Times New Roman"/>
                          </a:rPr>
                          <m:t>𝑌</m:t>
                        </m:r>
                      </m:e>
                    </m:acc>
                    <m:r>
                      <a:rPr lang="en-US" altLang="zh-CN" i="1">
                        <a:latin typeface="Cambria Math" panose="02040503050406030204" pitchFamily="18" charset="0"/>
                        <a:cs typeface="Times New Roman"/>
                      </a:rPr>
                      <m:t>(</m:t>
                    </m:r>
                    <m:r>
                      <a:rPr lang="en-US" altLang="zh-CN" i="1">
                        <a:latin typeface="Cambria Math" panose="02040503050406030204" pitchFamily="18" charset="0"/>
                        <a:cs typeface="Times New Roman"/>
                      </a:rPr>
                      <m:t>𝑝</m:t>
                    </m:r>
                    <m:r>
                      <a:rPr lang="en-US" altLang="zh-CN" i="1">
                        <a:latin typeface="Cambria Math" panose="02040503050406030204" pitchFamily="18" charset="0"/>
                        <a:cs typeface="Times New Roman"/>
                      </a:rPr>
                      <m:t>)=</m:t>
                    </m:r>
                    <m:d>
                      <m:dPr>
                        <m:begChr m:val="["/>
                        <m:endChr m:val="]"/>
                        <m:ctrlPr>
                          <a:rPr lang="en-US" altLang="zh-CN" i="1">
                            <a:latin typeface="Cambria Math" panose="02040503050406030204" pitchFamily="18" charset="0"/>
                            <a:cs typeface="Times New Roman"/>
                          </a:rPr>
                        </m:ctrlPr>
                      </m:dPr>
                      <m:e>
                        <m:m>
                          <m:mPr>
                            <m:mcs>
                              <m:mc>
                                <m:mcPr>
                                  <m:count m:val="1"/>
                                  <m:mcJc m:val="center"/>
                                </m:mcPr>
                              </m:mc>
                            </m:mcs>
                            <m:ctrlPr>
                              <a:rPr lang="en-US" altLang="zh-CN" i="1">
                                <a:latin typeface="Cambria Math" panose="02040503050406030204" pitchFamily="18" charset="0"/>
                                <a:cs typeface="Times New Roman"/>
                              </a:rPr>
                            </m:ctrlPr>
                          </m:mPr>
                          <m:mr>
                            <m:e>
                              <m:sSub>
                                <m:sSubPr>
                                  <m:ctrlPr>
                                    <a:rPr lang="ar-AE" altLang="zh-CN" i="1">
                                      <a:latin typeface="Cambria Math" panose="02040503050406030204" pitchFamily="18" charset="0"/>
                                      <a:cs typeface="Times New Roman"/>
                                    </a:rPr>
                                  </m:ctrlPr>
                                </m:sSubPr>
                                <m:e>
                                  <m:r>
                                    <a:rPr lang="en-US" altLang="zh-CN" b="0" i="1" smtClean="0">
                                      <a:latin typeface="Cambria Math" panose="02040503050406030204" pitchFamily="18" charset="0"/>
                                      <a:cs typeface="Times New Roman"/>
                                    </a:rPr>
                                    <m:t>𝑦</m:t>
                                  </m:r>
                                </m:e>
                                <m:sub>
                                  <m:r>
                                    <a:rPr lang="en-US" altLang="zh-CN" i="1">
                                      <a:latin typeface="Cambria Math" panose="02040503050406030204" pitchFamily="18" charset="0"/>
                                      <a:cs typeface="Times New Roman"/>
                                    </a:rPr>
                                    <m:t>1</m:t>
                                  </m:r>
                                </m:sub>
                              </m:sSub>
                              <m:d>
                                <m:dPr>
                                  <m:ctrlPr>
                                    <a:rPr lang="en-US" altLang="zh-CN" i="1">
                                      <a:latin typeface="Cambria Math" panose="02040503050406030204" pitchFamily="18" charset="0"/>
                                      <a:cs typeface="Times New Roman"/>
                                    </a:rPr>
                                  </m:ctrlPr>
                                </m:dPr>
                                <m:e>
                                  <m:r>
                                    <a:rPr lang="en-US" altLang="zh-CN" i="1">
                                      <a:latin typeface="Cambria Math" panose="02040503050406030204" pitchFamily="18" charset="0"/>
                                      <a:cs typeface="Times New Roman"/>
                                    </a:rPr>
                                    <m:t>𝑝</m:t>
                                  </m:r>
                                </m:e>
                              </m:d>
                            </m:e>
                          </m:mr>
                          <m:mr>
                            <m:e>
                              <m:sSub>
                                <m:sSubPr>
                                  <m:ctrlPr>
                                    <a:rPr lang="ar-AE" altLang="zh-CN" i="1" smtClean="0">
                                      <a:latin typeface="Cambria Math" panose="02040503050406030204" pitchFamily="18" charset="0"/>
                                      <a:cs typeface="Times New Roman"/>
                                    </a:rPr>
                                  </m:ctrlPr>
                                </m:sSubPr>
                                <m:e>
                                  <m:r>
                                    <a:rPr lang="en-US" altLang="zh-CN" b="0" i="1" smtClean="0">
                                      <a:latin typeface="Cambria Math" panose="02040503050406030204" pitchFamily="18" charset="0"/>
                                      <a:cs typeface="Times New Roman"/>
                                    </a:rPr>
                                    <m:t>𝑦</m:t>
                                  </m:r>
                                </m:e>
                                <m:sub>
                                  <m:r>
                                    <a:rPr lang="en-US" altLang="zh-CN" i="1">
                                      <a:latin typeface="Cambria Math" panose="02040503050406030204" pitchFamily="18" charset="0"/>
                                      <a:cs typeface="Times New Roman"/>
                                    </a:rPr>
                                    <m:t>2</m:t>
                                  </m:r>
                                </m:sub>
                              </m:sSub>
                              <m:d>
                                <m:dPr>
                                  <m:ctrlPr>
                                    <a:rPr lang="en-US" altLang="zh-CN" i="1">
                                      <a:latin typeface="Cambria Math" panose="02040503050406030204" pitchFamily="18" charset="0"/>
                                      <a:cs typeface="Times New Roman"/>
                                    </a:rPr>
                                  </m:ctrlPr>
                                </m:dPr>
                                <m:e>
                                  <m:r>
                                    <a:rPr lang="en-US" altLang="zh-CN" i="1">
                                      <a:latin typeface="Cambria Math" panose="02040503050406030204" pitchFamily="18" charset="0"/>
                                      <a:cs typeface="Times New Roman"/>
                                    </a:rPr>
                                    <m:t>𝑝</m:t>
                                  </m:r>
                                </m:e>
                              </m:d>
                            </m:e>
                          </m:mr>
                          <m:mr>
                            <m:e>
                              <m:r>
                                <a:rPr lang="en-US" altLang="zh-CN" i="1">
                                  <a:latin typeface="Cambria Math" panose="02040503050406030204" pitchFamily="18" charset="0"/>
                                  <a:cs typeface="Times New Roman"/>
                                </a:rPr>
                                <m:t>……</m:t>
                              </m:r>
                            </m:e>
                          </m:mr>
                          <m:mr>
                            <m:e>
                              <m:sSub>
                                <m:sSubPr>
                                  <m:ctrlPr>
                                    <a:rPr lang="ar-AE" altLang="zh-CN" i="1">
                                      <a:latin typeface="Cambria Math" panose="02040503050406030204" pitchFamily="18" charset="0"/>
                                      <a:cs typeface="Times New Roman"/>
                                    </a:rPr>
                                  </m:ctrlPr>
                                </m:sSubPr>
                                <m:e>
                                  <m:r>
                                    <a:rPr lang="en-US" altLang="zh-CN" b="0" i="1" smtClean="0">
                                      <a:latin typeface="Cambria Math" panose="02040503050406030204" pitchFamily="18" charset="0"/>
                                      <a:cs typeface="Times New Roman"/>
                                    </a:rPr>
                                    <m:t>𝑦</m:t>
                                  </m:r>
                                </m:e>
                                <m:sub>
                                  <m:r>
                                    <a:rPr lang="en-US" altLang="zh-CN" i="1">
                                      <a:latin typeface="Cambria Math" panose="02040503050406030204" pitchFamily="18" charset="0"/>
                                      <a:cs typeface="Times New Roman"/>
                                    </a:rPr>
                                    <m:t>10</m:t>
                                  </m:r>
                                </m:sub>
                              </m:sSub>
                              <m:d>
                                <m:dPr>
                                  <m:ctrlPr>
                                    <a:rPr lang="en-US" altLang="zh-CN" i="1">
                                      <a:latin typeface="Cambria Math" panose="02040503050406030204" pitchFamily="18" charset="0"/>
                                      <a:cs typeface="Times New Roman"/>
                                    </a:rPr>
                                  </m:ctrlPr>
                                </m:dPr>
                                <m:e>
                                  <m:r>
                                    <a:rPr lang="en-US" altLang="zh-CN" i="1">
                                      <a:latin typeface="Cambria Math" panose="02040503050406030204" pitchFamily="18" charset="0"/>
                                      <a:cs typeface="Times New Roman"/>
                                    </a:rPr>
                                    <m:t>𝑝</m:t>
                                  </m:r>
                                </m:e>
                              </m:d>
                            </m:e>
                          </m:mr>
                        </m:m>
                      </m:e>
                    </m:d>
                  </m:oMath>
                </a14:m>
                <a:endParaRPr kumimoji="1" lang="en-US" altLang="zh-CN" i="1"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3D2AC793-C2EA-724A-A3EB-FD23F4B863ED}"/>
                  </a:ext>
                </a:extLst>
              </p:cNvPr>
              <p:cNvSpPr>
                <a:spLocks noGrp="1" noRot="1" noChangeAspect="1" noMove="1" noResize="1" noEditPoints="1" noAdjustHandles="1" noChangeArrowheads="1" noChangeShapeType="1" noTextEdit="1"/>
              </p:cNvSpPr>
              <p:nvPr>
                <p:ph idx="1"/>
              </p:nvPr>
            </p:nvSpPr>
            <p:spPr>
              <a:blipFill>
                <a:blip r:embed="rId2"/>
                <a:stretch>
                  <a:fillRect l="-965" t="-8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0849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9CC3C-7DB7-4D46-9DC0-758A319FED9E}"/>
              </a:ext>
            </a:extLst>
          </p:cNvPr>
          <p:cNvSpPr>
            <a:spLocks noGrp="1"/>
          </p:cNvSpPr>
          <p:nvPr>
            <p:ph type="title"/>
          </p:nvPr>
        </p:nvSpPr>
        <p:spPr/>
        <p:txBody>
          <a:bodyPr/>
          <a:lstStyle/>
          <a:p>
            <a:r>
              <a:rPr lang="en" altLang="zh-CN" b="1" dirty="0">
                <a:latin typeface="Times New Roman" panose="02020603050405020304" pitchFamily="18" charset="0"/>
                <a:cs typeface="Times New Roman" panose="02020603050405020304" pitchFamily="18" charset="0"/>
              </a:rPr>
              <a:t>Important Derivatives:</a:t>
            </a:r>
            <a:endParaRPr kumimoji="1" lang="zh-CN" altLang="en-US" dirty="0">
              <a:latin typeface="Times New Roman" panose="02020603050405020304" pitchFamily="18" charset="0"/>
              <a:cs typeface="Times New Roman" panose="02020603050405020304" pitchFamily="18" charset="0"/>
            </a:endParaRPr>
          </a:p>
        </p:txBody>
      </p:sp>
      <p:pic>
        <p:nvPicPr>
          <p:cNvPr id="5" name="内容占位符 4" descr="手机屏幕截图&#10;&#10;描述已自动生成">
            <a:extLst>
              <a:ext uri="{FF2B5EF4-FFF2-40B4-BE49-F238E27FC236}">
                <a16:creationId xmlns:a16="http://schemas.microsoft.com/office/drawing/2014/main" id="{C774FF07-EF3D-0546-B5E2-579210FCD54F}"/>
              </a:ext>
            </a:extLst>
          </p:cNvPr>
          <p:cNvPicPr>
            <a:picLocks noGrp="1" noChangeAspect="1"/>
          </p:cNvPicPr>
          <p:nvPr>
            <p:ph idx="1"/>
          </p:nvPr>
        </p:nvPicPr>
        <p:blipFill>
          <a:blip r:embed="rId2"/>
          <a:stretch>
            <a:fillRect/>
          </a:stretch>
        </p:blipFill>
        <p:spPr>
          <a:xfrm>
            <a:off x="1739900" y="1950244"/>
            <a:ext cx="8712200" cy="4102100"/>
          </a:xfrm>
        </p:spPr>
      </p:pic>
    </p:spTree>
    <p:extLst>
      <p:ext uri="{BB962C8B-B14F-4D97-AF65-F5344CB8AC3E}">
        <p14:creationId xmlns:p14="http://schemas.microsoft.com/office/powerpoint/2010/main" val="1289287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90BA8-5D92-2F45-8AFC-587A5F343401}"/>
              </a:ext>
            </a:extLst>
          </p:cNvPr>
          <p:cNvSpPr>
            <a:spLocks noGrp="1"/>
          </p:cNvSpPr>
          <p:nvPr>
            <p:ph type="title"/>
          </p:nvPr>
        </p:nvSpPr>
        <p:spPr/>
        <p:txBody>
          <a:bodyPr/>
          <a:lstStyle/>
          <a:p>
            <a:r>
              <a:rPr lang="en" altLang="zh-CN" b="1" spc="-5" dirty="0">
                <a:latin typeface="Times New Roman"/>
                <a:cs typeface="Times New Roman"/>
              </a:rPr>
              <a:t>Step 2</a:t>
            </a:r>
            <a:r>
              <a:rPr lang="en" altLang="zh-CN" b="1" dirty="0">
                <a:latin typeface="Times New Roman"/>
                <a:cs typeface="Times New Roman"/>
              </a:rPr>
              <a:t>: Weight</a:t>
            </a:r>
            <a:r>
              <a:rPr lang="en" altLang="zh-CN" b="1" spc="-90" dirty="0">
                <a:latin typeface="Times New Roman"/>
                <a:cs typeface="Times New Roman"/>
              </a:rPr>
              <a:t> </a:t>
            </a:r>
            <a:r>
              <a:rPr lang="en" altLang="zh-CN" b="1" spc="-5" dirty="0">
                <a:latin typeface="Times New Roman"/>
                <a:cs typeface="Times New Roman"/>
              </a:rPr>
              <a:t>training</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9089E8E-9275-CD4A-BF49-967A53DA6810}"/>
                  </a:ext>
                </a:extLst>
              </p:cNvPr>
              <p:cNvSpPr>
                <a:spLocks noGrp="1"/>
              </p:cNvSpPr>
              <p:nvPr>
                <p:ph idx="1"/>
              </p:nvPr>
            </p:nvSpPr>
            <p:spPr>
              <a:xfrm>
                <a:off x="838200" y="1825624"/>
                <a:ext cx="10515600" cy="4933521"/>
              </a:xfrm>
            </p:spPr>
            <p:txBody>
              <a:bodyPr>
                <a:normAutofit fontScale="92500" lnSpcReduction="10000"/>
              </a:bodyPr>
              <a:lstStyle/>
              <a:p>
                <a:pPr marL="12700" marR="73025">
                  <a:lnSpc>
                    <a:spcPct val="99800"/>
                  </a:lnSpc>
                  <a:spcBef>
                    <a:spcPts val="110"/>
                  </a:spcBef>
                </a:pPr>
                <a:r>
                  <a:rPr lang="en" altLang="zh-CN" spc="-5" dirty="0">
                    <a:latin typeface="Times New Roman"/>
                    <a:cs typeface="Times New Roman"/>
                  </a:rPr>
                  <a:t>Update the weights in the back-propagation network  propagating backward the errors associated </a:t>
                </a:r>
                <a:r>
                  <a:rPr lang="en" altLang="zh-CN" spc="-10" dirty="0">
                    <a:latin typeface="Times New Roman"/>
                    <a:cs typeface="Times New Roman"/>
                  </a:rPr>
                  <a:t>with  </a:t>
                </a:r>
                <a:r>
                  <a:rPr lang="en" altLang="zh-CN" spc="-5" dirty="0">
                    <a:latin typeface="Times New Roman"/>
                    <a:cs typeface="Times New Roman"/>
                  </a:rPr>
                  <a:t>output</a:t>
                </a:r>
                <a:r>
                  <a:rPr lang="en" altLang="zh-CN" spc="-15" dirty="0">
                    <a:latin typeface="Times New Roman"/>
                    <a:cs typeface="Times New Roman"/>
                  </a:rPr>
                  <a:t> </a:t>
                </a:r>
                <a:r>
                  <a:rPr lang="en" altLang="zh-CN" spc="-5" dirty="0">
                    <a:latin typeface="Times New Roman"/>
                    <a:cs typeface="Times New Roman"/>
                  </a:rPr>
                  <a:t>neurons.</a:t>
                </a:r>
              </a:p>
              <a:p>
                <a:pPr marR="73025">
                  <a:lnSpc>
                    <a:spcPct val="99800"/>
                  </a:lnSpc>
                  <a:spcBef>
                    <a:spcPts val="110"/>
                  </a:spcBef>
                </a:pPr>
                <a:r>
                  <a:rPr lang="en-US" altLang="zh-CN" spc="-5" dirty="0">
                    <a:latin typeface="Times New Roman"/>
                    <a:cs typeface="Times New Roman"/>
                  </a:rPr>
                  <a:t>   (</a:t>
                </a:r>
                <a:r>
                  <a:rPr lang="en-US" altLang="zh-CN" i="1" spc="-5" dirty="0">
                    <a:latin typeface="Times New Roman"/>
                    <a:cs typeface="Times New Roman"/>
                  </a:rPr>
                  <a:t>a</a:t>
                </a:r>
                <a:r>
                  <a:rPr lang="en-US" altLang="zh-CN" spc="-5" dirty="0">
                    <a:latin typeface="Times New Roman"/>
                    <a:cs typeface="Times New Roman"/>
                  </a:rPr>
                  <a:t>) Error Function Definition:</a:t>
                </a:r>
              </a:p>
              <a:p>
                <a:pPr marL="0" marR="73025" indent="0">
                  <a:lnSpc>
                    <a:spcPct val="99800"/>
                  </a:lnSpc>
                  <a:spcBef>
                    <a:spcPts val="110"/>
                  </a:spcBef>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a:rPr>
                        <m:t>𝐸</m:t>
                      </m:r>
                      <m:d>
                        <m:dPr>
                          <m:ctrlPr>
                            <a:rPr lang="en-US" altLang="zh-CN" b="0" i="1" smtClean="0">
                              <a:latin typeface="Cambria Math" panose="02040503050406030204" pitchFamily="18" charset="0"/>
                              <a:cs typeface="Times New Roman"/>
                            </a:rPr>
                          </m:ctrlPr>
                        </m:dPr>
                        <m:e>
                          <m:r>
                            <a:rPr lang="en-US" altLang="zh-CN" b="0" i="1" smtClean="0">
                              <a:latin typeface="Cambria Math" panose="02040503050406030204" pitchFamily="18" charset="0"/>
                              <a:cs typeface="Times New Roman"/>
                            </a:rPr>
                            <m:t>𝜔</m:t>
                          </m:r>
                        </m:e>
                      </m:d>
                      <m:r>
                        <a:rPr lang="en-US" altLang="zh-CN" b="0" i="1" smtClean="0">
                          <a:latin typeface="Cambria Math" panose="02040503050406030204" pitchFamily="18" charset="0"/>
                          <a:cs typeface="Times New Roman"/>
                        </a:rPr>
                        <m:t>=</m:t>
                      </m:r>
                      <m:f>
                        <m:fPr>
                          <m:ctrlPr>
                            <a:rPr lang="en-US" altLang="zh-CN" b="0" i="1" smtClean="0">
                              <a:latin typeface="Cambria Math" panose="02040503050406030204" pitchFamily="18" charset="0"/>
                              <a:cs typeface="Times New Roman"/>
                            </a:rPr>
                          </m:ctrlPr>
                        </m:fPr>
                        <m:num>
                          <m:r>
                            <a:rPr lang="en-US" altLang="zh-CN" b="0" i="1" smtClean="0">
                              <a:latin typeface="Cambria Math" panose="02040503050406030204" pitchFamily="18" charset="0"/>
                              <a:cs typeface="Times New Roman"/>
                            </a:rPr>
                            <m:t>1</m:t>
                          </m:r>
                        </m:num>
                        <m:den>
                          <m:r>
                            <a:rPr lang="en-US" altLang="zh-CN" b="0" i="1" smtClean="0">
                              <a:latin typeface="Cambria Math" panose="02040503050406030204" pitchFamily="18" charset="0"/>
                              <a:cs typeface="Times New Roman"/>
                            </a:rPr>
                            <m:t>2</m:t>
                          </m:r>
                        </m:den>
                      </m:f>
                      <m:sSup>
                        <m:sSupPr>
                          <m:ctrlPr>
                            <a:rPr lang="en-US" altLang="zh-CN" b="0" i="1" smtClean="0">
                              <a:latin typeface="Cambria Math" panose="02040503050406030204" pitchFamily="18" charset="0"/>
                              <a:cs typeface="Times New Roman"/>
                            </a:rPr>
                          </m:ctrlPr>
                        </m:sSupPr>
                        <m:e>
                          <m:d>
                            <m:dPr>
                              <m:ctrlPr>
                                <a:rPr lang="en-US" altLang="zh-CN" i="1">
                                  <a:latin typeface="Cambria Math" panose="02040503050406030204" pitchFamily="18" charset="0"/>
                                  <a:cs typeface="Times New Roman"/>
                                </a:rPr>
                              </m:ctrlPr>
                            </m:dPr>
                            <m:e>
                              <m:acc>
                                <m:accPr>
                                  <m:chr m:val="⃗"/>
                                  <m:ctrlPr>
                                    <a:rPr lang="en-US" altLang="zh-CN" i="1">
                                      <a:latin typeface="Cambria Math" panose="02040503050406030204" pitchFamily="18" charset="0"/>
                                      <a:cs typeface="Times New Roman"/>
                                    </a:rPr>
                                  </m:ctrlPr>
                                </m:accPr>
                                <m:e>
                                  <m:sSub>
                                    <m:sSubPr>
                                      <m:ctrlPr>
                                        <a:rPr lang="en-US" altLang="zh-CN" i="1">
                                          <a:latin typeface="Cambria Math" panose="02040503050406030204" pitchFamily="18" charset="0"/>
                                          <a:cs typeface="Times New Roman"/>
                                        </a:rPr>
                                      </m:ctrlPr>
                                    </m:sSubPr>
                                    <m:e>
                                      <m:r>
                                        <a:rPr lang="en-US" altLang="zh-CN" i="1">
                                          <a:latin typeface="Cambria Math" panose="02040503050406030204" pitchFamily="18" charset="0"/>
                                          <a:cs typeface="Times New Roman"/>
                                        </a:rPr>
                                        <m:t>𝑌</m:t>
                                      </m:r>
                                    </m:e>
                                    <m:sub>
                                      <m:r>
                                        <a:rPr lang="en-US" altLang="zh-CN" i="1">
                                          <a:latin typeface="Cambria Math" panose="02040503050406030204" pitchFamily="18" charset="0"/>
                                          <a:cs typeface="Times New Roman"/>
                                        </a:rPr>
                                        <m:t>𝑑</m:t>
                                      </m:r>
                                    </m:sub>
                                  </m:sSub>
                                </m:e>
                              </m:acc>
                              <m:r>
                                <a:rPr lang="en-US" altLang="zh-CN" i="1">
                                  <a:latin typeface="Cambria Math" panose="02040503050406030204" pitchFamily="18" charset="0"/>
                                  <a:cs typeface="Times New Roman"/>
                                </a:rPr>
                                <m:t>−</m:t>
                              </m:r>
                              <m:acc>
                                <m:accPr>
                                  <m:chr m:val="⃗"/>
                                  <m:ctrlPr>
                                    <a:rPr lang="en-US" altLang="zh-CN" i="1">
                                      <a:latin typeface="Cambria Math" panose="02040503050406030204" pitchFamily="18" charset="0"/>
                                      <a:cs typeface="Times New Roman"/>
                                    </a:rPr>
                                  </m:ctrlPr>
                                </m:accPr>
                                <m:e>
                                  <m:r>
                                    <a:rPr lang="en-US" altLang="zh-CN" i="1">
                                      <a:latin typeface="Cambria Math" panose="02040503050406030204" pitchFamily="18" charset="0"/>
                                      <a:cs typeface="Times New Roman"/>
                                    </a:rPr>
                                    <m:t>𝑌</m:t>
                                  </m:r>
                                </m:e>
                              </m:acc>
                            </m:e>
                          </m:d>
                        </m:e>
                        <m:sup>
                          <m:r>
                            <a:rPr lang="en-US" altLang="zh-CN" b="0" i="1" smtClean="0">
                              <a:latin typeface="Cambria Math" panose="02040503050406030204" pitchFamily="18" charset="0"/>
                              <a:cs typeface="Times New Roman"/>
                            </a:rPr>
                            <m:t>2</m:t>
                          </m:r>
                        </m:sup>
                      </m:sSup>
                    </m:oMath>
                  </m:oMathPara>
                </a14:m>
                <a:endParaRPr lang="en" altLang="zh-CN" dirty="0">
                  <a:latin typeface="Times New Roman"/>
                  <a:cs typeface="Times New Roman"/>
                </a:endParaRPr>
              </a:p>
              <a:p>
                <a:pPr marL="469265" marR="5080" indent="-457200">
                  <a:lnSpc>
                    <a:spcPts val="3460"/>
                  </a:lnSpc>
                  <a:spcBef>
                    <a:spcPts val="140"/>
                  </a:spcBef>
                </a:pPr>
                <a:r>
                  <a:rPr lang="en" altLang="zh-CN" spc="-5" dirty="0">
                    <a:latin typeface="Times New Roman"/>
                    <a:cs typeface="Times New Roman"/>
                  </a:rPr>
                  <a:t>(</a:t>
                </a:r>
                <a:r>
                  <a:rPr lang="en" altLang="zh-CN" i="1" spc="-5" dirty="0">
                    <a:latin typeface="Times New Roman"/>
                    <a:cs typeface="Times New Roman"/>
                  </a:rPr>
                  <a:t>b</a:t>
                </a:r>
                <a:r>
                  <a:rPr lang="en" altLang="zh-CN" spc="-5" dirty="0">
                    <a:latin typeface="Times New Roman"/>
                    <a:cs typeface="Times New Roman"/>
                  </a:rPr>
                  <a:t>) </a:t>
                </a:r>
                <a:r>
                  <a:rPr lang="en" altLang="zh-CN" dirty="0">
                    <a:latin typeface="Times New Roman" panose="02020603050405020304" pitchFamily="18" charset="0"/>
                    <a:cs typeface="Times New Roman" panose="02020603050405020304" pitchFamily="18" charset="0"/>
                  </a:rPr>
                  <a:t>This vector derivative is called the partial gradient of error 𝐸 with respect to 𝜔,written </a:t>
                </a:r>
                <a14:m>
                  <m:oMath xmlns:m="http://schemas.openxmlformats.org/officeDocument/2006/math">
                    <m:f>
                      <m:fPr>
                        <m:ctrlPr>
                          <a:rPr lang="en" altLang="zh-CN" i="1" smtClean="0">
                            <a:latin typeface="Cambria Math" panose="02040503050406030204" pitchFamily="18" charset="0"/>
                            <a:cs typeface="Times New Roman" panose="02020603050405020304" pitchFamily="18" charset="0"/>
                          </a:rPr>
                        </m:ctrlPr>
                      </m:fPr>
                      <m:num>
                        <m:r>
                          <a:rPr lang="en"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𝐸</m:t>
                        </m:r>
                      </m:num>
                      <m:den>
                        <m:r>
                          <a:rPr lang="en"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𝜔</m:t>
                        </m:r>
                      </m:den>
                    </m:f>
                  </m:oMath>
                </a14:m>
                <a:r>
                  <a:rPr lang="en" altLang="zh-CN" spc="-5" dirty="0">
                    <a:latin typeface="Times New Roman"/>
                    <a:cs typeface="Times New Roman"/>
                  </a:rPr>
                  <a:t>:</a:t>
                </a:r>
                <a:endParaRPr lang="en" altLang="zh-CN" dirty="0">
                  <a:latin typeface="Times New Roman"/>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 altLang="zh-CN" i="1">
                              <a:latin typeface="Cambria Math" panose="02040503050406030204" pitchFamily="18" charset="0"/>
                              <a:cs typeface="Times New Roman" panose="02020603050405020304" pitchFamily="18" charset="0"/>
                            </a:rPr>
                          </m:ctrlPr>
                        </m:fPr>
                        <m:num>
                          <m:r>
                            <a:rPr lang="en"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lang="en"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𝜔</m:t>
                          </m:r>
                        </m:den>
                      </m:f>
                      <m:r>
                        <a:rPr lang="en-US" altLang="zh-CN" b="0" i="0"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4"/>
                                    <m:mcJc m:val="center"/>
                                  </m:mcPr>
                                </m:mc>
                              </m:mcs>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mPr>
                            <m:mr>
                              <m:e>
                                <m:f>
                                  <m:fPr>
                                    <m:ctrlPr>
                                      <a:rPr lang="en" altLang="zh-CN" i="1">
                                        <a:latin typeface="Cambria Math" panose="02040503050406030204" pitchFamily="18" charset="0"/>
                                        <a:cs typeface="Times New Roman" panose="02020603050405020304" pitchFamily="18" charset="0"/>
                                      </a:rPr>
                                    </m:ctrlPr>
                                  </m:fPr>
                                  <m:num>
                                    <m:r>
                                      <a:rPr lang="en"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lang="en" altLang="zh-CN" i="1">
                                        <a:latin typeface="Cambria Math" panose="02040503050406030204" pitchFamily="18" charset="0"/>
                                        <a:ea typeface="Cambria Math" panose="02040503050406030204" pitchFamily="18" charset="0"/>
                                        <a:cs typeface="Times New Roman" panose="02020603050405020304" pitchFamily="18" charset="0"/>
                                      </a:rPr>
                                      <m:t>𝜕</m:t>
                                    </m:r>
                                    <m:groupChr>
                                      <m:groupChrPr>
                                        <m:chr m:val="→"/>
                                        <m:pos m:val="top"/>
                                        <m:ctrlPr>
                                          <a:rPr lang="en" altLang="zh-CN" i="1">
                                            <a:latin typeface="Cambria Math" panose="02040503050406030204" pitchFamily="18" charset="0"/>
                                            <a:ea typeface="Cambria Math" panose="02040503050406030204" pitchFamily="18" charset="0"/>
                                            <a:cs typeface="Times New Roman" panose="02020603050405020304" pitchFamily="18" charset="0"/>
                                          </a:rPr>
                                        </m:ctrlPr>
                                      </m:groupChrPr>
                                      <m:e>
                                        <m:sSub>
                                          <m:sSubPr>
                                            <m:ctrlPr>
                                              <a:rPr lang="e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 altLang="zh-CN" i="1">
                                                <a:latin typeface="Cambria Math" panose="02040503050406030204" pitchFamily="18" charset="0"/>
                                                <a:ea typeface="Cambria Math" panose="02040503050406030204" pitchFamily="18" charset="0"/>
                                                <a:cs typeface="Times New Roman" panose="02020603050405020304" pitchFamily="18" charset="0"/>
                                              </a:rPr>
                                              <m:t>𝜔</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e>
                                    </m:groupChr>
                                  </m:den>
                                </m:f>
                              </m:e>
                              <m:e>
                                <m:f>
                                  <m:fPr>
                                    <m:ctrlPr>
                                      <a:rPr lang="en" altLang="zh-CN" i="1">
                                        <a:latin typeface="Cambria Math" panose="02040503050406030204" pitchFamily="18" charset="0"/>
                                        <a:cs typeface="Times New Roman" panose="02020603050405020304" pitchFamily="18" charset="0"/>
                                      </a:rPr>
                                    </m:ctrlPr>
                                  </m:fPr>
                                  <m:num>
                                    <m:r>
                                      <a:rPr lang="en"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lang="en" altLang="zh-CN" i="1">
                                        <a:latin typeface="Cambria Math" panose="02040503050406030204" pitchFamily="18" charset="0"/>
                                        <a:ea typeface="Cambria Math" panose="02040503050406030204" pitchFamily="18" charset="0"/>
                                        <a:cs typeface="Times New Roman" panose="02020603050405020304" pitchFamily="18" charset="0"/>
                                      </a:rPr>
                                      <m:t>𝜕</m:t>
                                    </m:r>
                                    <m:groupChr>
                                      <m:groupChrPr>
                                        <m:chr m:val="→"/>
                                        <m:pos m:val="top"/>
                                        <m:ctrlPr>
                                          <a:rPr lang="en" altLang="zh-CN" i="1">
                                            <a:latin typeface="Cambria Math" panose="02040503050406030204" pitchFamily="18" charset="0"/>
                                            <a:ea typeface="Cambria Math" panose="02040503050406030204" pitchFamily="18" charset="0"/>
                                            <a:cs typeface="Times New Roman" panose="02020603050405020304" pitchFamily="18" charset="0"/>
                                          </a:rPr>
                                        </m:ctrlPr>
                                      </m:groupChrPr>
                                      <m:e>
                                        <m:sSub>
                                          <m:sSubPr>
                                            <m:ctrlPr>
                                              <a:rPr lang="e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 altLang="zh-CN" i="1">
                                                <a:latin typeface="Cambria Math" panose="02040503050406030204" pitchFamily="18" charset="0"/>
                                                <a:ea typeface="Cambria Math" panose="02040503050406030204" pitchFamily="18" charset="0"/>
                                                <a:cs typeface="Times New Roman" panose="02020603050405020304" pitchFamily="18" charset="0"/>
                                              </a:rPr>
                                              <m:t>𝜔</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2</m:t>
                                            </m:r>
                                          </m:sub>
                                        </m:sSub>
                                      </m:e>
                                    </m:groupChr>
                                  </m:den>
                                </m:f>
                              </m:e>
                              <m:e>
                                <m:r>
                                  <a:rPr lang="en-US" altLang="zh-CN" i="1">
                                    <a:latin typeface="Cambria Math" panose="02040503050406030204" pitchFamily="18" charset="0"/>
                                    <a:ea typeface="Cambria Math" panose="02040503050406030204" pitchFamily="18" charset="0"/>
                                    <a:cs typeface="Times New Roman" panose="02020603050405020304" pitchFamily="18" charset="0"/>
                                  </a:rPr>
                                  <m:t>……</m:t>
                                </m:r>
                              </m:e>
                              <m:e>
                                <m:f>
                                  <m:fPr>
                                    <m:ctrlPr>
                                      <a:rPr lang="en" altLang="zh-CN" i="1">
                                        <a:latin typeface="Cambria Math" panose="02040503050406030204" pitchFamily="18" charset="0"/>
                                        <a:cs typeface="Times New Roman" panose="02020603050405020304" pitchFamily="18" charset="0"/>
                                      </a:rPr>
                                    </m:ctrlPr>
                                  </m:fPr>
                                  <m:num>
                                    <m:r>
                                      <a:rPr lang="en"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lang="en" altLang="zh-CN" i="1">
                                        <a:latin typeface="Cambria Math" panose="02040503050406030204" pitchFamily="18" charset="0"/>
                                        <a:ea typeface="Cambria Math" panose="02040503050406030204" pitchFamily="18" charset="0"/>
                                        <a:cs typeface="Times New Roman" panose="02020603050405020304" pitchFamily="18" charset="0"/>
                                      </a:rPr>
                                      <m:t>𝜕</m:t>
                                    </m:r>
                                    <m:groupChr>
                                      <m:groupChrPr>
                                        <m:chr m:val="→"/>
                                        <m:pos m:val="top"/>
                                        <m:ctrlPr>
                                          <a:rPr lang="en" altLang="zh-CN" i="1">
                                            <a:latin typeface="Cambria Math" panose="02040503050406030204" pitchFamily="18" charset="0"/>
                                            <a:ea typeface="Cambria Math" panose="02040503050406030204" pitchFamily="18" charset="0"/>
                                            <a:cs typeface="Times New Roman" panose="02020603050405020304" pitchFamily="18" charset="0"/>
                                          </a:rPr>
                                        </m:ctrlPr>
                                      </m:groupChrPr>
                                      <m:e>
                                        <m:sSub>
                                          <m:sSubPr>
                                            <m:ctrlPr>
                                              <a:rPr lang="e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 altLang="zh-CN" i="1">
                                                <a:latin typeface="Cambria Math" panose="02040503050406030204" pitchFamily="18" charset="0"/>
                                                <a:ea typeface="Cambria Math" panose="02040503050406030204" pitchFamily="18" charset="0"/>
                                                <a:cs typeface="Times New Roman" panose="02020603050405020304" pitchFamily="18" charset="0"/>
                                              </a:rPr>
                                              <m:t>𝜔</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𝑛</m:t>
                                            </m:r>
                                          </m:sub>
                                        </m:sSub>
                                      </m:e>
                                    </m:groupChr>
                                  </m:den>
                                </m:f>
                              </m:e>
                            </m:mr>
                          </m:m>
                        </m:e>
                      </m:d>
                    </m:oMath>
                  </m:oMathPara>
                </a14:m>
                <a:endParaRPr kumimoji="1" lang="en-US" altLang="zh-CN" dirty="0">
                  <a:latin typeface="Times New Roman" panose="02020603050405020304" pitchFamily="18" charset="0"/>
                  <a:cs typeface="Times New Roman" panose="02020603050405020304" pitchFamily="18" charset="0"/>
                </a:endParaRPr>
              </a:p>
              <a:p>
                <a:pPr marL="0" indent="0">
                  <a:buNone/>
                </a:pPr>
                <a:r>
                  <a:rPr kumimoji="1" lang="en-US" altLang="zh-CN" sz="2600" dirty="0">
                    <a:latin typeface="Times New Roman" panose="02020603050405020304" pitchFamily="18" charset="0"/>
                    <a:cs typeface="Times New Roman" panose="02020603050405020304" pitchFamily="18" charset="0"/>
                  </a:rPr>
                  <a:t>Where  </a:t>
                </a:r>
                <a14:m>
                  <m:oMath xmlns:m="http://schemas.openxmlformats.org/officeDocument/2006/math">
                    <m:f>
                      <m:fPr>
                        <m:ctrlPr>
                          <a:rPr lang="en" altLang="zh-CN" sz="2600" i="1">
                            <a:latin typeface="Cambria Math" panose="02040503050406030204" pitchFamily="18" charset="0"/>
                            <a:cs typeface="Times New Roman" panose="02020603050405020304" pitchFamily="18" charset="0"/>
                          </a:rPr>
                        </m:ctrlPr>
                      </m:fPr>
                      <m:num>
                        <m:r>
                          <a:rPr lang="en" altLang="zh-CN" sz="2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ea typeface="Cambria Math" panose="02040503050406030204" pitchFamily="18" charset="0"/>
                            <a:cs typeface="Times New Roman" panose="02020603050405020304" pitchFamily="18" charset="0"/>
                          </a:rPr>
                          <m:t>𝐸</m:t>
                        </m:r>
                      </m:num>
                      <m:den>
                        <m:r>
                          <a:rPr lang="en" altLang="zh-CN" sz="2600" i="1">
                            <a:latin typeface="Cambria Math" panose="02040503050406030204" pitchFamily="18" charset="0"/>
                            <a:ea typeface="Cambria Math" panose="02040503050406030204" pitchFamily="18" charset="0"/>
                            <a:cs typeface="Times New Roman" panose="02020603050405020304" pitchFamily="18" charset="0"/>
                          </a:rPr>
                          <m:t>𝜕</m:t>
                        </m:r>
                        <m:groupChr>
                          <m:groupChrPr>
                            <m:chr m:val="→"/>
                            <m:pos m:val="top"/>
                            <m:ctrlPr>
                              <a:rPr lang="en" altLang="zh-CN" sz="2600" i="1">
                                <a:latin typeface="Cambria Math" panose="02040503050406030204" pitchFamily="18" charset="0"/>
                                <a:ea typeface="Cambria Math" panose="02040503050406030204" pitchFamily="18" charset="0"/>
                                <a:cs typeface="Times New Roman" panose="02020603050405020304" pitchFamily="18" charset="0"/>
                              </a:rPr>
                            </m:ctrlPr>
                          </m:groupChrPr>
                          <m:e>
                            <m:sSub>
                              <m:sSubPr>
                                <m:ctrlPr>
                                  <a:rPr lang="en" altLang="zh-CN" sz="2600" i="1">
                                    <a:latin typeface="Cambria Math" panose="02040503050406030204" pitchFamily="18" charset="0"/>
                                    <a:ea typeface="Cambria Math" panose="02040503050406030204" pitchFamily="18" charset="0"/>
                                    <a:cs typeface="Times New Roman" panose="02020603050405020304" pitchFamily="18" charset="0"/>
                                  </a:rPr>
                                </m:ctrlPr>
                              </m:sSubPr>
                              <m:e>
                                <m:r>
                                  <a:rPr lang="en" altLang="zh-CN" sz="2600" i="1">
                                    <a:latin typeface="Cambria Math" panose="02040503050406030204" pitchFamily="18" charset="0"/>
                                    <a:ea typeface="Cambria Math" panose="02040503050406030204" pitchFamily="18" charset="0"/>
                                    <a:cs typeface="Times New Roman" panose="02020603050405020304" pitchFamily="18" charset="0"/>
                                  </a:rPr>
                                  <m:t>𝜔</m:t>
                                </m:r>
                              </m:e>
                              <m:sub>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𝑛</m:t>
                                </m:r>
                              </m:sub>
                            </m:sSub>
                          </m:e>
                        </m:groupChr>
                      </m:den>
                    </m:f>
                  </m:oMath>
                </a14:m>
                <a:r>
                  <a:rPr kumimoji="1" lang="en-US" altLang="zh-CN" sz="2600" dirty="0">
                    <a:latin typeface="Times New Roman" panose="02020603050405020304" pitchFamily="18" charset="0"/>
                    <a:cs typeface="Times New Roman" panose="02020603050405020304" pitchFamily="18" charset="0"/>
                  </a:rPr>
                  <a:t> is itself a vector, represent the</a:t>
                </a:r>
                <a:r>
                  <a:rPr lang="en" altLang="zh-CN" sz="2600" dirty="0">
                    <a:latin typeface="Times New Roman" panose="02020603050405020304" pitchFamily="18" charset="0"/>
                    <a:cs typeface="Times New Roman" panose="02020603050405020304" pitchFamily="18" charset="0"/>
                  </a:rPr>
                  <a:t> partial derivatives of 𝐸 with respect to the </a:t>
                </a:r>
                <a:r>
                  <a:rPr kumimoji="1" lang="en-US" altLang="zh-CN" sz="2600" dirty="0">
                    <a:latin typeface="Times New Roman" panose="02020603050405020304" pitchFamily="18" charset="0"/>
                    <a:cs typeface="Times New Roman" panose="02020603050405020304" pitchFamily="18" charset="0"/>
                  </a:rPr>
                  <a:t>weight that nth neuron of former layer associates to all the neuron of current layer.</a:t>
                </a:r>
              </a:p>
            </p:txBody>
          </p:sp>
        </mc:Choice>
        <mc:Fallback>
          <p:sp>
            <p:nvSpPr>
              <p:cNvPr id="3" name="内容占位符 2">
                <a:extLst>
                  <a:ext uri="{FF2B5EF4-FFF2-40B4-BE49-F238E27FC236}">
                    <a16:creationId xmlns:a16="http://schemas.microsoft.com/office/drawing/2014/main" id="{D9089E8E-9275-CD4A-BF49-967A53DA6810}"/>
                  </a:ext>
                </a:extLst>
              </p:cNvPr>
              <p:cNvSpPr>
                <a:spLocks noGrp="1" noRot="1" noChangeAspect="1" noMove="1" noResize="1" noEditPoints="1" noAdjustHandles="1" noChangeArrowheads="1" noChangeShapeType="1" noTextEdit="1"/>
              </p:cNvSpPr>
              <p:nvPr>
                <p:ph idx="1"/>
              </p:nvPr>
            </p:nvSpPr>
            <p:spPr>
              <a:xfrm>
                <a:off x="838200" y="1825624"/>
                <a:ext cx="10515600" cy="4933521"/>
              </a:xfrm>
              <a:blipFill>
                <a:blip r:embed="rId2"/>
                <a:stretch>
                  <a:fillRect l="-928" t="-1852" r="-1217"/>
                </a:stretch>
              </a:blipFill>
            </p:spPr>
            <p:txBody>
              <a:bodyPr/>
              <a:lstStyle/>
              <a:p>
                <a:r>
                  <a:rPr lang="en-US">
                    <a:noFill/>
                  </a:rPr>
                  <a:t> </a:t>
                </a:r>
              </a:p>
            </p:txBody>
          </p:sp>
        </mc:Fallback>
      </mc:AlternateContent>
    </p:spTree>
    <p:extLst>
      <p:ext uri="{BB962C8B-B14F-4D97-AF65-F5344CB8AC3E}">
        <p14:creationId xmlns:p14="http://schemas.microsoft.com/office/powerpoint/2010/main" val="19538259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1698</TotalTime>
  <Words>1720</Words>
  <Application>Microsoft Office PowerPoint</Application>
  <PresentationFormat>Widescreen</PresentationFormat>
  <Paragraphs>302</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等线</vt:lpstr>
      <vt:lpstr>等线 Light</vt:lpstr>
      <vt:lpstr>Arial</vt:lpstr>
      <vt:lpstr>Cambria Math</vt:lpstr>
      <vt:lpstr>Symbol</vt:lpstr>
      <vt:lpstr>Times New Roman</vt:lpstr>
      <vt:lpstr>Office 主题​​</vt:lpstr>
      <vt:lpstr>Back-propagation neural network  </vt:lpstr>
      <vt:lpstr>Back-propagation neural network</vt:lpstr>
      <vt:lpstr>Back-propagation neural network</vt:lpstr>
      <vt:lpstr>Three-layer back-propagation neural network</vt:lpstr>
      <vt:lpstr>Step 1: Activation</vt:lpstr>
      <vt:lpstr>Step 1: Activation (continued)</vt:lpstr>
      <vt:lpstr>Step 1: Activation (continued)</vt:lpstr>
      <vt:lpstr>Important Derivatives:</vt:lpstr>
      <vt:lpstr>Step 2: Weight training</vt:lpstr>
      <vt:lpstr>Step 2: Weight training - Output Layer</vt:lpstr>
      <vt:lpstr>Step 2: Weight training - Output Layer</vt:lpstr>
      <vt:lpstr>Step 2: Weight training - Hidden Layer</vt:lpstr>
      <vt:lpstr>Step 2: Weight training - Hidden Layer</vt:lpstr>
      <vt:lpstr>Step 2: Weight training (continued)</vt:lpstr>
      <vt:lpstr>Step 2: Weight training (continued)</vt:lpstr>
      <vt:lpstr>Step 3: Iteration </vt:lpstr>
      <vt:lpstr>Architecture:</vt:lpstr>
      <vt:lpstr>Initializing the network </vt:lpstr>
      <vt:lpstr>Neural Network Layer</vt:lpstr>
      <vt:lpstr>Initializing the network</vt:lpstr>
      <vt:lpstr>Input Layer Matrix Operation</vt:lpstr>
      <vt:lpstr>Sigmoid Operation-Hidden Layer</vt:lpstr>
      <vt:lpstr>Sigmoid Operation-Output Layer</vt:lpstr>
      <vt:lpstr>Error gradient Calculation-Output Layer</vt:lpstr>
      <vt:lpstr>Partial gradient of E with respect to W-Output Layer</vt:lpstr>
      <vt:lpstr>Weight corrections Calculation-Output Layer</vt:lpstr>
      <vt:lpstr>Error gradient Calculation-Hidden Layer</vt:lpstr>
      <vt:lpstr>Partial gradient of E with respect to W-Hidden Layer</vt:lpstr>
      <vt:lpstr>Weight corrections Calculation-Hidden Layer</vt:lpstr>
      <vt:lpstr>Update the weights- Output layer</vt:lpstr>
      <vt:lpstr>Update the weights- Output layer</vt:lpstr>
      <vt:lpstr>Update the weights- Hidden layer</vt:lpstr>
      <vt:lpstr>Update the weights- Hidden layer</vt:lpstr>
      <vt:lpstr>Tips</vt:lpstr>
      <vt:lpstr>Exercise-Character Classification</vt:lpstr>
      <vt:lpstr>Classification Rule</vt:lpstr>
      <vt:lpstr>Neural Network Architecture </vt:lpstr>
      <vt:lpstr>Initialization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Back-propagation neural network  </dc:title>
  <dc:creator>Shi Yuxue</dc:creator>
  <cp:lastModifiedBy>ryanlhu</cp:lastModifiedBy>
  <cp:revision>139</cp:revision>
  <dcterms:created xsi:type="dcterms:W3CDTF">2019-10-22T02:03:08Z</dcterms:created>
  <dcterms:modified xsi:type="dcterms:W3CDTF">2019-11-18T08:33:38Z</dcterms:modified>
</cp:coreProperties>
</file>