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4" r:id="rId8"/>
    <p:sldId id="262" r:id="rId9"/>
    <p:sldId id="263" r:id="rId10"/>
    <p:sldId id="265" r:id="rId11"/>
    <p:sldId id="290"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052"/>
    <p:restoredTop sz="94729"/>
  </p:normalViewPr>
  <p:slideViewPr>
    <p:cSldViewPr snapToGrid="0" snapToObjects="1">
      <p:cViewPr>
        <p:scale>
          <a:sx n="100" d="100"/>
          <a:sy n="100" d="100"/>
        </p:scale>
        <p:origin x="918"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424133-05C8-F044-B7D4-B59C68E79F5E}"/>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DED668D3-5D8C-244E-B4BA-19F7E465D7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D5D296BF-2119-6F41-9AC3-745CE363460A}"/>
              </a:ext>
            </a:extLst>
          </p:cNvPr>
          <p:cNvSpPr>
            <a:spLocks noGrp="1"/>
          </p:cNvSpPr>
          <p:nvPr>
            <p:ph type="dt" sz="half" idx="10"/>
          </p:nvPr>
        </p:nvSpPr>
        <p:spPr/>
        <p:txBody>
          <a:bodyPr/>
          <a:lstStyle/>
          <a:p>
            <a:fld id="{24227E0D-03C1-CF40-A653-4D6CDB57DB68}" type="datetimeFigureOut">
              <a:rPr kumimoji="1" lang="zh-CN" altLang="en-US" smtClean="0"/>
              <a:t>2019/11/18</a:t>
            </a:fld>
            <a:endParaRPr kumimoji="1" lang="zh-CN" altLang="en-US"/>
          </a:p>
        </p:txBody>
      </p:sp>
      <p:sp>
        <p:nvSpPr>
          <p:cNvPr id="5" name="页脚占位符 4">
            <a:extLst>
              <a:ext uri="{FF2B5EF4-FFF2-40B4-BE49-F238E27FC236}">
                <a16:creationId xmlns:a16="http://schemas.microsoft.com/office/drawing/2014/main" id="{26DCDCFE-650A-D147-A690-2BD41F9EB40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1E91C53-6FC9-5F4F-BB0B-664207174D78}"/>
              </a:ext>
            </a:extLst>
          </p:cNvPr>
          <p:cNvSpPr>
            <a:spLocks noGrp="1"/>
          </p:cNvSpPr>
          <p:nvPr>
            <p:ph type="sldNum" sz="quarter" idx="12"/>
          </p:nvPr>
        </p:nvSpPr>
        <p:spPr/>
        <p:txBody>
          <a:bodyPr/>
          <a:lstStyle/>
          <a:p>
            <a:fld id="{1755D751-47C2-874D-829B-3C6B4E11C5CE}" type="slidenum">
              <a:rPr kumimoji="1" lang="zh-CN" altLang="en-US" smtClean="0"/>
              <a:t>‹#›</a:t>
            </a:fld>
            <a:endParaRPr kumimoji="1" lang="zh-CN" altLang="en-US"/>
          </a:p>
        </p:txBody>
      </p:sp>
    </p:spTree>
    <p:extLst>
      <p:ext uri="{BB962C8B-B14F-4D97-AF65-F5344CB8AC3E}">
        <p14:creationId xmlns:p14="http://schemas.microsoft.com/office/powerpoint/2010/main" val="3538047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005BCA-E9A8-9D41-9969-2A755EFEA9C7}"/>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90914919-7CC1-CE49-BF0A-E902FC4F2574}"/>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6018DF54-A21D-D84A-9DE6-D89CEDAD454D}"/>
              </a:ext>
            </a:extLst>
          </p:cNvPr>
          <p:cNvSpPr>
            <a:spLocks noGrp="1"/>
          </p:cNvSpPr>
          <p:nvPr>
            <p:ph type="dt" sz="half" idx="10"/>
          </p:nvPr>
        </p:nvSpPr>
        <p:spPr/>
        <p:txBody>
          <a:bodyPr/>
          <a:lstStyle/>
          <a:p>
            <a:fld id="{24227E0D-03C1-CF40-A653-4D6CDB57DB68}" type="datetimeFigureOut">
              <a:rPr kumimoji="1" lang="zh-CN" altLang="en-US" smtClean="0"/>
              <a:t>2019/11/18</a:t>
            </a:fld>
            <a:endParaRPr kumimoji="1" lang="zh-CN" altLang="en-US"/>
          </a:p>
        </p:txBody>
      </p:sp>
      <p:sp>
        <p:nvSpPr>
          <p:cNvPr id="5" name="页脚占位符 4">
            <a:extLst>
              <a:ext uri="{FF2B5EF4-FFF2-40B4-BE49-F238E27FC236}">
                <a16:creationId xmlns:a16="http://schemas.microsoft.com/office/drawing/2014/main" id="{6BE3D16C-30C4-8A45-85E3-CF96932960C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BB465D0-331D-C147-B82C-EEC758A6C5F9}"/>
              </a:ext>
            </a:extLst>
          </p:cNvPr>
          <p:cNvSpPr>
            <a:spLocks noGrp="1"/>
          </p:cNvSpPr>
          <p:nvPr>
            <p:ph type="sldNum" sz="quarter" idx="12"/>
          </p:nvPr>
        </p:nvSpPr>
        <p:spPr/>
        <p:txBody>
          <a:bodyPr/>
          <a:lstStyle/>
          <a:p>
            <a:fld id="{1755D751-47C2-874D-829B-3C6B4E11C5CE}" type="slidenum">
              <a:rPr kumimoji="1" lang="zh-CN" altLang="en-US" smtClean="0"/>
              <a:t>‹#›</a:t>
            </a:fld>
            <a:endParaRPr kumimoji="1" lang="zh-CN" altLang="en-US"/>
          </a:p>
        </p:txBody>
      </p:sp>
    </p:spTree>
    <p:extLst>
      <p:ext uri="{BB962C8B-B14F-4D97-AF65-F5344CB8AC3E}">
        <p14:creationId xmlns:p14="http://schemas.microsoft.com/office/powerpoint/2010/main" val="591287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4C8D5F5-9D0B-C247-954D-BF90D5BD614D}"/>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2E99BDB7-2B80-C348-9E87-8B956AFB6A22}"/>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BF38FB6-4489-1A4E-A2DA-B4A24393084F}"/>
              </a:ext>
            </a:extLst>
          </p:cNvPr>
          <p:cNvSpPr>
            <a:spLocks noGrp="1"/>
          </p:cNvSpPr>
          <p:nvPr>
            <p:ph type="dt" sz="half" idx="10"/>
          </p:nvPr>
        </p:nvSpPr>
        <p:spPr/>
        <p:txBody>
          <a:bodyPr/>
          <a:lstStyle/>
          <a:p>
            <a:fld id="{24227E0D-03C1-CF40-A653-4D6CDB57DB68}" type="datetimeFigureOut">
              <a:rPr kumimoji="1" lang="zh-CN" altLang="en-US" smtClean="0"/>
              <a:t>2019/11/18</a:t>
            </a:fld>
            <a:endParaRPr kumimoji="1" lang="zh-CN" altLang="en-US"/>
          </a:p>
        </p:txBody>
      </p:sp>
      <p:sp>
        <p:nvSpPr>
          <p:cNvPr id="5" name="页脚占位符 4">
            <a:extLst>
              <a:ext uri="{FF2B5EF4-FFF2-40B4-BE49-F238E27FC236}">
                <a16:creationId xmlns:a16="http://schemas.microsoft.com/office/drawing/2014/main" id="{6433AEC5-E439-734A-B957-F6CD31FF763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E33E7A7-E07C-FD41-9AB3-6D1710CF9A40}"/>
              </a:ext>
            </a:extLst>
          </p:cNvPr>
          <p:cNvSpPr>
            <a:spLocks noGrp="1"/>
          </p:cNvSpPr>
          <p:nvPr>
            <p:ph type="sldNum" sz="quarter" idx="12"/>
          </p:nvPr>
        </p:nvSpPr>
        <p:spPr/>
        <p:txBody>
          <a:bodyPr/>
          <a:lstStyle/>
          <a:p>
            <a:fld id="{1755D751-47C2-874D-829B-3C6B4E11C5CE}" type="slidenum">
              <a:rPr kumimoji="1" lang="zh-CN" altLang="en-US" smtClean="0"/>
              <a:t>‹#›</a:t>
            </a:fld>
            <a:endParaRPr kumimoji="1" lang="zh-CN" altLang="en-US"/>
          </a:p>
        </p:txBody>
      </p:sp>
    </p:spTree>
    <p:extLst>
      <p:ext uri="{BB962C8B-B14F-4D97-AF65-F5344CB8AC3E}">
        <p14:creationId xmlns:p14="http://schemas.microsoft.com/office/powerpoint/2010/main" val="1402756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DD6C8F-F960-9F40-A3F7-66D52FEBCACC}"/>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7FB8CF6C-857F-0C4D-8519-3C8CC635D454}"/>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184D09E-5BDD-F84F-A1E7-C37A72A2B488}"/>
              </a:ext>
            </a:extLst>
          </p:cNvPr>
          <p:cNvSpPr>
            <a:spLocks noGrp="1"/>
          </p:cNvSpPr>
          <p:nvPr>
            <p:ph type="dt" sz="half" idx="10"/>
          </p:nvPr>
        </p:nvSpPr>
        <p:spPr/>
        <p:txBody>
          <a:bodyPr/>
          <a:lstStyle/>
          <a:p>
            <a:fld id="{24227E0D-03C1-CF40-A653-4D6CDB57DB68}" type="datetimeFigureOut">
              <a:rPr kumimoji="1" lang="zh-CN" altLang="en-US" smtClean="0"/>
              <a:t>2019/11/18</a:t>
            </a:fld>
            <a:endParaRPr kumimoji="1" lang="zh-CN" altLang="en-US"/>
          </a:p>
        </p:txBody>
      </p:sp>
      <p:sp>
        <p:nvSpPr>
          <p:cNvPr id="5" name="页脚占位符 4">
            <a:extLst>
              <a:ext uri="{FF2B5EF4-FFF2-40B4-BE49-F238E27FC236}">
                <a16:creationId xmlns:a16="http://schemas.microsoft.com/office/drawing/2014/main" id="{31E46541-8194-8843-B566-7459E80228E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F9E10B0-8768-EB45-B2A7-7E18476DE280}"/>
              </a:ext>
            </a:extLst>
          </p:cNvPr>
          <p:cNvSpPr>
            <a:spLocks noGrp="1"/>
          </p:cNvSpPr>
          <p:nvPr>
            <p:ph type="sldNum" sz="quarter" idx="12"/>
          </p:nvPr>
        </p:nvSpPr>
        <p:spPr/>
        <p:txBody>
          <a:bodyPr/>
          <a:lstStyle/>
          <a:p>
            <a:fld id="{1755D751-47C2-874D-829B-3C6B4E11C5CE}" type="slidenum">
              <a:rPr kumimoji="1" lang="zh-CN" altLang="en-US" smtClean="0"/>
              <a:t>‹#›</a:t>
            </a:fld>
            <a:endParaRPr kumimoji="1" lang="zh-CN" altLang="en-US"/>
          </a:p>
        </p:txBody>
      </p:sp>
    </p:spTree>
    <p:extLst>
      <p:ext uri="{BB962C8B-B14F-4D97-AF65-F5344CB8AC3E}">
        <p14:creationId xmlns:p14="http://schemas.microsoft.com/office/powerpoint/2010/main" val="3760023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54CEBE-538E-4E4A-8CEA-7AE8D62CB946}"/>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CDFE6E4D-5D90-A04C-85BC-90CDF6D2F6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AD33ACAE-5B9B-6E46-9C86-A3282076A952}"/>
              </a:ext>
            </a:extLst>
          </p:cNvPr>
          <p:cNvSpPr>
            <a:spLocks noGrp="1"/>
          </p:cNvSpPr>
          <p:nvPr>
            <p:ph type="dt" sz="half" idx="10"/>
          </p:nvPr>
        </p:nvSpPr>
        <p:spPr/>
        <p:txBody>
          <a:bodyPr/>
          <a:lstStyle/>
          <a:p>
            <a:fld id="{24227E0D-03C1-CF40-A653-4D6CDB57DB68}" type="datetimeFigureOut">
              <a:rPr kumimoji="1" lang="zh-CN" altLang="en-US" smtClean="0"/>
              <a:t>2019/11/18</a:t>
            </a:fld>
            <a:endParaRPr kumimoji="1" lang="zh-CN" altLang="en-US"/>
          </a:p>
        </p:txBody>
      </p:sp>
      <p:sp>
        <p:nvSpPr>
          <p:cNvPr id="5" name="页脚占位符 4">
            <a:extLst>
              <a:ext uri="{FF2B5EF4-FFF2-40B4-BE49-F238E27FC236}">
                <a16:creationId xmlns:a16="http://schemas.microsoft.com/office/drawing/2014/main" id="{658014F6-061B-D042-956E-A4B2290A17A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7AF1FCD-0B50-A347-BC31-68B02D774FAC}"/>
              </a:ext>
            </a:extLst>
          </p:cNvPr>
          <p:cNvSpPr>
            <a:spLocks noGrp="1"/>
          </p:cNvSpPr>
          <p:nvPr>
            <p:ph type="sldNum" sz="quarter" idx="12"/>
          </p:nvPr>
        </p:nvSpPr>
        <p:spPr/>
        <p:txBody>
          <a:bodyPr/>
          <a:lstStyle/>
          <a:p>
            <a:fld id="{1755D751-47C2-874D-829B-3C6B4E11C5CE}" type="slidenum">
              <a:rPr kumimoji="1" lang="zh-CN" altLang="en-US" smtClean="0"/>
              <a:t>‹#›</a:t>
            </a:fld>
            <a:endParaRPr kumimoji="1" lang="zh-CN" altLang="en-US"/>
          </a:p>
        </p:txBody>
      </p:sp>
    </p:spTree>
    <p:extLst>
      <p:ext uri="{BB962C8B-B14F-4D97-AF65-F5344CB8AC3E}">
        <p14:creationId xmlns:p14="http://schemas.microsoft.com/office/powerpoint/2010/main" val="1806128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5243B2-2EB8-974D-BEE9-7695B845D659}"/>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D92FE60A-7A8B-5F46-847D-DA89E0C899E0}"/>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49FB7EAF-DDED-D445-BEEA-2DDB1F87895A}"/>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D41A04F9-B536-8444-8076-63F6DA638C74}"/>
              </a:ext>
            </a:extLst>
          </p:cNvPr>
          <p:cNvSpPr>
            <a:spLocks noGrp="1"/>
          </p:cNvSpPr>
          <p:nvPr>
            <p:ph type="dt" sz="half" idx="10"/>
          </p:nvPr>
        </p:nvSpPr>
        <p:spPr/>
        <p:txBody>
          <a:bodyPr/>
          <a:lstStyle/>
          <a:p>
            <a:fld id="{24227E0D-03C1-CF40-A653-4D6CDB57DB68}" type="datetimeFigureOut">
              <a:rPr kumimoji="1" lang="zh-CN" altLang="en-US" smtClean="0"/>
              <a:t>2019/11/18</a:t>
            </a:fld>
            <a:endParaRPr kumimoji="1" lang="zh-CN" altLang="en-US"/>
          </a:p>
        </p:txBody>
      </p:sp>
      <p:sp>
        <p:nvSpPr>
          <p:cNvPr id="6" name="页脚占位符 5">
            <a:extLst>
              <a:ext uri="{FF2B5EF4-FFF2-40B4-BE49-F238E27FC236}">
                <a16:creationId xmlns:a16="http://schemas.microsoft.com/office/drawing/2014/main" id="{A55987A7-12FD-2E45-9462-3BFA87FBA01D}"/>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C28094E3-F6E7-4749-95FB-2ADE13560A92}"/>
              </a:ext>
            </a:extLst>
          </p:cNvPr>
          <p:cNvSpPr>
            <a:spLocks noGrp="1"/>
          </p:cNvSpPr>
          <p:nvPr>
            <p:ph type="sldNum" sz="quarter" idx="12"/>
          </p:nvPr>
        </p:nvSpPr>
        <p:spPr/>
        <p:txBody>
          <a:bodyPr/>
          <a:lstStyle/>
          <a:p>
            <a:fld id="{1755D751-47C2-874D-829B-3C6B4E11C5CE}" type="slidenum">
              <a:rPr kumimoji="1" lang="zh-CN" altLang="en-US" smtClean="0"/>
              <a:t>‹#›</a:t>
            </a:fld>
            <a:endParaRPr kumimoji="1" lang="zh-CN" altLang="en-US"/>
          </a:p>
        </p:txBody>
      </p:sp>
    </p:spTree>
    <p:extLst>
      <p:ext uri="{BB962C8B-B14F-4D97-AF65-F5344CB8AC3E}">
        <p14:creationId xmlns:p14="http://schemas.microsoft.com/office/powerpoint/2010/main" val="803900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AF3029-A3CF-EC4A-8B18-7C394DBB65F8}"/>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7FA0CAD4-1C36-4C4E-9DA1-3FC1942B9B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8CCE5050-2587-D341-BF5D-6C233BBC3C39}"/>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BA6F29F1-1F91-B843-B8A4-39F6926502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6945F28F-4E78-994A-88E6-996DF8D48345}"/>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2424060F-D4C2-764E-B1C6-3A15B0E8E105}"/>
              </a:ext>
            </a:extLst>
          </p:cNvPr>
          <p:cNvSpPr>
            <a:spLocks noGrp="1"/>
          </p:cNvSpPr>
          <p:nvPr>
            <p:ph type="dt" sz="half" idx="10"/>
          </p:nvPr>
        </p:nvSpPr>
        <p:spPr/>
        <p:txBody>
          <a:bodyPr/>
          <a:lstStyle/>
          <a:p>
            <a:fld id="{24227E0D-03C1-CF40-A653-4D6CDB57DB68}" type="datetimeFigureOut">
              <a:rPr kumimoji="1" lang="zh-CN" altLang="en-US" smtClean="0"/>
              <a:t>2019/11/18</a:t>
            </a:fld>
            <a:endParaRPr kumimoji="1" lang="zh-CN" altLang="en-US"/>
          </a:p>
        </p:txBody>
      </p:sp>
      <p:sp>
        <p:nvSpPr>
          <p:cNvPr id="8" name="页脚占位符 7">
            <a:extLst>
              <a:ext uri="{FF2B5EF4-FFF2-40B4-BE49-F238E27FC236}">
                <a16:creationId xmlns:a16="http://schemas.microsoft.com/office/drawing/2014/main" id="{877E1FD0-5C90-7E49-9D2C-75457A514663}"/>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C2A6D2A8-24D9-BE46-9B9F-879B162B8F49}"/>
              </a:ext>
            </a:extLst>
          </p:cNvPr>
          <p:cNvSpPr>
            <a:spLocks noGrp="1"/>
          </p:cNvSpPr>
          <p:nvPr>
            <p:ph type="sldNum" sz="quarter" idx="12"/>
          </p:nvPr>
        </p:nvSpPr>
        <p:spPr/>
        <p:txBody>
          <a:bodyPr/>
          <a:lstStyle/>
          <a:p>
            <a:fld id="{1755D751-47C2-874D-829B-3C6B4E11C5CE}" type="slidenum">
              <a:rPr kumimoji="1" lang="zh-CN" altLang="en-US" smtClean="0"/>
              <a:t>‹#›</a:t>
            </a:fld>
            <a:endParaRPr kumimoji="1" lang="zh-CN" altLang="en-US"/>
          </a:p>
        </p:txBody>
      </p:sp>
    </p:spTree>
    <p:extLst>
      <p:ext uri="{BB962C8B-B14F-4D97-AF65-F5344CB8AC3E}">
        <p14:creationId xmlns:p14="http://schemas.microsoft.com/office/powerpoint/2010/main" val="1284731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68885D-2A38-0E46-958C-C83C9B24E4CC}"/>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C166B6F6-560E-7845-B690-5E0D2DBC4A07}"/>
              </a:ext>
            </a:extLst>
          </p:cNvPr>
          <p:cNvSpPr>
            <a:spLocks noGrp="1"/>
          </p:cNvSpPr>
          <p:nvPr>
            <p:ph type="dt" sz="half" idx="10"/>
          </p:nvPr>
        </p:nvSpPr>
        <p:spPr/>
        <p:txBody>
          <a:bodyPr/>
          <a:lstStyle/>
          <a:p>
            <a:fld id="{24227E0D-03C1-CF40-A653-4D6CDB57DB68}" type="datetimeFigureOut">
              <a:rPr kumimoji="1" lang="zh-CN" altLang="en-US" smtClean="0"/>
              <a:t>2019/11/18</a:t>
            </a:fld>
            <a:endParaRPr kumimoji="1" lang="zh-CN" altLang="en-US"/>
          </a:p>
        </p:txBody>
      </p:sp>
      <p:sp>
        <p:nvSpPr>
          <p:cNvPr id="4" name="页脚占位符 3">
            <a:extLst>
              <a:ext uri="{FF2B5EF4-FFF2-40B4-BE49-F238E27FC236}">
                <a16:creationId xmlns:a16="http://schemas.microsoft.com/office/drawing/2014/main" id="{2DB5ED87-B400-2348-B7DD-7BC54899CF2E}"/>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E63E28A9-E285-5048-8B38-D18B593C13F5}"/>
              </a:ext>
            </a:extLst>
          </p:cNvPr>
          <p:cNvSpPr>
            <a:spLocks noGrp="1"/>
          </p:cNvSpPr>
          <p:nvPr>
            <p:ph type="sldNum" sz="quarter" idx="12"/>
          </p:nvPr>
        </p:nvSpPr>
        <p:spPr/>
        <p:txBody>
          <a:bodyPr/>
          <a:lstStyle/>
          <a:p>
            <a:fld id="{1755D751-47C2-874D-829B-3C6B4E11C5CE}" type="slidenum">
              <a:rPr kumimoji="1" lang="zh-CN" altLang="en-US" smtClean="0"/>
              <a:t>‹#›</a:t>
            </a:fld>
            <a:endParaRPr kumimoji="1" lang="zh-CN" altLang="en-US"/>
          </a:p>
        </p:txBody>
      </p:sp>
    </p:spTree>
    <p:extLst>
      <p:ext uri="{BB962C8B-B14F-4D97-AF65-F5344CB8AC3E}">
        <p14:creationId xmlns:p14="http://schemas.microsoft.com/office/powerpoint/2010/main" val="2636645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FEBEA02-8C52-1442-97B6-AB90DF0EB923}"/>
              </a:ext>
            </a:extLst>
          </p:cNvPr>
          <p:cNvSpPr>
            <a:spLocks noGrp="1"/>
          </p:cNvSpPr>
          <p:nvPr>
            <p:ph type="dt" sz="half" idx="10"/>
          </p:nvPr>
        </p:nvSpPr>
        <p:spPr/>
        <p:txBody>
          <a:bodyPr/>
          <a:lstStyle/>
          <a:p>
            <a:fld id="{24227E0D-03C1-CF40-A653-4D6CDB57DB68}" type="datetimeFigureOut">
              <a:rPr kumimoji="1" lang="zh-CN" altLang="en-US" smtClean="0"/>
              <a:t>2019/11/18</a:t>
            </a:fld>
            <a:endParaRPr kumimoji="1" lang="zh-CN" altLang="en-US"/>
          </a:p>
        </p:txBody>
      </p:sp>
      <p:sp>
        <p:nvSpPr>
          <p:cNvPr id="3" name="页脚占位符 2">
            <a:extLst>
              <a:ext uri="{FF2B5EF4-FFF2-40B4-BE49-F238E27FC236}">
                <a16:creationId xmlns:a16="http://schemas.microsoft.com/office/drawing/2014/main" id="{AE88A387-5F18-1D40-A6F5-264DC100FAEF}"/>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189BA1EE-D6DA-8643-A06A-04F5671BAEB5}"/>
              </a:ext>
            </a:extLst>
          </p:cNvPr>
          <p:cNvSpPr>
            <a:spLocks noGrp="1"/>
          </p:cNvSpPr>
          <p:nvPr>
            <p:ph type="sldNum" sz="quarter" idx="12"/>
          </p:nvPr>
        </p:nvSpPr>
        <p:spPr/>
        <p:txBody>
          <a:bodyPr/>
          <a:lstStyle/>
          <a:p>
            <a:fld id="{1755D751-47C2-874D-829B-3C6B4E11C5CE}" type="slidenum">
              <a:rPr kumimoji="1" lang="zh-CN" altLang="en-US" smtClean="0"/>
              <a:t>‹#›</a:t>
            </a:fld>
            <a:endParaRPr kumimoji="1" lang="zh-CN" altLang="en-US"/>
          </a:p>
        </p:txBody>
      </p:sp>
    </p:spTree>
    <p:extLst>
      <p:ext uri="{BB962C8B-B14F-4D97-AF65-F5344CB8AC3E}">
        <p14:creationId xmlns:p14="http://schemas.microsoft.com/office/powerpoint/2010/main" val="1763307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0B7680-F8BC-F542-B108-10F711FC74B2}"/>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BAE385C9-C0AE-A047-A400-EABA86E669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3FE2E059-0F1A-244F-83C7-09FEF7B077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0034718F-D7D6-B84B-B6C5-5025E241F946}"/>
              </a:ext>
            </a:extLst>
          </p:cNvPr>
          <p:cNvSpPr>
            <a:spLocks noGrp="1"/>
          </p:cNvSpPr>
          <p:nvPr>
            <p:ph type="dt" sz="half" idx="10"/>
          </p:nvPr>
        </p:nvSpPr>
        <p:spPr/>
        <p:txBody>
          <a:bodyPr/>
          <a:lstStyle/>
          <a:p>
            <a:fld id="{24227E0D-03C1-CF40-A653-4D6CDB57DB68}" type="datetimeFigureOut">
              <a:rPr kumimoji="1" lang="zh-CN" altLang="en-US" smtClean="0"/>
              <a:t>2019/11/18</a:t>
            </a:fld>
            <a:endParaRPr kumimoji="1" lang="zh-CN" altLang="en-US"/>
          </a:p>
        </p:txBody>
      </p:sp>
      <p:sp>
        <p:nvSpPr>
          <p:cNvPr id="6" name="页脚占位符 5">
            <a:extLst>
              <a:ext uri="{FF2B5EF4-FFF2-40B4-BE49-F238E27FC236}">
                <a16:creationId xmlns:a16="http://schemas.microsoft.com/office/drawing/2014/main" id="{083C9D5D-A8C8-7D48-8393-A78A08B7C07D}"/>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BEDCFF4D-E1AB-B842-A7CE-36A441EADC94}"/>
              </a:ext>
            </a:extLst>
          </p:cNvPr>
          <p:cNvSpPr>
            <a:spLocks noGrp="1"/>
          </p:cNvSpPr>
          <p:nvPr>
            <p:ph type="sldNum" sz="quarter" idx="12"/>
          </p:nvPr>
        </p:nvSpPr>
        <p:spPr/>
        <p:txBody>
          <a:bodyPr/>
          <a:lstStyle/>
          <a:p>
            <a:fld id="{1755D751-47C2-874D-829B-3C6B4E11C5CE}" type="slidenum">
              <a:rPr kumimoji="1" lang="zh-CN" altLang="en-US" smtClean="0"/>
              <a:t>‹#›</a:t>
            </a:fld>
            <a:endParaRPr kumimoji="1" lang="zh-CN" altLang="en-US"/>
          </a:p>
        </p:txBody>
      </p:sp>
    </p:spTree>
    <p:extLst>
      <p:ext uri="{BB962C8B-B14F-4D97-AF65-F5344CB8AC3E}">
        <p14:creationId xmlns:p14="http://schemas.microsoft.com/office/powerpoint/2010/main" val="1645910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9E85B6-DBEF-FF40-82B3-BCB338797132}"/>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641C78F8-C556-DB42-93A4-66140096B1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9E645972-DC87-CC41-8EA7-B0B1B8B279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68A8E33D-48F3-E946-B604-4AB560536E38}"/>
              </a:ext>
            </a:extLst>
          </p:cNvPr>
          <p:cNvSpPr>
            <a:spLocks noGrp="1"/>
          </p:cNvSpPr>
          <p:nvPr>
            <p:ph type="dt" sz="half" idx="10"/>
          </p:nvPr>
        </p:nvSpPr>
        <p:spPr/>
        <p:txBody>
          <a:bodyPr/>
          <a:lstStyle/>
          <a:p>
            <a:fld id="{24227E0D-03C1-CF40-A653-4D6CDB57DB68}" type="datetimeFigureOut">
              <a:rPr kumimoji="1" lang="zh-CN" altLang="en-US" smtClean="0"/>
              <a:t>2019/11/18</a:t>
            </a:fld>
            <a:endParaRPr kumimoji="1" lang="zh-CN" altLang="en-US"/>
          </a:p>
        </p:txBody>
      </p:sp>
      <p:sp>
        <p:nvSpPr>
          <p:cNvPr id="6" name="页脚占位符 5">
            <a:extLst>
              <a:ext uri="{FF2B5EF4-FFF2-40B4-BE49-F238E27FC236}">
                <a16:creationId xmlns:a16="http://schemas.microsoft.com/office/drawing/2014/main" id="{237D5379-FD36-484A-BA0B-9B500BDEE874}"/>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9F4D0C57-CE2E-2445-AE9E-299DE968CA18}"/>
              </a:ext>
            </a:extLst>
          </p:cNvPr>
          <p:cNvSpPr>
            <a:spLocks noGrp="1"/>
          </p:cNvSpPr>
          <p:nvPr>
            <p:ph type="sldNum" sz="quarter" idx="12"/>
          </p:nvPr>
        </p:nvSpPr>
        <p:spPr/>
        <p:txBody>
          <a:bodyPr/>
          <a:lstStyle/>
          <a:p>
            <a:fld id="{1755D751-47C2-874D-829B-3C6B4E11C5CE}" type="slidenum">
              <a:rPr kumimoji="1" lang="zh-CN" altLang="en-US" smtClean="0"/>
              <a:t>‹#›</a:t>
            </a:fld>
            <a:endParaRPr kumimoji="1" lang="zh-CN" altLang="en-US"/>
          </a:p>
        </p:txBody>
      </p:sp>
    </p:spTree>
    <p:extLst>
      <p:ext uri="{BB962C8B-B14F-4D97-AF65-F5344CB8AC3E}">
        <p14:creationId xmlns:p14="http://schemas.microsoft.com/office/powerpoint/2010/main" val="1563175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071A810-1E4B-9C4F-955E-C6E0F6E008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E5CD2F38-72CE-7B40-BC35-984A65C055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3AA868B9-C21B-6043-9628-AC87B892A4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227E0D-03C1-CF40-A653-4D6CDB57DB68}" type="datetimeFigureOut">
              <a:rPr kumimoji="1" lang="zh-CN" altLang="en-US" smtClean="0"/>
              <a:t>2019/11/18</a:t>
            </a:fld>
            <a:endParaRPr kumimoji="1" lang="zh-CN" altLang="en-US"/>
          </a:p>
        </p:txBody>
      </p:sp>
      <p:sp>
        <p:nvSpPr>
          <p:cNvPr id="5" name="页脚占位符 4">
            <a:extLst>
              <a:ext uri="{FF2B5EF4-FFF2-40B4-BE49-F238E27FC236}">
                <a16:creationId xmlns:a16="http://schemas.microsoft.com/office/drawing/2014/main" id="{D19584A9-7309-AC48-93FD-E7EF1729E5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60B12790-ED22-1542-94B8-745C0B9D31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55D751-47C2-874D-829B-3C6B4E11C5CE}" type="slidenum">
              <a:rPr kumimoji="1" lang="zh-CN" altLang="en-US" smtClean="0"/>
              <a:t>‹#›</a:t>
            </a:fld>
            <a:endParaRPr kumimoji="1" lang="zh-CN" altLang="en-US"/>
          </a:p>
        </p:txBody>
      </p:sp>
    </p:spTree>
    <p:extLst>
      <p:ext uri="{BB962C8B-B14F-4D97-AF65-F5344CB8AC3E}">
        <p14:creationId xmlns:p14="http://schemas.microsoft.com/office/powerpoint/2010/main" val="1170996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tryolabs.com/blog/introduction-to-recommender-system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medium.com/netflix-techblog/netflix-recommendations-beyond-the-5-stars-part-1-55838468f429" TargetMode="External"/><Relationship Id="rId2" Type="http://schemas.openxmlformats.org/officeDocument/2006/relationships/hyperlink" Target="https://static.googleusercontent.com/media/research.google.com/en/pubs/archive/45530.pdf" TargetMode="Externa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hyperlink" Target="https://benanne.github.io/2014/08/05/spotify-cnns.html"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Regression_analysis" TargetMode="External"/><Relationship Id="rId2" Type="http://schemas.openxmlformats.org/officeDocument/2006/relationships/hyperlink" Target="https://en.wikipedia.org/wiki/Statistical_classificatio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Sparse_matrix" TargetMode="External"/><Relationship Id="rId2" Type="http://schemas.openxmlformats.org/officeDocument/2006/relationships/hyperlink" Target="https://en.wikipedia.org/wiki/Cluster_analysi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en.wikipedia.org/wiki/Cross_entropy" TargetMode="External"/><Relationship Id="rId2" Type="http://schemas.openxmlformats.org/officeDocument/2006/relationships/hyperlink" Target="https://en.wikipedia.org/wiki/Mean_squared_error"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arxiv.org/pdf/1301.3781.pdf" TargetMode="External"/><Relationship Id="rId2" Type="http://schemas.openxmlformats.org/officeDocument/2006/relationships/hyperlink" Target="https://arxiv.org/abs/1603.04259"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alizila.com/at-alibaba-artificial-intelligence-is-changing-how-people-shop-online/" TargetMode="External"/><Relationship Id="rId2" Type="http://schemas.openxmlformats.org/officeDocument/2006/relationships/hyperlink" Target="https://www.mckinsey.com/industries/retail/our-insights/how-retailers-can-keep-up-with-consumers" TargetMode="External"/><Relationship Id="rId1" Type="http://schemas.openxmlformats.org/officeDocument/2006/relationships/slideLayout" Target="../slideLayouts/slideLayout2.xml"/><Relationship Id="rId4" Type="http://schemas.openxmlformats.org/officeDocument/2006/relationships/hyperlink" Target="https://www.cnet.com/news/youtube-ces-2018-neal-mohan/"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www.mckinsey.com/business-functions/marketing-and-sales/how-we-help-clients/clm-online-retailer" TargetMode="External"/><Relationship Id="rId2" Type="http://schemas.openxmlformats.org/officeDocument/2006/relationships/hyperlink" Target="https://dl.acm.org/citation.cfm?id=2843948"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help.netflix.com/en/node/9898" TargetMode="External"/><Relationship Id="rId2" Type="http://schemas.openxmlformats.org/officeDocument/2006/relationships/hyperlink" Target="https://support.spotify.com/us/using_spotify/features/daily-mix/"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2399B-A033-9C44-A045-7F38FA050330}"/>
              </a:ext>
            </a:extLst>
          </p:cNvPr>
          <p:cNvSpPr>
            <a:spLocks noGrp="1"/>
          </p:cNvSpPr>
          <p:nvPr>
            <p:ph type="ctrTitle"/>
          </p:nvPr>
        </p:nvSpPr>
        <p:spPr>
          <a:xfrm>
            <a:off x="1100393" y="2235200"/>
            <a:ext cx="10317249" cy="2387600"/>
          </a:xfrm>
        </p:spPr>
        <p:txBody>
          <a:bodyPr>
            <a:normAutofit fontScale="90000"/>
          </a:bodyPr>
          <a:lstStyle/>
          <a:p>
            <a:r>
              <a:rPr lang="en-US" altLang="zh-CN" b="1" dirty="0">
                <a:latin typeface="Times New Roman" panose="02020603050405020304" pitchFamily="18" charset="0"/>
                <a:cs typeface="Times New Roman" panose="02020603050405020304" pitchFamily="18" charset="0"/>
              </a:rPr>
              <a:t>Slide 08 Introduction to Recommender Systems</a:t>
            </a:r>
            <a:br>
              <a:rPr lang="en-US" altLang="zh-CN" b="1" dirty="0">
                <a:latin typeface="Times New Roman" panose="02020603050405020304" pitchFamily="18" charset="0"/>
                <a:cs typeface="Times New Roman" panose="02020603050405020304" pitchFamily="18" charset="0"/>
              </a:rPr>
            </a:br>
            <a:r>
              <a:rPr lang="en-US" dirty="0">
                <a:hlinkClick r:id="rId2"/>
              </a:rPr>
              <a:t>https://tryolabs.com/blog/introduction-to-recommender-systems/</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4280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B76A5-E346-4E7C-9B1E-C6A36EA818E2}"/>
              </a:ext>
            </a:extLst>
          </p:cNvPr>
          <p:cNvSpPr>
            <a:spLocks noGrp="1"/>
          </p:cNvSpPr>
          <p:nvPr>
            <p:ph type="title"/>
          </p:nvPr>
        </p:nvSpPr>
        <p:spPr/>
        <p:txBody>
          <a:bodyPr/>
          <a:lstStyle/>
          <a:p>
            <a:r>
              <a:rPr lang="en-US" b="1" dirty="0">
                <a:solidFill>
                  <a:srgbClr val="444444"/>
                </a:solidFill>
                <a:latin typeface="Open Sans"/>
              </a:rPr>
              <a:t>Collaborative filtering systems</a:t>
            </a:r>
            <a:endParaRPr lang="en-US" dirty="0"/>
          </a:p>
        </p:txBody>
      </p:sp>
      <p:sp>
        <p:nvSpPr>
          <p:cNvPr id="3" name="Content Placeholder 2">
            <a:extLst>
              <a:ext uri="{FF2B5EF4-FFF2-40B4-BE49-F238E27FC236}">
                <a16:creationId xmlns:a16="http://schemas.microsoft.com/office/drawing/2014/main" id="{84F4EA52-A2AC-448E-9CA4-2D0FD03E9FD7}"/>
              </a:ext>
            </a:extLst>
          </p:cNvPr>
          <p:cNvSpPr>
            <a:spLocks noGrp="1"/>
          </p:cNvSpPr>
          <p:nvPr>
            <p:ph idx="1"/>
          </p:nvPr>
        </p:nvSpPr>
        <p:spPr>
          <a:xfrm>
            <a:off x="838200" y="1825625"/>
            <a:ext cx="7477125" cy="4351338"/>
          </a:xfrm>
        </p:spPr>
        <p:txBody>
          <a:bodyPr>
            <a:normAutofit lnSpcReduction="10000"/>
          </a:bodyPr>
          <a:lstStyle/>
          <a:p>
            <a:r>
              <a:rPr lang="en-US" dirty="0"/>
              <a:t>Collaborative filtering is currently one of the most frequently used approaches and usually provides better results than content-based recommendations. Some examples of this are found in the recommendation systems of </a:t>
            </a:r>
            <a:r>
              <a:rPr lang="en-US" b="1" dirty="0" err="1">
                <a:hlinkClick r:id="rId2"/>
              </a:rPr>
              <a:t>Youtube</a:t>
            </a:r>
            <a:r>
              <a:rPr lang="en-US" dirty="0"/>
              <a:t>, </a:t>
            </a:r>
            <a:r>
              <a:rPr lang="en-US" b="1" dirty="0">
                <a:hlinkClick r:id="rId3"/>
              </a:rPr>
              <a:t>Netflix</a:t>
            </a:r>
            <a:r>
              <a:rPr lang="en-US" dirty="0"/>
              <a:t>, and </a:t>
            </a:r>
            <a:r>
              <a:rPr lang="en-US" b="1" dirty="0">
                <a:hlinkClick r:id="rId4"/>
              </a:rPr>
              <a:t>Spotify</a:t>
            </a:r>
            <a:r>
              <a:rPr lang="en-US" dirty="0"/>
              <a:t>.</a:t>
            </a:r>
          </a:p>
          <a:p>
            <a:r>
              <a:rPr lang="en-US" dirty="0"/>
              <a:t>These kinds of systems utilize </a:t>
            </a:r>
            <a:r>
              <a:rPr lang="en-US" b="1" dirty="0"/>
              <a:t>user interactions </a:t>
            </a:r>
            <a:r>
              <a:rPr lang="en-US" dirty="0"/>
              <a:t>to </a:t>
            </a:r>
            <a:r>
              <a:rPr lang="en-US" b="1" dirty="0"/>
              <a:t>filter for items of interest</a:t>
            </a:r>
            <a:r>
              <a:rPr lang="en-US" dirty="0"/>
              <a:t>. We can visualize the set of interactions with a matrix, where each entry </a:t>
            </a:r>
            <a:r>
              <a:rPr lang="en-US" b="1" dirty="0"/>
              <a:t>(</a:t>
            </a:r>
            <a:r>
              <a:rPr lang="en-US" b="1" dirty="0" err="1"/>
              <a:t>i</a:t>
            </a:r>
            <a:r>
              <a:rPr lang="en-US" b="1" dirty="0"/>
              <a:t>, j) </a:t>
            </a:r>
            <a:r>
              <a:rPr lang="en-US" dirty="0"/>
              <a:t> represents the interaction between user </a:t>
            </a:r>
            <a:r>
              <a:rPr lang="en-US" b="1" dirty="0" err="1"/>
              <a:t>i</a:t>
            </a:r>
            <a:r>
              <a:rPr lang="en-US" dirty="0"/>
              <a:t> and item </a:t>
            </a:r>
            <a:r>
              <a:rPr lang="en-US" b="1" dirty="0"/>
              <a:t>j</a:t>
            </a:r>
            <a:r>
              <a:rPr lang="en-US" dirty="0"/>
              <a:t>.</a:t>
            </a:r>
          </a:p>
        </p:txBody>
      </p:sp>
      <p:pic>
        <p:nvPicPr>
          <p:cNvPr id="7170" name="Picture 2" descr="Image result for collaborative filtering&quot;">
            <a:extLst>
              <a:ext uri="{FF2B5EF4-FFF2-40B4-BE49-F238E27FC236}">
                <a16:creationId xmlns:a16="http://schemas.microsoft.com/office/drawing/2014/main" id="{DACB200C-5B66-4240-B10B-F90B6D0309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5325" y="1690688"/>
            <a:ext cx="3800475" cy="3800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008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46078-BC00-482F-9246-C83F469743FE}"/>
              </a:ext>
            </a:extLst>
          </p:cNvPr>
          <p:cNvSpPr>
            <a:spLocks noGrp="1"/>
          </p:cNvSpPr>
          <p:nvPr>
            <p:ph type="title"/>
          </p:nvPr>
        </p:nvSpPr>
        <p:spPr/>
        <p:txBody>
          <a:bodyPr/>
          <a:lstStyle/>
          <a:p>
            <a:r>
              <a:rPr lang="en-US" b="1" dirty="0">
                <a:solidFill>
                  <a:srgbClr val="444444"/>
                </a:solidFill>
                <a:latin typeface="Open Sans"/>
              </a:rPr>
              <a:t>Collaborative filtering systems</a:t>
            </a:r>
            <a:endParaRPr lang="en-US" dirty="0"/>
          </a:p>
        </p:txBody>
      </p:sp>
      <p:sp>
        <p:nvSpPr>
          <p:cNvPr id="3" name="Content Placeholder 2">
            <a:extLst>
              <a:ext uri="{FF2B5EF4-FFF2-40B4-BE49-F238E27FC236}">
                <a16:creationId xmlns:a16="http://schemas.microsoft.com/office/drawing/2014/main" id="{938275DB-B579-47AB-A178-1B27B01053B2}"/>
              </a:ext>
            </a:extLst>
          </p:cNvPr>
          <p:cNvSpPr>
            <a:spLocks noGrp="1"/>
          </p:cNvSpPr>
          <p:nvPr>
            <p:ph idx="1"/>
          </p:nvPr>
        </p:nvSpPr>
        <p:spPr/>
        <p:txBody>
          <a:bodyPr/>
          <a:lstStyle/>
          <a:p>
            <a:r>
              <a:rPr lang="en-US" dirty="0"/>
              <a:t>An interesting way of looking at collaborative filtering is to think of it as a generalization of </a:t>
            </a:r>
            <a:r>
              <a:rPr lang="en-US" b="1" dirty="0">
                <a:hlinkClick r:id="rId2"/>
              </a:rPr>
              <a:t>classification</a:t>
            </a:r>
            <a:r>
              <a:rPr lang="en-US" dirty="0"/>
              <a:t> and </a:t>
            </a:r>
            <a:r>
              <a:rPr lang="en-US" b="1" dirty="0">
                <a:hlinkClick r:id="rId3"/>
              </a:rPr>
              <a:t>regression</a:t>
            </a:r>
            <a:r>
              <a:rPr lang="en-US" dirty="0"/>
              <a:t>. </a:t>
            </a:r>
          </a:p>
          <a:p>
            <a:r>
              <a:rPr lang="en-US" dirty="0"/>
              <a:t>While in these cases we aim to predict a variable that directly depends on other </a:t>
            </a:r>
            <a:r>
              <a:rPr lang="en-US" b="1" dirty="0"/>
              <a:t>variables</a:t>
            </a:r>
            <a:r>
              <a:rPr lang="en-US" dirty="0"/>
              <a:t> (</a:t>
            </a:r>
            <a:r>
              <a:rPr lang="en-US" b="1" dirty="0"/>
              <a:t>features</a:t>
            </a:r>
            <a:r>
              <a:rPr lang="en-US" dirty="0"/>
              <a:t>), in collaborative filtering there is no such distinction of </a:t>
            </a:r>
            <a:r>
              <a:rPr lang="en-US" b="1" dirty="0"/>
              <a:t>feature variables and class variables</a:t>
            </a:r>
            <a:r>
              <a:rPr lang="en-US" dirty="0"/>
              <a:t>.</a:t>
            </a:r>
          </a:p>
          <a:p>
            <a:endParaRPr lang="en-US" dirty="0"/>
          </a:p>
        </p:txBody>
      </p:sp>
    </p:spTree>
    <p:extLst>
      <p:ext uri="{BB962C8B-B14F-4D97-AF65-F5344CB8AC3E}">
        <p14:creationId xmlns:p14="http://schemas.microsoft.com/office/powerpoint/2010/main" val="2694479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FB084-DB8F-4647-9464-037C99308916}"/>
              </a:ext>
            </a:extLst>
          </p:cNvPr>
          <p:cNvSpPr>
            <a:spLocks noGrp="1"/>
          </p:cNvSpPr>
          <p:nvPr>
            <p:ph type="title"/>
          </p:nvPr>
        </p:nvSpPr>
        <p:spPr/>
        <p:txBody>
          <a:bodyPr/>
          <a:lstStyle/>
          <a:p>
            <a:r>
              <a:rPr lang="en-US" b="1" dirty="0">
                <a:solidFill>
                  <a:srgbClr val="444444"/>
                </a:solidFill>
                <a:latin typeface="Open Sans"/>
              </a:rPr>
              <a:t>Collaborative filtering systems</a:t>
            </a:r>
            <a:endParaRPr lang="en-US" dirty="0"/>
          </a:p>
        </p:txBody>
      </p:sp>
      <p:sp>
        <p:nvSpPr>
          <p:cNvPr id="3" name="Content Placeholder 2">
            <a:extLst>
              <a:ext uri="{FF2B5EF4-FFF2-40B4-BE49-F238E27FC236}">
                <a16:creationId xmlns:a16="http://schemas.microsoft.com/office/drawing/2014/main" id="{5FF5267D-96E8-42F7-8DA9-4F06A92FE209}"/>
              </a:ext>
            </a:extLst>
          </p:cNvPr>
          <p:cNvSpPr>
            <a:spLocks noGrp="1"/>
          </p:cNvSpPr>
          <p:nvPr>
            <p:ph idx="1"/>
          </p:nvPr>
        </p:nvSpPr>
        <p:spPr>
          <a:xfrm>
            <a:off x="838200" y="1825625"/>
            <a:ext cx="4087569" cy="4351338"/>
          </a:xfrm>
        </p:spPr>
        <p:txBody>
          <a:bodyPr/>
          <a:lstStyle/>
          <a:p>
            <a:r>
              <a:rPr lang="en-US" dirty="0"/>
              <a:t>Visualizing the problem as a matrix, we don’t look to predict the values of a unique column, but rather to predict the value of any given entry.</a:t>
            </a:r>
          </a:p>
        </p:txBody>
      </p:sp>
      <p:pic>
        <p:nvPicPr>
          <p:cNvPr id="3074" name="Picture 2" descr="Illustration of classification vs collaborative filtering.">
            <a:extLst>
              <a:ext uri="{FF2B5EF4-FFF2-40B4-BE49-F238E27FC236}">
                <a16:creationId xmlns:a16="http://schemas.microsoft.com/office/drawing/2014/main" id="{8FFAB6B3-E132-4180-8211-2192F91132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5769" y="1742216"/>
            <a:ext cx="7066939" cy="4518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9985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E78B3-B753-49C0-AD01-2826844400A2}"/>
              </a:ext>
            </a:extLst>
          </p:cNvPr>
          <p:cNvSpPr>
            <a:spLocks noGrp="1"/>
          </p:cNvSpPr>
          <p:nvPr>
            <p:ph type="title"/>
          </p:nvPr>
        </p:nvSpPr>
        <p:spPr/>
        <p:txBody>
          <a:bodyPr/>
          <a:lstStyle/>
          <a:p>
            <a:r>
              <a:rPr lang="en-US" b="1" dirty="0">
                <a:solidFill>
                  <a:srgbClr val="444444"/>
                </a:solidFill>
                <a:latin typeface="Open Sans"/>
              </a:rPr>
              <a:t>Collaborative filtering systems</a:t>
            </a:r>
            <a:endParaRPr lang="en-US" dirty="0"/>
          </a:p>
        </p:txBody>
      </p:sp>
      <p:sp>
        <p:nvSpPr>
          <p:cNvPr id="3" name="Content Placeholder 2">
            <a:extLst>
              <a:ext uri="{FF2B5EF4-FFF2-40B4-BE49-F238E27FC236}">
                <a16:creationId xmlns:a16="http://schemas.microsoft.com/office/drawing/2014/main" id="{93E645A6-F281-4DAD-AA91-0C5538330AB9}"/>
              </a:ext>
            </a:extLst>
          </p:cNvPr>
          <p:cNvSpPr>
            <a:spLocks noGrp="1"/>
          </p:cNvSpPr>
          <p:nvPr>
            <p:ph idx="1"/>
          </p:nvPr>
        </p:nvSpPr>
        <p:spPr>
          <a:xfrm>
            <a:off x="838200" y="1825625"/>
            <a:ext cx="6086475" cy="4351338"/>
          </a:xfrm>
        </p:spPr>
        <p:txBody>
          <a:bodyPr>
            <a:normAutofit lnSpcReduction="10000"/>
          </a:bodyPr>
          <a:lstStyle/>
          <a:p>
            <a:r>
              <a:rPr lang="en-US" dirty="0"/>
              <a:t>In short, collaborative filtering systems are based on the assumption that if a user likes item A and another user likes the same item A as well as another item, item B, the first user could also be interested in the second item. </a:t>
            </a:r>
          </a:p>
          <a:p>
            <a:r>
              <a:rPr lang="en-US" dirty="0"/>
              <a:t>Hence, they aim to predict new interactions based on historical ones. There are two types of methods to achieve this goal: </a:t>
            </a:r>
            <a:r>
              <a:rPr lang="en-US" i="1" dirty="0"/>
              <a:t>memory-based</a:t>
            </a:r>
            <a:r>
              <a:rPr lang="en-US" dirty="0"/>
              <a:t> and </a:t>
            </a:r>
            <a:r>
              <a:rPr lang="en-US" i="1" dirty="0"/>
              <a:t>model-based</a:t>
            </a:r>
            <a:r>
              <a:rPr lang="en-US" dirty="0"/>
              <a:t>.</a:t>
            </a:r>
          </a:p>
        </p:txBody>
      </p:sp>
      <p:pic>
        <p:nvPicPr>
          <p:cNvPr id="8194" name="Picture 2" descr="https://miro.medium.com/max/641/1*skK2fqWiBF7weHU8SjuCzw.png">
            <a:extLst>
              <a:ext uri="{FF2B5EF4-FFF2-40B4-BE49-F238E27FC236}">
                <a16:creationId xmlns:a16="http://schemas.microsoft.com/office/drawing/2014/main" id="{5D12B015-E2C6-4251-BCAF-0C7A826429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0615" y="1909763"/>
            <a:ext cx="4866284" cy="3833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7093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EA340-AFF2-4113-B81C-40298EF329F6}"/>
              </a:ext>
            </a:extLst>
          </p:cNvPr>
          <p:cNvSpPr>
            <a:spLocks noGrp="1"/>
          </p:cNvSpPr>
          <p:nvPr>
            <p:ph type="title"/>
          </p:nvPr>
        </p:nvSpPr>
        <p:spPr/>
        <p:txBody>
          <a:bodyPr/>
          <a:lstStyle/>
          <a:p>
            <a:r>
              <a:rPr lang="en-US" b="1" dirty="0">
                <a:solidFill>
                  <a:srgbClr val="444444"/>
                </a:solidFill>
                <a:latin typeface="Open Sans"/>
              </a:rPr>
              <a:t>Memory-based</a:t>
            </a:r>
            <a:endParaRPr lang="en-US" dirty="0"/>
          </a:p>
        </p:txBody>
      </p:sp>
      <p:sp>
        <p:nvSpPr>
          <p:cNvPr id="3" name="Content Placeholder 2">
            <a:extLst>
              <a:ext uri="{FF2B5EF4-FFF2-40B4-BE49-F238E27FC236}">
                <a16:creationId xmlns:a16="http://schemas.microsoft.com/office/drawing/2014/main" id="{EEDCCC34-F7C1-43D2-842C-DFFA2383AA6E}"/>
              </a:ext>
            </a:extLst>
          </p:cNvPr>
          <p:cNvSpPr>
            <a:spLocks noGrp="1"/>
          </p:cNvSpPr>
          <p:nvPr>
            <p:ph idx="1"/>
          </p:nvPr>
        </p:nvSpPr>
        <p:spPr>
          <a:xfrm>
            <a:off x="838200" y="1825625"/>
            <a:ext cx="10515600" cy="4351338"/>
          </a:xfrm>
        </p:spPr>
        <p:txBody>
          <a:bodyPr>
            <a:normAutofit/>
          </a:bodyPr>
          <a:lstStyle/>
          <a:p>
            <a:r>
              <a:rPr lang="en-US" sz="3200" dirty="0"/>
              <a:t>There are two approaches: </a:t>
            </a:r>
          </a:p>
          <a:p>
            <a:pPr lvl="1"/>
            <a:r>
              <a:rPr lang="en-US" sz="2800" dirty="0"/>
              <a:t>The first one identifies </a:t>
            </a:r>
            <a:r>
              <a:rPr lang="en-US" sz="2800" b="1" dirty="0">
                <a:hlinkClick r:id="rId2"/>
              </a:rPr>
              <a:t>clusters</a:t>
            </a:r>
            <a:r>
              <a:rPr lang="en-US" sz="2800" dirty="0"/>
              <a:t> </a:t>
            </a:r>
            <a:r>
              <a:rPr lang="en-US" sz="2800" b="1" dirty="0"/>
              <a:t>of users </a:t>
            </a:r>
            <a:r>
              <a:rPr lang="en-US" sz="2800" dirty="0"/>
              <a:t>and utilizes the interactions of one specific user to predict the interactions of other similar users. </a:t>
            </a:r>
          </a:p>
          <a:p>
            <a:pPr lvl="1"/>
            <a:r>
              <a:rPr lang="en-US" sz="2800" dirty="0"/>
              <a:t>The second approach identifies clusters of items that have been rated by user A and utilizes them to predict the interaction of user A with a different but similar item B. These methods usually encounter major problems with large </a:t>
            </a:r>
            <a:r>
              <a:rPr lang="en-US" sz="2800" b="1" dirty="0">
                <a:hlinkClick r:id="rId3"/>
              </a:rPr>
              <a:t>sparse</a:t>
            </a:r>
            <a:r>
              <a:rPr lang="en-US" sz="2800" dirty="0"/>
              <a:t> matrices, since the number of user-item interactions can be too low for generating high quality clusters.</a:t>
            </a:r>
          </a:p>
        </p:txBody>
      </p:sp>
    </p:spTree>
    <p:extLst>
      <p:ext uri="{BB962C8B-B14F-4D97-AF65-F5344CB8AC3E}">
        <p14:creationId xmlns:p14="http://schemas.microsoft.com/office/powerpoint/2010/main" val="800203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816FA-CE8F-4784-8451-0F771F399BC4}"/>
              </a:ext>
            </a:extLst>
          </p:cNvPr>
          <p:cNvSpPr>
            <a:spLocks noGrp="1"/>
          </p:cNvSpPr>
          <p:nvPr>
            <p:ph type="title"/>
          </p:nvPr>
        </p:nvSpPr>
        <p:spPr/>
        <p:txBody>
          <a:bodyPr/>
          <a:lstStyle/>
          <a:p>
            <a:r>
              <a:rPr lang="en-US" b="1" dirty="0">
                <a:solidFill>
                  <a:srgbClr val="444444"/>
                </a:solidFill>
                <a:latin typeface="Open Sans"/>
              </a:rPr>
              <a:t>Model-based</a:t>
            </a:r>
            <a:endParaRPr lang="en-US" dirty="0"/>
          </a:p>
        </p:txBody>
      </p:sp>
      <p:sp>
        <p:nvSpPr>
          <p:cNvPr id="3" name="Content Placeholder 2">
            <a:extLst>
              <a:ext uri="{FF2B5EF4-FFF2-40B4-BE49-F238E27FC236}">
                <a16:creationId xmlns:a16="http://schemas.microsoft.com/office/drawing/2014/main" id="{221F4CD7-2258-4667-8AA0-5B10275B61A9}"/>
              </a:ext>
            </a:extLst>
          </p:cNvPr>
          <p:cNvSpPr>
            <a:spLocks noGrp="1"/>
          </p:cNvSpPr>
          <p:nvPr>
            <p:ph idx="1"/>
          </p:nvPr>
        </p:nvSpPr>
        <p:spPr/>
        <p:txBody>
          <a:bodyPr>
            <a:normAutofit/>
          </a:bodyPr>
          <a:lstStyle/>
          <a:p>
            <a:r>
              <a:rPr lang="en-US" dirty="0"/>
              <a:t>These methods are based on machine learning and data mining techniques. </a:t>
            </a:r>
          </a:p>
          <a:p>
            <a:r>
              <a:rPr lang="en-US" dirty="0"/>
              <a:t>The goal is to train models to be able to make predictions. </a:t>
            </a:r>
          </a:p>
          <a:p>
            <a:pPr lvl="1"/>
            <a:r>
              <a:rPr lang="en-US" dirty="0"/>
              <a:t>For example, we could use existing user-item interactions to train a model to predict the top-5 items that a user might like the most. </a:t>
            </a:r>
          </a:p>
          <a:p>
            <a:r>
              <a:rPr lang="en-US" dirty="0"/>
              <a:t>One advantage of these methods is that they are able to recommend a larger number of items to a larger number of users, compared to other methods like memory-based. We say they have large </a:t>
            </a:r>
            <a:r>
              <a:rPr lang="en-US" i="1" dirty="0"/>
              <a:t>coverage</a:t>
            </a:r>
            <a:r>
              <a:rPr lang="en-US" dirty="0"/>
              <a:t>, even when working with large sparse matrices.</a:t>
            </a:r>
          </a:p>
        </p:txBody>
      </p:sp>
    </p:spTree>
    <p:extLst>
      <p:ext uri="{BB962C8B-B14F-4D97-AF65-F5344CB8AC3E}">
        <p14:creationId xmlns:p14="http://schemas.microsoft.com/office/powerpoint/2010/main" val="315476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965EC-3DE2-4026-99AE-5EE69E66F299}"/>
              </a:ext>
            </a:extLst>
          </p:cNvPr>
          <p:cNvSpPr>
            <a:spLocks noGrp="1"/>
          </p:cNvSpPr>
          <p:nvPr>
            <p:ph type="title"/>
          </p:nvPr>
        </p:nvSpPr>
        <p:spPr/>
        <p:txBody>
          <a:bodyPr>
            <a:normAutofit/>
          </a:bodyPr>
          <a:lstStyle/>
          <a:p>
            <a:r>
              <a:rPr lang="en-US" b="1" dirty="0">
                <a:solidFill>
                  <a:srgbClr val="444444"/>
                </a:solidFill>
                <a:latin typeface="Open Sans"/>
              </a:rPr>
              <a:t>Issues with collaborative filtering systems</a:t>
            </a:r>
            <a:endParaRPr lang="en-US" dirty="0"/>
          </a:p>
        </p:txBody>
      </p:sp>
      <p:sp>
        <p:nvSpPr>
          <p:cNvPr id="3" name="Content Placeholder 2">
            <a:extLst>
              <a:ext uri="{FF2B5EF4-FFF2-40B4-BE49-F238E27FC236}">
                <a16:creationId xmlns:a16="http://schemas.microsoft.com/office/drawing/2014/main" id="{23F00CF8-1DED-4380-A737-487C60F723E6}"/>
              </a:ext>
            </a:extLst>
          </p:cNvPr>
          <p:cNvSpPr>
            <a:spLocks noGrp="1"/>
          </p:cNvSpPr>
          <p:nvPr>
            <p:ph idx="1"/>
          </p:nvPr>
        </p:nvSpPr>
        <p:spPr/>
        <p:txBody>
          <a:bodyPr/>
          <a:lstStyle/>
          <a:p>
            <a:r>
              <a:rPr lang="en-US" dirty="0"/>
              <a:t>There are two main challenges that come up with these systems:</a:t>
            </a:r>
          </a:p>
          <a:p>
            <a:r>
              <a:rPr lang="en-US" b="1" dirty="0"/>
              <a:t>Cold start</a:t>
            </a:r>
            <a:r>
              <a:rPr lang="en-US" dirty="0"/>
              <a:t>: we should have enough information (user-item interactions) for the system to work. If we setup a new e-commerce site, we cannot give recommendations until users have interacted with a significant number of items.</a:t>
            </a:r>
          </a:p>
          <a:p>
            <a:r>
              <a:rPr lang="en-US" b="1" dirty="0"/>
              <a:t>Adding new users/items to the system</a:t>
            </a:r>
            <a:r>
              <a:rPr lang="en-US" dirty="0"/>
              <a:t>: whether it is a new user or item, we have no prior information about them since they don’t have existing interactions.</a:t>
            </a:r>
          </a:p>
          <a:p>
            <a:endParaRPr lang="en-US" dirty="0"/>
          </a:p>
        </p:txBody>
      </p:sp>
    </p:spTree>
    <p:extLst>
      <p:ext uri="{BB962C8B-B14F-4D97-AF65-F5344CB8AC3E}">
        <p14:creationId xmlns:p14="http://schemas.microsoft.com/office/powerpoint/2010/main" val="833510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F9690-309B-40CD-ACE1-7BFE2477DE5A}"/>
              </a:ext>
            </a:extLst>
          </p:cNvPr>
          <p:cNvSpPr>
            <a:spLocks noGrp="1"/>
          </p:cNvSpPr>
          <p:nvPr>
            <p:ph type="title"/>
          </p:nvPr>
        </p:nvSpPr>
        <p:spPr/>
        <p:txBody>
          <a:bodyPr>
            <a:normAutofit/>
          </a:bodyPr>
          <a:lstStyle/>
          <a:p>
            <a:r>
              <a:rPr lang="en-US" b="1" dirty="0">
                <a:solidFill>
                  <a:srgbClr val="4A4A4A"/>
                </a:solidFill>
                <a:latin typeface="Open Sans"/>
              </a:rPr>
              <a:t>What techniques are used to build recommender systems?</a:t>
            </a:r>
            <a:endParaRPr lang="en-US" dirty="0"/>
          </a:p>
        </p:txBody>
      </p:sp>
      <p:sp>
        <p:nvSpPr>
          <p:cNvPr id="3" name="Content Placeholder 2">
            <a:extLst>
              <a:ext uri="{FF2B5EF4-FFF2-40B4-BE49-F238E27FC236}">
                <a16:creationId xmlns:a16="http://schemas.microsoft.com/office/drawing/2014/main" id="{ADA65681-0AE7-4D95-99CF-C6869C406CF2}"/>
              </a:ext>
            </a:extLst>
          </p:cNvPr>
          <p:cNvSpPr>
            <a:spLocks noGrp="1"/>
          </p:cNvSpPr>
          <p:nvPr>
            <p:ph idx="1"/>
          </p:nvPr>
        </p:nvSpPr>
        <p:spPr/>
        <p:txBody>
          <a:bodyPr/>
          <a:lstStyle/>
          <a:p>
            <a:r>
              <a:rPr lang="en-US" dirty="0"/>
              <a:t>There are two techniques for building a collaborative filtering system: </a:t>
            </a:r>
            <a:r>
              <a:rPr lang="en-US" b="1" dirty="0"/>
              <a:t>fully-connected neural networks </a:t>
            </a:r>
            <a:r>
              <a:rPr lang="en-US" dirty="0"/>
              <a:t>and </a:t>
            </a:r>
            <a:r>
              <a:rPr lang="en-US" b="1" dirty="0"/>
              <a:t>Item2vec</a:t>
            </a:r>
            <a:r>
              <a:rPr lang="en-US" dirty="0"/>
              <a:t>.</a:t>
            </a:r>
          </a:p>
          <a:p>
            <a:endParaRPr lang="en-US" dirty="0"/>
          </a:p>
        </p:txBody>
      </p:sp>
    </p:spTree>
    <p:extLst>
      <p:ext uri="{BB962C8B-B14F-4D97-AF65-F5344CB8AC3E}">
        <p14:creationId xmlns:p14="http://schemas.microsoft.com/office/powerpoint/2010/main" val="3130961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52AED-9172-4736-A903-76DB379CD054}"/>
              </a:ext>
            </a:extLst>
          </p:cNvPr>
          <p:cNvSpPr>
            <a:spLocks noGrp="1"/>
          </p:cNvSpPr>
          <p:nvPr>
            <p:ph type="title"/>
          </p:nvPr>
        </p:nvSpPr>
        <p:spPr/>
        <p:txBody>
          <a:bodyPr/>
          <a:lstStyle/>
          <a:p>
            <a:r>
              <a:rPr lang="en-US" b="1" dirty="0">
                <a:solidFill>
                  <a:srgbClr val="444444"/>
                </a:solidFill>
                <a:latin typeface="Open Sans"/>
              </a:rPr>
              <a:t>Fully-connected neural networks</a:t>
            </a:r>
            <a:endParaRPr lang="en-US" dirty="0"/>
          </a:p>
        </p:txBody>
      </p:sp>
      <p:sp>
        <p:nvSpPr>
          <p:cNvPr id="3" name="Content Placeholder 2">
            <a:extLst>
              <a:ext uri="{FF2B5EF4-FFF2-40B4-BE49-F238E27FC236}">
                <a16:creationId xmlns:a16="http://schemas.microsoft.com/office/drawing/2014/main" id="{7F58D12F-1114-446A-B482-0820554F15FD}"/>
              </a:ext>
            </a:extLst>
          </p:cNvPr>
          <p:cNvSpPr>
            <a:spLocks noGrp="1"/>
          </p:cNvSpPr>
          <p:nvPr>
            <p:ph idx="1"/>
          </p:nvPr>
        </p:nvSpPr>
        <p:spPr/>
        <p:txBody>
          <a:bodyPr/>
          <a:lstStyle/>
          <a:p>
            <a:r>
              <a:rPr lang="en-US" dirty="0"/>
              <a:t>One classic approach is </a:t>
            </a:r>
            <a:r>
              <a:rPr lang="en-US" b="1" dirty="0"/>
              <a:t>matrix factorization</a:t>
            </a:r>
            <a:r>
              <a:rPr lang="en-US" dirty="0"/>
              <a:t>. </a:t>
            </a:r>
          </a:p>
          <a:p>
            <a:r>
              <a:rPr lang="en-US" dirty="0"/>
              <a:t>The goal is to complete the unknowns in the matrix of user-items interactions (let’s call it </a:t>
            </a:r>
            <a:r>
              <a:rPr lang="en-US" b="1" dirty="0"/>
              <a:t>R</a:t>
            </a:r>
            <a:r>
              <a:rPr lang="en-US" dirty="0"/>
              <a:t>). </a:t>
            </a:r>
          </a:p>
          <a:p>
            <a:r>
              <a:rPr lang="en-US" dirty="0"/>
              <a:t>Imagine that we somehow, magically, have two matrices </a:t>
            </a:r>
            <a:r>
              <a:rPr lang="en-US" b="1" dirty="0"/>
              <a:t>U</a:t>
            </a:r>
            <a:r>
              <a:rPr lang="en-US" dirty="0"/>
              <a:t> and </a:t>
            </a:r>
            <a:r>
              <a:rPr lang="en-US" b="1" dirty="0"/>
              <a:t>I</a:t>
            </a:r>
            <a:r>
              <a:rPr lang="en-US" dirty="0"/>
              <a:t>, such that </a:t>
            </a:r>
            <a:r>
              <a:rPr lang="en-US" b="1" dirty="0"/>
              <a:t>U x I</a:t>
            </a:r>
            <a:r>
              <a:rPr lang="en-US" dirty="0"/>
              <a:t> is equal to </a:t>
            </a:r>
            <a:r>
              <a:rPr lang="en-US" b="1" dirty="0"/>
              <a:t>R</a:t>
            </a:r>
            <a:r>
              <a:rPr lang="en-US" dirty="0"/>
              <a:t> in the known entries.</a:t>
            </a:r>
          </a:p>
          <a:p>
            <a:r>
              <a:rPr lang="en-US" dirty="0"/>
              <a:t>Using the </a:t>
            </a:r>
            <a:r>
              <a:rPr lang="en-US" b="1" dirty="0"/>
              <a:t>U x I</a:t>
            </a:r>
            <a:r>
              <a:rPr lang="en-US" dirty="0"/>
              <a:t> product we will also have values for the </a:t>
            </a:r>
            <a:r>
              <a:rPr lang="en-US" b="1" i="1" dirty="0"/>
              <a:t>unknown</a:t>
            </a:r>
            <a:r>
              <a:rPr lang="en-US" b="1" dirty="0"/>
              <a:t> </a:t>
            </a:r>
            <a:r>
              <a:rPr lang="en-US" b="1" i="1" dirty="0"/>
              <a:t>entries</a:t>
            </a:r>
            <a:r>
              <a:rPr lang="en-US" dirty="0"/>
              <a:t> of </a:t>
            </a:r>
            <a:r>
              <a:rPr lang="en-US" b="1" dirty="0"/>
              <a:t>R</a:t>
            </a:r>
            <a:r>
              <a:rPr lang="en-US" dirty="0"/>
              <a:t>, which can then be used to generate the recommendations.</a:t>
            </a:r>
          </a:p>
        </p:txBody>
      </p:sp>
    </p:spTree>
    <p:extLst>
      <p:ext uri="{BB962C8B-B14F-4D97-AF65-F5344CB8AC3E}">
        <p14:creationId xmlns:p14="http://schemas.microsoft.com/office/powerpoint/2010/main" val="34587234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78A4A-D637-457F-B434-3860031CF975}"/>
              </a:ext>
            </a:extLst>
          </p:cNvPr>
          <p:cNvSpPr>
            <a:spLocks noGrp="1"/>
          </p:cNvSpPr>
          <p:nvPr>
            <p:ph type="title"/>
          </p:nvPr>
        </p:nvSpPr>
        <p:spPr/>
        <p:txBody>
          <a:bodyPr/>
          <a:lstStyle/>
          <a:p>
            <a:r>
              <a:rPr lang="en-US" b="1" dirty="0">
                <a:solidFill>
                  <a:srgbClr val="444444"/>
                </a:solidFill>
                <a:latin typeface="Open Sans"/>
              </a:rPr>
              <a:t>Fully-connected neural networks</a:t>
            </a:r>
            <a:endParaRPr lang="en-US" dirty="0"/>
          </a:p>
        </p:txBody>
      </p:sp>
      <p:sp>
        <p:nvSpPr>
          <p:cNvPr id="3" name="Content Placeholder 2">
            <a:extLst>
              <a:ext uri="{FF2B5EF4-FFF2-40B4-BE49-F238E27FC236}">
                <a16:creationId xmlns:a16="http://schemas.microsoft.com/office/drawing/2014/main" id="{14F58EC3-5CC6-4870-B20B-3BDE9089863F}"/>
              </a:ext>
            </a:extLst>
          </p:cNvPr>
          <p:cNvSpPr>
            <a:spLocks noGrp="1"/>
          </p:cNvSpPr>
          <p:nvPr>
            <p:ph idx="1"/>
          </p:nvPr>
        </p:nvSpPr>
        <p:spPr/>
        <p:txBody>
          <a:bodyPr/>
          <a:lstStyle/>
          <a:p>
            <a:r>
              <a:rPr lang="en-US" dirty="0"/>
              <a:t>A smart way to find matrices U and I is by using a neural network.</a:t>
            </a:r>
          </a:p>
        </p:txBody>
      </p:sp>
      <p:pic>
        <p:nvPicPr>
          <p:cNvPr id="4098" name="Picture 2" descr="Illustration of matrix factorizations.">
            <a:extLst>
              <a:ext uri="{FF2B5EF4-FFF2-40B4-BE49-F238E27FC236}">
                <a16:creationId xmlns:a16="http://schemas.microsoft.com/office/drawing/2014/main" id="{23E8BD8C-8177-4A8D-A12A-B68DD11FB7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2892" y="2931283"/>
            <a:ext cx="7526215" cy="3245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3529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BB7E3-B533-4961-901E-294D6BC8A943}"/>
              </a:ext>
            </a:extLst>
          </p:cNvPr>
          <p:cNvSpPr>
            <a:spLocks noGrp="1"/>
          </p:cNvSpPr>
          <p:nvPr>
            <p:ph type="title"/>
          </p:nvPr>
        </p:nvSpPr>
        <p:spPr/>
        <p:txBody>
          <a:bodyPr/>
          <a:lstStyle/>
          <a:p>
            <a:r>
              <a:rPr lang="en-US" altLang="zh-CN" b="1" dirty="0">
                <a:solidFill>
                  <a:srgbClr val="4A4A4A"/>
                </a:solidFill>
                <a:latin typeface="Open Sans"/>
              </a:rPr>
              <a:t>Recommender Systems</a:t>
            </a:r>
            <a:endParaRPr lang="en-US" b="1" dirty="0">
              <a:solidFill>
                <a:srgbClr val="4A4A4A"/>
              </a:solidFill>
              <a:latin typeface="Open Sans"/>
            </a:endParaRPr>
          </a:p>
        </p:txBody>
      </p:sp>
      <p:sp>
        <p:nvSpPr>
          <p:cNvPr id="3" name="Content Placeholder 2">
            <a:extLst>
              <a:ext uri="{FF2B5EF4-FFF2-40B4-BE49-F238E27FC236}">
                <a16:creationId xmlns:a16="http://schemas.microsoft.com/office/drawing/2014/main" id="{1E0D7B2B-A12D-4A23-95ED-F3DCAD06E2EB}"/>
              </a:ext>
            </a:extLst>
          </p:cNvPr>
          <p:cNvSpPr>
            <a:spLocks noGrp="1"/>
          </p:cNvSpPr>
          <p:nvPr>
            <p:ph idx="1"/>
          </p:nvPr>
        </p:nvSpPr>
        <p:spPr/>
        <p:txBody>
          <a:bodyPr/>
          <a:lstStyle/>
          <a:p>
            <a:r>
              <a:rPr lang="en-US" dirty="0"/>
              <a:t>E-commerce and retail companies are leveraging the power of data and boosting sales by implementing recommender systems on their websites. The use cases of these systems have been steadily increasing within the last years and it’s a great time to dive deeper into this amazing machine learning technique.</a:t>
            </a:r>
          </a:p>
        </p:txBody>
      </p:sp>
    </p:spTree>
    <p:extLst>
      <p:ext uri="{BB962C8B-B14F-4D97-AF65-F5344CB8AC3E}">
        <p14:creationId xmlns:p14="http://schemas.microsoft.com/office/powerpoint/2010/main" val="1033653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DAA2A-4421-48E6-A220-5B93BE1D8CF0}"/>
              </a:ext>
            </a:extLst>
          </p:cNvPr>
          <p:cNvSpPr>
            <a:spLocks noGrp="1"/>
          </p:cNvSpPr>
          <p:nvPr>
            <p:ph type="title"/>
          </p:nvPr>
        </p:nvSpPr>
        <p:spPr/>
        <p:txBody>
          <a:bodyPr/>
          <a:lstStyle/>
          <a:p>
            <a:r>
              <a:rPr lang="en-US" b="1" dirty="0">
                <a:solidFill>
                  <a:srgbClr val="444444"/>
                </a:solidFill>
                <a:latin typeface="Open Sans"/>
              </a:rPr>
              <a:t>Fully-connected neural networks</a:t>
            </a:r>
            <a:endParaRPr lang="en-US" dirty="0"/>
          </a:p>
        </p:txBody>
      </p:sp>
      <p:sp>
        <p:nvSpPr>
          <p:cNvPr id="3" name="Content Placeholder 2">
            <a:extLst>
              <a:ext uri="{FF2B5EF4-FFF2-40B4-BE49-F238E27FC236}">
                <a16:creationId xmlns:a16="http://schemas.microsoft.com/office/drawing/2014/main" id="{7A4C0654-AD8C-4A71-9BA1-E2F5D8D57591}"/>
              </a:ext>
            </a:extLst>
          </p:cNvPr>
          <p:cNvSpPr>
            <a:spLocks noGrp="1"/>
          </p:cNvSpPr>
          <p:nvPr>
            <p:ph idx="1"/>
          </p:nvPr>
        </p:nvSpPr>
        <p:spPr/>
        <p:txBody>
          <a:bodyPr/>
          <a:lstStyle/>
          <a:p>
            <a:r>
              <a:rPr lang="en-US" dirty="0"/>
              <a:t>First, we have to map each user and item to a vector with dimensions </a:t>
            </a:r>
            <a:r>
              <a:rPr lang="en-US" b="1" dirty="0"/>
              <a:t>M</a:t>
            </a:r>
            <a:r>
              <a:rPr lang="en-US" dirty="0"/>
              <a:t> and </a:t>
            </a:r>
            <a:r>
              <a:rPr lang="en-US" b="1" dirty="0"/>
              <a:t>N</a:t>
            </a:r>
            <a:r>
              <a:rPr lang="en-US" dirty="0"/>
              <a:t>, respectively. </a:t>
            </a:r>
          </a:p>
          <a:p>
            <a:pPr lvl="1"/>
            <a:r>
              <a:rPr lang="en-US" dirty="0"/>
              <a:t>This means we need to learn </a:t>
            </a:r>
            <a:r>
              <a:rPr lang="en-US" b="1" i="1" dirty="0"/>
              <a:t>representations</a:t>
            </a:r>
            <a:r>
              <a:rPr lang="en-US" dirty="0"/>
              <a:t> of users and items, usually </a:t>
            </a:r>
            <a:r>
              <a:rPr lang="en-US" dirty="0" err="1"/>
              <a:t>csalled</a:t>
            </a:r>
            <a:r>
              <a:rPr lang="en-US" dirty="0"/>
              <a:t> </a:t>
            </a:r>
            <a:r>
              <a:rPr lang="en-US" b="1" i="1" dirty="0"/>
              <a:t>embeddings</a:t>
            </a:r>
            <a:r>
              <a:rPr lang="en-US" dirty="0"/>
              <a:t> (because we are embedding these concepts into a vector space). </a:t>
            </a:r>
          </a:p>
          <a:p>
            <a:pPr lvl="1"/>
            <a:r>
              <a:rPr lang="en-US" dirty="0"/>
              <a:t>As we don’t yet know the values of these vectors, we will have to start from a random initialization.</a:t>
            </a:r>
          </a:p>
        </p:txBody>
      </p:sp>
    </p:spTree>
    <p:extLst>
      <p:ext uri="{BB962C8B-B14F-4D97-AF65-F5344CB8AC3E}">
        <p14:creationId xmlns:p14="http://schemas.microsoft.com/office/powerpoint/2010/main" val="30346381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B3BFB-E38B-4C58-B5F2-C72290754A4F}"/>
              </a:ext>
            </a:extLst>
          </p:cNvPr>
          <p:cNvSpPr>
            <a:spLocks noGrp="1"/>
          </p:cNvSpPr>
          <p:nvPr>
            <p:ph type="title"/>
          </p:nvPr>
        </p:nvSpPr>
        <p:spPr/>
        <p:txBody>
          <a:bodyPr/>
          <a:lstStyle/>
          <a:p>
            <a:r>
              <a:rPr lang="en-US" b="1" dirty="0">
                <a:solidFill>
                  <a:srgbClr val="444444"/>
                </a:solidFill>
                <a:latin typeface="Open Sans"/>
              </a:rPr>
              <a:t>Fully-connected neural networks</a:t>
            </a:r>
            <a:endParaRPr lang="en-US" dirty="0"/>
          </a:p>
        </p:txBody>
      </p:sp>
      <p:sp>
        <p:nvSpPr>
          <p:cNvPr id="3" name="Content Placeholder 2">
            <a:extLst>
              <a:ext uri="{FF2B5EF4-FFF2-40B4-BE49-F238E27FC236}">
                <a16:creationId xmlns:a16="http://schemas.microsoft.com/office/drawing/2014/main" id="{8B5FF560-1D65-42B3-890B-4ACE87573207}"/>
              </a:ext>
            </a:extLst>
          </p:cNvPr>
          <p:cNvSpPr>
            <a:spLocks noGrp="1"/>
          </p:cNvSpPr>
          <p:nvPr>
            <p:ph idx="1"/>
          </p:nvPr>
        </p:nvSpPr>
        <p:spPr/>
        <p:txBody>
          <a:bodyPr/>
          <a:lstStyle/>
          <a:p>
            <a:r>
              <a:rPr lang="en-US" dirty="0"/>
              <a:t>Then, for each user-item interaction </a:t>
            </a:r>
            <a:r>
              <a:rPr lang="en-US" b="1" dirty="0"/>
              <a:t>(u, x)</a:t>
            </a:r>
            <a:r>
              <a:rPr lang="en-US" dirty="0"/>
              <a:t> we will concatenate both embeddings of user </a:t>
            </a:r>
            <a:r>
              <a:rPr lang="en-US" b="1" dirty="0"/>
              <a:t>u</a:t>
            </a:r>
            <a:r>
              <a:rPr lang="en-US" dirty="0"/>
              <a:t> and item </a:t>
            </a:r>
            <a:r>
              <a:rPr lang="en-US" b="1" dirty="0"/>
              <a:t>x</a:t>
            </a:r>
            <a:r>
              <a:rPr lang="en-US" dirty="0"/>
              <a:t> to give us a single vector. </a:t>
            </a:r>
          </a:p>
          <a:p>
            <a:r>
              <a:rPr lang="en-US" dirty="0"/>
              <a:t>As we already know the </a:t>
            </a:r>
            <a:r>
              <a:rPr lang="en-US" b="1" dirty="0"/>
              <a:t>value </a:t>
            </a:r>
            <a:r>
              <a:rPr lang="en-US" dirty="0"/>
              <a:t>of this user-item interaction, we can force the output of the network for this vector to be such. </a:t>
            </a:r>
          </a:p>
          <a:p>
            <a:r>
              <a:rPr lang="en-US" dirty="0"/>
              <a:t>Then, the network will use </a:t>
            </a:r>
            <a:r>
              <a:rPr lang="en-US" b="1" dirty="0"/>
              <a:t>backpropagation</a:t>
            </a:r>
            <a:r>
              <a:rPr lang="en-US" dirty="0"/>
              <a:t> to adjust both its own weights and the embeddings themselves, so the result matches what we expect. </a:t>
            </a:r>
          </a:p>
          <a:p>
            <a:r>
              <a:rPr lang="en-US" dirty="0"/>
              <a:t>Thus, the network will be learning the best way to represent users and items and will be useful to predict interactions which it hasn’t seen before by feeding it with the resulting embeddings.</a:t>
            </a:r>
          </a:p>
        </p:txBody>
      </p:sp>
    </p:spTree>
    <p:extLst>
      <p:ext uri="{BB962C8B-B14F-4D97-AF65-F5344CB8AC3E}">
        <p14:creationId xmlns:p14="http://schemas.microsoft.com/office/powerpoint/2010/main" val="2235593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6453-2AB6-43E6-B53F-1939D100C414}"/>
              </a:ext>
            </a:extLst>
          </p:cNvPr>
          <p:cNvSpPr>
            <a:spLocks noGrp="1"/>
          </p:cNvSpPr>
          <p:nvPr>
            <p:ph type="title"/>
          </p:nvPr>
        </p:nvSpPr>
        <p:spPr/>
        <p:txBody>
          <a:bodyPr/>
          <a:lstStyle/>
          <a:p>
            <a:r>
              <a:rPr lang="en-US" b="1" dirty="0">
                <a:solidFill>
                  <a:srgbClr val="444444"/>
                </a:solidFill>
                <a:latin typeface="Open Sans"/>
              </a:rPr>
              <a:t>Fully-connected neural networks</a:t>
            </a:r>
            <a:endParaRPr lang="en-US" dirty="0"/>
          </a:p>
        </p:txBody>
      </p:sp>
      <p:sp>
        <p:nvSpPr>
          <p:cNvPr id="3" name="Content Placeholder 2">
            <a:extLst>
              <a:ext uri="{FF2B5EF4-FFF2-40B4-BE49-F238E27FC236}">
                <a16:creationId xmlns:a16="http://schemas.microsoft.com/office/drawing/2014/main" id="{91A2BE25-27B2-4D52-9D05-560902C01347}"/>
              </a:ext>
            </a:extLst>
          </p:cNvPr>
          <p:cNvSpPr>
            <a:spLocks noGrp="1"/>
          </p:cNvSpPr>
          <p:nvPr>
            <p:ph idx="1"/>
          </p:nvPr>
        </p:nvSpPr>
        <p:spPr/>
        <p:txBody>
          <a:bodyPr/>
          <a:lstStyle/>
          <a:p>
            <a:r>
              <a:rPr lang="en-US" dirty="0"/>
              <a:t>For example, let’s look at the image above and suppose that ‘User Matrix’ and ‘Item Matrix’ are our randomly initialized embeddings. </a:t>
            </a:r>
          </a:p>
          <a:p>
            <a:r>
              <a:rPr lang="en-US" dirty="0"/>
              <a:t>For interaction (A, X), we’ll feed our neural network with the vector [1.2, 0.8, 1.2, 0.6] and force its output to equal 4.5.</a:t>
            </a:r>
          </a:p>
        </p:txBody>
      </p:sp>
      <p:pic>
        <p:nvPicPr>
          <p:cNvPr id="5122" name="Picture 2" descr="Illustration of matrix factorizations.">
            <a:extLst>
              <a:ext uri="{FF2B5EF4-FFF2-40B4-BE49-F238E27FC236}">
                <a16:creationId xmlns:a16="http://schemas.microsoft.com/office/drawing/2014/main" id="{834F5216-3B17-4C93-9090-7B03DA1F13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8611" y="3877409"/>
            <a:ext cx="6274778" cy="270599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4E25157D-2F12-4280-A0BB-64B9751A91D3}"/>
              </a:ext>
            </a:extLst>
          </p:cNvPr>
          <p:cNvSpPr/>
          <p:nvPr/>
        </p:nvSpPr>
        <p:spPr>
          <a:xfrm>
            <a:off x="6268914" y="4299438"/>
            <a:ext cx="685801" cy="465994"/>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D9DB746-0E3B-4C8F-BC41-290508B13E2E}"/>
              </a:ext>
            </a:extLst>
          </p:cNvPr>
          <p:cNvSpPr/>
          <p:nvPr/>
        </p:nvSpPr>
        <p:spPr>
          <a:xfrm>
            <a:off x="7763608" y="4275994"/>
            <a:ext cx="571500" cy="911468"/>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5A1E2990-6907-4034-932A-7D0272B1BEC7}"/>
              </a:ext>
            </a:extLst>
          </p:cNvPr>
          <p:cNvSpPr/>
          <p:nvPr/>
        </p:nvSpPr>
        <p:spPr>
          <a:xfrm>
            <a:off x="3757247" y="4299438"/>
            <a:ext cx="571500" cy="501162"/>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67115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BF01B-B044-463C-B78D-348022C57C23}"/>
              </a:ext>
            </a:extLst>
          </p:cNvPr>
          <p:cNvSpPr>
            <a:spLocks noGrp="1"/>
          </p:cNvSpPr>
          <p:nvPr>
            <p:ph type="title"/>
          </p:nvPr>
        </p:nvSpPr>
        <p:spPr/>
        <p:txBody>
          <a:bodyPr/>
          <a:lstStyle/>
          <a:p>
            <a:r>
              <a:rPr lang="en-US" b="1" dirty="0">
                <a:solidFill>
                  <a:srgbClr val="444444"/>
                </a:solidFill>
                <a:latin typeface="Open Sans"/>
              </a:rPr>
              <a:t>Fully-connected neural networks</a:t>
            </a:r>
            <a:endParaRPr lang="en-US" dirty="0"/>
          </a:p>
        </p:txBody>
      </p:sp>
      <p:sp>
        <p:nvSpPr>
          <p:cNvPr id="3" name="Content Placeholder 2">
            <a:extLst>
              <a:ext uri="{FF2B5EF4-FFF2-40B4-BE49-F238E27FC236}">
                <a16:creationId xmlns:a16="http://schemas.microsoft.com/office/drawing/2014/main" id="{713C87B0-5269-40D3-90D6-A44561E32706}"/>
              </a:ext>
            </a:extLst>
          </p:cNvPr>
          <p:cNvSpPr>
            <a:spLocks noGrp="1"/>
          </p:cNvSpPr>
          <p:nvPr>
            <p:ph idx="1"/>
          </p:nvPr>
        </p:nvSpPr>
        <p:spPr/>
        <p:txBody>
          <a:bodyPr>
            <a:normAutofit fontScale="92500" lnSpcReduction="10000"/>
          </a:bodyPr>
          <a:lstStyle/>
          <a:p>
            <a:r>
              <a:rPr lang="en-US" dirty="0"/>
              <a:t>For this example, we could use </a:t>
            </a:r>
            <a:r>
              <a:rPr lang="en-US" b="1" dirty="0">
                <a:hlinkClick r:id="rId2"/>
              </a:rPr>
              <a:t>MSE</a:t>
            </a:r>
            <a:r>
              <a:rPr lang="en-US" dirty="0"/>
              <a:t> as the loss function. If we had a binary matrix of interactions, it would be appropriate to use a more common loss function in classification problems, like </a:t>
            </a:r>
            <a:r>
              <a:rPr lang="en-US" b="1" dirty="0">
                <a:hlinkClick r:id="rId3"/>
              </a:rPr>
              <a:t>cross entropy</a:t>
            </a:r>
            <a:r>
              <a:rPr lang="en-US" dirty="0"/>
              <a:t>.</a:t>
            </a:r>
          </a:p>
          <a:p>
            <a:endParaRPr lang="en-US" dirty="0"/>
          </a:p>
          <a:p>
            <a:r>
              <a:rPr lang="en-US" dirty="0"/>
              <a:t>A very interesting result of this approach is that the </a:t>
            </a:r>
            <a:r>
              <a:rPr lang="en-US" b="1" dirty="0"/>
              <a:t>embeddings</a:t>
            </a:r>
            <a:r>
              <a:rPr lang="en-US" dirty="0"/>
              <a:t> usually contain certain semantic information. Thus, we don’t end up with only the predictions of unknown interactions, but we gather insights that we can make to be actionable. </a:t>
            </a:r>
          </a:p>
          <a:p>
            <a:r>
              <a:rPr lang="en-US" dirty="0"/>
              <a:t>For examples, similar users will end up closer to each other in the user vector space. This could, for example, be useful for studying how customers behave.</a:t>
            </a:r>
          </a:p>
        </p:txBody>
      </p:sp>
    </p:spTree>
    <p:extLst>
      <p:ext uri="{BB962C8B-B14F-4D97-AF65-F5344CB8AC3E}">
        <p14:creationId xmlns:p14="http://schemas.microsoft.com/office/powerpoint/2010/main" val="24780603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9C2BE-AD80-468A-A95C-4D8C9B79C534}"/>
              </a:ext>
            </a:extLst>
          </p:cNvPr>
          <p:cNvSpPr>
            <a:spLocks noGrp="1"/>
          </p:cNvSpPr>
          <p:nvPr>
            <p:ph type="title"/>
          </p:nvPr>
        </p:nvSpPr>
        <p:spPr/>
        <p:txBody>
          <a:bodyPr/>
          <a:lstStyle/>
          <a:p>
            <a:r>
              <a:rPr lang="en-US" b="1" dirty="0">
                <a:solidFill>
                  <a:srgbClr val="444444"/>
                </a:solidFill>
                <a:latin typeface="Open Sans"/>
              </a:rPr>
              <a:t>Item2vec</a:t>
            </a:r>
            <a:endParaRPr lang="en-US" dirty="0"/>
          </a:p>
        </p:txBody>
      </p:sp>
      <p:sp>
        <p:nvSpPr>
          <p:cNvPr id="3" name="Content Placeholder 2">
            <a:extLst>
              <a:ext uri="{FF2B5EF4-FFF2-40B4-BE49-F238E27FC236}">
                <a16:creationId xmlns:a16="http://schemas.microsoft.com/office/drawing/2014/main" id="{EB1ECA63-EBD0-48F0-BBB5-D1F49C2ABE38}"/>
              </a:ext>
            </a:extLst>
          </p:cNvPr>
          <p:cNvSpPr>
            <a:spLocks noGrp="1"/>
          </p:cNvSpPr>
          <p:nvPr>
            <p:ph idx="1"/>
          </p:nvPr>
        </p:nvSpPr>
        <p:spPr>
          <a:xfrm>
            <a:off x="838200" y="1825625"/>
            <a:ext cx="6096000" cy="4351338"/>
          </a:xfrm>
        </p:spPr>
        <p:txBody>
          <a:bodyPr/>
          <a:lstStyle/>
          <a:p>
            <a:r>
              <a:rPr lang="en-US" b="1" dirty="0">
                <a:hlinkClick r:id="rId2"/>
              </a:rPr>
              <a:t>Item2vec</a:t>
            </a:r>
            <a:r>
              <a:rPr lang="en-US" dirty="0"/>
              <a:t> proposes that embeddings for the items can be found using the same technique as </a:t>
            </a:r>
            <a:r>
              <a:rPr lang="en-US" b="1" dirty="0">
                <a:hlinkClick r:id="rId3"/>
              </a:rPr>
              <a:t>Word2vec</a:t>
            </a:r>
            <a:r>
              <a:rPr lang="en-US" dirty="0"/>
              <a:t>. </a:t>
            </a:r>
          </a:p>
          <a:p>
            <a:r>
              <a:rPr lang="en-US" dirty="0"/>
              <a:t>It utilizes store purchase orders as contextual information, which implies that items bought under analogous circumstances are comparable (and will have very similar representations within the space in which the embeddings live).</a:t>
            </a:r>
          </a:p>
        </p:txBody>
      </p:sp>
      <p:pic>
        <p:nvPicPr>
          <p:cNvPr id="9218" name="Picture 2" descr="Image result for Item2vec&quot;">
            <a:extLst>
              <a:ext uri="{FF2B5EF4-FFF2-40B4-BE49-F238E27FC236}">
                <a16:creationId xmlns:a16="http://schemas.microsoft.com/office/drawing/2014/main" id="{7F96C81B-313C-4DC6-90D8-B0F079ECC2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1953419"/>
            <a:ext cx="5133975" cy="2544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75989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28C8E-097E-4A40-978C-1B05A04BCA3D}"/>
              </a:ext>
            </a:extLst>
          </p:cNvPr>
          <p:cNvSpPr>
            <a:spLocks noGrp="1"/>
          </p:cNvSpPr>
          <p:nvPr>
            <p:ph type="title"/>
          </p:nvPr>
        </p:nvSpPr>
        <p:spPr/>
        <p:txBody>
          <a:bodyPr/>
          <a:lstStyle/>
          <a:p>
            <a:r>
              <a:rPr lang="en-US" b="1" dirty="0">
                <a:solidFill>
                  <a:srgbClr val="444444"/>
                </a:solidFill>
                <a:latin typeface="Open Sans"/>
              </a:rPr>
              <a:t>Item2vec</a:t>
            </a:r>
            <a:endParaRPr lang="en-US" dirty="0"/>
          </a:p>
        </p:txBody>
      </p:sp>
      <p:sp>
        <p:nvSpPr>
          <p:cNvPr id="3" name="Content Placeholder 2">
            <a:extLst>
              <a:ext uri="{FF2B5EF4-FFF2-40B4-BE49-F238E27FC236}">
                <a16:creationId xmlns:a16="http://schemas.microsoft.com/office/drawing/2014/main" id="{B2684ED8-18FD-4A26-9728-CB97A1F9C846}"/>
              </a:ext>
            </a:extLst>
          </p:cNvPr>
          <p:cNvSpPr>
            <a:spLocks noGrp="1"/>
          </p:cNvSpPr>
          <p:nvPr>
            <p:ph idx="1"/>
          </p:nvPr>
        </p:nvSpPr>
        <p:spPr/>
        <p:txBody>
          <a:bodyPr/>
          <a:lstStyle/>
          <a:p>
            <a:r>
              <a:rPr lang="en-US" dirty="0"/>
              <a:t>This approach neither </a:t>
            </a:r>
            <a:r>
              <a:rPr lang="en-US" i="1" dirty="0"/>
              <a:t>directly</a:t>
            </a:r>
            <a:r>
              <a:rPr lang="en-US" dirty="0"/>
              <a:t> involves the users nor considers them at the moment of making recommendations. Yet, it could be very useful if our goal is to show the user alternatives for a certain item they have chosen (“you bought this TV, you might also like these other ones”).</a:t>
            </a:r>
          </a:p>
          <a:p>
            <a:r>
              <a:rPr lang="en-US" dirty="0"/>
              <a:t>The main issue we have here is that we need tons of data to produce good embeddings. In the Item2vec paper, two datasets were used; one with 9 million interactions, 732 thousand users, and 49 thousand items, and other with 379 thousand interactions, 1706 items, and no information about users.</a:t>
            </a:r>
          </a:p>
        </p:txBody>
      </p:sp>
    </p:spTree>
    <p:extLst>
      <p:ext uri="{BB962C8B-B14F-4D97-AF65-F5344CB8AC3E}">
        <p14:creationId xmlns:p14="http://schemas.microsoft.com/office/powerpoint/2010/main" val="27975464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981D5-3325-40A0-AF9D-FD5E8F40EDA7}"/>
              </a:ext>
            </a:extLst>
          </p:cNvPr>
          <p:cNvSpPr>
            <a:spLocks noGrp="1"/>
          </p:cNvSpPr>
          <p:nvPr>
            <p:ph type="title"/>
          </p:nvPr>
        </p:nvSpPr>
        <p:spPr/>
        <p:txBody>
          <a:bodyPr>
            <a:normAutofit/>
          </a:bodyPr>
          <a:lstStyle/>
          <a:p>
            <a:r>
              <a:rPr lang="en-US" b="1" dirty="0">
                <a:solidFill>
                  <a:srgbClr val="4A4A4A"/>
                </a:solidFill>
                <a:latin typeface="Open Sans"/>
              </a:rPr>
              <a:t>When to implement a recommender system?</a:t>
            </a:r>
            <a:endParaRPr lang="en-US" dirty="0"/>
          </a:p>
        </p:txBody>
      </p:sp>
      <p:sp>
        <p:nvSpPr>
          <p:cNvPr id="3" name="Content Placeholder 2">
            <a:extLst>
              <a:ext uri="{FF2B5EF4-FFF2-40B4-BE49-F238E27FC236}">
                <a16:creationId xmlns:a16="http://schemas.microsoft.com/office/drawing/2014/main" id="{85B2D605-BB26-4AAD-BB49-A3A1C99A6136}"/>
              </a:ext>
            </a:extLst>
          </p:cNvPr>
          <p:cNvSpPr>
            <a:spLocks noGrp="1"/>
          </p:cNvSpPr>
          <p:nvPr>
            <p:ph idx="1"/>
          </p:nvPr>
        </p:nvSpPr>
        <p:spPr/>
        <p:txBody>
          <a:bodyPr/>
          <a:lstStyle/>
          <a:p>
            <a:r>
              <a:rPr lang="en-US" dirty="0"/>
              <a:t>Now that we have some understanding of recommender systems, it’s time to think about when it’s worthwhile to implement one.</a:t>
            </a:r>
          </a:p>
          <a:p>
            <a:r>
              <a:rPr lang="en-US" dirty="0"/>
              <a:t>If you’re running a successful business, you could probably survive without a recommender system. However, if you want to leverage the power of data to create a better user experience and to increase earnings, you should seriously consider implementing one.</a:t>
            </a:r>
          </a:p>
          <a:p>
            <a:endParaRPr lang="en-US" dirty="0"/>
          </a:p>
        </p:txBody>
      </p:sp>
    </p:spTree>
    <p:extLst>
      <p:ext uri="{BB962C8B-B14F-4D97-AF65-F5344CB8AC3E}">
        <p14:creationId xmlns:p14="http://schemas.microsoft.com/office/powerpoint/2010/main" val="39829316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AAAD2-BD84-4FF1-9A14-34FC6888E243}"/>
              </a:ext>
            </a:extLst>
          </p:cNvPr>
          <p:cNvSpPr>
            <a:spLocks noGrp="1"/>
          </p:cNvSpPr>
          <p:nvPr>
            <p:ph type="title"/>
          </p:nvPr>
        </p:nvSpPr>
        <p:spPr/>
        <p:txBody>
          <a:bodyPr/>
          <a:lstStyle/>
          <a:p>
            <a:r>
              <a:rPr lang="en-US" b="1" dirty="0">
                <a:solidFill>
                  <a:srgbClr val="4A4A4A"/>
                </a:solidFill>
                <a:latin typeface="Open Sans"/>
              </a:rPr>
              <a:t>When to implement a recommender system?</a:t>
            </a:r>
            <a:endParaRPr lang="en-US" dirty="0"/>
          </a:p>
        </p:txBody>
      </p:sp>
      <p:sp>
        <p:nvSpPr>
          <p:cNvPr id="3" name="Content Placeholder 2">
            <a:extLst>
              <a:ext uri="{FF2B5EF4-FFF2-40B4-BE49-F238E27FC236}">
                <a16:creationId xmlns:a16="http://schemas.microsoft.com/office/drawing/2014/main" id="{651C8B40-ABE6-4DB9-9EEE-A016B2468890}"/>
              </a:ext>
            </a:extLst>
          </p:cNvPr>
          <p:cNvSpPr>
            <a:spLocks noGrp="1"/>
          </p:cNvSpPr>
          <p:nvPr>
            <p:ph idx="1"/>
          </p:nvPr>
        </p:nvSpPr>
        <p:spPr>
          <a:xfrm>
            <a:off x="838200" y="1843208"/>
            <a:ext cx="10515600" cy="4803776"/>
          </a:xfrm>
        </p:spPr>
        <p:txBody>
          <a:bodyPr>
            <a:normAutofit/>
          </a:bodyPr>
          <a:lstStyle/>
          <a:p>
            <a:r>
              <a:rPr lang="en-US" dirty="0"/>
              <a:t>Is it worth investing in a good recommendation system? A good way to answer this question is to look at how companies that have implemented such systems have fared:</a:t>
            </a:r>
          </a:p>
          <a:p>
            <a:pPr lvl="1"/>
            <a:r>
              <a:rPr lang="en-US" dirty="0"/>
              <a:t>35% of the purchases on Amazon are the result of their recommender system, according to </a:t>
            </a:r>
            <a:r>
              <a:rPr lang="en-US" b="1" dirty="0">
                <a:hlinkClick r:id="rId2"/>
              </a:rPr>
              <a:t>McKinsey</a:t>
            </a:r>
            <a:r>
              <a:rPr lang="en-US" dirty="0"/>
              <a:t>.</a:t>
            </a:r>
          </a:p>
          <a:p>
            <a:pPr lvl="1"/>
            <a:r>
              <a:rPr lang="en-US" dirty="0"/>
              <a:t>During the Chinese global shopping festival of November 11, 2016, Alibaba achieved growth of up to 20% of their conversion rate using personalized landing pages, according to </a:t>
            </a:r>
            <a:r>
              <a:rPr lang="en-US" b="1" dirty="0" err="1">
                <a:hlinkClick r:id="rId3"/>
              </a:rPr>
              <a:t>Alizila</a:t>
            </a:r>
            <a:r>
              <a:rPr lang="en-US" dirty="0"/>
              <a:t>.</a:t>
            </a:r>
          </a:p>
          <a:p>
            <a:pPr lvl="1"/>
            <a:r>
              <a:rPr lang="en-US" dirty="0"/>
              <a:t>Recommendations are responsible for 70% of the time people spend watching videos on </a:t>
            </a:r>
            <a:r>
              <a:rPr lang="en-US" b="1" dirty="0">
                <a:hlinkClick r:id="rId4"/>
              </a:rPr>
              <a:t>YouTube</a:t>
            </a:r>
            <a:r>
              <a:rPr lang="en-US" dirty="0"/>
              <a:t>.</a:t>
            </a:r>
          </a:p>
          <a:p>
            <a:pPr lvl="1"/>
            <a:r>
              <a:rPr lang="en-US" dirty="0"/>
              <a:t>75% of what people are watching on Netflix comes from recommendations, according to </a:t>
            </a:r>
            <a:r>
              <a:rPr lang="en-US" b="1" dirty="0">
                <a:hlinkClick r:id="rId2"/>
              </a:rPr>
              <a:t>McKinsey</a:t>
            </a:r>
            <a:r>
              <a:rPr lang="en-US" dirty="0"/>
              <a:t>.</a:t>
            </a:r>
          </a:p>
          <a:p>
            <a:endParaRPr lang="en-US" dirty="0"/>
          </a:p>
        </p:txBody>
      </p:sp>
    </p:spTree>
    <p:extLst>
      <p:ext uri="{BB962C8B-B14F-4D97-AF65-F5344CB8AC3E}">
        <p14:creationId xmlns:p14="http://schemas.microsoft.com/office/powerpoint/2010/main" val="39704211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654F9-57A0-49C2-8AF3-FA109EDBB433}"/>
              </a:ext>
            </a:extLst>
          </p:cNvPr>
          <p:cNvSpPr>
            <a:spLocks noGrp="1"/>
          </p:cNvSpPr>
          <p:nvPr>
            <p:ph type="title"/>
          </p:nvPr>
        </p:nvSpPr>
        <p:spPr/>
        <p:txBody>
          <a:bodyPr/>
          <a:lstStyle/>
          <a:p>
            <a:r>
              <a:rPr lang="en-US" b="1" dirty="0">
                <a:solidFill>
                  <a:srgbClr val="4A4A4A"/>
                </a:solidFill>
                <a:latin typeface="Open Sans"/>
              </a:rPr>
              <a:t>When to implement a recommender system?</a:t>
            </a:r>
            <a:endParaRPr lang="en-US" dirty="0"/>
          </a:p>
        </p:txBody>
      </p:sp>
      <p:sp>
        <p:nvSpPr>
          <p:cNvPr id="3" name="Content Placeholder 2">
            <a:extLst>
              <a:ext uri="{FF2B5EF4-FFF2-40B4-BE49-F238E27FC236}">
                <a16:creationId xmlns:a16="http://schemas.microsoft.com/office/drawing/2014/main" id="{E70C1172-AA8F-4754-8E73-8F4227DE2738}"/>
              </a:ext>
            </a:extLst>
          </p:cNvPr>
          <p:cNvSpPr>
            <a:spLocks noGrp="1"/>
          </p:cNvSpPr>
          <p:nvPr>
            <p:ph idx="1"/>
          </p:nvPr>
        </p:nvSpPr>
        <p:spPr/>
        <p:txBody>
          <a:bodyPr/>
          <a:lstStyle/>
          <a:p>
            <a:r>
              <a:rPr lang="en-US" dirty="0"/>
              <a:t>Employing a recommender system enables Netflix to save around $1 billion each year, according to </a:t>
            </a:r>
            <a:r>
              <a:rPr lang="en-US" b="1" dirty="0">
                <a:hlinkClick r:id="rId2"/>
              </a:rPr>
              <a:t>this paper</a:t>
            </a:r>
            <a:r>
              <a:rPr lang="en-US" dirty="0"/>
              <a:t> written by an executive:</a:t>
            </a:r>
          </a:p>
          <a:p>
            <a:endParaRPr lang="en-US" dirty="0"/>
          </a:p>
          <a:p>
            <a:endParaRPr lang="en-US" dirty="0"/>
          </a:p>
          <a:p>
            <a:endParaRPr lang="en-US" dirty="0"/>
          </a:p>
          <a:p>
            <a:r>
              <a:rPr lang="en-US" dirty="0"/>
              <a:t>Cross-selling and category-penetration techniques increase sales by 20% and profits by 30%, according to </a:t>
            </a:r>
            <a:r>
              <a:rPr lang="en-US" b="1" dirty="0">
                <a:hlinkClick r:id="rId3"/>
              </a:rPr>
              <a:t>McKinsey</a:t>
            </a:r>
            <a:r>
              <a:rPr lang="en-US" b="1" dirty="0"/>
              <a:t>.</a:t>
            </a:r>
            <a:endParaRPr lang="en-US" dirty="0"/>
          </a:p>
        </p:txBody>
      </p:sp>
      <p:sp>
        <p:nvSpPr>
          <p:cNvPr id="4" name="Rectangle 3">
            <a:extLst>
              <a:ext uri="{FF2B5EF4-FFF2-40B4-BE49-F238E27FC236}">
                <a16:creationId xmlns:a16="http://schemas.microsoft.com/office/drawing/2014/main" id="{324CE1F2-C130-4A66-B279-0E7B8233BB42}"/>
              </a:ext>
            </a:extLst>
          </p:cNvPr>
          <p:cNvSpPr/>
          <p:nvPr/>
        </p:nvSpPr>
        <p:spPr>
          <a:xfrm>
            <a:off x="3294185" y="2936300"/>
            <a:ext cx="6096000" cy="1477328"/>
          </a:xfrm>
          <a:prstGeom prst="rect">
            <a:avLst/>
          </a:prstGeom>
        </p:spPr>
        <p:txBody>
          <a:bodyPr>
            <a:spAutoFit/>
          </a:bodyPr>
          <a:lstStyle/>
          <a:p>
            <a:pPr algn="just"/>
            <a:r>
              <a:rPr lang="en-US" i="1" dirty="0">
                <a:solidFill>
                  <a:srgbClr val="444444"/>
                </a:solidFill>
                <a:latin typeface="Open Sans"/>
              </a:rPr>
              <a:t> Reduction of monthly churn both increases the lifetime value of an existing subscriber, and reduces the number of new subscribers we need to acquire to replace canceled members. We think the combined effect of personalization and recommendations save us more than $1B per year.</a:t>
            </a:r>
            <a:endParaRPr lang="en-US" b="0" i="1" dirty="0">
              <a:solidFill>
                <a:srgbClr val="444444"/>
              </a:solidFill>
              <a:effectLst/>
              <a:latin typeface="Open Sans"/>
            </a:endParaRPr>
          </a:p>
        </p:txBody>
      </p:sp>
    </p:spTree>
    <p:extLst>
      <p:ext uri="{BB962C8B-B14F-4D97-AF65-F5344CB8AC3E}">
        <p14:creationId xmlns:p14="http://schemas.microsoft.com/office/powerpoint/2010/main" val="29057501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5C930-0510-4BB1-BC8B-1D2B5CDD250E}"/>
              </a:ext>
            </a:extLst>
          </p:cNvPr>
          <p:cNvSpPr>
            <a:spLocks noGrp="1"/>
          </p:cNvSpPr>
          <p:nvPr>
            <p:ph type="title"/>
          </p:nvPr>
        </p:nvSpPr>
        <p:spPr/>
        <p:txBody>
          <a:bodyPr>
            <a:normAutofit/>
          </a:bodyPr>
          <a:lstStyle/>
          <a:p>
            <a:r>
              <a:rPr lang="en-US" b="1" dirty="0">
                <a:solidFill>
                  <a:srgbClr val="4A4A4A"/>
                </a:solidFill>
                <a:latin typeface="Open Sans"/>
              </a:rPr>
              <a:t>What are the prerequisites for building a recommender system?</a:t>
            </a:r>
            <a:endParaRPr lang="en-US" dirty="0"/>
          </a:p>
        </p:txBody>
      </p:sp>
      <p:sp>
        <p:nvSpPr>
          <p:cNvPr id="3" name="Content Placeholder 2">
            <a:extLst>
              <a:ext uri="{FF2B5EF4-FFF2-40B4-BE49-F238E27FC236}">
                <a16:creationId xmlns:a16="http://schemas.microsoft.com/office/drawing/2014/main" id="{593B4178-7D10-42BB-8F20-042F46FCDAFB}"/>
              </a:ext>
            </a:extLst>
          </p:cNvPr>
          <p:cNvSpPr>
            <a:spLocks noGrp="1"/>
          </p:cNvSpPr>
          <p:nvPr>
            <p:ph idx="1"/>
          </p:nvPr>
        </p:nvSpPr>
        <p:spPr/>
        <p:txBody>
          <a:bodyPr>
            <a:normAutofit/>
          </a:bodyPr>
          <a:lstStyle/>
          <a:p>
            <a:r>
              <a:rPr lang="en-US" dirty="0"/>
              <a:t>Data is the single most important asset. Essentially, you need to know some details about your users and items. If metadata is all you have available, you can start with content-based approaches. If you have a large number of user interactions, you can experiment with more powerful collaborative filtering.</a:t>
            </a:r>
          </a:p>
          <a:p>
            <a:r>
              <a:rPr lang="en-US" dirty="0"/>
              <a:t>The larger the data set in your possession, the better your systems will work. Furthermore, you have to be sure you’re staffed with a team that is able to understand the data and manipulate it correctly to allow for it to be ingested by the techniques you’ll utilize.</a:t>
            </a:r>
          </a:p>
        </p:txBody>
      </p:sp>
    </p:spTree>
    <p:extLst>
      <p:ext uri="{BB962C8B-B14F-4D97-AF65-F5344CB8AC3E}">
        <p14:creationId xmlns:p14="http://schemas.microsoft.com/office/powerpoint/2010/main" val="398315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2BC59-4134-4109-8CE4-326AE5BCF0D1}"/>
              </a:ext>
            </a:extLst>
          </p:cNvPr>
          <p:cNvSpPr>
            <a:spLocks noGrp="1"/>
          </p:cNvSpPr>
          <p:nvPr>
            <p:ph type="title"/>
          </p:nvPr>
        </p:nvSpPr>
        <p:spPr/>
        <p:txBody>
          <a:bodyPr/>
          <a:lstStyle/>
          <a:p>
            <a:r>
              <a:rPr lang="en-US" b="1" dirty="0">
                <a:solidFill>
                  <a:srgbClr val="4A4A4A"/>
                </a:solidFill>
                <a:latin typeface="Open Sans"/>
              </a:rPr>
              <a:t>What are recommender systems?</a:t>
            </a:r>
            <a:endParaRPr lang="en-US" dirty="0"/>
          </a:p>
        </p:txBody>
      </p:sp>
      <p:sp>
        <p:nvSpPr>
          <p:cNvPr id="3" name="Content Placeholder 2">
            <a:extLst>
              <a:ext uri="{FF2B5EF4-FFF2-40B4-BE49-F238E27FC236}">
                <a16:creationId xmlns:a16="http://schemas.microsoft.com/office/drawing/2014/main" id="{0A3A4771-6C7A-4D31-9878-1C35D0AD8241}"/>
              </a:ext>
            </a:extLst>
          </p:cNvPr>
          <p:cNvSpPr>
            <a:spLocks noGrp="1"/>
          </p:cNvSpPr>
          <p:nvPr>
            <p:ph idx="1"/>
          </p:nvPr>
        </p:nvSpPr>
        <p:spPr/>
        <p:txBody>
          <a:bodyPr>
            <a:normAutofit fontScale="92500" lnSpcReduction="10000"/>
          </a:bodyPr>
          <a:lstStyle/>
          <a:p>
            <a:r>
              <a:rPr lang="en-US" dirty="0"/>
              <a:t>Recommender systems aim to predict users’ interests and recommend product items that quite likely are interesting for them. They are among the most powerful machine learning systems that online retailers implement in order to drive sales.</a:t>
            </a:r>
          </a:p>
          <a:p>
            <a:r>
              <a:rPr lang="en-US" dirty="0"/>
              <a:t>Data required for recommender systems stems from explicit user ratings after watching a movie or listening to a song, from implicit search engine queries and purchase histories, or from other knowledge about the users/items themselves.</a:t>
            </a:r>
          </a:p>
          <a:p>
            <a:r>
              <a:rPr lang="en-US" dirty="0"/>
              <a:t>Sites like Spotify, YouTube or Netflix use that data in order to suggest playlists, so-called </a:t>
            </a:r>
            <a:r>
              <a:rPr lang="en-US" b="1" dirty="0">
                <a:hlinkClick r:id="rId2"/>
              </a:rPr>
              <a:t>Daily mixes</a:t>
            </a:r>
            <a:r>
              <a:rPr lang="en-US" dirty="0"/>
              <a:t>, or to make </a:t>
            </a:r>
            <a:r>
              <a:rPr lang="en-US" b="1" dirty="0">
                <a:hlinkClick r:id="rId3"/>
              </a:rPr>
              <a:t>video recommendations</a:t>
            </a:r>
            <a:r>
              <a:rPr lang="en-US" dirty="0"/>
              <a:t>, respectively.</a:t>
            </a:r>
            <a:br>
              <a:rPr lang="en-US" dirty="0"/>
            </a:br>
            <a:endParaRPr lang="en-US" dirty="0"/>
          </a:p>
        </p:txBody>
      </p:sp>
    </p:spTree>
    <p:extLst>
      <p:ext uri="{BB962C8B-B14F-4D97-AF65-F5344CB8AC3E}">
        <p14:creationId xmlns:p14="http://schemas.microsoft.com/office/powerpoint/2010/main" val="38658036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4959D-127D-4096-94BC-5997D2F1D4FE}"/>
              </a:ext>
            </a:extLst>
          </p:cNvPr>
          <p:cNvSpPr>
            <a:spLocks noGrp="1"/>
          </p:cNvSpPr>
          <p:nvPr>
            <p:ph type="title"/>
          </p:nvPr>
        </p:nvSpPr>
        <p:spPr/>
        <p:txBody>
          <a:bodyPr/>
          <a:lstStyle/>
          <a:p>
            <a:r>
              <a:rPr lang="en-US" b="1" dirty="0">
                <a:solidFill>
                  <a:srgbClr val="4A4A4A"/>
                </a:solidFill>
                <a:latin typeface="Open Sans"/>
              </a:rPr>
              <a:t>What are the prerequisites for building a recommender system?</a:t>
            </a:r>
            <a:endParaRPr lang="en-US" dirty="0"/>
          </a:p>
        </p:txBody>
      </p:sp>
      <p:sp>
        <p:nvSpPr>
          <p:cNvPr id="3" name="Content Placeholder 2">
            <a:extLst>
              <a:ext uri="{FF2B5EF4-FFF2-40B4-BE49-F238E27FC236}">
                <a16:creationId xmlns:a16="http://schemas.microsoft.com/office/drawing/2014/main" id="{3DA80480-2EC4-4389-A155-B9A8C20D8D89}"/>
              </a:ext>
            </a:extLst>
          </p:cNvPr>
          <p:cNvSpPr>
            <a:spLocks noGrp="1"/>
          </p:cNvSpPr>
          <p:nvPr>
            <p:ph idx="1"/>
          </p:nvPr>
        </p:nvSpPr>
        <p:spPr/>
        <p:txBody>
          <a:bodyPr>
            <a:normAutofit/>
          </a:bodyPr>
          <a:lstStyle/>
          <a:p>
            <a:r>
              <a:rPr lang="en-US" dirty="0"/>
              <a:t>Some things to keep in mind regarding the user-item interactions:</a:t>
            </a:r>
          </a:p>
          <a:p>
            <a:pPr lvl="1"/>
            <a:r>
              <a:rPr lang="en-US" dirty="0"/>
              <a:t>You should define the interactions with respect to your system so that data can be extracted For example, if you’re working on an e-commerce site, the interactions could include clicks on an item, searches, visits, favorite items, purchases, explicit ratings, elements in a shopping cart, or even discarded products, among others.</a:t>
            </a:r>
          </a:p>
          <a:p>
            <a:pPr lvl="1"/>
            <a:r>
              <a:rPr lang="en-US" dirty="0"/>
              <a:t>The interactions can be defined as </a:t>
            </a:r>
            <a:r>
              <a:rPr lang="en-US" i="1" dirty="0"/>
              <a:t>explicit</a:t>
            </a:r>
            <a:r>
              <a:rPr lang="en-US" dirty="0"/>
              <a:t> or </a:t>
            </a:r>
            <a:r>
              <a:rPr lang="en-US" i="1" dirty="0"/>
              <a:t>implicit</a:t>
            </a:r>
            <a:r>
              <a:rPr lang="en-US" dirty="0"/>
              <a:t>. Explicit is characterized by situations such as when the user shows either positive or negative interest in an item, such as ranking it or leaving a review. Implicit is when the user’s interest is derived from their actions, like searching for or buying an item.</a:t>
            </a:r>
          </a:p>
          <a:p>
            <a:pPr lvl="1"/>
            <a:endParaRPr lang="en-US" dirty="0"/>
          </a:p>
        </p:txBody>
      </p:sp>
    </p:spTree>
    <p:extLst>
      <p:ext uri="{BB962C8B-B14F-4D97-AF65-F5344CB8AC3E}">
        <p14:creationId xmlns:p14="http://schemas.microsoft.com/office/powerpoint/2010/main" val="8817729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llustration of the long tail.">
            <a:extLst>
              <a:ext uri="{FF2B5EF4-FFF2-40B4-BE49-F238E27FC236}">
                <a16:creationId xmlns:a16="http://schemas.microsoft.com/office/drawing/2014/main" id="{708F08A6-00F5-4577-A602-06EEE32DA3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8108" y="4454037"/>
            <a:ext cx="3319177" cy="240396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665B4EA-27AE-4D68-9CC8-537225BF301E}"/>
              </a:ext>
            </a:extLst>
          </p:cNvPr>
          <p:cNvSpPr>
            <a:spLocks noGrp="1"/>
          </p:cNvSpPr>
          <p:nvPr>
            <p:ph type="title"/>
          </p:nvPr>
        </p:nvSpPr>
        <p:spPr/>
        <p:txBody>
          <a:bodyPr/>
          <a:lstStyle/>
          <a:p>
            <a:r>
              <a:rPr lang="en-US" b="1" dirty="0">
                <a:solidFill>
                  <a:srgbClr val="4A4A4A"/>
                </a:solidFill>
                <a:latin typeface="Open Sans"/>
              </a:rPr>
              <a:t>What are the prerequisites for building a recommender system?</a:t>
            </a:r>
            <a:endParaRPr lang="en-US" dirty="0"/>
          </a:p>
        </p:txBody>
      </p:sp>
      <p:sp>
        <p:nvSpPr>
          <p:cNvPr id="3" name="Content Placeholder 2">
            <a:extLst>
              <a:ext uri="{FF2B5EF4-FFF2-40B4-BE49-F238E27FC236}">
                <a16:creationId xmlns:a16="http://schemas.microsoft.com/office/drawing/2014/main" id="{5198C0E1-7947-47EF-A7F9-EADE3187C148}"/>
              </a:ext>
            </a:extLst>
          </p:cNvPr>
          <p:cNvSpPr>
            <a:spLocks noGrp="1"/>
          </p:cNvSpPr>
          <p:nvPr>
            <p:ph idx="1"/>
          </p:nvPr>
        </p:nvSpPr>
        <p:spPr/>
        <p:txBody>
          <a:bodyPr/>
          <a:lstStyle/>
          <a:p>
            <a:pPr lvl="1"/>
            <a:r>
              <a:rPr lang="en-US" dirty="0"/>
              <a:t>The larger the number of interactions per user and item, the better the final results will be.</a:t>
            </a:r>
          </a:p>
          <a:p>
            <a:pPr lvl="1"/>
            <a:r>
              <a:rPr lang="en-US" dirty="0"/>
              <a:t>Typically, there are very popular items that users interact with a lot and others that they don’t, which comprise what is known as the </a:t>
            </a:r>
            <a:r>
              <a:rPr lang="en-US" i="1" dirty="0"/>
              <a:t>Long Tail</a:t>
            </a:r>
            <a:r>
              <a:rPr lang="en-US" dirty="0"/>
              <a:t>. Recommender systems usually work pretty well on popular items, although that’s probably not very interesting to users as they most likely already know about them. The items in the Long Tail are the most interesting ones, because they may not be considered by the user at all if they aren’t recommended.</a:t>
            </a:r>
          </a:p>
          <a:p>
            <a:endParaRPr lang="en-US" dirty="0"/>
          </a:p>
        </p:txBody>
      </p:sp>
    </p:spTree>
    <p:extLst>
      <p:ext uri="{BB962C8B-B14F-4D97-AF65-F5344CB8AC3E}">
        <p14:creationId xmlns:p14="http://schemas.microsoft.com/office/powerpoint/2010/main" val="13145767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99AC3-D57B-4A5D-A107-9A449B5D6CE4}"/>
              </a:ext>
            </a:extLst>
          </p:cNvPr>
          <p:cNvSpPr>
            <a:spLocks noGrp="1"/>
          </p:cNvSpPr>
          <p:nvPr>
            <p:ph type="title"/>
          </p:nvPr>
        </p:nvSpPr>
        <p:spPr/>
        <p:txBody>
          <a:bodyPr/>
          <a:lstStyle/>
          <a:p>
            <a:r>
              <a:rPr lang="en-US" b="1" dirty="0">
                <a:solidFill>
                  <a:srgbClr val="4A4A4A"/>
                </a:solidFill>
                <a:latin typeface="Open Sans"/>
              </a:rPr>
              <a:t>What are the prerequisites for building a recommender system?</a:t>
            </a:r>
            <a:endParaRPr lang="en-US" dirty="0"/>
          </a:p>
        </p:txBody>
      </p:sp>
      <p:sp>
        <p:nvSpPr>
          <p:cNvPr id="3" name="Content Placeholder 2">
            <a:extLst>
              <a:ext uri="{FF2B5EF4-FFF2-40B4-BE49-F238E27FC236}">
                <a16:creationId xmlns:a16="http://schemas.microsoft.com/office/drawing/2014/main" id="{FBAA8748-46E5-431B-A52C-495C14555949}"/>
              </a:ext>
            </a:extLst>
          </p:cNvPr>
          <p:cNvSpPr>
            <a:spLocks noGrp="1"/>
          </p:cNvSpPr>
          <p:nvPr>
            <p:ph idx="1"/>
          </p:nvPr>
        </p:nvSpPr>
        <p:spPr/>
        <p:txBody>
          <a:bodyPr>
            <a:normAutofit lnSpcReduction="10000"/>
          </a:bodyPr>
          <a:lstStyle/>
          <a:p>
            <a:r>
              <a:rPr lang="en-US" dirty="0"/>
              <a:t>Within the context of launching a new product, implementing a recommendation system from scratch won’t be easy. A content-based approach would come in handy after the users start interacting, or you could ask them explicitly about their interests to help you at the beginning. Once the volume of users and interactions increases, it’s time to start contemplating a collaborative-filtering approach to augment the potential of your system.</a:t>
            </a:r>
          </a:p>
          <a:p>
            <a:r>
              <a:rPr lang="en-US" dirty="0"/>
              <a:t>Finally, evaluating the system and thinking about different ways of improving its performance will likely be the most difficult task. But don’t get discouraged, you’ll almost certainly have fun and you’ll be able to appreciate the increase in your earnings as well, right?</a:t>
            </a:r>
          </a:p>
          <a:p>
            <a:endParaRPr lang="en-US" dirty="0"/>
          </a:p>
        </p:txBody>
      </p:sp>
    </p:spTree>
    <p:extLst>
      <p:ext uri="{BB962C8B-B14F-4D97-AF65-F5344CB8AC3E}">
        <p14:creationId xmlns:p14="http://schemas.microsoft.com/office/powerpoint/2010/main" val="35241966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1680C-613E-43A2-BDC5-913F9481DD8C}"/>
              </a:ext>
            </a:extLst>
          </p:cNvPr>
          <p:cNvSpPr>
            <a:spLocks noGrp="1"/>
          </p:cNvSpPr>
          <p:nvPr>
            <p:ph type="title"/>
          </p:nvPr>
        </p:nvSpPr>
        <p:spPr/>
        <p:txBody>
          <a:bodyPr>
            <a:normAutofit/>
          </a:bodyPr>
          <a:lstStyle/>
          <a:p>
            <a:r>
              <a:rPr lang="en-US" b="1" dirty="0">
                <a:solidFill>
                  <a:srgbClr val="4A4A4A"/>
                </a:solidFill>
                <a:latin typeface="Open Sans"/>
              </a:rPr>
              <a:t>How to evaluate a recommender system?</a:t>
            </a:r>
            <a:endParaRPr lang="en-US" dirty="0"/>
          </a:p>
        </p:txBody>
      </p:sp>
      <p:sp>
        <p:nvSpPr>
          <p:cNvPr id="3" name="Content Placeholder 2">
            <a:extLst>
              <a:ext uri="{FF2B5EF4-FFF2-40B4-BE49-F238E27FC236}">
                <a16:creationId xmlns:a16="http://schemas.microsoft.com/office/drawing/2014/main" id="{B00C53B5-A22C-4AA7-95F7-DDC52EFFDD6F}"/>
              </a:ext>
            </a:extLst>
          </p:cNvPr>
          <p:cNvSpPr>
            <a:spLocks noGrp="1"/>
          </p:cNvSpPr>
          <p:nvPr>
            <p:ph idx="1"/>
          </p:nvPr>
        </p:nvSpPr>
        <p:spPr/>
        <p:txBody>
          <a:bodyPr>
            <a:normAutofit lnSpcReduction="10000"/>
          </a:bodyPr>
          <a:lstStyle/>
          <a:p>
            <a:r>
              <a:rPr lang="en-US" dirty="0"/>
              <a:t>Recommender systems have different ways of being evaluated and the answer which evaluation method to choose depends on your goal. If you’re solely interested in recommending the top 5 items (i.e. the most probable items the user will interact with), you don’t need to consider the predictions regarding the rest of the items when conducting the evaluation.</a:t>
            </a:r>
          </a:p>
          <a:p>
            <a:r>
              <a:rPr lang="en-US" dirty="0"/>
              <a:t>However, you could very well be interested in the order of priority of those 5 recommendations, so you would have to consider this. The chosen manner of evaluating has an important effect on the way you design the system. Two types of recommender system evaluations are frequently discussed: </a:t>
            </a:r>
            <a:r>
              <a:rPr lang="en-US" i="1" dirty="0"/>
              <a:t>online</a:t>
            </a:r>
            <a:r>
              <a:rPr lang="en-US" dirty="0"/>
              <a:t> and </a:t>
            </a:r>
            <a:r>
              <a:rPr lang="en-US" i="1" dirty="0"/>
              <a:t>offline</a:t>
            </a:r>
            <a:r>
              <a:rPr lang="en-US" dirty="0"/>
              <a:t> approaches.</a:t>
            </a:r>
          </a:p>
        </p:txBody>
      </p:sp>
    </p:spTree>
    <p:extLst>
      <p:ext uri="{BB962C8B-B14F-4D97-AF65-F5344CB8AC3E}">
        <p14:creationId xmlns:p14="http://schemas.microsoft.com/office/powerpoint/2010/main" val="14423306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BE2EE-769E-4554-AB0E-7C419875334B}"/>
              </a:ext>
            </a:extLst>
          </p:cNvPr>
          <p:cNvSpPr>
            <a:spLocks noGrp="1"/>
          </p:cNvSpPr>
          <p:nvPr>
            <p:ph type="title"/>
          </p:nvPr>
        </p:nvSpPr>
        <p:spPr/>
        <p:txBody>
          <a:bodyPr/>
          <a:lstStyle/>
          <a:p>
            <a:r>
              <a:rPr lang="en-US" b="1" dirty="0">
                <a:solidFill>
                  <a:srgbClr val="444444"/>
                </a:solidFill>
                <a:latin typeface="Open Sans"/>
              </a:rPr>
              <a:t>Online methods</a:t>
            </a:r>
            <a:endParaRPr lang="en-US" dirty="0"/>
          </a:p>
        </p:txBody>
      </p:sp>
      <p:sp>
        <p:nvSpPr>
          <p:cNvPr id="3" name="Content Placeholder 2">
            <a:extLst>
              <a:ext uri="{FF2B5EF4-FFF2-40B4-BE49-F238E27FC236}">
                <a16:creationId xmlns:a16="http://schemas.microsoft.com/office/drawing/2014/main" id="{344AC445-6C76-4CAA-B4EC-3AED0C93B4D3}"/>
              </a:ext>
            </a:extLst>
          </p:cNvPr>
          <p:cNvSpPr>
            <a:spLocks noGrp="1"/>
          </p:cNvSpPr>
          <p:nvPr>
            <p:ph idx="1"/>
          </p:nvPr>
        </p:nvSpPr>
        <p:spPr/>
        <p:txBody>
          <a:bodyPr>
            <a:normAutofit lnSpcReduction="10000"/>
          </a:bodyPr>
          <a:lstStyle/>
          <a:p>
            <a:r>
              <a:rPr lang="en-US" dirty="0"/>
              <a:t>With online methods (also called </a:t>
            </a:r>
            <a:r>
              <a:rPr lang="en-US" i="1" dirty="0"/>
              <a:t>A/B testing</a:t>
            </a:r>
            <a:r>
              <a:rPr lang="en-US" dirty="0"/>
              <a:t>), user reactions are measured given the recommendations made. For example, you can measure when the user clicks on the recommended items — as well as the conversion rate — and evaluate the direct impact of the system. </a:t>
            </a:r>
          </a:p>
          <a:p>
            <a:r>
              <a:rPr lang="en-US" dirty="0"/>
              <a:t>This approach to evaluation is ideal, although its usually hard to implement since the only way to run the experiments is by interacting with the system that is already in production. Any failed experiment will likely have a direct impact on revenue and user experience. Moreover, using your real customers for experiments will be slower than if you already had the data beforehand.</a:t>
            </a:r>
          </a:p>
        </p:txBody>
      </p:sp>
    </p:spTree>
    <p:extLst>
      <p:ext uri="{BB962C8B-B14F-4D97-AF65-F5344CB8AC3E}">
        <p14:creationId xmlns:p14="http://schemas.microsoft.com/office/powerpoint/2010/main" val="17406355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C925F-0BC5-474D-8898-807E8100FD48}"/>
              </a:ext>
            </a:extLst>
          </p:cNvPr>
          <p:cNvSpPr>
            <a:spLocks noGrp="1"/>
          </p:cNvSpPr>
          <p:nvPr>
            <p:ph type="title"/>
          </p:nvPr>
        </p:nvSpPr>
        <p:spPr/>
        <p:txBody>
          <a:bodyPr/>
          <a:lstStyle/>
          <a:p>
            <a:r>
              <a:rPr lang="en-US" b="1" dirty="0">
                <a:solidFill>
                  <a:srgbClr val="444444"/>
                </a:solidFill>
                <a:latin typeface="Open Sans"/>
              </a:rPr>
              <a:t>Offline methods</a:t>
            </a:r>
            <a:endParaRPr lang="en-US" dirty="0"/>
          </a:p>
        </p:txBody>
      </p:sp>
      <p:sp>
        <p:nvSpPr>
          <p:cNvPr id="3" name="Content Placeholder 2">
            <a:extLst>
              <a:ext uri="{FF2B5EF4-FFF2-40B4-BE49-F238E27FC236}">
                <a16:creationId xmlns:a16="http://schemas.microsoft.com/office/drawing/2014/main" id="{D5B7A9EB-C5A5-41C8-90FF-2323D3C7AC8E}"/>
              </a:ext>
            </a:extLst>
          </p:cNvPr>
          <p:cNvSpPr>
            <a:spLocks noGrp="1"/>
          </p:cNvSpPr>
          <p:nvPr>
            <p:ph idx="1"/>
          </p:nvPr>
        </p:nvSpPr>
        <p:spPr/>
        <p:txBody>
          <a:bodyPr>
            <a:normAutofit lnSpcReduction="10000"/>
          </a:bodyPr>
          <a:lstStyle/>
          <a:p>
            <a:r>
              <a:rPr lang="en-US" dirty="0"/>
              <a:t>The offline methods are ideal for experimental stages, since the user isn’t directly involved, and unlike online methods, the system doesn’t have to be deployed. </a:t>
            </a:r>
          </a:p>
          <a:p>
            <a:r>
              <a:rPr lang="en-US" dirty="0"/>
              <a:t>The data is split into training and validation datasets, which means that part of the data will be used to construct the system and the other part to evaluate it. When using these methods, one needs to be careful because there may be factors that affect the results and cannot be adequately represented. For example, the time factor may be very important in the recommendations (seasonality, weather, </a:t>
            </a:r>
            <a:r>
              <a:rPr lang="en-US" dirty="0" err="1"/>
              <a:t>etc</a:t>
            </a:r>
            <a:r>
              <a:rPr lang="en-US" dirty="0"/>
              <a:t>), as might be the mood of the customer in a certain point in time.</a:t>
            </a:r>
          </a:p>
        </p:txBody>
      </p:sp>
    </p:spTree>
    <p:extLst>
      <p:ext uri="{BB962C8B-B14F-4D97-AF65-F5344CB8AC3E}">
        <p14:creationId xmlns:p14="http://schemas.microsoft.com/office/powerpoint/2010/main" val="1707045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8C907-C5DE-4B26-B86E-3BB9E0508A64}"/>
              </a:ext>
            </a:extLst>
          </p:cNvPr>
          <p:cNvSpPr>
            <a:spLocks noGrp="1"/>
          </p:cNvSpPr>
          <p:nvPr>
            <p:ph type="title"/>
          </p:nvPr>
        </p:nvSpPr>
        <p:spPr/>
        <p:txBody>
          <a:bodyPr>
            <a:normAutofit/>
          </a:bodyPr>
          <a:lstStyle/>
          <a:p>
            <a:r>
              <a:rPr lang="en-US" b="1" dirty="0">
                <a:solidFill>
                  <a:srgbClr val="4A4A4A"/>
                </a:solidFill>
                <a:latin typeface="Open Sans"/>
              </a:rPr>
              <a:t>Why do we need recommender systems?</a:t>
            </a:r>
            <a:endParaRPr lang="en-US" dirty="0"/>
          </a:p>
        </p:txBody>
      </p:sp>
      <p:sp>
        <p:nvSpPr>
          <p:cNvPr id="3" name="Content Placeholder 2">
            <a:extLst>
              <a:ext uri="{FF2B5EF4-FFF2-40B4-BE49-F238E27FC236}">
                <a16:creationId xmlns:a16="http://schemas.microsoft.com/office/drawing/2014/main" id="{BC3D0E4E-CFB2-4499-8B85-B7D227839210}"/>
              </a:ext>
            </a:extLst>
          </p:cNvPr>
          <p:cNvSpPr>
            <a:spLocks noGrp="1"/>
          </p:cNvSpPr>
          <p:nvPr>
            <p:ph idx="1"/>
          </p:nvPr>
        </p:nvSpPr>
        <p:spPr/>
        <p:txBody>
          <a:bodyPr/>
          <a:lstStyle/>
          <a:p>
            <a:r>
              <a:rPr lang="en-US" dirty="0"/>
              <a:t>Companies using recommender systems focus on increasing sales as a result of very personalized offers and an enhanced customer experience.</a:t>
            </a:r>
          </a:p>
          <a:p>
            <a:r>
              <a:rPr lang="en-US" dirty="0"/>
              <a:t>Recommendations typically speed up searches and make it easier for users to access content they’re interested in, and surprise them with offers they would have never searched for.</a:t>
            </a:r>
          </a:p>
        </p:txBody>
      </p:sp>
    </p:spTree>
    <p:extLst>
      <p:ext uri="{BB962C8B-B14F-4D97-AF65-F5344CB8AC3E}">
        <p14:creationId xmlns:p14="http://schemas.microsoft.com/office/powerpoint/2010/main" val="2109960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09A2B-0FD7-43CA-8E2B-E1789FBFBD7E}"/>
              </a:ext>
            </a:extLst>
          </p:cNvPr>
          <p:cNvSpPr>
            <a:spLocks noGrp="1"/>
          </p:cNvSpPr>
          <p:nvPr>
            <p:ph type="title"/>
          </p:nvPr>
        </p:nvSpPr>
        <p:spPr/>
        <p:txBody>
          <a:bodyPr/>
          <a:lstStyle/>
          <a:p>
            <a:r>
              <a:rPr lang="en-US" b="1" dirty="0">
                <a:solidFill>
                  <a:srgbClr val="4A4A4A"/>
                </a:solidFill>
                <a:latin typeface="Open Sans"/>
              </a:rPr>
              <a:t>Why do we need recommender systems?</a:t>
            </a:r>
            <a:endParaRPr lang="en-US" dirty="0"/>
          </a:p>
        </p:txBody>
      </p:sp>
      <p:sp>
        <p:nvSpPr>
          <p:cNvPr id="3" name="Content Placeholder 2">
            <a:extLst>
              <a:ext uri="{FF2B5EF4-FFF2-40B4-BE49-F238E27FC236}">
                <a16:creationId xmlns:a16="http://schemas.microsoft.com/office/drawing/2014/main" id="{60E6A6E0-5D66-4A00-AAA9-810C222337D2}"/>
              </a:ext>
            </a:extLst>
          </p:cNvPr>
          <p:cNvSpPr>
            <a:spLocks noGrp="1"/>
          </p:cNvSpPr>
          <p:nvPr>
            <p:ph idx="1"/>
          </p:nvPr>
        </p:nvSpPr>
        <p:spPr/>
        <p:txBody>
          <a:bodyPr>
            <a:normAutofit fontScale="92500"/>
          </a:bodyPr>
          <a:lstStyle/>
          <a:p>
            <a:r>
              <a:rPr lang="en-US" dirty="0"/>
              <a:t>What is more, companies are able to gain and retain customers by sending out emails with links to new offers that meet the recipients’ interests, or suggestions of films and TV shows that suit their profiles.</a:t>
            </a:r>
          </a:p>
          <a:p>
            <a:r>
              <a:rPr lang="en-US" dirty="0"/>
              <a:t>The user starts to feel known and understood and is more likely to buy additional products or consume more content. By knowing what a user wants, the company gains competitive advantage and the threat of losing a customer to a competitor decreases.</a:t>
            </a:r>
          </a:p>
          <a:p>
            <a:r>
              <a:rPr lang="en-US" dirty="0"/>
              <a:t>Providing that added value to users by including recommendations in systems and products is appealing. Furthermore, it allows companies to position ahead of their competitors and eventually increase their earnings.</a:t>
            </a:r>
          </a:p>
          <a:p>
            <a:endParaRPr lang="en-US" dirty="0"/>
          </a:p>
        </p:txBody>
      </p:sp>
    </p:spTree>
    <p:extLst>
      <p:ext uri="{BB962C8B-B14F-4D97-AF65-F5344CB8AC3E}">
        <p14:creationId xmlns:p14="http://schemas.microsoft.com/office/powerpoint/2010/main" val="2615694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669A0-AF88-4CF1-8834-BB6EF62F6F73}"/>
              </a:ext>
            </a:extLst>
          </p:cNvPr>
          <p:cNvSpPr>
            <a:spLocks noGrp="1"/>
          </p:cNvSpPr>
          <p:nvPr>
            <p:ph type="title"/>
          </p:nvPr>
        </p:nvSpPr>
        <p:spPr/>
        <p:txBody>
          <a:bodyPr>
            <a:normAutofit/>
          </a:bodyPr>
          <a:lstStyle/>
          <a:p>
            <a:r>
              <a:rPr lang="en-US" b="1" dirty="0">
                <a:solidFill>
                  <a:srgbClr val="4A4A4A"/>
                </a:solidFill>
                <a:latin typeface="Open Sans"/>
              </a:rPr>
              <a:t>How does a recommender system work?</a:t>
            </a:r>
            <a:endParaRPr lang="en-US" dirty="0"/>
          </a:p>
        </p:txBody>
      </p:sp>
      <p:sp>
        <p:nvSpPr>
          <p:cNvPr id="3" name="Content Placeholder 2">
            <a:extLst>
              <a:ext uri="{FF2B5EF4-FFF2-40B4-BE49-F238E27FC236}">
                <a16:creationId xmlns:a16="http://schemas.microsoft.com/office/drawing/2014/main" id="{20E97428-6093-498B-832E-391BFBA3707E}"/>
              </a:ext>
            </a:extLst>
          </p:cNvPr>
          <p:cNvSpPr>
            <a:spLocks noGrp="1"/>
          </p:cNvSpPr>
          <p:nvPr>
            <p:ph idx="1"/>
          </p:nvPr>
        </p:nvSpPr>
        <p:spPr/>
        <p:txBody>
          <a:bodyPr>
            <a:normAutofit fontScale="92500" lnSpcReduction="10000"/>
          </a:bodyPr>
          <a:lstStyle/>
          <a:p>
            <a:r>
              <a:rPr lang="en-US" dirty="0"/>
              <a:t>Recommender systems function with two kinds of information:</a:t>
            </a:r>
          </a:p>
          <a:p>
            <a:pPr lvl="1"/>
            <a:r>
              <a:rPr lang="en-US" b="1" dirty="0"/>
              <a:t>Characteristic information</a:t>
            </a:r>
            <a:r>
              <a:rPr lang="en-US" dirty="0"/>
              <a:t>. This is information about items (keywords, categories, etc.) and users (preferences, profiles, etc.).</a:t>
            </a:r>
          </a:p>
          <a:p>
            <a:pPr lvl="1"/>
            <a:r>
              <a:rPr lang="en-US" b="1" dirty="0"/>
              <a:t>User-item interactions</a:t>
            </a:r>
            <a:r>
              <a:rPr lang="en-US" i="1" dirty="0"/>
              <a:t>.</a:t>
            </a:r>
            <a:r>
              <a:rPr lang="en-US" dirty="0"/>
              <a:t> This is information such as ratings, number of purchases, likes, etc.</a:t>
            </a:r>
          </a:p>
          <a:p>
            <a:pPr lvl="1"/>
            <a:endParaRPr lang="en-US" dirty="0"/>
          </a:p>
          <a:p>
            <a:r>
              <a:rPr lang="en-US" dirty="0"/>
              <a:t>Based on this, we can distinguish between three algorithms used in recommender systems:</a:t>
            </a:r>
          </a:p>
          <a:p>
            <a:pPr lvl="1"/>
            <a:r>
              <a:rPr lang="en-US" b="1" dirty="0"/>
              <a:t>Content-based</a:t>
            </a:r>
            <a:r>
              <a:rPr lang="en-US" dirty="0"/>
              <a:t> systems, which use characteristic information.</a:t>
            </a:r>
          </a:p>
          <a:p>
            <a:pPr lvl="1"/>
            <a:r>
              <a:rPr lang="en-US" b="1" dirty="0"/>
              <a:t>Collaborative filtering</a:t>
            </a:r>
            <a:r>
              <a:rPr lang="en-US" dirty="0"/>
              <a:t> systems, which are based on user-item interactions.</a:t>
            </a:r>
          </a:p>
          <a:p>
            <a:pPr lvl="1"/>
            <a:r>
              <a:rPr lang="en-US" b="1" dirty="0"/>
              <a:t>Hybrid </a:t>
            </a:r>
            <a:r>
              <a:rPr lang="en-US" i="1" dirty="0"/>
              <a:t>systems</a:t>
            </a:r>
            <a:r>
              <a:rPr lang="en-US" dirty="0"/>
              <a:t>, which combine both types of information with the aim of avoiding problems that are generated when working with just one kind.</a:t>
            </a:r>
          </a:p>
          <a:p>
            <a:endParaRPr lang="en-US" dirty="0"/>
          </a:p>
          <a:p>
            <a:endParaRPr lang="en-US" dirty="0"/>
          </a:p>
        </p:txBody>
      </p:sp>
    </p:spTree>
    <p:extLst>
      <p:ext uri="{BB962C8B-B14F-4D97-AF65-F5344CB8AC3E}">
        <p14:creationId xmlns:p14="http://schemas.microsoft.com/office/powerpoint/2010/main" val="3310376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4F31B-7BD4-48B1-B2A7-61236DE528A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DAF9FA4-0461-414F-A588-CE0F13BC51AD}"/>
              </a:ext>
            </a:extLst>
          </p:cNvPr>
          <p:cNvSpPr>
            <a:spLocks noGrp="1"/>
          </p:cNvSpPr>
          <p:nvPr>
            <p:ph idx="1"/>
          </p:nvPr>
        </p:nvSpPr>
        <p:spPr/>
        <p:txBody>
          <a:bodyPr/>
          <a:lstStyle/>
          <a:p>
            <a:endParaRPr lang="en-US"/>
          </a:p>
        </p:txBody>
      </p:sp>
      <p:pic>
        <p:nvPicPr>
          <p:cNvPr id="2050" name="Picture 2" descr="Image result for Content-based recommender system&quot;">
            <a:extLst>
              <a:ext uri="{FF2B5EF4-FFF2-40B4-BE49-F238E27FC236}">
                <a16:creationId xmlns:a16="http://schemas.microsoft.com/office/drawing/2014/main" id="{B1E562CF-5153-4C15-ADD9-1A848F8672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95300"/>
            <a:ext cx="12192000" cy="586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6751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7ABD2-0283-4699-83BE-1A5C55107ED5}"/>
              </a:ext>
            </a:extLst>
          </p:cNvPr>
          <p:cNvSpPr>
            <a:spLocks noGrp="1"/>
          </p:cNvSpPr>
          <p:nvPr>
            <p:ph type="title"/>
          </p:nvPr>
        </p:nvSpPr>
        <p:spPr/>
        <p:txBody>
          <a:bodyPr/>
          <a:lstStyle/>
          <a:p>
            <a:r>
              <a:rPr lang="en-US" b="1" dirty="0">
                <a:solidFill>
                  <a:srgbClr val="444444"/>
                </a:solidFill>
                <a:latin typeface="Open Sans"/>
              </a:rPr>
              <a:t>Content-based systems</a:t>
            </a:r>
            <a:endParaRPr lang="en-US" dirty="0"/>
          </a:p>
        </p:txBody>
      </p:sp>
      <p:sp>
        <p:nvSpPr>
          <p:cNvPr id="3" name="Content Placeholder 2">
            <a:extLst>
              <a:ext uri="{FF2B5EF4-FFF2-40B4-BE49-F238E27FC236}">
                <a16:creationId xmlns:a16="http://schemas.microsoft.com/office/drawing/2014/main" id="{EA802499-2819-47A1-96CF-88D4509F31BC}"/>
              </a:ext>
            </a:extLst>
          </p:cNvPr>
          <p:cNvSpPr>
            <a:spLocks noGrp="1"/>
          </p:cNvSpPr>
          <p:nvPr>
            <p:ph idx="1"/>
          </p:nvPr>
        </p:nvSpPr>
        <p:spPr/>
        <p:txBody>
          <a:bodyPr>
            <a:normAutofit fontScale="92500" lnSpcReduction="10000"/>
          </a:bodyPr>
          <a:lstStyle/>
          <a:p>
            <a:r>
              <a:rPr lang="en-US" dirty="0"/>
              <a:t>These systems make recommendations using a </a:t>
            </a:r>
            <a:r>
              <a:rPr lang="en-US" b="1" dirty="0"/>
              <a:t>user’s item </a:t>
            </a:r>
            <a:r>
              <a:rPr lang="en-US" dirty="0"/>
              <a:t>and</a:t>
            </a:r>
            <a:r>
              <a:rPr lang="en-US" b="1" dirty="0"/>
              <a:t> profile features</a:t>
            </a:r>
            <a:r>
              <a:rPr lang="en-US" dirty="0"/>
              <a:t>. </a:t>
            </a:r>
          </a:p>
          <a:p>
            <a:pPr lvl="1"/>
            <a:r>
              <a:rPr lang="en-US" dirty="0"/>
              <a:t>They hypothesize that if a user was interested in an item in the past, they will once again be interested in it in the future. </a:t>
            </a:r>
          </a:p>
          <a:p>
            <a:pPr lvl="1"/>
            <a:r>
              <a:rPr lang="en-US" dirty="0"/>
              <a:t>Similar items are usually grouped based on their features. User profiles are constructed using historical interactions or by explicitly asking users about their interests. </a:t>
            </a:r>
          </a:p>
          <a:p>
            <a:pPr lvl="1"/>
            <a:r>
              <a:rPr lang="en-US" dirty="0"/>
              <a:t>There are other systems, not considered purely content-based, which utilize user personal and social data.</a:t>
            </a:r>
          </a:p>
          <a:p>
            <a:r>
              <a:rPr lang="en-US" dirty="0"/>
              <a:t>One issue that arises is making obvious recommendations because of excessive specialization (user A is only interested in categories B, C, and D, and the system is not able to recommend items outside those categories, even though they could be interesting to them).</a:t>
            </a:r>
          </a:p>
          <a:p>
            <a:endParaRPr lang="en-US" dirty="0"/>
          </a:p>
        </p:txBody>
      </p:sp>
    </p:spTree>
    <p:extLst>
      <p:ext uri="{BB962C8B-B14F-4D97-AF65-F5344CB8AC3E}">
        <p14:creationId xmlns:p14="http://schemas.microsoft.com/office/powerpoint/2010/main" val="2516113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340A7-CDE0-4309-BC84-15AD981E1A81}"/>
              </a:ext>
            </a:extLst>
          </p:cNvPr>
          <p:cNvSpPr>
            <a:spLocks noGrp="1"/>
          </p:cNvSpPr>
          <p:nvPr>
            <p:ph type="title"/>
          </p:nvPr>
        </p:nvSpPr>
        <p:spPr/>
        <p:txBody>
          <a:bodyPr/>
          <a:lstStyle/>
          <a:p>
            <a:r>
              <a:rPr lang="en-US" b="1" dirty="0">
                <a:solidFill>
                  <a:srgbClr val="444444"/>
                </a:solidFill>
                <a:latin typeface="Open Sans"/>
              </a:rPr>
              <a:t>Content-based systems</a:t>
            </a:r>
            <a:endParaRPr lang="en-US" dirty="0"/>
          </a:p>
        </p:txBody>
      </p:sp>
      <p:sp>
        <p:nvSpPr>
          <p:cNvPr id="3" name="Content Placeholder 2">
            <a:extLst>
              <a:ext uri="{FF2B5EF4-FFF2-40B4-BE49-F238E27FC236}">
                <a16:creationId xmlns:a16="http://schemas.microsoft.com/office/drawing/2014/main" id="{D054F650-3E36-46CF-A683-FAA48BDBE324}"/>
              </a:ext>
            </a:extLst>
          </p:cNvPr>
          <p:cNvSpPr>
            <a:spLocks noGrp="1"/>
          </p:cNvSpPr>
          <p:nvPr>
            <p:ph idx="1"/>
          </p:nvPr>
        </p:nvSpPr>
        <p:spPr/>
        <p:txBody>
          <a:bodyPr/>
          <a:lstStyle/>
          <a:p>
            <a:r>
              <a:rPr lang="en-US" dirty="0"/>
              <a:t>Another common problem is that new users lack a defined profile unless they are explicitly asked for information. </a:t>
            </a:r>
          </a:p>
          <a:p>
            <a:r>
              <a:rPr lang="en-US" dirty="0"/>
              <a:t>Nevertheless, it is relatively simple to add new items to the system. We just need to ensure that we assign them a group according to their features.</a:t>
            </a:r>
          </a:p>
        </p:txBody>
      </p:sp>
    </p:spTree>
    <p:extLst>
      <p:ext uri="{BB962C8B-B14F-4D97-AF65-F5344CB8AC3E}">
        <p14:creationId xmlns:p14="http://schemas.microsoft.com/office/powerpoint/2010/main" val="143800508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1728</TotalTime>
  <Words>1857</Words>
  <Application>Microsoft Office PowerPoint</Application>
  <PresentationFormat>Widescreen</PresentationFormat>
  <Paragraphs>126</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等线</vt:lpstr>
      <vt:lpstr>等线 Light</vt:lpstr>
      <vt:lpstr>Open Sans</vt:lpstr>
      <vt:lpstr>Arial</vt:lpstr>
      <vt:lpstr>Times New Roman</vt:lpstr>
      <vt:lpstr>Office 主题​​</vt:lpstr>
      <vt:lpstr>Slide 08 Introduction to Recommender Systems https://tryolabs.com/blog/introduction-to-recommender-systems/</vt:lpstr>
      <vt:lpstr>Recommender Systems</vt:lpstr>
      <vt:lpstr>What are recommender systems?</vt:lpstr>
      <vt:lpstr>Why do we need recommender systems?</vt:lpstr>
      <vt:lpstr>Why do we need recommender systems?</vt:lpstr>
      <vt:lpstr>How does a recommender system work?</vt:lpstr>
      <vt:lpstr>PowerPoint Presentation</vt:lpstr>
      <vt:lpstr>Content-based systems</vt:lpstr>
      <vt:lpstr>Content-based systems</vt:lpstr>
      <vt:lpstr>Collaborative filtering systems</vt:lpstr>
      <vt:lpstr>Collaborative filtering systems</vt:lpstr>
      <vt:lpstr>Collaborative filtering systems</vt:lpstr>
      <vt:lpstr>Collaborative filtering systems</vt:lpstr>
      <vt:lpstr>Memory-based</vt:lpstr>
      <vt:lpstr>Model-based</vt:lpstr>
      <vt:lpstr>Issues with collaborative filtering systems</vt:lpstr>
      <vt:lpstr>What techniques are used to build recommender systems?</vt:lpstr>
      <vt:lpstr>Fully-connected neural networks</vt:lpstr>
      <vt:lpstr>Fully-connected neural networks</vt:lpstr>
      <vt:lpstr>Fully-connected neural networks</vt:lpstr>
      <vt:lpstr>Fully-connected neural networks</vt:lpstr>
      <vt:lpstr>Fully-connected neural networks</vt:lpstr>
      <vt:lpstr>Fully-connected neural networks</vt:lpstr>
      <vt:lpstr>Item2vec</vt:lpstr>
      <vt:lpstr>Item2vec</vt:lpstr>
      <vt:lpstr>When to implement a recommender system?</vt:lpstr>
      <vt:lpstr>When to implement a recommender system?</vt:lpstr>
      <vt:lpstr>When to implement a recommender system?</vt:lpstr>
      <vt:lpstr>What are the prerequisites for building a recommender system?</vt:lpstr>
      <vt:lpstr>What are the prerequisites for building a recommender system?</vt:lpstr>
      <vt:lpstr>What are the prerequisites for building a recommender system?</vt:lpstr>
      <vt:lpstr>What are the prerequisites for building a recommender system?</vt:lpstr>
      <vt:lpstr>How to evaluate a recommender system?</vt:lpstr>
      <vt:lpstr>Online methods</vt:lpstr>
      <vt:lpstr>Offline methods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Back-propagation neural network  </dc:title>
  <dc:creator>Shi Yuxue</dc:creator>
  <cp:lastModifiedBy>ryanlhu</cp:lastModifiedBy>
  <cp:revision>293</cp:revision>
  <dcterms:created xsi:type="dcterms:W3CDTF">2019-10-22T02:03:08Z</dcterms:created>
  <dcterms:modified xsi:type="dcterms:W3CDTF">2019-11-18T10:41:23Z</dcterms:modified>
</cp:coreProperties>
</file>