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/>
    <p:restoredTop sz="94709"/>
  </p:normalViewPr>
  <p:slideViewPr>
    <p:cSldViewPr snapToGrid="0" snapToObjects="1">
      <p:cViewPr varScale="1">
        <p:scale>
          <a:sx n="109" d="100"/>
          <a:sy n="109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4133-05C8-F044-B7D4-B59C68E7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668D3-5D8C-244E-B4BA-19F7E465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296BF-2119-6F41-9AC3-745CE363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CDCFE-650A-D147-A690-2BD41F9E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91C53-6FC9-5F4F-BB0B-6642071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04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05BCA-E9A8-9D41-9969-2A755EFE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14919-7CC1-CE49-BF0A-E902FC4F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8DF54-A21D-D84A-9DE6-D89CEDAD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D16C-30C4-8A45-85E3-CF969329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465D0-331D-C147-B82C-EEC758A6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28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8D5F5-9D0B-C247-954D-BF90D5BD6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9BDB7-2B80-C348-9E87-8B956AFB6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38FB6-4489-1A4E-A2DA-B4A2439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3AEC5-E439-734A-B957-F6CD31FF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3E7A7-E07C-FD41-9AB3-6D1710C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7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D6C8F-F960-9F40-A3F7-66D52FEB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8CF6C-857F-0C4D-8519-3C8CC63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4D09E-5BDD-F84F-A1E7-C37A72A2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46541-8194-8843-B566-7459E802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E10B0-8768-EB45-B2A7-7E18476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0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4CEBE-538E-4E4A-8CEA-7AE8D62C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E6E4D-5D90-A04C-85BC-90CDF6D2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3ACAE-5B9B-6E46-9C86-A3282076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014F6-061B-D042-956E-A4B2290A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F1FCD-0B50-A347-BC31-68B02D77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12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43B2-2EB8-974D-BEE9-7695B845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FE60A-7A8B-5F46-847D-DA89E0C89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B7EAF-DDED-D445-BEEA-2DDB1F87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A04F9-B536-8444-8076-63F6DA63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987A7-12FD-2E45-9462-3BFA87FB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094E3-F6E7-4749-95FB-2ADE1356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90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F3029-A3CF-EC4A-8B18-7C394DBB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0CAD4-1C36-4C4E-9DA1-3FC1942B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E5050-2587-D341-BF5D-6C233BBC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6F29F1-1F91-B843-B8A4-39F69265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45F28F-4E78-994A-88E6-996DF8D48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4060F-D4C2-764E-B1C6-3A15B0E8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E1FD0-5C90-7E49-9D2C-75457A51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6D2A8-24D9-BE46-9B9F-879B162B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73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8885D-2A38-0E46-958C-C83C9B24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6B6F6-560E-7845-B690-5E0D2DBC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B5ED87-B400-2348-B7DD-7BC54899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3E28A9-E285-5048-8B38-D18B593C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64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BEA02-8C52-1442-97B6-AB90DF0E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88A387-5F18-1D40-A6F5-264DC100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BA1EE-D6DA-8643-A06A-04F5671B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3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B7680-F8BC-F542-B108-10F711F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385C9-C0AE-A047-A400-EABA86E6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2E059-0F1A-244F-83C7-09FEF7B0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4718F-D7D6-B84B-B6C5-5025E241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C9D5D-A8C8-7D48-8393-A78A08B7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CFF4D-E1AB-B842-A7CE-36A441EA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9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E85B6-DBEF-FF40-82B3-BCB33879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1C78F8-C556-DB42-93A4-66140096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45972-DC87-CC41-8EA7-B0B1B8B2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8E33D-48F3-E946-B604-4AB56053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D5379-FD36-484A-BA0B-9B500BDE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D0C57-CE2E-2445-AE9E-299DE968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17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71A810-1E4B-9C4F-955E-C6E0F6E0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D2F38-72CE-7B40-BC35-984A65C0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68B9-C21B-6043-9628-AC87B892A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7E0D-03C1-CF40-A653-4D6CDB57DB6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584A9-7309-AC48-93FD-E7EF1729E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12790-ED22-1542-94B8-745C0B9D3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D751-47C2-874D-829B-3C6B4E11C5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mkcode.com/ai/backpropagation-step-by-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dient_desc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399B-A033-9C44-A045-7F38FA0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93" y="2235200"/>
            <a:ext cx="10317249" cy="2387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Step by Step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hlinkClick r:id="rId2"/>
              </a:rPr>
              <a:t>https://hmkcode.com/ai/backpropagation-step-by-step/</a:t>
            </a:r>
            <a:r>
              <a:rPr lang="en-US" sz="2800" dirty="0"/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8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A762-05FF-4FBD-8020-27CCD989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D38A-0B0F-42E3-90D6-B8E3A953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bp_prediction_elements">
            <a:extLst>
              <a:ext uri="{FF2B5EF4-FFF2-40B4-BE49-F238E27FC236}">
                <a16:creationId xmlns:a16="http://schemas.microsoft.com/office/drawing/2014/main" id="{1747B58A-26B1-4EB9-B909-5FE7E9C7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6" y="3924300"/>
            <a:ext cx="63722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ndroid-tabs">
            <a:extLst>
              <a:ext uri="{FF2B5EF4-FFF2-40B4-BE49-F238E27FC236}">
                <a16:creationId xmlns:a16="http://schemas.microsoft.com/office/drawing/2014/main" id="{512D0B3A-EB46-4564-BD70-4469EC9C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84639"/>
            <a:ext cx="62007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9C53-A5B6-42D8-91B9-5BB6E29A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Reducing 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A92D-80E1-4A14-B313-5E950836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now is </a:t>
            </a:r>
            <a:r>
              <a:rPr lang="en-US" b="1" dirty="0"/>
              <a:t>how to change / update the weights value so that the error is reduced?</a:t>
            </a:r>
          </a:p>
          <a:p>
            <a:r>
              <a:rPr lang="en-US" dirty="0"/>
              <a:t>The answer is </a:t>
            </a:r>
            <a:r>
              <a:rPr lang="en-US" b="1" dirty="0"/>
              <a:t>Backpropagation!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9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B307-DDDE-41C2-84EF-5A385B01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84B9-6A15-46E3-8EEF-21C0B2DE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  <a:r>
              <a:rPr lang="en-US" dirty="0"/>
              <a:t>, short for “backward propagation of errors”, is a mechanism used to update the </a:t>
            </a:r>
            <a:r>
              <a:rPr lang="en-US" b="1" dirty="0"/>
              <a:t>weights</a:t>
            </a:r>
            <a:r>
              <a:rPr lang="en-US" dirty="0"/>
              <a:t> using </a:t>
            </a:r>
            <a:r>
              <a:rPr lang="en-US" dirty="0">
                <a:hlinkClick r:id="rId2"/>
              </a:rPr>
              <a:t>gradient descent</a:t>
            </a:r>
            <a:r>
              <a:rPr lang="en-US" dirty="0"/>
              <a:t>. </a:t>
            </a:r>
          </a:p>
          <a:p>
            <a:r>
              <a:rPr lang="en-US" dirty="0"/>
              <a:t>It calculates the gradient of the error function with respect to the neural network’s weights. The calculation proceeds backwards through the network.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6E331-7E3A-46FB-BC8D-D9B47FDA0170}"/>
              </a:ext>
            </a:extLst>
          </p:cNvPr>
          <p:cNvSpPr/>
          <p:nvPr/>
        </p:nvSpPr>
        <p:spPr>
          <a:xfrm>
            <a:off x="1101968" y="4415912"/>
            <a:ext cx="105155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Spoqa Han Sans"/>
              </a:rPr>
              <a:t>Gradient descent</a:t>
            </a:r>
            <a:r>
              <a:rPr lang="en-US" dirty="0">
                <a:solidFill>
                  <a:srgbClr val="000000"/>
                </a:solidFill>
                <a:latin typeface="Spoqa Han Sans"/>
              </a:rPr>
              <a:t> is an iterative optimization algorithm for finding the minimum of a function; in our case we want to minimize </a:t>
            </a:r>
            <a:r>
              <a:rPr lang="en-US" dirty="0" err="1">
                <a:solidFill>
                  <a:srgbClr val="000000"/>
                </a:solidFill>
                <a:latin typeface="Spoqa Han Sans"/>
              </a:rPr>
              <a:t>th</a:t>
            </a:r>
            <a:r>
              <a:rPr lang="en-US" dirty="0">
                <a:solidFill>
                  <a:srgbClr val="000000"/>
                </a:solidFill>
                <a:latin typeface="Spoqa Han Sans"/>
              </a:rPr>
              <a:t> error function. To find a local minimum of a function using gradient descent, one takes steps proportional to the negative of the gradient of the function at the current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1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DAB1-600A-4939-A5BF-EB9D227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Spoqa Han Sans"/>
              </a:rPr>
              <a:t>Gradient descent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9725-A4DF-4F8D-AC0F-0AFD5C2F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450" cy="4351338"/>
          </a:xfrm>
        </p:spPr>
        <p:txBody>
          <a:bodyPr/>
          <a:lstStyle/>
          <a:p>
            <a:r>
              <a:rPr lang="en-US" dirty="0"/>
              <a:t>For example, to update </a:t>
            </a:r>
            <a:r>
              <a:rPr lang="en-US" b="1" dirty="0">
                <a:solidFill>
                  <a:schemeClr val="accent2"/>
                </a:solidFill>
              </a:rPr>
              <a:t>w6</a:t>
            </a:r>
            <a:r>
              <a:rPr lang="en-US" dirty="0"/>
              <a:t>, we take the current </a:t>
            </a:r>
            <a:r>
              <a:rPr lang="en-US" b="1" dirty="0">
                <a:solidFill>
                  <a:schemeClr val="accent2"/>
                </a:solidFill>
              </a:rPr>
              <a:t>w6</a:t>
            </a:r>
            <a:r>
              <a:rPr lang="en-US" dirty="0"/>
              <a:t> and subtract the </a:t>
            </a:r>
            <a:r>
              <a:rPr lang="en-US" b="1" dirty="0"/>
              <a:t>partial derivative of error function</a:t>
            </a:r>
            <a:r>
              <a:rPr lang="en-US" dirty="0"/>
              <a:t> with respect to </a:t>
            </a:r>
            <a:r>
              <a:rPr lang="en-US" b="1" dirty="0">
                <a:solidFill>
                  <a:schemeClr val="accent2"/>
                </a:solidFill>
              </a:rPr>
              <a:t>w6</a:t>
            </a:r>
            <a:r>
              <a:rPr lang="en-US" dirty="0"/>
              <a:t>. </a:t>
            </a:r>
          </a:p>
          <a:p>
            <a:r>
              <a:rPr lang="en-US" dirty="0"/>
              <a:t>Optionally, we </a:t>
            </a:r>
            <a:r>
              <a:rPr lang="en-US" b="1" dirty="0"/>
              <a:t>multiply </a:t>
            </a:r>
            <a:r>
              <a:rPr lang="en-US" dirty="0"/>
              <a:t>the derivative of the error function by </a:t>
            </a:r>
            <a:r>
              <a:rPr lang="en-US" b="1" dirty="0"/>
              <a:t>a selected number </a:t>
            </a:r>
            <a:r>
              <a:rPr lang="en-US" dirty="0"/>
              <a:t>to make sure that the new updated weight is minimizing the error function; this number is called </a:t>
            </a:r>
            <a:r>
              <a:rPr lang="en-US" b="1" dirty="0"/>
              <a:t>learning rate</a:t>
            </a:r>
            <a:r>
              <a:rPr lang="en-US" dirty="0"/>
              <a:t>.</a:t>
            </a:r>
          </a:p>
        </p:txBody>
      </p:sp>
      <p:pic>
        <p:nvPicPr>
          <p:cNvPr id="8194" name="Picture 2" descr="bp_update_formula">
            <a:extLst>
              <a:ext uri="{FF2B5EF4-FFF2-40B4-BE49-F238E27FC236}">
                <a16:creationId xmlns:a16="http://schemas.microsoft.com/office/drawing/2014/main" id="{EBC328FB-5443-475A-ACFC-175C796B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1347788"/>
            <a:ext cx="3943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update w6">
            <a:extLst>
              <a:ext uri="{FF2B5EF4-FFF2-40B4-BE49-F238E27FC236}">
                <a16:creationId xmlns:a16="http://schemas.microsoft.com/office/drawing/2014/main" id="{DC3D9EDC-CDB3-456E-B13F-AE26265F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7" y="4206020"/>
            <a:ext cx="35718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9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C982-1BC0-4234-B962-FE75CE7C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362C-0F00-44BC-A842-F2C652BE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derivation of the error function is evaluated by applying the chain rule as following</a:t>
            </a:r>
          </a:p>
        </p:txBody>
      </p:sp>
      <p:pic>
        <p:nvPicPr>
          <p:cNvPr id="9218" name="Picture 2" descr="finding partial derivative with respect to w6">
            <a:extLst>
              <a:ext uri="{FF2B5EF4-FFF2-40B4-BE49-F238E27FC236}">
                <a16:creationId xmlns:a16="http://schemas.microsoft.com/office/drawing/2014/main" id="{38B6ED22-A412-4C8C-8FFD-A8E66EFB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26727"/>
            <a:ext cx="100584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4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1786-1BBD-4D47-9BA5-597D2E53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CBF8-23C6-44EA-B4C6-AC833BBB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to update </a:t>
            </a:r>
            <a:r>
              <a:rPr lang="en-US" b="1" dirty="0">
                <a:solidFill>
                  <a:schemeClr val="accent2"/>
                </a:solidFill>
              </a:rPr>
              <a:t>w6</a:t>
            </a:r>
            <a:r>
              <a:rPr lang="en-US" dirty="0"/>
              <a:t> we can apply the following formula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we can derive the update formula for </a:t>
            </a:r>
            <a:r>
              <a:rPr lang="en-US" b="1" dirty="0">
                <a:solidFill>
                  <a:schemeClr val="accent2"/>
                </a:solidFill>
              </a:rPr>
              <a:t>w5</a:t>
            </a:r>
            <a:r>
              <a:rPr lang="en-US" dirty="0"/>
              <a:t> and any other weights existing between the output and the hidden layer.</a:t>
            </a:r>
          </a:p>
        </p:txBody>
      </p:sp>
      <p:pic>
        <p:nvPicPr>
          <p:cNvPr id="10243" name="Picture 3" descr="bp_w6_update_closed_form.png">
            <a:extLst>
              <a:ext uri="{FF2B5EF4-FFF2-40B4-BE49-F238E27FC236}">
                <a16:creationId xmlns:a16="http://schemas.microsoft.com/office/drawing/2014/main" id="{6451B82C-E811-473F-B51A-3C319E2F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2404330"/>
            <a:ext cx="35718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bp_w5_update_closed_form.png">
            <a:extLst>
              <a:ext uri="{FF2B5EF4-FFF2-40B4-BE49-F238E27FC236}">
                <a16:creationId xmlns:a16="http://schemas.microsoft.com/office/drawing/2014/main" id="{08CD2CBF-DF1D-477F-892A-EC52BA3D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4271597"/>
            <a:ext cx="35718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27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A956-E8A9-438A-AF13-3336DBD9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5A6B-DEFC-4D03-B0E1-8D440AA3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However, when moving backward to update </a:t>
            </a:r>
            <a:r>
              <a:rPr lang="en-US" b="1" dirty="0">
                <a:solidFill>
                  <a:schemeClr val="accent1"/>
                </a:solidFill>
              </a:rPr>
              <a:t>w1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w2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w3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w4</a:t>
            </a:r>
            <a:r>
              <a:rPr lang="en-US" dirty="0"/>
              <a:t> existing between input and hidden layer, the partial derivative for the error function with respect to w1, for example, will be as following.</a:t>
            </a:r>
          </a:p>
        </p:txBody>
      </p:sp>
      <p:pic>
        <p:nvPicPr>
          <p:cNvPr id="11267" name="Picture 3" descr="finding partial derivative with respect to w1">
            <a:extLst>
              <a:ext uri="{FF2B5EF4-FFF2-40B4-BE49-F238E27FC236}">
                <a16:creationId xmlns:a16="http://schemas.microsoft.com/office/drawing/2014/main" id="{9B464D5F-02A2-4F19-A506-4098BDBD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314700"/>
            <a:ext cx="89344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CB5839-C02F-4562-9238-3D6A550772F5}"/>
              </a:ext>
            </a:extLst>
          </p:cNvPr>
          <p:cNvSpPr/>
          <p:nvPr/>
        </p:nvSpPr>
        <p:spPr>
          <a:xfrm>
            <a:off x="5641731" y="6187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can find the update formula for the remaining weights </a:t>
            </a:r>
            <a:r>
              <a:rPr lang="en-US" b="1" dirty="0"/>
              <a:t>w2</a:t>
            </a:r>
            <a:r>
              <a:rPr lang="en-US" dirty="0"/>
              <a:t>, </a:t>
            </a:r>
            <a:r>
              <a:rPr lang="en-US" b="1" dirty="0"/>
              <a:t>w3</a:t>
            </a:r>
            <a:r>
              <a:rPr lang="en-US" dirty="0"/>
              <a:t> and </a:t>
            </a:r>
            <a:r>
              <a:rPr lang="en-US" b="1" dirty="0"/>
              <a:t>w4</a:t>
            </a:r>
            <a:r>
              <a:rPr lang="en-US" dirty="0"/>
              <a:t> in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427267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D094-7D63-41AB-8A32-95228D4A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94C6-7A3F-4238-805B-9FDB2F6F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the update formulas for all weights will be as following:</a:t>
            </a:r>
          </a:p>
        </p:txBody>
      </p:sp>
      <p:pic>
        <p:nvPicPr>
          <p:cNvPr id="12290" name="Picture 2" descr="bp_update_all_weights">
            <a:extLst>
              <a:ext uri="{FF2B5EF4-FFF2-40B4-BE49-F238E27FC236}">
                <a16:creationId xmlns:a16="http://schemas.microsoft.com/office/drawing/2014/main" id="{F3F7B83E-C716-4F1F-9D8C-E98006EDC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2514600"/>
            <a:ext cx="49339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09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FB34-D303-4362-8418-AA03EF59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5D22-4FDF-4B18-B604-6A66DDF2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rewrite the update formulas in matrices as following</a:t>
            </a:r>
          </a:p>
        </p:txBody>
      </p:sp>
      <p:pic>
        <p:nvPicPr>
          <p:cNvPr id="13314" name="Picture 2" descr="bp_update_all_weights_matrix">
            <a:extLst>
              <a:ext uri="{FF2B5EF4-FFF2-40B4-BE49-F238E27FC236}">
                <a16:creationId xmlns:a16="http://schemas.microsoft.com/office/drawing/2014/main" id="{3F6B6D2A-5FD8-4416-9372-659532B8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690813"/>
            <a:ext cx="72199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7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2CB2-700E-4F25-A615-8E3A3CBD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Backward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30F2-3561-4405-B267-5976923A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derived formulas we can find the new </a:t>
            </a:r>
            <a:r>
              <a:rPr lang="en-US" b="1" dirty="0"/>
              <a:t>weights</a:t>
            </a:r>
            <a:r>
              <a:rPr lang="en-US" dirty="0"/>
              <a:t>.</a:t>
            </a:r>
          </a:p>
        </p:txBody>
      </p:sp>
      <p:pic>
        <p:nvPicPr>
          <p:cNvPr id="14338" name="Picture 2" descr="bp_new_weights">
            <a:extLst>
              <a:ext uri="{FF2B5EF4-FFF2-40B4-BE49-F238E27FC236}">
                <a16:creationId xmlns:a16="http://schemas.microsoft.com/office/drawing/2014/main" id="{DA7A9BEF-33A2-4F2D-B86B-31A72901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262921"/>
            <a:ext cx="88773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9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2F2B-EE37-4E4C-B2D0-C79D25D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65429-297B-974C-AB9D-7E4BB75B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building your own neural network, you will definitely need to understand how to train it.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is a commonly used technique for training neural network. There are many resources explaining the technique, but this post will explain backpropagation with concrete example in a very detailed colorful steps.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et-location">
            <a:extLst>
              <a:ext uri="{FF2B5EF4-FFF2-40B4-BE49-F238E27FC236}">
                <a16:creationId xmlns:a16="http://schemas.microsoft.com/office/drawing/2014/main" id="{D2C4AC27-83F1-4A8E-9076-3BA9EF57C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23" y="4001294"/>
            <a:ext cx="4668716" cy="27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34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E5BA-A089-4D9F-A84E-70213D3C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Backward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F06F-9A11-48F5-9465-293F657C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322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Now, using the new </a:t>
            </a:r>
            <a:r>
              <a:rPr lang="en-US" b="1" dirty="0"/>
              <a:t>weights</a:t>
            </a:r>
            <a:r>
              <a:rPr lang="en-US" dirty="0"/>
              <a:t> we will repeat the forward passed.</a:t>
            </a:r>
          </a:p>
          <a:p>
            <a:r>
              <a:rPr lang="en-US" dirty="0"/>
              <a:t>We can notice that the prediction 0.26 is a little bit closer to actual output than the previously predicted one 0.191. </a:t>
            </a:r>
          </a:p>
          <a:p>
            <a:r>
              <a:rPr lang="en-US" dirty="0"/>
              <a:t>We can repeat the same process of backward and forward pass until error is close or equal to zero.</a:t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bp_forward_2">
            <a:extLst>
              <a:ext uri="{FF2B5EF4-FFF2-40B4-BE49-F238E27FC236}">
                <a16:creationId xmlns:a16="http://schemas.microsoft.com/office/drawing/2014/main" id="{867D00DB-EBB4-48E7-AAAD-54891794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049" y="704850"/>
            <a:ext cx="66770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7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5160-F2C4-44B4-B14C-3CDA3A4C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0FC9-67D5-450D-A4EF-8E497457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slides, we will build a neural network with three layers:</a:t>
            </a:r>
          </a:p>
          <a:p>
            <a:pPr lvl="1"/>
            <a:r>
              <a:rPr lang="en-US" b="1" dirty="0"/>
              <a:t>Input layer </a:t>
            </a:r>
            <a:r>
              <a:rPr lang="en-US" dirty="0"/>
              <a:t>with two inputs neurons</a:t>
            </a:r>
          </a:p>
          <a:p>
            <a:pPr lvl="1"/>
            <a:r>
              <a:rPr lang="en-US" dirty="0"/>
              <a:t>One </a:t>
            </a:r>
            <a:r>
              <a:rPr lang="en-US" b="1" dirty="0"/>
              <a:t>hidden layer </a:t>
            </a:r>
            <a:r>
              <a:rPr lang="en-US" dirty="0"/>
              <a:t>with two neurons</a:t>
            </a:r>
          </a:p>
          <a:p>
            <a:pPr lvl="1"/>
            <a:r>
              <a:rPr lang="en-US" b="1" dirty="0"/>
              <a:t>Output layer </a:t>
            </a:r>
            <a:r>
              <a:rPr lang="en-US" dirty="0"/>
              <a:t>with a single neuron</a:t>
            </a:r>
          </a:p>
        </p:txBody>
      </p:sp>
      <p:pic>
        <p:nvPicPr>
          <p:cNvPr id="2050" name="Picture 2" descr="android-tabs">
            <a:extLst>
              <a:ext uri="{FF2B5EF4-FFF2-40B4-BE49-F238E27FC236}">
                <a16:creationId xmlns:a16="http://schemas.microsoft.com/office/drawing/2014/main" id="{1D0A0012-3875-4498-8C20-644949AC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174" y="3429000"/>
            <a:ext cx="62007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54CD-E561-4E9B-9F92-12276BFA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Weights, weights,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DB9B-C77E-4B8D-B55F-60059236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training is about finding weights that minimize prediction error. </a:t>
            </a:r>
          </a:p>
          <a:p>
            <a:r>
              <a:rPr lang="en-US" dirty="0"/>
              <a:t>We usually start our training with a set of randomly generated weights.</a:t>
            </a:r>
          </a:p>
          <a:p>
            <a:r>
              <a:rPr lang="en-US" dirty="0"/>
              <a:t>Then, backpropagation is used to update the weights in an attempt to correctly map arbitrary inputs to outputs.</a:t>
            </a:r>
          </a:p>
        </p:txBody>
      </p:sp>
    </p:spTree>
    <p:extLst>
      <p:ext uri="{BB962C8B-B14F-4D97-AF65-F5344CB8AC3E}">
        <p14:creationId xmlns:p14="http://schemas.microsoft.com/office/powerpoint/2010/main" val="267948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DAD5-B0B8-45A3-81EE-61E46608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Weights, weights, weights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FD08-32C5-422A-8636-FEDBCF95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initial weights will be as following: </a:t>
            </a:r>
            <a:r>
              <a:rPr lang="en-US" b="1" dirty="0">
                <a:solidFill>
                  <a:schemeClr val="accent1"/>
                </a:solidFill>
              </a:rPr>
              <a:t>w1</a:t>
            </a:r>
            <a:r>
              <a:rPr lang="en-US" dirty="0"/>
              <a:t> = 0.11, </a:t>
            </a:r>
            <a:r>
              <a:rPr lang="en-US" b="1" dirty="0">
                <a:solidFill>
                  <a:schemeClr val="accent1"/>
                </a:solidFill>
              </a:rPr>
              <a:t>w2</a:t>
            </a:r>
            <a:r>
              <a:rPr lang="en-US" dirty="0"/>
              <a:t> = 0.21, </a:t>
            </a:r>
            <a:r>
              <a:rPr lang="en-US" b="1" dirty="0">
                <a:solidFill>
                  <a:schemeClr val="accent2"/>
                </a:solidFill>
              </a:rPr>
              <a:t>w3</a:t>
            </a:r>
            <a:r>
              <a:rPr lang="en-US" dirty="0"/>
              <a:t> = 0.12, </a:t>
            </a:r>
            <a:r>
              <a:rPr lang="en-US" b="1" dirty="0">
                <a:solidFill>
                  <a:schemeClr val="accent2"/>
                </a:solidFill>
              </a:rPr>
              <a:t>w4</a:t>
            </a:r>
            <a:r>
              <a:rPr lang="en-US" dirty="0"/>
              <a:t> = 0.08, </a:t>
            </a:r>
            <a:r>
              <a:rPr lang="en-US" b="1" dirty="0"/>
              <a:t>w5</a:t>
            </a:r>
            <a:r>
              <a:rPr lang="en-US" dirty="0"/>
              <a:t> = 0.14 and </a:t>
            </a:r>
            <a:r>
              <a:rPr lang="en-US" b="1" dirty="0"/>
              <a:t>w6</a:t>
            </a:r>
            <a:r>
              <a:rPr lang="en-US" dirty="0"/>
              <a:t> = 0.15</a:t>
            </a:r>
          </a:p>
        </p:txBody>
      </p:sp>
      <p:pic>
        <p:nvPicPr>
          <p:cNvPr id="3075" name="Picture 3" descr="bp_weights">
            <a:extLst>
              <a:ext uri="{FF2B5EF4-FFF2-40B4-BE49-F238E27FC236}">
                <a16:creationId xmlns:a16="http://schemas.microsoft.com/office/drawing/2014/main" id="{DB358840-583D-44A4-8B3C-B6774E899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56" y="2881313"/>
            <a:ext cx="6305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21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B90-8EA4-4C3A-8DBE-E3640A0A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9424-1207-46FB-92A9-346E536D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has one sample with two inputs and one output.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single sample is as following inputs=[2, 3] and output=[1].</a:t>
            </a:r>
          </a:p>
        </p:txBody>
      </p:sp>
      <p:pic>
        <p:nvPicPr>
          <p:cNvPr id="4098" name="Picture 2" descr="dataset">
            <a:extLst>
              <a:ext uri="{FF2B5EF4-FFF2-40B4-BE49-F238E27FC236}">
                <a16:creationId xmlns:a16="http://schemas.microsoft.com/office/drawing/2014/main" id="{AD607559-BD9A-4014-B136-E28D3CE54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2406161"/>
            <a:ext cx="33432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raining_sample">
            <a:extLst>
              <a:ext uri="{FF2B5EF4-FFF2-40B4-BE49-F238E27FC236}">
                <a16:creationId xmlns:a16="http://schemas.microsoft.com/office/drawing/2014/main" id="{715BF664-F402-4427-871F-345D932F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84" y="4688987"/>
            <a:ext cx="37338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5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035F-8B58-4CE2-8FAD-BFD0E1F6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Forward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483E-0DEB-4A59-86DB-691245EA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354" cy="4351338"/>
          </a:xfrm>
        </p:spPr>
        <p:txBody>
          <a:bodyPr/>
          <a:lstStyle/>
          <a:p>
            <a:r>
              <a:rPr lang="en-US" dirty="0"/>
              <a:t>We will use given </a:t>
            </a:r>
            <a:r>
              <a:rPr lang="en-US" b="1" dirty="0"/>
              <a:t>weights</a:t>
            </a:r>
            <a:r>
              <a:rPr lang="en-US" dirty="0"/>
              <a:t> and </a:t>
            </a:r>
            <a:r>
              <a:rPr lang="en-US" b="1" dirty="0"/>
              <a:t>inputs</a:t>
            </a:r>
            <a:r>
              <a:rPr lang="en-US" dirty="0"/>
              <a:t> to predict the </a:t>
            </a:r>
            <a:r>
              <a:rPr lang="en-US" b="1" dirty="0"/>
              <a:t>output</a:t>
            </a:r>
            <a:r>
              <a:rPr lang="en-US" dirty="0"/>
              <a:t>. </a:t>
            </a:r>
          </a:p>
          <a:p>
            <a:r>
              <a:rPr lang="en-US" dirty="0"/>
              <a:t>Inputs are </a:t>
            </a:r>
            <a:r>
              <a:rPr lang="en-US" b="1" dirty="0"/>
              <a:t>multiplied by weights</a:t>
            </a:r>
            <a:r>
              <a:rPr lang="en-US" dirty="0"/>
              <a:t>; the results are then passed forward to next layer.</a:t>
            </a:r>
          </a:p>
        </p:txBody>
      </p:sp>
      <p:pic>
        <p:nvPicPr>
          <p:cNvPr id="5122" name="Picture 2" descr="bp_forward">
            <a:extLst>
              <a:ext uri="{FF2B5EF4-FFF2-40B4-BE49-F238E27FC236}">
                <a16:creationId xmlns:a16="http://schemas.microsoft.com/office/drawing/2014/main" id="{A092C0CA-706E-4034-B055-9C71FC91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577" y="365125"/>
            <a:ext cx="64008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7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p_error">
            <a:extLst>
              <a:ext uri="{FF2B5EF4-FFF2-40B4-BE49-F238E27FC236}">
                <a16:creationId xmlns:a16="http://schemas.microsoft.com/office/drawing/2014/main" id="{94B798A2-5B82-4CC7-956A-1519CFF4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62" y="1690688"/>
            <a:ext cx="7848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4BB1E-BF81-4423-8678-FB86FA4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Calculating 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608-ED1C-4226-8432-74C3D9C0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70" y="1825625"/>
            <a:ext cx="447235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Now, it’s time to find out how our network performed by calculating the difference between the actual output and predicted one. </a:t>
            </a:r>
          </a:p>
          <a:p>
            <a:r>
              <a:rPr lang="en-US" dirty="0"/>
              <a:t>It’s clear that our network output, or </a:t>
            </a:r>
            <a:r>
              <a:rPr lang="en-US" b="1" dirty="0"/>
              <a:t>prediction</a:t>
            </a:r>
            <a:r>
              <a:rPr lang="en-US" dirty="0"/>
              <a:t>, is not even close to </a:t>
            </a:r>
            <a:r>
              <a:rPr lang="en-US" b="1" dirty="0"/>
              <a:t>actual output</a:t>
            </a:r>
            <a:r>
              <a:rPr lang="en-US" dirty="0"/>
              <a:t>. We can calculate the difference or the error as following.</a:t>
            </a:r>
          </a:p>
        </p:txBody>
      </p:sp>
    </p:spTree>
    <p:extLst>
      <p:ext uri="{BB962C8B-B14F-4D97-AF65-F5344CB8AC3E}">
        <p14:creationId xmlns:p14="http://schemas.microsoft.com/office/powerpoint/2010/main" val="345223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8060-A9CA-4EAC-A960-99F0AF0C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Reducing 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7706-1657-4827-B74F-AAD06F58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main goal of the training is to reduce the </a:t>
            </a:r>
            <a:r>
              <a:rPr lang="en-US" b="1" dirty="0"/>
              <a:t>error</a:t>
            </a:r>
            <a:r>
              <a:rPr lang="en-US" dirty="0"/>
              <a:t> or the difference between </a:t>
            </a:r>
            <a:r>
              <a:rPr lang="en-US" b="1" dirty="0"/>
              <a:t>prediction</a:t>
            </a:r>
            <a:r>
              <a:rPr lang="en-US" dirty="0"/>
              <a:t> and </a:t>
            </a:r>
            <a:r>
              <a:rPr lang="en-US" b="1" dirty="0"/>
              <a:t>actual output</a:t>
            </a:r>
            <a:r>
              <a:rPr lang="en-US" dirty="0"/>
              <a:t>. Since </a:t>
            </a:r>
            <a:r>
              <a:rPr lang="en-US" b="1" dirty="0"/>
              <a:t>actual output</a:t>
            </a:r>
            <a:r>
              <a:rPr lang="en-US" dirty="0"/>
              <a:t> is constant, “not changing”, the only way to reduce the error is to change </a:t>
            </a:r>
            <a:r>
              <a:rPr lang="en-US" b="1" dirty="0"/>
              <a:t>prediction</a:t>
            </a:r>
            <a:r>
              <a:rPr lang="en-US" dirty="0"/>
              <a:t> value. The question now is, how to change </a:t>
            </a:r>
            <a:r>
              <a:rPr lang="en-US" b="1" dirty="0"/>
              <a:t>prediction</a:t>
            </a:r>
            <a:r>
              <a:rPr lang="en-US" dirty="0"/>
              <a:t> value?</a:t>
            </a:r>
          </a:p>
          <a:p>
            <a:r>
              <a:rPr lang="en-US" dirty="0"/>
              <a:t>By decomposing </a:t>
            </a:r>
            <a:r>
              <a:rPr lang="en-US" b="1" dirty="0"/>
              <a:t>prediction</a:t>
            </a:r>
            <a:r>
              <a:rPr lang="en-US" dirty="0"/>
              <a:t> into its basic elements we can find that </a:t>
            </a:r>
            <a:r>
              <a:rPr lang="en-US" b="1" dirty="0"/>
              <a:t>weights</a:t>
            </a:r>
            <a:r>
              <a:rPr lang="en-US" dirty="0"/>
              <a:t> are the variable elements affecting </a:t>
            </a:r>
            <a:r>
              <a:rPr lang="en-US" b="1" dirty="0"/>
              <a:t>prediction</a:t>
            </a:r>
            <a:r>
              <a:rPr lang="en-US" dirty="0"/>
              <a:t> value. In other words, in order to change </a:t>
            </a:r>
            <a:r>
              <a:rPr lang="en-US" b="1" dirty="0"/>
              <a:t>prediction</a:t>
            </a:r>
            <a:r>
              <a:rPr lang="en-US" dirty="0"/>
              <a:t> value, we need to change </a:t>
            </a:r>
            <a:r>
              <a:rPr lang="en-US" b="1" dirty="0"/>
              <a:t>weights</a:t>
            </a:r>
            <a:r>
              <a:rPr lang="en-US" dirty="0"/>
              <a:t> 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5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527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DengXian</vt:lpstr>
      <vt:lpstr>DengXian Light</vt:lpstr>
      <vt:lpstr>Spoqa Han Sans</vt:lpstr>
      <vt:lpstr>Arial</vt:lpstr>
      <vt:lpstr>Times New Roman</vt:lpstr>
      <vt:lpstr>Office 主题​​</vt:lpstr>
      <vt:lpstr>Backpropagation Step by Step  (https://hmkcode.com/ai/backpropagation-step-by-step/)</vt:lpstr>
      <vt:lpstr>Backpropagation</vt:lpstr>
      <vt:lpstr>Overview</vt:lpstr>
      <vt:lpstr>Weights, weights, weights</vt:lpstr>
      <vt:lpstr>Weights, weights, weights</vt:lpstr>
      <vt:lpstr>Dataset</vt:lpstr>
      <vt:lpstr>Forward Pass</vt:lpstr>
      <vt:lpstr>Calculating Error</vt:lpstr>
      <vt:lpstr>Reducing Error</vt:lpstr>
      <vt:lpstr>PowerPoint Presentation</vt:lpstr>
      <vt:lpstr>Reducing Error</vt:lpstr>
      <vt:lpstr>Backpropagation</vt:lpstr>
      <vt:lpstr>Gradient descent</vt:lpstr>
      <vt:lpstr>Backpropagation</vt:lpstr>
      <vt:lpstr>Backpropagation</vt:lpstr>
      <vt:lpstr>Backpropagation</vt:lpstr>
      <vt:lpstr>Backpropagation</vt:lpstr>
      <vt:lpstr>Backpropagation</vt:lpstr>
      <vt:lpstr>Backward Pass</vt:lpstr>
      <vt:lpstr>Backward 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Back-propagation neural network  </dc:title>
  <dc:creator>Shi Yuxue</dc:creator>
  <cp:lastModifiedBy>ryanlhu</cp:lastModifiedBy>
  <cp:revision>167</cp:revision>
  <dcterms:created xsi:type="dcterms:W3CDTF">2019-10-22T02:03:08Z</dcterms:created>
  <dcterms:modified xsi:type="dcterms:W3CDTF">2019-11-11T10:16:53Z</dcterms:modified>
</cp:coreProperties>
</file>