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91" r:id="rId6"/>
    <p:sldId id="263" r:id="rId7"/>
    <p:sldId id="292" r:id="rId8"/>
    <p:sldId id="273" r:id="rId9"/>
    <p:sldId id="284" r:id="rId10"/>
    <p:sldId id="285" r:id="rId11"/>
    <p:sldId id="265" r:id="rId12"/>
    <p:sldId id="288" r:id="rId13"/>
    <p:sldId id="289" r:id="rId14"/>
    <p:sldId id="286" r:id="rId15"/>
    <p:sldId id="287" r:id="rId16"/>
    <p:sldId id="266" r:id="rId17"/>
    <p:sldId id="259" r:id="rId18"/>
    <p:sldId id="260" r:id="rId19"/>
    <p:sldId id="268" r:id="rId20"/>
    <p:sldId id="267" r:id="rId21"/>
    <p:sldId id="271" r:id="rId22"/>
    <p:sldId id="270" r:id="rId23"/>
    <p:sldId id="274" r:id="rId24"/>
    <p:sldId id="272" r:id="rId25"/>
    <p:sldId id="275" r:id="rId26"/>
    <p:sldId id="290" r:id="rId27"/>
    <p:sldId id="276" r:id="rId28"/>
    <p:sldId id="293" r:id="rId29"/>
    <p:sldId id="277" r:id="rId30"/>
    <p:sldId id="278" r:id="rId31"/>
    <p:sldId id="294" r:id="rId32"/>
    <p:sldId id="279" r:id="rId33"/>
    <p:sldId id="280" r:id="rId34"/>
    <p:sldId id="295" r:id="rId35"/>
    <p:sldId id="282" r:id="rId36"/>
    <p:sldId id="28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52"/>
    <p:restoredTop sz="94709"/>
  </p:normalViewPr>
  <p:slideViewPr>
    <p:cSldViewPr snapToGrid="0" snapToObjects="1">
      <p:cViewPr varScale="1">
        <p:scale>
          <a:sx n="109" d="100"/>
          <a:sy n="109" d="100"/>
        </p:scale>
        <p:origin x="14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4133-05C8-F044-B7D4-B59C68E79F5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D668D3-5D8C-244E-B4BA-19F7E465D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5D296BF-2119-6F41-9AC3-745CE363460A}"/>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26DCDCFE-650A-D147-A690-2BD41F9EB4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E91C53-6FC9-5F4F-BB0B-664207174D78}"/>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353804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5BCA-E9A8-9D41-9969-2A755EFEA9C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914919-7CC1-CE49-BF0A-E902FC4F257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018DF54-A21D-D84A-9DE6-D89CEDAD454D}"/>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6BE3D16C-30C4-8A45-85E3-CF96932960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B465D0-331D-C147-B82C-EEC758A6C5F9}"/>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59128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C8D5F5-9D0B-C247-954D-BF90D5BD614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E99BDB7-2B80-C348-9E87-8B956AFB6A2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F38FB6-4489-1A4E-A2DA-B4A24393084F}"/>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6433AEC5-E439-734A-B957-F6CD31FF763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33E7A7-E07C-FD41-9AB3-6D1710CF9A40}"/>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4027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D6C8F-F960-9F40-A3F7-66D52FEBCA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B8CF6C-857F-0C4D-8519-3C8CC635D45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84D09E-5BDD-F84F-A1E7-C37A72A2B488}"/>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31E46541-8194-8843-B566-7459E80228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9E10B0-8768-EB45-B2A7-7E18476DE280}"/>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376002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4CEBE-538E-4E4A-8CEA-7AE8D62CB9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DFE6E4D-5D90-A04C-85BC-90CDF6D2F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33ACAE-5B9B-6E46-9C86-A3282076A952}"/>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658014F6-061B-D042-956E-A4B2290A17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AF1FCD-0B50-A347-BC31-68B02D774FAC}"/>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80612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243B2-2EB8-974D-BEE9-7695B845D65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92FE60A-7A8B-5F46-847D-DA89E0C899E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FB7EAF-DDED-D445-BEEA-2DDB1F87895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41A04F9-B536-8444-8076-63F6DA638C74}"/>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6" name="页脚占位符 5">
            <a:extLst>
              <a:ext uri="{FF2B5EF4-FFF2-40B4-BE49-F238E27FC236}">
                <a16:creationId xmlns:a16="http://schemas.microsoft.com/office/drawing/2014/main" id="{A55987A7-12FD-2E45-9462-3BFA87FBA01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28094E3-F6E7-4749-95FB-2ADE13560A92}"/>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80390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F3029-A3CF-EC4A-8B18-7C394DBB65F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FA0CAD4-1C36-4C4E-9DA1-3FC1942B9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CCE5050-2587-D341-BF5D-6C233BBC3C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A6F29F1-1F91-B843-B8A4-39F692650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45F28F-4E78-994A-88E6-996DF8D4834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424060F-D4C2-764E-B1C6-3A15B0E8E105}"/>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8" name="页脚占位符 7">
            <a:extLst>
              <a:ext uri="{FF2B5EF4-FFF2-40B4-BE49-F238E27FC236}">
                <a16:creationId xmlns:a16="http://schemas.microsoft.com/office/drawing/2014/main" id="{877E1FD0-5C90-7E49-9D2C-75457A51466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2A6D2A8-24D9-BE46-9B9F-879B162B8F49}"/>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28473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8885D-2A38-0E46-958C-C83C9B24E4C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166B6F6-560E-7845-B690-5E0D2DBC4A07}"/>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4" name="页脚占位符 3">
            <a:extLst>
              <a:ext uri="{FF2B5EF4-FFF2-40B4-BE49-F238E27FC236}">
                <a16:creationId xmlns:a16="http://schemas.microsoft.com/office/drawing/2014/main" id="{2DB5ED87-B400-2348-B7DD-7BC54899CF2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63E28A9-E285-5048-8B38-D18B593C13F5}"/>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263664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EBEA02-8C52-1442-97B6-AB90DF0EB923}"/>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3" name="页脚占位符 2">
            <a:extLst>
              <a:ext uri="{FF2B5EF4-FFF2-40B4-BE49-F238E27FC236}">
                <a16:creationId xmlns:a16="http://schemas.microsoft.com/office/drawing/2014/main" id="{AE88A387-5F18-1D40-A6F5-264DC100FAE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89BA1EE-D6DA-8643-A06A-04F5671BAEB5}"/>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7633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B7680-F8BC-F542-B108-10F711FC74B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AE385C9-C0AE-A047-A400-EABA86E66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E2E059-0F1A-244F-83C7-09FEF7B07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034718F-D7D6-B84B-B6C5-5025E241F946}"/>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6" name="页脚占位符 5">
            <a:extLst>
              <a:ext uri="{FF2B5EF4-FFF2-40B4-BE49-F238E27FC236}">
                <a16:creationId xmlns:a16="http://schemas.microsoft.com/office/drawing/2014/main" id="{083C9D5D-A8C8-7D48-8393-A78A08B7C07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DCFF4D-E1AB-B842-A7CE-36A441EADC94}"/>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6459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E85B6-DBEF-FF40-82B3-BCB3387971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41C78F8-C556-DB42-93A4-66140096B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E645972-DC87-CC41-8EA7-B0B1B8B27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8A8E33D-48F3-E946-B604-4AB560536E38}"/>
              </a:ext>
            </a:extLst>
          </p:cNvPr>
          <p:cNvSpPr>
            <a:spLocks noGrp="1"/>
          </p:cNvSpPr>
          <p:nvPr>
            <p:ph type="dt" sz="half" idx="10"/>
          </p:nvPr>
        </p:nvSpPr>
        <p:spPr/>
        <p:txBody>
          <a:bodyPr/>
          <a:lstStyle/>
          <a:p>
            <a:fld id="{24227E0D-03C1-CF40-A653-4D6CDB57DB68}" type="datetimeFigureOut">
              <a:rPr kumimoji="1" lang="zh-CN" altLang="en-US" smtClean="0"/>
              <a:t>2019/11/11</a:t>
            </a:fld>
            <a:endParaRPr kumimoji="1" lang="zh-CN" altLang="en-US"/>
          </a:p>
        </p:txBody>
      </p:sp>
      <p:sp>
        <p:nvSpPr>
          <p:cNvPr id="6" name="页脚占位符 5">
            <a:extLst>
              <a:ext uri="{FF2B5EF4-FFF2-40B4-BE49-F238E27FC236}">
                <a16:creationId xmlns:a16="http://schemas.microsoft.com/office/drawing/2014/main" id="{237D5379-FD36-484A-BA0B-9B500BDEE87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F4D0C57-CE2E-2445-AE9E-299DE968CA18}"/>
              </a:ext>
            </a:extLst>
          </p:cNvPr>
          <p:cNvSpPr>
            <a:spLocks noGrp="1"/>
          </p:cNvSpPr>
          <p:nvPr>
            <p:ph type="sldNum" sz="quarter" idx="12"/>
          </p:nvPr>
        </p:nvSpPr>
        <p:spPr/>
        <p:txBody>
          <a:body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56317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71A810-1E4B-9C4F-955E-C6E0F6E00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5CD2F38-72CE-7B40-BC35-984A65C05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A868B9-C21B-6043-9628-AC87B892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27E0D-03C1-CF40-A653-4D6CDB57DB68}" type="datetimeFigureOut">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D19584A9-7309-AC48-93FD-E7EF1729E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0B12790-ED22-1542-94B8-745C0B9D3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5D751-47C2-874D-829B-3C6B4E11C5CE}" type="slidenum">
              <a:rPr kumimoji="1" lang="zh-CN" altLang="en-US" smtClean="0"/>
              <a:t>‹#›</a:t>
            </a:fld>
            <a:endParaRPr kumimoji="1" lang="zh-CN" altLang="en-US"/>
          </a:p>
        </p:txBody>
      </p:sp>
    </p:spTree>
    <p:extLst>
      <p:ext uri="{BB962C8B-B14F-4D97-AF65-F5344CB8AC3E}">
        <p14:creationId xmlns:p14="http://schemas.microsoft.com/office/powerpoint/2010/main" val="117099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cse.unsw.edu.au/~cs9417ml/MLP2/BackPropagation.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2399B-A033-9C44-A045-7F38FA050330}"/>
              </a:ext>
            </a:extLst>
          </p:cNvPr>
          <p:cNvSpPr>
            <a:spLocks noGrp="1"/>
          </p:cNvSpPr>
          <p:nvPr>
            <p:ph type="ctrTitle"/>
          </p:nvPr>
        </p:nvSpPr>
        <p:spPr>
          <a:xfrm>
            <a:off x="1100393" y="2235200"/>
            <a:ext cx="10317249" cy="2387600"/>
          </a:xfrm>
        </p:spPr>
        <p:txBody>
          <a:bodyPr>
            <a:normAutofit fontScale="90000"/>
          </a:bodyPr>
          <a:lstStyle/>
          <a:p>
            <a:r>
              <a:rPr lang="en" altLang="zh-CN" b="1" dirty="0">
                <a:latin typeface="Times New Roman" panose="02020603050405020304" pitchFamily="18" charset="0"/>
                <a:cs typeface="Times New Roman" panose="02020603050405020304" pitchFamily="18" charset="0"/>
              </a:rPr>
              <a:t>Back-propagation neural network </a:t>
            </a:r>
            <a:br>
              <a:rPr lang="en" altLang="zh-CN"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28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90BA8-5D92-2F45-8AFC-587A5F343401}"/>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a:t>
            </a:r>
            <a:r>
              <a:rPr lang="en" altLang="zh-CN" b="1" spc="-90" dirty="0">
                <a:latin typeface="Times New Roman"/>
                <a:cs typeface="Times New Roman"/>
              </a:rPr>
              <a:t> </a:t>
            </a:r>
            <a:r>
              <a:rPr lang="en" altLang="zh-CN" b="1" spc="-5" dirty="0">
                <a:latin typeface="Times New Roman"/>
                <a:cs typeface="Times New Roman"/>
              </a:rPr>
              <a:t>training - Output Layer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089E8E-9275-CD4A-BF49-967A53DA6810}"/>
                  </a:ext>
                </a:extLst>
              </p:cNvPr>
              <p:cNvSpPr>
                <a:spLocks noGrp="1"/>
              </p:cNvSpPr>
              <p:nvPr>
                <p:ph idx="1"/>
              </p:nvPr>
            </p:nvSpPr>
            <p:spPr/>
            <p:txBody>
              <a:bodyPr>
                <a:normAutofit fontScale="70000" lnSpcReduction="20000"/>
              </a:bodyPr>
              <a:lstStyle/>
              <a:p>
                <a:pPr marL="469265" marR="5080" indent="-457200">
                  <a:lnSpc>
                    <a:spcPts val="3460"/>
                  </a:lnSpc>
                  <a:spcBef>
                    <a:spcPts val="140"/>
                  </a:spcBef>
                </a:pPr>
                <a:r>
                  <a:rPr lang="en" altLang="zh-CN" spc="-5" dirty="0">
                    <a:latin typeface="Times New Roman"/>
                    <a:cs typeface="Times New Roman"/>
                  </a:rPr>
                  <a:t>(</a:t>
                </a:r>
                <a:r>
                  <a:rPr lang="en" altLang="zh-CN" i="1" spc="-5" dirty="0">
                    <a:latin typeface="Times New Roman"/>
                    <a:cs typeface="Times New Roman"/>
                  </a:rPr>
                  <a:t>c</a:t>
                </a:r>
                <a:r>
                  <a:rPr lang="en" altLang="zh-CN" spc="-5" dirty="0">
                    <a:latin typeface="Times New Roman"/>
                    <a:cs typeface="Times New Roman"/>
                  </a:rPr>
                  <a:t>) Calculate the </a:t>
                </a:r>
                <a:r>
                  <a:rPr lang="en" altLang="zh-CN" dirty="0">
                    <a:latin typeface="Times New Roman" panose="02020603050405020304" pitchFamily="18" charset="0"/>
                    <a:cs typeface="Times New Roman" panose="02020603050405020304" pitchFamily="18" charset="0"/>
                  </a:rPr>
                  <a:t>partial gradient of 𝐸  with respect to the </a:t>
                </a:r>
                <a:r>
                  <a:rPr kumimoji="1" lang="en-US" altLang="zh-CN" dirty="0">
                    <a:latin typeface="Times New Roman" panose="02020603050405020304" pitchFamily="18" charset="0"/>
                    <a:cs typeface="Times New Roman" panose="02020603050405020304" pitchFamily="18" charset="0"/>
                  </a:rPr>
                  <a:t>weight vector that </a:t>
                </a:r>
                <a:r>
                  <a:rPr kumimoji="1" lang="en-US" altLang="zh-CN" dirty="0" err="1">
                    <a:latin typeface="Times New Roman" panose="02020603050405020304" pitchFamily="18" charset="0"/>
                    <a:cs typeface="Times New Roman" panose="02020603050405020304" pitchFamily="18" charset="0"/>
                  </a:rPr>
                  <a:t>jth</a:t>
                </a:r>
                <a:r>
                  <a:rPr kumimoji="1" lang="en-US" altLang="zh-CN" dirty="0">
                    <a:latin typeface="Times New Roman" panose="02020603050405020304" pitchFamily="18" charset="0"/>
                    <a:cs typeface="Times New Roman" panose="02020603050405020304" pitchFamily="18" charset="0"/>
                  </a:rPr>
                  <a:t> neuron of hidden layer associates to all the neuron of output layer.</a:t>
                </a:r>
              </a:p>
              <a:p>
                <a:pPr marL="469265" marR="5080" indent="-457200" algn="ctr">
                  <a:lnSpc>
                    <a:spcPts val="3460"/>
                  </a:lnSpc>
                  <a:spcBef>
                    <a:spcPts val="140"/>
                  </a:spcBef>
                </a:pPr>
                <a:endParaRPr kumimoji="1" lang="en-US" altLang="zh-CN" dirty="0">
                  <a:latin typeface="Times New Roman" panose="02020603050405020304" pitchFamily="18" charset="0"/>
                  <a:cs typeface="Times New Roman" panose="02020603050405020304" pitchFamily="18" charset="0"/>
                </a:endParaRPr>
              </a:p>
              <a:p>
                <a:pPr marL="12065" marR="5080" indent="0" algn="ctr">
                  <a:lnSpc>
                    <a:spcPts val="3460"/>
                  </a:lnSpc>
                  <a:spcBef>
                    <a:spcPts val="140"/>
                  </a:spcBef>
                  <a:buNone/>
                </a:pPr>
                <a:r>
                  <a:rPr kumimoji="1" lang="en-US" altLang="zh-CN"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i="1" smtClean="0">
                            <a:latin typeface="Cambria Math" panose="02040503050406030204" pitchFamily="18" charset="0"/>
                            <a:cs typeface="Times New Roman" panose="02020603050405020304" pitchFamily="18" charset="0"/>
                          </a:rPr>
                        </m:ctrlPr>
                      </m:fPr>
                      <m:num>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acc>
                      </m:den>
                    </m:f>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𝑌</m:t>
                            </m:r>
                          </m:e>
                          <m:sub>
                            <m:r>
                              <a:rPr kumimoji="1" lang="en-US" altLang="zh-CN" b="0" i="1" smtClean="0">
                                <a:latin typeface="Cambria Math" panose="02040503050406030204" pitchFamily="18" charset="0"/>
                                <a:cs typeface="Times New Roman" panose="02020603050405020304" pitchFamily="18" charset="0"/>
                              </a:rPr>
                              <m:t>𝑑</m:t>
                            </m:r>
                          </m:sub>
                        </m:sSub>
                      </m:e>
                    </m:acc>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 (</m:t>
                    </m:r>
                    <m:r>
                      <a:rPr kumimoji="1" lang="en-US" altLang="zh-CN" b="0" i="1" smtClean="0">
                        <a:latin typeface="Cambria Math" panose="02040503050406030204" pitchFamily="18" charset="0"/>
                        <a:cs typeface="Times New Roman" panose="02020603050405020304" pitchFamily="18" charset="0"/>
                      </a:rPr>
                      <m:t>1</m:t>
                    </m:r>
                    <m:r>
                      <a:rPr kumimoji="1" lang="en-US" altLang="zh-CN" b="0" i="1" smtClean="0">
                        <a:latin typeface="Cambria Math" panose="02040503050406030204" pitchFamily="18" charset="0"/>
                        <a:cs typeface="Times New Roman" panose="02020603050405020304" pitchFamily="18" charset="0"/>
                      </a:rPr>
                      <m:t>−</m:t>
                    </m:r>
                    <m:acc>
                      <m:accPr>
                        <m:chr m:val="⃗"/>
                        <m:ctrlPr>
                          <a:rPr kumimoji="1" lang="en-US" altLang="zh-CN" b="0"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cs typeface="Times New Roman" panose="02020603050405020304" pitchFamily="18" charset="0"/>
                          </a:rPr>
                          <m:t>𝑗</m:t>
                        </m:r>
                      </m:sub>
                    </m:sSub>
                  </m:oMath>
                </a14:m>
                <a:endParaRPr kumimoji="1" lang="en-US" altLang="zh-CN" dirty="0">
                  <a:latin typeface="Times New Roman" panose="02020603050405020304" pitchFamily="18" charset="0"/>
                  <a:cs typeface="Times New Roman" panose="02020603050405020304" pitchFamily="18" charset="0"/>
                </a:endParaRPr>
              </a:p>
              <a:p>
                <a:pPr marL="12065" marR="5080" indent="0">
                  <a:lnSpc>
                    <a:spcPts val="3460"/>
                  </a:lnSpc>
                  <a:spcBef>
                    <a:spcPts val="140"/>
                  </a:spcBef>
                  <a:buNone/>
                </a:pPr>
                <a:r>
                  <a:rPr kumimoji="1"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cs typeface="Times New Roman" panose="02020603050405020304" pitchFamily="18" charset="0"/>
                          </a:rPr>
                          <m:t>𝑗</m:t>
                        </m:r>
                      </m:sub>
                    </m:sSub>
                    <m:r>
                      <a:rPr kumimoji="1" lang="en-US" altLang="zh-CN" i="1">
                        <a:latin typeface="Cambria Math" panose="02040503050406030204" pitchFamily="18" charset="0"/>
                        <a:cs typeface="Times New Roman" panose="02020603050405020304" pitchFamily="18" charset="0"/>
                      </a:rPr>
                      <m:t> </m:t>
                    </m:r>
                  </m:oMath>
                </a14:m>
                <a:r>
                  <a:rPr kumimoji="1" lang="en-US" altLang="zh-CN" dirty="0">
                    <a:latin typeface="Times New Roman" panose="02020603050405020304" pitchFamily="18" charset="0"/>
                    <a:cs typeface="Times New Roman" panose="02020603050405020304" pitchFamily="18" charset="0"/>
                  </a:rPr>
                  <a:t>is the output of </a:t>
                </a:r>
                <a:r>
                  <a:rPr kumimoji="1" lang="en-US" altLang="zh-CN" dirty="0" err="1">
                    <a:latin typeface="Times New Roman" panose="02020603050405020304" pitchFamily="18" charset="0"/>
                    <a:cs typeface="Times New Roman" panose="02020603050405020304" pitchFamily="18" charset="0"/>
                  </a:rPr>
                  <a:t>jth</a:t>
                </a:r>
                <a:r>
                  <a:rPr kumimoji="1" lang="en-US" altLang="zh-CN" dirty="0">
                    <a:latin typeface="Times New Roman" panose="02020603050405020304" pitchFamily="18" charset="0"/>
                    <a:cs typeface="Times New Roman" panose="02020603050405020304" pitchFamily="18" charset="0"/>
                  </a:rPr>
                  <a:t> hidden layer neuron(input of all the output neurons that it connects.</a:t>
                </a:r>
                <a:r>
                  <a:rPr kumimoji="1" lang="en-US" altLang="zh-CN" dirty="0">
                    <a:cs typeface="Times New Roman" panose="02020603050405020304" pitchFamily="18" charset="0"/>
                  </a:rPr>
                  <a:t>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cs typeface="Times New Roman" panose="02020603050405020304" pitchFamily="18" charset="0"/>
                          </a:rPr>
                          <m:t>𝑗</m:t>
                        </m:r>
                      </m:sub>
                    </m:sSub>
                  </m:oMath>
                </a14:m>
                <a:r>
                  <a:rPr kumimoji="1" lang="en-US" altLang="zh-CN" dirty="0">
                    <a:latin typeface="Times New Roman" panose="02020603050405020304" pitchFamily="18" charset="0"/>
                    <a:cs typeface="Times New Roman" panose="02020603050405020304" pitchFamily="18" charset="0"/>
                  </a:rPr>
                  <a:t> is a value not vector</a:t>
                </a:r>
              </a:p>
              <a:p>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d</a:t>
                </a:r>
                <a:r>
                  <a:rPr kumimoji="1" lang="en-US" altLang="zh-CN" dirty="0">
                    <a:latin typeface="Times New Roman" panose="02020603050405020304" pitchFamily="18" charset="0"/>
                    <a:cs typeface="Times New Roman" panose="02020603050405020304" pitchFamily="18" charset="0"/>
                  </a:rPr>
                  <a:t>) To explain the relationship between the weight vector and weight of each neuron.</a:t>
                </a:r>
                <a:r>
                  <a:rPr lang="en" altLang="zh-CN" spc="-5" dirty="0">
                    <a:latin typeface="Times New Roman"/>
                    <a:cs typeface="Times New Roman"/>
                  </a:rPr>
                  <a:t> Calculate the </a:t>
                </a:r>
                <a:r>
                  <a:rPr lang="en" altLang="zh-CN" b="1" spc="-5" dirty="0">
                    <a:latin typeface="Times New Roman"/>
                    <a:cs typeface="Times New Roman"/>
                  </a:rPr>
                  <a:t>error gradient </a:t>
                </a:r>
                <a:r>
                  <a:rPr lang="en" altLang="zh-CN" spc="-5" dirty="0">
                    <a:latin typeface="Times New Roman"/>
                    <a:cs typeface="Times New Roman"/>
                  </a:rPr>
                  <a:t>for the neurons in the  output</a:t>
                </a:r>
                <a:r>
                  <a:rPr lang="en" altLang="zh-CN" spc="-15" dirty="0">
                    <a:latin typeface="Times New Roman"/>
                    <a:cs typeface="Times New Roman"/>
                  </a:rPr>
                  <a:t> </a:t>
                </a:r>
                <a:r>
                  <a:rPr lang="en" altLang="zh-CN" spc="-5" dirty="0">
                    <a:latin typeface="Times New Roman"/>
                    <a:cs typeface="Times New Roman"/>
                  </a:rPr>
                  <a:t>layer:</a:t>
                </a:r>
                <a:endParaRPr lang="en" altLang="zh-CN" dirty="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cs typeface="Times New Roman" panose="02020603050405020304" pitchFamily="18" charset="0"/>
                            </a:rPr>
                            <m:t>𝑘</m:t>
                          </m:r>
                        </m:sub>
                      </m:sSub>
                      <m:d>
                        <m:dPr>
                          <m:ctrlPr>
                            <a:rPr kumimoji="1" lang="en-US" altLang="zh-CN" b="0" i="1" smtClean="0">
                              <a:latin typeface="Cambria Math" panose="02040503050406030204" pitchFamily="18" charset="0"/>
                              <a:cs typeface="Times New Roman" panose="02020603050405020304" pitchFamily="18" charset="0"/>
                            </a:rPr>
                          </m:ctrlPr>
                        </m:dPr>
                        <m:e>
                          <m:r>
                            <a:rPr kumimoji="1" lang="en-US" altLang="zh-CN" b="0" i="1" smtClean="0">
                              <a:latin typeface="Cambria Math" panose="02040503050406030204" pitchFamily="18" charset="0"/>
                              <a:cs typeface="Times New Roman" panose="02020603050405020304" pitchFamily="18" charset="0"/>
                            </a:rPr>
                            <m:t>𝑝</m:t>
                          </m:r>
                        </m:e>
                      </m:d>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 </m:t>
                          </m:r>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1</m:t>
                      </m:r>
                      <m:r>
                        <a:rPr kumimoji="1" lang="en-US" altLang="zh-CN" i="1">
                          <a:latin typeface="Cambria Math" panose="02040503050406030204" pitchFamily="18" charset="0"/>
                          <a:cs typeface="Times New Roman" panose="02020603050405020304" pitchFamily="18" charset="0"/>
                        </a:rPr>
                        <m:t> −</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cs typeface="Times New Roman" panose="02020603050405020304" pitchFamily="18" charset="0"/>
                        </a:rPr>
                        <m:t>)]</m:t>
                      </m:r>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𝑑</m:t>
                          </m:r>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r>
                        <a:rPr kumimoji="1" lang="en-US" altLang="zh-CN" i="1">
                          <a:latin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r>
                        <a:rPr kumimoji="1" lang="en-US" altLang="zh-CN" b="0" i="1" smtClean="0">
                          <a:latin typeface="Cambria Math" panose="02040503050406030204" pitchFamily="18" charset="0"/>
                          <a:cs typeface="Times New Roman" panose="02020603050405020304" pitchFamily="18" charset="0"/>
                        </a:rPr>
                        <m:t>]</m:t>
                      </m:r>
                    </m:oMath>
                  </m:oMathPara>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oMath>
                </a14:m>
                <a:r>
                  <a:rPr kumimoji="1" lang="en-US" altLang="zh-CN" dirty="0">
                    <a:latin typeface="Times New Roman" panose="02020603050405020304" pitchFamily="18" charset="0"/>
                    <a:cs typeface="Times New Roman" panose="02020603050405020304" pitchFamily="18" charset="0"/>
                  </a:rPr>
                  <a:t> is </a:t>
                </a:r>
                <a:r>
                  <a:rPr lang="en" altLang="zh-CN" spc="-5" dirty="0">
                    <a:latin typeface="Times New Roman"/>
                    <a:cs typeface="Times New Roman"/>
                  </a:rPr>
                  <a:t>the error gradient in the </a:t>
                </a:r>
                <a:r>
                  <a:rPr lang="en" altLang="zh-CN" spc="-5" dirty="0" err="1">
                    <a:latin typeface="Times New Roman"/>
                    <a:cs typeface="Times New Roman"/>
                  </a:rPr>
                  <a:t>pth</a:t>
                </a:r>
                <a:r>
                  <a:rPr lang="en" altLang="zh-CN" spc="-5" dirty="0">
                    <a:latin typeface="Times New Roman"/>
                    <a:cs typeface="Times New Roman"/>
                  </a:rPr>
                  <a:t> epoch of all the hidden neurons connected to </a:t>
                </a:r>
                <a:r>
                  <a:rPr kumimoji="1" lang="en-US" altLang="zh-CN" dirty="0">
                    <a:latin typeface="Times New Roman" panose="02020603050405020304" pitchFamily="18" charset="0"/>
                    <a:cs typeface="Times New Roman" panose="02020603050405020304" pitchFamily="18" charset="0"/>
                  </a:rPr>
                  <a:t>kth </a:t>
                </a:r>
                <a:r>
                  <a:rPr lang="en" altLang="zh-CN" spc="-5" dirty="0">
                    <a:latin typeface="Times New Roman"/>
                    <a:cs typeface="Times New Roman"/>
                  </a:rPr>
                  <a:t>output neuron with respective to error between desire output(target label)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𝑑</m:t>
                        </m:r>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𝑘</m:t>
                        </m:r>
                      </m:sub>
                    </m:sSub>
                    <m:d>
                      <m:dPr>
                        <m:ctrlPr>
                          <a:rPr kumimoji="1" lang="en-US" altLang="zh-CN" i="1">
                            <a:latin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cs typeface="Times New Roman" panose="02020603050405020304" pitchFamily="18" charset="0"/>
                          </a:rPr>
                          <m:t>𝑝</m:t>
                        </m:r>
                      </m:e>
                    </m:d>
                  </m:oMath>
                </a14:m>
                <a:r>
                  <a:rPr kumimoji="1" lang="en-US" altLang="zh-CN" dirty="0">
                    <a:latin typeface="Times New Roman" panose="02020603050405020304" pitchFamily="18" charset="0"/>
                    <a:cs typeface="Times New Roman" panose="02020603050405020304" pitchFamily="18" charset="0"/>
                  </a:rPr>
                  <a:t> and actual output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𝑦</m:t>
                        </m:r>
                      </m:e>
                      <m:sub>
                        <m:r>
                          <a:rPr kumimoji="1" lang="en-US" altLang="zh-CN" i="1">
                            <a:latin typeface="Cambria Math" panose="02040503050406030204" pitchFamily="18" charset="0"/>
                            <a:cs typeface="Times New Roman" panose="02020603050405020304" pitchFamily="18" charset="0"/>
                          </a:rPr>
                          <m:t>𝑘</m:t>
                        </m:r>
                      </m:sub>
                    </m:sSub>
                    <m:r>
                      <a:rPr kumimoji="1" lang="en-US" altLang="zh-CN" i="1">
                        <a:latin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cs typeface="Times New Roman" panose="02020603050405020304" pitchFamily="18" charset="0"/>
                      </a:rPr>
                      <m:t>)</m:t>
                    </m:r>
                  </m:oMath>
                </a14:m>
                <a:r>
                  <a:rPr lang="en" altLang="zh-CN" spc="-5" dirty="0">
                    <a:latin typeface="Times New Roman"/>
                    <a:cs typeface="Times New Roman"/>
                  </a:rPr>
                  <a:t>.</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9089E8E-9275-CD4A-BF49-967A53DA6810}"/>
                  </a:ext>
                </a:extLst>
              </p:cNvPr>
              <p:cNvSpPr>
                <a:spLocks noGrp="1" noRot="1" noChangeAspect="1" noMove="1" noResize="1" noEditPoints="1" noAdjustHandles="1" noChangeArrowheads="1" noChangeShapeType="1" noTextEdit="1"/>
              </p:cNvSpPr>
              <p:nvPr>
                <p:ph idx="1"/>
              </p:nvPr>
            </p:nvSpPr>
            <p:spPr>
              <a:blipFill>
                <a:blip r:embed="rId2"/>
                <a:stretch>
                  <a:fillRect l="-603" r="-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606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 dirty="0">
                <a:latin typeface="Times New Roman"/>
                <a:cs typeface="Times New Roman"/>
              </a:rPr>
              <a:t> - Output Layer</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4550028"/>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(e) </a:t>
                </a:r>
                <a:r>
                  <a:rPr lang="en" sz="3000" spc="-5" dirty="0">
                    <a:latin typeface="Times New Roman"/>
                    <a:cs typeface="Times New Roman"/>
                  </a:rPr>
                  <a:t>The relationship between </a:t>
                </a:r>
                <a14:m>
                  <m:oMath xmlns:m="http://schemas.openxmlformats.org/officeDocument/2006/math">
                    <m:sSub>
                      <m:sSubPr>
                        <m:ctrlPr>
                          <a:rPr kumimoji="1" lang="ar-AE" altLang="zh-CN" sz="3200" i="1">
                            <a:latin typeface="Cambria Math" panose="02040503050406030204" pitchFamily="18" charset="0"/>
                            <a:cs typeface="Times New Roman" panose="02020603050405020304" pitchFamily="18" charset="0"/>
                          </a:rPr>
                        </m:ctrlPr>
                      </m:sSubPr>
                      <m:e>
                        <m:r>
                          <a:rPr kumimoji="1" lang="en-US" altLang="zh-CN" sz="3200" b="0" i="1" smtClean="0">
                            <a:latin typeface="Cambria Math" panose="02040503050406030204" pitchFamily="18" charset="0"/>
                            <a:cs typeface="Times New Roman" panose="02020603050405020304" pitchFamily="18" charset="0"/>
                          </a:rPr>
                          <m:t>𝑛𝑜𝑑𝑒</m:t>
                        </m:r>
                        <m:r>
                          <m:rPr>
                            <m:nor/>
                          </m:rPr>
                          <a:rPr kumimoji="1" lang="en-US" altLang="zh-CN" sz="3200" b="0" i="0" smtClean="0">
                            <a:latin typeface="Cambria Math" panose="02040503050406030204" pitchFamily="18" charset="0"/>
                            <a:cs typeface="Times New Roman" panose="02020603050405020304" pitchFamily="18" charset="0"/>
                          </a:rPr>
                          <m:t> </m:t>
                        </m:r>
                        <m:r>
                          <m:rPr>
                            <m:nor/>
                          </m:rPr>
                          <a:rPr lang="en" altLang="zh-CN" sz="3200" spc="-5" dirty="0">
                            <a:latin typeface="Times New Roman"/>
                            <a:cs typeface="Times New Roman"/>
                          </a:rPr>
                          <m:t>error</m:t>
                        </m:r>
                        <m:r>
                          <m:rPr>
                            <m:nor/>
                          </m:rPr>
                          <a:rPr lang="en" altLang="zh-CN" sz="3200" spc="-5" dirty="0">
                            <a:latin typeface="Times New Roman"/>
                            <a:cs typeface="Times New Roman"/>
                          </a:rPr>
                          <m:t> </m:t>
                        </m:r>
                        <m:r>
                          <m:rPr>
                            <m:nor/>
                          </m:rPr>
                          <a:rPr lang="en" altLang="zh-CN" sz="3200" spc="-5" dirty="0">
                            <a:latin typeface="Times New Roman"/>
                            <a:cs typeface="Times New Roman"/>
                          </a:rPr>
                          <m:t>gradient</m:t>
                        </m:r>
                        <m:r>
                          <a:rPr lang="en-US" altLang="zh-CN" sz="3200" b="0" i="1" spc="-5" dirty="0" smtClean="0">
                            <a:latin typeface="Cambria Math" panose="02040503050406030204" pitchFamily="18" charset="0"/>
                            <a:cs typeface="Times New Roman"/>
                          </a:rPr>
                          <m:t>  </m:t>
                        </m:r>
                        <m: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ar-AE" altLang="zh-CN" sz="3200" i="1">
                            <a:latin typeface="Cambria Math" panose="02040503050406030204" pitchFamily="18" charset="0"/>
                            <a:cs typeface="Times New Roman" panose="02020603050405020304" pitchFamily="18" charset="0"/>
                          </a:rPr>
                          <m:t>𝑘</m:t>
                        </m:r>
                      </m:sub>
                    </m:sSub>
                    <m:d>
                      <m:dPr>
                        <m:ctrlPr>
                          <a:rPr kumimoji="1" lang="ar-AE" altLang="zh-CN" sz="3200" i="1">
                            <a:latin typeface="Cambria Math" panose="02040503050406030204" pitchFamily="18" charset="0"/>
                            <a:cs typeface="Times New Roman" panose="02020603050405020304" pitchFamily="18" charset="0"/>
                          </a:rPr>
                        </m:ctrlPr>
                      </m:dPr>
                      <m:e>
                        <m:r>
                          <a:rPr kumimoji="1" lang="ar-AE" altLang="zh-CN" sz="3200" i="1">
                            <a:latin typeface="Cambria Math" panose="02040503050406030204" pitchFamily="18" charset="0"/>
                            <a:cs typeface="Times New Roman" panose="02020603050405020304" pitchFamily="18" charset="0"/>
                          </a:rPr>
                          <m:t>𝑝</m:t>
                        </m:r>
                      </m:e>
                    </m:d>
                  </m:oMath>
                </a14:m>
                <a:r>
                  <a:rPr kumimoji="1" lang="ar-AE" altLang="zh-CN" sz="3200" dirty="0">
                    <a:latin typeface="Times New Roman" panose="02020603050405020304" pitchFamily="18" charset="0"/>
                    <a:cs typeface="Times New Roman" panose="02020603050405020304" pitchFamily="18" charset="0"/>
                  </a:rPr>
                  <a:t> </a:t>
                </a:r>
                <a:r>
                  <a:rPr kumimoji="1" lang="en" altLang="zh-CN" sz="3200" dirty="0">
                    <a:latin typeface="Times New Roman" panose="02020603050405020304" pitchFamily="18" charset="0"/>
                    <a:cs typeface="Times New Roman" panose="02020603050405020304" pitchFamily="18" charset="0"/>
                  </a:rPr>
                  <a:t>and </a:t>
                </a:r>
                <a:r>
                  <a:rPr kumimoji="1" lang="en-US" altLang="zh-CN" sz="3200" dirty="0">
                    <a:latin typeface="Times New Roman" panose="02020603050405020304" pitchFamily="18" charset="0"/>
                    <a:cs typeface="Times New Roman" panose="02020603050405020304" pitchFamily="18" charset="0"/>
                  </a:rPr>
                  <a:t>the</a:t>
                </a:r>
                <a:r>
                  <a:rPr lang="en" altLang="zh-CN" sz="3200" dirty="0">
                    <a:latin typeface="Times New Roman" panose="02020603050405020304" pitchFamily="18" charset="0"/>
                    <a:cs typeface="Times New Roman" panose="02020603050405020304" pitchFamily="18" charset="0"/>
                  </a:rPr>
                  <a:t> </a:t>
                </a:r>
              </a:p>
              <a:p>
                <a:pPr marL="0" marR="5080" indent="0">
                  <a:lnSpc>
                    <a:spcPct val="100000"/>
                  </a:lnSpc>
                  <a:spcBef>
                    <a:spcPts val="235"/>
                  </a:spcBef>
                  <a:buNone/>
                  <a:tabLst>
                    <a:tab pos="647065" algn="l"/>
                  </a:tabLst>
                </a:pPr>
                <a:r>
                  <a:rPr lang="en" altLang="zh-CN" sz="3200" dirty="0">
                    <a:latin typeface="Times New Roman" panose="02020603050405020304" pitchFamily="18" charset="0"/>
                    <a:cs typeface="Times New Roman" panose="02020603050405020304" pitchFamily="18" charset="0"/>
                  </a:rPr>
                  <a:t>vector partial derivatives </a:t>
                </a:r>
                <a14:m>
                  <m:oMath xmlns:m="http://schemas.openxmlformats.org/officeDocument/2006/math">
                    <m:f>
                      <m:fPr>
                        <m:ctrlPr>
                          <a:rPr kumimoji="1" lang="ar-AE" altLang="zh-CN" sz="3200" i="1" smtClean="0">
                            <a:latin typeface="Cambria Math" panose="02040503050406030204" pitchFamily="18" charset="0"/>
                            <a:cs typeface="Times New Roman" panose="02020603050405020304" pitchFamily="18" charset="0"/>
                          </a:rPr>
                        </m:ctrlPr>
                      </m:fPr>
                      <m:num>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en>
                    </m:f>
                  </m:oMath>
                </a14:m>
                <a:r>
                  <a:rPr lang="ar-AE" sz="3000" dirty="0">
                    <a:latin typeface="Times New Roman"/>
                    <a:cs typeface="Times New Roman"/>
                  </a:rPr>
                  <a:t>:</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acc>
                        </m:den>
                      </m:f>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𝑗</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  </m:t>
                              </m:r>
                              <m:m>
                                <m:mPr>
                                  <m:mcs>
                                    <m:mc>
                                      <m:mcPr>
                                        <m:count m:val="3"/>
                                        <m:mcJc m:val="center"/>
                                      </m:mcPr>
                                    </m:mc>
                                  </m:mcs>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e>
                                    </m:d>
                                  </m:e>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𝑛</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𝑗</m:t>
                                        </m:r>
                                      </m:sub>
                                    </m:sSub>
                                  </m:e>
                                </m:mr>
                              </m:m>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d>
                        </m:e>
                        <m:sup>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a:cs typeface="Times New Roman"/>
                  </a:rPr>
                  <a:t>Where n is the number of output neurons.(n=10 in assignment 04)</a:t>
                </a: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lang="en" altLang="zh-CN" sz="3200" i="1">
                              <a:latin typeface="Cambria Math" panose="02040503050406030204" pitchFamily="18" charset="0"/>
                              <a:cs typeface="Times New Roman" panose="02020603050405020304" pitchFamily="18" charset="0"/>
                            </a:rPr>
                          </m:ctrlPr>
                        </m:fPr>
                        <m:num>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 altLang="zh-C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𝑜𝑢𝑡𝑝𝑢𝑡</m:t>
                              </m:r>
                            </m:sub>
                          </m:sSub>
                        </m:den>
                      </m:f>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acc>
                                  </m:den>
                                </m:f>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acc>
                                  </m:den>
                                </m:f>
                              </m:e>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100</m:t>
                                            </m:r>
                                          </m:sub>
                                        </m:sSub>
                                      </m:e>
                                    </m:acc>
                                  </m:den>
                                </m:f>
                              </m:e>
                            </m:mr>
                          </m:m>
                        </m:e>
                      </m:d>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a:cs typeface="Times New Roman"/>
                  </a:rPr>
                  <a:t>Thus, the dimension of </a:t>
                </a: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𝑜𝑢𝑡𝑝𝑢𝑡</m:t>
                        </m:r>
                      </m:sub>
                    </m:sSub>
                  </m:oMath>
                </a14:m>
                <a:r>
                  <a:rPr lang="en-US" sz="3000" dirty="0">
                    <a:latin typeface="Times New Roman"/>
                    <a:cs typeface="Times New Roman"/>
                  </a:rPr>
                  <a:t> is (10,100) in assignment 04.</a:t>
                </a: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4550028"/>
              </a:xfrm>
              <a:prstGeom prst="rect">
                <a:avLst/>
              </a:prstGeom>
              <a:blipFill>
                <a:blip r:embed="rId2"/>
                <a:stretch>
                  <a:fillRect l="-2292" t="-2235" r="-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832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90BA8-5D92-2F45-8AFC-587A5F343401}"/>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a:t>
            </a:r>
            <a:r>
              <a:rPr lang="en" altLang="zh-CN" b="1" spc="-90" dirty="0">
                <a:latin typeface="Times New Roman"/>
                <a:cs typeface="Times New Roman"/>
              </a:rPr>
              <a:t> </a:t>
            </a:r>
            <a:r>
              <a:rPr lang="en" altLang="zh-CN" b="1" spc="-5" dirty="0">
                <a:latin typeface="Times New Roman"/>
                <a:cs typeface="Times New Roman"/>
              </a:rPr>
              <a:t>training - Hidden Layer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089E8E-9275-CD4A-BF49-967A53DA6810}"/>
                  </a:ext>
                </a:extLst>
              </p:cNvPr>
              <p:cNvSpPr>
                <a:spLocks noGrp="1"/>
              </p:cNvSpPr>
              <p:nvPr>
                <p:ph idx="1"/>
              </p:nvPr>
            </p:nvSpPr>
            <p:spPr>
              <a:xfrm>
                <a:off x="838200" y="1579477"/>
                <a:ext cx="10515600" cy="5278523"/>
              </a:xfrm>
            </p:spPr>
            <p:txBody>
              <a:bodyPr>
                <a:noAutofit/>
              </a:bodyPr>
              <a:lstStyle/>
              <a:p>
                <a:pPr marL="469265" marR="5080" indent="-457200">
                  <a:lnSpc>
                    <a:spcPts val="3460"/>
                  </a:lnSpc>
                  <a:spcBef>
                    <a:spcPts val="140"/>
                  </a:spcBef>
                </a:pPr>
                <a:r>
                  <a:rPr lang="en" altLang="zh-CN" sz="1800" spc="-5" dirty="0">
                    <a:latin typeface="Times New Roman"/>
                    <a:cs typeface="Times New Roman"/>
                  </a:rPr>
                  <a:t>(</a:t>
                </a:r>
                <a:r>
                  <a:rPr lang="en" altLang="zh-CN" sz="1800" i="1" spc="-5" dirty="0">
                    <a:latin typeface="Times New Roman"/>
                    <a:cs typeface="Times New Roman"/>
                  </a:rPr>
                  <a:t>f</a:t>
                </a:r>
                <a:r>
                  <a:rPr lang="en" altLang="zh-CN" sz="1800" spc="-5" dirty="0">
                    <a:latin typeface="Times New Roman"/>
                    <a:cs typeface="Times New Roman"/>
                  </a:rPr>
                  <a:t>) Calculate the </a:t>
                </a:r>
                <a:r>
                  <a:rPr lang="en" altLang="zh-CN" sz="1800" dirty="0">
                    <a:latin typeface="Times New Roman" panose="02020603050405020304" pitchFamily="18" charset="0"/>
                    <a:cs typeface="Times New Roman" panose="02020603050405020304" pitchFamily="18" charset="0"/>
                  </a:rPr>
                  <a:t>partial gradient of 𝐸  with respect to the </a:t>
                </a:r>
                <a:r>
                  <a:rPr kumimoji="1" lang="en-US" altLang="zh-CN" sz="1800" dirty="0">
                    <a:latin typeface="Times New Roman" panose="02020603050405020304" pitchFamily="18" charset="0"/>
                    <a:cs typeface="Times New Roman" panose="02020603050405020304" pitchFamily="18" charset="0"/>
                  </a:rPr>
                  <a:t>weight vector that </a:t>
                </a:r>
                <a:r>
                  <a:rPr kumimoji="1" lang="en-US" altLang="zh-CN" sz="1800" dirty="0" err="1">
                    <a:latin typeface="Times New Roman" panose="02020603050405020304" pitchFamily="18" charset="0"/>
                    <a:cs typeface="Times New Roman" panose="02020603050405020304" pitchFamily="18" charset="0"/>
                  </a:rPr>
                  <a:t>ith</a:t>
                </a:r>
                <a:r>
                  <a:rPr kumimoji="1" lang="en-US" altLang="zh-CN" sz="1800" dirty="0">
                    <a:latin typeface="Times New Roman" panose="02020603050405020304" pitchFamily="18" charset="0"/>
                    <a:cs typeface="Times New Roman" panose="02020603050405020304" pitchFamily="18" charset="0"/>
                  </a:rPr>
                  <a:t> neuron of input layer associates to all the neuron of hidden layer.</a:t>
                </a:r>
              </a:p>
              <a:p>
                <a:pPr marL="469265" marR="5080" indent="-457200" algn="ctr">
                  <a:lnSpc>
                    <a:spcPts val="3460"/>
                  </a:lnSpc>
                  <a:spcBef>
                    <a:spcPts val="140"/>
                  </a:spcBef>
                </a:pPr>
                <a:endParaRPr kumimoji="1" lang="en-US" altLang="zh-CN" sz="1800" dirty="0">
                  <a:latin typeface="Times New Roman" panose="02020603050405020304" pitchFamily="18" charset="0"/>
                  <a:cs typeface="Times New Roman" panose="02020603050405020304" pitchFamily="18" charset="0"/>
                </a:endParaRPr>
              </a:p>
              <a:p>
                <a:pPr marL="12065" marR="5080" indent="0" algn="ctr">
                  <a:lnSpc>
                    <a:spcPts val="3460"/>
                  </a:lnSpc>
                  <a:spcBef>
                    <a:spcPts val="140"/>
                  </a:spcBef>
                  <a:buNone/>
                </a:pPr>
                <a:r>
                  <a:rPr kumimoji="1" lang="en-US" altLang="zh-CN" sz="18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1800" i="1" smtClean="0">
                            <a:latin typeface="Cambria Math" panose="02040503050406030204" pitchFamily="18" charset="0"/>
                            <a:cs typeface="Times New Roman" panose="02020603050405020304" pitchFamily="18" charset="0"/>
                          </a:rPr>
                        </m:ctrlPr>
                      </m:fPr>
                      <m:num>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𝑖</m:t>
                                </m:r>
                              </m:sub>
                            </m:sSub>
                          </m:e>
                        </m:acc>
                      </m:den>
                    </m:f>
                    <m:r>
                      <a:rPr kumimoji="1" lang="en-US" altLang="zh-CN" sz="1800" b="0" i="1" smtClean="0">
                        <a:latin typeface="Cambria Math" panose="02040503050406030204" pitchFamily="18" charset="0"/>
                        <a:cs typeface="Times New Roman" panose="02020603050405020304" pitchFamily="18" charset="0"/>
                      </a:rPr>
                      <m:t>=</m:t>
                    </m:r>
                    <m:sSubSup>
                      <m:sSubSupPr>
                        <m:ctrlPr>
                          <a:rPr kumimoji="1" lang="en-US" altLang="zh-CN" sz="1800" b="0" i="1" smtClean="0">
                            <a:latin typeface="Cambria Math" panose="02040503050406030204" pitchFamily="18" charset="0"/>
                            <a:cs typeface="Times New Roman" panose="02020603050405020304" pitchFamily="18" charset="0"/>
                          </a:rPr>
                        </m:ctrlPr>
                      </m:sSubSupPr>
                      <m:e>
                        <m:r>
                          <a:rPr kumimoji="1" lang="en-US" altLang="zh-CN" sz="1800" b="0" i="1" smtClean="0">
                            <a:latin typeface="Cambria Math" panose="02040503050406030204" pitchFamily="18" charset="0"/>
                            <a:cs typeface="Times New Roman" panose="02020603050405020304" pitchFamily="18" charset="0"/>
                          </a:rPr>
                          <m:t>𝑊</m:t>
                        </m:r>
                      </m:e>
                      <m:sub>
                        <m:r>
                          <a:rPr kumimoji="1" lang="en-US" altLang="zh-CN" sz="1800" b="0" i="1" smtClean="0">
                            <a:latin typeface="Cambria Math" panose="02040503050406030204" pitchFamily="18" charset="0"/>
                            <a:cs typeface="Times New Roman" panose="02020603050405020304" pitchFamily="18" charset="0"/>
                          </a:rPr>
                          <m:t>𝑜𝑢𝑡𝑝𝑢𝑡</m:t>
                        </m:r>
                      </m:sub>
                      <m:sup>
                        <m:r>
                          <a:rPr kumimoji="1" lang="en-US" altLang="zh-CN" sz="1800" b="0" i="1" smtClean="0">
                            <a:latin typeface="Cambria Math" panose="02040503050406030204" pitchFamily="18" charset="0"/>
                            <a:cs typeface="Times New Roman" panose="02020603050405020304" pitchFamily="18" charset="0"/>
                          </a:rPr>
                          <m:t>𝑇</m:t>
                        </m:r>
                      </m:sup>
                    </m:sSubSup>
                    <m:r>
                      <a:rPr kumimoji="1" lang="en-US" altLang="zh-CN" sz="1800" b="0" i="1" smtClean="0">
                        <a:latin typeface="Cambria Math" panose="02040503050406030204" pitchFamily="18" charset="0"/>
                        <a:cs typeface="Times New Roman" panose="02020603050405020304" pitchFamily="18" charset="0"/>
                      </a:rPr>
                      <m:t> (</m:t>
                    </m:r>
                    <m:acc>
                      <m:accPr>
                        <m:chr m:val="⃗"/>
                        <m:ctrlPr>
                          <a:rPr kumimoji="1" lang="en-US" altLang="zh-CN" sz="1800" b="0" i="1" smtClean="0">
                            <a:latin typeface="Cambria Math" panose="02040503050406030204" pitchFamily="18" charset="0"/>
                            <a:cs typeface="Times New Roman" panose="02020603050405020304" pitchFamily="18" charset="0"/>
                          </a:rPr>
                        </m:ctrlPr>
                      </m:accPr>
                      <m:e>
                        <m:sSub>
                          <m:sSubPr>
                            <m:ctrlPr>
                              <a:rPr kumimoji="1" lang="en-US" altLang="zh-CN" sz="1800" b="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𝑌</m:t>
                            </m:r>
                          </m:e>
                          <m:sub>
                            <m:r>
                              <a:rPr kumimoji="1" lang="en-US" altLang="zh-CN" sz="1800" b="0" i="1" smtClean="0">
                                <a:latin typeface="Cambria Math" panose="02040503050406030204" pitchFamily="18" charset="0"/>
                                <a:cs typeface="Times New Roman" panose="02020603050405020304" pitchFamily="18" charset="0"/>
                              </a:rPr>
                              <m:t>𝑑</m:t>
                            </m:r>
                          </m:sub>
                        </m:sSub>
                      </m:e>
                    </m:acc>
                    <m:r>
                      <a:rPr kumimoji="1" lang="en-US" altLang="zh-CN" sz="1800" b="0" i="1" smtClean="0">
                        <a:latin typeface="Cambria Math" panose="02040503050406030204" pitchFamily="18" charset="0"/>
                        <a:cs typeface="Times New Roman" panose="02020603050405020304" pitchFamily="18" charset="0"/>
                      </a:rPr>
                      <m:t>−</m:t>
                    </m:r>
                    <m:acc>
                      <m:accPr>
                        <m:chr m:val="⃗"/>
                        <m:ctrlPr>
                          <a:rPr kumimoji="1" lang="en-US" altLang="zh-CN" sz="1800" b="0" i="1" smtClean="0">
                            <a:latin typeface="Cambria Math" panose="02040503050406030204" pitchFamily="18" charset="0"/>
                            <a:cs typeface="Times New Roman" panose="02020603050405020304" pitchFamily="18" charset="0"/>
                          </a:rPr>
                        </m:ctrlPr>
                      </m:accPr>
                      <m:e>
                        <m:r>
                          <a:rPr kumimoji="1" lang="en-US" altLang="zh-CN" sz="1800" b="0" i="1" smtClean="0">
                            <a:latin typeface="Cambria Math" panose="02040503050406030204" pitchFamily="18" charset="0"/>
                            <a:cs typeface="Times New Roman" panose="02020603050405020304" pitchFamily="18" charset="0"/>
                          </a:rPr>
                          <m:t>𝑌</m:t>
                        </m:r>
                      </m:e>
                    </m:acc>
                    <m:r>
                      <a:rPr kumimoji="1" lang="en-US" altLang="zh-CN" sz="1800" b="0" i="1" smtClean="0">
                        <a:latin typeface="Cambria Math" panose="02040503050406030204" pitchFamily="18" charset="0"/>
                        <a:cs typeface="Times New Roman" panose="02020603050405020304" pitchFamily="18" charset="0"/>
                      </a:rPr>
                      <m:t>)</m:t>
                    </m:r>
                    <m:acc>
                      <m:accPr>
                        <m:chr m:val="⃗"/>
                        <m:ctrlPr>
                          <a:rPr kumimoji="1" lang="en-US" altLang="zh-CN" sz="1800" b="0" i="1" smtClean="0">
                            <a:latin typeface="Cambria Math" panose="02040503050406030204" pitchFamily="18" charset="0"/>
                            <a:cs typeface="Times New Roman" panose="02020603050405020304" pitchFamily="18" charset="0"/>
                          </a:rPr>
                        </m:ctrlPr>
                      </m:accPr>
                      <m:e>
                        <m:r>
                          <a:rPr kumimoji="1" lang="en-US" altLang="zh-CN" sz="1800" b="0" i="1" smtClean="0">
                            <a:latin typeface="Cambria Math" panose="02040503050406030204" pitchFamily="18" charset="0"/>
                            <a:cs typeface="Times New Roman" panose="02020603050405020304" pitchFamily="18" charset="0"/>
                          </a:rPr>
                          <m:t>𝐴</m:t>
                        </m:r>
                      </m:e>
                    </m:acc>
                    <m:r>
                      <a:rPr kumimoji="1" lang="en-US" altLang="zh-CN" sz="1800" b="0" i="1" smtClean="0">
                        <a:latin typeface="Cambria Math" panose="02040503050406030204" pitchFamily="18" charset="0"/>
                        <a:cs typeface="Times New Roman" panose="02020603050405020304" pitchFamily="18" charset="0"/>
                      </a:rPr>
                      <m:t> (</m:t>
                    </m:r>
                    <m:r>
                      <a:rPr kumimoji="1" lang="en-US" altLang="zh-CN" sz="1800" b="0" i="1" smtClean="0">
                        <a:latin typeface="Cambria Math" panose="02040503050406030204" pitchFamily="18" charset="0"/>
                        <a:cs typeface="Times New Roman" panose="02020603050405020304" pitchFamily="18" charset="0"/>
                      </a:rPr>
                      <m:t>1</m:t>
                    </m:r>
                    <m:r>
                      <a:rPr kumimoji="1" lang="en-US" altLang="zh-CN" sz="1800" b="0" i="1" smtClean="0">
                        <a:latin typeface="Cambria Math" panose="02040503050406030204" pitchFamily="18" charset="0"/>
                        <a:cs typeface="Times New Roman" panose="02020603050405020304" pitchFamily="18" charset="0"/>
                      </a:rPr>
                      <m:t>−</m:t>
                    </m:r>
                    <m:acc>
                      <m:accPr>
                        <m:chr m:val="⃗"/>
                        <m:ctrlPr>
                          <a:rPr kumimoji="1" lang="en-US" altLang="zh-CN" sz="1800" b="0" i="1" smtClean="0">
                            <a:latin typeface="Cambria Math" panose="02040503050406030204" pitchFamily="18" charset="0"/>
                            <a:cs typeface="Times New Roman" panose="02020603050405020304" pitchFamily="18" charset="0"/>
                          </a:rPr>
                        </m:ctrlPr>
                      </m:accPr>
                      <m:e>
                        <m:r>
                          <a:rPr kumimoji="1" lang="en-US" altLang="zh-CN" sz="1800" b="0" i="1" smtClean="0">
                            <a:latin typeface="Cambria Math" panose="02040503050406030204" pitchFamily="18" charset="0"/>
                            <a:cs typeface="Times New Roman" panose="02020603050405020304" pitchFamily="18" charset="0"/>
                          </a:rPr>
                          <m:t>𝐴</m:t>
                        </m:r>
                      </m:e>
                    </m:acc>
                    <m:r>
                      <a:rPr kumimoji="1" lang="en-US" altLang="zh-CN" sz="1800" b="0" i="1" smtClean="0">
                        <a:latin typeface="Cambria Math" panose="02040503050406030204" pitchFamily="18" charset="0"/>
                        <a:cs typeface="Times New Roman" panose="02020603050405020304" pitchFamily="18" charset="0"/>
                      </a:rPr>
                      <m:t>)</m:t>
                    </m:r>
                    <m:sSub>
                      <m:sSubPr>
                        <m:ctrlPr>
                          <a:rPr kumimoji="1" lang="en-US" altLang="zh-CN" sz="1800" b="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𝑥</m:t>
                        </m:r>
                      </m:e>
                      <m:sub>
                        <m:r>
                          <a:rPr kumimoji="1" lang="en-US" altLang="zh-CN" sz="1800" b="0" i="1" smtClean="0">
                            <a:latin typeface="Cambria Math" panose="02040503050406030204" pitchFamily="18" charset="0"/>
                            <a:cs typeface="Times New Roman" panose="02020603050405020304" pitchFamily="18" charset="0"/>
                          </a:rPr>
                          <m:t>𝑖</m:t>
                        </m:r>
                      </m:sub>
                    </m:sSub>
                  </m:oMath>
                </a14:m>
                <a:endParaRPr kumimoji="1" lang="en-US" altLang="zh-CN" sz="1800" dirty="0">
                  <a:latin typeface="Times New Roman" panose="02020603050405020304" pitchFamily="18" charset="0"/>
                  <a:cs typeface="Times New Roman" panose="02020603050405020304" pitchFamily="18" charset="0"/>
                </a:endParaRPr>
              </a:p>
              <a:p>
                <a:pPr marL="12065" marR="5080" indent="0">
                  <a:lnSpc>
                    <a:spcPts val="3460"/>
                  </a:lnSpc>
                  <a:spcBef>
                    <a:spcPts val="140"/>
                  </a:spcBef>
                  <a:buNone/>
                </a:pPr>
                <a:r>
                  <a:rPr kumimoji="1" lang="en-US" altLang="zh-CN"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𝑥</m:t>
                        </m:r>
                      </m:e>
                      <m:sub>
                        <m:r>
                          <a:rPr kumimoji="1" lang="en-US" altLang="zh-CN" sz="1800" b="0" i="1" smtClean="0">
                            <a:latin typeface="Cambria Math" panose="02040503050406030204" pitchFamily="18" charset="0"/>
                            <a:cs typeface="Times New Roman" panose="02020603050405020304" pitchFamily="18" charset="0"/>
                          </a:rPr>
                          <m:t>𝑖</m:t>
                        </m:r>
                      </m:sub>
                    </m:sSub>
                    <m:r>
                      <a:rPr kumimoji="1" lang="en-US" altLang="zh-CN" sz="1800" i="1">
                        <a:latin typeface="Cambria Math" panose="02040503050406030204" pitchFamily="18" charset="0"/>
                        <a:cs typeface="Times New Roman" panose="02020603050405020304" pitchFamily="18" charset="0"/>
                      </a:rPr>
                      <m:t> </m:t>
                    </m:r>
                  </m:oMath>
                </a14:m>
                <a:r>
                  <a:rPr kumimoji="1" lang="en-US" altLang="zh-CN" sz="1800" dirty="0">
                    <a:latin typeface="Times New Roman" panose="02020603050405020304" pitchFamily="18" charset="0"/>
                    <a:cs typeface="Times New Roman" panose="02020603050405020304" pitchFamily="18" charset="0"/>
                  </a:rPr>
                  <a:t>is the output of </a:t>
                </a:r>
                <a:r>
                  <a:rPr kumimoji="1" lang="en-US" altLang="zh-CN" sz="1800" dirty="0" err="1">
                    <a:latin typeface="Times New Roman" panose="02020603050405020304" pitchFamily="18" charset="0"/>
                    <a:cs typeface="Times New Roman" panose="02020603050405020304" pitchFamily="18" charset="0"/>
                  </a:rPr>
                  <a:t>ith</a:t>
                </a:r>
                <a:r>
                  <a:rPr kumimoji="1" lang="en-US" altLang="zh-CN" sz="1800" dirty="0">
                    <a:latin typeface="Times New Roman" panose="02020603050405020304" pitchFamily="18" charset="0"/>
                    <a:cs typeface="Times New Roman" panose="02020603050405020304" pitchFamily="18" charset="0"/>
                  </a:rPr>
                  <a:t> input layer neuron(input of all the hidden neurons that it connects).</a:t>
                </a:r>
                <a:r>
                  <a:rPr kumimoji="1" lang="en-US" altLang="zh-CN" sz="1800" dirty="0">
                    <a:cs typeface="Times New Roman" panose="02020603050405020304" pitchFamily="18" charset="0"/>
                  </a:rPr>
                  <a:t> </a:t>
                </a:r>
                <a14:m>
                  <m:oMath xmlns:m="http://schemas.openxmlformats.org/officeDocument/2006/math">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𝑥</m:t>
                        </m:r>
                      </m:e>
                      <m:sub>
                        <m:r>
                          <a:rPr kumimoji="1" lang="en-US" altLang="zh-CN" sz="1800" b="0" i="1" smtClean="0">
                            <a:latin typeface="Cambria Math" panose="02040503050406030204" pitchFamily="18" charset="0"/>
                            <a:cs typeface="Times New Roman" panose="02020603050405020304" pitchFamily="18" charset="0"/>
                          </a:rPr>
                          <m:t>𝑖</m:t>
                        </m:r>
                      </m:sub>
                    </m:sSub>
                  </m:oMath>
                </a14:m>
                <a:r>
                  <a:rPr kumimoji="1" lang="en-US" altLang="zh-CN" sz="1800" dirty="0">
                    <a:latin typeface="Times New Roman" panose="02020603050405020304" pitchFamily="18" charset="0"/>
                    <a:cs typeface="Times New Roman" panose="02020603050405020304" pitchFamily="18" charset="0"/>
                  </a:rPr>
                  <a:t> is a value not vector</a:t>
                </a:r>
              </a:p>
              <a:p>
                <a:r>
                  <a:rPr kumimoji="1" lang="en-US" altLang="zh-CN" sz="1800" dirty="0">
                    <a:latin typeface="Times New Roman" panose="02020603050405020304" pitchFamily="18" charset="0"/>
                    <a:cs typeface="Times New Roman" panose="02020603050405020304" pitchFamily="18" charset="0"/>
                  </a:rPr>
                  <a:t>(</a:t>
                </a:r>
                <a:r>
                  <a:rPr kumimoji="1" lang="en-US" altLang="zh-CN" sz="1800" i="1" dirty="0">
                    <a:latin typeface="Times New Roman" panose="02020603050405020304" pitchFamily="18" charset="0"/>
                    <a:cs typeface="Times New Roman" panose="02020603050405020304" pitchFamily="18" charset="0"/>
                  </a:rPr>
                  <a:t>g</a:t>
                </a:r>
                <a:r>
                  <a:rPr kumimoji="1" lang="en-US" altLang="zh-CN" sz="1800" dirty="0">
                    <a:latin typeface="Times New Roman" panose="02020603050405020304" pitchFamily="18" charset="0"/>
                    <a:cs typeface="Times New Roman" panose="02020603050405020304" pitchFamily="18" charset="0"/>
                  </a:rPr>
                  <a:t>) To explain the relationship between the weight vector and weight of each neuron.</a:t>
                </a:r>
                <a:r>
                  <a:rPr lang="en" altLang="zh-CN" sz="1800" spc="-5" dirty="0">
                    <a:latin typeface="Times New Roman"/>
                    <a:cs typeface="Times New Roman"/>
                  </a:rPr>
                  <a:t> Calculate the </a:t>
                </a:r>
                <a:r>
                  <a:rPr lang="en" altLang="zh-CN" sz="1800" b="1" spc="-5" dirty="0">
                    <a:latin typeface="Times New Roman"/>
                    <a:cs typeface="Times New Roman"/>
                  </a:rPr>
                  <a:t>error gradient</a:t>
                </a:r>
                <a:r>
                  <a:rPr lang="en" altLang="zh-CN" sz="1800" spc="-5" dirty="0">
                    <a:latin typeface="Times New Roman"/>
                    <a:cs typeface="Times New Roman"/>
                  </a:rPr>
                  <a:t> for the neurons in the hidden</a:t>
                </a:r>
                <a:r>
                  <a:rPr lang="en" altLang="zh-CN" sz="1800" spc="-15" dirty="0">
                    <a:latin typeface="Times New Roman"/>
                    <a:cs typeface="Times New Roman"/>
                  </a:rPr>
                  <a:t> </a:t>
                </a:r>
                <a:r>
                  <a:rPr lang="en" altLang="zh-CN" sz="1800" spc="-5" dirty="0">
                    <a:latin typeface="Times New Roman"/>
                    <a:cs typeface="Times New Roman"/>
                  </a:rPr>
                  <a:t>layer:</a:t>
                </a:r>
                <a:endParaRPr lang="en" altLang="zh-CN" sz="1800" dirty="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en-US" altLang="zh-CN" sz="1800" b="0" i="1" smtClean="0">
                              <a:latin typeface="Cambria Math" panose="02040503050406030204" pitchFamily="18" charset="0"/>
                              <a:cs typeface="Times New Roman" panose="02020603050405020304" pitchFamily="18" charset="0"/>
                            </a:rPr>
                          </m:ctrlPr>
                        </m:dPr>
                        <m:e>
                          <m:r>
                            <a:rPr kumimoji="1" lang="en-US" altLang="zh-CN" sz="1800" b="0" i="1" smtClean="0">
                              <a:latin typeface="Cambria Math" panose="02040503050406030204" pitchFamily="18" charset="0"/>
                              <a:cs typeface="Times New Roman" panose="02020603050405020304" pitchFamily="18" charset="0"/>
                            </a:rPr>
                            <m:t>𝑝</m:t>
                          </m:r>
                        </m:e>
                      </m:d>
                      <m:r>
                        <a:rPr kumimoji="1" lang="en-US" altLang="zh-CN" sz="1800" b="0" i="1" smtClean="0">
                          <a:latin typeface="Cambria Math" panose="02040503050406030204" pitchFamily="18" charset="0"/>
                          <a:cs typeface="Times New Roman" panose="02020603050405020304" pitchFamily="18" charset="0"/>
                        </a:rPr>
                        <m:t>=</m:t>
                      </m:r>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 </m:t>
                          </m:r>
                          <m:r>
                            <a:rPr kumimoji="1" lang="en-US" altLang="zh-CN" sz="1800" i="1">
                              <a:latin typeface="Cambria Math" panose="02040503050406030204" pitchFamily="18" charset="0"/>
                              <a:cs typeface="Times New Roman" panose="02020603050405020304" pitchFamily="18" charset="0"/>
                            </a:rPr>
                            <m:t>𝑎</m:t>
                          </m:r>
                        </m:e>
                        <m:sub>
                          <m:r>
                            <a:rPr kumimoji="1" lang="en-US" altLang="zh-CN" sz="1800" i="1">
                              <a:latin typeface="Cambria Math" panose="02040503050406030204" pitchFamily="18" charset="0"/>
                              <a:cs typeface="Times New Roman" panose="02020603050405020304" pitchFamily="18" charset="0"/>
                            </a:rPr>
                            <m:t>𝑗</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d>
                        <m:dPr>
                          <m:begChr m:val="["/>
                          <m:endChr m:val="]"/>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1</m:t>
                          </m:r>
                          <m:r>
                            <a:rPr kumimoji="1" lang="en-US" altLang="zh-CN" sz="1800" i="1">
                              <a:latin typeface="Cambria Math" panose="02040503050406030204" pitchFamily="18" charset="0"/>
                              <a:cs typeface="Times New Roman" panose="02020603050405020304" pitchFamily="18" charset="0"/>
                            </a:rPr>
                            <m:t> −</m:t>
                          </m:r>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𝑎</m:t>
                              </m:r>
                            </m:e>
                            <m:sub>
                              <m:r>
                                <a:rPr kumimoji="1" lang="en-US" altLang="zh-CN" sz="1800" i="1">
                                  <a:latin typeface="Cambria Math" panose="02040503050406030204" pitchFamily="18" charset="0"/>
                                  <a:cs typeface="Times New Roman" panose="02020603050405020304" pitchFamily="18" charset="0"/>
                                </a:rPr>
                                <m:t>𝑗</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e>
                      </m:d>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kumimoji="1" lang="en-US" altLang="zh-CN" sz="1800" i="1" smtClean="0">
                              <a:latin typeface="Cambria Math" panose="02040503050406030204" pitchFamily="18" charset="0"/>
                              <a:cs typeface="Times New Roman" panose="02020603050405020304" pitchFamily="18" charset="0"/>
                            </a:rPr>
                          </m:ctrlPr>
                        </m:naryPr>
                        <m:sub>
                          <m:r>
                            <m:rPr>
                              <m:brk m:alnAt="23"/>
                            </m:rPr>
                            <a:rPr kumimoji="1" lang="en-US" altLang="zh-CN" sz="1800" b="0" i="1" smtClean="0">
                              <a:latin typeface="Cambria Math" panose="02040503050406030204" pitchFamily="18" charset="0"/>
                              <a:cs typeface="Times New Roman" panose="02020603050405020304" pitchFamily="18" charset="0"/>
                            </a:rPr>
                            <m:t>𝑘</m:t>
                          </m:r>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1</m:t>
                          </m:r>
                        </m:sub>
                        <m:sup>
                          <m:r>
                            <a:rPr kumimoji="1" lang="en-US" altLang="zh-CN" sz="1800" b="0" i="1" smtClean="0">
                              <a:latin typeface="Cambria Math" panose="02040503050406030204" pitchFamily="18" charset="0"/>
                              <a:cs typeface="Times New Roman" panose="02020603050405020304" pitchFamily="18" charset="0"/>
                            </a:rPr>
                            <m:t>𝑛</m:t>
                          </m:r>
                        </m:sup>
                        <m:e>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1800" i="1">
                                  <a:latin typeface="Cambria Math" panose="02040503050406030204" pitchFamily="18" charset="0"/>
                                  <a:cs typeface="Times New Roman" panose="02020603050405020304" pitchFamily="18" charset="0"/>
                                </a:rPr>
                                <m:t>𝑘</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sSub>
                            <m:sSubPr>
                              <m:ctrlPr>
                                <a:rPr kumimoji="1" lang="en-US" altLang="zh-CN" sz="1800" i="1" smtClean="0">
                                  <a:latin typeface="Cambria Math" panose="02040503050406030204" pitchFamily="18" charset="0"/>
                                  <a:cs typeface="Times New Roman" panose="02020603050405020304" pitchFamily="18" charset="0"/>
                                </a:rPr>
                              </m:ctrlPr>
                            </m:sSubPr>
                            <m:e>
                              <m:r>
                                <a:rPr kumimoji="1"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1800" b="0" i="1" smtClean="0">
                                  <a:latin typeface="Cambria Math" panose="02040503050406030204" pitchFamily="18" charset="0"/>
                                  <a:cs typeface="Times New Roman" panose="02020603050405020304" pitchFamily="18" charset="0"/>
                                </a:rPr>
                                <m:t>𝑗𝑘</m:t>
                              </m:r>
                            </m:sub>
                          </m:sSub>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𝑝</m:t>
                          </m:r>
                          <m:r>
                            <a:rPr kumimoji="1" lang="en-US" altLang="zh-CN" sz="1800" b="0" i="1" smtClean="0">
                              <a:latin typeface="Cambria Math" panose="02040503050406030204" pitchFamily="18" charset="0"/>
                              <a:cs typeface="Times New Roman" panose="02020603050405020304" pitchFamily="18" charset="0"/>
                            </a:rPr>
                            <m:t>)</m:t>
                          </m:r>
                        </m:e>
                      </m:nary>
                    </m:oMath>
                  </m:oMathPara>
                </a14:m>
                <a:endParaRPr kumimoji="1" lang="en-US" altLang="zh-CN" sz="1800" dirty="0">
                  <a:latin typeface="Times New Roman" panose="02020603050405020304" pitchFamily="18" charset="0"/>
                  <a:cs typeface="Times New Roman" panose="02020603050405020304" pitchFamily="18" charset="0"/>
                </a:endParaRPr>
              </a:p>
              <a:p>
                <a:pPr marL="0" indent="0">
                  <a:buNone/>
                </a:pPr>
                <a:r>
                  <a:rPr kumimoji="1" lang="en-US" altLang="zh-CN"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oMath>
                </a14:m>
                <a:r>
                  <a:rPr kumimoji="1" lang="en-US" altLang="zh-CN" sz="1800" dirty="0">
                    <a:latin typeface="Times New Roman" panose="02020603050405020304" pitchFamily="18" charset="0"/>
                    <a:cs typeface="Times New Roman" panose="02020603050405020304" pitchFamily="18" charset="0"/>
                  </a:rPr>
                  <a:t> is </a:t>
                </a:r>
                <a:r>
                  <a:rPr lang="en" altLang="zh-CN" sz="1800" spc="-5" dirty="0">
                    <a:latin typeface="Times New Roman"/>
                    <a:cs typeface="Times New Roman"/>
                  </a:rPr>
                  <a:t>the error gradient in the </a:t>
                </a:r>
                <a:r>
                  <a:rPr lang="en" altLang="zh-CN" sz="1800" spc="-5" dirty="0" err="1">
                    <a:latin typeface="Times New Roman"/>
                    <a:cs typeface="Times New Roman"/>
                  </a:rPr>
                  <a:t>pth</a:t>
                </a:r>
                <a:r>
                  <a:rPr lang="en" altLang="zh-CN" sz="1800" spc="-5" dirty="0">
                    <a:latin typeface="Times New Roman"/>
                    <a:cs typeface="Times New Roman"/>
                  </a:rPr>
                  <a:t> epoch of all the input neurons connected to </a:t>
                </a:r>
                <a:r>
                  <a:rPr kumimoji="1" lang="en-US" altLang="zh-CN" sz="1800" dirty="0" err="1">
                    <a:latin typeface="Times New Roman" panose="02020603050405020304" pitchFamily="18" charset="0"/>
                    <a:cs typeface="Times New Roman" panose="02020603050405020304" pitchFamily="18" charset="0"/>
                  </a:rPr>
                  <a:t>jth</a:t>
                </a:r>
                <a:r>
                  <a:rPr kumimoji="1" lang="en-US" altLang="zh-CN" sz="1800" dirty="0">
                    <a:latin typeface="Times New Roman" panose="02020603050405020304" pitchFamily="18" charset="0"/>
                    <a:cs typeface="Times New Roman" panose="02020603050405020304" pitchFamily="18" charset="0"/>
                  </a:rPr>
                  <a:t> </a:t>
                </a:r>
                <a:r>
                  <a:rPr lang="en" altLang="zh-CN" sz="1800" spc="-5" dirty="0">
                    <a:latin typeface="Times New Roman"/>
                    <a:cs typeface="Times New Roman"/>
                  </a:rPr>
                  <a:t>hidden neuron with respective to error between desire output(target label)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𝑦</m:t>
                        </m:r>
                      </m:e>
                      <m:sub>
                        <m:r>
                          <a:rPr kumimoji="1" lang="en-US" altLang="zh-CN" sz="1800" i="1">
                            <a:latin typeface="Cambria Math" panose="02040503050406030204" pitchFamily="18" charset="0"/>
                            <a:cs typeface="Times New Roman" panose="02020603050405020304" pitchFamily="18" charset="0"/>
                          </a:rPr>
                          <m:t>𝑑</m:t>
                        </m:r>
                        <m:r>
                          <a:rPr kumimoji="1" lang="en-US" altLang="zh-CN" sz="1800" i="1">
                            <a:latin typeface="Cambria Math" panose="02040503050406030204" pitchFamily="18" charset="0"/>
                            <a:cs typeface="Times New Roman" panose="02020603050405020304" pitchFamily="18" charset="0"/>
                          </a:rPr>
                          <m:t>,</m:t>
                        </m:r>
                        <m:r>
                          <a:rPr kumimoji="1" lang="en-US" altLang="zh-CN" sz="1800" i="1">
                            <a:latin typeface="Cambria Math" panose="02040503050406030204" pitchFamily="18" charset="0"/>
                            <a:cs typeface="Times New Roman" panose="02020603050405020304" pitchFamily="18" charset="0"/>
                          </a:rPr>
                          <m:t>𝑘</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oMath>
                </a14:m>
                <a:r>
                  <a:rPr kumimoji="1" lang="en-US" altLang="zh-CN" sz="1800" dirty="0">
                    <a:latin typeface="Times New Roman" panose="02020603050405020304" pitchFamily="18" charset="0"/>
                    <a:cs typeface="Times New Roman" panose="02020603050405020304" pitchFamily="18" charset="0"/>
                  </a:rPr>
                  <a:t> and actual output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cs typeface="Times New Roman" panose="02020603050405020304" pitchFamily="18" charset="0"/>
                          </a:rPr>
                          <m:t>𝑦</m:t>
                        </m:r>
                      </m:e>
                      <m:sub>
                        <m:r>
                          <a:rPr kumimoji="1" lang="en-US" altLang="zh-CN" sz="1800" i="1">
                            <a:latin typeface="Cambria Math" panose="02040503050406030204" pitchFamily="18" charset="0"/>
                            <a:cs typeface="Times New Roman" panose="02020603050405020304" pitchFamily="18" charset="0"/>
                          </a:rPr>
                          <m:t>𝑘</m:t>
                        </m:r>
                      </m:sub>
                    </m:sSub>
                    <m:d>
                      <m:dPr>
                        <m:ctrlPr>
                          <a:rPr kumimoji="1" lang="en-US" altLang="zh-CN" sz="1800" i="1">
                            <a:latin typeface="Cambria Math" panose="02040503050406030204" pitchFamily="18" charset="0"/>
                            <a:cs typeface="Times New Roman" panose="02020603050405020304" pitchFamily="18" charset="0"/>
                          </a:rPr>
                        </m:ctrlPr>
                      </m:dPr>
                      <m:e>
                        <m:r>
                          <a:rPr kumimoji="1" lang="en-US" altLang="zh-CN" sz="1800" i="1">
                            <a:latin typeface="Cambria Math" panose="02040503050406030204" pitchFamily="18" charset="0"/>
                            <a:cs typeface="Times New Roman" panose="02020603050405020304" pitchFamily="18" charset="0"/>
                          </a:rPr>
                          <m:t>𝑝</m:t>
                        </m:r>
                      </m:e>
                    </m:d>
                  </m:oMath>
                </a14:m>
                <a:r>
                  <a:rPr lang="zh-CN" altLang="en-US" sz="1800" spc="-5" dirty="0">
                    <a:latin typeface="Times New Roman"/>
                    <a:cs typeface="Times New Roman"/>
                  </a:rPr>
                  <a:t> </a:t>
                </a:r>
                <a:r>
                  <a:rPr lang="en-US" altLang="zh-CN" sz="1800" spc="-5" dirty="0">
                    <a:latin typeface="Times New Roman"/>
                    <a:cs typeface="Times New Roman"/>
                  </a:rPr>
                  <a:t>back propagated by output weights </a:t>
                </a:r>
                <a14:m>
                  <m:oMath xmlns:m="http://schemas.openxmlformats.org/officeDocument/2006/math">
                    <m:sSub>
                      <m:sSubPr>
                        <m:ctrlPr>
                          <a:rPr kumimoji="1" lang="en-US" altLang="zh-CN" sz="1800" i="1">
                            <a:latin typeface="Cambria Math" panose="02040503050406030204" pitchFamily="18" charset="0"/>
                            <a:cs typeface="Times New Roman" panose="02020603050405020304" pitchFamily="18" charset="0"/>
                          </a:rPr>
                        </m:ctrlPr>
                      </m:sSubPr>
                      <m:e>
                        <m:r>
                          <a:rPr kumimoji="1" lang="en-US" altLang="zh-CN" sz="1800"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1800" i="1">
                            <a:latin typeface="Cambria Math" panose="02040503050406030204" pitchFamily="18" charset="0"/>
                            <a:cs typeface="Times New Roman" panose="02020603050405020304" pitchFamily="18" charset="0"/>
                          </a:rPr>
                          <m:t>𝑗𝑘</m:t>
                        </m:r>
                      </m:sub>
                    </m:sSub>
                    <m:r>
                      <a:rPr kumimoji="1" lang="en-US" altLang="zh-CN" sz="1800" i="1">
                        <a:latin typeface="Cambria Math" panose="02040503050406030204" pitchFamily="18" charset="0"/>
                        <a:cs typeface="Times New Roman" panose="02020603050405020304" pitchFamily="18" charset="0"/>
                      </a:rPr>
                      <m:t>(</m:t>
                    </m:r>
                    <m:r>
                      <a:rPr kumimoji="1" lang="en-US" altLang="zh-CN" sz="1800" i="1">
                        <a:latin typeface="Cambria Math" panose="02040503050406030204" pitchFamily="18" charset="0"/>
                        <a:cs typeface="Times New Roman" panose="02020603050405020304" pitchFamily="18" charset="0"/>
                      </a:rPr>
                      <m:t>𝑝</m:t>
                    </m:r>
                  </m:oMath>
                </a14:m>
                <a:r>
                  <a:rPr lang="en" altLang="zh-CN" sz="1800" spc="-5" dirty="0">
                    <a:latin typeface="Times New Roman"/>
                    <a:cs typeface="Times New Roman"/>
                  </a:rPr>
                  <a:t>).</a:t>
                </a:r>
                <a:endParaRPr kumimoji="1" lang="zh-CN" altLang="en-US" sz="18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9089E8E-9275-CD4A-BF49-967A53DA6810}"/>
                  </a:ext>
                </a:extLst>
              </p:cNvPr>
              <p:cNvSpPr>
                <a:spLocks noGrp="1" noRot="1" noChangeAspect="1" noMove="1" noResize="1" noEditPoints="1" noAdjustHandles="1" noChangeArrowheads="1" noChangeShapeType="1" noTextEdit="1"/>
              </p:cNvSpPr>
              <p:nvPr>
                <p:ph idx="1"/>
              </p:nvPr>
            </p:nvSpPr>
            <p:spPr>
              <a:xfrm>
                <a:off x="838200" y="1579477"/>
                <a:ext cx="10515600" cy="5278523"/>
              </a:xfrm>
              <a:blipFill>
                <a:blip r:embed="rId2"/>
                <a:stretch>
                  <a:fillRect l="-483" r="-724" b="-2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465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 dirty="0">
                <a:latin typeface="Times New Roman"/>
                <a:cs typeface="Times New Roman"/>
              </a:rPr>
              <a:t> - Hidden Layer</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4372928"/>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(h) </a:t>
                </a:r>
                <a:r>
                  <a:rPr lang="en" sz="3000" spc="-5" dirty="0">
                    <a:latin typeface="Times New Roman"/>
                    <a:cs typeface="Times New Roman"/>
                  </a:rPr>
                  <a:t>The relationship between </a:t>
                </a:r>
                <a14:m>
                  <m:oMath xmlns:m="http://schemas.openxmlformats.org/officeDocument/2006/math">
                    <m:sSub>
                      <m:sSubPr>
                        <m:ctrlPr>
                          <a:rPr kumimoji="1" lang="ar-AE" altLang="zh-CN" sz="3200" i="1">
                            <a:latin typeface="Cambria Math" panose="02040503050406030204" pitchFamily="18" charset="0"/>
                            <a:cs typeface="Times New Roman" panose="02020603050405020304" pitchFamily="18" charset="0"/>
                          </a:rPr>
                        </m:ctrlPr>
                      </m:sSubPr>
                      <m:e>
                        <m:r>
                          <a:rPr kumimoji="1" lang="en-US" altLang="zh-CN" sz="3200" b="0" i="1" smtClean="0">
                            <a:latin typeface="Cambria Math" panose="02040503050406030204" pitchFamily="18" charset="0"/>
                            <a:cs typeface="Times New Roman" panose="02020603050405020304" pitchFamily="18" charset="0"/>
                          </a:rPr>
                          <m:t>𝑛𝑜𝑑𝑒</m:t>
                        </m:r>
                        <m:r>
                          <m:rPr>
                            <m:nor/>
                          </m:rPr>
                          <a:rPr kumimoji="1" lang="en-US" altLang="zh-CN" sz="3200" b="0" i="0" smtClean="0">
                            <a:latin typeface="Cambria Math" panose="02040503050406030204" pitchFamily="18" charset="0"/>
                            <a:cs typeface="Times New Roman" panose="02020603050405020304" pitchFamily="18" charset="0"/>
                          </a:rPr>
                          <m:t> </m:t>
                        </m:r>
                        <m:r>
                          <m:rPr>
                            <m:nor/>
                          </m:rPr>
                          <a:rPr lang="en" altLang="zh-CN" sz="3200" spc="-5" dirty="0">
                            <a:latin typeface="Times New Roman"/>
                            <a:cs typeface="Times New Roman"/>
                          </a:rPr>
                          <m:t>error</m:t>
                        </m:r>
                        <m:r>
                          <m:rPr>
                            <m:nor/>
                          </m:rPr>
                          <a:rPr lang="en" altLang="zh-CN" sz="3200" spc="-5" dirty="0">
                            <a:latin typeface="Times New Roman"/>
                            <a:cs typeface="Times New Roman"/>
                          </a:rPr>
                          <m:t> </m:t>
                        </m:r>
                        <m:r>
                          <m:rPr>
                            <m:nor/>
                          </m:rPr>
                          <a:rPr lang="en" altLang="zh-CN" sz="3200" spc="-5" dirty="0">
                            <a:latin typeface="Times New Roman"/>
                            <a:cs typeface="Times New Roman"/>
                          </a:rPr>
                          <m:t>gradient</m:t>
                        </m:r>
                        <m:r>
                          <a:rPr lang="en-US" altLang="zh-CN" sz="3200" b="0" i="1" spc="-5" dirty="0" smtClean="0">
                            <a:latin typeface="Cambria Math" panose="02040503050406030204" pitchFamily="18" charset="0"/>
                            <a:cs typeface="Times New Roman"/>
                          </a:rPr>
                          <m:t>  </m:t>
                        </m:r>
                        <m: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kumimoji="1" lang="ar-AE" altLang="zh-CN" sz="3200" i="1">
                            <a:latin typeface="Cambria Math" panose="02040503050406030204" pitchFamily="18" charset="0"/>
                            <a:cs typeface="Times New Roman" panose="02020603050405020304" pitchFamily="18" charset="0"/>
                          </a:rPr>
                        </m:ctrlPr>
                      </m:dPr>
                      <m:e>
                        <m:r>
                          <a:rPr kumimoji="1" lang="ar-AE" altLang="zh-CN" sz="3200" i="1">
                            <a:latin typeface="Cambria Math" panose="02040503050406030204" pitchFamily="18" charset="0"/>
                            <a:cs typeface="Times New Roman" panose="02020603050405020304" pitchFamily="18" charset="0"/>
                          </a:rPr>
                          <m:t>𝑝</m:t>
                        </m:r>
                      </m:e>
                    </m:d>
                  </m:oMath>
                </a14:m>
                <a:r>
                  <a:rPr kumimoji="1" lang="ar-AE" altLang="zh-CN" sz="3200" dirty="0">
                    <a:latin typeface="Times New Roman" panose="02020603050405020304" pitchFamily="18" charset="0"/>
                    <a:cs typeface="Times New Roman" panose="02020603050405020304" pitchFamily="18" charset="0"/>
                  </a:rPr>
                  <a:t> </a:t>
                </a:r>
                <a:r>
                  <a:rPr kumimoji="1" lang="en" altLang="zh-CN" sz="3200" dirty="0">
                    <a:latin typeface="Times New Roman" panose="02020603050405020304" pitchFamily="18" charset="0"/>
                    <a:cs typeface="Times New Roman" panose="02020603050405020304" pitchFamily="18" charset="0"/>
                  </a:rPr>
                  <a:t>and </a:t>
                </a:r>
                <a:r>
                  <a:rPr kumimoji="1" lang="en-US" altLang="zh-CN" sz="3200" dirty="0">
                    <a:latin typeface="Times New Roman" panose="02020603050405020304" pitchFamily="18" charset="0"/>
                    <a:cs typeface="Times New Roman" panose="02020603050405020304" pitchFamily="18" charset="0"/>
                  </a:rPr>
                  <a:t>the</a:t>
                </a:r>
                <a:r>
                  <a:rPr lang="en" altLang="zh-CN" sz="3200" dirty="0">
                    <a:latin typeface="Times New Roman" panose="02020603050405020304" pitchFamily="18" charset="0"/>
                    <a:cs typeface="Times New Roman" panose="02020603050405020304" pitchFamily="18" charset="0"/>
                  </a:rPr>
                  <a:t> </a:t>
                </a:r>
              </a:p>
              <a:p>
                <a:pPr marL="0" marR="5080" indent="0">
                  <a:lnSpc>
                    <a:spcPct val="100000"/>
                  </a:lnSpc>
                  <a:spcBef>
                    <a:spcPts val="235"/>
                  </a:spcBef>
                  <a:buNone/>
                  <a:tabLst>
                    <a:tab pos="647065" algn="l"/>
                  </a:tabLst>
                </a:pPr>
                <a:r>
                  <a:rPr lang="en" altLang="zh-CN" sz="3200" dirty="0">
                    <a:latin typeface="Times New Roman" panose="02020603050405020304" pitchFamily="18" charset="0"/>
                    <a:cs typeface="Times New Roman" panose="02020603050405020304" pitchFamily="18" charset="0"/>
                  </a:rPr>
                  <a:t>vector partial derivatives </a:t>
                </a:r>
                <a14:m>
                  <m:oMath xmlns:m="http://schemas.openxmlformats.org/officeDocument/2006/math">
                    <m:f>
                      <m:fPr>
                        <m:ctrlPr>
                          <a:rPr kumimoji="1" lang="ar-AE" altLang="zh-CN" sz="3200" i="1" smtClean="0">
                            <a:latin typeface="Cambria Math" panose="02040503050406030204" pitchFamily="18" charset="0"/>
                            <a:cs typeface="Times New Roman" panose="02020603050405020304" pitchFamily="18" charset="0"/>
                          </a:rPr>
                        </m:ctrlPr>
                      </m:fPr>
                      <m:num>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sz="3200"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sz="3200"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sz="3200" i="1">
                                    <a:latin typeface="Cambria Math" panose="02040503050406030204" pitchFamily="18" charset="0"/>
                                    <a:ea typeface="Cambria Math" panose="02040503050406030204" pitchFamily="18" charset="0"/>
                                    <a:cs typeface="Times New Roman" panose="02020603050405020304" pitchFamily="18" charset="0"/>
                                  </a:rPr>
                                  <m:t>𝑖</m:t>
                                </m:r>
                              </m:sub>
                            </m:sSub>
                          </m:e>
                        </m:acc>
                      </m:den>
                    </m:f>
                  </m:oMath>
                </a14:m>
                <a:r>
                  <a:rPr lang="ar-AE" sz="3000" dirty="0">
                    <a:latin typeface="Times New Roman"/>
                    <a:cs typeface="Times New Roman"/>
                  </a:rPr>
                  <a:t>:</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smtClean="0">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acc>
                        </m:den>
                      </m:f>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  </m:t>
                              </m:r>
                              <m:m>
                                <m:mPr>
                                  <m:mcs>
                                    <m:mc>
                                      <m:mcPr>
                                        <m:count m:val="3"/>
                                        <m:mcJc m:val="center"/>
                                      </m:mcPr>
                                    </m:mc>
                                  </m:mcs>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𝑚</m:t>
                                        </m:r>
                                      </m:sub>
                                    </m:sSub>
                                    <m:d>
                                      <m:d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e>
                                    </m:d>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𝑝</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m:t>
                                    </m:r>
                                  </m:e>
                                </m:mr>
                              </m:m>
                            </m:e>
                          </m:d>
                        </m:e>
                        <m:sup>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dirty="0">
                    <a:latin typeface="Times New Roman"/>
                    <a:cs typeface="Times New Roman"/>
                  </a:rPr>
                  <a:t>Where m is the number of hidden neurons.(m=100 in assignment 04)</a:t>
                </a: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f>
                        <m:fPr>
                          <m:ctrlPr>
                            <a:rPr lang="en" altLang="zh-CN" sz="3200" i="1">
                              <a:latin typeface="Cambria Math" panose="02040503050406030204" pitchFamily="18" charset="0"/>
                              <a:cs typeface="Times New Roman" panose="02020603050405020304" pitchFamily="18" charset="0"/>
                            </a:rPr>
                          </m:ctrlPr>
                        </m:fPr>
                        <m:num>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 altLang="zh-CN"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𝑖𝑑𝑑𝑒𝑛</m:t>
                              </m:r>
                            </m:sub>
                          </m:sSub>
                        </m:den>
                      </m:f>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acc>
                                  </m:den>
                                </m:f>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acc>
                                  </m:den>
                                </m:f>
                              </m:e>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e>
                                <m:f>
                                  <m:fPr>
                                    <m:ctrlPr>
                                      <a:rPr kumimoji="1" lang="ar-AE" altLang="zh-CN" i="1">
                                        <a:latin typeface="Cambria Math" panose="02040503050406030204" pitchFamily="18" charset="0"/>
                                        <a:cs typeface="Times New Roman" panose="02020603050405020304" pitchFamily="18" charset="0"/>
                                      </a:rPr>
                                    </m:ctrlPr>
                                  </m:fPr>
                                  <m:num>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kumimoji="1" lang="ar-AE"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ar-AE"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784</m:t>
                                            </m:r>
                                          </m:sub>
                                        </m:sSub>
                                      </m:e>
                                    </m:acc>
                                  </m:den>
                                </m:f>
                              </m:e>
                            </m:mr>
                          </m:m>
                        </m:e>
                      </m:d>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a:cs typeface="Times New Roman"/>
                  </a:rPr>
                  <a:t>Thus, the dimension of </a:t>
                </a: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h</m:t>
                        </m:r>
                        <m:r>
                          <a:rPr lang="en-US" altLang="zh-CN" sz="3000" b="0" i="1" smtClean="0">
                            <a:latin typeface="Cambria Math" panose="02040503050406030204" pitchFamily="18" charset="0"/>
                            <a:cs typeface="Times New Roman"/>
                          </a:rPr>
                          <m:t>𝑖𝑑𝑑𝑒𝑛</m:t>
                        </m:r>
                      </m:sub>
                    </m:sSub>
                  </m:oMath>
                </a14:m>
                <a:r>
                  <a:rPr lang="en-US" sz="3000" dirty="0">
                    <a:latin typeface="Times New Roman"/>
                    <a:cs typeface="Times New Roman"/>
                  </a:rPr>
                  <a:t> is (100,784) in the assignment 04</a:t>
                </a: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4372928"/>
              </a:xfrm>
              <a:prstGeom prst="rect">
                <a:avLst/>
              </a:prstGeom>
              <a:blipFill>
                <a:blip r:embed="rId2"/>
                <a:stretch>
                  <a:fillRect l="-2292" t="-2326" r="-241" b="-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61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0"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4904291"/>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a:t>
                </a:r>
                <a:r>
                  <a:rPr lang="en" sz="3000" i="1" spc="-5" dirty="0" err="1">
                    <a:latin typeface="Times New Roman"/>
                    <a:cs typeface="Times New Roman"/>
                  </a:rPr>
                  <a:t>i</a:t>
                </a:r>
                <a:r>
                  <a:rPr lang="en" sz="3000" i="1" spc="-5" dirty="0">
                    <a:latin typeface="Times New Roman"/>
                    <a:cs typeface="Times New Roman"/>
                  </a:rPr>
                  <a:t>) </a:t>
                </a:r>
                <a:r>
                  <a:rPr lang="en" altLang="zh-CN" sz="3200" spc="-5" dirty="0">
                    <a:latin typeface="Times New Roman"/>
                    <a:cs typeface="Times New Roman"/>
                  </a:rPr>
                  <a:t>Calculate the weight</a:t>
                </a:r>
                <a:r>
                  <a:rPr lang="en" altLang="zh-CN" sz="3200" spc="-20" dirty="0">
                    <a:latin typeface="Times New Roman"/>
                    <a:cs typeface="Times New Roman"/>
                  </a:rPr>
                  <a:t> </a:t>
                </a:r>
                <a:r>
                  <a:rPr lang="en" altLang="zh-CN" sz="3200" spc="-5" dirty="0">
                    <a:latin typeface="Times New Roman"/>
                    <a:cs typeface="Times New Roman"/>
                  </a:rPr>
                  <a:t>corrections:</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r>
                        <a:rPr lang="en-US" sz="3000" i="1" smtClean="0">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i="1" smtClean="0">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𝑜𝑢𝑡𝑝𝑢𝑡</m:t>
                          </m:r>
                        </m:sub>
                      </m:sSub>
                      <m:r>
                        <a:rPr lang="en-US" sz="3000" b="0" i="1" smtClean="0">
                          <a:solidFill>
                            <a:srgbClr val="FF0000"/>
                          </a:solidFill>
                          <a:latin typeface="Cambria Math" panose="02040503050406030204" pitchFamily="18" charset="0"/>
                          <a:ea typeface="Cambria Math" panose="02040503050406030204" pitchFamily="18" charset="0"/>
                          <a:cs typeface="Times New Roman"/>
                        </a:rPr>
                        <m:t>=</m:t>
                      </m:r>
                      <m:r>
                        <a:rPr lang="en-US" sz="3000" b="0" i="1" smtClean="0">
                          <a:solidFill>
                            <a:srgbClr val="FF0000"/>
                          </a:solidFill>
                          <a:latin typeface="Cambria Math" panose="02040503050406030204" pitchFamily="18" charset="0"/>
                          <a:ea typeface="Cambria Math" panose="02040503050406030204" pitchFamily="18" charset="0"/>
                          <a:cs typeface="Times New Roman"/>
                        </a:rPr>
                        <m:t>𝜂</m:t>
                      </m:r>
                      <m:r>
                        <a:rPr lang="en-US" sz="3000" b="0" i="1" smtClean="0">
                          <a:solidFill>
                            <a:srgbClr val="FF0000"/>
                          </a:solidFill>
                          <a:latin typeface="Cambria Math" panose="02040503050406030204" pitchFamily="18" charset="0"/>
                          <a:ea typeface="Cambria Math" panose="02040503050406030204" pitchFamily="18" charset="0"/>
                          <a:cs typeface="Times New Roman"/>
                        </a:rPr>
                        <m:t>∙</m:t>
                      </m:r>
                      <m:f>
                        <m:fPr>
                          <m:ctrlPr>
                            <a:rPr lang="en-US" altLang="zh-CN" sz="3000" b="0" i="1" smtClean="0">
                              <a:solidFill>
                                <a:srgbClr val="FF0000"/>
                              </a:solidFill>
                              <a:latin typeface="Cambria Math" panose="02040503050406030204" pitchFamily="18" charset="0"/>
                              <a:ea typeface="Cambria Math" panose="02040503050406030204" pitchFamily="18" charset="0"/>
                              <a:cs typeface="Times New Roman"/>
                            </a:rPr>
                          </m:ctrlPr>
                        </m:fPr>
                        <m:num>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m:t>
                          </m:r>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𝐸</m:t>
                          </m:r>
                        </m:num>
                        <m:den>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b="0" i="1" smtClean="0">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𝑜𝑢𝑡𝑝𝑢𝑡</m:t>
                              </m:r>
                            </m:sub>
                          </m:sSub>
                        </m:den>
                      </m:f>
                      <m:r>
                        <a:rPr lang="en-US" altLang="zh-CN" sz="3000" b="0" i="0" smtClean="0">
                          <a:solidFill>
                            <a:srgbClr val="FF0000"/>
                          </a:solidFill>
                          <a:latin typeface="Cambria Math" panose="02040503050406030204" pitchFamily="18" charset="0"/>
                          <a:ea typeface="Cambria Math" panose="02040503050406030204" pitchFamily="18" charset="0"/>
                          <a:cs typeface="Times New Roman"/>
                        </a:rPr>
                        <m:t>=</m:t>
                      </m:r>
                      <m:r>
                        <m:rPr>
                          <m:sty m:val="p"/>
                        </m:rPr>
                        <a:rPr lang="el-GR" altLang="zh-CN" sz="3000" b="0" i="1" smtClean="0">
                          <a:solidFill>
                            <a:srgbClr val="FF0000"/>
                          </a:solidFill>
                          <a:latin typeface="Cambria Math" panose="02040503050406030204" pitchFamily="18" charset="0"/>
                          <a:ea typeface="Cambria Math" panose="02040503050406030204" pitchFamily="18" charset="0"/>
                          <a:cs typeface="Times New Roman"/>
                        </a:rPr>
                        <m:t>η</m:t>
                      </m:r>
                      <m:r>
                        <a:rPr lang="el-GR" altLang="zh-CN" sz="3000" b="0" i="1" smtClean="0">
                          <a:solidFill>
                            <a:srgbClr val="FF0000"/>
                          </a:solidFill>
                          <a:latin typeface="Cambria Math" panose="02040503050406030204" pitchFamily="18" charset="0"/>
                          <a:ea typeface="Cambria Math" panose="02040503050406030204" pitchFamily="18" charset="0"/>
                          <a:cs typeface="Times New Roman"/>
                        </a:rPr>
                        <m:t>∙</m:t>
                      </m:r>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sSub>
                            <m:sSubPr>
                              <m:ctrlPr>
                                <a:rPr kumimoji="1" lang="en-US" altLang="zh-CN" sz="3200" i="1">
                                  <a:solidFill>
                                    <a:srgbClr val="FF0000"/>
                                  </a:solidFill>
                                  <a:latin typeface="Cambria Math" panose="02040503050406030204" pitchFamily="18" charset="0"/>
                                  <a:cs typeface="Times New Roman" panose="02020603050405020304" pitchFamily="18" charset="0"/>
                                </a:rPr>
                              </m:ctrlPr>
                            </m:sSubPr>
                            <m:e>
                              <m:r>
                                <a:rPr kumimoji="1" lang="en-US" altLang="zh-CN" sz="3200" i="1">
                                  <a:solidFill>
                                    <a:srgbClr val="FF0000"/>
                                  </a:solidFill>
                                  <a:latin typeface="Cambria Math" panose="02040503050406030204" pitchFamily="18" charset="0"/>
                                  <a:cs typeface="Times New Roman" panose="02020603050405020304" pitchFamily="18" charset="0"/>
                                </a:rPr>
                                <m:t>𝑌</m:t>
                              </m:r>
                            </m:e>
                            <m:sub>
                              <m:r>
                                <a:rPr kumimoji="1" lang="en-US" altLang="zh-CN" sz="3200" i="1">
                                  <a:solidFill>
                                    <a:srgbClr val="FF0000"/>
                                  </a:solidFill>
                                  <a:latin typeface="Cambria Math" panose="02040503050406030204" pitchFamily="18" charset="0"/>
                                  <a:cs typeface="Times New Roman" panose="02020603050405020304" pitchFamily="18" charset="0"/>
                                </a:rPr>
                                <m:t>𝑑</m:t>
                              </m:r>
                            </m:sub>
                          </m:sSub>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 (</m:t>
                      </m:r>
                      <m:r>
                        <a:rPr kumimoji="1" lang="en-US" altLang="zh-CN" sz="3200" i="1">
                          <a:solidFill>
                            <a:srgbClr val="FF0000"/>
                          </a:solidFill>
                          <a:latin typeface="Cambria Math" panose="02040503050406030204" pitchFamily="18" charset="0"/>
                          <a:cs typeface="Times New Roman" panose="02020603050405020304" pitchFamily="18" charset="0"/>
                        </a:rPr>
                        <m:t>1</m:t>
                      </m:r>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m:t>
                      </m:r>
                      <m:sSup>
                        <m:sSupPr>
                          <m:ctrlPr>
                            <a:rPr kumimoji="1" lang="en-US" altLang="zh-CN" sz="3200" i="1" smtClean="0">
                              <a:solidFill>
                                <a:srgbClr val="FF0000"/>
                              </a:solidFill>
                              <a:latin typeface="Cambria Math" panose="02040503050406030204" pitchFamily="18" charset="0"/>
                              <a:cs typeface="Times New Roman" panose="02020603050405020304" pitchFamily="18" charset="0"/>
                            </a:rPr>
                          </m:ctrlPr>
                        </m:sSupPr>
                        <m:e>
                          <m:acc>
                            <m:accPr>
                              <m:chr m:val="⃗"/>
                              <m:ctrlPr>
                                <a:rPr kumimoji="1" lang="en-US" altLang="zh-CN" sz="32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e>
                          </m:acc>
                        </m:e>
                        <m:sup>
                          <m:r>
                            <a:rPr kumimoji="1" lang="en-US" altLang="zh-CN" sz="3200" b="0" i="1" smtClean="0">
                              <a:solidFill>
                                <a:srgbClr val="FF0000"/>
                              </a:solidFill>
                              <a:latin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r>
                        <a:rPr lang="en-US" altLang="zh-CN" sz="3000" i="1" smtClean="0">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i="1">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h</m:t>
                          </m:r>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𝑖𝑑𝑑𝑒𝑛</m:t>
                          </m:r>
                        </m:sub>
                      </m:sSub>
                      <m:r>
                        <a:rPr lang="en-US" altLang="zh-CN" sz="3000" i="1">
                          <a:solidFill>
                            <a:srgbClr val="FF0000"/>
                          </a:solidFill>
                          <a:latin typeface="Cambria Math" panose="02040503050406030204" pitchFamily="18" charset="0"/>
                          <a:ea typeface="Cambria Math" panose="02040503050406030204" pitchFamily="18" charset="0"/>
                          <a:cs typeface="Times New Roman"/>
                        </a:rPr>
                        <m:t>=</m:t>
                      </m:r>
                      <m:r>
                        <a:rPr lang="en-US" altLang="zh-CN" sz="3000" i="1">
                          <a:solidFill>
                            <a:srgbClr val="FF0000"/>
                          </a:solidFill>
                          <a:latin typeface="Cambria Math" panose="02040503050406030204" pitchFamily="18" charset="0"/>
                          <a:ea typeface="Cambria Math" panose="02040503050406030204" pitchFamily="18" charset="0"/>
                          <a:cs typeface="Times New Roman"/>
                        </a:rPr>
                        <m:t>𝜂</m:t>
                      </m:r>
                      <m:r>
                        <a:rPr lang="en-US" altLang="zh-CN" sz="3000" i="1">
                          <a:solidFill>
                            <a:srgbClr val="FF0000"/>
                          </a:solidFill>
                          <a:latin typeface="Cambria Math" panose="02040503050406030204" pitchFamily="18" charset="0"/>
                          <a:ea typeface="Cambria Math" panose="02040503050406030204" pitchFamily="18" charset="0"/>
                          <a:cs typeface="Times New Roman"/>
                        </a:rPr>
                        <m:t>∙</m:t>
                      </m:r>
                      <m:f>
                        <m:fPr>
                          <m:ctrlPr>
                            <a:rPr lang="en-US" altLang="zh-CN" sz="3000" i="1">
                              <a:solidFill>
                                <a:srgbClr val="FF0000"/>
                              </a:solidFill>
                              <a:latin typeface="Cambria Math" panose="02040503050406030204" pitchFamily="18" charset="0"/>
                              <a:ea typeface="Cambria Math" panose="02040503050406030204" pitchFamily="18" charset="0"/>
                              <a:cs typeface="Times New Roman"/>
                            </a:rPr>
                          </m:ctrlPr>
                        </m:fPr>
                        <m:num>
                          <m:r>
                            <a:rPr lang="en-US" altLang="zh-CN" sz="3000" i="1">
                              <a:solidFill>
                                <a:srgbClr val="FF0000"/>
                              </a:solidFill>
                              <a:latin typeface="Cambria Math" panose="02040503050406030204" pitchFamily="18" charset="0"/>
                              <a:ea typeface="Cambria Math" panose="02040503050406030204" pitchFamily="18" charset="0"/>
                              <a:cs typeface="Times New Roman"/>
                            </a:rPr>
                            <m:t>𝜕</m:t>
                          </m:r>
                          <m:r>
                            <a:rPr lang="en-US" altLang="zh-CN" sz="3000" i="1">
                              <a:solidFill>
                                <a:srgbClr val="FF0000"/>
                              </a:solidFill>
                              <a:latin typeface="Cambria Math" panose="02040503050406030204" pitchFamily="18" charset="0"/>
                              <a:ea typeface="Cambria Math" panose="02040503050406030204" pitchFamily="18" charset="0"/>
                              <a:cs typeface="Times New Roman"/>
                            </a:rPr>
                            <m:t>𝐸</m:t>
                          </m:r>
                        </m:num>
                        <m:den>
                          <m:r>
                            <a:rPr lang="en-US" altLang="zh-CN" sz="3000" i="1">
                              <a:solidFill>
                                <a:srgbClr val="FF0000"/>
                              </a:solidFill>
                              <a:latin typeface="Cambria Math" panose="02040503050406030204" pitchFamily="18" charset="0"/>
                              <a:ea typeface="Cambria Math" panose="02040503050406030204" pitchFamily="18" charset="0"/>
                              <a:cs typeface="Times New Roman"/>
                            </a:rPr>
                            <m:t>𝜕</m:t>
                          </m:r>
                          <m:sSub>
                            <m:sSubPr>
                              <m:ctrlPr>
                                <a:rPr lang="en-US" altLang="zh-CN" sz="3000" i="1" smtClean="0">
                                  <a:solidFill>
                                    <a:srgbClr val="FF0000"/>
                                  </a:solidFill>
                                  <a:latin typeface="Cambria Math" panose="02040503050406030204" pitchFamily="18" charset="0"/>
                                  <a:ea typeface="Cambria Math" panose="02040503050406030204" pitchFamily="18" charset="0"/>
                                  <a:cs typeface="Times New Roman"/>
                                </a:rPr>
                              </m:ctrlPr>
                            </m:sSub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h</m:t>
                              </m:r>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𝑖𝑑𝑑𝑒𝑛</m:t>
                              </m:r>
                            </m:sub>
                          </m:sSub>
                        </m:den>
                      </m:f>
                      <m:r>
                        <a:rPr lang="en-US" altLang="zh-CN" sz="3000">
                          <a:solidFill>
                            <a:srgbClr val="FF0000"/>
                          </a:solidFill>
                          <a:latin typeface="Cambria Math" panose="02040503050406030204" pitchFamily="18" charset="0"/>
                          <a:ea typeface="Cambria Math" panose="02040503050406030204" pitchFamily="18" charset="0"/>
                          <a:cs typeface="Times New Roman"/>
                        </a:rPr>
                        <m:t>=</m:t>
                      </m:r>
                      <m:r>
                        <m:rPr>
                          <m:sty m:val="p"/>
                        </m:rPr>
                        <a:rPr lang="el-GR" altLang="zh-CN" sz="3000" i="1">
                          <a:solidFill>
                            <a:srgbClr val="FF0000"/>
                          </a:solidFill>
                          <a:latin typeface="Cambria Math" panose="02040503050406030204" pitchFamily="18" charset="0"/>
                          <a:ea typeface="Cambria Math" panose="02040503050406030204" pitchFamily="18" charset="0"/>
                          <a:cs typeface="Times New Roman"/>
                        </a:rPr>
                        <m:t>η</m:t>
                      </m:r>
                      <m:r>
                        <a:rPr lang="el-GR" altLang="zh-CN" sz="3000" i="1">
                          <a:solidFill>
                            <a:srgbClr val="FF0000"/>
                          </a:solidFill>
                          <a:latin typeface="Cambria Math" panose="02040503050406030204" pitchFamily="18" charset="0"/>
                          <a:ea typeface="Cambria Math" panose="02040503050406030204" pitchFamily="18" charset="0"/>
                          <a:cs typeface="Times New Roman"/>
                        </a:rPr>
                        <m:t>∙</m:t>
                      </m:r>
                      <m:sSubSup>
                        <m:sSubSupPr>
                          <m:ctrlPr>
                            <a:rPr lang="el-GR" altLang="zh-CN" sz="3000" i="1" smtClean="0">
                              <a:solidFill>
                                <a:srgbClr val="FF0000"/>
                              </a:solidFill>
                              <a:latin typeface="Cambria Math" panose="02040503050406030204" pitchFamily="18" charset="0"/>
                              <a:ea typeface="Cambria Math" panose="02040503050406030204" pitchFamily="18" charset="0"/>
                              <a:cs typeface="Times New Roman"/>
                            </a:rPr>
                          </m:ctrlPr>
                        </m:sSubSupPr>
                        <m:e>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𝑊</m:t>
                          </m:r>
                        </m:e>
                        <m:sub>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𝑜𝑢𝑡𝑝𝑢𝑡</m:t>
                          </m:r>
                        </m:sub>
                        <m:sup>
                          <m:r>
                            <a:rPr lang="en-US" altLang="zh-CN" sz="3000" b="0" i="1" smtClean="0">
                              <a:solidFill>
                                <a:srgbClr val="FF0000"/>
                              </a:solidFill>
                              <a:latin typeface="Cambria Math" panose="02040503050406030204" pitchFamily="18" charset="0"/>
                              <a:ea typeface="Cambria Math" panose="02040503050406030204" pitchFamily="18" charset="0"/>
                              <a:cs typeface="Times New Roman"/>
                            </a:rPr>
                            <m:t>𝑇</m:t>
                          </m:r>
                        </m:sup>
                      </m:sSubSup>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sSub>
                            <m:sSubPr>
                              <m:ctrlPr>
                                <a:rPr kumimoji="1" lang="en-US" altLang="zh-CN" sz="3200" i="1">
                                  <a:solidFill>
                                    <a:srgbClr val="FF0000"/>
                                  </a:solidFill>
                                  <a:latin typeface="Cambria Math" panose="02040503050406030204" pitchFamily="18" charset="0"/>
                                  <a:cs typeface="Times New Roman" panose="02020603050405020304" pitchFamily="18" charset="0"/>
                                </a:rPr>
                              </m:ctrlPr>
                            </m:sSubPr>
                            <m:e>
                              <m:r>
                                <a:rPr kumimoji="1" lang="en-US" altLang="zh-CN" sz="3200" i="1">
                                  <a:solidFill>
                                    <a:srgbClr val="FF0000"/>
                                  </a:solidFill>
                                  <a:latin typeface="Cambria Math" panose="02040503050406030204" pitchFamily="18" charset="0"/>
                                  <a:cs typeface="Times New Roman" panose="02020603050405020304" pitchFamily="18" charset="0"/>
                                </a:rPr>
                                <m:t>𝑌</m:t>
                              </m:r>
                            </m:e>
                            <m:sub>
                              <m:r>
                                <a:rPr kumimoji="1" lang="en-US" altLang="zh-CN" sz="3200" i="1">
                                  <a:solidFill>
                                    <a:srgbClr val="FF0000"/>
                                  </a:solidFill>
                                  <a:latin typeface="Cambria Math" panose="02040503050406030204" pitchFamily="18" charset="0"/>
                                  <a:cs typeface="Times New Roman" panose="02020603050405020304" pitchFamily="18" charset="0"/>
                                </a:rPr>
                                <m:t>𝑑</m:t>
                              </m:r>
                            </m:sub>
                          </m:sSub>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i="1">
                              <a:solidFill>
                                <a:srgbClr val="FF0000"/>
                              </a:solidFill>
                              <a:latin typeface="Cambria Math" panose="02040503050406030204" pitchFamily="18" charset="0"/>
                              <a:cs typeface="Times New Roman" panose="02020603050405020304" pitchFamily="18" charset="0"/>
                            </a:rPr>
                            <m:t>𝑌</m:t>
                          </m:r>
                        </m:e>
                      </m:acc>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cs typeface="Times New Roman" panose="02020603050405020304" pitchFamily="18" charset="0"/>
                            </a:rPr>
                            <m:t>𝐴</m:t>
                          </m:r>
                        </m:e>
                      </m:acc>
                      <m:r>
                        <a:rPr kumimoji="1" lang="en-US" altLang="zh-CN" sz="3200" i="1">
                          <a:solidFill>
                            <a:srgbClr val="FF0000"/>
                          </a:solidFill>
                          <a:latin typeface="Cambria Math" panose="02040503050406030204" pitchFamily="18" charset="0"/>
                          <a:cs typeface="Times New Roman" panose="02020603050405020304" pitchFamily="18" charset="0"/>
                        </a:rPr>
                        <m:t> (</m:t>
                      </m:r>
                      <m:r>
                        <a:rPr kumimoji="1" lang="en-US" altLang="zh-CN" sz="3200" i="1">
                          <a:solidFill>
                            <a:srgbClr val="FF0000"/>
                          </a:solidFill>
                          <a:latin typeface="Cambria Math" panose="02040503050406030204" pitchFamily="18" charset="0"/>
                          <a:cs typeface="Times New Roman" panose="02020603050405020304" pitchFamily="18" charset="0"/>
                        </a:rPr>
                        <m:t>1</m:t>
                      </m:r>
                      <m:r>
                        <a:rPr kumimoji="1" lang="en-US" altLang="zh-CN" sz="3200" i="1">
                          <a:solidFill>
                            <a:srgbClr val="FF0000"/>
                          </a:solidFill>
                          <a:latin typeface="Cambria Math" panose="02040503050406030204" pitchFamily="18" charset="0"/>
                          <a:cs typeface="Times New Roman" panose="02020603050405020304" pitchFamily="18" charset="0"/>
                        </a:rPr>
                        <m:t>−</m:t>
                      </m:r>
                      <m:acc>
                        <m:accPr>
                          <m:chr m:val="⃗"/>
                          <m:ctrlPr>
                            <a:rPr kumimoji="1" lang="en-US" altLang="zh-CN" sz="3200" i="1">
                              <a:solidFill>
                                <a:srgbClr val="FF0000"/>
                              </a:solidFill>
                              <a:latin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cs typeface="Times New Roman" panose="02020603050405020304" pitchFamily="18" charset="0"/>
                            </a:rPr>
                            <m:t>𝐴</m:t>
                          </m:r>
                        </m:e>
                      </m:acc>
                      <m:r>
                        <a:rPr kumimoji="1" lang="en-US" altLang="zh-CN" sz="3200" i="1">
                          <a:solidFill>
                            <a:srgbClr val="FF0000"/>
                          </a:solidFill>
                          <a:latin typeface="Cambria Math" panose="02040503050406030204" pitchFamily="18" charset="0"/>
                          <a:cs typeface="Times New Roman" panose="02020603050405020304" pitchFamily="18" charset="0"/>
                        </a:rPr>
                        <m:t>)</m:t>
                      </m:r>
                      <m:sSup>
                        <m:sSupPr>
                          <m:ctrlPr>
                            <a:rPr kumimoji="1" lang="en-US" altLang="zh-CN" sz="3200" i="1">
                              <a:solidFill>
                                <a:srgbClr val="FF0000"/>
                              </a:solidFill>
                              <a:latin typeface="Cambria Math" panose="02040503050406030204" pitchFamily="18" charset="0"/>
                              <a:cs typeface="Times New Roman" panose="02020603050405020304" pitchFamily="18" charset="0"/>
                            </a:rPr>
                          </m:ctrlPr>
                        </m:sSupPr>
                        <m:e>
                          <m:acc>
                            <m:accPr>
                              <m:chr m:val="⃗"/>
                              <m:ctrlPr>
                                <a:rPr kumimoji="1" lang="en-US" altLang="zh-CN" sz="32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sz="32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acc>
                        </m:e>
                        <m:sup>
                          <m:r>
                            <a:rPr kumimoji="1" lang="en-US" altLang="zh-CN" sz="3200" i="1">
                              <a:solidFill>
                                <a:srgbClr val="FF0000"/>
                              </a:solidFill>
                              <a:latin typeface="Cambria Math" panose="02040503050406030204" pitchFamily="18" charset="0"/>
                              <a:cs typeface="Times New Roman" panose="02020603050405020304" pitchFamily="18" charset="0"/>
                            </a:rPr>
                            <m:t>𝑇</m:t>
                          </m:r>
                        </m:sup>
                      </m:sSup>
                    </m:oMath>
                  </m:oMathPara>
                </a14:m>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ea typeface="Cambria Math" panose="02040503050406030204" pitchFamily="18" charset="0"/>
                          <a:cs typeface="Times New Roman"/>
                        </a:rPr>
                        <m:t>∆</m:t>
                      </m:r>
                      <m:acc>
                        <m:accPr>
                          <m:chr m:val="⃗"/>
                          <m:ctrlPr>
                            <a:rPr lang="en-US" altLang="zh-CN" sz="3000" b="0" i="1" smtClean="0">
                              <a:latin typeface="Cambria Math" panose="02040503050406030204" pitchFamily="18" charset="0"/>
                              <a:ea typeface="Cambria Math" panose="02040503050406030204" pitchFamily="18" charset="0"/>
                              <a:cs typeface="Times New Roman"/>
                            </a:rPr>
                          </m:ctrlPr>
                        </m:accPr>
                        <m:e>
                          <m:r>
                            <a:rPr lang="en-US" altLang="zh-CN" sz="3000" b="0" i="1" smtClean="0">
                              <a:latin typeface="Cambria Math" panose="02040503050406030204" pitchFamily="18" charset="0"/>
                              <a:ea typeface="Cambria Math" panose="02040503050406030204" pitchFamily="18" charset="0"/>
                              <a:cs typeface="Times New Roman"/>
                            </a:rPr>
                            <m:t>𝜔</m:t>
                          </m:r>
                        </m:e>
                      </m:acc>
                      <m:r>
                        <a:rPr lang="en-US" altLang="zh-CN" sz="3000" b="0" i="1" smtClean="0">
                          <a:latin typeface="Cambria Math" panose="02040503050406030204" pitchFamily="18" charset="0"/>
                          <a:cs typeface="Times New Roman"/>
                        </a:rPr>
                        <m:t>=</m:t>
                      </m:r>
                      <m:r>
                        <a:rPr lang="en-US" altLang="zh-CN" sz="3000" b="0" i="1" smtClean="0">
                          <a:latin typeface="Cambria Math" panose="02040503050406030204" pitchFamily="18" charset="0"/>
                          <a:ea typeface="Cambria Math" panose="02040503050406030204" pitchFamily="18" charset="0"/>
                          <a:cs typeface="Times New Roman"/>
                        </a:rPr>
                        <m:t>𝜂</m:t>
                      </m:r>
                      <m:r>
                        <a:rPr lang="en-US" altLang="zh-CN" sz="3000" b="0" i="1" smtClean="0">
                          <a:latin typeface="Cambria Math" panose="02040503050406030204" pitchFamily="18" charset="0"/>
                          <a:ea typeface="Cambria Math" panose="02040503050406030204" pitchFamily="18" charset="0"/>
                          <a:cs typeface="Times New Roman"/>
                        </a:rPr>
                        <m:t>∙</m:t>
                      </m:r>
                      <m:f>
                        <m:fPr>
                          <m:ctrlPr>
                            <a:rPr lang="en-US" altLang="zh-CN" sz="3000" i="1" smtClean="0">
                              <a:latin typeface="Cambria Math" panose="02040503050406030204" pitchFamily="18" charset="0"/>
                              <a:cs typeface="Times New Roman"/>
                            </a:rPr>
                          </m:ctrlPr>
                        </m:fPr>
                        <m:num>
                          <m:r>
                            <a:rPr lang="en-US" altLang="zh-CN" sz="3000" i="1" smtClean="0">
                              <a:latin typeface="Cambria Math" panose="02040503050406030204" pitchFamily="18" charset="0"/>
                              <a:ea typeface="Cambria Math" panose="02040503050406030204" pitchFamily="18" charset="0"/>
                              <a:cs typeface="Times New Roman"/>
                            </a:rPr>
                            <m:t>𝜕</m:t>
                          </m:r>
                          <m:r>
                            <a:rPr lang="en-US" altLang="zh-CN" sz="3000" b="0" i="1" smtClean="0">
                              <a:latin typeface="Cambria Math" panose="02040503050406030204" pitchFamily="18" charset="0"/>
                              <a:ea typeface="Cambria Math" panose="02040503050406030204" pitchFamily="18" charset="0"/>
                              <a:cs typeface="Times New Roman"/>
                            </a:rPr>
                            <m:t>𝐸</m:t>
                          </m:r>
                        </m:num>
                        <m:den>
                          <m:r>
                            <a:rPr lang="en-US" altLang="zh-CN" sz="3000" i="1" smtClean="0">
                              <a:latin typeface="Cambria Math" panose="02040503050406030204" pitchFamily="18" charset="0"/>
                              <a:ea typeface="Cambria Math" panose="02040503050406030204" pitchFamily="18" charset="0"/>
                              <a:cs typeface="Times New Roman"/>
                            </a:rPr>
                            <m:t>𝜕</m:t>
                          </m:r>
                          <m:acc>
                            <m:accPr>
                              <m:chr m:val="⃗"/>
                              <m:ctrlPr>
                                <a:rPr lang="en-US" altLang="zh-CN" sz="3000" i="1" smtClean="0">
                                  <a:latin typeface="Cambria Math" panose="02040503050406030204" pitchFamily="18" charset="0"/>
                                  <a:ea typeface="Cambria Math" panose="02040503050406030204" pitchFamily="18" charset="0"/>
                                  <a:cs typeface="Times New Roman"/>
                                </a:rPr>
                              </m:ctrlPr>
                            </m:accPr>
                            <m:e>
                              <m:r>
                                <a:rPr lang="en-US" altLang="zh-CN" sz="3000" i="1" smtClean="0">
                                  <a:latin typeface="Cambria Math" panose="02040503050406030204" pitchFamily="18" charset="0"/>
                                  <a:ea typeface="Cambria Math" panose="02040503050406030204" pitchFamily="18" charset="0"/>
                                  <a:cs typeface="Times New Roman"/>
                                </a:rPr>
                                <m:t>𝜔</m:t>
                              </m:r>
                            </m:e>
                          </m:acc>
                        </m:den>
                      </m:f>
                    </m:oMath>
                  </m:oMathPara>
                </a14:m>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m:rPr>
                              <m:sty m:val="p"/>
                            </m:rPr>
                            <a:rPr lang="el-GR" altLang="zh-CN" sz="3000" i="1" smtClean="0">
                              <a:latin typeface="Cambria Math" panose="02040503050406030204" pitchFamily="18" charset="0"/>
                              <a:ea typeface="Cambria Math" panose="02040503050406030204" pitchFamily="18" charset="0"/>
                              <a:cs typeface="Times New Roman"/>
                            </a:rPr>
                            <m:t>Δ</m:t>
                          </m:r>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𝑖𝑗</m:t>
                          </m:r>
                        </m:sub>
                      </m:sSub>
                      <m:d>
                        <m:dPr>
                          <m:ctrlPr>
                            <a:rPr lang="en-US" altLang="zh-CN" sz="3000" i="1">
                              <a:latin typeface="Cambria Math" panose="02040503050406030204" pitchFamily="18" charset="0"/>
                              <a:cs typeface="Times New Roman"/>
                            </a:rPr>
                          </m:ctrlPr>
                        </m:dPr>
                        <m:e>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𝑖𝑑𝑑𝑒𝑛</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r>
                        <a:rPr lang="en-US" altLang="zh-CN" sz="3000" i="1" smtClean="0">
                          <a:latin typeface="Cambria Math" panose="02040503050406030204" pitchFamily="18" charset="0"/>
                          <a:ea typeface="Cambria Math" panose="02040503050406030204" pitchFamily="18" charset="0"/>
                          <a:cs typeface="Times New Roman"/>
                        </a:rPr>
                        <m:t>𝜂</m:t>
                      </m:r>
                      <m:r>
                        <a:rPr lang="en-US" altLang="zh-CN" sz="3000" i="1" smtClean="0">
                          <a:latin typeface="Cambria Math" panose="02040503050406030204" pitchFamily="18" charset="0"/>
                          <a:ea typeface="Cambria Math" panose="02040503050406030204" pitchFamily="18" charset="0"/>
                          <a:cs typeface="Times New Roman"/>
                        </a:rPr>
                        <m:t>∙</m:t>
                      </m:r>
                      <m:sSub>
                        <m:sSubPr>
                          <m:ctrlPr>
                            <a:rPr lang="en-US" altLang="zh-CN" sz="3000" i="1" smtClean="0">
                              <a:latin typeface="Cambria Math" panose="02040503050406030204" pitchFamily="18" charset="0"/>
                              <a:ea typeface="Cambria Math" panose="02040503050406030204" pitchFamily="18" charset="0"/>
                              <a:cs typeface="Times New Roman"/>
                            </a:rPr>
                          </m:ctrlPr>
                        </m:sSubPr>
                        <m:e>
                          <m:r>
                            <a:rPr lang="en-US" altLang="zh-CN" sz="3000" b="0" i="1" smtClean="0">
                              <a:latin typeface="Cambria Math" panose="02040503050406030204" pitchFamily="18" charset="0"/>
                              <a:ea typeface="Cambria Math" panose="02040503050406030204" pitchFamily="18" charset="0"/>
                              <a:cs typeface="Times New Roman"/>
                            </a:rPr>
                            <m:t>𝑥</m:t>
                          </m:r>
                        </m:e>
                        <m:sub>
                          <m:r>
                            <a:rPr lang="en-US" altLang="zh-CN" sz="3000" b="0" i="1" smtClean="0">
                              <a:latin typeface="Cambria Math" panose="02040503050406030204" pitchFamily="18" charset="0"/>
                              <a:ea typeface="Cambria Math" panose="02040503050406030204" pitchFamily="18" charset="0"/>
                              <a:cs typeface="Times New Roman"/>
                            </a:rPr>
                            <m:t>𝑖</m:t>
                          </m:r>
                        </m:sub>
                      </m:sSub>
                      <m:r>
                        <a:rPr lang="en-US" altLang="zh-CN" sz="3000" i="1" smtClean="0">
                          <a:latin typeface="Cambria Math" panose="02040503050406030204" pitchFamily="18" charset="0"/>
                          <a:ea typeface="Cambria Math" panose="02040503050406030204" pitchFamily="18" charset="0"/>
                          <a:cs typeface="Times New Roman"/>
                        </a:rPr>
                        <m:t>∙</m:t>
                      </m:r>
                      <m:sSub>
                        <m:sSubPr>
                          <m:ctrlPr>
                            <a:rPr lang="en-US" altLang="zh-CN" sz="3000" i="1" smtClean="0">
                              <a:latin typeface="Cambria Math" panose="02040503050406030204" pitchFamily="18" charset="0"/>
                              <a:ea typeface="Cambria Math" panose="02040503050406030204" pitchFamily="18" charset="0"/>
                              <a:cs typeface="Times New Roman"/>
                            </a:rPr>
                          </m:ctrlPr>
                        </m:sSubPr>
                        <m:e>
                          <m:r>
                            <a:rPr lang="en-US" altLang="zh-CN" sz="3000" i="1" smtClean="0">
                              <a:latin typeface="Cambria Math" panose="02040503050406030204" pitchFamily="18" charset="0"/>
                              <a:ea typeface="Cambria Math" panose="02040503050406030204" pitchFamily="18" charset="0"/>
                              <a:cs typeface="Times New Roman"/>
                            </a:rPr>
                            <m:t>𝛿</m:t>
                          </m:r>
                        </m:e>
                        <m:sub>
                          <m:r>
                            <a:rPr lang="en-US" altLang="zh-CN" sz="3000" b="0" i="1" smtClean="0">
                              <a:latin typeface="Cambria Math" panose="02040503050406030204" pitchFamily="18" charset="0"/>
                              <a:ea typeface="Cambria Math" panose="02040503050406030204" pitchFamily="18" charset="0"/>
                              <a:cs typeface="Times New Roman"/>
                            </a:rPr>
                            <m:t>𝑗</m:t>
                          </m:r>
                        </m:sub>
                      </m:sSub>
                    </m:oMath>
                  </m:oMathPara>
                </a14:m>
                <a:endParaRPr lang="en-US" altLang="zh-CN"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m:rPr>
                              <m:sty m:val="p"/>
                            </m:rPr>
                            <a:rPr lang="el-GR" altLang="zh-CN" sz="3000" i="1">
                              <a:latin typeface="Cambria Math" panose="02040503050406030204" pitchFamily="18" charset="0"/>
                              <a:ea typeface="Cambria Math" panose="02040503050406030204" pitchFamily="18" charset="0"/>
                              <a:cs typeface="Times New Roman"/>
                            </a:rPr>
                            <m:t>Δ</m:t>
                          </m:r>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𝑗</m:t>
                          </m:r>
                          <m:r>
                            <a:rPr lang="en-US" altLang="zh-CN" sz="3000" b="0" i="1" smtClean="0">
                              <a:latin typeface="Cambria Math" panose="02040503050406030204" pitchFamily="18" charset="0"/>
                              <a:cs typeface="Times New Roman"/>
                            </a:rPr>
                            <m:t>𝑘</m:t>
                          </m:r>
                        </m:sub>
                      </m:sSub>
                      <m:d>
                        <m:dPr>
                          <m:ctrlPr>
                            <a:rPr lang="en-US" altLang="zh-CN" sz="3000" i="1">
                              <a:latin typeface="Cambria Math" panose="02040503050406030204" pitchFamily="18" charset="0"/>
                              <a:cs typeface="Times New Roman"/>
                            </a:rPr>
                          </m:ctrlPr>
                        </m:dPr>
                        <m:e>
                          <m:r>
                            <a:rPr lang="en-US" altLang="zh-CN" sz="3000" b="0" i="1" smtClean="0">
                              <a:latin typeface="Cambria Math" panose="02040503050406030204" pitchFamily="18" charset="0"/>
                              <a:cs typeface="Times New Roman"/>
                            </a:rPr>
                            <m:t>𝑜𝑢𝑡𝑝𝑢𝑡</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r>
                        <a:rPr lang="en-US" altLang="zh-CN" sz="3000" i="1">
                          <a:latin typeface="Cambria Math" panose="02040503050406030204" pitchFamily="18" charset="0"/>
                          <a:ea typeface="Cambria Math" panose="02040503050406030204" pitchFamily="18" charset="0"/>
                          <a:cs typeface="Times New Roman"/>
                        </a:rPr>
                        <m:t>𝜂</m:t>
                      </m:r>
                      <m:r>
                        <a:rPr lang="en-US" altLang="zh-CN" sz="3000" i="1">
                          <a:latin typeface="Cambria Math" panose="02040503050406030204" pitchFamily="18" charset="0"/>
                          <a:ea typeface="Cambria Math" panose="02040503050406030204" pitchFamily="18" charset="0"/>
                          <a:cs typeface="Times New Roman"/>
                        </a:rPr>
                        <m:t>∙</m:t>
                      </m:r>
                      <m:sSub>
                        <m:sSubPr>
                          <m:ctrlPr>
                            <a:rPr lang="en-US" altLang="zh-CN" sz="3000" i="1">
                              <a:latin typeface="Cambria Math" panose="02040503050406030204" pitchFamily="18" charset="0"/>
                              <a:ea typeface="Cambria Math" panose="02040503050406030204" pitchFamily="18" charset="0"/>
                              <a:cs typeface="Times New Roman"/>
                            </a:rPr>
                          </m:ctrlPr>
                        </m:sSubPr>
                        <m:e>
                          <m:r>
                            <a:rPr lang="en-US" altLang="zh-CN" sz="3000" b="0" i="1" smtClean="0">
                              <a:latin typeface="Cambria Math" panose="02040503050406030204" pitchFamily="18" charset="0"/>
                              <a:ea typeface="Cambria Math" panose="02040503050406030204" pitchFamily="18" charset="0"/>
                              <a:cs typeface="Times New Roman"/>
                            </a:rPr>
                            <m:t>𝑎</m:t>
                          </m:r>
                        </m:e>
                        <m:sub>
                          <m:r>
                            <a:rPr lang="en-US" altLang="zh-CN" sz="3000" b="0" i="1" smtClean="0">
                              <a:latin typeface="Cambria Math" panose="02040503050406030204" pitchFamily="18" charset="0"/>
                              <a:ea typeface="Cambria Math" panose="02040503050406030204" pitchFamily="18" charset="0"/>
                              <a:cs typeface="Times New Roman"/>
                            </a:rPr>
                            <m:t>𝑗</m:t>
                          </m:r>
                        </m:sub>
                      </m:sSub>
                      <m:r>
                        <a:rPr lang="en-US" altLang="zh-CN" sz="3000" i="1">
                          <a:latin typeface="Cambria Math" panose="02040503050406030204" pitchFamily="18" charset="0"/>
                          <a:ea typeface="Cambria Math" panose="02040503050406030204" pitchFamily="18" charset="0"/>
                          <a:cs typeface="Times New Roman"/>
                        </a:rPr>
                        <m:t>∙</m:t>
                      </m:r>
                      <m:sSub>
                        <m:sSubPr>
                          <m:ctrlPr>
                            <a:rPr lang="en-US" altLang="zh-CN" sz="3000" i="1">
                              <a:latin typeface="Cambria Math" panose="02040503050406030204" pitchFamily="18" charset="0"/>
                              <a:ea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𝛿</m:t>
                          </m:r>
                        </m:e>
                        <m:sub>
                          <m:r>
                            <a:rPr lang="en-US" altLang="zh-CN" sz="3000" b="0" i="1" smtClean="0">
                              <a:latin typeface="Cambria Math" panose="02040503050406030204" pitchFamily="18" charset="0"/>
                              <a:ea typeface="Cambria Math" panose="02040503050406030204" pitchFamily="18" charset="0"/>
                              <a:cs typeface="Times New Roman"/>
                            </a:rPr>
                            <m:t>𝑘</m:t>
                          </m:r>
                        </m:sub>
                      </m:sSub>
                    </m:oMath>
                  </m:oMathPara>
                </a14:m>
                <a:endParaRPr lang="en-US" sz="3000" dirty="0">
                  <a:latin typeface="Times New Roman"/>
                  <a:cs typeface="Times New Roman"/>
                </a:endParaRPr>
              </a:p>
              <a:p>
                <a:pPr marL="0" marR="5080" indent="0">
                  <a:lnSpc>
                    <a:spcPct val="100000"/>
                  </a:lnSpc>
                  <a:spcBef>
                    <a:spcPts val="235"/>
                  </a:spcBef>
                  <a:buNone/>
                  <a:tabLst>
                    <a:tab pos="647065" algn="l"/>
                  </a:tabLst>
                </a:pPr>
                <a:r>
                  <a:rPr lang="en-US" sz="3000" dirty="0">
                    <a:latin typeface="Times New Roman" panose="02020603050405020304" pitchFamily="18" charset="0"/>
                    <a:cs typeface="Times New Roman" panose="02020603050405020304" pitchFamily="18" charset="0"/>
                  </a:rPr>
                  <a:t>Where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a:rPr>
                      <m:t>𝜂</m:t>
                    </m:r>
                  </m:oMath>
                </a14:m>
                <a:r>
                  <a:rPr lang="el-GR" altLang="zh-CN"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is the </a:t>
                </a:r>
                <a:r>
                  <a:rPr lang="en" altLang="zh-CN" b="1" dirty="0">
                    <a:latin typeface="Times New Roman" panose="02020603050405020304" pitchFamily="18" charset="0"/>
                    <a:cs typeface="Times New Roman" panose="02020603050405020304" pitchFamily="18" charset="0"/>
                  </a:rPr>
                  <a:t>learning rate</a:t>
                </a:r>
                <a:r>
                  <a:rPr lang="en" altLang="zh-CN" dirty="0">
                    <a:latin typeface="Times New Roman" panose="02020603050405020304" pitchFamily="18" charset="0"/>
                    <a:cs typeface="Times New Roman" panose="02020603050405020304" pitchFamily="18" charset="0"/>
                  </a:rPr>
                  <a:t>, a positive constant less than unity. </a:t>
                </a:r>
                <a:endParaRPr lang="en" altLang="zh-CN" sz="3200" dirty="0">
                  <a:latin typeface="Times New Roman" panose="02020603050405020304" pitchFamily="18" charset="0"/>
                  <a:cs typeface="Times New Roman" panose="02020603050405020304" pitchFamily="18" charset="0"/>
                </a:endParaRP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4904291"/>
              </a:xfrm>
              <a:prstGeom prst="rect">
                <a:avLst/>
              </a:prstGeom>
              <a:blipFill>
                <a:blip r:embed="rId2"/>
                <a:stretch>
                  <a:fillRect l="-2051" t="-2073" b="-25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09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A0BEC-19A7-7D45-AAAD-81554161BA2B}"/>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 training</a:t>
            </a:r>
            <a:r>
              <a:rPr lang="en" altLang="zh-CN" b="1" spc="-50"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4" name="object 118">
                <a:extLst>
                  <a:ext uri="{FF2B5EF4-FFF2-40B4-BE49-F238E27FC236}">
                    <a16:creationId xmlns:a16="http://schemas.microsoft.com/office/drawing/2014/main" id="{6CA2110C-AB42-4C48-A345-7E27EA0F5284}"/>
                  </a:ext>
                </a:extLst>
              </p:cNvPr>
              <p:cNvSpPr txBox="1">
                <a:spLocks noGrp="1"/>
              </p:cNvSpPr>
              <p:nvPr>
                <p:ph idx="1"/>
              </p:nvPr>
            </p:nvSpPr>
            <p:spPr>
              <a:xfrm>
                <a:off x="838200" y="1825625"/>
                <a:ext cx="10515600" cy="6120650"/>
              </a:xfrm>
              <a:prstGeom prst="rect">
                <a:avLst/>
              </a:prstGeom>
            </p:spPr>
            <p:txBody>
              <a:bodyPr vert="horz" wrap="square" lIns="0" tIns="29845" rIns="0" bIns="0" rtlCol="0">
                <a:spAutoFit/>
              </a:bodyPr>
              <a:lstStyle/>
              <a:p>
                <a:pPr marR="5080">
                  <a:lnSpc>
                    <a:spcPct val="100000"/>
                  </a:lnSpc>
                  <a:spcBef>
                    <a:spcPts val="235"/>
                  </a:spcBef>
                  <a:tabLst>
                    <a:tab pos="647065" algn="l"/>
                  </a:tabLst>
                </a:pPr>
                <a:r>
                  <a:rPr lang="en" sz="3000" i="1" spc="-5" dirty="0">
                    <a:latin typeface="Times New Roman"/>
                    <a:cs typeface="Times New Roman"/>
                  </a:rPr>
                  <a:t>(j) </a:t>
                </a:r>
                <a:r>
                  <a:rPr lang="en" altLang="zh-CN" sz="3200" spc="-5" dirty="0">
                    <a:latin typeface="Times New Roman"/>
                    <a:cs typeface="Times New Roman"/>
                  </a:rPr>
                  <a:t>Update the weights at the output</a:t>
                </a:r>
                <a:r>
                  <a:rPr lang="en" altLang="zh-CN" sz="3200" spc="5" dirty="0">
                    <a:latin typeface="Times New Roman"/>
                    <a:cs typeface="Times New Roman"/>
                  </a:rPr>
                  <a:t> </a:t>
                </a:r>
                <a:r>
                  <a:rPr lang="en" altLang="zh-CN" sz="3200" spc="-10" dirty="0">
                    <a:latin typeface="Times New Roman"/>
                    <a:cs typeface="Times New Roman"/>
                  </a:rPr>
                  <a:t>neurons</a:t>
                </a:r>
                <a:r>
                  <a:rPr lang="en" altLang="zh-CN" sz="3200" spc="-5" dirty="0">
                    <a:latin typeface="Times New Roman"/>
                    <a:cs typeface="Times New Roman"/>
                  </a:rPr>
                  <a:t>:</a:t>
                </a:r>
                <a:endParaRPr lang="en-US"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_</m:t>
                          </m:r>
                          <m:r>
                            <a:rPr lang="en-US" altLang="zh-CN" sz="3000" i="1">
                              <a:latin typeface="Cambria Math" panose="02040503050406030204" pitchFamily="18" charset="0"/>
                              <a:cs typeface="Times New Roman"/>
                            </a:rPr>
                            <m:t>𝑢𝑝𝑑𝑎𝑡𝑒</m:t>
                          </m:r>
                        </m:sub>
                      </m:sSub>
                      <m:r>
                        <a:rPr lang="en-US" altLang="zh-CN" sz="3000" i="1">
                          <a:latin typeface="Cambria Math" panose="02040503050406030204" pitchFamily="18" charset="0"/>
                          <a:cs typeface="Times New Roman"/>
                        </a:rPr>
                        <m:t>=</m:t>
                      </m:r>
                      <m:r>
                        <a:rPr lang="en-US" altLang="zh-CN" sz="3000" b="0" i="1" smtClean="0">
                          <a:latin typeface="Cambria Math" panose="02040503050406030204" pitchFamily="18" charset="0"/>
                          <a:cs typeface="Times New Roman"/>
                        </a:rPr>
                        <m:t>𝑊</m:t>
                      </m:r>
                      <m:r>
                        <a:rPr lang="en-US" altLang="zh-CN" sz="3000" i="1">
                          <a:latin typeface="Cambria Math" panose="02040503050406030204" pitchFamily="18" charset="0"/>
                          <a:cs typeface="Times New Roman"/>
                        </a:rPr>
                        <m:t>+∆</m:t>
                      </m:r>
                      <m:r>
                        <a:rPr lang="en-US" altLang="zh-CN" sz="3000" b="0" i="1" smtClean="0">
                          <a:latin typeface="Cambria Math" panose="02040503050406030204" pitchFamily="18" charset="0"/>
                          <a:cs typeface="Times New Roman"/>
                        </a:rPr>
                        <m:t>𝑊</m:t>
                      </m:r>
                    </m:oMath>
                  </m:oMathPara>
                </a14:m>
                <a:endParaRPr lang="en-US" altLang="zh-CN" sz="3000" dirty="0">
                  <a:latin typeface="Times New Roman"/>
                  <a:ea typeface="Cambria Math" panose="02040503050406030204" pitchFamily="18" charset="0"/>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smtClean="0">
                                  <a:latin typeface="Cambria Math" panose="02040503050406030204" pitchFamily="18" charset="0"/>
                                  <a:ea typeface="Cambria Math" panose="02040503050406030204" pitchFamily="18" charset="0"/>
                                  <a:cs typeface="Times New Roman"/>
                                </a:rPr>
                                <m:t>𝜔</m:t>
                              </m:r>
                            </m:e>
                            <m:sub>
                              <m:r>
                                <a:rPr lang="en-US" altLang="zh-CN" sz="3000" b="0" i="1" smtClean="0">
                                  <a:latin typeface="Cambria Math" panose="02040503050406030204" pitchFamily="18" charset="0"/>
                                  <a:ea typeface="Cambria Math" panose="02040503050406030204" pitchFamily="18" charset="0"/>
                                  <a:cs typeface="Times New Roman"/>
                                </a:rPr>
                                <m:t>_</m:t>
                              </m:r>
                              <m:r>
                                <a:rPr lang="en-US" altLang="zh-CN" sz="3000" i="1">
                                  <a:latin typeface="Cambria Math" panose="02040503050406030204" pitchFamily="18" charset="0"/>
                                  <a:cs typeface="Times New Roman"/>
                                </a:rPr>
                                <m:t>𝑢𝑝𝑑𝑎𝑡𝑒</m:t>
                              </m:r>
                            </m:sub>
                          </m:sSub>
                        </m:e>
                      </m:acc>
                      <m:r>
                        <a:rPr lang="en-US" altLang="zh-CN" sz="3000" i="1">
                          <a:latin typeface="Cambria Math" panose="02040503050406030204" pitchFamily="18" charset="0"/>
                          <a:cs typeface="Times New Roman"/>
                        </a:rPr>
                        <m:t>=</m:t>
                      </m:r>
                      <m:acc>
                        <m:accPr>
                          <m:chr m:val="⃗"/>
                          <m:ctrlPr>
                            <a:rPr lang="en-US" altLang="zh-CN" sz="3000" i="1">
                              <a:latin typeface="Cambria Math" panose="02040503050406030204" pitchFamily="18" charset="0"/>
                              <a:cs typeface="Times New Roman"/>
                            </a:rPr>
                          </m:ctrlPr>
                        </m:accPr>
                        <m:e>
                          <m:r>
                            <a:rPr lang="en-US" altLang="zh-CN" sz="3000" i="1">
                              <a:latin typeface="Cambria Math" panose="02040503050406030204" pitchFamily="18" charset="0"/>
                              <a:ea typeface="Cambria Math" panose="02040503050406030204" pitchFamily="18" charset="0"/>
                              <a:cs typeface="Times New Roman"/>
                            </a:rPr>
                            <m:t>𝜔</m:t>
                          </m:r>
                        </m:e>
                      </m:acc>
                      <m:r>
                        <a:rPr lang="en-US" altLang="zh-CN" sz="3000" i="1">
                          <a:latin typeface="Cambria Math" panose="02040503050406030204" pitchFamily="18" charset="0"/>
                          <a:cs typeface="Times New Roman"/>
                        </a:rPr>
                        <m:t>+</m:t>
                      </m:r>
                      <m:r>
                        <m:rPr>
                          <m:sty m:val="p"/>
                        </m:rPr>
                        <a:rPr lang="el-GR" altLang="zh-CN" sz="3000" i="1">
                          <a:latin typeface="Cambria Math" panose="02040503050406030204" pitchFamily="18" charset="0"/>
                          <a:ea typeface="Cambria Math" panose="02040503050406030204" pitchFamily="18" charset="0"/>
                          <a:cs typeface="Times New Roman"/>
                        </a:rPr>
                        <m:t>Δ</m:t>
                      </m:r>
                      <m:acc>
                        <m:accPr>
                          <m:chr m:val="⃗"/>
                          <m:ctrlPr>
                            <a:rPr lang="el-GR" altLang="zh-CN" sz="3000" i="1">
                              <a:latin typeface="Cambria Math" panose="02040503050406030204" pitchFamily="18" charset="0"/>
                              <a:ea typeface="Cambria Math" panose="02040503050406030204" pitchFamily="18" charset="0"/>
                              <a:cs typeface="Times New Roman"/>
                            </a:rPr>
                          </m:ctrlPr>
                        </m:accPr>
                        <m:e>
                          <m:r>
                            <a:rPr lang="el-GR" altLang="zh-CN" sz="3000" i="1">
                              <a:latin typeface="Cambria Math" panose="02040503050406030204" pitchFamily="18" charset="0"/>
                              <a:ea typeface="Cambria Math" panose="02040503050406030204" pitchFamily="18" charset="0"/>
                              <a:cs typeface="Times New Roman"/>
                            </a:rPr>
                            <m:t>𝜔</m:t>
                          </m:r>
                        </m:e>
                      </m:acc>
                    </m:oMath>
                  </m:oMathPara>
                </a14:m>
                <a:endParaRPr lang="en-US" altLang="zh-CN"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𝑖𝑗</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d>
                        <m:dPr>
                          <m:ctrlPr>
                            <a:rPr lang="en-US" altLang="zh-CN" sz="3000" i="1">
                              <a:latin typeface="Cambria Math" panose="02040503050406030204" pitchFamily="18" charset="0"/>
                              <a:cs typeface="Times New Roman"/>
                            </a:rPr>
                          </m:ctrlPr>
                        </m:dPr>
                        <m:e>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𝑖𝑑𝑑𝑒𝑛</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𝑖𝑗</m:t>
                          </m:r>
                        </m:sub>
                      </m:sSub>
                      <m:r>
                        <a:rPr lang="en-US" altLang="zh-CN" sz="3000" i="1">
                          <a:latin typeface="Cambria Math" panose="02040503050406030204" pitchFamily="18" charset="0"/>
                          <a:cs typeface="Times New Roman"/>
                        </a:rPr>
                        <m:t>+</m:t>
                      </m:r>
                      <m:r>
                        <m:rPr>
                          <m:sty m:val="p"/>
                        </m:rPr>
                        <a:rPr lang="el-GR" altLang="zh-CN" sz="3000" i="1">
                          <a:latin typeface="Cambria Math" panose="02040503050406030204" pitchFamily="18" charset="0"/>
                          <a:ea typeface="Cambria Math" panose="02040503050406030204" pitchFamily="18" charset="0"/>
                          <a:cs typeface="Times New Roman"/>
                        </a:rPr>
                        <m:t>Δ</m:t>
                      </m:r>
                      <m:sSub>
                        <m:sSubPr>
                          <m:ctrlPr>
                            <a:rPr lang="el-GR" altLang="zh-CN" sz="3000" i="1">
                              <a:latin typeface="Cambria Math" panose="02040503050406030204" pitchFamily="18" charset="0"/>
                              <a:ea typeface="Cambria Math" panose="02040503050406030204" pitchFamily="18" charset="0"/>
                              <a:cs typeface="Times New Roman"/>
                            </a:rPr>
                          </m:ctrlPr>
                        </m:sSubPr>
                        <m:e>
                          <m:r>
                            <a:rPr lang="el-GR"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ea typeface="Cambria Math" panose="02040503050406030204" pitchFamily="18" charset="0"/>
                              <a:cs typeface="Times New Roman"/>
                            </a:rPr>
                            <m:t>𝑖𝑗</m:t>
                          </m:r>
                        </m:sub>
                      </m:sSub>
                    </m:oMath>
                  </m:oMathPara>
                </a14:m>
                <a:endParaRPr lang="en-US" altLang="zh-CN" sz="3000" dirty="0">
                  <a:latin typeface="Times New Roman"/>
                  <a:cs typeface="Times New Roman"/>
                </a:endParaRPr>
              </a:p>
              <a:p>
                <a:pPr marL="0" marR="5080" indent="0">
                  <a:lnSpc>
                    <a:spcPct val="100000"/>
                  </a:lnSpc>
                  <a:spcBef>
                    <a:spcPts val="235"/>
                  </a:spcBef>
                  <a:buNone/>
                  <a:tabLst>
                    <a:tab pos="647065" algn="l"/>
                  </a:tabLst>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𝑗𝑘</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d>
                        <m:dPr>
                          <m:ctrlPr>
                            <a:rPr lang="en-US" altLang="zh-CN" sz="3000" i="1">
                              <a:latin typeface="Cambria Math" panose="02040503050406030204" pitchFamily="18" charset="0"/>
                              <a:cs typeface="Times New Roman"/>
                            </a:rPr>
                          </m:ctrlPr>
                        </m:dPr>
                        <m:e>
                          <m:r>
                            <a:rPr lang="en-US" altLang="zh-CN" sz="3000" i="1">
                              <a:latin typeface="Cambria Math" panose="02040503050406030204" pitchFamily="18" charset="0"/>
                              <a:cs typeface="Times New Roman"/>
                            </a:rPr>
                            <m:t>𝑜𝑢𝑡𝑝𝑢𝑡</m:t>
                          </m:r>
                          <m:r>
                            <a:rPr lang="en-US" altLang="zh-CN" sz="3000" i="1">
                              <a:latin typeface="Cambria Math" panose="02040503050406030204" pitchFamily="18" charset="0"/>
                              <a:cs typeface="Times New Roman"/>
                            </a:rPr>
                            <m:t> </m:t>
                          </m:r>
                          <m:r>
                            <a:rPr lang="en-US" altLang="zh-CN" sz="3000" i="1" smtClean="0">
                              <a:latin typeface="Cambria Math" panose="02040503050406030204" pitchFamily="18" charset="0"/>
                              <a:cs typeface="Times New Roman"/>
                            </a:rPr>
                            <m:t>𝜔</m:t>
                          </m:r>
                          <m:r>
                            <a:rPr lang="en-US" altLang="zh-CN" sz="3000" i="1">
                              <a:latin typeface="Cambria Math" panose="02040503050406030204" pitchFamily="18" charset="0"/>
                              <a:cs typeface="Times New Roman"/>
                            </a:rPr>
                            <m:t>𝑒𝑖𝑔</m:t>
                          </m:r>
                          <m:r>
                            <a:rPr lang="en-US" altLang="zh-CN" sz="3000" i="1">
                              <a:latin typeface="Cambria Math" panose="02040503050406030204" pitchFamily="18" charset="0"/>
                              <a:cs typeface="Times New Roman"/>
                            </a:rPr>
                            <m:t>h</m:t>
                          </m:r>
                          <m:r>
                            <a:rPr lang="en-US" altLang="zh-CN" sz="3000" i="1">
                              <a:latin typeface="Cambria Math" panose="02040503050406030204" pitchFamily="18" charset="0"/>
                              <a:cs typeface="Times New Roman"/>
                            </a:rPr>
                            <m:t>𝑡</m:t>
                          </m:r>
                        </m:e>
                      </m:d>
                      <m:r>
                        <a:rPr lang="en-US" altLang="zh-CN" sz="3000" i="1">
                          <a:latin typeface="Cambria Math" panose="02040503050406030204" pitchFamily="18" charset="0"/>
                          <a:cs typeface="Times New Roman"/>
                        </a:rPr>
                        <m:t>=</m:t>
                      </m:r>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𝑗𝑘</m:t>
                          </m:r>
                        </m:sub>
                      </m:sSub>
                      <m:r>
                        <a:rPr lang="en-US" altLang="zh-CN" sz="3000" i="1">
                          <a:latin typeface="Cambria Math" panose="02040503050406030204" pitchFamily="18" charset="0"/>
                          <a:cs typeface="Times New Roman"/>
                        </a:rPr>
                        <m:t>+</m:t>
                      </m:r>
                      <m:r>
                        <m:rPr>
                          <m:sty m:val="p"/>
                        </m:rPr>
                        <a:rPr lang="el-GR" altLang="zh-CN" sz="3000" i="1">
                          <a:latin typeface="Cambria Math" panose="02040503050406030204" pitchFamily="18" charset="0"/>
                          <a:ea typeface="Cambria Math" panose="02040503050406030204" pitchFamily="18" charset="0"/>
                          <a:cs typeface="Times New Roman"/>
                        </a:rPr>
                        <m:t>Δ</m:t>
                      </m:r>
                      <m:sSub>
                        <m:sSubPr>
                          <m:ctrlPr>
                            <a:rPr lang="el-GR" altLang="zh-CN" sz="3000" i="1">
                              <a:latin typeface="Cambria Math" panose="02040503050406030204" pitchFamily="18" charset="0"/>
                              <a:ea typeface="Cambria Math" panose="02040503050406030204" pitchFamily="18" charset="0"/>
                              <a:cs typeface="Times New Roman"/>
                            </a:rPr>
                          </m:ctrlPr>
                        </m:sSubPr>
                        <m:e>
                          <m:r>
                            <a:rPr lang="el-GR"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ea typeface="Cambria Math" panose="02040503050406030204" pitchFamily="18" charset="0"/>
                              <a:cs typeface="Times New Roman"/>
                            </a:rPr>
                            <m:t>𝑗𝑘</m:t>
                          </m:r>
                        </m:sub>
                      </m:sSub>
                    </m:oMath>
                  </m:oMathPara>
                </a14:m>
                <a:endParaRPr lang="en-US" sz="3000" dirty="0">
                  <a:latin typeface="Times New Roman"/>
                  <a:cs typeface="Times New Roman"/>
                </a:endParaRPr>
              </a:p>
              <a:p>
                <a:pPr marL="0" marR="5080" indent="0" algn="ctr">
                  <a:lnSpc>
                    <a:spcPct val="100000"/>
                  </a:lnSpc>
                  <a:spcBef>
                    <a:spcPts val="235"/>
                  </a:spcBef>
                  <a:buNone/>
                  <a:tabLst>
                    <a:tab pos="647065" algn="l"/>
                  </a:tabLst>
                </a:pPr>
                <a:r>
                  <a:rPr lang="en-US" sz="3000" dirty="0">
                    <a:latin typeface="Times New Roman"/>
                    <a:cs typeface="Times New Roman"/>
                  </a:rPr>
                  <a:t>Where </a:t>
                </a: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𝑜𝑢𝑡𝑝𝑢𝑡</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r>
                      <a:rPr lang="en-US" altLang="zh-CN" sz="3000" b="0" i="1" smtClean="0">
                        <a:latin typeface="Cambria Math" panose="02040503050406030204" pitchFamily="18" charset="0"/>
                        <a:cs typeface="Times New Roman"/>
                      </a:rPr>
                      <m:t>=</m:t>
                    </m:r>
                    <m:d>
                      <m:dPr>
                        <m:begChr m:val="["/>
                        <m:endChr m:val="]"/>
                        <m:ctrlPr>
                          <a:rPr lang="en-US" altLang="zh-CN" sz="3000" i="1">
                            <a:latin typeface="Cambria Math" panose="02040503050406030204" pitchFamily="18" charset="0"/>
                            <a:cs typeface="Times New Roman"/>
                          </a:rPr>
                        </m:ctrlPr>
                      </m:dPr>
                      <m:e>
                        <m:m>
                          <m:mPr>
                            <m:mcs>
                              <m:mc>
                                <m:mcPr>
                                  <m:count m:val="4"/>
                                  <m:mcJc m:val="center"/>
                                </m:mcPr>
                              </m:mc>
                            </m:mcs>
                            <m:ctrlPr>
                              <a:rPr lang="en-US" altLang="zh-CN" sz="3000" i="1">
                                <a:latin typeface="Cambria Math" panose="02040503050406030204" pitchFamily="18" charset="0"/>
                                <a:cs typeface="Times New Roman"/>
                              </a:rPr>
                            </m:ctrlPr>
                          </m:mPr>
                          <m:mr>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1</m:t>
                                      </m:r>
                                    </m:sub>
                                  </m:sSub>
                                </m:e>
                              </m:acc>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2</m:t>
                                      </m:r>
                                    </m:sub>
                                  </m:sSub>
                                </m:e>
                              </m:acc>
                            </m:e>
                            <m:e>
                              <m:r>
                                <a:rPr lang="en-US" altLang="zh-CN" sz="3000" i="1">
                                  <a:latin typeface="Cambria Math" panose="02040503050406030204" pitchFamily="18" charset="0"/>
                                  <a:cs typeface="Times New Roman"/>
                                </a:rPr>
                                <m:t>……</m:t>
                              </m:r>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100</m:t>
                                      </m:r>
                                    </m:sub>
                                  </m:sSub>
                                </m:e>
                              </m:acc>
                            </m:e>
                          </m:mr>
                        </m:m>
                      </m:e>
                    </m:d>
                  </m:oMath>
                </a14:m>
                <a:r>
                  <a:rPr lang="en-US" sz="3000" dirty="0">
                    <a:latin typeface="Times New Roman"/>
                    <a:cs typeface="Times New Roman"/>
                  </a:rPr>
                  <a:t>,</a:t>
                </a:r>
              </a:p>
              <a:p>
                <a:pPr marL="0" marR="5080" indent="0" algn="ctr">
                  <a:lnSpc>
                    <a:spcPct val="100000"/>
                  </a:lnSpc>
                  <a:spcBef>
                    <a:spcPts val="235"/>
                  </a:spcBef>
                  <a:buNone/>
                  <a:tabLst>
                    <a:tab pos="647065" algn="l"/>
                  </a:tabLst>
                </a:pPr>
                <a14:m>
                  <m:oMath xmlns:m="http://schemas.openxmlformats.org/officeDocument/2006/math">
                    <m:acc>
                      <m:accPr>
                        <m:chr m:val="⃗"/>
                        <m:ctrlPr>
                          <a:rPr lang="en-US" altLang="zh-CN" sz="3000" i="1" dirty="0">
                            <a:latin typeface="Cambria Math" panose="02040503050406030204" pitchFamily="18" charset="0"/>
                            <a:cs typeface="Times New Roman"/>
                          </a:rPr>
                        </m:ctrlPr>
                      </m:accP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cs typeface="Times New Roman"/>
                              </a:rPr>
                              <m:t>𝑗</m:t>
                            </m:r>
                          </m:sub>
                        </m:sSub>
                      </m:e>
                    </m:acc>
                    <m:r>
                      <a:rPr lang="en-US" altLang="zh-CN" sz="3000" i="1" dirty="0">
                        <a:latin typeface="Cambria Math" panose="02040503050406030204" pitchFamily="18" charset="0"/>
                        <a:cs typeface="Times New Roman"/>
                      </a:rPr>
                      <m:t>=</m:t>
                    </m:r>
                    <m:sSup>
                      <m:sSupPr>
                        <m:ctrlPr>
                          <a:rPr lang="en-US" altLang="zh-CN" sz="3000" i="1" dirty="0" smtClean="0">
                            <a:latin typeface="Cambria Math" panose="02040503050406030204" pitchFamily="18" charset="0"/>
                            <a:cs typeface="Times New Roman"/>
                          </a:rPr>
                        </m:ctrlPr>
                      </m:sSupPr>
                      <m:e>
                        <m:d>
                          <m:dPr>
                            <m:begChr m:val="["/>
                            <m:endChr m:val="]"/>
                            <m:ctrlPr>
                              <a:rPr lang="en-US" altLang="zh-CN" sz="3000" i="1" dirty="0">
                                <a:latin typeface="Cambria Math" panose="02040503050406030204" pitchFamily="18" charset="0"/>
                                <a:cs typeface="Times New Roman"/>
                              </a:rPr>
                            </m:ctrlPr>
                          </m:dPr>
                          <m:e>
                            <m:m>
                              <m:mPr>
                                <m:mcs>
                                  <m:mc>
                                    <m:mcPr>
                                      <m:count m:val="4"/>
                                      <m:mcJc m:val="center"/>
                                    </m:mcPr>
                                  </m:mc>
                                </m:mcs>
                                <m:ctrlPr>
                                  <a:rPr lang="en-US" altLang="zh-CN" sz="3000" i="1" dirty="0">
                                    <a:latin typeface="Cambria Math" panose="02040503050406030204" pitchFamily="18" charset="0"/>
                                    <a:cs typeface="Times New Roman"/>
                                  </a:rPr>
                                </m:ctrlPr>
                              </m:mPr>
                              <m:m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cs typeface="Times New Roman"/>
                                        </a:rPr>
                                        <m:t>𝑗</m:t>
                                      </m:r>
                                      <m:r>
                                        <a:rPr lang="en-US" altLang="zh-CN" sz="3000" i="1" dirty="0">
                                          <a:latin typeface="Cambria Math" panose="02040503050406030204" pitchFamily="18" charset="0"/>
                                          <a:cs typeface="Times New Roman"/>
                                        </a:rPr>
                                        <m:t>1</m:t>
                                      </m:r>
                                    </m:sub>
                                  </m:sSub>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𝑗</m:t>
                                      </m:r>
                                      <m:r>
                                        <a:rPr lang="en-US" altLang="zh-CN" sz="3000" i="1" dirty="0">
                                          <a:latin typeface="Cambria Math" panose="02040503050406030204" pitchFamily="18" charset="0"/>
                                          <a:ea typeface="Cambria Math" panose="02040503050406030204" pitchFamily="18" charset="0"/>
                                          <a:cs typeface="Times New Roman"/>
                                        </a:rPr>
                                        <m:t>2</m:t>
                                      </m:r>
                                    </m:sub>
                                  </m:sSub>
                                </m:e>
                                <m:e>
                                  <m:r>
                                    <a:rPr lang="en-US" altLang="zh-CN" sz="3000" i="1" dirty="0">
                                      <a:latin typeface="Cambria Math" panose="02040503050406030204" pitchFamily="18" charset="0"/>
                                      <a:cs typeface="Times New Roman"/>
                                    </a:rPr>
                                    <m:t>……</m:t>
                                  </m:r>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cs typeface="Times New Roman"/>
                                        </a:rPr>
                                        <m:t>𝑗</m:t>
                                      </m:r>
                                      <m:r>
                                        <a:rPr lang="en-US" altLang="zh-CN" sz="3000" i="1" dirty="0">
                                          <a:latin typeface="Cambria Math" panose="02040503050406030204" pitchFamily="18" charset="0"/>
                                          <a:cs typeface="Times New Roman"/>
                                        </a:rPr>
                                        <m:t>10</m:t>
                                      </m:r>
                                    </m:sub>
                                  </m:sSub>
                                </m:e>
                              </m:mr>
                            </m:m>
                          </m:e>
                        </m:d>
                      </m:e>
                      <m:sup>
                        <m:r>
                          <a:rPr lang="en-US" altLang="zh-CN" sz="3000" b="0" i="1" dirty="0" smtClean="0">
                            <a:latin typeface="Cambria Math" panose="02040503050406030204" pitchFamily="18" charset="0"/>
                            <a:cs typeface="Times New Roman"/>
                          </a:rPr>
                          <m:t>𝑇</m:t>
                        </m:r>
                      </m:sup>
                    </m:sSup>
                  </m:oMath>
                </a14:m>
                <a:r>
                  <a:rPr lang="en-US" sz="3000" dirty="0">
                    <a:latin typeface="Times New Roman"/>
                    <a:cs typeface="Times New Roman"/>
                  </a:rPr>
                  <a:t>, </a:t>
                </a:r>
                <a14:m>
                  <m:oMath xmlns:m="http://schemas.openxmlformats.org/officeDocument/2006/math">
                    <m:r>
                      <a:rPr lang="en-US" sz="3000" b="0" i="0" dirty="0" smtClean="0">
                        <a:latin typeface="Cambria Math" panose="02040503050406030204" pitchFamily="18" charset="0"/>
                        <a:cs typeface="Times New Roman"/>
                      </a:rPr>
                      <m:t> </m:t>
                    </m:r>
                    <m:r>
                      <a:rPr lang="en-US" sz="3000" b="0" i="1" dirty="0" smtClean="0">
                        <a:latin typeface="Cambria Math" panose="02040503050406030204" pitchFamily="18" charset="0"/>
                        <a:cs typeface="Times New Roman"/>
                      </a:rPr>
                      <m:t>𝑗</m:t>
                    </m:r>
                    <m:r>
                      <a:rPr lang="en-US" sz="3000" b="0" i="1" dirty="0" smtClean="0">
                        <a:latin typeface="Cambria Math" panose="02040503050406030204" pitchFamily="18" charset="0"/>
                        <a:ea typeface="Cambria Math" panose="02040503050406030204" pitchFamily="18" charset="0"/>
                        <a:cs typeface="Times New Roman"/>
                      </a:rPr>
                      <m:t>𝜖</m:t>
                    </m:r>
                    <m:r>
                      <a:rPr lang="en-US" sz="3000" b="0" i="1" dirty="0" smtClean="0">
                        <a:latin typeface="Cambria Math" panose="02040503050406030204" pitchFamily="18" charset="0"/>
                        <a:ea typeface="Cambria Math" panose="02040503050406030204" pitchFamily="18" charset="0"/>
                        <a:cs typeface="Times New Roman"/>
                      </a:rPr>
                      <m:t>[</m:t>
                    </m:r>
                    <m:r>
                      <a:rPr lang="en-US" sz="3000" b="0" i="1" dirty="0" smtClean="0">
                        <a:latin typeface="Cambria Math" panose="02040503050406030204" pitchFamily="18" charset="0"/>
                        <a:ea typeface="Cambria Math" panose="02040503050406030204" pitchFamily="18" charset="0"/>
                        <a:cs typeface="Times New Roman"/>
                      </a:rPr>
                      <m:t>1</m:t>
                    </m:r>
                    <m:r>
                      <a:rPr lang="en-US" sz="3000" b="0" i="1" dirty="0" smtClean="0">
                        <a:latin typeface="Cambria Math" panose="02040503050406030204" pitchFamily="18" charset="0"/>
                        <a:ea typeface="Cambria Math" panose="02040503050406030204" pitchFamily="18" charset="0"/>
                        <a:cs typeface="Times New Roman"/>
                      </a:rPr>
                      <m:t>,</m:t>
                    </m:r>
                    <m:r>
                      <a:rPr lang="en-US" sz="3000" b="0" i="1" dirty="0" smtClean="0">
                        <a:latin typeface="Cambria Math" panose="02040503050406030204" pitchFamily="18" charset="0"/>
                        <a:ea typeface="Cambria Math" panose="02040503050406030204" pitchFamily="18" charset="0"/>
                        <a:cs typeface="Times New Roman"/>
                      </a:rPr>
                      <m:t>100</m:t>
                    </m:r>
                    <m:r>
                      <a:rPr lang="en-US" sz="3000" b="0" i="1" dirty="0" smtClean="0">
                        <a:latin typeface="Cambria Math" panose="02040503050406030204" pitchFamily="18" charset="0"/>
                        <a:ea typeface="Cambria Math" panose="02040503050406030204" pitchFamily="18" charset="0"/>
                        <a:cs typeface="Times New Roman"/>
                      </a:rPr>
                      <m:t>]</m:t>
                    </m:r>
                  </m:oMath>
                </a14:m>
                <a:endParaRPr lang="en-US" sz="3000" dirty="0">
                  <a:latin typeface="Times New Roman"/>
                  <a:cs typeface="Times New Roman"/>
                </a:endParaRPr>
              </a:p>
              <a:p>
                <a:pPr marL="0" marR="5080" indent="0" algn="ctr">
                  <a:lnSpc>
                    <a:spcPct val="100000"/>
                  </a:lnSpc>
                  <a:spcBef>
                    <a:spcPts val="235"/>
                  </a:spcBef>
                  <a:buNone/>
                  <a:tabLst>
                    <a:tab pos="647065" algn="l"/>
                  </a:tabLst>
                </a:pPr>
                <a14:m>
                  <m:oMath xmlns:m="http://schemas.openxmlformats.org/officeDocument/2006/math">
                    <m:sSub>
                      <m:sSubPr>
                        <m:ctrlPr>
                          <a:rPr lang="en-US" altLang="zh-CN" sz="3000" i="1" smtClean="0">
                            <a:latin typeface="Cambria Math" panose="02040503050406030204" pitchFamily="18" charset="0"/>
                            <a:cs typeface="Times New Roman"/>
                          </a:rPr>
                        </m:ctrlPr>
                      </m:sSubPr>
                      <m:e>
                        <m:r>
                          <a:rPr lang="en-US" altLang="zh-CN" sz="3000" b="0" i="1" smtClean="0">
                            <a:latin typeface="Cambria Math" panose="02040503050406030204" pitchFamily="18" charset="0"/>
                            <a:cs typeface="Times New Roman"/>
                          </a:rPr>
                          <m:t>𝑊</m:t>
                        </m:r>
                      </m:e>
                      <m:sub>
                        <m:r>
                          <a:rPr lang="en-US" altLang="zh-CN" sz="3000" b="0" i="1" smtClean="0">
                            <a:latin typeface="Cambria Math" panose="02040503050406030204" pitchFamily="18" charset="0"/>
                            <a:cs typeface="Times New Roman"/>
                          </a:rPr>
                          <m:t>h</m:t>
                        </m:r>
                        <m:r>
                          <a:rPr lang="en-US" altLang="zh-CN" sz="3000" b="0" i="1" smtClean="0">
                            <a:latin typeface="Cambria Math" panose="02040503050406030204" pitchFamily="18" charset="0"/>
                            <a:cs typeface="Times New Roman"/>
                          </a:rPr>
                          <m:t>𝑖𝑑𝑑𝑒𝑛</m:t>
                        </m:r>
                        <m:r>
                          <a:rPr lang="en-US" altLang="zh-CN" sz="3000" b="0" i="1" smtClean="0">
                            <a:latin typeface="Cambria Math" panose="02040503050406030204" pitchFamily="18" charset="0"/>
                            <a:cs typeface="Times New Roman"/>
                          </a:rPr>
                          <m:t>_</m:t>
                        </m:r>
                        <m:r>
                          <a:rPr lang="en-US" altLang="zh-CN" sz="3000" b="0" i="1" smtClean="0">
                            <a:latin typeface="Cambria Math" panose="02040503050406030204" pitchFamily="18" charset="0"/>
                            <a:cs typeface="Times New Roman"/>
                          </a:rPr>
                          <m:t>𝑢𝑝𝑑𝑎𝑡𝑒</m:t>
                        </m:r>
                      </m:sub>
                    </m:sSub>
                    <m:r>
                      <a:rPr lang="en-US" altLang="zh-CN" sz="3000" i="1">
                        <a:latin typeface="Cambria Math" panose="02040503050406030204" pitchFamily="18" charset="0"/>
                        <a:cs typeface="Times New Roman"/>
                      </a:rPr>
                      <m:t>=</m:t>
                    </m:r>
                    <m:d>
                      <m:dPr>
                        <m:begChr m:val="["/>
                        <m:endChr m:val="]"/>
                        <m:ctrlPr>
                          <a:rPr lang="en-US" altLang="zh-CN" sz="3000" i="1">
                            <a:latin typeface="Cambria Math" panose="02040503050406030204" pitchFamily="18" charset="0"/>
                            <a:cs typeface="Times New Roman"/>
                          </a:rPr>
                        </m:ctrlPr>
                      </m:dPr>
                      <m:e>
                        <m:m>
                          <m:mPr>
                            <m:mcs>
                              <m:mc>
                                <m:mcPr>
                                  <m:count m:val="4"/>
                                  <m:mcJc m:val="center"/>
                                </m:mcPr>
                              </m:mc>
                            </m:mcs>
                            <m:ctrlPr>
                              <a:rPr lang="en-US" altLang="zh-CN" sz="3000" i="1">
                                <a:latin typeface="Cambria Math" panose="02040503050406030204" pitchFamily="18" charset="0"/>
                                <a:cs typeface="Times New Roman"/>
                              </a:rPr>
                            </m:ctrlPr>
                          </m:mPr>
                          <m:mr>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1</m:t>
                                      </m:r>
                                    </m:sub>
                                  </m:sSub>
                                </m:e>
                              </m:acc>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cs typeface="Times New Roman"/>
                                        </a:rPr>
                                        <m:t>2</m:t>
                                      </m:r>
                                    </m:sub>
                                  </m:sSub>
                                </m:e>
                              </m:acc>
                            </m:e>
                            <m:e>
                              <m:r>
                                <a:rPr lang="en-US" altLang="zh-CN" sz="3000" i="1">
                                  <a:latin typeface="Cambria Math" panose="02040503050406030204" pitchFamily="18" charset="0"/>
                                  <a:cs typeface="Times New Roman"/>
                                </a:rPr>
                                <m:t>……</m:t>
                              </m:r>
                            </m:e>
                            <m:e>
                              <m:acc>
                                <m:accPr>
                                  <m:chr m:val="⃗"/>
                                  <m:ctrlPr>
                                    <a:rPr lang="en-US" altLang="zh-CN" sz="3000" i="1">
                                      <a:latin typeface="Cambria Math" panose="02040503050406030204" pitchFamily="18" charset="0"/>
                                      <a:cs typeface="Times New Roman"/>
                                    </a:rPr>
                                  </m:ctrlPr>
                                </m:accPr>
                                <m:e>
                                  <m:sSub>
                                    <m:sSubPr>
                                      <m:ctrlPr>
                                        <a:rPr lang="en-US" altLang="zh-CN" sz="3000" i="1">
                                          <a:latin typeface="Cambria Math" panose="02040503050406030204" pitchFamily="18" charset="0"/>
                                          <a:cs typeface="Times New Roman"/>
                                        </a:rPr>
                                      </m:ctrlPr>
                                    </m:sSubPr>
                                    <m:e>
                                      <m:r>
                                        <a:rPr lang="en-US" altLang="zh-CN" sz="3000" i="1">
                                          <a:latin typeface="Cambria Math" panose="02040503050406030204" pitchFamily="18" charset="0"/>
                                          <a:ea typeface="Cambria Math" panose="02040503050406030204" pitchFamily="18" charset="0"/>
                                          <a:cs typeface="Times New Roman"/>
                                        </a:rPr>
                                        <m:t>𝜔</m:t>
                                      </m:r>
                                    </m:e>
                                    <m:sub>
                                      <m:r>
                                        <a:rPr lang="en-US" altLang="zh-CN" sz="3000" i="1">
                                          <a:latin typeface="Cambria Math" panose="02040503050406030204" pitchFamily="18" charset="0"/>
                                          <a:ea typeface="Cambria Math" panose="02040503050406030204" pitchFamily="18" charset="0"/>
                                          <a:cs typeface="Times New Roman"/>
                                        </a:rPr>
                                        <m:t>784</m:t>
                                      </m:r>
                                    </m:sub>
                                  </m:sSub>
                                </m:e>
                              </m:acc>
                            </m:e>
                          </m:mr>
                        </m:m>
                      </m:e>
                    </m:d>
                  </m:oMath>
                </a14:m>
                <a:r>
                  <a:rPr lang="en-US" sz="3000" dirty="0">
                    <a:latin typeface="Times New Roman"/>
                    <a:cs typeface="Times New Roman"/>
                  </a:rPr>
                  <a:t>,</a:t>
                </a:r>
              </a:p>
              <a:p>
                <a:pPr marL="0" marR="5080" indent="0" algn="ctr">
                  <a:lnSpc>
                    <a:spcPct val="100000"/>
                  </a:lnSpc>
                  <a:spcBef>
                    <a:spcPts val="235"/>
                  </a:spcBef>
                  <a:buNone/>
                  <a:tabLst>
                    <a:tab pos="647065" algn="l"/>
                  </a:tabLst>
                </a:pPr>
                <a14:m>
                  <m:oMath xmlns:m="http://schemas.openxmlformats.org/officeDocument/2006/math">
                    <m:acc>
                      <m:accPr>
                        <m:chr m:val="⃗"/>
                        <m:ctrlPr>
                          <a:rPr lang="en-US" altLang="zh-CN" sz="3000" i="1" dirty="0">
                            <a:latin typeface="Cambria Math" panose="02040503050406030204" pitchFamily="18" charset="0"/>
                            <a:cs typeface="Times New Roman"/>
                          </a:rPr>
                        </m:ctrlPr>
                      </m:accP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b="0" i="1" dirty="0" smtClean="0">
                                <a:latin typeface="Cambria Math" panose="02040503050406030204" pitchFamily="18" charset="0"/>
                                <a:ea typeface="Cambria Math" panose="02040503050406030204" pitchFamily="18" charset="0"/>
                                <a:cs typeface="Times New Roman"/>
                              </a:rPr>
                              <m:t>𝑖</m:t>
                            </m:r>
                          </m:sub>
                        </m:sSub>
                      </m:e>
                    </m:acc>
                    <m:r>
                      <a:rPr lang="en-US" altLang="zh-CN" sz="3000" i="1" dirty="0">
                        <a:latin typeface="Cambria Math" panose="02040503050406030204" pitchFamily="18" charset="0"/>
                        <a:cs typeface="Times New Roman"/>
                      </a:rPr>
                      <m:t>=</m:t>
                    </m:r>
                    <m:sSup>
                      <m:sSupPr>
                        <m:ctrlPr>
                          <a:rPr lang="en-US" altLang="zh-CN" sz="3000" i="1" dirty="0" smtClean="0">
                            <a:latin typeface="Cambria Math" panose="02040503050406030204" pitchFamily="18" charset="0"/>
                            <a:cs typeface="Times New Roman"/>
                          </a:rPr>
                        </m:ctrlPr>
                      </m:sSupPr>
                      <m:e>
                        <m:d>
                          <m:dPr>
                            <m:begChr m:val="["/>
                            <m:endChr m:val="]"/>
                            <m:ctrlPr>
                              <a:rPr lang="en-US" altLang="zh-CN" sz="3000" i="1" dirty="0">
                                <a:latin typeface="Cambria Math" panose="02040503050406030204" pitchFamily="18" charset="0"/>
                                <a:cs typeface="Times New Roman"/>
                              </a:rPr>
                            </m:ctrlPr>
                          </m:dPr>
                          <m:e>
                            <m:m>
                              <m:mPr>
                                <m:mcs>
                                  <m:mc>
                                    <m:mcPr>
                                      <m:count m:val="4"/>
                                      <m:mcJc m:val="center"/>
                                    </m:mcPr>
                                  </m:mc>
                                </m:mcs>
                                <m:ctrlPr>
                                  <a:rPr lang="en-US" altLang="zh-CN" sz="3000" i="1" dirty="0">
                                    <a:latin typeface="Cambria Math" panose="02040503050406030204" pitchFamily="18" charset="0"/>
                                    <a:cs typeface="Times New Roman"/>
                                  </a:rPr>
                                </m:ctrlPr>
                              </m:mPr>
                              <m:mr>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𝑖</m:t>
                                      </m:r>
                                      <m:r>
                                        <a:rPr lang="en-US" altLang="zh-CN" sz="3000" i="1" dirty="0">
                                          <a:latin typeface="Cambria Math" panose="02040503050406030204" pitchFamily="18" charset="0"/>
                                          <a:cs typeface="Times New Roman"/>
                                        </a:rPr>
                                        <m:t>1</m:t>
                                      </m:r>
                                    </m:sub>
                                  </m:sSub>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𝑖</m:t>
                                      </m:r>
                                      <m:r>
                                        <a:rPr lang="en-US" altLang="zh-CN" sz="3000" i="1" dirty="0">
                                          <a:latin typeface="Cambria Math" panose="02040503050406030204" pitchFamily="18" charset="0"/>
                                          <a:ea typeface="Cambria Math" panose="02040503050406030204" pitchFamily="18" charset="0"/>
                                          <a:cs typeface="Times New Roman"/>
                                        </a:rPr>
                                        <m:t>2</m:t>
                                      </m:r>
                                    </m:sub>
                                  </m:sSub>
                                </m:e>
                                <m:e>
                                  <m:r>
                                    <a:rPr lang="en-US" altLang="zh-CN" sz="3000" i="1" dirty="0">
                                      <a:latin typeface="Cambria Math" panose="02040503050406030204" pitchFamily="18" charset="0"/>
                                      <a:cs typeface="Times New Roman"/>
                                    </a:rPr>
                                    <m:t>……</m:t>
                                  </m:r>
                                </m:e>
                                <m:e>
                                  <m:sSub>
                                    <m:sSubPr>
                                      <m:ctrlPr>
                                        <a:rPr lang="en-US" altLang="zh-CN" sz="3000" i="1" dirty="0">
                                          <a:latin typeface="Cambria Math" panose="02040503050406030204" pitchFamily="18" charset="0"/>
                                          <a:cs typeface="Times New Roman"/>
                                        </a:rPr>
                                      </m:ctrlPr>
                                    </m:sSubPr>
                                    <m:e>
                                      <m:r>
                                        <a:rPr lang="en-US" altLang="zh-CN" sz="3000" i="1" dirty="0">
                                          <a:latin typeface="Cambria Math" panose="02040503050406030204" pitchFamily="18" charset="0"/>
                                          <a:ea typeface="Cambria Math" panose="02040503050406030204" pitchFamily="18" charset="0"/>
                                          <a:cs typeface="Times New Roman"/>
                                        </a:rPr>
                                        <m:t>𝜔</m:t>
                                      </m:r>
                                    </m:e>
                                    <m:sub>
                                      <m:r>
                                        <a:rPr lang="en-US" altLang="zh-CN" sz="3000" i="1" dirty="0">
                                          <a:latin typeface="Cambria Math" panose="02040503050406030204" pitchFamily="18" charset="0"/>
                                          <a:ea typeface="Cambria Math" panose="02040503050406030204" pitchFamily="18" charset="0"/>
                                          <a:cs typeface="Times New Roman"/>
                                        </a:rPr>
                                        <m:t>𝑖</m:t>
                                      </m:r>
                                      <m:r>
                                        <a:rPr lang="en-US" altLang="zh-CN" sz="3000" i="1" dirty="0">
                                          <a:latin typeface="Cambria Math" panose="02040503050406030204" pitchFamily="18" charset="0"/>
                                          <a:cs typeface="Times New Roman"/>
                                        </a:rPr>
                                        <m:t>100</m:t>
                                      </m:r>
                                    </m:sub>
                                  </m:sSub>
                                </m:e>
                              </m:mr>
                            </m:m>
                          </m:e>
                        </m:d>
                      </m:e>
                      <m:sup>
                        <m:r>
                          <a:rPr lang="en-US" altLang="zh-CN" sz="3000" b="0" i="1" dirty="0" smtClean="0">
                            <a:latin typeface="Cambria Math" panose="02040503050406030204" pitchFamily="18" charset="0"/>
                            <a:cs typeface="Times New Roman"/>
                          </a:rPr>
                          <m:t>𝑇</m:t>
                        </m:r>
                      </m:sup>
                    </m:sSup>
                  </m:oMath>
                </a14:m>
                <a:r>
                  <a:rPr lang="en-US" sz="3000" dirty="0">
                    <a:latin typeface="Times New Roman"/>
                    <a:cs typeface="Times New Roman"/>
                  </a:rPr>
                  <a:t>,</a:t>
                </a:r>
                <a:r>
                  <a:rPr lang="en-US" altLang="zh-CN" sz="3000" dirty="0">
                    <a:cs typeface="Times New Roman"/>
                  </a:rPr>
                  <a:t> </a:t>
                </a:r>
                <a14:m>
                  <m:oMath xmlns:m="http://schemas.openxmlformats.org/officeDocument/2006/math">
                    <m:r>
                      <a:rPr lang="en-US" altLang="zh-CN" sz="3000" b="0" i="1" dirty="0" smtClean="0">
                        <a:latin typeface="Cambria Math" panose="02040503050406030204" pitchFamily="18" charset="0"/>
                        <a:cs typeface="Times New Roman"/>
                      </a:rPr>
                      <m:t>𝑖</m:t>
                    </m:r>
                    <m:r>
                      <a:rPr lang="en-US" altLang="zh-CN" sz="3000" i="1" dirty="0">
                        <a:latin typeface="Cambria Math" panose="02040503050406030204" pitchFamily="18" charset="0"/>
                        <a:ea typeface="Cambria Math" panose="02040503050406030204" pitchFamily="18" charset="0"/>
                        <a:cs typeface="Times New Roman"/>
                      </a:rPr>
                      <m:t>𝜖</m:t>
                    </m:r>
                    <m:r>
                      <a:rPr lang="en-US" altLang="zh-CN" sz="3000" i="1" dirty="0">
                        <a:latin typeface="Cambria Math" panose="02040503050406030204" pitchFamily="18" charset="0"/>
                        <a:ea typeface="Cambria Math" panose="02040503050406030204" pitchFamily="18" charset="0"/>
                        <a:cs typeface="Times New Roman"/>
                      </a:rPr>
                      <m:t>[</m:t>
                    </m:r>
                    <m:r>
                      <a:rPr lang="en-US" altLang="zh-CN" sz="3000" i="1" dirty="0">
                        <a:latin typeface="Cambria Math" panose="02040503050406030204" pitchFamily="18" charset="0"/>
                        <a:ea typeface="Cambria Math" panose="02040503050406030204" pitchFamily="18" charset="0"/>
                        <a:cs typeface="Times New Roman"/>
                      </a:rPr>
                      <m:t>1</m:t>
                    </m:r>
                    <m:r>
                      <a:rPr lang="en-US" altLang="zh-CN" sz="3000" i="1" dirty="0">
                        <a:latin typeface="Cambria Math" panose="02040503050406030204" pitchFamily="18" charset="0"/>
                        <a:ea typeface="Cambria Math" panose="02040503050406030204" pitchFamily="18" charset="0"/>
                        <a:cs typeface="Times New Roman"/>
                      </a:rPr>
                      <m:t>,</m:t>
                    </m:r>
                    <m:r>
                      <a:rPr lang="en-US" altLang="zh-CN" sz="3000" i="1" dirty="0">
                        <a:latin typeface="Cambria Math" panose="02040503050406030204" pitchFamily="18" charset="0"/>
                        <a:ea typeface="Cambria Math" panose="02040503050406030204" pitchFamily="18" charset="0"/>
                        <a:cs typeface="Times New Roman"/>
                      </a:rPr>
                      <m:t>784</m:t>
                    </m:r>
                    <m:r>
                      <a:rPr lang="en-US" altLang="zh-CN" sz="3000" i="1" dirty="0">
                        <a:latin typeface="Cambria Math" panose="02040503050406030204" pitchFamily="18" charset="0"/>
                        <a:ea typeface="Cambria Math" panose="02040503050406030204" pitchFamily="18" charset="0"/>
                        <a:cs typeface="Times New Roman"/>
                      </a:rPr>
                      <m:t>]</m:t>
                    </m:r>
                  </m:oMath>
                </a14:m>
                <a:endParaRPr lang="en-US" altLang="zh-CN" sz="3000" dirty="0">
                  <a:latin typeface="Times New Roman"/>
                  <a:cs typeface="Times New Roman"/>
                </a:endParaRPr>
              </a:p>
              <a:p>
                <a:pPr marL="0" marR="5080" indent="0" algn="ctr">
                  <a:lnSpc>
                    <a:spcPct val="100000"/>
                  </a:lnSpc>
                  <a:spcBef>
                    <a:spcPts val="235"/>
                  </a:spcBef>
                  <a:buNone/>
                  <a:tabLst>
                    <a:tab pos="647065" algn="l"/>
                  </a:tabLst>
                </a:pPr>
                <a:endParaRPr lang="en-US" sz="3000" dirty="0">
                  <a:latin typeface="Times New Roman"/>
                  <a:cs typeface="Times New Roman"/>
                </a:endParaRPr>
              </a:p>
              <a:p>
                <a:pPr marL="0" marR="5080" indent="0">
                  <a:lnSpc>
                    <a:spcPct val="100000"/>
                  </a:lnSpc>
                  <a:spcBef>
                    <a:spcPts val="235"/>
                  </a:spcBef>
                  <a:buNone/>
                  <a:tabLst>
                    <a:tab pos="647065" algn="l"/>
                  </a:tabLst>
                </a:pPr>
                <a:endParaRPr lang="en-US" sz="3000" dirty="0">
                  <a:latin typeface="Times New Roman"/>
                  <a:cs typeface="Times New Roman"/>
                </a:endParaRPr>
              </a:p>
              <a:p>
                <a:pPr marL="0" marR="5080" indent="0">
                  <a:lnSpc>
                    <a:spcPct val="100000"/>
                  </a:lnSpc>
                  <a:spcBef>
                    <a:spcPts val="235"/>
                  </a:spcBef>
                  <a:buNone/>
                  <a:tabLst>
                    <a:tab pos="647065" algn="l"/>
                  </a:tabLst>
                </a:pPr>
                <a:endParaRPr lang="en-US" sz="3000" dirty="0">
                  <a:latin typeface="Times New Roman"/>
                  <a:cs typeface="Times New Roman"/>
                </a:endParaRPr>
              </a:p>
            </p:txBody>
          </p:sp>
        </mc:Choice>
        <mc:Fallback xmlns="">
          <p:sp>
            <p:nvSpPr>
              <p:cNvPr id="4" name="object 118">
                <a:extLst>
                  <a:ext uri="{FF2B5EF4-FFF2-40B4-BE49-F238E27FC236}">
                    <a16:creationId xmlns:a16="http://schemas.microsoft.com/office/drawing/2014/main" id="{6CA2110C-AB42-4C48-A345-7E27EA0F5284}"/>
                  </a:ext>
                </a:extLst>
              </p:cNvPr>
              <p:cNvSpPr txBox="1">
                <a:spLocks noGrp="1" noRot="1" noChangeAspect="1" noMove="1" noResize="1" noEditPoints="1" noAdjustHandles="1" noChangeArrowheads="1" noChangeShapeType="1" noTextEdit="1"/>
              </p:cNvSpPr>
              <p:nvPr>
                <p:ph idx="1"/>
              </p:nvPr>
            </p:nvSpPr>
            <p:spPr>
              <a:xfrm>
                <a:off x="838200" y="1825625"/>
                <a:ext cx="10515600" cy="6120650"/>
              </a:xfrm>
              <a:prstGeom prst="rect">
                <a:avLst/>
              </a:prstGeom>
              <a:blipFill>
                <a:blip r:embed="rId2"/>
                <a:stretch>
                  <a:fillRect l="-2051" t="-1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24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6181-DAEB-5043-A725-4BBE7263ED44}"/>
              </a:ext>
            </a:extLst>
          </p:cNvPr>
          <p:cNvSpPr>
            <a:spLocks noGrp="1"/>
          </p:cNvSpPr>
          <p:nvPr>
            <p:ph type="title"/>
          </p:nvPr>
        </p:nvSpPr>
        <p:spPr/>
        <p:txBody>
          <a:bodyPr/>
          <a:lstStyle/>
          <a:p>
            <a:r>
              <a:rPr lang="en" altLang="zh-CN" b="1" spc="-5" dirty="0">
                <a:latin typeface="Times New Roman"/>
                <a:cs typeface="Times New Roman"/>
              </a:rPr>
              <a:t>Step 3</a:t>
            </a:r>
            <a:r>
              <a:rPr lang="en" altLang="zh-CN" b="1" dirty="0">
                <a:latin typeface="Times New Roman"/>
                <a:cs typeface="Times New Roman"/>
              </a:rPr>
              <a:t>:</a:t>
            </a:r>
            <a:r>
              <a:rPr lang="en" altLang="zh-CN" b="1" spc="-15" dirty="0">
                <a:latin typeface="Times New Roman"/>
                <a:cs typeface="Times New Roman"/>
              </a:rPr>
              <a:t> </a:t>
            </a:r>
            <a:r>
              <a:rPr lang="en" altLang="zh-CN" b="1" dirty="0">
                <a:latin typeface="Times New Roman"/>
                <a:cs typeface="Times New Roman"/>
              </a:rPr>
              <a:t>Iteration</a:t>
            </a:r>
            <a:br>
              <a:rPr lang="en" altLang="zh-CN" dirty="0">
                <a:latin typeface="Times New Roman"/>
                <a:cs typeface="Times New Roman"/>
              </a:rPr>
            </a:br>
            <a:endParaRPr kumimoji="1" lang="zh-CN" altLang="en-US" dirty="0"/>
          </a:p>
        </p:txBody>
      </p:sp>
      <p:sp>
        <p:nvSpPr>
          <p:cNvPr id="3" name="内容占位符 2">
            <a:extLst>
              <a:ext uri="{FF2B5EF4-FFF2-40B4-BE49-F238E27FC236}">
                <a16:creationId xmlns:a16="http://schemas.microsoft.com/office/drawing/2014/main" id="{73780A05-9254-C24C-9B52-71940D4425D0}"/>
              </a:ext>
            </a:extLst>
          </p:cNvPr>
          <p:cNvSpPr>
            <a:spLocks noGrp="1"/>
          </p:cNvSpPr>
          <p:nvPr>
            <p:ph idx="1"/>
          </p:nvPr>
        </p:nvSpPr>
        <p:spPr/>
        <p:txBody>
          <a:bodyPr/>
          <a:lstStyle/>
          <a:p>
            <a:r>
              <a:rPr lang="en" altLang="zh-CN" spc="-5" dirty="0">
                <a:latin typeface="Times New Roman"/>
                <a:cs typeface="Times New Roman"/>
              </a:rPr>
              <a:t>Increase </a:t>
            </a:r>
            <a:r>
              <a:rPr lang="en" altLang="zh-CN" dirty="0">
                <a:latin typeface="Times New Roman"/>
                <a:cs typeface="Times New Roman"/>
              </a:rPr>
              <a:t>iteration </a:t>
            </a:r>
            <a:r>
              <a:rPr lang="en" altLang="zh-CN" i="1" dirty="0">
                <a:latin typeface="Times New Roman"/>
                <a:cs typeface="Times New Roman"/>
              </a:rPr>
              <a:t>p </a:t>
            </a:r>
            <a:r>
              <a:rPr lang="en" altLang="zh-CN" dirty="0">
                <a:latin typeface="Times New Roman"/>
                <a:cs typeface="Times New Roman"/>
              </a:rPr>
              <a:t>by one, go back to </a:t>
            </a:r>
            <a:r>
              <a:rPr lang="en" altLang="zh-CN" i="1" dirty="0">
                <a:latin typeface="Times New Roman"/>
                <a:cs typeface="Times New Roman"/>
              </a:rPr>
              <a:t>Step 1 </a:t>
            </a:r>
            <a:r>
              <a:rPr lang="en" altLang="zh-CN" dirty="0">
                <a:latin typeface="Times New Roman"/>
                <a:cs typeface="Times New Roman"/>
              </a:rPr>
              <a:t>and  repeat the </a:t>
            </a:r>
            <a:r>
              <a:rPr lang="en" altLang="zh-CN" spc="-5" dirty="0">
                <a:latin typeface="Times New Roman"/>
                <a:cs typeface="Times New Roman"/>
              </a:rPr>
              <a:t>process </a:t>
            </a:r>
            <a:r>
              <a:rPr lang="en" altLang="zh-CN" dirty="0">
                <a:latin typeface="Times New Roman"/>
                <a:cs typeface="Times New Roman"/>
              </a:rPr>
              <a:t>until the selected error criterion  </a:t>
            </a:r>
            <a:r>
              <a:rPr lang="en" altLang="zh-CN" spc="-5" dirty="0">
                <a:latin typeface="Times New Roman"/>
                <a:cs typeface="Times New Roman"/>
              </a:rPr>
              <a:t>is</a:t>
            </a:r>
            <a:r>
              <a:rPr lang="en" altLang="zh-CN" spc="-15" dirty="0">
                <a:latin typeface="Times New Roman"/>
                <a:cs typeface="Times New Roman"/>
              </a:rPr>
              <a:t> </a:t>
            </a:r>
            <a:r>
              <a:rPr lang="en" altLang="zh-CN" dirty="0">
                <a:latin typeface="Times New Roman"/>
                <a:cs typeface="Times New Roman"/>
              </a:rPr>
              <a:t>satisfied.</a:t>
            </a:r>
          </a:p>
          <a:p>
            <a:endParaRPr kumimoji="1" lang="zh-CN" altLang="en-US" dirty="0"/>
          </a:p>
        </p:txBody>
      </p:sp>
    </p:spTree>
    <p:extLst>
      <p:ext uri="{BB962C8B-B14F-4D97-AF65-F5344CB8AC3E}">
        <p14:creationId xmlns:p14="http://schemas.microsoft.com/office/powerpoint/2010/main" val="10450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2AF9A-E80B-3C40-A868-319888D5C3B1}"/>
              </a:ext>
            </a:extLst>
          </p:cNvPr>
          <p:cNvSpPr>
            <a:spLocks noGrp="1"/>
          </p:cNvSpPr>
          <p:nvPr>
            <p:ph type="title"/>
          </p:nvPr>
        </p:nvSpPr>
        <p:spPr/>
        <p:txBody>
          <a:bodyPr>
            <a:normAutofit/>
          </a:bodyPr>
          <a:lstStyle/>
          <a:p>
            <a:r>
              <a:rPr lang="en" altLang="zh-CN" b="1" dirty="0">
                <a:latin typeface="Times New Roman" panose="02020603050405020304" pitchFamily="18" charset="0"/>
                <a:cs typeface="Times New Roman" panose="02020603050405020304" pitchFamily="18" charset="0"/>
              </a:rPr>
              <a:t>Architecture:</a:t>
            </a:r>
            <a:endParaRPr kumimoji="1" lang="zh-CN" altLang="en-US" dirty="0">
              <a:latin typeface="Times New Roman" panose="02020603050405020304" pitchFamily="18" charset="0"/>
              <a:cs typeface="Times New Roman" panose="02020603050405020304" pitchFamily="18" charset="0"/>
            </a:endParaRPr>
          </a:p>
        </p:txBody>
      </p:sp>
      <p:sp>
        <p:nvSpPr>
          <p:cNvPr id="7" name="内容占位符 6">
            <a:extLst>
              <a:ext uri="{FF2B5EF4-FFF2-40B4-BE49-F238E27FC236}">
                <a16:creationId xmlns:a16="http://schemas.microsoft.com/office/drawing/2014/main" id="{AD7BD6B3-80BB-A440-853A-FD125EF82B13}"/>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Now we will apply the three-layer net to illustrate the </a:t>
            </a:r>
            <a:r>
              <a:rPr lang="en" altLang="zh-CN" dirty="0" err="1">
                <a:latin typeface="Times New Roman" panose="02020603050405020304" pitchFamily="18" charset="0"/>
                <a:cs typeface="Times New Roman" panose="02020603050405020304" pitchFamily="18" charset="0"/>
              </a:rPr>
              <a:t>peceptron</a:t>
            </a:r>
            <a:r>
              <a:rPr lang="en" altLang="zh-CN" dirty="0">
                <a:latin typeface="Times New Roman" panose="02020603050405020304" pitchFamily="18" charset="0"/>
                <a:cs typeface="Times New Roman" panose="02020603050405020304" pitchFamily="18" charset="0"/>
              </a:rPr>
              <a:t> and backpropagation.</a:t>
            </a:r>
          </a:p>
          <a:p>
            <a:r>
              <a:rPr lang="en" altLang="zh-CN" dirty="0">
                <a:latin typeface="Times New Roman" panose="02020603050405020304" pitchFamily="18" charset="0"/>
                <a:cs typeface="Times New Roman" panose="02020603050405020304" pitchFamily="18" charset="0"/>
              </a:rPr>
              <a:t>Build a Feed Forward neural network with 1 hidden layers. All the layers have 3 Neurons each.</a:t>
            </a:r>
          </a:p>
          <a:p>
            <a:r>
              <a:rPr lang="en" altLang="zh-CN" dirty="0">
                <a:latin typeface="Times New Roman" panose="02020603050405020304" pitchFamily="18" charset="0"/>
                <a:cs typeface="Times New Roman" panose="02020603050405020304" pitchFamily="18" charset="0"/>
              </a:rPr>
              <a:t>Hidden layer will have sigmoid as activation functions. </a:t>
            </a:r>
          </a:p>
          <a:p>
            <a:r>
              <a:rPr lang="en" altLang="zh-CN" dirty="0">
                <a:latin typeface="Times New Roman" panose="02020603050405020304" pitchFamily="18" charset="0"/>
                <a:cs typeface="Times New Roman" panose="02020603050405020304" pitchFamily="18" charset="0"/>
              </a:rPr>
              <a:t>Error is calculated using gradient ascent.</a:t>
            </a:r>
            <a:endParaRPr kumimoji="1" lang="zh-CN" altLang="en-US" dirty="0">
              <a:latin typeface="Times New Roman" panose="02020603050405020304" pitchFamily="18" charset="0"/>
              <a:cs typeface="Times New Roman" panose="02020603050405020304" pitchFamily="18" charset="0"/>
            </a:endParaRPr>
          </a:p>
        </p:txBody>
      </p:sp>
      <p:pic>
        <p:nvPicPr>
          <p:cNvPr id="2057" name="Picture 9" descr="page31image1682688">
            <a:extLst>
              <a:ext uri="{FF2B5EF4-FFF2-40B4-BE49-F238E27FC236}">
                <a16:creationId xmlns:a16="http://schemas.microsoft.com/office/drawing/2014/main" id="{87DD83B3-37A9-124A-AF1C-5DBFF01A0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age31image1683104">
            <a:extLst>
              <a:ext uri="{FF2B5EF4-FFF2-40B4-BE49-F238E27FC236}">
                <a16:creationId xmlns:a16="http://schemas.microsoft.com/office/drawing/2014/main" id="{1B6EB587-C685-5144-A979-40ACBEC30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page31image1682064">
            <a:extLst>
              <a:ext uri="{FF2B5EF4-FFF2-40B4-BE49-F238E27FC236}">
                <a16:creationId xmlns:a16="http://schemas.microsoft.com/office/drawing/2014/main" id="{45C3CA56-61B1-7C4D-85F3-DC8476FF0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ge31image1681232">
            <a:extLst>
              <a:ext uri="{FF2B5EF4-FFF2-40B4-BE49-F238E27FC236}">
                <a16:creationId xmlns:a16="http://schemas.microsoft.com/office/drawing/2014/main" id="{E19AC58F-C639-3647-A44C-0EDCF266B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page31image1681024">
            <a:extLst>
              <a:ext uri="{FF2B5EF4-FFF2-40B4-BE49-F238E27FC236}">
                <a16:creationId xmlns:a16="http://schemas.microsoft.com/office/drawing/2014/main" id="{9CBC5FEF-FAA3-FE4E-9BC8-25D1B38A2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age31image1680816">
            <a:extLst>
              <a:ext uri="{FF2B5EF4-FFF2-40B4-BE49-F238E27FC236}">
                <a16:creationId xmlns:a16="http://schemas.microsoft.com/office/drawing/2014/main" id="{7822C3F0-B950-3043-8661-6122CD7E3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page31image1680608">
            <a:extLst>
              <a:ext uri="{FF2B5EF4-FFF2-40B4-BE49-F238E27FC236}">
                <a16:creationId xmlns:a16="http://schemas.microsoft.com/office/drawing/2014/main" id="{14FFB8D0-4AE6-024C-9623-001472D84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age31image1675824">
            <a:extLst>
              <a:ext uri="{FF2B5EF4-FFF2-40B4-BE49-F238E27FC236}">
                <a16:creationId xmlns:a16="http://schemas.microsoft.com/office/drawing/2014/main" id="{A2EAC846-5FD9-EF48-840C-7DB6523D9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page31image1675616">
            <a:extLst>
              <a:ext uri="{FF2B5EF4-FFF2-40B4-BE49-F238E27FC236}">
                <a16:creationId xmlns:a16="http://schemas.microsoft.com/office/drawing/2014/main" id="{B493250B-C0D8-1F4D-887E-BC0578020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page31image1675408">
            <a:extLst>
              <a:ext uri="{FF2B5EF4-FFF2-40B4-BE49-F238E27FC236}">
                <a16:creationId xmlns:a16="http://schemas.microsoft.com/office/drawing/2014/main" id="{1D046948-3F15-AF45-A443-5E25870B1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page31image1675200">
            <a:extLst>
              <a:ext uri="{FF2B5EF4-FFF2-40B4-BE49-F238E27FC236}">
                <a16:creationId xmlns:a16="http://schemas.microsoft.com/office/drawing/2014/main" id="{2D507E04-2A96-F841-AD23-9D285A4FD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page31image1674992">
            <a:extLst>
              <a:ext uri="{FF2B5EF4-FFF2-40B4-BE49-F238E27FC236}">
                <a16:creationId xmlns:a16="http://schemas.microsoft.com/office/drawing/2014/main" id="{08819D7B-4FC3-AE43-A8A0-E69ED60C7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500" cy="6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0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DDC37-954B-514A-B1F2-3640321F2D16}"/>
              </a:ext>
            </a:extLst>
          </p:cNvPr>
          <p:cNvSpPr>
            <a:spLocks noGrp="1"/>
          </p:cNvSpPr>
          <p:nvPr>
            <p:ph type="title"/>
          </p:nvPr>
        </p:nvSpPr>
        <p:spPr>
          <a:xfrm>
            <a:off x="838200" y="365125"/>
            <a:ext cx="10515600" cy="1325563"/>
          </a:xfrm>
        </p:spPr>
        <p:txBody>
          <a:bodyPr/>
          <a:lstStyle/>
          <a:p>
            <a:r>
              <a:rPr lang="en" altLang="zh-CN" b="1" dirty="0">
                <a:latin typeface="Times New Roman" panose="02020603050405020304" pitchFamily="18" charset="0"/>
                <a:cs typeface="Times New Roman" panose="02020603050405020304" pitchFamily="18" charset="0"/>
              </a:rPr>
              <a:t>Initializing the network</a:t>
            </a:r>
            <a:br>
              <a:rPr lang="en" altLang="zh-CN" b="1"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7FDF3E09-8C76-0C49-A2D3-FBC53641F839}"/>
              </a:ext>
            </a:extLst>
          </p:cNvPr>
          <p:cNvSpPr/>
          <p:nvPr/>
        </p:nvSpPr>
        <p:spPr>
          <a:xfrm>
            <a:off x="2694116" y="1746209"/>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E03688F3-9DE1-4D4E-9566-BCF59B074B41}"/>
              </a:ext>
            </a:extLst>
          </p:cNvPr>
          <p:cNvSpPr/>
          <p:nvPr/>
        </p:nvSpPr>
        <p:spPr>
          <a:xfrm>
            <a:off x="2661164"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B2962BEA-9A53-5F43-87A6-E83D6CC34537}"/>
              </a:ext>
            </a:extLst>
          </p:cNvPr>
          <p:cNvSpPr/>
          <p:nvPr/>
        </p:nvSpPr>
        <p:spPr>
          <a:xfrm>
            <a:off x="2694116" y="4857744"/>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7AEC5CB6-991D-E645-821C-D0216C9190F4}"/>
              </a:ext>
            </a:extLst>
          </p:cNvPr>
          <p:cNvSpPr/>
          <p:nvPr/>
        </p:nvSpPr>
        <p:spPr>
          <a:xfrm>
            <a:off x="5837194"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45139D26-D2DF-4241-8156-F5DDA3561F9C}"/>
              </a:ext>
            </a:extLst>
          </p:cNvPr>
          <p:cNvSpPr/>
          <p:nvPr/>
        </p:nvSpPr>
        <p:spPr>
          <a:xfrm>
            <a:off x="5836508"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FB56D6F6-016B-A146-B093-087A84F5BE88}"/>
              </a:ext>
            </a:extLst>
          </p:cNvPr>
          <p:cNvSpPr/>
          <p:nvPr/>
        </p:nvSpPr>
        <p:spPr>
          <a:xfrm>
            <a:off x="5778843" y="4832603"/>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940FED04-8C79-7745-B1A5-672CE499E8A9}"/>
              </a:ext>
            </a:extLst>
          </p:cNvPr>
          <p:cNvSpPr/>
          <p:nvPr/>
        </p:nvSpPr>
        <p:spPr>
          <a:xfrm>
            <a:off x="9309100" y="4832602"/>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BFE8838E-0388-AA49-AC4F-859605DD1F9B}"/>
              </a:ext>
            </a:extLst>
          </p:cNvPr>
          <p:cNvSpPr/>
          <p:nvPr/>
        </p:nvSpPr>
        <p:spPr>
          <a:xfrm>
            <a:off x="9290565"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F9EA3695-58F8-B942-AA00-EE83F311EAEB}"/>
              </a:ext>
            </a:extLst>
          </p:cNvPr>
          <p:cNvSpPr/>
          <p:nvPr/>
        </p:nvSpPr>
        <p:spPr>
          <a:xfrm>
            <a:off x="9309100"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21" name="直线箭头连接符 20">
            <a:extLst>
              <a:ext uri="{FF2B5EF4-FFF2-40B4-BE49-F238E27FC236}">
                <a16:creationId xmlns:a16="http://schemas.microsoft.com/office/drawing/2014/main" id="{3A9144D0-FA2F-1545-84B7-AF20976668DE}"/>
              </a:ext>
            </a:extLst>
          </p:cNvPr>
          <p:cNvCxnSpPr>
            <a:cxnSpLocks/>
            <a:endCxn id="7" idx="2"/>
          </p:cNvCxnSpPr>
          <p:nvPr/>
        </p:nvCxnSpPr>
        <p:spPr>
          <a:xfrm>
            <a:off x="1713814" y="200679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CD8106F-B296-124A-9F5C-8717CFB8CD98}"/>
              </a:ext>
            </a:extLst>
          </p:cNvPr>
          <p:cNvCxnSpPr>
            <a:cxnSpLocks/>
          </p:cNvCxnSpPr>
          <p:nvPr/>
        </p:nvCxnSpPr>
        <p:spPr>
          <a:xfrm>
            <a:off x="1713814" y="5118330"/>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2BA71F1-5AA8-A447-A874-0073BAE49E84}"/>
              </a:ext>
            </a:extLst>
          </p:cNvPr>
          <p:cNvCxnSpPr>
            <a:cxnSpLocks/>
          </p:cNvCxnSpPr>
          <p:nvPr/>
        </p:nvCxnSpPr>
        <p:spPr>
          <a:xfrm>
            <a:off x="1678460" y="353450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CA256980-3399-8649-9C86-073DB678E57C}"/>
              </a:ext>
            </a:extLst>
          </p:cNvPr>
          <p:cNvCxnSpPr>
            <a:cxnSpLocks/>
          </p:cNvCxnSpPr>
          <p:nvPr/>
        </p:nvCxnSpPr>
        <p:spPr>
          <a:xfrm>
            <a:off x="9828084" y="1951273"/>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80D9FD1-72D9-7D47-B5D8-9F49477D743C}"/>
              </a:ext>
            </a:extLst>
          </p:cNvPr>
          <p:cNvCxnSpPr>
            <a:cxnSpLocks/>
          </p:cNvCxnSpPr>
          <p:nvPr/>
        </p:nvCxnSpPr>
        <p:spPr>
          <a:xfrm>
            <a:off x="9809549" y="353450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C0F5D3C6-C3FE-C646-9BA2-282C3664D3FF}"/>
              </a:ext>
            </a:extLst>
          </p:cNvPr>
          <p:cNvCxnSpPr>
            <a:cxnSpLocks/>
          </p:cNvCxnSpPr>
          <p:nvPr/>
        </p:nvCxnSpPr>
        <p:spPr>
          <a:xfrm>
            <a:off x="9828084" y="5093187"/>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A8288C4E-938C-2941-9F51-921B7EA2A853}"/>
              </a:ext>
            </a:extLst>
          </p:cNvPr>
          <p:cNvCxnSpPr>
            <a:cxnSpLocks/>
            <a:stCxn id="7" idx="6"/>
            <a:endCxn id="16" idx="2"/>
          </p:cNvCxnSpPr>
          <p:nvPr/>
        </p:nvCxnSpPr>
        <p:spPr>
          <a:xfrm>
            <a:off x="3213100" y="2006795"/>
            <a:ext cx="2623408" cy="153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0A384A9-1535-CD44-BC9C-6E23679A31F4}"/>
              </a:ext>
            </a:extLst>
          </p:cNvPr>
          <p:cNvCxnSpPr>
            <a:cxnSpLocks/>
            <a:stCxn id="7" idx="6"/>
            <a:endCxn id="17" idx="2"/>
          </p:cNvCxnSpPr>
          <p:nvPr/>
        </p:nvCxnSpPr>
        <p:spPr>
          <a:xfrm>
            <a:off x="3213100" y="2006795"/>
            <a:ext cx="2565743" cy="308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4BAE904E-11BA-2F4F-8069-EE050B844F96}"/>
              </a:ext>
            </a:extLst>
          </p:cNvPr>
          <p:cNvCxnSpPr>
            <a:cxnSpLocks/>
            <a:stCxn id="7" idx="6"/>
            <a:endCxn id="15" idx="2"/>
          </p:cNvCxnSpPr>
          <p:nvPr/>
        </p:nvCxnSpPr>
        <p:spPr>
          <a:xfrm>
            <a:off x="3213100" y="2006795"/>
            <a:ext cx="2624094" cy="2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506DA4A6-E347-2A4A-B75F-9A27085BC9F9}"/>
              </a:ext>
            </a:extLst>
          </p:cNvPr>
          <p:cNvCxnSpPr>
            <a:cxnSpLocks/>
            <a:stCxn id="13" idx="6"/>
            <a:endCxn id="15" idx="2"/>
          </p:cNvCxnSpPr>
          <p:nvPr/>
        </p:nvCxnSpPr>
        <p:spPr>
          <a:xfrm flipV="1">
            <a:off x="3180148" y="2027474"/>
            <a:ext cx="2657046"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47BA8DDA-3F2D-C949-8276-F1C22F643AF2}"/>
              </a:ext>
            </a:extLst>
          </p:cNvPr>
          <p:cNvCxnSpPr>
            <a:stCxn id="13" idx="6"/>
            <a:endCxn id="16" idx="2"/>
          </p:cNvCxnSpPr>
          <p:nvPr/>
        </p:nvCxnSpPr>
        <p:spPr>
          <a:xfrm>
            <a:off x="3180148" y="3537422"/>
            <a:ext cx="2656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6BE2C84E-B0B0-A54D-ACD1-3B5F5E571C27}"/>
              </a:ext>
            </a:extLst>
          </p:cNvPr>
          <p:cNvCxnSpPr>
            <a:stCxn id="13" idx="6"/>
            <a:endCxn id="17" idx="2"/>
          </p:cNvCxnSpPr>
          <p:nvPr/>
        </p:nvCxnSpPr>
        <p:spPr>
          <a:xfrm>
            <a:off x="3180148" y="3537422"/>
            <a:ext cx="2598695" cy="155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84318AFC-6C19-E148-9DCC-826B25C8DBDE}"/>
              </a:ext>
            </a:extLst>
          </p:cNvPr>
          <p:cNvCxnSpPr>
            <a:cxnSpLocks/>
            <a:stCxn id="14" idx="6"/>
            <a:endCxn id="15" idx="2"/>
          </p:cNvCxnSpPr>
          <p:nvPr/>
        </p:nvCxnSpPr>
        <p:spPr>
          <a:xfrm flipV="1">
            <a:off x="3213100" y="2027474"/>
            <a:ext cx="2624094" cy="309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DC87E68F-0A45-4A42-91DF-450250F7BE64}"/>
              </a:ext>
            </a:extLst>
          </p:cNvPr>
          <p:cNvCxnSpPr>
            <a:stCxn id="14" idx="6"/>
            <a:endCxn id="16" idx="2"/>
          </p:cNvCxnSpPr>
          <p:nvPr/>
        </p:nvCxnSpPr>
        <p:spPr>
          <a:xfrm flipV="1">
            <a:off x="3213100" y="3537422"/>
            <a:ext cx="2623408" cy="158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5D94E4FE-1FB4-2542-8FF7-00E7D3E5B42E}"/>
              </a:ext>
            </a:extLst>
          </p:cNvPr>
          <p:cNvCxnSpPr>
            <a:stCxn id="14" idx="6"/>
            <a:endCxn id="17" idx="2"/>
          </p:cNvCxnSpPr>
          <p:nvPr/>
        </p:nvCxnSpPr>
        <p:spPr>
          <a:xfrm flipV="1">
            <a:off x="3213100" y="5093189"/>
            <a:ext cx="2565743" cy="2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D92CBA40-F8EC-C747-B106-D5A03101D076}"/>
              </a:ext>
            </a:extLst>
          </p:cNvPr>
          <p:cNvCxnSpPr>
            <a:cxnSpLocks/>
            <a:stCxn id="15" idx="6"/>
            <a:endCxn id="20" idx="2"/>
          </p:cNvCxnSpPr>
          <p:nvPr/>
        </p:nvCxnSpPr>
        <p:spPr>
          <a:xfrm>
            <a:off x="6356178" y="2027474"/>
            <a:ext cx="2952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8FB06E6F-94CC-B04A-871B-8F6F91C1330F}"/>
              </a:ext>
            </a:extLst>
          </p:cNvPr>
          <p:cNvCxnSpPr>
            <a:cxnSpLocks/>
            <a:stCxn id="15" idx="6"/>
            <a:endCxn id="19" idx="2"/>
          </p:cNvCxnSpPr>
          <p:nvPr/>
        </p:nvCxnSpPr>
        <p:spPr>
          <a:xfrm>
            <a:off x="6356178" y="2027474"/>
            <a:ext cx="2934387"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C4ED0043-9777-6448-9D2A-C3872E98C016}"/>
              </a:ext>
            </a:extLst>
          </p:cNvPr>
          <p:cNvCxnSpPr>
            <a:cxnSpLocks/>
            <a:stCxn id="15" idx="6"/>
            <a:endCxn id="18" idx="2"/>
          </p:cNvCxnSpPr>
          <p:nvPr/>
        </p:nvCxnSpPr>
        <p:spPr>
          <a:xfrm>
            <a:off x="6356178" y="2027474"/>
            <a:ext cx="2952922" cy="30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0191AAED-5E66-294A-8129-6668F4FE7EBD}"/>
              </a:ext>
            </a:extLst>
          </p:cNvPr>
          <p:cNvCxnSpPr>
            <a:stCxn id="16" idx="6"/>
            <a:endCxn id="20" idx="2"/>
          </p:cNvCxnSpPr>
          <p:nvPr/>
        </p:nvCxnSpPr>
        <p:spPr>
          <a:xfrm flipV="1">
            <a:off x="6355492" y="2027474"/>
            <a:ext cx="2953608"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C7457173-CDDD-194D-BD80-0333F3114D7D}"/>
              </a:ext>
            </a:extLst>
          </p:cNvPr>
          <p:cNvCxnSpPr>
            <a:stCxn id="16" idx="6"/>
            <a:endCxn id="19" idx="2"/>
          </p:cNvCxnSpPr>
          <p:nvPr/>
        </p:nvCxnSpPr>
        <p:spPr>
          <a:xfrm>
            <a:off x="6355492" y="3537422"/>
            <a:ext cx="2935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D2F5BA3F-439F-4043-8846-8F31D086105D}"/>
              </a:ext>
            </a:extLst>
          </p:cNvPr>
          <p:cNvCxnSpPr>
            <a:stCxn id="16" idx="6"/>
            <a:endCxn id="18" idx="2"/>
          </p:cNvCxnSpPr>
          <p:nvPr/>
        </p:nvCxnSpPr>
        <p:spPr>
          <a:xfrm>
            <a:off x="6355492" y="3537422"/>
            <a:ext cx="2953608" cy="155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C796271E-705C-BA4B-85F4-B1BD2571D8D2}"/>
              </a:ext>
            </a:extLst>
          </p:cNvPr>
          <p:cNvCxnSpPr>
            <a:stCxn id="17" idx="6"/>
            <a:endCxn id="20" idx="2"/>
          </p:cNvCxnSpPr>
          <p:nvPr/>
        </p:nvCxnSpPr>
        <p:spPr>
          <a:xfrm flipV="1">
            <a:off x="6297827" y="2027474"/>
            <a:ext cx="3011273" cy="306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2CC4EC61-007A-4749-95E9-0AF5B763708E}"/>
              </a:ext>
            </a:extLst>
          </p:cNvPr>
          <p:cNvCxnSpPr>
            <a:stCxn id="17" idx="6"/>
            <a:endCxn id="19" idx="2"/>
          </p:cNvCxnSpPr>
          <p:nvPr/>
        </p:nvCxnSpPr>
        <p:spPr>
          <a:xfrm flipV="1">
            <a:off x="6297827" y="3537422"/>
            <a:ext cx="2992738" cy="155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2" name="直线箭头连接符 3071">
            <a:extLst>
              <a:ext uri="{FF2B5EF4-FFF2-40B4-BE49-F238E27FC236}">
                <a16:creationId xmlns:a16="http://schemas.microsoft.com/office/drawing/2014/main" id="{17C9BA35-B779-A543-8AA7-A9CA16B7198E}"/>
              </a:ext>
            </a:extLst>
          </p:cNvPr>
          <p:cNvCxnSpPr>
            <a:endCxn id="18" idx="2"/>
          </p:cNvCxnSpPr>
          <p:nvPr/>
        </p:nvCxnSpPr>
        <p:spPr>
          <a:xfrm>
            <a:off x="6393248" y="5093187"/>
            <a:ext cx="2915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6" name="文本框 3085">
            <a:extLst>
              <a:ext uri="{FF2B5EF4-FFF2-40B4-BE49-F238E27FC236}">
                <a16:creationId xmlns:a16="http://schemas.microsoft.com/office/drawing/2014/main" id="{F38A5389-8C68-FC48-9583-BDFA381D3D38}"/>
              </a:ext>
            </a:extLst>
          </p:cNvPr>
          <p:cNvSpPr txBox="1"/>
          <p:nvPr/>
        </p:nvSpPr>
        <p:spPr>
          <a:xfrm>
            <a:off x="2800350" y="175620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1</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7559835B-2E9F-E046-9974-F9E6752D6698}"/>
              </a:ext>
            </a:extLst>
          </p:cNvPr>
          <p:cNvSpPr txBox="1"/>
          <p:nvPr/>
        </p:nvSpPr>
        <p:spPr>
          <a:xfrm>
            <a:off x="2792370" y="329625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2</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26944DE2-2CDB-6F44-8136-55EE182F5143}"/>
              </a:ext>
            </a:extLst>
          </p:cNvPr>
          <p:cNvSpPr txBox="1"/>
          <p:nvPr/>
        </p:nvSpPr>
        <p:spPr>
          <a:xfrm>
            <a:off x="2817855" y="4872541"/>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3</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590B58B0-762B-8A46-8297-BD6579C985FB}"/>
              </a:ext>
            </a:extLst>
          </p:cNvPr>
          <p:cNvSpPr txBox="1"/>
          <p:nvPr/>
        </p:nvSpPr>
        <p:spPr>
          <a:xfrm>
            <a:off x="5905928" y="4825625"/>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6</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EF2239A9-C6C7-E94C-B5B5-191EE7EA4ACD}"/>
              </a:ext>
            </a:extLst>
          </p:cNvPr>
          <p:cNvSpPr txBox="1"/>
          <p:nvPr/>
        </p:nvSpPr>
        <p:spPr>
          <a:xfrm>
            <a:off x="5949091" y="326288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5</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A70CE421-42EC-F442-B7E8-1EDF15BA0073}"/>
              </a:ext>
            </a:extLst>
          </p:cNvPr>
          <p:cNvSpPr txBox="1"/>
          <p:nvPr/>
        </p:nvSpPr>
        <p:spPr>
          <a:xfrm>
            <a:off x="5966983" y="1782198"/>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4</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2B5D3A69-6AC8-2C4C-9E6E-4B3540162EAD}"/>
              </a:ext>
            </a:extLst>
          </p:cNvPr>
          <p:cNvSpPr txBox="1"/>
          <p:nvPr/>
        </p:nvSpPr>
        <p:spPr>
          <a:xfrm>
            <a:off x="9366765" y="1751495"/>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7</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5969F396-35B4-D644-9D96-2757F38C7948}"/>
              </a:ext>
            </a:extLst>
          </p:cNvPr>
          <p:cNvSpPr txBox="1"/>
          <p:nvPr/>
        </p:nvSpPr>
        <p:spPr>
          <a:xfrm>
            <a:off x="9362089" y="3276363"/>
            <a:ext cx="486376"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8</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2A91659A-7856-904B-B768-E5325F6778D4}"/>
              </a:ext>
            </a:extLst>
          </p:cNvPr>
          <p:cNvSpPr txBox="1"/>
          <p:nvPr/>
        </p:nvSpPr>
        <p:spPr>
          <a:xfrm>
            <a:off x="9369597" y="4847473"/>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9</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97" name="文本框 3096">
            <a:extLst>
              <a:ext uri="{FF2B5EF4-FFF2-40B4-BE49-F238E27FC236}">
                <a16:creationId xmlns:a16="http://schemas.microsoft.com/office/drawing/2014/main" id="{7D53A7D2-AE15-9240-A748-843DFDA8B06D}"/>
              </a:ext>
            </a:extLst>
          </p:cNvPr>
          <p:cNvSpPr txBox="1"/>
          <p:nvPr/>
        </p:nvSpPr>
        <p:spPr>
          <a:xfrm>
            <a:off x="8070851" y="4296551"/>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59</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B660110A-D3DE-0E43-B18F-4EC5710ED467}"/>
              </a:ext>
            </a:extLst>
          </p:cNvPr>
          <p:cNvSpPr txBox="1"/>
          <p:nvPr/>
        </p:nvSpPr>
        <p:spPr>
          <a:xfrm>
            <a:off x="5036579" y="2930523"/>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15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B810B64A-0C3D-4E46-9DA4-5CB8BE78EFD4}"/>
              </a:ext>
            </a:extLst>
          </p:cNvPr>
          <p:cNvSpPr txBox="1"/>
          <p:nvPr/>
        </p:nvSpPr>
        <p:spPr>
          <a:xfrm>
            <a:off x="4969648" y="4135928"/>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16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0CF0CFB0-80EA-5540-9AD3-6920DEBB795F}"/>
              </a:ext>
            </a:extLst>
          </p:cNvPr>
          <p:cNvSpPr txBox="1"/>
          <p:nvPr/>
        </p:nvSpPr>
        <p:spPr>
          <a:xfrm>
            <a:off x="4490136" y="4251268"/>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26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0E4971D2-1F3B-4642-BC4D-51ABEB7AFA8A}"/>
              </a:ext>
            </a:extLst>
          </p:cNvPr>
          <p:cNvSpPr txBox="1"/>
          <p:nvPr/>
        </p:nvSpPr>
        <p:spPr>
          <a:xfrm>
            <a:off x="4778118" y="3229307"/>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25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1189D333-EB35-AE4D-8F18-F3E15D7B2248}"/>
              </a:ext>
            </a:extLst>
          </p:cNvPr>
          <p:cNvSpPr txBox="1"/>
          <p:nvPr/>
        </p:nvSpPr>
        <p:spPr>
          <a:xfrm>
            <a:off x="4757524" y="210744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24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638C7F2C-AF69-7140-8B10-CEA6C753D681}"/>
              </a:ext>
            </a:extLst>
          </p:cNvPr>
          <p:cNvSpPr txBox="1"/>
          <p:nvPr/>
        </p:nvSpPr>
        <p:spPr>
          <a:xfrm>
            <a:off x="4370259" y="481917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36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E898C515-7BAB-F24D-9759-C974D101BD15}"/>
              </a:ext>
            </a:extLst>
          </p:cNvPr>
          <p:cNvSpPr txBox="1"/>
          <p:nvPr/>
        </p:nvSpPr>
        <p:spPr>
          <a:xfrm>
            <a:off x="4802574" y="252420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34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284FBFB-6001-154F-9252-9730AD27A721}"/>
              </a:ext>
            </a:extLst>
          </p:cNvPr>
          <p:cNvSpPr txBox="1"/>
          <p:nvPr/>
        </p:nvSpPr>
        <p:spPr>
          <a:xfrm>
            <a:off x="4858093" y="364063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35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BEBB9BC9-A5E1-E648-B4EE-59C88BF0E776}"/>
              </a:ext>
            </a:extLst>
          </p:cNvPr>
          <p:cNvSpPr txBox="1"/>
          <p:nvPr/>
        </p:nvSpPr>
        <p:spPr>
          <a:xfrm>
            <a:off x="8611459" y="300135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48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8C263485-F299-F44F-8A81-904854D328D6}"/>
              </a:ext>
            </a:extLst>
          </p:cNvPr>
          <p:cNvSpPr txBox="1"/>
          <p:nvPr/>
        </p:nvSpPr>
        <p:spPr>
          <a:xfrm>
            <a:off x="8230459" y="170285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47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8555C44B-CAB2-A34A-B495-E42A88613D1A}"/>
              </a:ext>
            </a:extLst>
          </p:cNvPr>
          <p:cNvSpPr txBox="1"/>
          <p:nvPr/>
        </p:nvSpPr>
        <p:spPr>
          <a:xfrm>
            <a:off x="8563921" y="4234375"/>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49</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4B6E35E2-09DC-B140-AC1A-83FF2144A2EE}"/>
              </a:ext>
            </a:extLst>
          </p:cNvPr>
          <p:cNvSpPr txBox="1"/>
          <p:nvPr/>
        </p:nvSpPr>
        <p:spPr>
          <a:xfrm>
            <a:off x="8172536" y="482188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69</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2" name="文本框 111">
            <a:extLst>
              <a:ext uri="{FF2B5EF4-FFF2-40B4-BE49-F238E27FC236}">
                <a16:creationId xmlns:a16="http://schemas.microsoft.com/office/drawing/2014/main" id="{D9D8882B-D940-7144-926D-3372ECB17F17}"/>
              </a:ext>
            </a:extLst>
          </p:cNvPr>
          <p:cNvSpPr txBox="1"/>
          <p:nvPr/>
        </p:nvSpPr>
        <p:spPr>
          <a:xfrm>
            <a:off x="7993535" y="2207205"/>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57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3" name="文本框 112">
            <a:extLst>
              <a:ext uri="{FF2B5EF4-FFF2-40B4-BE49-F238E27FC236}">
                <a16:creationId xmlns:a16="http://schemas.microsoft.com/office/drawing/2014/main" id="{326DB658-936B-F845-84B1-81F6CCA870B2}"/>
              </a:ext>
            </a:extLst>
          </p:cNvPr>
          <p:cNvSpPr txBox="1"/>
          <p:nvPr/>
        </p:nvSpPr>
        <p:spPr>
          <a:xfrm>
            <a:off x="8049011" y="326139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58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4" name="文本框 113">
            <a:extLst>
              <a:ext uri="{FF2B5EF4-FFF2-40B4-BE49-F238E27FC236}">
                <a16:creationId xmlns:a16="http://schemas.microsoft.com/office/drawing/2014/main" id="{A1D99B24-0D2B-7B42-904A-209ABDB331D9}"/>
              </a:ext>
            </a:extLst>
          </p:cNvPr>
          <p:cNvSpPr txBox="1"/>
          <p:nvPr/>
        </p:nvSpPr>
        <p:spPr>
          <a:xfrm>
            <a:off x="8478366" y="363008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68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2C978962-E94F-E849-B155-5CCE68E70842}"/>
              </a:ext>
            </a:extLst>
          </p:cNvPr>
          <p:cNvSpPr txBox="1"/>
          <p:nvPr/>
        </p:nvSpPr>
        <p:spPr>
          <a:xfrm>
            <a:off x="9931831" y="4690123"/>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9</a:t>
            </a:r>
            <a:endParaRPr kumimoji="1" lang="zh-CN" altLang="en-US" sz="2400" dirty="0">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672BD8E7-8CBF-A243-BF39-6B84D22E0BEA}"/>
              </a:ext>
            </a:extLst>
          </p:cNvPr>
          <p:cNvSpPr txBox="1"/>
          <p:nvPr/>
        </p:nvSpPr>
        <p:spPr>
          <a:xfrm>
            <a:off x="8735196" y="2256722"/>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67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3098" name="文本框 3097">
            <a:extLst>
              <a:ext uri="{FF2B5EF4-FFF2-40B4-BE49-F238E27FC236}">
                <a16:creationId xmlns:a16="http://schemas.microsoft.com/office/drawing/2014/main" id="{113B1D38-CE15-A44D-803B-01A03EE0E5F3}"/>
              </a:ext>
            </a:extLst>
          </p:cNvPr>
          <p:cNvSpPr txBox="1"/>
          <p:nvPr/>
        </p:nvSpPr>
        <p:spPr>
          <a:xfrm>
            <a:off x="2482792" y="1140988"/>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Input(</a:t>
            </a:r>
            <a:r>
              <a:rPr kumimoji="1" lang="en-US" altLang="zh-CN" sz="2400" dirty="0" err="1">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6A88650C-5F58-9248-A29D-CE47DDA49F50}"/>
              </a:ext>
            </a:extLst>
          </p:cNvPr>
          <p:cNvSpPr txBox="1"/>
          <p:nvPr/>
        </p:nvSpPr>
        <p:spPr>
          <a:xfrm>
            <a:off x="9101822" y="1112114"/>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Output(k)</a:t>
            </a:r>
            <a:endParaRPr kumimoji="1" lang="zh-CN" altLang="en-US" sz="2400" dirty="0">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15949E13-9193-D542-9DAA-38E6455C7D47}"/>
              </a:ext>
            </a:extLst>
          </p:cNvPr>
          <p:cNvSpPr txBox="1"/>
          <p:nvPr/>
        </p:nvSpPr>
        <p:spPr>
          <a:xfrm>
            <a:off x="5387803" y="1108416"/>
            <a:ext cx="207567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Hidden layer(j)</a:t>
            </a:r>
            <a:endParaRPr kumimoji="1" lang="zh-CN" altLang="en-US" sz="2400" dirty="0">
              <a:latin typeface="Times New Roman" panose="02020603050405020304" pitchFamily="18" charset="0"/>
              <a:cs typeface="Times New Roman" panose="02020603050405020304" pitchFamily="18" charset="0"/>
            </a:endParaRPr>
          </a:p>
        </p:txBody>
      </p:sp>
      <p:sp>
        <p:nvSpPr>
          <p:cNvPr id="120" name="文本框 119">
            <a:extLst>
              <a:ext uri="{FF2B5EF4-FFF2-40B4-BE49-F238E27FC236}">
                <a16:creationId xmlns:a16="http://schemas.microsoft.com/office/drawing/2014/main" id="{CF6132CD-822C-4E45-B7E8-B99ADCADE9CA}"/>
              </a:ext>
            </a:extLst>
          </p:cNvPr>
          <p:cNvSpPr txBox="1"/>
          <p:nvPr/>
        </p:nvSpPr>
        <p:spPr>
          <a:xfrm>
            <a:off x="5381505" y="5447793"/>
            <a:ext cx="190626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Sigmoid</a:t>
            </a:r>
            <a:endParaRPr kumimoji="1" lang="zh-CN" altLang="en-US" sz="2400" dirty="0">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46A40B3A-561F-2448-A71E-9CEA88E52A70}"/>
              </a:ext>
            </a:extLst>
          </p:cNvPr>
          <p:cNvSpPr txBox="1"/>
          <p:nvPr/>
        </p:nvSpPr>
        <p:spPr>
          <a:xfrm>
            <a:off x="1650465" y="4673555"/>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B2AF70CF-6A0C-F845-B158-759A5CE00A03}"/>
              </a:ext>
            </a:extLst>
          </p:cNvPr>
          <p:cNvSpPr txBox="1"/>
          <p:nvPr/>
        </p:nvSpPr>
        <p:spPr>
          <a:xfrm>
            <a:off x="1602454" y="3111237"/>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BAFE467F-E687-7046-8980-8285557D31E7}"/>
              </a:ext>
            </a:extLst>
          </p:cNvPr>
          <p:cNvSpPr txBox="1"/>
          <p:nvPr/>
        </p:nvSpPr>
        <p:spPr>
          <a:xfrm>
            <a:off x="1672396" y="158672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BAC9826E-3298-2F48-A637-90DA22A4CB55}"/>
              </a:ext>
            </a:extLst>
          </p:cNvPr>
          <p:cNvSpPr txBox="1"/>
          <p:nvPr/>
        </p:nvSpPr>
        <p:spPr>
          <a:xfrm>
            <a:off x="4966258" y="1709440"/>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w</a:t>
            </a:r>
            <a:r>
              <a:rPr kumimoji="1" lang="en-US" altLang="zh-CN" sz="2400" baseline="-25000" dirty="0">
                <a:latin typeface="Times New Roman" panose="02020603050405020304" pitchFamily="18" charset="0"/>
                <a:cs typeface="Times New Roman" panose="02020603050405020304" pitchFamily="18" charset="0"/>
              </a:rPr>
              <a:t>14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70FFA760-73FE-8E47-8458-64E97319FA98}"/>
              </a:ext>
            </a:extLst>
          </p:cNvPr>
          <p:cNvSpPr txBox="1"/>
          <p:nvPr/>
        </p:nvSpPr>
        <p:spPr>
          <a:xfrm>
            <a:off x="9994340" y="310774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8</a:t>
            </a:r>
            <a:endParaRPr kumimoji="1" lang="zh-CN" altLang="en-US" sz="24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36337724-7F61-EA4D-90DA-5E7A08BC6E6C}"/>
              </a:ext>
            </a:extLst>
          </p:cNvPr>
          <p:cNvSpPr txBox="1"/>
          <p:nvPr/>
        </p:nvSpPr>
        <p:spPr>
          <a:xfrm>
            <a:off x="9964566" y="152536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7</a:t>
            </a:r>
            <a:endParaRPr kumimoji="1" lang="zh-CN" altLang="en-US" sz="2400" dirty="0">
              <a:latin typeface="Times New Roman" panose="02020603050405020304" pitchFamily="18" charset="0"/>
              <a:cs typeface="Times New Roman" panose="02020603050405020304" pitchFamily="18" charset="0"/>
            </a:endParaRPr>
          </a:p>
        </p:txBody>
      </p:sp>
      <p:cxnSp>
        <p:nvCxnSpPr>
          <p:cNvPr id="4" name="直线箭头连接符 3">
            <a:extLst>
              <a:ext uri="{FF2B5EF4-FFF2-40B4-BE49-F238E27FC236}">
                <a16:creationId xmlns:a16="http://schemas.microsoft.com/office/drawing/2014/main" id="{E40A1401-0924-134E-9CA3-FD85107D982F}"/>
              </a:ext>
            </a:extLst>
          </p:cNvPr>
          <p:cNvCxnSpPr>
            <a:cxnSpLocks/>
          </p:cNvCxnSpPr>
          <p:nvPr/>
        </p:nvCxnSpPr>
        <p:spPr>
          <a:xfrm>
            <a:off x="3581786" y="1343968"/>
            <a:ext cx="181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a:extLst>
              <a:ext uri="{FF2B5EF4-FFF2-40B4-BE49-F238E27FC236}">
                <a16:creationId xmlns:a16="http://schemas.microsoft.com/office/drawing/2014/main" id="{6ADCB7E7-954F-954F-9D04-590FEC669383}"/>
              </a:ext>
            </a:extLst>
          </p:cNvPr>
          <p:cNvCxnSpPr>
            <a:cxnSpLocks/>
          </p:cNvCxnSpPr>
          <p:nvPr/>
        </p:nvCxnSpPr>
        <p:spPr>
          <a:xfrm>
            <a:off x="7322109" y="1339249"/>
            <a:ext cx="181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498FAA50-7F71-E643-80C5-7A73B669F950}"/>
              </a:ext>
            </a:extLst>
          </p:cNvPr>
          <p:cNvCxnSpPr>
            <a:cxnSpLocks/>
          </p:cNvCxnSpPr>
          <p:nvPr/>
        </p:nvCxnSpPr>
        <p:spPr>
          <a:xfrm>
            <a:off x="3571103" y="1339249"/>
            <a:ext cx="181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3624C398-D65F-2045-98A0-4F058A4EE924}"/>
                  </a:ext>
                </a:extLst>
              </p:cNvPr>
              <p:cNvSpPr txBox="1"/>
              <p:nvPr/>
            </p:nvSpPr>
            <p:spPr>
              <a:xfrm>
                <a:off x="4033710" y="1059163"/>
                <a:ext cx="1059420" cy="4914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𝜔</m:t>
                          </m:r>
                        </m:e>
                        <m:sub>
                          <m:r>
                            <a:rPr kumimoji="1" lang="en-US" altLang="zh-CN" sz="2400" b="0" i="1" smtClean="0">
                              <a:latin typeface="Cambria Math" panose="02040503050406030204" pitchFamily="18" charset="0"/>
                              <a:cs typeface="Times New Roman" panose="02020603050405020304" pitchFamily="18" charset="0"/>
                            </a:rPr>
                            <m:t>𝑖𝑗</m:t>
                          </m:r>
                        </m:sub>
                      </m:sSub>
                    </m:oMath>
                  </m:oMathPara>
                </a14:m>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79" name="文本框 78">
                <a:extLst>
                  <a:ext uri="{FF2B5EF4-FFF2-40B4-BE49-F238E27FC236}">
                    <a16:creationId xmlns:a16="http://schemas.microsoft.com/office/drawing/2014/main" id="{3624C398-D65F-2045-98A0-4F058A4EE924}"/>
                  </a:ext>
                </a:extLst>
              </p:cNvPr>
              <p:cNvSpPr txBox="1">
                <a:spLocks noRot="1" noChangeAspect="1" noMove="1" noResize="1" noEditPoints="1" noAdjustHandles="1" noChangeArrowheads="1" noChangeShapeType="1" noTextEdit="1"/>
              </p:cNvSpPr>
              <p:nvPr/>
            </p:nvSpPr>
            <p:spPr>
              <a:xfrm>
                <a:off x="4033710" y="1059163"/>
                <a:ext cx="1059420" cy="491417"/>
              </a:xfrm>
              <a:prstGeom prst="rect">
                <a:avLst/>
              </a:prstGeom>
              <a:blipFill>
                <a:blip r:embed="rId2"/>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4B29CEC9-7A6C-F341-A447-423B32B8C974}"/>
                  </a:ext>
                </a:extLst>
              </p:cNvPr>
              <p:cNvSpPr txBox="1"/>
              <p:nvPr/>
            </p:nvSpPr>
            <p:spPr>
              <a:xfrm>
                <a:off x="7808913" y="1034690"/>
                <a:ext cx="1059420" cy="4914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𝜔</m:t>
                          </m:r>
                        </m:e>
                        <m:sub>
                          <m:r>
                            <a:rPr kumimoji="1" lang="en-US" altLang="zh-CN" sz="2400" b="0" i="1" smtClean="0">
                              <a:latin typeface="Cambria Math" panose="02040503050406030204" pitchFamily="18" charset="0"/>
                              <a:cs typeface="Times New Roman" panose="02020603050405020304" pitchFamily="18" charset="0"/>
                            </a:rPr>
                            <m:t>𝑗𝑘</m:t>
                          </m:r>
                        </m:sub>
                      </m:sSub>
                    </m:oMath>
                  </m:oMathPara>
                </a14:m>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82" name="文本框 81">
                <a:extLst>
                  <a:ext uri="{FF2B5EF4-FFF2-40B4-BE49-F238E27FC236}">
                    <a16:creationId xmlns:a16="http://schemas.microsoft.com/office/drawing/2014/main" id="{4B29CEC9-7A6C-F341-A447-423B32B8C974}"/>
                  </a:ext>
                </a:extLst>
              </p:cNvPr>
              <p:cNvSpPr txBox="1">
                <a:spLocks noRot="1" noChangeAspect="1" noMove="1" noResize="1" noEditPoints="1" noAdjustHandles="1" noChangeArrowheads="1" noChangeShapeType="1" noTextEdit="1"/>
              </p:cNvSpPr>
              <p:nvPr/>
            </p:nvSpPr>
            <p:spPr>
              <a:xfrm>
                <a:off x="7808913" y="1034690"/>
                <a:ext cx="1059420" cy="491417"/>
              </a:xfrm>
              <a:prstGeom prst="rect">
                <a:avLst/>
              </a:prstGeom>
              <a:blipFill>
                <a:blip r:embed="rId3"/>
                <a:stretch>
                  <a:fillRect b="-12500"/>
                </a:stretch>
              </a:blipFill>
            </p:spPr>
            <p:txBody>
              <a:bodyPr/>
              <a:lstStyle/>
              <a:p>
                <a:r>
                  <a:rPr lang="zh-CN" altLang="en-US">
                    <a:noFill/>
                  </a:rPr>
                  <a:t> </a:t>
                </a:r>
              </a:p>
            </p:txBody>
          </p:sp>
        </mc:Fallback>
      </mc:AlternateContent>
      <p:sp>
        <p:nvSpPr>
          <p:cNvPr id="83" name="文本框 82">
            <a:extLst>
              <a:ext uri="{FF2B5EF4-FFF2-40B4-BE49-F238E27FC236}">
                <a16:creationId xmlns:a16="http://schemas.microsoft.com/office/drawing/2014/main" id="{E71B4570-1A98-3944-B994-AF54AAB048D3}"/>
              </a:ext>
            </a:extLst>
          </p:cNvPr>
          <p:cNvSpPr txBox="1"/>
          <p:nvPr/>
        </p:nvSpPr>
        <p:spPr>
          <a:xfrm>
            <a:off x="6374414" y="1751582"/>
            <a:ext cx="1059420" cy="584775"/>
          </a:xfrm>
          <a:prstGeom prst="rect">
            <a:avLst/>
          </a:prstGeom>
          <a:noFill/>
        </p:spPr>
        <p:txBody>
          <a:bodyPr wrap="square" rtlCol="0">
            <a:spAutoFit/>
          </a:bodyPr>
          <a:lstStyle/>
          <a:p>
            <a:r>
              <a:rPr kumimoji="1" lang="en-US" altLang="zh-CN" sz="3200" dirty="0">
                <a:latin typeface="Times New Roman" panose="02020603050405020304" pitchFamily="18" charset="0"/>
                <a:cs typeface="Times New Roman" panose="02020603050405020304" pitchFamily="18" charset="0"/>
              </a:rPr>
              <a:t>a</a:t>
            </a:r>
            <a:r>
              <a:rPr kumimoji="1" lang="en-US" altLang="zh-CN" sz="3200" baseline="-25000" dirty="0">
                <a:latin typeface="Times New Roman" panose="02020603050405020304" pitchFamily="18" charset="0"/>
                <a:cs typeface="Times New Roman" panose="02020603050405020304" pitchFamily="18" charset="0"/>
              </a:rPr>
              <a:t>4</a:t>
            </a:r>
            <a:endParaRPr kumimoji="1" lang="zh-CN" altLang="en-US" sz="32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2F445DDB-C2E2-8449-B19B-65ECE1E7763C}"/>
              </a:ext>
            </a:extLst>
          </p:cNvPr>
          <p:cNvSpPr txBox="1"/>
          <p:nvPr/>
        </p:nvSpPr>
        <p:spPr>
          <a:xfrm>
            <a:off x="6275622" y="4673555"/>
            <a:ext cx="1059420" cy="584775"/>
          </a:xfrm>
          <a:prstGeom prst="rect">
            <a:avLst/>
          </a:prstGeom>
          <a:noFill/>
        </p:spPr>
        <p:txBody>
          <a:bodyPr wrap="square" rtlCol="0">
            <a:spAutoFit/>
          </a:bodyPr>
          <a:lstStyle/>
          <a:p>
            <a:r>
              <a:rPr kumimoji="1" lang="en-US" altLang="zh-CN" sz="3200" dirty="0">
                <a:latin typeface="Times New Roman" panose="02020603050405020304" pitchFamily="18" charset="0"/>
                <a:cs typeface="Times New Roman" panose="02020603050405020304" pitchFamily="18" charset="0"/>
              </a:rPr>
              <a:t>a</a:t>
            </a:r>
            <a:r>
              <a:rPr kumimoji="1" lang="en-US" altLang="zh-CN" sz="3200" baseline="-25000" dirty="0">
                <a:latin typeface="Times New Roman" panose="02020603050405020304" pitchFamily="18" charset="0"/>
                <a:cs typeface="Times New Roman" panose="02020603050405020304" pitchFamily="18" charset="0"/>
              </a:rPr>
              <a:t>6</a:t>
            </a:r>
            <a:endParaRPr kumimoji="1" lang="zh-CN" altLang="en-US" sz="3200" dirty="0">
              <a:latin typeface="Times New Roman" panose="02020603050405020304" pitchFamily="18" charset="0"/>
              <a:cs typeface="Times New Roman" panose="02020603050405020304" pitchFamily="18" charset="0"/>
            </a:endParaRPr>
          </a:p>
        </p:txBody>
      </p:sp>
      <p:sp>
        <p:nvSpPr>
          <p:cNvPr id="87" name="文本框 86">
            <a:extLst>
              <a:ext uri="{FF2B5EF4-FFF2-40B4-BE49-F238E27FC236}">
                <a16:creationId xmlns:a16="http://schemas.microsoft.com/office/drawing/2014/main" id="{D61BAE5F-6DBF-9148-AD0A-FFD9B0117F55}"/>
              </a:ext>
            </a:extLst>
          </p:cNvPr>
          <p:cNvSpPr txBox="1"/>
          <p:nvPr/>
        </p:nvSpPr>
        <p:spPr>
          <a:xfrm>
            <a:off x="6306451" y="3206982"/>
            <a:ext cx="1059420" cy="584775"/>
          </a:xfrm>
          <a:prstGeom prst="rect">
            <a:avLst/>
          </a:prstGeom>
          <a:noFill/>
        </p:spPr>
        <p:txBody>
          <a:bodyPr wrap="square" rtlCol="0">
            <a:spAutoFit/>
          </a:bodyPr>
          <a:lstStyle/>
          <a:p>
            <a:r>
              <a:rPr kumimoji="1" lang="en-US" altLang="zh-CN" sz="3200" dirty="0">
                <a:latin typeface="Times New Roman" panose="02020603050405020304" pitchFamily="18" charset="0"/>
                <a:cs typeface="Times New Roman" panose="02020603050405020304" pitchFamily="18" charset="0"/>
              </a:rPr>
              <a:t>a</a:t>
            </a:r>
            <a:r>
              <a:rPr kumimoji="1" lang="en-US" altLang="zh-CN" sz="3200" baseline="-25000" dirty="0">
                <a:latin typeface="Times New Roman" panose="02020603050405020304" pitchFamily="18" charset="0"/>
                <a:cs typeface="Times New Roman" panose="02020603050405020304" pitchFamily="18" charset="0"/>
              </a:rPr>
              <a:t>5</a:t>
            </a:r>
            <a:endParaRPr kumimoji="1"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56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4BE3-EF4D-6E46-AC54-2B35D05DFFFA}"/>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Neural Network Layer</a:t>
            </a:r>
            <a:endParaRPr kumimoji="1" lang="zh-CN" altLang="en-US"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1F783C1-D198-4342-9D83-88BDBF37495F}"/>
              </a:ext>
            </a:extLst>
          </p:cNvPr>
          <p:cNvSpPr txBox="1"/>
          <p:nvPr/>
        </p:nvSpPr>
        <p:spPr>
          <a:xfrm>
            <a:off x="5072063" y="6031210"/>
            <a:ext cx="2331773"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Sigmoid</a:t>
            </a:r>
            <a:endParaRPr kumimoji="1" lang="zh-CN" altLang="en-US" sz="2400" dirty="0">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DD96A0FD-612B-A64E-A654-111B204BF34E}"/>
              </a:ext>
            </a:extLst>
          </p:cNvPr>
          <p:cNvSpPr/>
          <p:nvPr/>
        </p:nvSpPr>
        <p:spPr>
          <a:xfrm>
            <a:off x="8242962" y="2043113"/>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1" name="椭圆 10">
            <a:extLst>
              <a:ext uri="{FF2B5EF4-FFF2-40B4-BE49-F238E27FC236}">
                <a16:creationId xmlns:a16="http://schemas.microsoft.com/office/drawing/2014/main" id="{E59008F7-3B6A-9043-B284-537EED1834DA}"/>
              </a:ext>
            </a:extLst>
          </p:cNvPr>
          <p:cNvSpPr/>
          <p:nvPr/>
        </p:nvSpPr>
        <p:spPr>
          <a:xfrm>
            <a:off x="8242961" y="3740151"/>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36FC6FFE-9913-7447-8B5A-8BEF805A9DA6}"/>
              </a:ext>
            </a:extLst>
          </p:cNvPr>
          <p:cNvSpPr/>
          <p:nvPr/>
        </p:nvSpPr>
        <p:spPr>
          <a:xfrm>
            <a:off x="8242961" y="5294314"/>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D27C8A2-9940-6A4D-84D0-8D02A5FEB2CC}"/>
              </a:ext>
            </a:extLst>
          </p:cNvPr>
          <p:cNvSpPr txBox="1"/>
          <p:nvPr/>
        </p:nvSpPr>
        <p:spPr>
          <a:xfrm>
            <a:off x="8029575" y="1528763"/>
            <a:ext cx="135255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Output</a:t>
            </a:r>
            <a:endParaRPr kumimoji="1" lang="zh-CN" altLang="en-US" dirty="0">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08F6B7A2-7BB4-E541-A031-ACD318849F14}"/>
              </a:ext>
            </a:extLst>
          </p:cNvPr>
          <p:cNvSpPr/>
          <p:nvPr/>
        </p:nvSpPr>
        <p:spPr>
          <a:xfrm>
            <a:off x="5459743" y="5294314"/>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C8A03B66-059E-884B-B540-5526D1796F8D}"/>
              </a:ext>
            </a:extLst>
          </p:cNvPr>
          <p:cNvSpPr/>
          <p:nvPr/>
        </p:nvSpPr>
        <p:spPr>
          <a:xfrm>
            <a:off x="5463580" y="3735389"/>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E72D211B-384B-4041-A24F-6166B75DBE91}"/>
              </a:ext>
            </a:extLst>
          </p:cNvPr>
          <p:cNvSpPr/>
          <p:nvPr/>
        </p:nvSpPr>
        <p:spPr>
          <a:xfrm>
            <a:off x="5463580" y="2043113"/>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BB3D9801-8D7B-EB4F-B31F-FD9EEF317D54}"/>
              </a:ext>
            </a:extLst>
          </p:cNvPr>
          <p:cNvSpPr/>
          <p:nvPr/>
        </p:nvSpPr>
        <p:spPr>
          <a:xfrm>
            <a:off x="2674671" y="5294314"/>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2A603E0D-6E10-B34E-956F-FB11394ECF33}"/>
              </a:ext>
            </a:extLst>
          </p:cNvPr>
          <p:cNvSpPr/>
          <p:nvPr/>
        </p:nvSpPr>
        <p:spPr>
          <a:xfrm>
            <a:off x="2674672" y="3735389"/>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D12B173E-7922-4B4F-B8A6-2E30D9FFEBF5}"/>
              </a:ext>
            </a:extLst>
          </p:cNvPr>
          <p:cNvSpPr/>
          <p:nvPr/>
        </p:nvSpPr>
        <p:spPr>
          <a:xfrm>
            <a:off x="2674673" y="2043113"/>
            <a:ext cx="586713" cy="5715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D48BCABA-72B9-374C-A379-082378F62DE8}"/>
              </a:ext>
            </a:extLst>
          </p:cNvPr>
          <p:cNvSpPr txBox="1"/>
          <p:nvPr/>
        </p:nvSpPr>
        <p:spPr>
          <a:xfrm>
            <a:off x="5314024" y="1564244"/>
            <a:ext cx="135255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Hidden</a:t>
            </a:r>
            <a:endParaRPr kumimoji="1"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2D40B855-FB31-E74F-8017-5FB1D1D96314}"/>
              </a:ext>
            </a:extLst>
          </p:cNvPr>
          <p:cNvSpPr txBox="1"/>
          <p:nvPr/>
        </p:nvSpPr>
        <p:spPr>
          <a:xfrm>
            <a:off x="2585109" y="1582222"/>
            <a:ext cx="135255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Input</a:t>
            </a:r>
            <a:endParaRPr kumimoji="1" lang="zh-CN" altLang="en-US" dirty="0">
              <a:latin typeface="Times New Roman" panose="02020603050405020304" pitchFamily="18" charset="0"/>
              <a:cs typeface="Times New Roman" panose="02020603050405020304" pitchFamily="18" charset="0"/>
            </a:endParaRPr>
          </a:p>
        </p:txBody>
      </p:sp>
      <p:cxnSp>
        <p:nvCxnSpPr>
          <p:cNvPr id="24" name="直线箭头连接符 23">
            <a:extLst>
              <a:ext uri="{FF2B5EF4-FFF2-40B4-BE49-F238E27FC236}">
                <a16:creationId xmlns:a16="http://schemas.microsoft.com/office/drawing/2014/main" id="{4E67CB45-817D-3241-B46B-93B227781F0A}"/>
              </a:ext>
            </a:extLst>
          </p:cNvPr>
          <p:cNvCxnSpPr>
            <a:cxnSpLocks/>
            <a:endCxn id="20" idx="2"/>
          </p:cNvCxnSpPr>
          <p:nvPr/>
        </p:nvCxnSpPr>
        <p:spPr>
          <a:xfrm>
            <a:off x="1757363" y="23288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94D9D9CB-EECB-0142-B0B0-734FB57884EF}"/>
              </a:ext>
            </a:extLst>
          </p:cNvPr>
          <p:cNvCxnSpPr>
            <a:cxnSpLocks/>
          </p:cNvCxnSpPr>
          <p:nvPr/>
        </p:nvCxnSpPr>
        <p:spPr>
          <a:xfrm>
            <a:off x="1757361" y="55673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3D1DF74D-48B6-B74B-A314-157A39EBE606}"/>
              </a:ext>
            </a:extLst>
          </p:cNvPr>
          <p:cNvCxnSpPr>
            <a:cxnSpLocks/>
          </p:cNvCxnSpPr>
          <p:nvPr/>
        </p:nvCxnSpPr>
        <p:spPr>
          <a:xfrm>
            <a:off x="1757361"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88849713-7E7C-5A45-9699-61F373E7B14F}"/>
              </a:ext>
            </a:extLst>
          </p:cNvPr>
          <p:cNvCxnSpPr>
            <a:cxnSpLocks/>
          </p:cNvCxnSpPr>
          <p:nvPr/>
        </p:nvCxnSpPr>
        <p:spPr>
          <a:xfrm>
            <a:off x="4542433" y="2338388"/>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F22286F-6845-4241-916B-998F6BEA10AF}"/>
              </a:ext>
            </a:extLst>
          </p:cNvPr>
          <p:cNvCxnSpPr>
            <a:cxnSpLocks/>
          </p:cNvCxnSpPr>
          <p:nvPr/>
        </p:nvCxnSpPr>
        <p:spPr>
          <a:xfrm>
            <a:off x="4542433"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54AFB163-0998-CF4B-9F20-F16010E646B6}"/>
              </a:ext>
            </a:extLst>
          </p:cNvPr>
          <p:cNvCxnSpPr>
            <a:cxnSpLocks/>
          </p:cNvCxnSpPr>
          <p:nvPr/>
        </p:nvCxnSpPr>
        <p:spPr>
          <a:xfrm>
            <a:off x="4542433" y="5591176"/>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260EC73A-BF95-B842-B9D3-38FA02C48555}"/>
              </a:ext>
            </a:extLst>
          </p:cNvPr>
          <p:cNvCxnSpPr>
            <a:cxnSpLocks/>
          </p:cNvCxnSpPr>
          <p:nvPr/>
        </p:nvCxnSpPr>
        <p:spPr>
          <a:xfrm>
            <a:off x="6046456" y="2324101"/>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6D065B20-CCDF-D840-AEF6-876C86F4DC88}"/>
              </a:ext>
            </a:extLst>
          </p:cNvPr>
          <p:cNvCxnSpPr>
            <a:cxnSpLocks/>
          </p:cNvCxnSpPr>
          <p:nvPr/>
        </p:nvCxnSpPr>
        <p:spPr>
          <a:xfrm>
            <a:off x="6046456" y="55673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F430E2E9-AE46-BA48-ACE6-AEDE109FFB6E}"/>
              </a:ext>
            </a:extLst>
          </p:cNvPr>
          <p:cNvCxnSpPr>
            <a:cxnSpLocks/>
          </p:cNvCxnSpPr>
          <p:nvPr/>
        </p:nvCxnSpPr>
        <p:spPr>
          <a:xfrm>
            <a:off x="6046456"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790CD4D3-3E97-9646-BDCD-AF9DB9E612DF}"/>
              </a:ext>
            </a:extLst>
          </p:cNvPr>
          <p:cNvCxnSpPr>
            <a:cxnSpLocks/>
          </p:cNvCxnSpPr>
          <p:nvPr/>
        </p:nvCxnSpPr>
        <p:spPr>
          <a:xfrm>
            <a:off x="8829674" y="2324101"/>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551E7CE8-9D8C-6F47-A7BC-1CC52F218969}"/>
              </a:ext>
            </a:extLst>
          </p:cNvPr>
          <p:cNvCxnSpPr>
            <a:cxnSpLocks/>
          </p:cNvCxnSpPr>
          <p:nvPr/>
        </p:nvCxnSpPr>
        <p:spPr>
          <a:xfrm>
            <a:off x="8829674" y="40052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93E1AA14-65C3-B74B-BE93-491873E95F98}"/>
              </a:ext>
            </a:extLst>
          </p:cNvPr>
          <p:cNvCxnSpPr>
            <a:cxnSpLocks/>
          </p:cNvCxnSpPr>
          <p:nvPr/>
        </p:nvCxnSpPr>
        <p:spPr>
          <a:xfrm>
            <a:off x="8829674" y="5567363"/>
            <a:ext cx="917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F1F3C84-E21F-6C4C-BDEF-04C6FAFD3FA3}"/>
              </a:ext>
            </a:extLst>
          </p:cNvPr>
          <p:cNvSpPr txBox="1"/>
          <p:nvPr/>
        </p:nvSpPr>
        <p:spPr>
          <a:xfrm>
            <a:off x="1757361" y="5165080"/>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6B38772F-D1C7-1244-B6D3-ECDCE6353270}"/>
              </a:ext>
            </a:extLst>
          </p:cNvPr>
          <p:cNvSpPr txBox="1"/>
          <p:nvPr/>
        </p:nvSpPr>
        <p:spPr>
          <a:xfrm>
            <a:off x="1846923" y="1863596"/>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1460A10-05E5-7749-B9CE-F296666BFB6B}"/>
              </a:ext>
            </a:extLst>
          </p:cNvPr>
          <p:cNvSpPr txBox="1"/>
          <p:nvPr/>
        </p:nvSpPr>
        <p:spPr>
          <a:xfrm>
            <a:off x="1761199" y="3543598"/>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82813228-B920-514E-B822-07B041C6AB42}"/>
              </a:ext>
            </a:extLst>
          </p:cNvPr>
          <p:cNvSpPr txBox="1"/>
          <p:nvPr/>
        </p:nvSpPr>
        <p:spPr>
          <a:xfrm>
            <a:off x="4644429" y="5169993"/>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59C69327-B016-2147-B0B8-3427E768A001}"/>
              </a:ext>
            </a:extLst>
          </p:cNvPr>
          <p:cNvSpPr txBox="1"/>
          <p:nvPr/>
        </p:nvSpPr>
        <p:spPr>
          <a:xfrm>
            <a:off x="4626305" y="3561064"/>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232AF695-E859-A348-99DD-3C8CDB24A8BB}"/>
              </a:ext>
            </a:extLst>
          </p:cNvPr>
          <p:cNvSpPr txBox="1"/>
          <p:nvPr/>
        </p:nvSpPr>
        <p:spPr>
          <a:xfrm>
            <a:off x="4620119" y="1916110"/>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6FBF74A0-B361-A349-8A19-2DD3254A6256}"/>
              </a:ext>
            </a:extLst>
          </p:cNvPr>
          <p:cNvSpPr txBox="1"/>
          <p:nvPr/>
        </p:nvSpPr>
        <p:spPr>
          <a:xfrm>
            <a:off x="6237949" y="5101374"/>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a:t>
            </a:r>
            <a:r>
              <a:rPr kumimoji="1" lang="en-US" altLang="zh-CN" sz="2400" baseline="-25000" dirty="0">
                <a:latin typeface="Times New Roman" panose="02020603050405020304" pitchFamily="18" charset="0"/>
                <a:cs typeface="Times New Roman" panose="02020603050405020304" pitchFamily="18" charset="0"/>
              </a:rPr>
              <a:t>6</a:t>
            </a:r>
            <a:endParaRPr kumimoji="1" lang="zh-CN" altLang="en-US" sz="2400"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6174B016-8283-BE44-B7E7-D284888068E0}"/>
              </a:ext>
            </a:extLst>
          </p:cNvPr>
          <p:cNvSpPr txBox="1"/>
          <p:nvPr/>
        </p:nvSpPr>
        <p:spPr>
          <a:xfrm>
            <a:off x="6237949" y="3543598"/>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a:t>
            </a:r>
            <a:r>
              <a:rPr kumimoji="1" lang="en-US" altLang="zh-CN" sz="2400" baseline="-25000" dirty="0">
                <a:latin typeface="Times New Roman" panose="02020603050405020304" pitchFamily="18" charset="0"/>
                <a:cs typeface="Times New Roman" panose="02020603050405020304" pitchFamily="18" charset="0"/>
              </a:rPr>
              <a:t>5</a:t>
            </a:r>
            <a:endParaRPr kumimoji="1" lang="zh-CN" altLang="en-US" sz="2400"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1647E90E-BC09-9E47-B4C5-93DE7E9C0D34}"/>
              </a:ext>
            </a:extLst>
          </p:cNvPr>
          <p:cNvSpPr txBox="1"/>
          <p:nvPr/>
        </p:nvSpPr>
        <p:spPr>
          <a:xfrm>
            <a:off x="6276017" y="1905021"/>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a:t>
            </a:r>
            <a:r>
              <a:rPr kumimoji="1" lang="en-US" altLang="zh-CN" sz="2400" baseline="-25000" dirty="0">
                <a:latin typeface="Times New Roman" panose="02020603050405020304" pitchFamily="18" charset="0"/>
                <a:cs typeface="Times New Roman" panose="02020603050405020304" pitchFamily="18" charset="0"/>
              </a:rPr>
              <a:t>4</a:t>
            </a:r>
            <a:endParaRPr kumimoji="1" lang="zh-CN" altLang="en-US" sz="2400"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E5FF2B02-6353-F043-877F-68E670E6D87A}"/>
              </a:ext>
            </a:extLst>
          </p:cNvPr>
          <p:cNvSpPr txBox="1"/>
          <p:nvPr/>
        </p:nvSpPr>
        <p:spPr>
          <a:xfrm>
            <a:off x="9095943" y="5129511"/>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9</a:t>
            </a:r>
            <a:endParaRPr kumimoji="1" lang="zh-CN" altLang="en-US" sz="2400"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0A60293A-AA12-5445-865B-A43B2E6FF38F}"/>
              </a:ext>
            </a:extLst>
          </p:cNvPr>
          <p:cNvSpPr txBox="1"/>
          <p:nvPr/>
        </p:nvSpPr>
        <p:spPr>
          <a:xfrm>
            <a:off x="9095943" y="3579814"/>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8</a:t>
            </a:r>
            <a:endParaRPr kumimoji="1" lang="zh-CN" altLang="en-US" sz="24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4FFBE167-D0D3-9244-8EAC-31A3326207FC}"/>
              </a:ext>
            </a:extLst>
          </p:cNvPr>
          <p:cNvSpPr txBox="1"/>
          <p:nvPr/>
        </p:nvSpPr>
        <p:spPr>
          <a:xfrm>
            <a:off x="9095943" y="1905020"/>
            <a:ext cx="827748"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7</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82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D2F2B-EE37-4E4C-B2D0-C79D25D19D2A}"/>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Back-propagation neural network</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E865429-297B-974C-AB9D-7E4BB75B6C87}"/>
              </a:ext>
            </a:extLst>
          </p:cNvPr>
          <p:cNvSpPr>
            <a:spLocks noGrp="1"/>
          </p:cNvSpPr>
          <p:nvPr>
            <p:ph idx="1"/>
          </p:nvPr>
        </p:nvSpPr>
        <p:spPr/>
        <p:txBody>
          <a:bodyPr>
            <a:normAutofit/>
          </a:bodyPr>
          <a:lstStyle/>
          <a:p>
            <a:r>
              <a:rPr lang="en" altLang="zh-CN" dirty="0">
                <a:latin typeface="Times New Roman" panose="02020603050405020304" pitchFamily="18" charset="0"/>
                <a:cs typeface="Times New Roman" panose="02020603050405020304" pitchFamily="18" charset="0"/>
              </a:rPr>
              <a:t>Learning in a multilayer network proceeds the same way as for a perceptron. </a:t>
            </a:r>
          </a:p>
          <a:p>
            <a:r>
              <a:rPr lang="en" altLang="zh-CN" dirty="0">
                <a:latin typeface="Times New Roman" panose="02020603050405020304" pitchFamily="18" charset="0"/>
                <a:cs typeface="Times New Roman" panose="02020603050405020304" pitchFamily="18" charset="0"/>
              </a:rPr>
              <a:t>A training set of input patterns is presented to the network. </a:t>
            </a:r>
          </a:p>
          <a:p>
            <a:r>
              <a:rPr lang="en" altLang="zh-CN" dirty="0">
                <a:latin typeface="Times New Roman" panose="02020603050405020304" pitchFamily="18" charset="0"/>
                <a:cs typeface="Times New Roman" panose="02020603050405020304" pitchFamily="18" charset="0"/>
              </a:rPr>
              <a:t>The network computes its output pattern, and if there is an error − or in other words a difference between actual and desired output patterns − the weights are adjusted to reduce this error. </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34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4BE3-EF4D-6E46-AC54-2B35D05DFFFA}"/>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Initializing the network</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内容占位符 8">
                <a:extLst>
                  <a:ext uri="{FF2B5EF4-FFF2-40B4-BE49-F238E27FC236}">
                    <a16:creationId xmlns:a16="http://schemas.microsoft.com/office/drawing/2014/main" id="{93E1020B-C09D-F84F-B455-FD16E316F030}"/>
                  </a:ext>
                </a:extLst>
              </p:cNvPr>
              <p:cNvSpPr>
                <a:spLocks noGrp="1"/>
              </p:cNvSpPr>
              <p:nvPr>
                <p:ph idx="1"/>
              </p:nvPr>
            </p:nvSpPr>
            <p:spPr>
              <a:xfrm>
                <a:off x="838200" y="1690688"/>
                <a:ext cx="10515600" cy="4351338"/>
              </a:xfrm>
            </p:spPr>
            <p:txBody>
              <a:bodyPr>
                <a:normAutofit fontScale="70000" lnSpcReduction="20000"/>
              </a:bodyPr>
              <a:lstStyle/>
              <a:p>
                <a:r>
                  <a:rPr kumimoji="1" lang="en-US" altLang="zh-CN" dirty="0">
                    <a:latin typeface="Times New Roman" panose="02020603050405020304" pitchFamily="18" charset="0"/>
                    <a:cs typeface="Times New Roman" panose="02020603050405020304" pitchFamily="18" charset="0"/>
                  </a:rPr>
                  <a:t>Input </a:t>
                </a:r>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𝑋</m:t>
                        </m:r>
                      </m:e>
                    </m:acc>
                    <m:r>
                      <a:rPr kumimoji="1" lang="en-US" altLang="zh-CN" b="0" i="0"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1</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2</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3</m:t>
                                  </m:r>
                                </m:sub>
                              </m:sSub>
                            </m:e>
                          </m:mr>
                        </m:m>
                      </m:e>
                    </m:d>
                    <m:r>
                      <a:rPr kumimoji="1" lang="en-US" altLang="zh-CN" b="0" i="0"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2</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7</m:t>
                              </m:r>
                            </m:e>
                          </m:mr>
                        </m:m>
                      </m:e>
                    </m:d>
                  </m:oMath>
                </a14:m>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Hidden Layer Weight</a:t>
                </a:r>
                <a:r>
                  <a:rPr lang="en-US" altLang="zh-CN"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𝑖𝑑𝑑𝑒𝑛</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rPr>
                                        <m:t>1</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36</m:t>
                                  </m:r>
                                </m:sub>
                              </m:sSub>
                            </m:e>
                          </m:mr>
                        </m:m>
                      </m:e>
                    </m:d>
                  </m:oMath>
                </a14:m>
                <a:r>
                  <a:rPr kumimoji="1" lang="en-US" altLang="zh-CN"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5</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mr>
                        </m:m>
                      </m:e>
                    </m:d>
                  </m:oMath>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3</a:t>
                </a:r>
              </a:p>
              <a:p>
                <a:r>
                  <a:rPr kumimoji="1" lang="en-US" altLang="zh-CN" dirty="0">
                    <a:latin typeface="Times New Roman" panose="02020603050405020304" pitchFamily="18" charset="0"/>
                    <a:cs typeface="Times New Roman" panose="02020603050405020304" pitchFamily="18" charset="0"/>
                  </a:rPr>
                  <a:t>Output Layer Weight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𝑜𝑢𝑡𝑝𝑢𝑡</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4</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e>
                          </m:mr>
                        </m:m>
                      </m:e>
                    </m:d>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 </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47</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57</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67</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48</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58</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68</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49</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59</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69</m:t>
                                  </m:r>
                                </m:sub>
                              </m:sSub>
                            </m:e>
                          </m:mr>
                        </m:m>
                      </m:e>
                    </m:d>
                  </m:oMath>
                </a14:m>
                <a:r>
                  <a:rPr kumimoji="1" lang="en-US" altLang="zh-CN"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6</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5</m:t>
                              </m:r>
                            </m:e>
                          </m:mr>
                        </m:m>
                      </m:e>
                    </m:d>
                  </m:oMath>
                </a14:m>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Desire Output(Target label) </a:t>
                </a:r>
                <a14:m>
                  <m:oMath xmlns:m="http://schemas.openxmlformats.org/officeDocument/2006/math">
                    <m:acc>
                      <m:accPr>
                        <m:chr m:val="⃗"/>
                        <m:ctrlPr>
                          <a:rPr kumimoji="1" lang="en-US" altLang="zh-CN" i="1" smtClean="0">
                            <a:latin typeface="Cambria Math" panose="02040503050406030204" pitchFamily="18" charset="0"/>
                          </a:rPr>
                        </m:ctrlPr>
                      </m:acc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𝑑</m:t>
                            </m:r>
                          </m:sub>
                        </m:sSub>
                      </m:e>
                    </m:acc>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8</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i="1">
                                      <a:latin typeface="Cambria Math" panose="02040503050406030204" pitchFamily="18" charset="0"/>
                                    </a:rPr>
                                    <m:t>9</m:t>
                                  </m:r>
                                </m:sub>
                              </m:sSub>
                            </m:e>
                          </m:mr>
                        </m:m>
                      </m:e>
                    </m:d>
                    <m:r>
                      <a:rPr kumimoji="1" lang="en-US" altLang="zh-CN" b="0" i="0" smtClean="0">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e>
                          </m:mr>
                          <m:mr>
                            <m:e>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0</m:t>
                              </m:r>
                            </m:e>
                          </m:mr>
                        </m:m>
                      </m:e>
                    </m:d>
                  </m:oMath>
                </a14:m>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Learning rate </a:t>
                </a:r>
                <a14:m>
                  <m:oMath xmlns:m="http://schemas.openxmlformats.org/officeDocument/2006/math">
                    <m:r>
                      <m:rPr>
                        <m:brk m:alnAt="7"/>
                      </m:rPr>
                      <a:rPr lang="en-US" altLang="zh-CN" b="0" i="1" smtClean="0">
                        <a:latin typeface="Cambria Math" panose="02040503050406030204" pitchFamily="18" charset="0"/>
                        <a:ea typeface="Cambria Math" panose="02040503050406030204" pitchFamily="18" charset="0"/>
                      </a:rPr>
                      <m:t>𝜂</m:t>
                    </m:r>
                  </m:oMath>
                </a14:m>
                <a:r>
                  <a:rPr kumimoji="1" lang="en-US" altLang="zh-CN" dirty="0">
                    <a:latin typeface="Times New Roman" panose="02020603050405020304" pitchFamily="18" charset="0"/>
                    <a:cs typeface="Times New Roman" panose="02020603050405020304" pitchFamily="18" charset="0"/>
                  </a:rPr>
                  <a:t>=0.1</a:t>
                </a:r>
              </a:p>
            </p:txBody>
          </p:sp>
        </mc:Choice>
        <mc:Fallback>
          <p:sp>
            <p:nvSpPr>
              <p:cNvPr id="9" name="内容占位符 8">
                <a:extLst>
                  <a:ext uri="{FF2B5EF4-FFF2-40B4-BE49-F238E27FC236}">
                    <a16:creationId xmlns:a16="http://schemas.microsoft.com/office/drawing/2014/main" id="{93E1020B-C09D-F84F-B455-FD16E316F030}"/>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638" t="-2381"/>
                </a:stretch>
              </a:blipFill>
            </p:spPr>
            <p:txBody>
              <a:bodyPr/>
              <a:lstStyle/>
              <a:p>
                <a:r>
                  <a:rPr lang="en-US">
                    <a:noFill/>
                  </a:rPr>
                  <a:t> </a:t>
                </a:r>
              </a:p>
            </p:txBody>
          </p:sp>
        </mc:Fallback>
      </mc:AlternateContent>
    </p:spTree>
    <p:extLst>
      <p:ext uri="{BB962C8B-B14F-4D97-AF65-F5344CB8AC3E}">
        <p14:creationId xmlns:p14="http://schemas.microsoft.com/office/powerpoint/2010/main" val="16847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949F5-EA7A-F049-BB17-D875AE5B5B21}"/>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Input Layer Matrix Operation</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5BBC91-50A5-CC48-BF89-7F51DE2E383B}"/>
                  </a:ext>
                </a:extLst>
              </p:cNvPr>
              <p:cNvSpPr>
                <a:spLocks noGrp="1"/>
              </p:cNvSpPr>
              <p:nvPr>
                <p:ph idx="1"/>
              </p:nvPr>
            </p:nvSpPr>
            <p:spPr>
              <a:xfrm>
                <a:off x="838200" y="1825625"/>
                <a:ext cx="10515600" cy="4351338"/>
              </a:xfrm>
            </p:spPr>
            <p:txBody>
              <a:bodyPr/>
              <a:lstStyle/>
              <a:p>
                <a14:m>
                  <m:oMath xmlns:m="http://schemas.openxmlformats.org/officeDocument/2006/math">
                    <m:sSub>
                      <m:sSubPr>
                        <m:ctrlPr>
                          <a:rPr kumimoji="1" lang="en-US" altLang="zh-CN" i="1" smtClean="0">
                            <a:latin typeface="Cambria Math" panose="02040503050406030204" pitchFamily="18" charset="0"/>
                          </a:rPr>
                        </m:ctrlPr>
                      </m:sSubPr>
                      <m:e>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𝐻</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m:t>
                        </m:r>
                      </m:e>
                      <m:sub>
                        <m:r>
                          <a:rPr kumimoji="1" lang="en-US" altLang="zh-CN" b="0" i="1" smtClean="0">
                            <a:latin typeface="Cambria Math" panose="02040503050406030204" pitchFamily="18" charset="0"/>
                          </a:rPr>
                          <m:t>h</m:t>
                        </m:r>
                        <m:r>
                          <a:rPr kumimoji="1" lang="en-US" altLang="zh-CN" b="0" i="1" smtClean="0">
                            <a:latin typeface="Cambria Math" panose="02040503050406030204" pitchFamily="18" charset="0"/>
                          </a:rPr>
                          <m:t>𝑖𝑑𝑑𝑒𝑛</m:t>
                        </m:r>
                      </m:sub>
                    </m:sSub>
                    <m:r>
                      <a:rPr kumimoji="1" lang="en-US" altLang="zh-CN" i="1" smtClean="0">
                        <a:latin typeface="Cambria Math" panose="02040503050406030204" pitchFamily="18" charset="0"/>
                        <a:ea typeface="Cambria Math" panose="02040503050406030204" pitchFamily="18" charset="0"/>
                      </a:rPr>
                      <m:t>∙</m:t>
                    </m:r>
                    <m:acc>
                      <m:accPr>
                        <m:chr m:val="⃗"/>
                        <m:ctrlPr>
                          <a:rPr kumimoji="1" lang="en-US" altLang="zh-CN"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𝑋</m:t>
                        </m:r>
                      </m:e>
                    </m:acc>
                    <m:r>
                      <a:rPr kumimoji="1"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rPr>
                                        <m:t>1</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2</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3</m:t>
                                      </m:r>
                                    </m:sub>
                                  </m:sSub>
                                </m:e>
                              </m:acc>
                            </m:e>
                          </m:mr>
                        </m:m>
                      </m:e>
                    </m:d>
                    <m:r>
                      <m:rPr>
                        <m:nor/>
                      </m:rPr>
                      <a:rPr lang="en" altLang="zh-CN">
                        <a:latin typeface="Cambria Math" panose="02040503050406030204" pitchFamily="18" charset="0"/>
                        <a:ea typeface="Cambria Math" panose="020405030504060302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14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24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34</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15</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25</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35</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16</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26</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36</m:t>
                                  </m:r>
                                </m:sub>
                              </m:sSub>
                            </m:e>
                          </m:mr>
                        </m:m>
                      </m:e>
                    </m:d>
                    <m:r>
                      <m:rPr>
                        <m:nor/>
                      </m:rPr>
                      <a:rPr lang="en" altLang="zh-CN" smtClean="0">
                        <a:latin typeface="Cambria Math" panose="02040503050406030204" pitchFamily="18" charset="0"/>
                        <a:ea typeface="Cambria Math" panose="02040503050406030204" pitchFamily="18" charset="0"/>
                      </a:rPr>
                      <m:t>×</m:t>
                    </m:r>
                    <m:d>
                      <m:dPr>
                        <m:begChr m:val="["/>
                        <m:endChr m:val="]"/>
                        <m:ctrlPr>
                          <a:rPr lang="en" altLang="zh-CN" i="1" smtClean="0">
                            <a:latin typeface="Cambria Math" panose="02040503050406030204" pitchFamily="18" charset="0"/>
                          </a:rPr>
                        </m:ctrlPr>
                      </m:dPr>
                      <m:e>
                        <m:m>
                          <m:mPr>
                            <m:mcs>
                              <m:mc>
                                <m:mcPr>
                                  <m:count m:val="1"/>
                                  <m:mcJc m:val="center"/>
                                </m:mcPr>
                              </m:mc>
                            </m:mcs>
                            <m:ctrlPr>
                              <a:rPr lang="en" altLang="zh-CN" i="1" smtClean="0">
                                <a:latin typeface="Cambria Math" panose="02040503050406030204" pitchFamily="18" charset="0"/>
                              </a:rPr>
                            </m:ctrlPr>
                          </m:mPr>
                          <m:mr>
                            <m:e>
                              <m:sSub>
                                <m:sSubPr>
                                  <m:ctrlPr>
                                    <a:rPr lang="en"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mr>
                        </m:m>
                      </m:e>
                    </m:d>
                    <m:r>
                      <a:rPr lang="en-US" altLang="zh-CN" b="1" i="0"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rPr>
                            </m:ctrlPr>
                          </m:mPr>
                          <m:mr>
                            <m:e>
                              <m:sSub>
                                <m:sSubPr>
                                  <m:ctrlPr>
                                    <a:rPr lang="en-US" altLang="zh-CN" b="1"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e>
                          </m:mr>
                        </m:m>
                      </m:e>
                    </m:d>
                  </m:oMath>
                </a14:m>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Example:</a:t>
                </a:r>
              </a:p>
              <a:p>
                <a:pPr marL="0" indent="0">
                  <a:buNone/>
                </a:pPr>
                <a14:m>
                  <m:oMathPara xmlns:m="http://schemas.openxmlformats.org/officeDocument/2006/math">
                    <m:oMathParaPr>
                      <m:jc m:val="centerGroup"/>
                    </m:oMathParaPr>
                    <m:oMath xmlns:m="http://schemas.openxmlformats.org/officeDocument/2006/math">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𝐻</m:t>
                          </m:r>
                        </m:e>
                      </m:acc>
                      <m:r>
                        <a:rPr kumimoji="1" lang="en-US" altLang="zh-CN" b="0" i="1" smtClean="0">
                          <a:latin typeface="Cambria Math" panose="02040503050406030204" pitchFamily="18" charset="0"/>
                        </a:rPr>
                        <m:t>=</m:t>
                      </m:r>
                      <m:d>
                        <m:dPr>
                          <m:begChr m:val="["/>
                          <m:endChr m:val="]"/>
                          <m:ctrlPr>
                            <a:rPr lang="en-US" altLang="zh-CN" b="1" i="1">
                              <a:latin typeface="Cambria Math" panose="02040503050406030204" pitchFamily="18" charset="0"/>
                            </a:rPr>
                          </m:ctrlPr>
                        </m:dPr>
                        <m:e>
                          <m:m>
                            <m:mPr>
                              <m:mcs>
                                <m:mc>
                                  <m:mcPr>
                                    <m:count m:val="1"/>
                                    <m:mcJc m:val="center"/>
                                  </m:mcPr>
                                </m:mc>
                              </m:mcs>
                              <m:ctrlPr>
                                <a:rPr lang="en-US" altLang="zh-CN" b="1" i="1">
                                  <a:latin typeface="Cambria Math" panose="02040503050406030204" pitchFamily="18" charset="0"/>
                                </a:rPr>
                              </m:ctrlPr>
                            </m:mP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mr>
                            <m:mr>
                              <m:e>
                                <m:sSub>
                                  <m:sSubPr>
                                    <m:ctrlPr>
                                      <a:rPr lang="en-US" altLang="zh-CN" b="1"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3</m:t>
                                    </m:r>
                                  </m:sub>
                                </m:sSub>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3</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7</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mr>
                          </m:m>
                        </m:e>
                      </m:d>
                      <m:r>
                        <a:rPr lang="en-US" altLang="zh-CN" i="1">
                          <a:latin typeface="Cambria Math" panose="02040503050406030204" pitchFamily="18" charset="0"/>
                        </a:rPr>
                        <m:t> </m:t>
                      </m:r>
                      <m:r>
                        <m:rPr>
                          <m:nor/>
                        </m:rPr>
                        <a:rPr lang="en" altLang="zh-CN" dirty="0" smtClean="0">
                          <a:latin typeface="Cambria Math" panose="02040503050406030204" pitchFamily="18" charset="0"/>
                          <a:ea typeface="Cambria Math" panose="02040503050406030204" pitchFamily="18" charset="0"/>
                        </a:rPr>
                        <m:t>×</m:t>
                      </m:r>
                      <m:d>
                        <m:dPr>
                          <m:begChr m:val="["/>
                          <m:endChr m:val="]"/>
                          <m:ctrlPr>
                            <a:rPr lang="en" altLang="zh-CN" i="1" smtClean="0">
                              <a:latin typeface="Cambria Math" panose="02040503050406030204" pitchFamily="18" charset="0"/>
                            </a:rPr>
                          </m:ctrlPr>
                        </m:dPr>
                        <m:e>
                          <m:m>
                            <m:mPr>
                              <m:mcs>
                                <m:mc>
                                  <m:mcPr>
                                    <m:count m:val="1"/>
                                    <m:mcJc m:val="center"/>
                                  </m:mcPr>
                                </m:mc>
                              </m:mcs>
                              <m:ctrlPr>
                                <a:rPr lang="en"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e>
                            </m:mr>
                          </m:m>
                        </m:e>
                      </m:d>
                      <m:r>
                        <a:rPr lang="en-US" altLang="zh-CN" b="0" i="0" smtClean="0">
                          <a:latin typeface="Cambria Math" panose="020405030504060302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51</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18</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31</m:t>
                                </m:r>
                              </m:e>
                            </m:mr>
                          </m:m>
                        </m:e>
                      </m:d>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185BBC91-50A5-CC48-BF89-7F51DE2E383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65" t="-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186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A4D7A-AEC8-AC42-BEBC-F1B90C5F2446}"/>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Sigmoid </a:t>
            </a:r>
            <a:r>
              <a:rPr kumimoji="1" lang="en" altLang="zh-CN" b="1" dirty="0">
                <a:latin typeface="Times New Roman" panose="02020603050405020304" pitchFamily="18" charset="0"/>
                <a:cs typeface="Times New Roman" panose="02020603050405020304" pitchFamily="18" charset="0"/>
              </a:rPr>
              <a:t>O</a:t>
            </a:r>
            <a:r>
              <a:rPr lang="en" altLang="zh-CN" b="1" dirty="0">
                <a:latin typeface="Times New Roman" panose="02020603050405020304" pitchFamily="18" charset="0"/>
                <a:cs typeface="Times New Roman" panose="02020603050405020304" pitchFamily="18" charset="0"/>
              </a:rPr>
              <a:t>peration-Hidden Layer</a:t>
            </a:r>
            <a:endParaRPr kumimoji="1" lang="zh-CN" altLang="en-US" b="1" dirty="0">
              <a:latin typeface="Times New Roman" panose="02020603050405020304" pitchFamily="18" charset="0"/>
              <a:cs typeface="Times New Roman" panose="02020603050405020304" pitchFamily="18" charset="0"/>
            </a:endParaRPr>
          </a:p>
        </p:txBody>
      </p:sp>
      <p:pic>
        <p:nvPicPr>
          <p:cNvPr id="5" name="内容占位符 4" descr="图片包含 物体, 游戏机, 钟表&#10;&#10;描述已自动生成">
            <a:extLst>
              <a:ext uri="{FF2B5EF4-FFF2-40B4-BE49-F238E27FC236}">
                <a16:creationId xmlns:a16="http://schemas.microsoft.com/office/drawing/2014/main" id="{22F3DB66-A6FA-3A4E-83A3-2C95BE131529}"/>
              </a:ext>
            </a:extLst>
          </p:cNvPr>
          <p:cNvPicPr>
            <a:picLocks noGrp="1" noChangeAspect="1"/>
          </p:cNvPicPr>
          <p:nvPr>
            <p:ph idx="1"/>
          </p:nvPr>
        </p:nvPicPr>
        <p:blipFill>
          <a:blip r:embed="rId2"/>
          <a:stretch>
            <a:fillRect/>
          </a:stretch>
        </p:blipFill>
        <p:spPr>
          <a:xfrm>
            <a:off x="838199" y="1530050"/>
            <a:ext cx="3636963" cy="656153"/>
          </a:xfr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BDCCB68-7B02-C349-9F46-076E61A58A26}"/>
                  </a:ext>
                </a:extLst>
              </p:cNvPr>
              <p:cNvSpPr txBox="1"/>
              <p:nvPr/>
            </p:nvSpPr>
            <p:spPr>
              <a:xfrm>
                <a:off x="838199" y="2045147"/>
                <a:ext cx="11134725" cy="2327817"/>
              </a:xfrm>
              <a:prstGeom prst="rect">
                <a:avLst/>
              </a:prstGeom>
              <a:noFill/>
            </p:spPr>
            <p:txBody>
              <a:bodyPr wrap="square" rtlCol="0">
                <a:spAutoFit/>
              </a:bodyPr>
              <a:lstStyle/>
              <a:p>
                <a14:m>
                  <m:oMath xmlns:m="http://schemas.openxmlformats.org/officeDocument/2006/math">
                    <m:acc>
                      <m:accPr>
                        <m:chr m:val="⃗"/>
                        <m:ctrlPr>
                          <a:rPr kumimoji="1" lang="en-US" altLang="zh-CN" sz="3200" i="1" smtClean="0">
                            <a:latin typeface="Cambria Math" panose="02040503050406030204" pitchFamily="18" charset="0"/>
                          </a:rPr>
                        </m:ctrlPr>
                      </m:accPr>
                      <m:e>
                        <m:r>
                          <a:rPr kumimoji="1" lang="en-US" altLang="zh-CN" sz="3200" b="0" i="1" smtClean="0">
                            <a:latin typeface="Cambria Math" panose="02040503050406030204" pitchFamily="18" charset="0"/>
                          </a:rPr>
                          <m:t>𝐴</m:t>
                        </m:r>
                      </m:e>
                    </m:acc>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sSub>
                                <m:sSubPr>
                                  <m:ctrlPr>
                                    <a:rPr lang="en" altLang="zh-CN" sz="3200" i="1">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4</m:t>
                                  </m:r>
                                </m:sub>
                              </m:sSub>
                            </m:e>
                          </m:mr>
                          <m:mr>
                            <m:e>
                              <m:sSub>
                                <m:sSubPr>
                                  <m:ctrlPr>
                                    <a:rPr lang="en" altLang="zh-CN" sz="3200" i="1">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5</m:t>
                                  </m:r>
                                </m:sub>
                              </m:sSub>
                            </m:e>
                          </m:mr>
                          <m:mr>
                            <m:e>
                              <m:sSub>
                                <m:sSubPr>
                                  <m:ctrlPr>
                                    <a:rPr lang="en" altLang="zh-CN" sz="3200" i="1">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6</m:t>
                                  </m:r>
                                </m:sub>
                              </m:sSub>
                            </m:e>
                          </m:mr>
                        </m:m>
                      </m:e>
                    </m:d>
                    <m:r>
                      <a:rPr lang="en-US" altLang="zh-CN" sz="3200" b="0" i="1" smtClean="0">
                        <a:latin typeface="Cambria Math" panose="02040503050406030204" pitchFamily="18" charset="0"/>
                      </a:rPr>
                      <m:t>=</m:t>
                    </m:r>
                  </m:oMath>
                </a14:m>
                <a:r>
                  <a:rPr lang="en" altLang="zh-CN" sz="3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1</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2</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3</m:t>
                                      </m:r>
                                    </m:sup>
                                  </m:sSup>
                                </m:den>
                              </m:f>
                            </m:e>
                          </m:mr>
                        </m:m>
                      </m:e>
                    </m:d>
                  </m:oMath>
                </a14:m>
                <a:endParaRPr kumimoji="1" lang="zh-CN" altLang="en-US" sz="32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8BDCCB68-7B02-C349-9F46-076E61A58A26}"/>
                  </a:ext>
                </a:extLst>
              </p:cNvPr>
              <p:cNvSpPr txBox="1">
                <a:spLocks noRot="1" noChangeAspect="1" noMove="1" noResize="1" noEditPoints="1" noAdjustHandles="1" noChangeArrowheads="1" noChangeShapeType="1" noTextEdit="1"/>
              </p:cNvSpPr>
              <p:nvPr/>
            </p:nvSpPr>
            <p:spPr>
              <a:xfrm>
                <a:off x="838199" y="2045147"/>
                <a:ext cx="11134725" cy="2327817"/>
              </a:xfrm>
              <a:prstGeom prst="rect">
                <a:avLst/>
              </a:prstGeom>
              <a:blipFill>
                <a:blip r:embed="rId3"/>
                <a:stretch>
                  <a:fillRect l="-456" b="-16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7C95FD8-27ED-DC4B-8034-EF7D04B9D8B1}"/>
                  </a:ext>
                </a:extLst>
              </p:cNvPr>
              <p:cNvSpPr txBox="1"/>
              <p:nvPr/>
            </p:nvSpPr>
            <p:spPr>
              <a:xfrm>
                <a:off x="838199" y="4058911"/>
                <a:ext cx="11134725" cy="3743589"/>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Example:</a:t>
                </a:r>
              </a:p>
              <a:p>
                <a14:m>
                  <m:oMath xmlns:m="http://schemas.openxmlformats.org/officeDocument/2006/math">
                    <m:acc>
                      <m:accPr>
                        <m:chr m:val="⃗"/>
                        <m:ctrlPr>
                          <a:rPr kumimoji="1" lang="en-US" altLang="zh-CN" sz="3200" i="1">
                            <a:latin typeface="Cambria Math" panose="02040503050406030204" pitchFamily="18" charset="0"/>
                          </a:rPr>
                        </m:ctrlPr>
                      </m:accPr>
                      <m:e>
                        <m:r>
                          <a:rPr kumimoji="1" lang="en-US" altLang="zh-CN" sz="3200" i="1">
                            <a:latin typeface="Cambria Math" panose="02040503050406030204" pitchFamily="18" charset="0"/>
                          </a:rPr>
                          <m:t>𝐴</m:t>
                        </m:r>
                      </m:e>
                    </m:acc>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4</m:t>
                                  </m:r>
                                </m:sub>
                              </m:sSub>
                            </m:e>
                          </m:m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5</m:t>
                                  </m:r>
                                </m:sub>
                              </m:sSub>
                            </m:e>
                          </m:m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6</m:t>
                                  </m:r>
                                </m:sub>
                              </m:sSub>
                            </m:e>
                          </m:mr>
                        </m:m>
                      </m:e>
                    </m:d>
                  </m:oMath>
                </a14:m>
                <a:r>
                  <a:rPr kumimoji="1" lang="en-US" altLang="zh-CN" sz="3200" dirty="0">
                    <a:latin typeface="Times New Roman" panose="02020603050405020304" pitchFamily="18" charset="0"/>
                    <a:cs typeface="Times New Roman" panose="02020603050405020304" pitchFamily="18" charset="0"/>
                  </a:rPr>
                  <a:t>=</a:t>
                </a:r>
                <a:r>
                  <a:rPr lang="en" altLang="zh-CN" sz="3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1</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2</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i="1">
                                          <a:latin typeface="Cambria Math" panose="02040503050406030204" pitchFamily="18" charset="0"/>
                                        </a:rPr>
                                        <m:t>h</m:t>
                                      </m:r>
                                      <m:r>
                                        <a:rPr kumimoji="1" lang="en-US" altLang="zh-CN" sz="3200" i="1">
                                          <a:latin typeface="Cambria Math" panose="02040503050406030204" pitchFamily="18" charset="0"/>
                                        </a:rPr>
                                        <m:t>3</m:t>
                                      </m:r>
                                    </m:sup>
                                  </m:sSup>
                                </m:den>
                              </m:f>
                            </m:e>
                          </m:mr>
                        </m:m>
                      </m:e>
                    </m:d>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b="0" i="1" smtClean="0">
                                          <a:latin typeface="Cambria Math" panose="02040503050406030204" pitchFamily="18" charset="0"/>
                                        </a:rPr>
                                        <m:t>0</m:t>
                                      </m:r>
                                      <m:r>
                                        <a:rPr kumimoji="1" lang="en-US" altLang="zh-CN" sz="3200" b="0" i="1" smtClean="0">
                                          <a:latin typeface="Cambria Math" panose="02040503050406030204" pitchFamily="18" charset="0"/>
                                        </a:rPr>
                                        <m:t>.</m:t>
                                      </m:r>
                                      <m:r>
                                        <a:rPr kumimoji="1" lang="en-US" altLang="zh-CN" sz="3200" b="0" i="1" smtClean="0">
                                          <a:latin typeface="Cambria Math" panose="02040503050406030204" pitchFamily="18" charset="0"/>
                                        </a:rPr>
                                        <m:t>51</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b="0" i="1" smtClean="0">
                                          <a:latin typeface="Cambria Math" panose="02040503050406030204" pitchFamily="18" charset="0"/>
                                        </a:rPr>
                                        <m:t>0</m:t>
                                      </m:r>
                                      <m:r>
                                        <a:rPr kumimoji="1" lang="en-US" altLang="zh-CN" sz="3200" b="0" i="1" smtClean="0">
                                          <a:latin typeface="Cambria Math" panose="02040503050406030204" pitchFamily="18" charset="0"/>
                                        </a:rPr>
                                        <m:t>.</m:t>
                                      </m:r>
                                      <m:r>
                                        <a:rPr kumimoji="1" lang="en-US" altLang="zh-CN" sz="3200" b="0" i="1" smtClean="0">
                                          <a:latin typeface="Cambria Math" panose="02040503050406030204" pitchFamily="18" charset="0"/>
                                        </a:rPr>
                                        <m:t>18</m:t>
                                      </m:r>
                                    </m:sup>
                                  </m:sSup>
                                </m:den>
                              </m:f>
                            </m:e>
                          </m:mr>
                          <m:mr>
                            <m:e>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1</m:t>
                                  </m:r>
                                </m:num>
                                <m:den>
                                  <m:r>
                                    <a:rPr kumimoji="1" lang="en-US" altLang="zh-CN" sz="3200" i="1">
                                      <a:latin typeface="Cambria Math" panose="02040503050406030204" pitchFamily="18" charset="0"/>
                                    </a:rPr>
                                    <m:t>1</m:t>
                                  </m:r>
                                  <m:r>
                                    <a:rPr kumimoji="1" lang="en-US" altLang="zh-CN" sz="3200" i="1">
                                      <a:latin typeface="Cambria Math" panose="02040503050406030204" pitchFamily="18" charset="0"/>
                                    </a:rPr>
                                    <m:t>+</m:t>
                                  </m:r>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𝑒</m:t>
                                      </m:r>
                                    </m:e>
                                    <m:sup>
                                      <m:r>
                                        <a:rPr kumimoji="1" lang="en-US" altLang="zh-CN" sz="3200" i="1">
                                          <a:latin typeface="Cambria Math" panose="02040503050406030204" pitchFamily="18" charset="0"/>
                                        </a:rPr>
                                        <m:t>−</m:t>
                                      </m:r>
                                      <m:r>
                                        <a:rPr kumimoji="1" lang="en-US" altLang="zh-CN" sz="3200" b="0" i="1" smtClean="0">
                                          <a:latin typeface="Cambria Math" panose="02040503050406030204" pitchFamily="18" charset="0"/>
                                        </a:rPr>
                                        <m:t>0</m:t>
                                      </m:r>
                                      <m:r>
                                        <a:rPr kumimoji="1" lang="en-US" altLang="zh-CN" sz="3200" b="0" i="1" smtClean="0">
                                          <a:latin typeface="Cambria Math" panose="02040503050406030204" pitchFamily="18" charset="0"/>
                                        </a:rPr>
                                        <m:t>.</m:t>
                                      </m:r>
                                      <m:r>
                                        <a:rPr kumimoji="1" lang="en-US" altLang="zh-CN" sz="3200" b="0" i="1" smtClean="0">
                                          <a:latin typeface="Cambria Math" panose="02040503050406030204" pitchFamily="18" charset="0"/>
                                        </a:rPr>
                                        <m:t>31</m:t>
                                      </m:r>
                                    </m:sup>
                                  </m:sSup>
                                </m:den>
                              </m:f>
                            </m:e>
                          </m:mr>
                        </m:m>
                      </m:e>
                    </m:d>
                    <m:r>
                      <a:rPr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r>
                                <m:rPr>
                                  <m:brk m:alnAt="7"/>
                                </m:rP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6248</m:t>
                              </m:r>
                            </m:e>
                          </m:mr>
                          <m:mr>
                            <m:e>
                              <m: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5449</m:t>
                              </m:r>
                            </m:e>
                          </m:mr>
                          <m:mr>
                            <m:e>
                              <m: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5769</m:t>
                              </m:r>
                            </m:e>
                          </m:mr>
                        </m:m>
                      </m:e>
                    </m:d>
                  </m:oMath>
                </a14:m>
                <a:endParaRPr kumimoji="1" lang="en-US" altLang="zh-CN" sz="3200" dirty="0">
                  <a:latin typeface="Times New Roman" panose="02020603050405020304" pitchFamily="18" charset="0"/>
                  <a:cs typeface="Times New Roman" panose="02020603050405020304" pitchFamily="18" charset="0"/>
                </a:endParaRPr>
              </a:p>
              <a:p>
                <a:r>
                  <a:rPr kumimoji="1" lang="en-US" altLang="zh-CN" sz="3200" dirty="0">
                    <a:latin typeface="Times New Roman" panose="02020603050405020304" pitchFamily="18" charset="0"/>
                    <a:cs typeface="Times New Roman" panose="02020603050405020304" pitchFamily="18" charset="0"/>
                  </a:rPr>
                  <a:t>                     </a:t>
                </a:r>
              </a:p>
              <a:p>
                <a:r>
                  <a:rPr kumimoji="1" lang="en-US" altLang="zh-CN" sz="3200" dirty="0">
                    <a:latin typeface="Times New Roman" panose="02020603050405020304" pitchFamily="18" charset="0"/>
                    <a:cs typeface="Times New Roman" panose="02020603050405020304" pitchFamily="18" charset="0"/>
                  </a:rPr>
                  <a:t>                     </a:t>
                </a:r>
                <a:endParaRPr kumimoji="1" lang="zh-CN" altLang="en-US" sz="3200"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57C95FD8-27ED-DC4B-8034-EF7D04B9D8B1}"/>
                  </a:ext>
                </a:extLst>
              </p:cNvPr>
              <p:cNvSpPr txBox="1">
                <a:spLocks noRot="1" noChangeAspect="1" noMove="1" noResize="1" noEditPoints="1" noAdjustHandles="1" noChangeArrowheads="1" noChangeShapeType="1" noTextEdit="1"/>
              </p:cNvSpPr>
              <p:nvPr/>
            </p:nvSpPr>
            <p:spPr>
              <a:xfrm>
                <a:off x="838199" y="4058911"/>
                <a:ext cx="11134725" cy="3743589"/>
              </a:xfrm>
              <a:prstGeom prst="rect">
                <a:avLst/>
              </a:prstGeom>
              <a:blipFill>
                <a:blip r:embed="rId4"/>
                <a:stretch>
                  <a:fillRect l="-930" t="-1792"/>
                </a:stretch>
              </a:blipFill>
            </p:spPr>
            <p:txBody>
              <a:bodyPr/>
              <a:lstStyle/>
              <a:p>
                <a:r>
                  <a:rPr lang="en-US">
                    <a:noFill/>
                  </a:rPr>
                  <a:t> </a:t>
                </a:r>
              </a:p>
            </p:txBody>
          </p:sp>
        </mc:Fallback>
      </mc:AlternateContent>
    </p:spTree>
    <p:extLst>
      <p:ext uri="{BB962C8B-B14F-4D97-AF65-F5344CB8AC3E}">
        <p14:creationId xmlns:p14="http://schemas.microsoft.com/office/powerpoint/2010/main" val="35079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9442C-7529-C744-A0BA-D5AA6DFE0B40}"/>
              </a:ext>
            </a:extLst>
          </p:cNvPr>
          <p:cNvSpPr>
            <a:spLocks noGrp="1"/>
          </p:cNvSpPr>
          <p:nvPr>
            <p:ph type="title"/>
          </p:nvPr>
        </p:nvSpPr>
        <p:spPr>
          <a:xfrm>
            <a:off x="838200" y="365125"/>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Sigmoid </a:t>
            </a:r>
            <a:r>
              <a:rPr kumimoji="1" lang="en" altLang="zh-CN" b="1" dirty="0">
                <a:latin typeface="Times New Roman" panose="02020603050405020304" pitchFamily="18" charset="0"/>
                <a:cs typeface="Times New Roman" panose="02020603050405020304" pitchFamily="18" charset="0"/>
              </a:rPr>
              <a:t>O</a:t>
            </a:r>
            <a:r>
              <a:rPr lang="en" altLang="zh-CN" b="1" dirty="0">
                <a:latin typeface="Times New Roman" panose="02020603050405020304" pitchFamily="18" charset="0"/>
                <a:cs typeface="Times New Roman" panose="02020603050405020304" pitchFamily="18" charset="0"/>
              </a:rPr>
              <a:t>peration-Output Layer</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049598-2FF7-2746-B680-2B358EBF940E}"/>
                  </a:ext>
                </a:extLst>
              </p:cNvPr>
              <p:cNvSpPr>
                <a:spLocks noGrp="1"/>
              </p:cNvSpPr>
              <p:nvPr>
                <p:ph idx="1"/>
              </p:nvPr>
            </p:nvSpPr>
            <p:spPr/>
            <p:txBody>
              <a:bodyPr>
                <a:normAutofit fontScale="62500" lnSpcReduction="20000"/>
              </a:bodyPr>
              <a:lstStyle/>
              <a:p>
                <a14:m>
                  <m:oMath xmlns:m="http://schemas.openxmlformats.org/officeDocument/2006/math">
                    <m:acc>
                      <m:accPr>
                        <m:chr m:val="⃗"/>
                        <m:ctrlPr>
                          <a:rPr kumimoji="1" lang="en-US" altLang="zh-CN"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8</m:t>
                                  </m:r>
                                </m:sub>
                              </m:sSub>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9</m:t>
                                  </m:r>
                                </m:sub>
                              </m:sSub>
                            </m:e>
                          </m:mr>
                        </m:m>
                      </m:e>
                    </m:d>
                    <m:r>
                      <a:rPr kumimoji="1" lang="en-US" altLang="zh-CN" i="1">
                        <a:latin typeface="Cambria Math" panose="02040503050406030204" pitchFamily="18" charset="0"/>
                      </a:rPr>
                      <m:t> </m:t>
                    </m:r>
                  </m:oMath>
                </a14:m>
                <a:r>
                  <a:rPr kumimoji="1" lang="en-US" altLang="zh-CN" dirty="0">
                    <a:latin typeface="Times New Roman" panose="02020603050405020304" pitchFamily="18" charset="0"/>
                    <a:cs typeface="Times New Roman" panose="02020603050405020304" pitchFamily="18" charset="0"/>
                  </a:rPr>
                  <a:t>= Sigmoid(</a:t>
                </a:r>
                <a14:m>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𝑊</m:t>
                        </m:r>
                      </m:e>
                      <m:sub>
                        <m:r>
                          <a:rPr kumimoji="1" lang="en-US" altLang="zh-CN" b="0" i="1" smtClean="0">
                            <a:latin typeface="Cambria Math" panose="02040503050406030204" pitchFamily="18" charset="0"/>
                            <a:cs typeface="Times New Roman" panose="02020603050405020304" pitchFamily="18" charset="0"/>
                          </a:rPr>
                          <m:t>𝑜𝑢𝑡𝑝𝑢𝑡</m:t>
                        </m:r>
                      </m:sub>
                    </m:sSub>
                    <m: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𝐴</m:t>
                        </m:r>
                      </m:e>
                    </m:acc>
                  </m:oMath>
                </a14:m>
                <a:r>
                  <a:rPr kumimoji="1" lang="en-US" altLang="zh-CN" dirty="0">
                    <a:latin typeface="Times New Roman" panose="02020603050405020304" pitchFamily="18" charset="0"/>
                    <a:cs typeface="Times New Roman" panose="02020603050405020304" pitchFamily="18" charset="0"/>
                  </a:rPr>
                  <a:t>)</a:t>
                </a:r>
              </a:p>
              <a:p>
                <a:pPr marL="0" indent="0">
                  <a:buNone/>
                </a:pPr>
                <a:r>
                  <a:rPr kumimoji="1" lang="en-US" altLang="zh-CN" dirty="0">
                    <a:latin typeface="Times New Roman" panose="02020603050405020304" pitchFamily="18" charset="0"/>
                    <a:cs typeface="Times New Roman" panose="02020603050405020304" pitchFamily="18" charset="0"/>
                  </a:rPr>
                  <a:t>                  =Sigmoid(</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67</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68</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69</m:t>
                                  </m:r>
                                </m:sub>
                              </m:sSub>
                            </m:e>
                          </m:mr>
                        </m:m>
                      </m:e>
                    </m:d>
                    <m:r>
                      <a:rPr lang="en-US" altLang="zh-CN" i="1">
                        <a:latin typeface="Cambria Math" panose="02040503050406030204" pitchFamily="18" charset="0"/>
                      </a:rPr>
                      <m:t> </m:t>
                    </m:r>
                    <m:r>
                      <m:rPr>
                        <m:nor/>
                      </m:rPr>
                      <a:rPr lang="en" altLang="zh-CN">
                        <a:latin typeface="Times New Roman" panose="02020603050405020304" pitchFamily="18" charset="0"/>
                        <a:ea typeface="Cambria Math" panose="02040503050406030204" pitchFamily="18" charset="0"/>
                        <a:cs typeface="Times New Roman" panose="020206030504050203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4</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5</m:t>
                                  </m:r>
                                </m:sub>
                              </m:sSub>
                            </m:e>
                          </m:mr>
                          <m:mr>
                            <m:e>
                              <m:sSub>
                                <m:sSubPr>
                                  <m:ctrlPr>
                                    <a:rPr lang="e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6</m:t>
                                  </m:r>
                                </m:sub>
                              </m:sSub>
                            </m:e>
                          </m:mr>
                        </m:m>
                      </m:e>
                    </m:d>
                  </m:oMath>
                </a14:m>
                <a:r>
                  <a:rPr kumimoji="1" lang="en-US" altLang="zh-CN" dirty="0">
                    <a:latin typeface="Times New Roman" panose="02020603050405020304" pitchFamily="18" charset="0"/>
                    <a:cs typeface="Times New Roman" panose="02020603050405020304" pitchFamily="18" charset="0"/>
                  </a:rPr>
                  <a:t>)</a:t>
                </a: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 Sigmoid(</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3</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4</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7</m:t>
                              </m:r>
                            </m:e>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m:t>
                              </m:r>
                            </m:e>
                          </m:mr>
                        </m:m>
                      </m:e>
                    </m:d>
                    <m:r>
                      <a:rPr lang="en-US" altLang="zh-CN" i="1">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d>
                      <m:dPr>
                        <m:begChr m:val="["/>
                        <m:endChr m:val="]"/>
                        <m:ctrlPr>
                          <a:rPr lang="en" altLang="zh-CN" i="1">
                            <a:latin typeface="Cambria Math" panose="02040503050406030204" pitchFamily="18" charset="0"/>
                          </a:rPr>
                        </m:ctrlPr>
                      </m:dPr>
                      <m:e>
                        <m:m>
                          <m:mPr>
                            <m:mcs>
                              <m:mc>
                                <m:mcPr>
                                  <m:count m:val="1"/>
                                  <m:mcJc m:val="center"/>
                                </m:mcPr>
                              </m:mc>
                            </m:mcs>
                            <m:ctrlPr>
                              <a:rPr lang="en"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6248</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5449</m:t>
                              </m:r>
                            </m:e>
                          </m:mr>
                          <m:mr>
                            <m:e>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5769</m:t>
                              </m:r>
                            </m:e>
                          </m:mr>
                        </m:m>
                      </m:e>
                    </m:d>
                    <m:r>
                      <m:rPr>
                        <m:nor/>
                      </m:rPr>
                      <a:rPr kumimoji="1" lang="en-US" altLang="zh-CN" dirty="0">
                        <a:latin typeface="Times New Roman" panose="02020603050405020304" pitchFamily="18" charset="0"/>
                        <a:cs typeface="Times New Roman" panose="02020603050405020304" pitchFamily="18" charset="0"/>
                      </a:rPr>
                      <m:t>)</m:t>
                    </m:r>
                  </m:oMath>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                   </a:t>
                </a:r>
              </a:p>
              <a:p>
                <a:pPr marL="0" indent="0">
                  <a:buNone/>
                </a:pPr>
                <a:r>
                  <a:rPr kumimoji="1" lang="en-US" altLang="zh-CN" dirty="0">
                    <a:latin typeface="Times New Roman" panose="02020603050405020304" pitchFamily="18" charset="0"/>
                    <a:cs typeface="Times New Roman" panose="02020603050405020304" pitchFamily="18" charset="0"/>
                  </a:rPr>
                  <a:t>                  = Sigmoid(</a:t>
                </a:r>
                <a14:m>
                  <m:oMath xmlns:m="http://schemas.openxmlformats.org/officeDocument/2006/math">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3541</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6601</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7324</m:t>
                              </m:r>
                            </m:e>
                          </m:mr>
                        </m:m>
                      </m:e>
                    </m:d>
                  </m:oMath>
                </a14:m>
                <a:r>
                  <a:rPr kumimoji="1" lang="en-US" altLang="zh-CN" dirty="0">
                    <a:latin typeface="Times New Roman" panose="02020603050405020304" pitchFamily="18" charset="0"/>
                    <a:cs typeface="Times New Roman" panose="02020603050405020304" pitchFamily="18" charset="0"/>
                  </a:rPr>
                  <a:t>)</a:t>
                </a:r>
              </a:p>
              <a:p>
                <a:pPr marL="0" indent="0">
                  <a:buNone/>
                </a:pPr>
                <a:r>
                  <a:rPr kumimoji="1" lang="en-US" altLang="zh-CN" dirty="0">
                    <a:latin typeface="Times New Roman" panose="02020603050405020304" pitchFamily="18" charset="0"/>
                    <a:cs typeface="Times New Roman" panose="02020603050405020304" pitchFamily="18" charset="0"/>
                  </a:rPr>
                  <a:t>                        </a:t>
                </a:r>
              </a:p>
              <a:p>
                <a:pPr marL="0" indent="0">
                  <a:buNone/>
                </a:pPr>
                <a:r>
                  <a:rPr kumimoji="1" lang="en-US" altLang="zh-CN"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kumimoji="1" lang="en-US" altLang="zh-CN" i="1">
                            <a:latin typeface="Cambria Math" panose="02040503050406030204" pitchFamily="18" charset="0"/>
                          </a:rPr>
                        </m:ctrlPr>
                      </m:dPr>
                      <m:e>
                        <m:m>
                          <m:mPr>
                            <m:mcs>
                              <m:mc>
                                <m:mcPr>
                                  <m:count m:val="1"/>
                                  <m:mcJc m:val="center"/>
                                </m:mcPr>
                              </m:mc>
                            </m:mcs>
                            <m:ctrlPr>
                              <a:rPr kumimoji="1" lang="en-US" altLang="zh-CN" i="1">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5876</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6593</m:t>
                              </m:r>
                            </m:e>
                          </m:mr>
                          <m:mr>
                            <m:e>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6753</m:t>
                              </m:r>
                            </m:e>
                          </m:mr>
                        </m:m>
                      </m:e>
                    </m:d>
                  </m:oMath>
                </a14:m>
                <a:endParaRPr kumimoji="1"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9049598-2FF7-2746-B680-2B358EBF940E}"/>
                  </a:ext>
                </a:extLst>
              </p:cNvPr>
              <p:cNvSpPr>
                <a:spLocks noGrp="1" noRot="1" noChangeAspect="1" noMove="1" noResize="1" noEditPoints="1" noAdjustHandles="1" noChangeArrowheads="1" noChangeShapeType="1" noTextEdit="1"/>
              </p:cNvSpPr>
              <p:nvPr>
                <p:ph idx="1"/>
              </p:nvPr>
            </p:nvSpPr>
            <p:spPr>
              <a:blipFill>
                <a:blip r:embed="rId2"/>
                <a:stretch>
                  <a:fillRect l="-362" t="-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026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p:txBody>
          <a:bodyPr/>
          <a:lstStyle/>
          <a:p>
            <a:r>
              <a:rPr lang="en" altLang="zh-CN" b="1" spc="-5" dirty="0">
                <a:latin typeface="Times New Roman"/>
                <a:cs typeface="Times New Roman"/>
              </a:rPr>
              <a:t>Error gradient Calculation-Output Layer</a:t>
            </a:r>
            <a:endParaRPr kumimoji="1"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lstStyle/>
              <a:p>
                <a14:m>
                  <m:oMath xmlns:m="http://schemas.openxmlformats.org/officeDocument/2006/math">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kumimoji="1" lang="en-US" altLang="zh-CN" i="1">
                                      <a:latin typeface="Cambria Math" panose="02040503050406030204" pitchFamily="18" charset="0"/>
                                    </a:rPr>
                                    <m:t>7</m:t>
                                  </m:r>
                                </m:sub>
                              </m:sSub>
                            </m:e>
                          </m:m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lang="en-US" altLang="zh-CN" b="0" i="1" spc="100" dirty="0" smtClean="0">
                                      <a:latin typeface="Cambria Math" panose="02040503050406030204" pitchFamily="18" charset="0"/>
                                      <a:cs typeface="Symbol"/>
                                    </a:rPr>
                                    <m:t>8</m:t>
                                  </m:r>
                                </m:sub>
                              </m:sSub>
                            </m:e>
                          </m:mr>
                          <m:mr>
                            <m:e>
                              <m:sSub>
                                <m:sSubPr>
                                  <m:ctrlPr>
                                    <a:rPr kumimoji="1" lang="en-US" altLang="zh-CN" i="1">
                                      <a:latin typeface="Cambria Math" panose="02040503050406030204" pitchFamily="18" charset="0"/>
                                    </a:rPr>
                                  </m:ctrlPr>
                                </m:sSubPr>
                                <m:e>
                                  <m:r>
                                    <m:rPr>
                                      <m:nor/>
                                    </m:rPr>
                                    <a:rPr lang="zh-CN" altLang="en-US" spc="100" dirty="0">
                                      <a:latin typeface="Symbol"/>
                                      <a:cs typeface="Symbol"/>
                                    </a:rPr>
                                    <m:t></m:t>
                                  </m:r>
                                </m:e>
                                <m:sub>
                                  <m:r>
                                    <a:rPr lang="en-US" altLang="zh-CN" b="0" i="1" spc="100" dirty="0" smtClean="0">
                                      <a:latin typeface="Cambria Math" panose="02040503050406030204" pitchFamily="18" charset="0"/>
                                      <a:cs typeface="Symbol"/>
                                    </a:rPr>
                                    <m:t>9</m:t>
                                  </m:r>
                                </m:sub>
                              </m:sSub>
                            </m:e>
                          </m:mr>
                        </m:m>
                      </m:e>
                    </m:d>
                    <m:r>
                      <a:rPr kumimoji="1" lang="en-US" altLang="zh-CN" i="1">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𝑑</m:t>
                                  </m:r>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7</m:t>
                                  </m:r>
                                </m:sub>
                              </m:sSub>
                              <m:r>
                                <m:rPr>
                                  <m:brk m:alnAt="7"/>
                                </m:rPr>
                                <a:rPr kumimoji="1" lang="en-US" altLang="zh-CN" b="0" i="1" smtClean="0">
                                  <a:latin typeface="Cambria Math" panose="02040503050406030204" pitchFamily="18" charset="0"/>
                                </a:rPr>
                                <m:t>)</m:t>
                              </m:r>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1</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8</m:t>
                                  </m:r>
                                </m:sub>
                              </m:sSub>
                              <m:r>
                                <m:rPr>
                                  <m:brk m:alnAt="7"/>
                                </m:rPr>
                                <a:rPr kumimoji="1" lang="en-US" altLang="zh-CN" i="1">
                                  <a:latin typeface="Cambria Math" panose="02040503050406030204" pitchFamily="18" charset="0"/>
                                </a:rPr>
                                <m:t>)</m:t>
                              </m:r>
                            </m:e>
                          </m:mr>
                          <m:m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1</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𝑑</m:t>
                                  </m:r>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b="0" i="1" smtClean="0">
                                      <a:latin typeface="Cambria Math" panose="02040503050406030204" pitchFamily="18" charset="0"/>
                                    </a:rPr>
                                    <m:t>9</m:t>
                                  </m:r>
                                </m:sub>
                              </m:sSub>
                              <m:r>
                                <m:rPr>
                                  <m:brk m:alnAt="7"/>
                                </m:rPr>
                                <a:rPr kumimoji="1" lang="en-US" altLang="zh-CN" i="1">
                                  <a:latin typeface="Cambria Math" panose="02040503050406030204" pitchFamily="18" charset="0"/>
                                </a:rPr>
                                <m:t>)</m:t>
                              </m:r>
                            </m:e>
                          </m:mr>
                        </m:m>
                      </m:e>
                    </m:d>
                    <m:r>
                      <a:rPr kumimoji="1" lang="en-US" altLang="zh-CN" b="0" i="1" smtClean="0">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0999</m:t>
                              </m:r>
                            </m:e>
                          </m:mr>
                          <m:mr>
                            <m:e>
                              <m:r>
                                <a:rPr kumimoji="1" lang="en-US" altLang="zh-CN" i="1">
                                  <a:latin typeface="Cambria Math" panose="02040503050406030204" pitchFamily="18" charset="0"/>
                                </a:rPr>
                                <m:t>−</m:t>
                              </m:r>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1481</m:t>
                              </m:r>
                            </m:e>
                          </m:mr>
                          <m:mr>
                            <m:e>
                              <m:r>
                                <a:rPr kumimoji="1" lang="en-US" altLang="zh-CN" i="1">
                                  <a:latin typeface="Cambria Math" panose="02040503050406030204" pitchFamily="18" charset="0"/>
                                </a:rPr>
                                <m:t>−</m:t>
                              </m:r>
                              <m:r>
                                <a:rPr kumimoji="1" lang="en-US" altLang="zh-CN" i="1">
                                  <a:latin typeface="Cambria Math" panose="02040503050406030204" pitchFamily="18" charset="0"/>
                                </a:rPr>
                                <m:t>0</m:t>
                              </m:r>
                              <m:r>
                                <a:rPr kumimoji="1" lang="en-US" altLang="zh-CN" i="1">
                                  <a:latin typeface="Cambria Math" panose="02040503050406030204" pitchFamily="18" charset="0"/>
                                </a:rPr>
                                <m:t>.</m:t>
                              </m:r>
                              <m:r>
                                <a:rPr kumimoji="1" lang="en-US" altLang="zh-CN" i="1">
                                  <a:latin typeface="Cambria Math" panose="02040503050406030204" pitchFamily="18" charset="0"/>
                                </a:rPr>
                                <m:t>1481</m:t>
                              </m:r>
                            </m:e>
                          </m:mr>
                        </m:m>
                      </m:e>
                    </m:d>
                  </m:oMath>
                </a14:m>
                <a:endParaRPr kumimoji="1" lang="en-US" altLang="zh-CN" b="0" i="1" dirty="0">
                  <a:latin typeface="Cambria Math" panose="02040503050406030204" pitchFamily="18" charset="0"/>
                </a:endParaRPr>
              </a:p>
            </p:txBody>
          </p:sp>
        </mc:Choice>
        <mc:Fallback>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65A60E6-7C6B-4983-83FD-94A758EB797C}"/>
                  </a:ext>
                </a:extLst>
              </p:cNvPr>
              <p:cNvSpPr/>
              <p:nvPr/>
            </p:nvSpPr>
            <p:spPr>
              <a:xfrm>
                <a:off x="8833336" y="3837171"/>
                <a:ext cx="3291255" cy="1240532"/>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14:m>
                  <m:oMath xmlns:m="http://schemas.openxmlformats.org/officeDocument/2006/math">
                    <m:acc>
                      <m:accPr>
                        <m:chr m:val="⃗"/>
                        <m:ctrlPr>
                          <a:rPr kumimoji="1" lang="en-US" altLang="zh-CN" sz="2800" i="1">
                            <a:latin typeface="Cambria Math" panose="02040503050406030204" pitchFamily="18" charset="0"/>
                          </a:rPr>
                        </m:ctrlPr>
                      </m:accPr>
                      <m:e>
                        <m:r>
                          <a:rPr kumimoji="1" lang="en-US" altLang="zh-CN" sz="2800" i="1">
                            <a:latin typeface="Cambria Math" panose="02040503050406030204" pitchFamily="18" charset="0"/>
                          </a:rPr>
                          <m:t>𝑌</m:t>
                        </m:r>
                      </m:e>
                    </m:acc>
                    <m:r>
                      <a:rPr kumimoji="1" lang="en-US" altLang="zh-CN" sz="2800" i="1">
                        <a:latin typeface="Cambria Math" panose="02040503050406030204" pitchFamily="18" charset="0"/>
                      </a:rPr>
                      <m:t>=</m:t>
                    </m:r>
                    <m:d>
                      <m:dPr>
                        <m:begChr m:val="["/>
                        <m:endChr m:val="]"/>
                        <m:ctrlPr>
                          <a:rPr kumimoji="1" lang="en-US" altLang="zh-CN" sz="2800" i="1">
                            <a:latin typeface="Cambria Math" panose="02040503050406030204" pitchFamily="18" charset="0"/>
                          </a:rPr>
                        </m:ctrlPr>
                      </m:dPr>
                      <m:e>
                        <m:m>
                          <m:mPr>
                            <m:mcs>
                              <m:mc>
                                <m:mcPr>
                                  <m:count m:val="1"/>
                                  <m:mcJc m:val="center"/>
                                </m:mcPr>
                              </m:mc>
                            </m:mcs>
                            <m:ctrlPr>
                              <a:rPr kumimoji="1" lang="en-US" altLang="zh-CN" sz="2800" i="1">
                                <a:latin typeface="Cambria Math" panose="02040503050406030204" pitchFamily="18" charset="0"/>
                              </a:rPr>
                            </m:ctrlPr>
                          </m:mPr>
                          <m:m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𝑦</m:t>
                                  </m:r>
                                </m:e>
                                <m:sub>
                                  <m:r>
                                    <a:rPr kumimoji="1" lang="en-US" altLang="zh-CN" sz="2800" i="1">
                                      <a:latin typeface="Cambria Math" panose="02040503050406030204" pitchFamily="18" charset="0"/>
                                    </a:rPr>
                                    <m:t>7</m:t>
                                  </m:r>
                                </m:sub>
                              </m:sSub>
                            </m:e>
                          </m:mr>
                          <m:m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𝑦</m:t>
                                  </m:r>
                                </m:e>
                                <m:sub>
                                  <m:r>
                                    <a:rPr kumimoji="1" lang="en-US" altLang="zh-CN" sz="2800" i="1">
                                      <a:latin typeface="Cambria Math" panose="02040503050406030204" pitchFamily="18" charset="0"/>
                                    </a:rPr>
                                    <m:t>8</m:t>
                                  </m:r>
                                </m:sub>
                              </m:sSub>
                            </m:e>
                          </m:mr>
                          <m:mr>
                            <m:e>
                              <m:sSub>
                                <m:sSubPr>
                                  <m:ctrlPr>
                                    <a:rPr kumimoji="1" lang="en-US" altLang="zh-CN" sz="2800" i="1">
                                      <a:latin typeface="Cambria Math" panose="02040503050406030204" pitchFamily="18" charset="0"/>
                                    </a:rPr>
                                  </m:ctrlPr>
                                </m:sSubPr>
                                <m:e>
                                  <m:r>
                                    <a:rPr kumimoji="1" lang="en-US" altLang="zh-CN" sz="2800" i="1">
                                      <a:latin typeface="Cambria Math" panose="02040503050406030204" pitchFamily="18" charset="0"/>
                                    </a:rPr>
                                    <m:t>𝑦</m:t>
                                  </m:r>
                                </m:e>
                                <m:sub>
                                  <m:r>
                                    <a:rPr kumimoji="1" lang="en-US" altLang="zh-CN" sz="2800" i="1">
                                      <a:latin typeface="Cambria Math" panose="02040503050406030204" pitchFamily="18" charset="0"/>
                                    </a:rPr>
                                    <m:t>9</m:t>
                                  </m:r>
                                </m:sub>
                              </m:sSub>
                            </m:e>
                          </m:mr>
                        </m:m>
                      </m:e>
                    </m:d>
                    <m:r>
                      <a:rPr kumimoji="1" lang="en-US" altLang="zh-CN" sz="2800" i="1">
                        <a:latin typeface="Cambria Math" panose="02040503050406030204" pitchFamily="18" charset="0"/>
                      </a:rPr>
                      <m:t> </m:t>
                    </m:r>
                  </m:oMath>
                </a14:m>
                <a:r>
                  <a:rPr kumimoji="1" lang="en-US" altLang="zh-CN" sz="2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kumimoji="1" lang="en-US" altLang="zh-CN" sz="2800" i="1">
                            <a:latin typeface="Cambria Math" panose="02040503050406030204" pitchFamily="18" charset="0"/>
                          </a:rPr>
                        </m:ctrlPr>
                      </m:dPr>
                      <m:e>
                        <m:m>
                          <m:mPr>
                            <m:mcs>
                              <m:mc>
                                <m:mcPr>
                                  <m:count m:val="1"/>
                                  <m:mcJc m:val="center"/>
                                </m:mcPr>
                              </m:mc>
                            </m:mcs>
                            <m:ctrlPr>
                              <a:rPr kumimoji="1" lang="en-US" altLang="zh-CN" sz="2800" i="1">
                                <a:latin typeface="Cambria Math" panose="02040503050406030204" pitchFamily="18" charset="0"/>
                              </a:rPr>
                            </m:ctrlPr>
                          </m:mPr>
                          <m:mr>
                            <m:e>
                              <m:r>
                                <m:rPr>
                                  <m:brk m:alnAt="7"/>
                                </m:rPr>
                                <a:rPr kumimoji="1" lang="en-US" altLang="zh-CN" sz="2800" i="1">
                                  <a:latin typeface="Cambria Math" panose="02040503050406030204" pitchFamily="18" charset="0"/>
                                </a:rPr>
                                <m:t>0</m:t>
                              </m:r>
                              <m:r>
                                <a:rPr kumimoji="1" lang="en-US" altLang="zh-CN" sz="2800" i="1">
                                  <a:latin typeface="Cambria Math" panose="02040503050406030204" pitchFamily="18" charset="0"/>
                                </a:rPr>
                                <m:t>.</m:t>
                              </m:r>
                              <m:r>
                                <a:rPr kumimoji="1" lang="en-US" altLang="zh-CN" sz="2800" i="1">
                                  <a:latin typeface="Cambria Math" panose="02040503050406030204" pitchFamily="18" charset="0"/>
                                </a:rPr>
                                <m:t>5876</m:t>
                              </m:r>
                            </m:e>
                          </m:mr>
                          <m:mr>
                            <m:e>
                              <m:r>
                                <a:rPr kumimoji="1" lang="en-US" altLang="zh-CN" sz="2800" i="1">
                                  <a:latin typeface="Cambria Math" panose="02040503050406030204" pitchFamily="18" charset="0"/>
                                </a:rPr>
                                <m:t>0</m:t>
                              </m:r>
                              <m:r>
                                <a:rPr kumimoji="1" lang="en-US" altLang="zh-CN" sz="2800" i="1">
                                  <a:latin typeface="Cambria Math" panose="02040503050406030204" pitchFamily="18" charset="0"/>
                                </a:rPr>
                                <m:t>.</m:t>
                              </m:r>
                              <m:r>
                                <a:rPr kumimoji="1" lang="en-US" altLang="zh-CN" sz="2800" i="1">
                                  <a:latin typeface="Cambria Math" panose="02040503050406030204" pitchFamily="18" charset="0"/>
                                </a:rPr>
                                <m:t>6593</m:t>
                              </m:r>
                            </m:e>
                          </m:mr>
                          <m:mr>
                            <m:e>
                              <m:r>
                                <a:rPr kumimoji="1" lang="en-US" altLang="zh-CN" sz="2800" i="1">
                                  <a:latin typeface="Cambria Math" panose="02040503050406030204" pitchFamily="18" charset="0"/>
                                </a:rPr>
                                <m:t>0</m:t>
                              </m:r>
                              <m:r>
                                <a:rPr kumimoji="1" lang="en-US" altLang="zh-CN" sz="2800" i="1">
                                  <a:latin typeface="Cambria Math" panose="02040503050406030204" pitchFamily="18" charset="0"/>
                                </a:rPr>
                                <m:t>.</m:t>
                              </m:r>
                              <m:r>
                                <a:rPr kumimoji="1" lang="en-US" altLang="zh-CN" sz="2800" i="1">
                                  <a:latin typeface="Cambria Math" panose="02040503050406030204" pitchFamily="18" charset="0"/>
                                </a:rPr>
                                <m:t>6753</m:t>
                              </m:r>
                            </m:e>
                          </m:mr>
                        </m:m>
                      </m:e>
                    </m:d>
                  </m:oMath>
                </a14:m>
                <a:endParaRPr kumimoji="1" lang="en-US" altLang="zh-CN" sz="2800" dirty="0">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465A60E6-7C6B-4983-83FD-94A758EB797C}"/>
                  </a:ext>
                </a:extLst>
              </p:cNvPr>
              <p:cNvSpPr>
                <a:spLocks noRot="1" noChangeAspect="1" noMove="1" noResize="1" noEditPoints="1" noAdjustHandles="1" noChangeArrowheads="1" noChangeShapeType="1" noTextEdit="1"/>
              </p:cNvSpPr>
              <p:nvPr/>
            </p:nvSpPr>
            <p:spPr>
              <a:xfrm>
                <a:off x="8833336" y="3837171"/>
                <a:ext cx="3291255" cy="12405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895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a:xfrm>
            <a:off x="838199" y="365125"/>
            <a:ext cx="10900719" cy="1325563"/>
          </a:xfrm>
        </p:spPr>
        <p:txBody>
          <a:bodyPr>
            <a:normAutofit/>
          </a:bodyPr>
          <a:lstStyle/>
          <a:p>
            <a:r>
              <a:rPr lang="en" altLang="zh-CN" sz="3600" b="1" spc="-5" dirty="0">
                <a:latin typeface="Times New Roman" panose="02020603050405020304" pitchFamily="18" charset="0"/>
                <a:cs typeface="Times New Roman" panose="02020603050405020304" pitchFamily="18" charset="0"/>
              </a:rPr>
              <a:t>Partial</a:t>
            </a:r>
            <a:r>
              <a:rPr lang="en" altLang="zh-CN" sz="3600" b="1" spc="-20" dirty="0">
                <a:latin typeface="Times New Roman" panose="02020603050405020304" pitchFamily="18" charset="0"/>
                <a:cs typeface="Times New Roman" panose="02020603050405020304" pitchFamily="18" charset="0"/>
              </a:rPr>
              <a:t> </a:t>
            </a:r>
            <a:r>
              <a:rPr lang="en" altLang="zh-CN" sz="3600" b="1" dirty="0">
                <a:latin typeface="Times New Roman" panose="02020603050405020304" pitchFamily="18" charset="0"/>
                <a:cs typeface="Times New Roman" panose="02020603050405020304" pitchFamily="18" charset="0"/>
              </a:rPr>
              <a:t>gradient of E with respect to W-Output </a:t>
            </a:r>
            <a:r>
              <a:rPr lang="en" altLang="zh-CN" sz="3600" b="1" spc="-5" dirty="0">
                <a:latin typeface="Times New Roman" panose="02020603050405020304" pitchFamily="18" charset="0"/>
                <a:cs typeface="Times New Roman" panose="02020603050405020304" pitchFamily="18" charset="0"/>
              </a:rPr>
              <a:t>Layer</a:t>
            </a:r>
            <a:endParaRPr kumimoji="1"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lstStyle/>
              <a:p>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num>
                      <m:den>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sub>
                        </m:sSub>
                      </m:den>
                    </m:f>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den>
                              </m:f>
                            </m:e>
                          </m:mr>
                        </m:m>
                      </m:e>
                    </m:d>
                    <m:r>
                      <a:rPr lang="en-US" altLang="zh-CN" b="0" i="1" spc="100" dirty="0" smtClean="0">
                        <a:latin typeface="Cambria Math" panose="02040503050406030204" pitchFamily="18" charset="0"/>
                        <a:cs typeface="Symbol"/>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7</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7</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e>
                          </m:mr>
                        </m:m>
                      </m:e>
                    </m:d>
                  </m:oMath>
                </a14:m>
                <a:endParaRPr lang="en-US" altLang="zh-CN" b="0" dirty="0">
                  <a:ea typeface="Cambria Math" panose="02040503050406030204" pitchFamily="18" charset="0"/>
                </a:endParaRPr>
              </a:p>
              <a:p>
                <a:pPr marL="0" indent="0">
                  <a:buNone/>
                </a:pPr>
                <a:r>
                  <a:rPr kumimoji="1" lang="en-US" altLang="zh-CN" dirty="0"/>
                  <a:t>              </a:t>
                </a:r>
              </a:p>
              <a:p>
                <a:pPr marL="0" indent="0">
                  <a:buNone/>
                </a:pPr>
                <a:r>
                  <a:rPr kumimoji="1"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0624</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0544</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0576</m:t>
                              </m:r>
                            </m:e>
                          </m:mr>
                          <m:m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0925</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0807</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0854</m:t>
                              </m:r>
                            </m:e>
                          </m:mr>
                          <m:m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0925</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0807</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0854</m:t>
                              </m:r>
                            </m:e>
                          </m:mr>
                        </m:m>
                      </m:e>
                    </m:d>
                  </m:oMath>
                </a14:m>
                <a:endParaRPr kumimoji="1" lang="en-US" altLang="zh-CN" dirty="0"/>
              </a:p>
            </p:txBody>
          </p:sp>
        </mc:Choice>
        <mc:Fallback xmlns="">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l="-880" t="-1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8">
                <a:extLst>
                  <a:ext uri="{FF2B5EF4-FFF2-40B4-BE49-F238E27FC236}">
                    <a16:creationId xmlns:a16="http://schemas.microsoft.com/office/drawing/2014/main" id="{1DE64A84-F665-432F-B958-1020070E3158}"/>
                  </a:ext>
                </a:extLst>
              </p:cNvPr>
              <p:cNvSpPr txBox="1"/>
              <p:nvPr/>
            </p:nvSpPr>
            <p:spPr>
              <a:xfrm>
                <a:off x="8291144" y="3549144"/>
                <a:ext cx="3804140" cy="1396473"/>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14:m>
                  <m:oMath xmlns:m="http://schemas.openxmlformats.org/officeDocument/2006/math">
                    <m:acc>
                      <m:accPr>
                        <m:chr m:val="⃗"/>
                        <m:ctrlPr>
                          <a:rPr kumimoji="1" lang="en-US" altLang="zh-CN" sz="3200" i="1" smtClean="0">
                            <a:latin typeface="Cambria Math" panose="02040503050406030204" pitchFamily="18" charset="0"/>
                          </a:rPr>
                        </m:ctrlPr>
                      </m:accPr>
                      <m:e>
                        <m:r>
                          <a:rPr kumimoji="1" lang="en-US" altLang="zh-CN" sz="3200" i="1">
                            <a:latin typeface="Cambria Math" panose="02040503050406030204" pitchFamily="18" charset="0"/>
                          </a:rPr>
                          <m:t>𝐴</m:t>
                        </m:r>
                      </m:e>
                    </m:acc>
                    <m:r>
                      <a:rPr kumimoji="1" lang="en-US" altLang="zh-CN" sz="3200" b="0" i="1" smtClean="0">
                        <a:latin typeface="Cambria Math" panose="02040503050406030204" pitchFamily="18" charset="0"/>
                      </a:rPr>
                      <m:t>=</m:t>
                    </m:r>
                    <m:d>
                      <m:dPr>
                        <m:begChr m:val="["/>
                        <m:endChr m:val="]"/>
                        <m:ctrlPr>
                          <a:rPr lang="en" altLang="zh-CN" sz="3200" i="1">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4</m:t>
                                  </m:r>
                                </m:sub>
                              </m:sSub>
                            </m:e>
                          </m:m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5</m:t>
                                  </m:r>
                                </m:sub>
                              </m:sSub>
                            </m:e>
                          </m:mr>
                          <m:mr>
                            <m:e>
                              <m:sSub>
                                <m:sSubPr>
                                  <m:ctrlPr>
                                    <a:rPr lang="e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6</m:t>
                                  </m:r>
                                </m:sub>
                              </m:sSub>
                            </m:e>
                          </m:mr>
                        </m:m>
                      </m:e>
                    </m:d>
                  </m:oMath>
                </a14:m>
                <a:r>
                  <a:rPr kumimoji="1" lang="en-US" altLang="zh-CN" sz="3200" dirty="0">
                    <a:latin typeface="Times New Roman" panose="02020603050405020304" pitchFamily="18" charset="0"/>
                    <a:cs typeface="Times New Roman" panose="02020603050405020304" pitchFamily="18" charset="0"/>
                  </a:rPr>
                  <a:t>=</a:t>
                </a:r>
                <a:r>
                  <a:rPr lang="en" altLang="zh-CN" sz="32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 altLang="zh-CN" sz="3200" i="1" smtClean="0">
                            <a:latin typeface="Cambria Math" panose="02040503050406030204" pitchFamily="18" charset="0"/>
                          </a:rPr>
                        </m:ctrlPr>
                      </m:dPr>
                      <m:e>
                        <m:m>
                          <m:mPr>
                            <m:mcs>
                              <m:mc>
                                <m:mcPr>
                                  <m:count m:val="1"/>
                                  <m:mcJc m:val="center"/>
                                </m:mcPr>
                              </m:mc>
                            </m:mcs>
                            <m:ctrlPr>
                              <a:rPr lang="en" altLang="zh-CN" sz="3200" i="1">
                                <a:latin typeface="Cambria Math" panose="02040503050406030204" pitchFamily="18" charset="0"/>
                              </a:rPr>
                            </m:ctrlPr>
                          </m:mPr>
                          <m:mr>
                            <m:e>
                              <m:r>
                                <m:rPr>
                                  <m:brk m:alnAt="7"/>
                                </m:rP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6248</m:t>
                              </m:r>
                            </m:e>
                          </m:mr>
                          <m:mr>
                            <m:e>
                              <m: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5449</m:t>
                              </m:r>
                            </m:e>
                          </m:mr>
                          <m:mr>
                            <m:e>
                              <m:r>
                                <a:rPr lang="en-US" altLang="zh-CN" sz="3200" b="0" i="1" smtClean="0">
                                  <a:latin typeface="Cambria Math" panose="02040503050406030204" pitchFamily="18" charset="0"/>
                                </a:rPr>
                                <m:t>0</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5769</m:t>
                              </m:r>
                            </m:e>
                          </m:mr>
                        </m:m>
                      </m:e>
                    </m:d>
                  </m:oMath>
                </a14:m>
                <a:endParaRPr kumimoji="1" lang="en-US" altLang="zh-CN" sz="3200" dirty="0">
                  <a:latin typeface="Times New Roman" panose="02020603050405020304" pitchFamily="18" charset="0"/>
                  <a:cs typeface="Times New Roman" panose="02020603050405020304" pitchFamily="18" charset="0"/>
                </a:endParaRPr>
              </a:p>
            </p:txBody>
          </p:sp>
        </mc:Choice>
        <mc:Fallback>
          <p:sp>
            <p:nvSpPr>
              <p:cNvPr id="4" name="文本框 8">
                <a:extLst>
                  <a:ext uri="{FF2B5EF4-FFF2-40B4-BE49-F238E27FC236}">
                    <a16:creationId xmlns:a16="http://schemas.microsoft.com/office/drawing/2014/main" id="{1DE64A84-F665-432F-B958-1020070E3158}"/>
                  </a:ext>
                </a:extLst>
              </p:cNvPr>
              <p:cNvSpPr txBox="1">
                <a:spLocks noRot="1" noChangeAspect="1" noMove="1" noResize="1" noEditPoints="1" noAdjustHandles="1" noChangeArrowheads="1" noChangeShapeType="1" noTextEdit="1"/>
              </p:cNvSpPr>
              <p:nvPr/>
            </p:nvSpPr>
            <p:spPr>
              <a:xfrm>
                <a:off x="8291144" y="3549144"/>
                <a:ext cx="3804140" cy="13964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5F5BEC3A-AF65-4BFE-8CF6-019594790BEF}"/>
                  </a:ext>
                </a:extLst>
              </p:cNvPr>
              <p:cNvSpPr/>
              <p:nvPr/>
            </p:nvSpPr>
            <p:spPr>
              <a:xfrm>
                <a:off x="8291144" y="5034918"/>
                <a:ext cx="3804140" cy="165750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zh-CN" sz="3200" i="1">
                              <a:latin typeface="Cambria Math" panose="02040503050406030204" pitchFamily="18" charset="0"/>
                            </a:rPr>
                          </m:ctrlPr>
                        </m:dPr>
                        <m:e>
                          <m:m>
                            <m:mPr>
                              <m:mcs>
                                <m:mc>
                                  <m:mcPr>
                                    <m:count m:val="1"/>
                                    <m:mcJc m:val="center"/>
                                  </m:mcPr>
                                </m:mc>
                              </m:mcs>
                              <m:ctrlPr>
                                <a:rPr kumimoji="1" lang="en-US" altLang="zh-CN" sz="3200" i="1">
                                  <a:latin typeface="Cambria Math" panose="02040503050406030204" pitchFamily="18" charset="0"/>
                                </a:rPr>
                              </m:ctrlPr>
                            </m:mPr>
                            <m:mr>
                              <m:e>
                                <m:sSub>
                                  <m:sSubPr>
                                    <m:ctrlPr>
                                      <a:rPr kumimoji="1" lang="en-US" altLang="zh-CN" sz="3200" i="1">
                                        <a:latin typeface="Cambria Math" panose="02040503050406030204" pitchFamily="18" charset="0"/>
                                      </a:rPr>
                                    </m:ctrlPr>
                                  </m:sSubPr>
                                  <m:e>
                                    <m:r>
                                      <m:rPr>
                                        <m:nor/>
                                      </m:rPr>
                                      <a:rPr lang="zh-CN" altLang="en-US" sz="3200" spc="100" dirty="0">
                                        <a:latin typeface="Symbol"/>
                                        <a:cs typeface="Symbol"/>
                                      </a:rPr>
                                      <m:t></m:t>
                                    </m:r>
                                  </m:e>
                                  <m:sub>
                                    <m:r>
                                      <a:rPr kumimoji="1" lang="en-US" altLang="zh-CN" sz="3200" i="1">
                                        <a:latin typeface="Cambria Math" panose="02040503050406030204" pitchFamily="18" charset="0"/>
                                      </a:rPr>
                                      <m:t>7</m:t>
                                    </m:r>
                                  </m:sub>
                                </m:sSub>
                              </m:e>
                            </m:mr>
                            <m:mr>
                              <m:e>
                                <m:sSub>
                                  <m:sSubPr>
                                    <m:ctrlPr>
                                      <a:rPr kumimoji="1" lang="en-US" altLang="zh-CN" sz="3200" i="1">
                                        <a:latin typeface="Cambria Math" panose="02040503050406030204" pitchFamily="18" charset="0"/>
                                      </a:rPr>
                                    </m:ctrlPr>
                                  </m:sSubPr>
                                  <m:e>
                                    <m:r>
                                      <m:rPr>
                                        <m:nor/>
                                      </m:rPr>
                                      <a:rPr lang="zh-CN" altLang="en-US" sz="3200" spc="100" dirty="0">
                                        <a:latin typeface="Symbol"/>
                                        <a:cs typeface="Symbol"/>
                                      </a:rPr>
                                      <m:t></m:t>
                                    </m:r>
                                  </m:e>
                                  <m:sub>
                                    <m:r>
                                      <a:rPr lang="en-US" altLang="zh-CN" sz="3200" i="1" spc="100" dirty="0">
                                        <a:latin typeface="Cambria Math" panose="02040503050406030204" pitchFamily="18" charset="0"/>
                                        <a:cs typeface="Symbol"/>
                                      </a:rPr>
                                      <m:t>8</m:t>
                                    </m:r>
                                  </m:sub>
                                </m:sSub>
                              </m:e>
                            </m:mr>
                            <m:mr>
                              <m:e>
                                <m:sSub>
                                  <m:sSubPr>
                                    <m:ctrlPr>
                                      <a:rPr kumimoji="1" lang="en-US" altLang="zh-CN" sz="3200" i="1">
                                        <a:latin typeface="Cambria Math" panose="02040503050406030204" pitchFamily="18" charset="0"/>
                                      </a:rPr>
                                    </m:ctrlPr>
                                  </m:sSubPr>
                                  <m:e>
                                    <m:r>
                                      <m:rPr>
                                        <m:nor/>
                                      </m:rPr>
                                      <a:rPr lang="zh-CN" altLang="en-US" sz="3200" spc="100" dirty="0">
                                        <a:latin typeface="Symbol"/>
                                        <a:cs typeface="Symbol"/>
                                      </a:rPr>
                                      <m:t></m:t>
                                    </m:r>
                                  </m:e>
                                  <m:sub>
                                    <m:r>
                                      <a:rPr lang="en-US" altLang="zh-CN" sz="3200" i="1" spc="100" dirty="0">
                                        <a:latin typeface="Cambria Math" panose="02040503050406030204" pitchFamily="18" charset="0"/>
                                        <a:cs typeface="Symbol"/>
                                      </a:rPr>
                                      <m:t>9</m:t>
                                    </m:r>
                                  </m:sub>
                                </m:sSub>
                              </m:e>
                            </m:mr>
                          </m:m>
                        </m:e>
                      </m:d>
                      <m:r>
                        <a:rPr kumimoji="1" lang="en-US" altLang="zh-CN" sz="3200" i="1">
                          <a:latin typeface="Cambria Math" panose="02040503050406030204" pitchFamily="18" charset="0"/>
                        </a:rPr>
                        <m:t>=</m:t>
                      </m:r>
                      <m:d>
                        <m:dPr>
                          <m:begChr m:val="["/>
                          <m:endChr m:val="]"/>
                          <m:ctrlPr>
                            <a:rPr kumimoji="1" lang="en-US" altLang="zh-CN" sz="3200" i="1">
                              <a:latin typeface="Cambria Math" panose="02040503050406030204" pitchFamily="18" charset="0"/>
                            </a:rPr>
                          </m:ctrlPr>
                        </m:dPr>
                        <m:e>
                          <m:m>
                            <m:mPr>
                              <m:mcs>
                                <m:mc>
                                  <m:mcPr>
                                    <m:count m:val="1"/>
                                    <m:mcJc m:val="center"/>
                                  </m:mcPr>
                                </m:mc>
                              </m:mcs>
                              <m:ctrlPr>
                                <a:rPr kumimoji="1" lang="en-US" altLang="zh-CN" sz="3200" i="1">
                                  <a:latin typeface="Cambria Math" panose="02040503050406030204" pitchFamily="18" charset="0"/>
                                </a:rPr>
                              </m:ctrlPr>
                            </m:mPr>
                            <m:mr>
                              <m:e>
                                <m:r>
                                  <m:rPr>
                                    <m:brk m:alnAt="7"/>
                                  </m:rPr>
                                  <a:rPr kumimoji="1" lang="en-US" altLang="zh-CN" sz="3200" i="1">
                                    <a:latin typeface="Cambria Math" panose="02040503050406030204" pitchFamily="18" charset="0"/>
                                  </a:rPr>
                                  <m:t>0</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0999</m:t>
                                </m:r>
                              </m:e>
                            </m:mr>
                            <m:mr>
                              <m:e>
                                <m:r>
                                  <a:rPr kumimoji="1" lang="en-US" altLang="zh-CN" sz="3200" i="1">
                                    <a:latin typeface="Cambria Math" panose="02040503050406030204" pitchFamily="18" charset="0"/>
                                  </a:rPr>
                                  <m:t>−</m:t>
                                </m:r>
                                <m:r>
                                  <a:rPr kumimoji="1" lang="en-US" altLang="zh-CN" sz="3200" i="1">
                                    <a:latin typeface="Cambria Math" panose="02040503050406030204" pitchFamily="18" charset="0"/>
                                  </a:rPr>
                                  <m:t>0</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1481</m:t>
                                </m:r>
                              </m:e>
                            </m:mr>
                            <m:mr>
                              <m:e>
                                <m:r>
                                  <a:rPr kumimoji="1" lang="en-US" altLang="zh-CN" sz="3200" i="1">
                                    <a:latin typeface="Cambria Math" panose="02040503050406030204" pitchFamily="18" charset="0"/>
                                  </a:rPr>
                                  <m:t>−</m:t>
                                </m:r>
                                <m:r>
                                  <a:rPr kumimoji="1" lang="en-US" altLang="zh-CN" sz="3200" i="1">
                                    <a:latin typeface="Cambria Math" panose="02040503050406030204" pitchFamily="18" charset="0"/>
                                  </a:rPr>
                                  <m:t>0</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1481</m:t>
                                </m:r>
                              </m:e>
                            </m:mr>
                          </m:m>
                        </m:e>
                      </m:d>
                    </m:oMath>
                  </m:oMathPara>
                </a14:m>
                <a:endParaRPr lang="en-US" sz="3200" dirty="0"/>
              </a:p>
            </p:txBody>
          </p:sp>
        </mc:Choice>
        <mc:Fallback>
          <p:sp>
            <p:nvSpPr>
              <p:cNvPr id="5" name="Rectangle 4">
                <a:extLst>
                  <a:ext uri="{FF2B5EF4-FFF2-40B4-BE49-F238E27FC236}">
                    <a16:creationId xmlns:a16="http://schemas.microsoft.com/office/drawing/2014/main" id="{5F5BEC3A-AF65-4BFE-8CF6-019594790BEF}"/>
                  </a:ext>
                </a:extLst>
              </p:cNvPr>
              <p:cNvSpPr>
                <a:spLocks noRot="1" noChangeAspect="1" noMove="1" noResize="1" noEditPoints="1" noAdjustHandles="1" noChangeArrowheads="1" noChangeShapeType="1" noTextEdit="1"/>
              </p:cNvSpPr>
              <p:nvPr/>
            </p:nvSpPr>
            <p:spPr>
              <a:xfrm>
                <a:off x="8291144" y="5034918"/>
                <a:ext cx="3804140" cy="165750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55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a:xfrm>
            <a:off x="838199" y="365125"/>
            <a:ext cx="11135497" cy="1325563"/>
          </a:xfrm>
        </p:spPr>
        <p:txBody>
          <a:bodyPr/>
          <a:lstStyle/>
          <a:p>
            <a:r>
              <a:rPr lang="en" altLang="zh-CN" b="1" spc="-5" dirty="0">
                <a:latin typeface="Times New Roman"/>
                <a:cs typeface="Times New Roman"/>
              </a:rPr>
              <a:t>Weight</a:t>
            </a:r>
            <a:r>
              <a:rPr lang="en" altLang="zh-CN" b="1" spc="-20" dirty="0">
                <a:latin typeface="Times New Roman"/>
                <a:cs typeface="Times New Roman"/>
              </a:rPr>
              <a:t> </a:t>
            </a:r>
            <a:r>
              <a:rPr lang="en" altLang="zh-CN" b="1" spc="-5" dirty="0">
                <a:latin typeface="Times New Roman"/>
                <a:cs typeface="Times New Roman"/>
              </a:rPr>
              <a:t>corrections Calculation-Output Layer</a:t>
            </a:r>
            <a:endParaRPr kumimoji="1"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norm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sub>
                    </m:sSub>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e>
                          </m:mr>
                        </m:m>
                      </m:e>
                    </m:d>
                    <m:r>
                      <m:rPr>
                        <m:nor/>
                      </m:rPr>
                      <a:rPr kumimoji="1" lang="en-US" altLang="zh-CN" dirty="0"/>
                      <m:t>=</m:t>
                    </m:r>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i="1">
                                <a:latin typeface="Cambria Math" panose="02040503050406030204" pitchFamily="18" charset="0"/>
                                <a:ea typeface="Cambria Math" panose="02040503050406030204" pitchFamily="18" charset="0"/>
                              </a:rPr>
                              <m:t>𝑜𝑢𝑡𝑝𝑢𝑡</m:t>
                            </m:r>
                          </m:sub>
                        </m:sSub>
                      </m:den>
                    </m:f>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5</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6</m:t>
                                          </m:r>
                                        </m:sub>
                                      </m:sSub>
                                    </m:e>
                                  </m:acc>
                                </m:den>
                              </m:f>
                            </m:e>
                          </m:mr>
                        </m:m>
                      </m:e>
                    </m:d>
                  </m:oMath>
                </a14:m>
                <a:endParaRPr lang="en-US" altLang="zh-CN" b="0" i="1" dirty="0">
                  <a:latin typeface="Cambria Math" panose="02040503050406030204" pitchFamily="18" charset="0"/>
                  <a:ea typeface="Cambria Math" panose="02040503050406030204" pitchFamily="18" charset="0"/>
                </a:endParaRPr>
              </a:p>
              <a:p>
                <a:pPr marL="0" indent="0">
                  <a:buNone/>
                </a:pPr>
                <a:r>
                  <a:rPr lang="en-US" altLang="zh-CN" b="0" dirty="0">
                    <a:ea typeface="Cambria Math" panose="02040503050406030204" pitchFamily="18" charset="0"/>
                  </a:rPr>
                  <a:t>          </a:t>
                </a:r>
              </a:p>
              <a:p>
                <a:pPr marL="0" indent="0">
                  <a:buNone/>
                </a:pP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47</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57</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67</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68</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69</m:t>
                                  </m:r>
                                </m:sub>
                              </m:sSub>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smtClean="0">
                                  <a:latin typeface="Cambria Math" panose="02040503050406030204" pitchFamily="18" charset="0"/>
                                  <a:ea typeface="Cambria Math" panose="02040503050406030204" pitchFamily="18" charset="0"/>
                                </a:rPr>
                                <m:t>𝜂</m:t>
                              </m:r>
                              <m:r>
                                <a:rPr lang="en-US" altLang="zh-CN" i="1" smtClean="0">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7</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e>
                          </m:mr>
                          <m:m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8</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9</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9</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𝑎</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e>
                          </m:mr>
                        </m:m>
                      </m:e>
                    </m:d>
                  </m:oMath>
                </a14:m>
                <a:endParaRPr lang="en-US" altLang="zh-CN" i="1" dirty="0">
                  <a:latin typeface="Cambria Math" panose="02040503050406030204" pitchFamily="18" charset="0"/>
                  <a:ea typeface="Cambria Math" panose="02040503050406030204" pitchFamily="18" charset="0"/>
                </a:endParaRPr>
              </a:p>
              <a:p>
                <a:endParaRPr kumimoji="1" lang="en-US" altLang="zh-CN" dirty="0"/>
              </a:p>
              <a:p>
                <a:pPr marL="0" indent="0">
                  <a:buNone/>
                </a:pPr>
                <a:r>
                  <a:rPr kumimoji="1" lang="en-US" altLang="zh-CN" dirty="0"/>
                  <a:t>                  =</a:t>
                </a:r>
                <a:r>
                  <a:rPr lang="en-US" altLang="zh-CN" dirty="0">
                    <a:ea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006</m:t>
                              </m:r>
                              <m:r>
                                <a:rPr lang="en-US" altLang="zh-CN" i="1">
                                  <a:latin typeface="Cambria Math" panose="02040503050406030204" pitchFamily="18" charset="0"/>
                                  <a:ea typeface="Cambria Math" panose="02040503050406030204" pitchFamily="18" charset="0"/>
                                </a:rPr>
                                <m:t>2</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0054</m:t>
                              </m:r>
                            </m:e>
                            <m:e>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0058</m:t>
                              </m:r>
                            </m:e>
                          </m:mr>
                          <m:m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0093</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0081</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0085</m:t>
                              </m:r>
                            </m:e>
                          </m:mr>
                          <m:m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0093</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0081</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0085</m:t>
                              </m:r>
                            </m:e>
                          </m:mr>
                        </m:m>
                      </m:e>
                    </m:d>
                  </m:oMath>
                </a14:m>
                <a:endParaRPr kumimoji="1" lang="en-US" altLang="zh-CN" dirty="0"/>
              </a:p>
            </p:txBody>
          </p:sp>
        </mc:Choice>
        <mc:Fallback xmlns="">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l="-880" t="-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809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5B323-3A96-964D-889E-DCF5D473368C}"/>
              </a:ext>
            </a:extLst>
          </p:cNvPr>
          <p:cNvSpPr>
            <a:spLocks noGrp="1"/>
          </p:cNvSpPr>
          <p:nvPr>
            <p:ph type="title"/>
          </p:nvPr>
        </p:nvSpPr>
        <p:spPr/>
        <p:txBody>
          <a:bodyPr/>
          <a:lstStyle/>
          <a:p>
            <a:r>
              <a:rPr lang="en" altLang="zh-CN" b="1" spc="-5" dirty="0">
                <a:latin typeface="Times New Roman"/>
                <a:cs typeface="Times New Roman"/>
              </a:rPr>
              <a:t>Error gradient Calculation-Hidden Layer</a:t>
            </a:r>
            <a:endParaRPr kumimoji="1"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F161B4-07CC-D041-BEDA-223C936669DC}"/>
                  </a:ext>
                </a:extLst>
              </p:cNvPr>
              <p:cNvSpPr>
                <a:spLocks noGrp="1"/>
              </p:cNvSpPr>
              <p:nvPr>
                <p:ph idx="1"/>
              </p:nvPr>
            </p:nvSpPr>
            <p:spPr>
              <a:xfrm>
                <a:off x="838200" y="1825625"/>
                <a:ext cx="10515600" cy="4351338"/>
              </a:xfrm>
            </p:spPr>
            <p:txBody>
              <a:bodyPr>
                <a:normAutofit fontScale="77500" lnSpcReduction="20000"/>
              </a:bodyPr>
              <a:lstStyle/>
              <a:p>
                <a:endParaRPr kumimoji="1" lang="en-US" altLang="zh-CN" sz="5100" i="1" dirty="0">
                  <a:latin typeface="Cambria Math" panose="02040503050406030204" pitchFamily="18" charset="0"/>
                </a:endParaRPr>
              </a:p>
              <a:p>
                <a14:m>
                  <m:oMath xmlns:m="http://schemas.openxmlformats.org/officeDocument/2006/math">
                    <m:d>
                      <m:dPr>
                        <m:begChr m:val="["/>
                        <m:endChr m:val="]"/>
                        <m:ctrlPr>
                          <a:rPr kumimoji="1" lang="en-US" altLang="zh-CN" sz="5100" i="1" smtClean="0">
                            <a:latin typeface="Cambria Math" panose="02040503050406030204" pitchFamily="18" charset="0"/>
                          </a:rPr>
                        </m:ctrlPr>
                      </m:dPr>
                      <m:e>
                        <m:m>
                          <m:mPr>
                            <m:mcs>
                              <m:mc>
                                <m:mcPr>
                                  <m:count m:val="1"/>
                                  <m:mcJc m:val="center"/>
                                </m:mcPr>
                              </m:mc>
                            </m:mcs>
                            <m:ctrlPr>
                              <a:rPr kumimoji="1" lang="en-US" altLang="zh-CN" sz="5100" i="1" smtClean="0">
                                <a:latin typeface="Cambria Math" panose="02040503050406030204" pitchFamily="18" charset="0"/>
                              </a:rPr>
                            </m:ctrlPr>
                          </m:mPr>
                          <m:mr>
                            <m:e>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4</m:t>
                                  </m:r>
                                </m:sub>
                              </m:sSub>
                            </m:e>
                          </m:mr>
                          <m:mr>
                            <m:e>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5</m:t>
                                  </m:r>
                                </m:sub>
                              </m:sSub>
                            </m:e>
                          </m:mr>
                          <m:mr>
                            <m:e>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6</m:t>
                                  </m:r>
                                </m:sub>
                              </m:sSub>
                            </m:e>
                          </m:mr>
                        </m:m>
                      </m:e>
                    </m:d>
                    <m:r>
                      <a:rPr kumimoji="1" lang="en-US" altLang="zh-CN" sz="5100" b="0" i="1" smtClean="0">
                        <a:latin typeface="Cambria Math" panose="02040503050406030204" pitchFamily="18" charset="0"/>
                      </a:rPr>
                      <m:t>=</m:t>
                    </m:r>
                    <m:d>
                      <m:dPr>
                        <m:begChr m:val="["/>
                        <m:endChr m:val="]"/>
                        <m:ctrlPr>
                          <a:rPr kumimoji="1" lang="en-US" altLang="zh-CN" sz="5100" i="1">
                            <a:latin typeface="Cambria Math" panose="02040503050406030204" pitchFamily="18" charset="0"/>
                          </a:rPr>
                        </m:ctrlPr>
                      </m:dPr>
                      <m:e>
                        <m:m>
                          <m:mPr>
                            <m:mcs>
                              <m:mc>
                                <m:mcPr>
                                  <m:count m:val="1"/>
                                  <m:mcJc m:val="center"/>
                                </m:mcPr>
                              </m:mc>
                            </m:mcs>
                            <m:ctrlPr>
                              <a:rPr kumimoji="1" lang="en-US" altLang="zh-CN" sz="5100" i="1">
                                <a:latin typeface="Cambria Math" panose="02040503050406030204" pitchFamily="18" charset="0"/>
                              </a:rPr>
                            </m:ctrlPr>
                          </m:mPr>
                          <m:mr>
                            <m:e>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𝑎</m:t>
                                  </m:r>
                                </m:e>
                                <m:sub>
                                  <m:r>
                                    <a:rPr kumimoji="1" lang="en-US" altLang="zh-CN" sz="5100" i="1">
                                      <a:latin typeface="Cambria Math" panose="02040503050406030204" pitchFamily="18" charset="0"/>
                                    </a:rPr>
                                    <m:t>4</m:t>
                                  </m:r>
                                </m:sub>
                              </m:sSub>
                              <m:d>
                                <m:dPr>
                                  <m:ctrlPr>
                                    <a:rPr kumimoji="1" lang="en-US" altLang="zh-CN" sz="5100" i="1">
                                      <a:latin typeface="Cambria Math" panose="02040503050406030204" pitchFamily="18" charset="0"/>
                                    </a:rPr>
                                  </m:ctrlPr>
                                </m:dPr>
                                <m:e>
                                  <m:r>
                                    <a:rPr kumimoji="1" lang="en-US" altLang="zh-CN" sz="5100" i="1">
                                      <a:latin typeface="Cambria Math" panose="02040503050406030204" pitchFamily="18" charset="0"/>
                                    </a:rPr>
                                    <m:t>1</m:t>
                                  </m:r>
                                  <m:r>
                                    <a:rPr kumimoji="1" lang="en-US" altLang="zh-CN" sz="5100" i="1">
                                      <a:latin typeface="Cambria Math" panose="02040503050406030204" pitchFamily="18" charset="0"/>
                                    </a:rPr>
                                    <m:t>−</m:t>
                                  </m:r>
                                  <m:sSub>
                                    <m:sSubPr>
                                      <m:ctrlPr>
                                        <a:rPr kumimoji="1" lang="en-US" altLang="zh-CN" sz="5100" i="1" smtClean="0">
                                          <a:latin typeface="Cambria Math" panose="02040503050406030204" pitchFamily="18" charset="0"/>
                                        </a:rPr>
                                      </m:ctrlPr>
                                    </m:sSubPr>
                                    <m:e>
                                      <m:r>
                                        <a:rPr kumimoji="1" lang="en-US" altLang="zh-CN" sz="5100" b="0" i="1" smtClean="0">
                                          <a:latin typeface="Cambria Math" panose="02040503050406030204" pitchFamily="18" charset="0"/>
                                        </a:rPr>
                                        <m:t>𝑎</m:t>
                                      </m:r>
                                    </m:e>
                                    <m:sub>
                                      <m:r>
                                        <a:rPr kumimoji="1" lang="en-US" altLang="zh-CN" sz="5100" i="1">
                                          <a:latin typeface="Cambria Math" panose="02040503050406030204" pitchFamily="18" charset="0"/>
                                        </a:rPr>
                                        <m:t>4</m:t>
                                      </m:r>
                                    </m:sub>
                                  </m:sSub>
                                </m:e>
                              </m:d>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kumimoji="1" lang="en-US" altLang="zh-CN" sz="5100" i="1">
                                      <a:latin typeface="Cambria Math" panose="02040503050406030204" pitchFamily="18" charset="0"/>
                                    </a:rPr>
                                    <m:t>7</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47</m:t>
                                  </m:r>
                                </m:sub>
                              </m:sSub>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8</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48</m:t>
                                  </m:r>
                                </m:sub>
                              </m:sSub>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9</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49</m:t>
                                  </m:r>
                                </m:sub>
                              </m:sSub>
                              <m:r>
                                <a:rPr kumimoji="1" lang="en-US" altLang="zh-CN" sz="5100" i="1">
                                  <a:latin typeface="Cambria Math" panose="02040503050406030204" pitchFamily="18" charset="0"/>
                                </a:rPr>
                                <m:t>)</m:t>
                              </m:r>
                            </m:e>
                          </m:mr>
                          <m:mr>
                            <m:e>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𝑎</m:t>
                                  </m:r>
                                </m:e>
                                <m:sub>
                                  <m:r>
                                    <a:rPr kumimoji="1" lang="en-US" altLang="zh-CN" sz="5100" b="0" i="1" smtClean="0">
                                      <a:latin typeface="Cambria Math" panose="02040503050406030204" pitchFamily="18" charset="0"/>
                                    </a:rPr>
                                    <m:t>5</m:t>
                                  </m:r>
                                </m:sub>
                              </m:sSub>
                              <m:d>
                                <m:dPr>
                                  <m:ctrlPr>
                                    <a:rPr kumimoji="1" lang="en-US" altLang="zh-CN" sz="5100" i="1">
                                      <a:latin typeface="Cambria Math" panose="02040503050406030204" pitchFamily="18" charset="0"/>
                                    </a:rPr>
                                  </m:ctrlPr>
                                </m:dPr>
                                <m:e>
                                  <m:r>
                                    <a:rPr kumimoji="1" lang="en-US" altLang="zh-CN" sz="5100" i="1">
                                      <a:latin typeface="Cambria Math" panose="02040503050406030204" pitchFamily="18" charset="0"/>
                                    </a:rPr>
                                    <m:t>1</m:t>
                                  </m:r>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𝑎</m:t>
                                      </m:r>
                                    </m:e>
                                    <m:sub>
                                      <m:r>
                                        <a:rPr kumimoji="1" lang="en-US" altLang="zh-CN" sz="5100" b="0" i="1" smtClean="0">
                                          <a:latin typeface="Cambria Math" panose="02040503050406030204" pitchFamily="18" charset="0"/>
                                        </a:rPr>
                                        <m:t>5</m:t>
                                      </m:r>
                                    </m:sub>
                                  </m:sSub>
                                </m:e>
                              </m:d>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kumimoji="1" lang="en-US" altLang="zh-CN" sz="5100" i="1">
                                      <a:latin typeface="Cambria Math" panose="02040503050406030204" pitchFamily="18" charset="0"/>
                                    </a:rPr>
                                    <m:t>7</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47</m:t>
                                  </m:r>
                                </m:sub>
                              </m:sSub>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8</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48</m:t>
                                  </m:r>
                                </m:sub>
                              </m:sSub>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9</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49</m:t>
                                  </m:r>
                                </m:sub>
                              </m:sSub>
                              <m:r>
                                <a:rPr kumimoji="1" lang="en-US" altLang="zh-CN" sz="5100" i="1">
                                  <a:latin typeface="Cambria Math" panose="02040503050406030204" pitchFamily="18" charset="0"/>
                                </a:rPr>
                                <m:t>)</m:t>
                              </m:r>
                            </m:e>
                          </m:mr>
                          <m:mr>
                            <m:e>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𝑎</m:t>
                                  </m:r>
                                </m:e>
                                <m:sub>
                                  <m:r>
                                    <a:rPr kumimoji="1" lang="en-US" altLang="zh-CN" sz="5100" b="0" i="1" smtClean="0">
                                      <a:latin typeface="Cambria Math" panose="02040503050406030204" pitchFamily="18" charset="0"/>
                                    </a:rPr>
                                    <m:t>6</m:t>
                                  </m:r>
                                </m:sub>
                              </m:sSub>
                              <m:d>
                                <m:dPr>
                                  <m:ctrlPr>
                                    <a:rPr kumimoji="1" lang="en-US" altLang="zh-CN" sz="5100" i="1">
                                      <a:latin typeface="Cambria Math" panose="02040503050406030204" pitchFamily="18" charset="0"/>
                                    </a:rPr>
                                  </m:ctrlPr>
                                </m:dPr>
                                <m:e>
                                  <m:r>
                                    <a:rPr kumimoji="1" lang="en-US" altLang="zh-CN" sz="5100" i="1">
                                      <a:latin typeface="Cambria Math" panose="02040503050406030204" pitchFamily="18" charset="0"/>
                                    </a:rPr>
                                    <m:t>1</m:t>
                                  </m:r>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𝑎</m:t>
                                      </m:r>
                                    </m:e>
                                    <m:sub>
                                      <m:r>
                                        <a:rPr kumimoji="1" lang="en-US" altLang="zh-CN" sz="5100" b="0" i="1" smtClean="0">
                                          <a:latin typeface="Cambria Math" panose="02040503050406030204" pitchFamily="18" charset="0"/>
                                        </a:rPr>
                                        <m:t>6</m:t>
                                      </m:r>
                                    </m:sub>
                                  </m:sSub>
                                </m:e>
                              </m:d>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kumimoji="1" lang="en-US" altLang="zh-CN" sz="5100" i="1">
                                      <a:latin typeface="Cambria Math" panose="02040503050406030204" pitchFamily="18" charset="0"/>
                                    </a:rPr>
                                    <m:t>7</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47</m:t>
                                  </m:r>
                                </m:sub>
                              </m:sSub>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8</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48</m:t>
                                  </m:r>
                                </m:sub>
                              </m:sSub>
                              <m:r>
                                <a:rPr kumimoji="1" lang="en-US" altLang="zh-CN" sz="5100" i="1">
                                  <a:latin typeface="Cambria Math" panose="02040503050406030204" pitchFamily="18" charset="0"/>
                                </a:rPr>
                                <m:t>+</m:t>
                              </m:r>
                              <m:sSub>
                                <m:sSubPr>
                                  <m:ctrlPr>
                                    <a:rPr kumimoji="1" lang="en-US" altLang="zh-CN" sz="5100" i="1">
                                      <a:latin typeface="Cambria Math" panose="02040503050406030204" pitchFamily="18" charset="0"/>
                                    </a:rPr>
                                  </m:ctrlPr>
                                </m:sSubPr>
                                <m:e>
                                  <m:r>
                                    <m:rPr>
                                      <m:nor/>
                                    </m:rPr>
                                    <a:rPr lang="zh-CN" altLang="en-US" sz="5100" spc="100" dirty="0">
                                      <a:latin typeface="Symbol"/>
                                      <a:cs typeface="Symbol"/>
                                    </a:rPr>
                                    <m:t></m:t>
                                  </m:r>
                                </m:e>
                                <m:sub>
                                  <m:r>
                                    <a:rPr lang="en-US" altLang="zh-CN" sz="5100" i="1" spc="100" dirty="0">
                                      <a:latin typeface="Cambria Math" panose="02040503050406030204" pitchFamily="18" charset="0"/>
                                      <a:cs typeface="Symbol"/>
                                    </a:rPr>
                                    <m:t>9</m:t>
                                  </m:r>
                                </m:sub>
                              </m:sSub>
                              <m:sSub>
                                <m:sSubPr>
                                  <m:ctrlPr>
                                    <a:rPr kumimoji="1" lang="en-US" altLang="zh-CN" sz="5100" i="1">
                                      <a:latin typeface="Cambria Math" panose="02040503050406030204" pitchFamily="18" charset="0"/>
                                    </a:rPr>
                                  </m:ctrlPr>
                                </m:sSubPr>
                                <m:e>
                                  <m:r>
                                    <a:rPr kumimoji="1" lang="en-US" altLang="zh-CN" sz="5100" i="1">
                                      <a:latin typeface="Cambria Math" panose="02040503050406030204" pitchFamily="18" charset="0"/>
                                    </a:rPr>
                                    <m:t>𝜔</m:t>
                                  </m:r>
                                </m:e>
                                <m:sub>
                                  <m:r>
                                    <a:rPr kumimoji="1" lang="en-US" altLang="zh-CN" sz="5100" i="1">
                                      <a:latin typeface="Cambria Math" panose="02040503050406030204" pitchFamily="18" charset="0"/>
                                    </a:rPr>
                                    <m:t>49</m:t>
                                  </m:r>
                                </m:sub>
                              </m:sSub>
                              <m:r>
                                <a:rPr kumimoji="1" lang="en-US" altLang="zh-CN" sz="5100" i="1">
                                  <a:latin typeface="Cambria Math" panose="02040503050406030204" pitchFamily="18" charset="0"/>
                                </a:rPr>
                                <m:t>)</m:t>
                              </m:r>
                            </m:e>
                          </m:mr>
                        </m:m>
                      </m:e>
                    </m:d>
                  </m:oMath>
                </a14:m>
                <a:endParaRPr kumimoji="1" lang="en-US" altLang="zh-CN" sz="5100" dirty="0"/>
              </a:p>
              <a:p>
                <a:endParaRPr kumimoji="1" lang="en-US" altLang="zh-CN" dirty="0"/>
              </a:p>
              <a:p>
                <a:pPr marL="0" indent="0">
                  <a:buNone/>
                </a:pPr>
                <a:r>
                  <a:rPr kumimoji="1" lang="en-US" altLang="zh-CN" dirty="0"/>
                  <a:t>     </a:t>
                </a:r>
              </a:p>
              <a:p>
                <a:r>
                  <a:rPr kumimoji="1" lang="en-US" altLang="zh-CN" sz="4400" dirty="0">
                    <a:latin typeface="Times New Roman" panose="02020603050405020304" pitchFamily="18" charset="0"/>
                    <a:cs typeface="Times New Roman" panose="02020603050405020304" pitchFamily="18" charset="0"/>
                  </a:rPr>
                  <a:t>Detailed calculation is similar to output layer.</a:t>
                </a:r>
              </a:p>
            </p:txBody>
          </p:sp>
        </mc:Choice>
        <mc:Fallback xmlns="">
          <p:sp>
            <p:nvSpPr>
              <p:cNvPr id="3" name="内容占位符 2">
                <a:extLst>
                  <a:ext uri="{FF2B5EF4-FFF2-40B4-BE49-F238E27FC236}">
                    <a16:creationId xmlns:a16="http://schemas.microsoft.com/office/drawing/2014/main" id="{61F161B4-07CC-D041-BEDA-223C936669D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770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EA67D-E0E9-0546-A0C5-ABE69BED5DBC}"/>
              </a:ext>
            </a:extLst>
          </p:cNvPr>
          <p:cNvSpPr>
            <a:spLocks noGrp="1"/>
          </p:cNvSpPr>
          <p:nvPr>
            <p:ph type="title"/>
          </p:nvPr>
        </p:nvSpPr>
        <p:spPr>
          <a:xfrm>
            <a:off x="838199" y="365125"/>
            <a:ext cx="10900719" cy="1325563"/>
          </a:xfrm>
        </p:spPr>
        <p:txBody>
          <a:bodyPr>
            <a:normAutofit/>
          </a:bodyPr>
          <a:lstStyle/>
          <a:p>
            <a:r>
              <a:rPr lang="en" altLang="zh-CN" sz="3600" b="1" spc="-5" dirty="0">
                <a:latin typeface="Times New Roman" panose="02020603050405020304" pitchFamily="18" charset="0"/>
                <a:cs typeface="Times New Roman" panose="02020603050405020304" pitchFamily="18" charset="0"/>
              </a:rPr>
              <a:t>Partial</a:t>
            </a:r>
            <a:r>
              <a:rPr lang="en" altLang="zh-CN" sz="3600" b="1" spc="-20" dirty="0">
                <a:latin typeface="Times New Roman" panose="02020603050405020304" pitchFamily="18" charset="0"/>
                <a:cs typeface="Times New Roman" panose="02020603050405020304" pitchFamily="18" charset="0"/>
              </a:rPr>
              <a:t> </a:t>
            </a:r>
            <a:r>
              <a:rPr lang="en" altLang="zh-CN" sz="3600" b="1" dirty="0">
                <a:latin typeface="Times New Roman" panose="02020603050405020304" pitchFamily="18" charset="0"/>
                <a:cs typeface="Times New Roman" panose="02020603050405020304" pitchFamily="18" charset="0"/>
              </a:rPr>
              <a:t>gradient of E with respect to W-Hidden </a:t>
            </a:r>
            <a:r>
              <a:rPr lang="en" altLang="zh-CN" sz="3600" b="1" spc="-5" dirty="0">
                <a:latin typeface="Times New Roman" panose="02020603050405020304" pitchFamily="18" charset="0"/>
                <a:cs typeface="Times New Roman" panose="02020603050405020304" pitchFamily="18" charset="0"/>
              </a:rPr>
              <a:t>Layer</a:t>
            </a:r>
            <a:endParaRPr kumimoji="1"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C952CF-5185-8C4F-AAA6-08C82A38B23A}"/>
                  </a:ext>
                </a:extLst>
              </p:cNvPr>
              <p:cNvSpPr>
                <a:spLocks noGrp="1"/>
              </p:cNvSpPr>
              <p:nvPr>
                <p:ph idx="1"/>
              </p:nvPr>
            </p:nvSpPr>
            <p:spPr>
              <a:xfrm>
                <a:off x="838199" y="1825625"/>
                <a:ext cx="11534775" cy="4351338"/>
              </a:xfrm>
            </p:spPr>
            <p:txBody>
              <a:bodyPr/>
              <a:lstStyle/>
              <a:p>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num>
                      <m:den>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den>
                    </m:f>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den>
                              </m:f>
                            </m:e>
                          </m:mr>
                        </m:m>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sub>
                              </m:sSub>
                            </m:e>
                          </m:mr>
                        </m:m>
                      </m:e>
                    </m:d>
                  </m:oMath>
                </a14:m>
                <a:endParaRPr lang="en-US" altLang="zh-CN" b="0" dirty="0">
                  <a:ea typeface="Cambria Math" panose="02040503050406030204" pitchFamily="18" charset="0"/>
                </a:endParaRPr>
              </a:p>
              <a:p>
                <a:r>
                  <a:rPr kumimoji="1" lang="en-US" altLang="zh-CN" dirty="0">
                    <a:latin typeface="Times New Roman" panose="02020603050405020304" pitchFamily="18" charset="0"/>
                    <a:cs typeface="Times New Roman" panose="02020603050405020304" pitchFamily="18" charset="0"/>
                  </a:rPr>
                  <a:t>Detailed calculation is similar to output layer.</a:t>
                </a:r>
              </a:p>
              <a:p>
                <a:pPr marL="0" indent="0">
                  <a:buNone/>
                </a:pPr>
                <a:endParaRPr lang="en-US" altLang="zh-CN" b="0" dirty="0">
                  <a:ea typeface="Cambria Math" panose="02040503050406030204" pitchFamily="18" charset="0"/>
                </a:endParaRPr>
              </a:p>
              <a:p>
                <a:pPr marL="0" indent="0">
                  <a:buNone/>
                </a:pPr>
                <a:r>
                  <a:rPr kumimoji="1" lang="en-US" altLang="zh-CN" dirty="0"/>
                  <a:t>              </a:t>
                </a:r>
              </a:p>
              <a:p>
                <a:pPr marL="0" indent="0">
                  <a:buNone/>
                </a:pPr>
                <a:r>
                  <a:rPr kumimoji="1" lang="en-US" altLang="zh-CN" dirty="0"/>
                  <a:t>                       </a:t>
                </a:r>
              </a:p>
            </p:txBody>
          </p:sp>
        </mc:Choice>
        <mc:Fallback xmlns="">
          <p:sp>
            <p:nvSpPr>
              <p:cNvPr id="3" name="内容占位符 2">
                <a:extLst>
                  <a:ext uri="{FF2B5EF4-FFF2-40B4-BE49-F238E27FC236}">
                    <a16:creationId xmlns:a16="http://schemas.microsoft.com/office/drawing/2014/main" id="{CCC952CF-5185-8C4F-AAA6-08C82A38B23A}"/>
                  </a:ext>
                </a:extLst>
              </p:cNvPr>
              <p:cNvSpPr>
                <a:spLocks noGrp="1" noRot="1" noChangeAspect="1" noMove="1" noResize="1" noEditPoints="1" noAdjustHandles="1" noChangeArrowheads="1" noChangeShapeType="1" noTextEdit="1"/>
              </p:cNvSpPr>
              <p:nvPr>
                <p:ph idx="1"/>
              </p:nvPr>
            </p:nvSpPr>
            <p:spPr>
              <a:xfrm>
                <a:off x="838199" y="1825625"/>
                <a:ext cx="11534775" cy="4351338"/>
              </a:xfrm>
              <a:blipFill>
                <a:blip r:embed="rId2"/>
                <a:stretch>
                  <a:fillRect l="-880" t="-1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147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91D20-4850-0D43-8237-4F43D284856B}"/>
              </a:ext>
            </a:extLst>
          </p:cNvPr>
          <p:cNvSpPr>
            <a:spLocks noGrp="1"/>
          </p:cNvSpPr>
          <p:nvPr>
            <p:ph type="title"/>
          </p:nvPr>
        </p:nvSpPr>
        <p:spPr/>
        <p:txBody>
          <a:bodyPr/>
          <a:lstStyle/>
          <a:p>
            <a:r>
              <a:rPr lang="en" altLang="zh-CN" b="1" spc="-5" dirty="0">
                <a:latin typeface="Times New Roman"/>
                <a:cs typeface="Times New Roman"/>
              </a:rPr>
              <a:t>Weight</a:t>
            </a:r>
            <a:r>
              <a:rPr lang="en" altLang="zh-CN" b="1" spc="-20" dirty="0">
                <a:latin typeface="Times New Roman"/>
                <a:cs typeface="Times New Roman"/>
              </a:rPr>
              <a:t> </a:t>
            </a:r>
            <a:r>
              <a:rPr lang="en" altLang="zh-CN" b="1" spc="-5" dirty="0">
                <a:latin typeface="Times New Roman"/>
                <a:cs typeface="Times New Roman"/>
              </a:rPr>
              <a:t>corrections Calculation-Hidden Layer</a:t>
            </a:r>
            <a:endParaRPr kumimoji="1"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913CBC-7D0D-BD42-81F6-891B85382089}"/>
                  </a:ext>
                </a:extLst>
              </p:cNvPr>
              <p:cNvSpPr>
                <a:spLocks noGrp="1"/>
              </p:cNvSpPr>
              <p:nvPr>
                <p:ph idx="1"/>
              </p:nvPr>
            </p:nvSpPr>
            <p:spPr/>
            <p:txBody>
              <a:bodyPr>
                <a:normAutofit fontScale="92500" lnSpcReduction="20000"/>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r>
                                <m:rPr>
                                  <m:sty m:val="p"/>
                                  <m:brk m:alnAt="7"/>
                                </m:rPr>
                                <a:rPr lang="el-GR" altLang="zh-CN" i="1">
                                  <a:latin typeface="Cambria Math" panose="02040503050406030204" pitchFamily="18" charset="0"/>
                                  <a:ea typeface="Cambria Math" panose="02040503050406030204" pitchFamily="18" charset="0"/>
                                </a:rPr>
                                <m:t>Δ</m:t>
                              </m:r>
                              <m:acc>
                                <m:accPr>
                                  <m:chr m:val="⃗"/>
                                  <m:ctrlPr>
                                    <a:rPr lang="el-GR" altLang="zh-CN" i="1">
                                      <a:latin typeface="Cambria Math" panose="02040503050406030204" pitchFamily="18" charset="0"/>
                                      <a:ea typeface="Cambria Math" panose="02040503050406030204" pitchFamily="18" charset="0"/>
                                    </a:rPr>
                                  </m:ctrlPr>
                                </m:accPr>
                                <m:e>
                                  <m:sSub>
                                    <m:sSubPr>
                                      <m:ctrlPr>
                                        <a:rPr lang="el-GR" altLang="zh-CN" i="1">
                                          <a:latin typeface="Cambria Math" panose="02040503050406030204" pitchFamily="18" charset="0"/>
                                          <a:ea typeface="Cambria Math" panose="02040503050406030204" pitchFamily="18" charset="0"/>
                                        </a:rPr>
                                      </m:ctrlPr>
                                    </m:sSubPr>
                                    <m:e>
                                      <m:r>
                                        <a:rPr lang="el-GR"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r>
                      <m:rPr>
                        <m:nor/>
                      </m:rPr>
                      <a:rPr kumimoji="1" lang="en-US" altLang="zh-CN" dirty="0"/>
                      <m:t>=</m:t>
                    </m:r>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den>
                    </m:f>
                  </m:oMath>
                </a14:m>
                <a:endParaRPr lang="en-US" altLang="zh-CN" i="1" dirty="0">
                  <a:latin typeface="Cambria Math" panose="02040503050406030204" pitchFamily="18" charset="0"/>
                  <a:ea typeface="Cambria Math" panose="02040503050406030204" pitchFamily="18" charset="0"/>
                </a:endParaRPr>
              </a:p>
              <a:p>
                <a:pPr marL="0" indent="0">
                  <a:buNone/>
                </a:pPr>
                <a:r>
                  <a:rPr lang="en-US" altLang="zh-CN" dirty="0">
                    <a:ea typeface="Cambria Math" panose="02040503050406030204" pitchFamily="18" charset="0"/>
                  </a:rPr>
                  <a:t>                </a:t>
                </a:r>
              </a:p>
              <a:p>
                <a:pPr marL="0" indent="0">
                  <a:buNone/>
                </a:pP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den>
                              </m:f>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num>
                                <m:den>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den>
                              </m:f>
                            </m:e>
                          </m:mr>
                        </m:m>
                      </m:e>
                    </m:d>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i="1">
                                      <a:latin typeface="Cambria Math" panose="02040503050406030204" pitchFamily="18" charset="0"/>
                                    </a:rPr>
                                    <m:t>14</m:t>
                                  </m:r>
                                </m:sub>
                              </m:sSub>
                            </m:e>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24</m:t>
                                  </m:r>
                                </m:sub>
                              </m:sSub>
                            </m:e>
                            <m:e>
                              <m:r>
                                <m:rPr>
                                  <m:sty m:val="p"/>
                                </m:rPr>
                                <a:rPr lang="el-GR" altLang="zh-CN" i="1">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i="1">
                                      <a:latin typeface="Cambria Math" panose="02040503050406030204" pitchFamily="18" charset="0"/>
                                    </a:rPr>
                                    <m:t>25</m:t>
                                  </m:r>
                                </m:sub>
                              </m:sSub>
                            </m:e>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rPr>
                                    <m:t>𝜔</m:t>
                                  </m:r>
                                </m:e>
                                <m:sub>
                                  <m:r>
                                    <a:rPr lang="en-US" altLang="zh-CN" b="0" i="1" smtClean="0">
                                      <a:latin typeface="Cambria Math" panose="02040503050406030204" pitchFamily="18" charset="0"/>
                                    </a:rPr>
                                    <m:t>16</m:t>
                                  </m:r>
                                </m:sub>
                              </m:sSub>
                            </m:e>
                            <m:e>
                              <m:r>
                                <m:rPr>
                                  <m:sty m:val="p"/>
                                </m:rPr>
                                <a:rPr lang="el-GR" altLang="zh-CN" i="1">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b="0" i="1" smtClean="0">
                                      <a:latin typeface="Cambria Math" panose="02040503050406030204" pitchFamily="18" charset="0"/>
                                    </a:rPr>
                                    <m:t>26</m:t>
                                  </m:r>
                                </m:sub>
                              </m:sSub>
                            </m:e>
                            <m:e>
                              <m:r>
                                <m:rPr>
                                  <m:sty m:val="p"/>
                                </m:rPr>
                                <a:rPr lang="el-GR" altLang="zh-CN" i="1">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36</m:t>
                                  </m:r>
                                </m:sub>
                              </m:sSub>
                            </m:e>
                          </m:mr>
                        </m:m>
                      </m:e>
                    </m:d>
                  </m:oMath>
                </a14:m>
                <a:endParaRPr lang="en-US" altLang="zh-CN" i="1" dirty="0">
                  <a:latin typeface="Cambria Math" panose="02040503050406030204" pitchFamily="18" charset="0"/>
                </a:endParaRPr>
              </a:p>
              <a:p>
                <a:pPr marL="0" indent="0">
                  <a:buNone/>
                </a:pPr>
                <a:r>
                  <a:rPr lang="en-US" altLang="zh-CN" dirty="0"/>
                  <a:t>                                                  </a:t>
                </a:r>
              </a:p>
              <a:p>
                <a:pPr marL="0" indent="0">
                  <a:buNone/>
                </a:pPr>
                <a:r>
                  <a:rPr kumimoji="1" lang="en-US" altLang="zh-CN" dirty="0"/>
                  <a:t>                  </a:t>
                </a:r>
                <a14:m>
                  <m:oMath xmlns:m="http://schemas.openxmlformats.org/officeDocument/2006/math">
                    <m:r>
                      <a:rPr kumimoji="1" lang="en-US" altLang="zh-CN" b="0" i="1" smtClean="0">
                        <a:latin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3</m:t>
                                  </m:r>
                                </m:sub>
                              </m:sSub>
                            </m:e>
                          </m:mr>
                          <m:mr>
                            <m:e>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e>
                              <m:r>
                                <m:rPr>
                                  <m:brk m:alnAt="7"/>
                                </m:rPr>
                                <a:rPr lang="en-US" altLang="zh-CN" i="1">
                                  <a:latin typeface="Cambria Math" panose="02040503050406030204" pitchFamily="18" charset="0"/>
                                  <a:ea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𝛿</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6</m:t>
                                  </m:r>
                                </m:sub>
                              </m:sSub>
                              <m:sSub>
                                <m:sSubPr>
                                  <m:ctrlPr>
                                    <a:rPr kumimoji="1"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𝑥</m:t>
                                  </m:r>
                                </m:e>
                                <m:sub>
                                  <m:r>
                                    <a:rPr kumimoji="1" lang="en-US" altLang="zh-CN" i="1">
                                      <a:latin typeface="Cambria Math" panose="02040503050406030204" pitchFamily="18" charset="0"/>
                                      <a:ea typeface="Cambria Math" panose="02040503050406030204" pitchFamily="18" charset="0"/>
                                      <a:cs typeface="Times New Roman" panose="02020603050405020304" pitchFamily="18" charset="0"/>
                                    </a:rPr>
                                    <m:t>3</m:t>
                                  </m:r>
                                </m:sub>
                              </m:sSub>
                            </m:e>
                          </m:mr>
                        </m:m>
                      </m:e>
                    </m:d>
                  </m:oMath>
                </a14:m>
                <a:endParaRPr kumimoji="1" lang="en-US" altLang="zh-CN" dirty="0"/>
              </a:p>
              <a:p>
                <a:endParaRPr kumimoji="1" lang="en-US" altLang="zh-CN" dirty="0"/>
              </a:p>
              <a:p>
                <a:r>
                  <a:rPr kumimoji="1" lang="en-US" altLang="zh-CN" dirty="0">
                    <a:latin typeface="Times New Roman" panose="02020603050405020304" pitchFamily="18" charset="0"/>
                    <a:cs typeface="Times New Roman" panose="02020603050405020304" pitchFamily="18" charset="0"/>
                  </a:rPr>
                  <a:t>Detailed calculation is similar to output layer</a:t>
                </a:r>
              </a:p>
              <a:p>
                <a:endParaRPr kumimoji="1" lang="zh-CN" altLang="en-US" dirty="0"/>
              </a:p>
            </p:txBody>
          </p:sp>
        </mc:Choice>
        <mc:Fallback xmlns="">
          <p:sp>
            <p:nvSpPr>
              <p:cNvPr id="3" name="内容占位符 2">
                <a:extLst>
                  <a:ext uri="{FF2B5EF4-FFF2-40B4-BE49-F238E27FC236}">
                    <a16:creationId xmlns:a16="http://schemas.microsoft.com/office/drawing/2014/main" id="{BC913CBC-7D0D-BD42-81F6-891B85382089}"/>
                  </a:ext>
                </a:extLst>
              </p:cNvPr>
              <p:cNvSpPr>
                <a:spLocks noGrp="1" noRot="1" noChangeAspect="1" noMove="1" noResize="1" noEditPoints="1" noAdjustHandles="1" noChangeArrowheads="1" noChangeShapeType="1" noTextEdit="1"/>
              </p:cNvSpPr>
              <p:nvPr>
                <p:ph idx="1"/>
              </p:nvPr>
            </p:nvSpPr>
            <p:spPr>
              <a:blipFill>
                <a:blip r:embed="rId2"/>
                <a:stretch>
                  <a:fillRect l="-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01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9CEAB-90FE-F747-A3A6-DED11668FC5A}"/>
              </a:ext>
            </a:extLst>
          </p:cNvPr>
          <p:cNvSpPr>
            <a:spLocks noGrp="1"/>
          </p:cNvSpPr>
          <p:nvPr>
            <p:ph type="title"/>
          </p:nvPr>
        </p:nvSpPr>
        <p:spPr>
          <a:xfrm>
            <a:off x="838200" y="365125"/>
            <a:ext cx="10515600" cy="1325563"/>
          </a:xfrm>
        </p:spPr>
        <p:txBody>
          <a:bodyPr/>
          <a:lstStyle/>
          <a:p>
            <a:r>
              <a:rPr lang="en" altLang="zh-CN" b="1" dirty="0">
                <a:latin typeface="Times New Roman" panose="02020603050405020304" pitchFamily="18" charset="0"/>
                <a:cs typeface="Times New Roman" panose="02020603050405020304" pitchFamily="18" charset="0"/>
              </a:rPr>
              <a:t>Back-propagation neural network</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EE75755-CE1E-244E-B261-63FE73B1ECCA}"/>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In a back-propagation neural network, the learning algorithm has two phases. </a:t>
            </a:r>
          </a:p>
          <a:p>
            <a:r>
              <a:rPr lang="en" altLang="zh-CN" dirty="0">
                <a:latin typeface="Times New Roman" panose="02020603050405020304" pitchFamily="18" charset="0"/>
                <a:cs typeface="Times New Roman" panose="02020603050405020304" pitchFamily="18" charset="0"/>
              </a:rPr>
              <a:t>First, a training input pattern is presented to the network input layer. The network propagates the input pattern from layer to layer until the output pattern is generated by the output layer. </a:t>
            </a:r>
          </a:p>
          <a:p>
            <a:r>
              <a:rPr lang="en" altLang="zh-CN" dirty="0">
                <a:latin typeface="Times New Roman" panose="02020603050405020304" pitchFamily="18" charset="0"/>
                <a:cs typeface="Times New Roman" panose="02020603050405020304" pitchFamily="18" charset="0"/>
              </a:rPr>
              <a:t>If this pattern is different from the desired output, an error is calculated and then propagated backwards through the network from the output layer to the input layer. The weights are modified as the error is propagated. </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346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FD439-EB01-A441-A4F7-FD38AFF77E65}"/>
              </a:ext>
            </a:extLst>
          </p:cNvPr>
          <p:cNvSpPr>
            <a:spLocks noGrp="1"/>
          </p:cNvSpPr>
          <p:nvPr>
            <p:ph type="title"/>
          </p:nvPr>
        </p:nvSpPr>
        <p:spPr/>
        <p:txBody>
          <a:bodyPr/>
          <a:lstStyle/>
          <a:p>
            <a:r>
              <a:rPr lang="en" altLang="zh-CN" b="1" spc="-5" dirty="0">
                <a:latin typeface="Times New Roman" panose="02020603050405020304" pitchFamily="18" charset="0"/>
                <a:cs typeface="Times New Roman" panose="02020603050405020304" pitchFamily="18" charset="0"/>
              </a:rPr>
              <a:t>Update the weights-</a:t>
            </a:r>
            <a:r>
              <a:rPr kumimoji="1" lang="en-US" altLang="zh-CN" b="1" dirty="0">
                <a:latin typeface="Times New Roman" panose="02020603050405020304" pitchFamily="18" charset="0"/>
                <a:cs typeface="Times New Roman" panose="02020603050405020304" pitchFamily="18" charset="0"/>
              </a:rPr>
              <a:t> Output layer</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430EEA-2848-9E4C-ABBD-65388E3251E9}"/>
                  </a:ext>
                </a:extLst>
              </p:cNvPr>
              <p:cNvSpPr>
                <a:spLocks noGrp="1"/>
              </p:cNvSpPr>
              <p:nvPr>
                <p:ph idx="1"/>
              </p:nvPr>
            </p:nvSpPr>
            <p:spPr/>
            <p:txBody>
              <a:bodyPr>
                <a:normAutofit/>
              </a:bodyPr>
              <a:lstStyle/>
              <a:p>
                <a:pPr marL="0" indent="0">
                  <a:buNone/>
                </a:pP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r>
                          <a:rPr lang="en-US" altLang="zh-CN" b="0" i="1" smtClean="0">
                            <a:latin typeface="Cambria Math" panose="02040503050406030204" pitchFamily="18" charset="0"/>
                            <a:ea typeface="Cambria Math" panose="02040503050406030204" pitchFamily="18" charset="0"/>
                          </a:rPr>
                          <m:t>_</m:t>
                        </m:r>
                        <m:r>
                          <a:rPr lang="en-US" altLang="zh-CN" b="0" i="1" smtClean="0">
                            <a:latin typeface="Cambria Math" panose="02040503050406030204" pitchFamily="18" charset="0"/>
                            <a:ea typeface="Cambria Math" panose="02040503050406030204" pitchFamily="18" charset="0"/>
                          </a:rPr>
                          <m:t>𝑢𝑝𝑑𝑎𝑡𝑒</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𝑜𝑢𝑡𝑝𝑢𝑡</m:t>
                        </m:r>
                      </m:sub>
                    </m:sSub>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i="1">
                            <a:latin typeface="Cambria Math" panose="02040503050406030204" pitchFamily="18" charset="0"/>
                            <a:ea typeface="Cambria Math" panose="02040503050406030204" pitchFamily="18" charset="0"/>
                          </a:rPr>
                          <m:t>𝑜𝑢𝑡𝑝𝑢𝑡</m:t>
                        </m:r>
                      </m:sub>
                    </m:sSub>
                  </m:oMath>
                </a14:m>
                <a:r>
                  <a:rPr lang="en-US" altLang="zh-CN" i="1" dirty="0">
                    <a:latin typeface="Cambria Math" panose="02040503050406030204" pitchFamily="18" charset="0"/>
                    <a:ea typeface="Cambria Math" panose="02040503050406030204" pitchFamily="18" charset="0"/>
                  </a:rPr>
                  <a:t>    </a:t>
                </a:r>
              </a:p>
              <a:p>
                <a:pPr marL="0" indent="0">
                  <a:buNone/>
                </a:pPr>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oMath>
                </a14:m>
                <a:endParaRPr lang="en-US" altLang="zh-CN" b="0" i="1" dirty="0">
                  <a:latin typeface="Cambria Math" panose="02040503050406030204" pitchFamily="18" charset="0"/>
                  <a:ea typeface="Cambria Math" panose="02040503050406030204" pitchFamily="18" charset="0"/>
                </a:endParaRPr>
              </a:p>
              <a:p>
                <a:pPr marL="0" indent="0">
                  <a:buNone/>
                </a:pPr>
                <a:r>
                  <a:rPr lang="en-US" altLang="zh-CN" dirty="0"/>
                  <a:t>                        </a:t>
                </a:r>
                <a14:m>
                  <m:oMath xmlns:m="http://schemas.openxmlformats.org/officeDocument/2006/math">
                    <m:r>
                      <a:rPr lang="en-US" altLang="zh-CN" b="0" i="0"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5</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6</m:t>
                                      </m:r>
                                    </m:sub>
                                  </m:sSub>
                                </m:e>
                              </m:acc>
                            </m:e>
                          </m:mr>
                        </m:m>
                      </m:e>
                    </m:d>
                    <m:r>
                      <a:rPr lang="en-US" altLang="zh-CN" b="0"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m:t>
                        </m:r>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4</m:t>
                                      </m:r>
                                    </m:sub>
                                  </m:sSub>
                                </m:e>
                              </m:acc>
                            </m:e>
                            <m:e>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5</m:t>
                                      </m:r>
                                    </m:sub>
                                  </m:sSub>
                                </m:e>
                              </m:acc>
                            </m:e>
                            <m:e>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i="1">
                                          <a:latin typeface="Cambria Math" panose="02040503050406030204" pitchFamily="18" charset="0"/>
                                          <a:ea typeface="Cambria Math" panose="02040503050406030204" pitchFamily="18" charset="0"/>
                                        </a:rPr>
                                        <m:t>6</m:t>
                                      </m:r>
                                    </m:sub>
                                  </m:sSub>
                                </m:e>
                              </m:acc>
                            </m:e>
                          </m:mr>
                        </m:m>
                      </m:e>
                    </m:d>
                  </m:oMath>
                </a14:m>
                <a:endParaRPr lang="en-US" altLang="zh-CN" b="0" i="1" dirty="0">
                  <a:latin typeface="Cambria Math" panose="02040503050406030204" pitchFamily="18" charset="0"/>
                  <a:ea typeface="Cambria Math" panose="02040503050406030204" pitchFamily="18" charset="0"/>
                </a:endParaRPr>
              </a:p>
              <a:p>
                <a:pPr marL="0" indent="0">
                  <a:buNone/>
                </a:pPr>
                <a:r>
                  <a:rPr lang="en-US" altLang="zh-CN" b="0" dirty="0">
                    <a:ea typeface="Cambria Math" panose="02040503050406030204" pitchFamily="18" charset="0"/>
                  </a:rPr>
                  <a:t>                        </a:t>
                </a:r>
                <a:endParaRPr lang="en-US" altLang="zh-CN"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57</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67</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58</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68</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49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59</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69</m:t>
                                  </m:r>
                                </m:sub>
                              </m:sSub>
                            </m:e>
                          </m:mr>
                        </m:m>
                      </m:e>
                    </m:d>
                  </m:oMath>
                </a14:m>
                <a:r>
                  <a:rPr kumimoji="1" lang="en-US" altLang="zh-CN" dirty="0"/>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47</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57</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67</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58</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68</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49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59</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69</m:t>
                                  </m:r>
                                </m:sub>
                              </m:sSub>
                            </m:e>
                          </m:mr>
                        </m:m>
                      </m:e>
                    </m:d>
                  </m:oMath>
                </a14:m>
                <a:r>
                  <a:rPr kumimoji="1" lang="en-US" altLang="zh-CN" dirty="0"/>
                  <a:t> </a:t>
                </a:r>
              </a:p>
              <a:p>
                <a:pPr marL="0" indent="0">
                  <a:buNone/>
                </a:pPr>
                <a:endParaRPr kumimoji="1" lang="en-US" altLang="zh-CN" dirty="0"/>
              </a:p>
              <a:p>
                <a:pPr marL="0" indent="0">
                  <a:buNone/>
                </a:pPr>
                <a:endParaRPr kumimoji="1" lang="zh-CN" altLang="en-US" dirty="0"/>
              </a:p>
            </p:txBody>
          </p:sp>
        </mc:Choice>
        <mc:Fallback xmlns="">
          <p:sp>
            <p:nvSpPr>
              <p:cNvPr id="3" name="内容占位符 2">
                <a:extLst>
                  <a:ext uri="{FF2B5EF4-FFF2-40B4-BE49-F238E27FC236}">
                    <a16:creationId xmlns:a16="http://schemas.microsoft.com/office/drawing/2014/main" id="{82430EEA-2848-9E4C-ABBD-65388E3251E9}"/>
                  </a:ext>
                </a:extLst>
              </p:cNvPr>
              <p:cNvSpPr>
                <a:spLocks noGrp="1" noRot="1" noChangeAspect="1" noMove="1" noResize="1" noEditPoints="1" noAdjustHandles="1" noChangeArrowheads="1" noChangeShapeType="1" noTextEdit="1"/>
              </p:cNvSpPr>
              <p:nvPr>
                <p:ph idx="1"/>
              </p:nvPr>
            </p:nvSpPr>
            <p:spPr>
              <a:blipFill>
                <a:blip r:embed="rId2"/>
                <a:stretch>
                  <a:fillRect l="-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42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FD439-EB01-A441-A4F7-FD38AFF77E65}"/>
              </a:ext>
            </a:extLst>
          </p:cNvPr>
          <p:cNvSpPr>
            <a:spLocks noGrp="1"/>
          </p:cNvSpPr>
          <p:nvPr>
            <p:ph type="title"/>
          </p:nvPr>
        </p:nvSpPr>
        <p:spPr/>
        <p:txBody>
          <a:bodyPr/>
          <a:lstStyle/>
          <a:p>
            <a:r>
              <a:rPr lang="en" altLang="zh-CN" b="1" spc="-5" dirty="0">
                <a:latin typeface="Times New Roman" panose="02020603050405020304" pitchFamily="18" charset="0"/>
                <a:cs typeface="Times New Roman" panose="02020603050405020304" pitchFamily="18" charset="0"/>
              </a:rPr>
              <a:t>Update the weights-</a:t>
            </a:r>
            <a:r>
              <a:rPr kumimoji="1" lang="en-US" altLang="zh-CN" b="1" dirty="0">
                <a:latin typeface="Times New Roman" panose="02020603050405020304" pitchFamily="18" charset="0"/>
                <a:cs typeface="Times New Roman" panose="02020603050405020304" pitchFamily="18" charset="0"/>
              </a:rPr>
              <a:t> Hidden layer</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430EEA-2848-9E4C-ABBD-65388E3251E9}"/>
                  </a:ext>
                </a:extLst>
              </p:cNvPr>
              <p:cNvSpPr>
                <a:spLocks noGrp="1"/>
              </p:cNvSpPr>
              <p:nvPr>
                <p:ph idx="1"/>
              </p:nvPr>
            </p:nvSpPr>
            <p:spPr/>
            <p:txBody>
              <a:bodyPr>
                <a:normAutofit/>
              </a:bodyPr>
              <a:lstStyle/>
              <a:p>
                <a:pPr marL="0" indent="0">
                  <a:buNone/>
                </a:pP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r>
                          <a:rPr lang="en-US" altLang="zh-CN" b="0" i="1" smtClean="0">
                            <a:latin typeface="Cambria Math" panose="02040503050406030204" pitchFamily="18" charset="0"/>
                            <a:ea typeface="Cambria Math" panose="02040503050406030204" pitchFamily="18" charset="0"/>
                          </a:rPr>
                          <m:t>_</m:t>
                        </m:r>
                        <m:r>
                          <a:rPr lang="en-US" altLang="zh-CN" b="0" i="1" smtClean="0">
                            <a:latin typeface="Cambria Math" panose="02040503050406030204" pitchFamily="18" charset="0"/>
                            <a:ea typeface="Cambria Math" panose="02040503050406030204" pitchFamily="18" charset="0"/>
                          </a:rPr>
                          <m:t>𝑢𝑝𝑑𝑎𝑡𝑒</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𝑖𝑑𝑑𝑒𝑛</m:t>
                        </m:r>
                      </m:sub>
                    </m:sSub>
                  </m:oMath>
                </a14:m>
                <a:r>
                  <a:rPr lang="en-US" altLang="zh-CN" i="1" dirty="0">
                    <a:latin typeface="Cambria Math" panose="02040503050406030204" pitchFamily="18" charset="0"/>
                    <a:ea typeface="Cambria Math" panose="02040503050406030204" pitchFamily="18" charset="0"/>
                  </a:rPr>
                  <a:t>    </a:t>
                </a:r>
              </a:p>
              <a:p>
                <a:pPr marL="0" indent="0">
                  <a:buNone/>
                </a:pPr>
                <a:r>
                  <a:rPr kumimoji="1" lang="en-US" altLang="zh-CN" dirty="0"/>
                  <a:t> </a:t>
                </a:r>
                <a:endParaRPr lang="en-US" altLang="zh-CN" dirty="0">
                  <a:latin typeface="Cambria Math" panose="02040503050406030204" pitchFamily="18" charset="0"/>
                </a:endParaRPr>
              </a:p>
              <a:p>
                <a:pPr marL="0" indent="0">
                  <a:buNone/>
                </a:pPr>
                <a14:m>
                  <m:oMath xmlns:m="http://schemas.openxmlformats.org/officeDocument/2006/math">
                    <m:r>
                      <a:rPr lang="en-US" altLang="zh-CN" b="0" i="0" smtClean="0">
                        <a:latin typeface="Cambria Math" panose="02040503050406030204" pitchFamily="18" charset="0"/>
                      </a:rPr>
                      <m:t>                              </m:t>
                    </m:r>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m>
                          <m:mPr>
                            <m:mcs>
                              <m:mc>
                                <m:mcPr>
                                  <m:count m:val="3"/>
                                  <m:mcJc m:val="center"/>
                                </m:mcPr>
                              </m:mc>
                            </m:mcs>
                            <m:ctrlPr>
                              <a:rPr lang="en-US" altLang="zh-CN" i="1">
                                <a:latin typeface="Cambria Math" panose="02040503050406030204" pitchFamily="18" charset="0"/>
                              </a:rPr>
                            </m:ctrlPr>
                          </m:mPr>
                          <m:m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1</m:t>
                                      </m:r>
                                    </m:sub>
                                  </m:sSub>
                                </m:e>
                              </m:acc>
                            </m:e>
                            <m:e>
                              <m:r>
                                <a:rPr lang="en-US" altLang="zh-CN"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2</m:t>
                                      </m:r>
                                    </m:sub>
                                  </m:sSub>
                                </m:e>
                              </m:acc>
                            </m:e>
                            <m:e>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3</m:t>
                                      </m:r>
                                    </m:sub>
                                  </m:sSub>
                                </m:e>
                              </m:acc>
                            </m:e>
                          </m:mr>
                        </m:m>
                      </m:e>
                    </m:d>
                  </m:oMath>
                </a14:m>
                <a:endParaRPr kumimoji="1" lang="en-US" altLang="zh-CN" dirty="0"/>
              </a:p>
              <a:p>
                <a:pPr marL="0" indent="0">
                  <a:buNone/>
                </a:pPr>
                <a:r>
                  <a:rPr kumimoji="1" lang="en-US" altLang="zh-CN" dirty="0"/>
                  <a:t>                        </a:t>
                </a:r>
              </a:p>
              <a:p>
                <a:pPr marL="0" indent="0">
                  <a:buNone/>
                </a:pPr>
                <a:r>
                  <a:rPr kumimoji="1" lang="en-US" altLang="zh-CN" dirty="0"/>
                  <a:t>                        </a:t>
                </a:r>
                <a14:m>
                  <m:oMath xmlns:m="http://schemas.openxmlformats.org/officeDocument/2006/math">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25</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26</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36</m:t>
                                  </m:r>
                                </m:sub>
                              </m:sSub>
                            </m:e>
                          </m:mr>
                        </m:m>
                      </m:e>
                    </m:d>
                  </m:oMath>
                </a14:m>
                <a:r>
                  <a:rPr kumimoji="1" lang="en-US" altLang="zh-CN" dirty="0"/>
                  <a:t> + </a:t>
                </a:r>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14</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24</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34</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15</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25</m:t>
                                  </m:r>
                                </m:sub>
                              </m:sSub>
                            </m:e>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35</m:t>
                                  </m:r>
                                </m:sub>
                              </m:sSub>
                            </m:e>
                          </m:mr>
                          <m:mr>
                            <m:e>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16</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26</m:t>
                                  </m:r>
                                </m:sub>
                              </m:sSub>
                            </m:e>
                            <m:e>
                              <m:r>
                                <m:rPr>
                                  <m:sty m:val="p"/>
                                </m:rPr>
                                <a:rPr lang="el-GR" altLang="zh-CN" b="0" i="1" smtClean="0">
                                  <a:latin typeface="Cambria Math" panose="02040503050406030204" pitchFamily="18" charset="0"/>
                                  <a:ea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36</m:t>
                                  </m:r>
                                </m:sub>
                              </m:sSub>
                            </m:e>
                          </m:mr>
                        </m:m>
                      </m:e>
                    </m:d>
                  </m:oMath>
                </a14:m>
                <a:endParaRPr kumimoji="1" lang="zh-CN" altLang="en-US" dirty="0"/>
              </a:p>
            </p:txBody>
          </p:sp>
        </mc:Choice>
        <mc:Fallback xmlns="">
          <p:sp>
            <p:nvSpPr>
              <p:cNvPr id="3" name="内容占位符 2">
                <a:extLst>
                  <a:ext uri="{FF2B5EF4-FFF2-40B4-BE49-F238E27FC236}">
                    <a16:creationId xmlns:a16="http://schemas.microsoft.com/office/drawing/2014/main" id="{82430EEA-2848-9E4C-ABBD-65388E3251E9}"/>
                  </a:ext>
                </a:extLst>
              </p:cNvPr>
              <p:cNvSpPr>
                <a:spLocks noGrp="1" noRot="1" noChangeAspect="1" noMove="1" noResize="1" noEditPoints="1" noAdjustHandles="1" noChangeArrowheads="1" noChangeShapeType="1" noTextEdit="1"/>
              </p:cNvSpPr>
              <p:nvPr>
                <p:ph idx="1"/>
              </p:nvPr>
            </p:nvSpPr>
            <p:spPr>
              <a:blipFill>
                <a:blip r:embed="rId2"/>
                <a:stretch>
                  <a:fillRect l="-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4937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E6B41-5326-A544-9DA9-1ECC8C127E0A}"/>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Tips</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A8F6EA-182E-474C-8743-52AA3BBFA081}"/>
                  </a:ext>
                </a:extLst>
              </p:cNvPr>
              <p:cNvSpPr>
                <a:spLocks noGrp="1"/>
              </p:cNvSpPr>
              <p:nvPr>
                <p:ph idx="1"/>
              </p:nvPr>
            </p:nvSpPr>
            <p:spPr/>
            <p:txBody>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𝜃</m:t>
                        </m:r>
                      </m:e>
                      <m:sub>
                        <m:r>
                          <a:rPr kumimoji="1" lang="en-US" altLang="zh-CN" b="0" i="1" smtClean="0">
                            <a:latin typeface="Cambria Math" panose="02040503050406030204" pitchFamily="18" charset="0"/>
                          </a:rPr>
                          <m:t>𝑗</m:t>
                        </m:r>
                      </m:sub>
                    </m:sSub>
                  </m:oMath>
                </a14:m>
                <a:r>
                  <a:rPr kumimoji="1"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i="1" smtClean="0">
                            <a:solidFill>
                              <a:schemeClr val="tx1"/>
                            </a:solidFill>
                            <a:latin typeface="Cambria Math" panose="02040503050406030204" pitchFamily="18" charset="0"/>
                            <a:ea typeface="Cambria Math" panose="02040503050406030204" pitchFamily="18" charset="0"/>
                          </a:rPr>
                          <m:t>𝜃</m:t>
                        </m:r>
                      </m:e>
                      <m:sub>
                        <m:r>
                          <a:rPr kumimoji="1" lang="en-US" altLang="zh-CN" b="0" i="1" smtClean="0">
                            <a:solidFill>
                              <a:schemeClr val="tx1"/>
                            </a:solidFill>
                            <a:latin typeface="Cambria Math" panose="02040503050406030204" pitchFamily="18" charset="0"/>
                            <a:ea typeface="Cambria Math" panose="02040503050406030204" pitchFamily="18" charset="0"/>
                          </a:rPr>
                          <m:t>𝑘</m:t>
                        </m:r>
                      </m:sub>
                    </m:sSub>
                  </m:oMath>
                </a14:m>
                <a:r>
                  <a:rPr kumimoji="1" lang="en-US" altLang="zh-CN" dirty="0">
                    <a:solidFill>
                      <a:schemeClr val="tx1"/>
                    </a:solidFill>
                    <a:latin typeface="Times New Roman" panose="02020603050405020304" pitchFamily="18" charset="0"/>
                    <a:cs typeface="Times New Roman" panose="02020603050405020304" pitchFamily="18" charset="0"/>
                  </a:rPr>
                  <a:t> in </a:t>
                </a:r>
                <a:r>
                  <a:rPr kumimoji="1" lang="en-US" altLang="zh-CN" dirty="0">
                    <a:latin typeface="Times New Roman" panose="02020603050405020304" pitchFamily="18" charset="0"/>
                    <a:cs typeface="Times New Roman" panose="02020603050405020304" pitchFamily="18" charset="0"/>
                  </a:rPr>
                  <a:t>page 5,6 </a:t>
                </a:r>
                <a:r>
                  <a:rPr kumimoji="1" lang="en-US" altLang="zh-CN" dirty="0">
                    <a:solidFill>
                      <a:schemeClr val="tx1"/>
                    </a:solidFill>
                    <a:latin typeface="Times New Roman" panose="02020603050405020304" pitchFamily="18" charset="0"/>
                    <a:cs typeface="Times New Roman" panose="02020603050405020304" pitchFamily="18" charset="0"/>
                  </a:rPr>
                  <a:t>is </a:t>
                </a:r>
                <a:r>
                  <a:rPr lang="en" altLang="zh-CN" dirty="0">
                    <a:solidFill>
                      <a:schemeClr val="tx1"/>
                    </a:solidFill>
                    <a:latin typeface="Times New Roman" panose="02020603050405020304" pitchFamily="18" charset="0"/>
                    <a:cs typeface="Times New Roman" panose="02020603050405020304" pitchFamily="18" charset="0"/>
                  </a:rPr>
                  <a:t>a </a:t>
                </a:r>
                <a:r>
                  <a:rPr lang="en" altLang="zh-CN" b="1" spc="-5" dirty="0">
                    <a:solidFill>
                      <a:schemeClr val="tx1"/>
                    </a:solidFill>
                    <a:latin typeface="Times New Roman" panose="02020603050405020304" pitchFamily="18" charset="0"/>
                    <a:cs typeface="Times New Roman" panose="02020603050405020304" pitchFamily="18" charset="0"/>
                  </a:rPr>
                  <a:t>threshold  value(usually -1)</a:t>
                </a:r>
                <a:r>
                  <a:rPr lang="en" altLang="zh-CN" spc="-5" dirty="0">
                    <a:latin typeface="Times New Roman" panose="02020603050405020304" pitchFamily="18" charset="0"/>
                    <a:cs typeface="Times New Roman" panose="02020603050405020304" pitchFamily="18" charset="0"/>
                  </a:rPr>
                  <a:t>. It can be updated the same as a weight.</a:t>
                </a:r>
              </a:p>
              <a:p>
                <a:r>
                  <a:rPr kumimoji="1" lang="en" altLang="zh-CN" spc="-5" dirty="0">
                    <a:latin typeface="Times New Roman" panose="02020603050405020304" pitchFamily="18" charset="0"/>
                    <a:cs typeface="Times New Roman" panose="02020603050405020304" pitchFamily="18" charset="0"/>
                  </a:rPr>
                  <a:t>In assignment04,bias/threshold is not involved.</a:t>
                </a:r>
              </a:p>
              <a:p>
                <a:r>
                  <a:rPr kumimoji="1" lang="en" altLang="zh-CN" spc="-5" dirty="0">
                    <a:latin typeface="Times New Roman" panose="02020603050405020304" pitchFamily="18" charset="0"/>
                    <a:cs typeface="Times New Roman" panose="02020603050405020304" pitchFamily="18" charset="0"/>
                    <a:hlinkClick r:id="rId2"/>
                  </a:rPr>
                  <a:t>For more detail of bias/threshold</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7A8F6EA-182E-474C-8743-52AA3BBFA081}"/>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925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4F702-F969-DD4A-AD7A-80B8279E01B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Exercise-Character Classification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F790664-72F6-F545-B2EB-69E907421C22}"/>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Handwritten character recognition : The same character can be written in different style 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font. </a:t>
            </a:r>
            <a:r>
              <a:rPr kumimoji="1" lang="en-US" altLang="zh-CN" dirty="0" err="1">
                <a:latin typeface="Times New Roman" panose="02020603050405020304" pitchFamily="18" charset="0"/>
                <a:cs typeface="Times New Roman" panose="02020603050405020304" pitchFamily="18" charset="0"/>
              </a:rPr>
              <a:t>i.e</a:t>
            </a:r>
            <a:r>
              <a:rPr kumimoji="1" lang="en-US" altLang="zh-CN" dirty="0">
                <a:latin typeface="Times New Roman" panose="02020603050405020304" pitchFamily="18" charset="0"/>
                <a:cs typeface="Times New Roman" panose="02020603050405020304" pitchFamily="18" charset="0"/>
              </a:rPr>
              <a:t>: Images with different pixels could represent the same character.</a:t>
            </a:r>
          </a:p>
          <a:p>
            <a:r>
              <a:rPr kumimoji="1" lang="en-US" altLang="zh-CN" dirty="0">
                <a:latin typeface="Times New Roman" panose="02020603050405020304" pitchFamily="18" charset="0"/>
                <a:cs typeface="Times New Roman" panose="02020603050405020304" pitchFamily="18" charset="0"/>
              </a:rPr>
              <a:t>Please recognize the images of I and U with given neural network(images is represented by a 3*3 vectors, please classify the input vector into two classes (U(label 0) and I(label 1)).</a:t>
            </a:r>
          </a:p>
          <a:p>
            <a:r>
              <a:rPr kumimoji="1" lang="en-US" altLang="zh-CN" dirty="0">
                <a:latin typeface="Times New Roman" panose="02020603050405020304" pitchFamily="18" charset="0"/>
                <a:cs typeface="Times New Roman" panose="02020603050405020304" pitchFamily="18" charset="0"/>
              </a:rPr>
              <a:t>Please do the perceptron and backpropagation for one epoch</a:t>
            </a:r>
          </a:p>
          <a:p>
            <a:pPr marL="0" indent="0">
              <a:buNone/>
            </a:pP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64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4F702-F969-DD4A-AD7A-80B8279E01B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Classification Rule</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790664-72F6-F545-B2EB-69E907421C22}"/>
                  </a:ext>
                </a:extLst>
              </p:cNvPr>
              <p:cNvSpPr>
                <a:spLocks noGrp="1"/>
              </p:cNvSpPr>
              <p:nvPr>
                <p:ph idx="1"/>
              </p:nvPr>
            </p:nvSpPr>
            <p:spPr/>
            <p:txBody>
              <a:bodyPr>
                <a:normAutofit fontScale="92500" lnSpcReduction="10000"/>
              </a:bodyPr>
              <a:lstStyle/>
              <a:p>
                <a:r>
                  <a:rPr kumimoji="1" lang="en" altLang="zh-CN" dirty="0">
                    <a:latin typeface="Times New Roman" panose="02020603050405020304" pitchFamily="18" charset="0"/>
                    <a:cs typeface="Times New Roman" panose="02020603050405020304" pitchFamily="18" charset="0"/>
                  </a:rPr>
                  <a:t>The neural network is required to classify the input images to 2 classes U(label 0) and I(label 1),and generate correct labels(a number in{0,1}).What means generated output is a vector of length 2 whose indexes is 2 labels from 2 output </a:t>
                </a:r>
                <a:r>
                  <a:rPr kumimoji="1" lang="en" altLang="zh-CN" dirty="0" err="1">
                    <a:latin typeface="Times New Roman" panose="02020603050405020304" pitchFamily="18" charset="0"/>
                    <a:cs typeface="Times New Roman" panose="02020603050405020304" pitchFamily="18" charset="0"/>
                  </a:rPr>
                  <a:t>neurons.Each</a:t>
                </a:r>
                <a:r>
                  <a:rPr kumimoji="1" lang="en" altLang="zh-CN" dirty="0">
                    <a:latin typeface="Times New Roman" panose="02020603050405020304" pitchFamily="18" charset="0"/>
                    <a:cs typeface="Times New Roman" panose="02020603050405020304" pitchFamily="18" charset="0"/>
                  </a:rPr>
                  <a:t> value in the output vector </a:t>
                </a:r>
                <a14:m>
                  <m:oMath xmlns:m="http://schemas.openxmlformats.org/officeDocument/2006/math">
                    <m:acc>
                      <m:accPr>
                        <m:chr m:val="⃗"/>
                        <m:ctrlPr>
                          <a:rPr kumimoji="1" lang="en" altLang="zh-CN" i="1">
                            <a:latin typeface="Cambria Math" panose="02040503050406030204" pitchFamily="18" charset="0"/>
                            <a:cs typeface="Times New Roman" panose="02020603050405020304" pitchFamily="18" charset="0"/>
                          </a:rPr>
                        </m:ctrlPr>
                      </m:accPr>
                      <m:e>
                        <m:r>
                          <a:rPr kumimoji="1" lang="en-US" altLang="zh-CN" i="1">
                            <a:latin typeface="Cambria Math" panose="02040503050406030204" pitchFamily="18" charset="0"/>
                            <a:cs typeface="Times New Roman" panose="02020603050405020304" pitchFamily="18" charset="0"/>
                          </a:rPr>
                          <m:t>𝑌</m:t>
                        </m:r>
                      </m:e>
                    </m:acc>
                    <m:r>
                      <a:rPr kumimoji="1" lang="en-US" altLang="zh-CN" b="0" i="1" smtClean="0">
                        <a:latin typeface="Cambria Math" panose="02040503050406030204" pitchFamily="18" charset="0"/>
                        <a:cs typeface="Times New Roman" panose="02020603050405020304" pitchFamily="18" charset="0"/>
                      </a:rPr>
                      <m:t> </m:t>
                    </m:r>
                  </m:oMath>
                </a14:m>
                <a:r>
                  <a:rPr kumimoji="1" lang="en" altLang="zh-CN" dirty="0">
                    <a:latin typeface="Times New Roman" panose="02020603050405020304" pitchFamily="18" charset="0"/>
                    <a:cs typeface="Times New Roman" panose="02020603050405020304" pitchFamily="18" charset="0"/>
                  </a:rPr>
                  <a:t>is corresponding to a probability the image belong to respective class(index of the maximum probability in 2 values is the actual output label of this image </a:t>
                </a:r>
                <a:r>
                  <a:rPr kumimoji="1" lang="en" altLang="zh-CN" dirty="0" err="1">
                    <a:latin typeface="Times New Roman" panose="02020603050405020304" pitchFamily="18" charset="0"/>
                    <a:cs typeface="Times New Roman" panose="02020603050405020304" pitchFamily="18" charset="0"/>
                  </a:rPr>
                  <a:t>sample,ie.np.argmax</a:t>
                </a:r>
                <a:r>
                  <a:rPr kumimoji="1" lang="en" altLang="zh-CN"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kumimoji="1" lang="en" altLang="zh-CN"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oMath>
                </a14:m>
                <a:r>
                  <a:rPr kumimoji="1" lang="en" altLang="zh-CN" dirty="0">
                    <a:latin typeface="Times New Roman" panose="02020603050405020304" pitchFamily="18" charset="0"/>
                    <a:cs typeface="Times New Roman" panose="02020603050405020304" pitchFamily="18" charset="0"/>
                  </a:rPr>
                  <a:t>)).</a:t>
                </a:r>
              </a:p>
              <a:p>
                <a:r>
                  <a:rPr kumimoji="1" lang="en" altLang="zh-CN" dirty="0">
                    <a:latin typeface="Times New Roman" panose="02020603050405020304" pitchFamily="18" charset="0"/>
                    <a:cs typeface="Times New Roman" panose="02020603050405020304" pitchFamily="18" charset="0"/>
                  </a:rPr>
                  <a:t>For example , If the handwritten character of this image is </a:t>
                </a:r>
                <a:r>
                  <a:rPr kumimoji="1" lang="en" altLang="zh-CN" dirty="0" err="1">
                    <a:latin typeface="Times New Roman" panose="02020603050405020304" pitchFamily="18" charset="0"/>
                    <a:cs typeface="Times New Roman" panose="02020603050405020304" pitchFamily="18" charset="0"/>
                  </a:rPr>
                  <a:t>U,the</a:t>
                </a:r>
                <a:r>
                  <a:rPr kumimoji="1" lang="en" altLang="zh-CN" dirty="0">
                    <a:latin typeface="Times New Roman" panose="02020603050405020304" pitchFamily="18" charset="0"/>
                    <a:cs typeface="Times New Roman" panose="02020603050405020304" pitchFamily="18" charset="0"/>
                  </a:rPr>
                  <a:t> first output neuron is </a:t>
                </a:r>
                <a:r>
                  <a:rPr kumimoji="1" lang="en" altLang="zh-CN" dirty="0" err="1">
                    <a:latin typeface="Times New Roman" panose="02020603050405020304" pitchFamily="18" charset="0"/>
                    <a:cs typeface="Times New Roman" panose="02020603050405020304" pitchFamily="18" charset="0"/>
                  </a:rPr>
                  <a:t>activated,others</a:t>
                </a:r>
                <a:r>
                  <a:rPr kumimoji="1" lang="en" altLang="zh-CN" dirty="0">
                    <a:latin typeface="Times New Roman" panose="02020603050405020304" pitchFamily="18" charset="0"/>
                    <a:cs typeface="Times New Roman" panose="02020603050405020304" pitchFamily="18" charset="0"/>
                  </a:rPr>
                  <a:t> remain suppressed. 0th value in actual output vector</a:t>
                </a:r>
                <a14:m>
                  <m:oMath xmlns:m="http://schemas.openxmlformats.org/officeDocument/2006/math">
                    <m:r>
                      <a:rPr kumimoji="1" lang="en-US" altLang="zh-CN" b="0" i="0" smtClean="0">
                        <a:latin typeface="Cambria Math" panose="02040503050406030204" pitchFamily="18" charset="0"/>
                        <a:cs typeface="Times New Roman" panose="02020603050405020304" pitchFamily="18" charset="0"/>
                      </a:rPr>
                      <m:t> </m:t>
                    </m:r>
                    <m:acc>
                      <m:accPr>
                        <m:chr m:val="⃗"/>
                        <m:ctrlPr>
                          <a:rPr kumimoji="1" lang="en" altLang="zh-CN" i="1" smtClean="0">
                            <a:latin typeface="Cambria Math" panose="02040503050406030204" pitchFamily="18" charset="0"/>
                            <a:cs typeface="Times New Roman" panose="02020603050405020304" pitchFamily="18" charset="0"/>
                          </a:rPr>
                        </m:ctrlPr>
                      </m:accPr>
                      <m:e>
                        <m:r>
                          <a:rPr kumimoji="1" lang="en-US" altLang="zh-CN" b="0" i="1" smtClean="0">
                            <a:latin typeface="Cambria Math" panose="02040503050406030204" pitchFamily="18" charset="0"/>
                            <a:cs typeface="Times New Roman" panose="02020603050405020304" pitchFamily="18" charset="0"/>
                          </a:rPr>
                          <m:t>𝑌</m:t>
                        </m:r>
                      </m:e>
                    </m:acc>
                  </m:oMath>
                </a14:m>
                <a:r>
                  <a:rPr kumimoji="1" lang="en" altLang="zh-CN" dirty="0">
                    <a:latin typeface="Times New Roman" panose="02020603050405020304" pitchFamily="18" charset="0"/>
                    <a:cs typeface="Times New Roman" panose="02020603050405020304" pitchFamily="18" charset="0"/>
                  </a:rPr>
                  <a:t> (the first output neuron's output) is the </a:t>
                </a:r>
                <a:r>
                  <a:rPr kumimoji="1" lang="en" altLang="zh-CN" dirty="0" err="1">
                    <a:latin typeface="Times New Roman" panose="02020603050405020304" pitchFamily="18" charset="0"/>
                    <a:cs typeface="Times New Roman" panose="02020603050405020304" pitchFamily="18" charset="0"/>
                  </a:rPr>
                  <a:t>maximum,other</a:t>
                </a:r>
                <a:r>
                  <a:rPr kumimoji="1" lang="en" altLang="zh-CN" dirty="0">
                    <a:latin typeface="Times New Roman" panose="02020603050405020304" pitchFamily="18" charset="0"/>
                    <a:cs typeface="Times New Roman" panose="02020603050405020304" pitchFamily="18" charset="0"/>
                  </a:rPr>
                  <a:t> neuron's output is relatively </a:t>
                </a:r>
                <a:r>
                  <a:rPr kumimoji="1" lang="en" altLang="zh-CN" dirty="0" err="1">
                    <a:latin typeface="Times New Roman" panose="02020603050405020304" pitchFamily="18" charset="0"/>
                    <a:cs typeface="Times New Roman" panose="02020603050405020304" pitchFamily="18" charset="0"/>
                  </a:rPr>
                  <a:t>slight.Thus,we</a:t>
                </a:r>
                <a:r>
                  <a:rPr kumimoji="1" lang="en" altLang="zh-CN" dirty="0">
                    <a:latin typeface="Times New Roman" panose="02020603050405020304" pitchFamily="18" charset="0"/>
                    <a:cs typeface="Times New Roman" panose="02020603050405020304" pitchFamily="18" charset="0"/>
                  </a:rPr>
                  <a:t> use the index of the maximum value of actual output vector as actual output label of this image sample.</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7F790664-72F6-F545-B2EB-69E907421C22}"/>
                  </a:ext>
                </a:extLst>
              </p:cNvPr>
              <p:cNvSpPr>
                <a:spLocks noGrp="1" noRot="1" noChangeAspect="1" noMove="1" noResize="1" noEditPoints="1" noAdjustHandles="1" noChangeArrowheads="1" noChangeShapeType="1" noTextEdit="1"/>
              </p:cNvSpPr>
              <p:nvPr>
                <p:ph idx="1"/>
              </p:nvPr>
            </p:nvSpPr>
            <p:spPr>
              <a:blipFill>
                <a:blip r:embed="rId2"/>
                <a:stretch>
                  <a:fillRect l="-844" t="-3216" r="-1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9792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DDC37-954B-514A-B1F2-3640321F2D16}"/>
              </a:ext>
            </a:extLst>
          </p:cNvPr>
          <p:cNvSpPr>
            <a:spLocks noGrp="1"/>
          </p:cNvSpPr>
          <p:nvPr>
            <p:ph type="title"/>
          </p:nvPr>
        </p:nvSpPr>
        <p:spPr>
          <a:xfrm>
            <a:off x="838200" y="365125"/>
            <a:ext cx="10515600" cy="1325563"/>
          </a:xfrm>
        </p:spPr>
        <p:txBody>
          <a:bodyPr/>
          <a:lstStyle/>
          <a:p>
            <a:r>
              <a:rPr lang="en" altLang="zh-CN" b="1" dirty="0">
                <a:latin typeface="Times New Roman" panose="02020603050405020304" pitchFamily="18" charset="0"/>
                <a:cs typeface="Times New Roman" panose="02020603050405020304" pitchFamily="18" charset="0"/>
              </a:rPr>
              <a:t>Neural Network Architecture</a:t>
            </a:r>
            <a:br>
              <a:rPr lang="en" altLang="zh-CN" b="1" dirty="0">
                <a:latin typeface="Times New Roman" panose="02020603050405020304" pitchFamily="18" charset="0"/>
                <a:cs typeface="Times New Roman" panose="02020603050405020304" pitchFamily="18" charset="0"/>
              </a:rPr>
            </a:br>
            <a:endParaRPr kumimoji="1" lang="zh-CN" altLang="en-US" dirty="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7FDF3E09-8C76-0C49-A2D3-FBC53641F839}"/>
              </a:ext>
            </a:extLst>
          </p:cNvPr>
          <p:cNvSpPr/>
          <p:nvPr/>
        </p:nvSpPr>
        <p:spPr>
          <a:xfrm>
            <a:off x="2694116" y="1746209"/>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E03688F3-9DE1-4D4E-9566-BCF59B074B41}"/>
              </a:ext>
            </a:extLst>
          </p:cNvPr>
          <p:cNvSpPr/>
          <p:nvPr/>
        </p:nvSpPr>
        <p:spPr>
          <a:xfrm>
            <a:off x="2696906" y="2746477"/>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B2962BEA-9A53-5F43-87A6-E83D6CC34537}"/>
              </a:ext>
            </a:extLst>
          </p:cNvPr>
          <p:cNvSpPr/>
          <p:nvPr/>
        </p:nvSpPr>
        <p:spPr>
          <a:xfrm>
            <a:off x="2694116" y="4857744"/>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7AEC5CB6-991D-E645-821C-D0216C9190F4}"/>
              </a:ext>
            </a:extLst>
          </p:cNvPr>
          <p:cNvSpPr/>
          <p:nvPr/>
        </p:nvSpPr>
        <p:spPr>
          <a:xfrm>
            <a:off x="5837194"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45139D26-D2DF-4241-8156-F5DDA3561F9C}"/>
              </a:ext>
            </a:extLst>
          </p:cNvPr>
          <p:cNvSpPr/>
          <p:nvPr/>
        </p:nvSpPr>
        <p:spPr>
          <a:xfrm>
            <a:off x="5836508" y="3276836"/>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FB56D6F6-016B-A146-B093-087A84F5BE88}"/>
              </a:ext>
            </a:extLst>
          </p:cNvPr>
          <p:cNvSpPr/>
          <p:nvPr/>
        </p:nvSpPr>
        <p:spPr>
          <a:xfrm>
            <a:off x="5778843" y="4832603"/>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940FED04-8C79-7745-B1A5-672CE499E8A9}"/>
              </a:ext>
            </a:extLst>
          </p:cNvPr>
          <p:cNvSpPr/>
          <p:nvPr/>
        </p:nvSpPr>
        <p:spPr>
          <a:xfrm>
            <a:off x="9309100" y="4832602"/>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F9EA3695-58F8-B942-AA00-EE83F311EAEB}"/>
              </a:ext>
            </a:extLst>
          </p:cNvPr>
          <p:cNvSpPr/>
          <p:nvPr/>
        </p:nvSpPr>
        <p:spPr>
          <a:xfrm>
            <a:off x="9309100" y="1766888"/>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21" name="直线箭头连接符 20">
            <a:extLst>
              <a:ext uri="{FF2B5EF4-FFF2-40B4-BE49-F238E27FC236}">
                <a16:creationId xmlns:a16="http://schemas.microsoft.com/office/drawing/2014/main" id="{3A9144D0-FA2F-1545-84B7-AF20976668DE}"/>
              </a:ext>
            </a:extLst>
          </p:cNvPr>
          <p:cNvCxnSpPr>
            <a:cxnSpLocks/>
            <a:endCxn id="7" idx="2"/>
          </p:cNvCxnSpPr>
          <p:nvPr/>
        </p:nvCxnSpPr>
        <p:spPr>
          <a:xfrm>
            <a:off x="1713814" y="2006795"/>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CD8106F-B296-124A-9F5C-8717CFB8CD98}"/>
              </a:ext>
            </a:extLst>
          </p:cNvPr>
          <p:cNvCxnSpPr>
            <a:cxnSpLocks/>
          </p:cNvCxnSpPr>
          <p:nvPr/>
        </p:nvCxnSpPr>
        <p:spPr>
          <a:xfrm>
            <a:off x="1713814" y="5118330"/>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2BA71F1-5AA8-A447-A874-0073BAE49E84}"/>
              </a:ext>
            </a:extLst>
          </p:cNvPr>
          <p:cNvCxnSpPr>
            <a:cxnSpLocks/>
          </p:cNvCxnSpPr>
          <p:nvPr/>
        </p:nvCxnSpPr>
        <p:spPr>
          <a:xfrm>
            <a:off x="1729583" y="3001350"/>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CA256980-3399-8649-9C86-073DB678E57C}"/>
              </a:ext>
            </a:extLst>
          </p:cNvPr>
          <p:cNvCxnSpPr>
            <a:cxnSpLocks/>
          </p:cNvCxnSpPr>
          <p:nvPr/>
        </p:nvCxnSpPr>
        <p:spPr>
          <a:xfrm>
            <a:off x="9828084" y="1951273"/>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C0F5D3C6-C3FE-C646-9BA2-282C3664D3FF}"/>
              </a:ext>
            </a:extLst>
          </p:cNvPr>
          <p:cNvCxnSpPr>
            <a:cxnSpLocks/>
          </p:cNvCxnSpPr>
          <p:nvPr/>
        </p:nvCxnSpPr>
        <p:spPr>
          <a:xfrm>
            <a:off x="9828084" y="5093187"/>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A8288C4E-938C-2941-9F51-921B7EA2A853}"/>
              </a:ext>
            </a:extLst>
          </p:cNvPr>
          <p:cNvCxnSpPr>
            <a:cxnSpLocks/>
            <a:stCxn id="7" idx="6"/>
            <a:endCxn id="16" idx="2"/>
          </p:cNvCxnSpPr>
          <p:nvPr/>
        </p:nvCxnSpPr>
        <p:spPr>
          <a:xfrm>
            <a:off x="3213100" y="2006795"/>
            <a:ext cx="2623408" cy="153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0A384A9-1535-CD44-BC9C-6E23679A31F4}"/>
              </a:ext>
            </a:extLst>
          </p:cNvPr>
          <p:cNvCxnSpPr>
            <a:cxnSpLocks/>
            <a:stCxn id="7" idx="6"/>
            <a:endCxn id="17" idx="2"/>
          </p:cNvCxnSpPr>
          <p:nvPr/>
        </p:nvCxnSpPr>
        <p:spPr>
          <a:xfrm>
            <a:off x="3213100" y="2006795"/>
            <a:ext cx="2565743" cy="3086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4BAE904E-11BA-2F4F-8069-EE050B844F96}"/>
              </a:ext>
            </a:extLst>
          </p:cNvPr>
          <p:cNvCxnSpPr>
            <a:cxnSpLocks/>
            <a:stCxn id="7" idx="6"/>
            <a:endCxn id="15" idx="2"/>
          </p:cNvCxnSpPr>
          <p:nvPr/>
        </p:nvCxnSpPr>
        <p:spPr>
          <a:xfrm>
            <a:off x="3213100" y="2006795"/>
            <a:ext cx="2624094" cy="2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506DA4A6-E347-2A4A-B75F-9A27085BC9F9}"/>
              </a:ext>
            </a:extLst>
          </p:cNvPr>
          <p:cNvCxnSpPr>
            <a:cxnSpLocks/>
            <a:stCxn id="13" idx="6"/>
            <a:endCxn id="15" idx="2"/>
          </p:cNvCxnSpPr>
          <p:nvPr/>
        </p:nvCxnSpPr>
        <p:spPr>
          <a:xfrm flipV="1">
            <a:off x="3215890" y="2027474"/>
            <a:ext cx="2621304" cy="979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47BA8DDA-3F2D-C949-8276-F1C22F643AF2}"/>
              </a:ext>
            </a:extLst>
          </p:cNvPr>
          <p:cNvCxnSpPr>
            <a:cxnSpLocks/>
            <a:stCxn id="13" idx="6"/>
            <a:endCxn id="16" idx="2"/>
          </p:cNvCxnSpPr>
          <p:nvPr/>
        </p:nvCxnSpPr>
        <p:spPr>
          <a:xfrm>
            <a:off x="3215890" y="3007063"/>
            <a:ext cx="2620618" cy="53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6BE2C84E-B0B0-A54D-ACD1-3B5F5E571C27}"/>
              </a:ext>
            </a:extLst>
          </p:cNvPr>
          <p:cNvCxnSpPr>
            <a:cxnSpLocks/>
            <a:stCxn id="13" idx="6"/>
            <a:endCxn id="17" idx="2"/>
          </p:cNvCxnSpPr>
          <p:nvPr/>
        </p:nvCxnSpPr>
        <p:spPr>
          <a:xfrm>
            <a:off x="3215890" y="3007063"/>
            <a:ext cx="2562953" cy="208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84318AFC-6C19-E148-9DCC-826B25C8DBDE}"/>
              </a:ext>
            </a:extLst>
          </p:cNvPr>
          <p:cNvCxnSpPr>
            <a:cxnSpLocks/>
            <a:stCxn id="14" idx="6"/>
            <a:endCxn id="15" idx="2"/>
          </p:cNvCxnSpPr>
          <p:nvPr/>
        </p:nvCxnSpPr>
        <p:spPr>
          <a:xfrm flipV="1">
            <a:off x="3213100" y="2027474"/>
            <a:ext cx="2624094" cy="309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DC87E68F-0A45-4A42-91DF-450250F7BE64}"/>
              </a:ext>
            </a:extLst>
          </p:cNvPr>
          <p:cNvCxnSpPr>
            <a:stCxn id="14" idx="6"/>
            <a:endCxn id="16" idx="2"/>
          </p:cNvCxnSpPr>
          <p:nvPr/>
        </p:nvCxnSpPr>
        <p:spPr>
          <a:xfrm flipV="1">
            <a:off x="3213100" y="3537422"/>
            <a:ext cx="2623408" cy="158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5D94E4FE-1FB4-2542-8FF7-00E7D3E5B42E}"/>
              </a:ext>
            </a:extLst>
          </p:cNvPr>
          <p:cNvCxnSpPr>
            <a:stCxn id="14" idx="6"/>
            <a:endCxn id="17" idx="2"/>
          </p:cNvCxnSpPr>
          <p:nvPr/>
        </p:nvCxnSpPr>
        <p:spPr>
          <a:xfrm flipV="1">
            <a:off x="3213100" y="5093189"/>
            <a:ext cx="2565743" cy="2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D92CBA40-F8EC-C747-B106-D5A03101D076}"/>
              </a:ext>
            </a:extLst>
          </p:cNvPr>
          <p:cNvCxnSpPr>
            <a:cxnSpLocks/>
            <a:stCxn id="15" idx="6"/>
            <a:endCxn id="20" idx="2"/>
          </p:cNvCxnSpPr>
          <p:nvPr/>
        </p:nvCxnSpPr>
        <p:spPr>
          <a:xfrm>
            <a:off x="6356178" y="2027474"/>
            <a:ext cx="2952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C4ED0043-9777-6448-9D2A-C3872E98C016}"/>
              </a:ext>
            </a:extLst>
          </p:cNvPr>
          <p:cNvCxnSpPr>
            <a:cxnSpLocks/>
            <a:stCxn id="15" idx="6"/>
            <a:endCxn id="18" idx="2"/>
          </p:cNvCxnSpPr>
          <p:nvPr/>
        </p:nvCxnSpPr>
        <p:spPr>
          <a:xfrm>
            <a:off x="6356178" y="2027474"/>
            <a:ext cx="2952922" cy="30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0191AAED-5E66-294A-8129-6668F4FE7EBD}"/>
              </a:ext>
            </a:extLst>
          </p:cNvPr>
          <p:cNvCxnSpPr>
            <a:stCxn id="16" idx="6"/>
            <a:endCxn id="20" idx="2"/>
          </p:cNvCxnSpPr>
          <p:nvPr/>
        </p:nvCxnSpPr>
        <p:spPr>
          <a:xfrm flipV="1">
            <a:off x="6355492" y="2027474"/>
            <a:ext cx="2953608" cy="150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D2F5BA3F-439F-4043-8846-8F31D086105D}"/>
              </a:ext>
            </a:extLst>
          </p:cNvPr>
          <p:cNvCxnSpPr>
            <a:stCxn id="16" idx="6"/>
            <a:endCxn id="18" idx="2"/>
          </p:cNvCxnSpPr>
          <p:nvPr/>
        </p:nvCxnSpPr>
        <p:spPr>
          <a:xfrm>
            <a:off x="6355492" y="3537422"/>
            <a:ext cx="2953608" cy="155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C796271E-705C-BA4B-85F4-B1BD2571D8D2}"/>
              </a:ext>
            </a:extLst>
          </p:cNvPr>
          <p:cNvCxnSpPr>
            <a:stCxn id="17" idx="6"/>
            <a:endCxn id="20" idx="2"/>
          </p:cNvCxnSpPr>
          <p:nvPr/>
        </p:nvCxnSpPr>
        <p:spPr>
          <a:xfrm flipV="1">
            <a:off x="6297827" y="2027474"/>
            <a:ext cx="3011273" cy="306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2" name="直线箭头连接符 3071">
            <a:extLst>
              <a:ext uri="{FF2B5EF4-FFF2-40B4-BE49-F238E27FC236}">
                <a16:creationId xmlns:a16="http://schemas.microsoft.com/office/drawing/2014/main" id="{17C9BA35-B779-A543-8AA7-A9CA16B7198E}"/>
              </a:ext>
            </a:extLst>
          </p:cNvPr>
          <p:cNvCxnSpPr>
            <a:endCxn id="18" idx="2"/>
          </p:cNvCxnSpPr>
          <p:nvPr/>
        </p:nvCxnSpPr>
        <p:spPr>
          <a:xfrm>
            <a:off x="6393248" y="5093187"/>
            <a:ext cx="2915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6" name="文本框 3085">
            <a:extLst>
              <a:ext uri="{FF2B5EF4-FFF2-40B4-BE49-F238E27FC236}">
                <a16:creationId xmlns:a16="http://schemas.microsoft.com/office/drawing/2014/main" id="{F38A5389-8C68-FC48-9583-BDFA381D3D38}"/>
              </a:ext>
            </a:extLst>
          </p:cNvPr>
          <p:cNvSpPr txBox="1"/>
          <p:nvPr/>
        </p:nvSpPr>
        <p:spPr>
          <a:xfrm>
            <a:off x="2800350" y="175620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1</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7559835B-2E9F-E046-9974-F9E6752D6698}"/>
              </a:ext>
            </a:extLst>
          </p:cNvPr>
          <p:cNvSpPr txBox="1"/>
          <p:nvPr/>
        </p:nvSpPr>
        <p:spPr>
          <a:xfrm>
            <a:off x="2792370" y="329625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2</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26944DE2-2CDB-6F44-8136-55EE182F5143}"/>
              </a:ext>
            </a:extLst>
          </p:cNvPr>
          <p:cNvSpPr txBox="1"/>
          <p:nvPr/>
        </p:nvSpPr>
        <p:spPr>
          <a:xfrm>
            <a:off x="2817855" y="4872541"/>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4</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590B58B0-762B-8A46-8297-BD6579C985FB}"/>
              </a:ext>
            </a:extLst>
          </p:cNvPr>
          <p:cNvSpPr txBox="1"/>
          <p:nvPr/>
        </p:nvSpPr>
        <p:spPr>
          <a:xfrm>
            <a:off x="5905928" y="4825625"/>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7</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EF2239A9-C6C7-E94C-B5B5-191EE7EA4ACD}"/>
              </a:ext>
            </a:extLst>
          </p:cNvPr>
          <p:cNvSpPr txBox="1"/>
          <p:nvPr/>
        </p:nvSpPr>
        <p:spPr>
          <a:xfrm>
            <a:off x="5949091" y="3262882"/>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6</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A70CE421-42EC-F442-B7E8-1EDF15BA0073}"/>
              </a:ext>
            </a:extLst>
          </p:cNvPr>
          <p:cNvSpPr txBox="1"/>
          <p:nvPr/>
        </p:nvSpPr>
        <p:spPr>
          <a:xfrm>
            <a:off x="5966983" y="1782198"/>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5</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2B5D3A69-6AC8-2C4C-9E6E-4B3540162EAD}"/>
              </a:ext>
            </a:extLst>
          </p:cNvPr>
          <p:cNvSpPr txBox="1"/>
          <p:nvPr/>
        </p:nvSpPr>
        <p:spPr>
          <a:xfrm>
            <a:off x="9366765" y="1751495"/>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8</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2A91659A-7856-904B-B768-E5325F6778D4}"/>
              </a:ext>
            </a:extLst>
          </p:cNvPr>
          <p:cNvSpPr txBox="1"/>
          <p:nvPr/>
        </p:nvSpPr>
        <p:spPr>
          <a:xfrm>
            <a:off x="9369597" y="4847473"/>
            <a:ext cx="518984"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9</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3097" name="文本框 3096">
            <a:extLst>
              <a:ext uri="{FF2B5EF4-FFF2-40B4-BE49-F238E27FC236}">
                <a16:creationId xmlns:a16="http://schemas.microsoft.com/office/drawing/2014/main" id="{7D53A7D2-AE15-9240-A748-843DFDA8B06D}"/>
              </a:ext>
            </a:extLst>
          </p:cNvPr>
          <p:cNvSpPr txBox="1"/>
          <p:nvPr/>
        </p:nvSpPr>
        <p:spPr>
          <a:xfrm>
            <a:off x="7898800" y="4283825"/>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0.2</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B660110A-D3DE-0E43-B18F-4EC5710ED467}"/>
              </a:ext>
            </a:extLst>
          </p:cNvPr>
          <p:cNvSpPr txBox="1"/>
          <p:nvPr/>
        </p:nvSpPr>
        <p:spPr>
          <a:xfrm>
            <a:off x="3751521" y="2201846"/>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B810B64A-0C3D-4E46-9DA4-5CB8BE78EFD4}"/>
              </a:ext>
            </a:extLst>
          </p:cNvPr>
          <p:cNvSpPr txBox="1"/>
          <p:nvPr/>
        </p:nvSpPr>
        <p:spPr>
          <a:xfrm>
            <a:off x="5067386" y="4197006"/>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0.2</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0CF0CFB0-80EA-5540-9AD3-6920DEBB795F}"/>
              </a:ext>
            </a:extLst>
          </p:cNvPr>
          <p:cNvSpPr txBox="1"/>
          <p:nvPr/>
        </p:nvSpPr>
        <p:spPr>
          <a:xfrm>
            <a:off x="4598902" y="4454899"/>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0.1</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0E4971D2-1F3B-4642-BC4D-51ABEB7AFA8A}"/>
              </a:ext>
            </a:extLst>
          </p:cNvPr>
          <p:cNvSpPr txBox="1"/>
          <p:nvPr/>
        </p:nvSpPr>
        <p:spPr>
          <a:xfrm>
            <a:off x="3680900" y="2933688"/>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0.2</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1189D333-EB35-AE4D-8F18-F3E15D7B2248}"/>
              </a:ext>
            </a:extLst>
          </p:cNvPr>
          <p:cNvSpPr txBox="1"/>
          <p:nvPr/>
        </p:nvSpPr>
        <p:spPr>
          <a:xfrm>
            <a:off x="3450583" y="2614648"/>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638C7F2C-AF69-7140-8B10-CEA6C753D681}"/>
              </a:ext>
            </a:extLst>
          </p:cNvPr>
          <p:cNvSpPr txBox="1"/>
          <p:nvPr/>
        </p:nvSpPr>
        <p:spPr>
          <a:xfrm>
            <a:off x="4728691" y="4163932"/>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0.1</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E898C515-7BAB-F24D-9759-C974D101BD15}"/>
              </a:ext>
            </a:extLst>
          </p:cNvPr>
          <p:cNvSpPr txBox="1"/>
          <p:nvPr/>
        </p:nvSpPr>
        <p:spPr>
          <a:xfrm>
            <a:off x="3467122" y="3487722"/>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284FBFB-6001-154F-9252-9730AD27A721}"/>
              </a:ext>
            </a:extLst>
          </p:cNvPr>
          <p:cNvSpPr txBox="1"/>
          <p:nvPr/>
        </p:nvSpPr>
        <p:spPr>
          <a:xfrm>
            <a:off x="3773016" y="3677678"/>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0.6</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8C263485-F299-F44F-8A81-904854D328D6}"/>
              </a:ext>
            </a:extLst>
          </p:cNvPr>
          <p:cNvSpPr txBox="1"/>
          <p:nvPr/>
        </p:nvSpPr>
        <p:spPr>
          <a:xfrm>
            <a:off x="8230459" y="1702850"/>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4B6E35E2-09DC-B140-AC1A-83FF2144A2EE}"/>
              </a:ext>
            </a:extLst>
          </p:cNvPr>
          <p:cNvSpPr txBox="1"/>
          <p:nvPr/>
        </p:nvSpPr>
        <p:spPr>
          <a:xfrm>
            <a:off x="8165874" y="4858861"/>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2" name="文本框 111">
            <a:extLst>
              <a:ext uri="{FF2B5EF4-FFF2-40B4-BE49-F238E27FC236}">
                <a16:creationId xmlns:a16="http://schemas.microsoft.com/office/drawing/2014/main" id="{D9D8882B-D940-7144-926D-3372ECB17F17}"/>
              </a:ext>
            </a:extLst>
          </p:cNvPr>
          <p:cNvSpPr txBox="1"/>
          <p:nvPr/>
        </p:nvSpPr>
        <p:spPr>
          <a:xfrm>
            <a:off x="7993535" y="2207205"/>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0.8</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2C978962-E94F-E849-B155-5CCE68E70842}"/>
              </a:ext>
            </a:extLst>
          </p:cNvPr>
          <p:cNvSpPr txBox="1"/>
          <p:nvPr/>
        </p:nvSpPr>
        <p:spPr>
          <a:xfrm>
            <a:off x="9931831" y="4690123"/>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9</a:t>
            </a:r>
            <a:endParaRPr kumimoji="1" lang="zh-CN" altLang="en-US" sz="2400" dirty="0">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672BD8E7-8CBF-A243-BF39-6B84D22E0BEA}"/>
              </a:ext>
            </a:extLst>
          </p:cNvPr>
          <p:cNvSpPr txBox="1"/>
          <p:nvPr/>
        </p:nvSpPr>
        <p:spPr>
          <a:xfrm>
            <a:off x="8735196" y="2256722"/>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0.7</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3098" name="文本框 3097">
            <a:extLst>
              <a:ext uri="{FF2B5EF4-FFF2-40B4-BE49-F238E27FC236}">
                <a16:creationId xmlns:a16="http://schemas.microsoft.com/office/drawing/2014/main" id="{113B1D38-CE15-A44D-803B-01A03EE0E5F3}"/>
              </a:ext>
            </a:extLst>
          </p:cNvPr>
          <p:cNvSpPr txBox="1"/>
          <p:nvPr/>
        </p:nvSpPr>
        <p:spPr>
          <a:xfrm>
            <a:off x="2482792" y="1140988"/>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Input</a:t>
            </a:r>
            <a:endParaRPr kumimoji="1" lang="zh-CN" altLang="en-US" sz="2400"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6A88650C-5F58-9248-A29D-CE47DDA49F50}"/>
              </a:ext>
            </a:extLst>
          </p:cNvPr>
          <p:cNvSpPr txBox="1"/>
          <p:nvPr/>
        </p:nvSpPr>
        <p:spPr>
          <a:xfrm>
            <a:off x="9101822" y="1112114"/>
            <a:ext cx="177165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Output</a:t>
            </a:r>
            <a:endParaRPr kumimoji="1" lang="zh-CN" altLang="en-US" sz="2400" dirty="0">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15949E13-9193-D542-9DAA-38E6455C7D47}"/>
              </a:ext>
            </a:extLst>
          </p:cNvPr>
          <p:cNvSpPr txBox="1"/>
          <p:nvPr/>
        </p:nvSpPr>
        <p:spPr>
          <a:xfrm>
            <a:off x="5387803" y="1108416"/>
            <a:ext cx="190626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Hidden layer</a:t>
            </a:r>
            <a:endParaRPr kumimoji="1" lang="zh-CN" altLang="en-US" sz="2400" dirty="0">
              <a:latin typeface="Times New Roman" panose="02020603050405020304" pitchFamily="18" charset="0"/>
              <a:cs typeface="Times New Roman" panose="02020603050405020304" pitchFamily="18" charset="0"/>
            </a:endParaRPr>
          </a:p>
        </p:txBody>
      </p:sp>
      <p:sp>
        <p:nvSpPr>
          <p:cNvPr id="120" name="文本框 119">
            <a:extLst>
              <a:ext uri="{FF2B5EF4-FFF2-40B4-BE49-F238E27FC236}">
                <a16:creationId xmlns:a16="http://schemas.microsoft.com/office/drawing/2014/main" id="{CF6132CD-822C-4E45-B7E8-B99ADCADE9CA}"/>
              </a:ext>
            </a:extLst>
          </p:cNvPr>
          <p:cNvSpPr txBox="1"/>
          <p:nvPr/>
        </p:nvSpPr>
        <p:spPr>
          <a:xfrm>
            <a:off x="5381505" y="5447793"/>
            <a:ext cx="1906267"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Sigmoid</a:t>
            </a:r>
            <a:endParaRPr kumimoji="1" lang="zh-CN" altLang="en-US" sz="2400" dirty="0">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46A40B3A-561F-2448-A71E-9CEA88E52A70}"/>
              </a:ext>
            </a:extLst>
          </p:cNvPr>
          <p:cNvSpPr txBox="1"/>
          <p:nvPr/>
        </p:nvSpPr>
        <p:spPr>
          <a:xfrm>
            <a:off x="1764442" y="465790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4</a:t>
            </a:r>
            <a:endParaRPr kumimoji="1" lang="zh-CN" altLang="en-US" sz="2400" dirty="0">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B2AF70CF-6A0C-F845-B158-759A5CE00A03}"/>
              </a:ext>
            </a:extLst>
          </p:cNvPr>
          <p:cNvSpPr txBox="1"/>
          <p:nvPr/>
        </p:nvSpPr>
        <p:spPr>
          <a:xfrm>
            <a:off x="1731363" y="2569111"/>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2</a:t>
            </a:r>
            <a:endParaRPr kumimoji="1" lang="zh-CN" altLang="en-US" sz="2400"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BAFE467F-E687-7046-8980-8285557D31E7}"/>
              </a:ext>
            </a:extLst>
          </p:cNvPr>
          <p:cNvSpPr txBox="1"/>
          <p:nvPr/>
        </p:nvSpPr>
        <p:spPr>
          <a:xfrm>
            <a:off x="1672396" y="1586724"/>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1</a:t>
            </a:r>
            <a:endParaRPr kumimoji="1" lang="zh-CN" altLang="en-US" sz="2400"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BAC9826E-3298-2F48-A637-90DA22A4CB55}"/>
              </a:ext>
            </a:extLst>
          </p:cNvPr>
          <p:cNvSpPr txBox="1"/>
          <p:nvPr/>
        </p:nvSpPr>
        <p:spPr>
          <a:xfrm>
            <a:off x="3907466" y="1783869"/>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0.5</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36337724-7F61-EA4D-90DA-5E7A08BC6E6C}"/>
              </a:ext>
            </a:extLst>
          </p:cNvPr>
          <p:cNvSpPr txBox="1"/>
          <p:nvPr/>
        </p:nvSpPr>
        <p:spPr>
          <a:xfrm>
            <a:off x="9964566" y="1525369"/>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y</a:t>
            </a:r>
            <a:r>
              <a:rPr kumimoji="1" lang="en-US" altLang="zh-CN" sz="2400" baseline="-25000" dirty="0">
                <a:latin typeface="Times New Roman" panose="02020603050405020304" pitchFamily="18" charset="0"/>
                <a:cs typeface="Times New Roman" panose="02020603050405020304" pitchFamily="18" charset="0"/>
              </a:rPr>
              <a:t>7</a:t>
            </a:r>
            <a:endParaRPr kumimoji="1" lang="zh-CN" altLang="en-US" sz="2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5EDBB64F-A9AB-B84C-8B6D-CB80D6DE0742}"/>
              </a:ext>
            </a:extLst>
          </p:cNvPr>
          <p:cNvSpPr txBox="1"/>
          <p:nvPr/>
        </p:nvSpPr>
        <p:spPr>
          <a:xfrm>
            <a:off x="2792369" y="278479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2</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3" name="椭圆 82">
            <a:extLst>
              <a:ext uri="{FF2B5EF4-FFF2-40B4-BE49-F238E27FC236}">
                <a16:creationId xmlns:a16="http://schemas.microsoft.com/office/drawing/2014/main" id="{1E0653C2-49D6-5B4D-A811-5FE8BE363541}"/>
              </a:ext>
            </a:extLst>
          </p:cNvPr>
          <p:cNvSpPr/>
          <p:nvPr/>
        </p:nvSpPr>
        <p:spPr>
          <a:xfrm>
            <a:off x="2699554" y="3789540"/>
            <a:ext cx="518984" cy="521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492F06A2-3D4E-F54D-8E6F-545046EA6718}"/>
              </a:ext>
            </a:extLst>
          </p:cNvPr>
          <p:cNvSpPr txBox="1"/>
          <p:nvPr/>
        </p:nvSpPr>
        <p:spPr>
          <a:xfrm>
            <a:off x="2799094" y="3839080"/>
            <a:ext cx="428711" cy="461665"/>
          </a:xfrm>
          <a:prstGeom prst="rect">
            <a:avLst/>
          </a:prstGeom>
          <a:noFill/>
        </p:spPr>
        <p:txBody>
          <a:bodyPr wrap="squar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3</a:t>
            </a:r>
            <a:endParaRPr kumimoji="1"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863070F8-9719-B94E-8C23-70697252AC9D}"/>
              </a:ext>
            </a:extLst>
          </p:cNvPr>
          <p:cNvSpPr txBox="1"/>
          <p:nvPr/>
        </p:nvSpPr>
        <p:spPr>
          <a:xfrm>
            <a:off x="1753018" y="3650626"/>
            <a:ext cx="1059420" cy="461665"/>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x</a:t>
            </a:r>
            <a:r>
              <a:rPr kumimoji="1" lang="en-US" altLang="zh-CN" sz="2400" baseline="-25000" dirty="0">
                <a:latin typeface="Times New Roman" panose="02020603050405020304" pitchFamily="18" charset="0"/>
                <a:cs typeface="Times New Roman" panose="02020603050405020304" pitchFamily="18" charset="0"/>
              </a:rPr>
              <a:t>3</a:t>
            </a:r>
            <a:endParaRPr kumimoji="1" lang="zh-CN" altLang="en-US" sz="2400" dirty="0">
              <a:latin typeface="Times New Roman" panose="02020603050405020304" pitchFamily="18" charset="0"/>
              <a:cs typeface="Times New Roman" panose="02020603050405020304" pitchFamily="18" charset="0"/>
            </a:endParaRPr>
          </a:p>
        </p:txBody>
      </p:sp>
      <p:cxnSp>
        <p:nvCxnSpPr>
          <p:cNvPr id="86" name="直线箭头连接符 85">
            <a:extLst>
              <a:ext uri="{FF2B5EF4-FFF2-40B4-BE49-F238E27FC236}">
                <a16:creationId xmlns:a16="http://schemas.microsoft.com/office/drawing/2014/main" id="{7B4F26AF-EBC9-4544-A5C6-8412D576F182}"/>
              </a:ext>
            </a:extLst>
          </p:cNvPr>
          <p:cNvCxnSpPr>
            <a:cxnSpLocks/>
          </p:cNvCxnSpPr>
          <p:nvPr/>
        </p:nvCxnSpPr>
        <p:spPr>
          <a:xfrm>
            <a:off x="1713814" y="4073787"/>
            <a:ext cx="98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D64A4B64-BD07-B04F-900B-E3F2D6B8A141}"/>
              </a:ext>
            </a:extLst>
          </p:cNvPr>
          <p:cNvCxnSpPr>
            <a:stCxn id="84" idx="3"/>
          </p:cNvCxnSpPr>
          <p:nvPr/>
        </p:nvCxnSpPr>
        <p:spPr>
          <a:xfrm flipV="1">
            <a:off x="3227805" y="2066811"/>
            <a:ext cx="2584506" cy="200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14E3B01-BCB5-6942-944C-8A812F7015EB}"/>
              </a:ext>
            </a:extLst>
          </p:cNvPr>
          <p:cNvCxnSpPr>
            <a:stCxn id="84" idx="3"/>
          </p:cNvCxnSpPr>
          <p:nvPr/>
        </p:nvCxnSpPr>
        <p:spPr>
          <a:xfrm flipV="1">
            <a:off x="3227805" y="3568126"/>
            <a:ext cx="2501568" cy="50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0F21D07C-CF73-2D40-B2C1-2E0D88629BB7}"/>
              </a:ext>
            </a:extLst>
          </p:cNvPr>
          <p:cNvCxnSpPr>
            <a:cxnSpLocks/>
            <a:stCxn id="84" idx="3"/>
            <a:endCxn id="17" idx="2"/>
          </p:cNvCxnSpPr>
          <p:nvPr/>
        </p:nvCxnSpPr>
        <p:spPr>
          <a:xfrm>
            <a:off x="3227805" y="4069913"/>
            <a:ext cx="2551038" cy="102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2B39F80C-34E2-504B-80AE-7B6520692D4A}"/>
              </a:ext>
            </a:extLst>
          </p:cNvPr>
          <p:cNvSpPr txBox="1"/>
          <p:nvPr/>
        </p:nvSpPr>
        <p:spPr>
          <a:xfrm>
            <a:off x="3568738" y="4543821"/>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0.4</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17" name="文本框 116">
            <a:extLst>
              <a:ext uri="{FF2B5EF4-FFF2-40B4-BE49-F238E27FC236}">
                <a16:creationId xmlns:a16="http://schemas.microsoft.com/office/drawing/2014/main" id="{D591A789-E18B-5148-A780-158914627BCF}"/>
              </a:ext>
            </a:extLst>
          </p:cNvPr>
          <p:cNvSpPr txBox="1"/>
          <p:nvPr/>
        </p:nvSpPr>
        <p:spPr>
          <a:xfrm>
            <a:off x="3402994" y="4304806"/>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3F2AA3B9-92A4-074D-AB6E-814CF41A0E03}"/>
              </a:ext>
            </a:extLst>
          </p:cNvPr>
          <p:cNvSpPr txBox="1"/>
          <p:nvPr/>
        </p:nvSpPr>
        <p:spPr>
          <a:xfrm>
            <a:off x="4430795" y="4873284"/>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0.3</a:t>
            </a:r>
            <a:endParaRPr kumimoji="1" lang="zh-CN" altLang="en-US" sz="2400" baseline="-25000" dirty="0">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CDA04344-BBF3-AE4F-8983-D67B943FF0A0}"/>
              </a:ext>
            </a:extLst>
          </p:cNvPr>
          <p:cNvSpPr txBox="1"/>
          <p:nvPr/>
        </p:nvSpPr>
        <p:spPr>
          <a:xfrm>
            <a:off x="8333486" y="4016874"/>
            <a:ext cx="1059420" cy="338554"/>
          </a:xfrm>
          <a:prstGeom prst="rect">
            <a:avLst/>
          </a:prstGeom>
          <a:noFill/>
        </p:spPr>
        <p:txBody>
          <a:bodyPr wrap="square" rtlCol="0">
            <a:spAutoFit/>
          </a:bodyPr>
          <a:lstStyle/>
          <a:p>
            <a:r>
              <a:rPr kumimoji="1" lang="en-US" altLang="zh-CN" sz="2400" baseline="-25000" dirty="0">
                <a:latin typeface="Times New Roman" panose="02020603050405020304" pitchFamily="18" charset="0"/>
                <a:cs typeface="Times New Roman" panose="02020603050405020304" pitchFamily="18" charset="0"/>
              </a:rPr>
              <a:t>0.6</a:t>
            </a:r>
            <a:endParaRPr kumimoji="1" lang="zh-CN" altLang="en-US"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012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BBBC9-BF6C-A846-ADC3-3FFB05428277}"/>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Initialization</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09EEC3-8B8B-F24E-9964-2DBFB1CC661F}"/>
                  </a:ext>
                </a:extLst>
              </p:cNvPr>
              <p:cNvSpPr>
                <a:spLocks noGrp="1"/>
              </p:cNvSpPr>
              <p:nvPr>
                <p:ph idx="1"/>
              </p:nvPr>
            </p:nvSpPr>
            <p:spPr>
              <a:xfrm>
                <a:off x="838200" y="1818846"/>
                <a:ext cx="10515600" cy="4908807"/>
              </a:xfrm>
            </p:spPr>
            <p:txBody>
              <a:bodyPr>
                <a:normAutofit lnSpcReduction="10000"/>
              </a:bodyPr>
              <a:lstStyle/>
              <a:p>
                <a:r>
                  <a:rPr kumimoji="1" lang="en-US" altLang="zh-CN" dirty="0">
                    <a:latin typeface="Times New Roman" panose="02020603050405020304" pitchFamily="18" charset="0"/>
                    <a:cs typeface="Times New Roman" panose="02020603050405020304" pitchFamily="18" charset="0"/>
                  </a:rPr>
                  <a:t>Input dataset contains 4 training samples:</a:t>
                </a:r>
              </a:p>
              <a:p>
                <a:pPr marL="0" indent="0">
                  <a:buNone/>
                </a:pPr>
                <a:r>
                  <a:rPr kumimoji="1" lang="en-US" altLang="zh-CN" dirty="0">
                    <a:latin typeface="Times New Roman" panose="02020603050405020304" pitchFamily="18" charset="0"/>
                    <a:cs typeface="Times New Roman" panose="02020603050405020304" pitchFamily="18" charset="0"/>
                  </a:rPr>
                  <a:t>Image 1:[x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T</a:t>
                </a:r>
                <a:r>
                  <a:rPr kumimoji="1" lang="en-US" altLang="zh-CN" dirty="0">
                    <a:latin typeface="Times New Roman" panose="02020603050405020304" pitchFamily="18" charset="0"/>
                    <a:cs typeface="Times New Roman" panose="02020603050405020304" pitchFamily="18" charset="0"/>
                  </a:rPr>
                  <a:t>=[0,0,0,1]</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Label=0</a:t>
                </a:r>
              </a:p>
              <a:p>
                <a:pPr marL="0" indent="0">
                  <a:buNone/>
                </a:pPr>
                <a:r>
                  <a:rPr kumimoji="1" lang="en-US" altLang="zh-CN" dirty="0">
                    <a:latin typeface="Times New Roman" panose="02020603050405020304" pitchFamily="18" charset="0"/>
                    <a:cs typeface="Times New Roman" panose="02020603050405020304" pitchFamily="18" charset="0"/>
                  </a:rPr>
                  <a:t>Image 2:[x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 T </a:t>
                </a:r>
                <a:r>
                  <a:rPr kumimoji="1" lang="en-US" altLang="zh-CN" dirty="0">
                    <a:latin typeface="Times New Roman" panose="02020603050405020304" pitchFamily="18" charset="0"/>
                    <a:cs typeface="Times New Roman" panose="02020603050405020304" pitchFamily="18" charset="0"/>
                  </a:rPr>
                  <a:t>=[0,0,1,0]</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Label=0</a:t>
                </a:r>
              </a:p>
              <a:p>
                <a:pPr marL="0" indent="0">
                  <a:buNone/>
                </a:pPr>
                <a:r>
                  <a:rPr kumimoji="1" lang="en-US" altLang="zh-CN" dirty="0">
                    <a:latin typeface="Times New Roman" panose="02020603050405020304" pitchFamily="18" charset="0"/>
                    <a:cs typeface="Times New Roman" panose="02020603050405020304" pitchFamily="18" charset="0"/>
                  </a:rPr>
                  <a:t>Image 3:[x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 T </a:t>
                </a:r>
                <a:r>
                  <a:rPr kumimoji="1" lang="en-US" altLang="zh-CN" dirty="0">
                    <a:latin typeface="Times New Roman" panose="02020603050405020304" pitchFamily="18" charset="0"/>
                    <a:cs typeface="Times New Roman" panose="02020603050405020304" pitchFamily="18" charset="0"/>
                  </a:rPr>
                  <a:t>=[1,1,0,0]</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Label=1</a:t>
                </a:r>
              </a:p>
              <a:p>
                <a:pPr marL="0" indent="0">
                  <a:buNone/>
                </a:pPr>
                <a:r>
                  <a:rPr kumimoji="1" lang="en-US" altLang="zh-CN" dirty="0">
                    <a:latin typeface="Times New Roman" panose="02020603050405020304" pitchFamily="18" charset="0"/>
                    <a:cs typeface="Times New Roman" panose="02020603050405020304" pitchFamily="18" charset="0"/>
                  </a:rPr>
                  <a:t>Image 4:[x</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a:t>
                </a:r>
                <a:r>
                  <a:rPr kumimoji="1" lang="en-US" altLang="zh-CN" baseline="30000" dirty="0">
                    <a:latin typeface="Times New Roman" panose="02020603050405020304" pitchFamily="18" charset="0"/>
                    <a:cs typeface="Times New Roman" panose="02020603050405020304" pitchFamily="18" charset="0"/>
                  </a:rPr>
                  <a:t> T </a:t>
                </a:r>
                <a:r>
                  <a:rPr kumimoji="1" lang="en-US" altLang="zh-CN" dirty="0">
                    <a:latin typeface="Times New Roman" panose="02020603050405020304" pitchFamily="18" charset="0"/>
                    <a:cs typeface="Times New Roman" panose="02020603050405020304" pitchFamily="18" charset="0"/>
                  </a:rPr>
                  <a:t>=[1,1,0,1]</a:t>
                </a:r>
                <a:r>
                  <a:rPr kumimoji="1" lang="en-US" altLang="zh-CN" baseline="30000" dirty="0">
                    <a:latin typeface="Times New Roman" panose="02020603050405020304" pitchFamily="18" charset="0"/>
                    <a:cs typeface="Times New Roman" panose="02020603050405020304" pitchFamily="18" charset="0"/>
                  </a:rPr>
                  <a:t> T</a:t>
                </a:r>
                <a:r>
                  <a:rPr kumimoji="1" lang="en-US" altLang="zh-CN" dirty="0">
                    <a:latin typeface="Times New Roman" panose="02020603050405020304" pitchFamily="18" charset="0"/>
                    <a:cs typeface="Times New Roman" panose="02020603050405020304" pitchFamily="18" charset="0"/>
                  </a:rPr>
                  <a:t>, Label=1</a:t>
                </a:r>
              </a:p>
              <a:p>
                <a:endParaRPr kumimoji="1"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kumimoji="1" lang="en-US" altLang="zh-CN"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𝑊</m:t>
                        </m:r>
                      </m:e>
                      <m:sub>
                        <m:r>
                          <a:rPr kumimoji="1" lang="en-US" altLang="zh-CN" b="0" i="1" smtClean="0">
                            <a:latin typeface="Cambria Math" panose="02040503050406030204" pitchFamily="18" charset="0"/>
                            <a:cs typeface="Times New Roman" panose="02020603050405020304" pitchFamily="18" charset="0"/>
                          </a:rPr>
                          <m:t>h</m:t>
                        </m:r>
                        <m:r>
                          <a:rPr kumimoji="1" lang="en-US" altLang="zh-CN" b="0" i="1" smtClean="0">
                            <a:latin typeface="Cambria Math" panose="02040503050406030204" pitchFamily="18" charset="0"/>
                            <a:cs typeface="Times New Roman" panose="02020603050405020304" pitchFamily="18" charset="0"/>
                          </a:rPr>
                          <m:t>𝑖𝑑𝑑𝑒𝑛</m:t>
                        </m:r>
                      </m:sub>
                    </m:sSub>
                    <m:r>
                      <a:rPr kumimoji="1" lang="en-US" altLang="zh-CN" b="0" i="1" smtClean="0">
                        <a:latin typeface="Cambria Math" panose="02040503050406030204" pitchFamily="18" charset="0"/>
                        <a:cs typeface="Times New Roman" panose="02020603050405020304" pitchFamily="18" charset="0"/>
                      </a:rPr>
                      <m:t>=</m:t>
                    </m:r>
                    <m:d>
                      <m:dPr>
                        <m:begChr m:val="["/>
                        <m:endChr m:val="]"/>
                        <m:ctrlPr>
                          <a:rPr kumimoji="1" lang="en-US" altLang="zh-CN" b="0" i="1" smtClean="0">
                            <a:latin typeface="Cambria Math" panose="02040503050406030204" pitchFamily="18" charset="0"/>
                            <a:cs typeface="Times New Roman" panose="02020603050405020304" pitchFamily="18" charset="0"/>
                          </a:rPr>
                        </m:ctrlPr>
                      </m:dPr>
                      <m:e>
                        <m:m>
                          <m:mPr>
                            <m:mcs>
                              <m:mc>
                                <m:mcPr>
                                  <m:count m:val="4"/>
                                  <m:mcJc m:val="center"/>
                                </m:mcPr>
                              </m:mc>
                            </m:mcs>
                            <m:ctrlPr>
                              <a:rPr kumimoji="1" lang="en-US" altLang="zh-CN" b="0" i="1" smtClean="0">
                                <a:latin typeface="Cambria Math" panose="02040503050406030204" pitchFamily="18" charset="0"/>
                                <a:cs typeface="Times New Roman" panose="02020603050405020304" pitchFamily="18" charset="0"/>
                              </a:rPr>
                            </m:ctrlPr>
                          </m:mPr>
                          <m:mr>
                            <m:e>
                              <m:r>
                                <m:rPr>
                                  <m:brk m:alnAt="7"/>
                                </m:rP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5</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7</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mr>
                          <m:mr>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2</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6</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4</m:t>
                              </m:r>
                            </m:e>
                          </m:mr>
                          <m:mr>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2</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1</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1</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mr>
                        </m:m>
                      </m:e>
                    </m:d>
                  </m:oMath>
                </a14:m>
                <a:r>
                  <a:rPr kumimoji="1" lang="en-US" altLang="zh-CN" dirty="0">
                    <a:latin typeface="Times New Roman" panose="02020603050405020304" pitchFamily="18" charset="0"/>
                    <a:cs typeface="Times New Roman" panose="02020603050405020304" pitchFamily="18" charset="0"/>
                  </a:rPr>
                  <a:t>,</a:t>
                </a:r>
                <a:r>
                  <a:rPr kumimoji="1" lang="en-US" altLang="zh-CN" dirty="0">
                    <a:cs typeface="Times New Roman" panose="02020603050405020304" pitchFamily="18" charset="0"/>
                  </a:rPr>
                  <a:t> </a:t>
                </a:r>
                <a14:m>
                  <m:oMath xmlns:m="http://schemas.openxmlformats.org/officeDocument/2006/math">
                    <m:sSub>
                      <m:sSubPr>
                        <m:ctrlPr>
                          <a:rPr kumimoji="1" lang="en-US" altLang="zh-CN" i="1">
                            <a:latin typeface="Cambria Math" panose="02040503050406030204" pitchFamily="18" charset="0"/>
                            <a:cs typeface="Times New Roman" panose="02020603050405020304" pitchFamily="18" charset="0"/>
                          </a:rPr>
                        </m:ctrlPr>
                      </m:sSubPr>
                      <m:e>
                        <m:r>
                          <a:rPr kumimoji="1" lang="en-US" altLang="zh-CN" i="1">
                            <a:latin typeface="Cambria Math" panose="02040503050406030204" pitchFamily="18" charset="0"/>
                            <a:cs typeface="Times New Roman" panose="02020603050405020304" pitchFamily="18" charset="0"/>
                          </a:rPr>
                          <m:t>𝑊</m:t>
                        </m:r>
                      </m:e>
                      <m:sub>
                        <m:r>
                          <a:rPr kumimoji="1" lang="en-US" altLang="zh-CN" b="0" i="1" smtClean="0">
                            <a:latin typeface="Cambria Math" panose="02040503050406030204" pitchFamily="18" charset="0"/>
                            <a:cs typeface="Times New Roman" panose="02020603050405020304" pitchFamily="18" charset="0"/>
                          </a:rPr>
                          <m:t>𝑜𝑢𝑡𝑝𝑢𝑡</m:t>
                        </m:r>
                      </m:sub>
                    </m:sSub>
                    <m:r>
                      <a:rPr kumimoji="1" lang="en-US" altLang="zh-CN" i="1">
                        <a:latin typeface="Cambria Math" panose="02040503050406030204" pitchFamily="18" charset="0"/>
                        <a:cs typeface="Times New Roman" panose="02020603050405020304" pitchFamily="18" charset="0"/>
                      </a:rPr>
                      <m:t>=</m:t>
                    </m:r>
                    <m:d>
                      <m:dPr>
                        <m:begChr m:val="["/>
                        <m:endChr m:val="]"/>
                        <m:ctrlPr>
                          <a:rPr kumimoji="1" lang="en-US" altLang="zh-CN" i="1" smtClean="0">
                            <a:latin typeface="Cambria Math" panose="02040503050406030204" pitchFamily="18" charset="0"/>
                            <a:cs typeface="Times New Roman" panose="02020603050405020304" pitchFamily="18" charset="0"/>
                          </a:rPr>
                        </m:ctrlPr>
                      </m:dPr>
                      <m:e>
                        <m:m>
                          <m:mPr>
                            <m:mcs>
                              <m:mc>
                                <m:mcPr>
                                  <m:count m:val="3"/>
                                  <m:mcJc m:val="center"/>
                                </m:mcPr>
                              </m:mc>
                            </m:mcs>
                            <m:ctrlPr>
                              <a:rPr kumimoji="1" lang="en-US" altLang="zh-CN" i="1" smtClean="0">
                                <a:latin typeface="Cambria Math" panose="02040503050406030204" pitchFamily="18" charset="0"/>
                                <a:cs typeface="Times New Roman" panose="02020603050405020304" pitchFamily="18" charset="0"/>
                              </a:rPr>
                            </m:ctrlPr>
                          </m:mPr>
                          <m:mr>
                            <m:e>
                              <m:r>
                                <m:rPr>
                                  <m:brk m:alnAt="7"/>
                                </m:rP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4</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8</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7</m:t>
                              </m:r>
                            </m:e>
                          </m:mr>
                          <m:mr>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6</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2</m:t>
                              </m:r>
                            </m:e>
                            <m:e>
                              <m:r>
                                <a:rPr kumimoji="1" lang="en-US" altLang="zh-CN" b="0" i="1" smtClean="0">
                                  <a:latin typeface="Cambria Math" panose="02040503050406030204" pitchFamily="18" charset="0"/>
                                  <a:cs typeface="Times New Roman" panose="02020603050405020304" pitchFamily="18" charset="0"/>
                                </a:rPr>
                                <m:t>0</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3</m:t>
                              </m:r>
                            </m:e>
                          </m:mr>
                        </m:m>
                      </m:e>
                    </m:d>
                  </m:oMath>
                </a14:m>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Learning rate </a:t>
                </a:r>
                <a14:m>
                  <m:oMath xmlns:m="http://schemas.openxmlformats.org/officeDocument/2006/math">
                    <m:r>
                      <m:rPr>
                        <m:brk m:alnAt="7"/>
                      </m:rPr>
                      <a:rPr lang="en-US" altLang="zh-CN" i="1">
                        <a:latin typeface="Cambria Math" panose="02040503050406030204" pitchFamily="18" charset="0"/>
                        <a:ea typeface="Cambria Math" panose="02040503050406030204" pitchFamily="18" charset="0"/>
                      </a:rPr>
                      <m:t>𝜂</m:t>
                    </m:r>
                  </m:oMath>
                </a14:m>
                <a:r>
                  <a:rPr kumimoji="1" lang="en-US" altLang="zh-CN" dirty="0">
                    <a:latin typeface="Times New Roman" panose="02020603050405020304" pitchFamily="18" charset="0"/>
                    <a:cs typeface="Times New Roman" panose="02020603050405020304" pitchFamily="18" charset="0"/>
                  </a:rPr>
                  <a:t>=0.1</a:t>
                </a:r>
              </a:p>
            </p:txBody>
          </p:sp>
        </mc:Choice>
        <mc:Fallback xmlns="">
          <p:sp>
            <p:nvSpPr>
              <p:cNvPr id="3" name="内容占位符 2">
                <a:extLst>
                  <a:ext uri="{FF2B5EF4-FFF2-40B4-BE49-F238E27FC236}">
                    <a16:creationId xmlns:a16="http://schemas.microsoft.com/office/drawing/2014/main" id="{6809EEC3-8B8B-F24E-9964-2DBFB1CC661F}"/>
                  </a:ext>
                </a:extLst>
              </p:cNvPr>
              <p:cNvSpPr>
                <a:spLocks noGrp="1" noRot="1" noChangeAspect="1" noMove="1" noResize="1" noEditPoints="1" noAdjustHandles="1" noChangeArrowheads="1" noChangeShapeType="1" noTextEdit="1"/>
              </p:cNvSpPr>
              <p:nvPr>
                <p:ph idx="1"/>
              </p:nvPr>
            </p:nvSpPr>
            <p:spPr>
              <a:xfrm>
                <a:off x="838200" y="1818846"/>
                <a:ext cx="10515600" cy="4908807"/>
              </a:xfrm>
              <a:blipFill>
                <a:blip r:embed="rId2"/>
                <a:stretch>
                  <a:fillRect l="-1086" t="-2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69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31F7C-CFF0-B147-9E11-62B048F9AEF6}"/>
              </a:ext>
            </a:extLst>
          </p:cNvPr>
          <p:cNvSpPr>
            <a:spLocks noGrp="1"/>
          </p:cNvSpPr>
          <p:nvPr>
            <p:ph type="title"/>
          </p:nvPr>
        </p:nvSpPr>
        <p:spPr/>
        <p:txBody>
          <a:bodyPr/>
          <a:lstStyle/>
          <a:p>
            <a:r>
              <a:rPr lang="en" altLang="zh-CN" b="1" spc="-5" dirty="0">
                <a:latin typeface="Times New Roman"/>
                <a:cs typeface="Times New Roman"/>
              </a:rPr>
              <a:t>Three-layer back-propagation neural</a:t>
            </a:r>
            <a:r>
              <a:rPr lang="en" altLang="zh-CN" b="1" spc="-20" dirty="0">
                <a:latin typeface="Times New Roman"/>
                <a:cs typeface="Times New Roman"/>
              </a:rPr>
              <a:t> </a:t>
            </a:r>
            <a:r>
              <a:rPr lang="en" altLang="zh-CN" b="1" spc="-5" dirty="0">
                <a:latin typeface="Times New Roman"/>
                <a:cs typeface="Times New Roman"/>
              </a:rPr>
              <a:t>network</a:t>
            </a:r>
            <a:endParaRPr kumimoji="1" lang="zh-CN" altLang="en-US" dirty="0"/>
          </a:p>
        </p:txBody>
      </p:sp>
      <p:pic>
        <p:nvPicPr>
          <p:cNvPr id="5" name="内容占位符 4" descr="图片包含 游戏机&#10;&#10;描述已自动生成">
            <a:extLst>
              <a:ext uri="{FF2B5EF4-FFF2-40B4-BE49-F238E27FC236}">
                <a16:creationId xmlns:a16="http://schemas.microsoft.com/office/drawing/2014/main" id="{2089BBFC-2238-B24A-87F3-C04E0D57D417}"/>
              </a:ext>
            </a:extLst>
          </p:cNvPr>
          <p:cNvPicPr>
            <a:picLocks noGrp="1" noChangeAspect="1"/>
          </p:cNvPicPr>
          <p:nvPr>
            <p:ph idx="1"/>
          </p:nvPr>
        </p:nvPicPr>
        <p:blipFill>
          <a:blip r:embed="rId2"/>
          <a:stretch>
            <a:fillRect/>
          </a:stretch>
        </p:blipFill>
        <p:spPr>
          <a:xfrm>
            <a:off x="2943359" y="1825625"/>
            <a:ext cx="6305282" cy="4351338"/>
          </a:xfrm>
        </p:spPr>
      </p:pic>
    </p:spTree>
    <p:extLst>
      <p:ext uri="{BB962C8B-B14F-4D97-AF65-F5344CB8AC3E}">
        <p14:creationId xmlns:p14="http://schemas.microsoft.com/office/powerpoint/2010/main" val="421458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205B9-A3A6-8F47-A663-D24CEA610052}"/>
              </a:ext>
            </a:extLst>
          </p:cNvPr>
          <p:cNvSpPr>
            <a:spLocks noGrp="1"/>
          </p:cNvSpPr>
          <p:nvPr>
            <p:ph type="title"/>
          </p:nvPr>
        </p:nvSpPr>
        <p:spPr/>
        <p:txBody>
          <a:bodyPr/>
          <a:lstStyle/>
          <a:p>
            <a:r>
              <a:rPr lang="en" altLang="zh-CN" b="1" spc="-5" dirty="0">
                <a:latin typeface="Times New Roman"/>
                <a:cs typeface="Times New Roman"/>
              </a:rPr>
              <a:t>Step 1</a:t>
            </a:r>
            <a:r>
              <a:rPr lang="en" altLang="zh-CN" b="1" dirty="0">
                <a:latin typeface="Times New Roman"/>
                <a:cs typeface="Times New Roman"/>
              </a:rPr>
              <a:t>:</a:t>
            </a:r>
            <a:r>
              <a:rPr lang="en" altLang="zh-CN" b="1" spc="-95" dirty="0">
                <a:latin typeface="Times New Roman"/>
                <a:cs typeface="Times New Roman"/>
              </a:rPr>
              <a:t> </a:t>
            </a:r>
            <a:r>
              <a:rPr lang="en" altLang="zh-CN" b="1" dirty="0">
                <a:latin typeface="Times New Roman"/>
                <a:cs typeface="Times New Roman"/>
              </a:rPr>
              <a:t>Activation</a:t>
            </a:r>
            <a:endParaRPr kumimoji="1" lang="zh-CN" altLang="en-US" dirty="0"/>
          </a:p>
        </p:txBody>
      </p:sp>
      <mc:AlternateContent xmlns:mc="http://schemas.openxmlformats.org/markup-compatibility/2006" xmlns:a14="http://schemas.microsoft.com/office/drawing/2010/main">
        <mc:Choice Requires="a14">
          <p:sp>
            <p:nvSpPr>
              <p:cNvPr id="5" name="object 108">
                <a:extLst>
                  <a:ext uri="{FF2B5EF4-FFF2-40B4-BE49-F238E27FC236}">
                    <a16:creationId xmlns:a16="http://schemas.microsoft.com/office/drawing/2014/main" id="{C6AFAE22-C572-A14D-A092-6D9D8563D04D}"/>
                  </a:ext>
                </a:extLst>
              </p:cNvPr>
              <p:cNvSpPr txBox="1"/>
              <p:nvPr/>
            </p:nvSpPr>
            <p:spPr>
              <a:xfrm>
                <a:off x="838200" y="1690688"/>
                <a:ext cx="10515600" cy="5295039"/>
              </a:xfrm>
              <a:prstGeom prst="rect">
                <a:avLst/>
              </a:prstGeom>
            </p:spPr>
            <p:txBody>
              <a:bodyPr vert="horz" wrap="square" lIns="0" tIns="11430" rIns="0" bIns="0" rtlCol="0">
                <a:spAutoFit/>
              </a:bodyPr>
              <a:lstStyle/>
              <a:p>
                <a:pPr marL="12700" marR="48260" algn="just">
                  <a:lnSpc>
                    <a:spcPct val="100299"/>
                  </a:lnSpc>
                  <a:spcBef>
                    <a:spcPts val="90"/>
                  </a:spcBef>
                </a:pPr>
                <a:r>
                  <a:rPr lang="en" sz="3000" dirty="0">
                    <a:latin typeface="Times New Roman"/>
                    <a:cs typeface="Times New Roman"/>
                  </a:rPr>
                  <a:t>Activate the back-propagation neural network</a:t>
                </a:r>
                <a:r>
                  <a:rPr lang="en" sz="3000" spc="-105" dirty="0">
                    <a:latin typeface="Times New Roman"/>
                    <a:cs typeface="Times New Roman"/>
                  </a:rPr>
                  <a:t> </a:t>
                </a:r>
                <a:r>
                  <a:rPr lang="en" sz="3000" dirty="0">
                    <a:latin typeface="Times New Roman"/>
                    <a:cs typeface="Times New Roman"/>
                  </a:rPr>
                  <a:t>by  applying inputs </a:t>
                </a:r>
                <a:r>
                  <a:rPr lang="en" sz="3000" i="1" spc="-5" dirty="0">
                    <a:latin typeface="Times New Roman"/>
                    <a:cs typeface="Times New Roman"/>
                  </a:rPr>
                  <a:t>x</a:t>
                </a:r>
                <a:r>
                  <a:rPr lang="en" sz="3000" spc="-7" baseline="-22222" dirty="0">
                    <a:latin typeface="Times New Roman"/>
                    <a:cs typeface="Times New Roman"/>
                  </a:rPr>
                  <a:t>1</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i="1" spc="-5" dirty="0">
                    <a:latin typeface="Times New Roman"/>
                    <a:cs typeface="Times New Roman"/>
                  </a:rPr>
                  <a:t>x</a:t>
                </a:r>
                <a:r>
                  <a:rPr lang="en" sz="3000" spc="-7" baseline="-22222" dirty="0">
                    <a:latin typeface="Times New Roman"/>
                    <a:cs typeface="Times New Roman"/>
                  </a:rPr>
                  <a:t>2</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i="1" spc="-5" dirty="0">
                    <a:latin typeface="Times New Roman"/>
                    <a:cs typeface="Times New Roman"/>
                  </a:rPr>
                  <a:t>x</a:t>
                </a:r>
                <a:r>
                  <a:rPr lang="en" sz="3000" i="1" spc="-7" baseline="-22222" dirty="0">
                    <a:latin typeface="Times New Roman"/>
                    <a:cs typeface="Times New Roman"/>
                  </a:rPr>
                  <a:t>n</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dirty="0">
                    <a:latin typeface="Times New Roman"/>
                    <a:cs typeface="Times New Roman"/>
                  </a:rPr>
                  <a:t>and desired  outputs </a:t>
                </a:r>
                <a:r>
                  <a:rPr lang="en" sz="3000" i="1" spc="-5" dirty="0">
                    <a:latin typeface="Times New Roman"/>
                    <a:cs typeface="Times New Roman"/>
                  </a:rPr>
                  <a:t>y</a:t>
                </a:r>
                <a:r>
                  <a:rPr lang="en" sz="3000" i="1" spc="-7" baseline="-22222" dirty="0">
                    <a:latin typeface="Times New Roman"/>
                    <a:cs typeface="Times New Roman"/>
                  </a:rPr>
                  <a:t>d</a:t>
                </a:r>
                <a:r>
                  <a:rPr lang="en" sz="3000" spc="-7" baseline="-22222" dirty="0">
                    <a:latin typeface="Times New Roman"/>
                    <a:cs typeface="Times New Roman"/>
                  </a:rPr>
                  <a:t>,1</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 </a:t>
                </a:r>
                <a:r>
                  <a:rPr lang="en" sz="3000" i="1" spc="-5" dirty="0">
                    <a:latin typeface="Times New Roman"/>
                    <a:cs typeface="Times New Roman"/>
                  </a:rPr>
                  <a:t>y</a:t>
                </a:r>
                <a:r>
                  <a:rPr lang="en" sz="3000" i="1" spc="-7" baseline="-22222" dirty="0">
                    <a:latin typeface="Times New Roman"/>
                    <a:cs typeface="Times New Roman"/>
                  </a:rPr>
                  <a:t>d</a:t>
                </a:r>
                <a:r>
                  <a:rPr lang="en" sz="3000" spc="-7" baseline="-22222" dirty="0">
                    <a:latin typeface="Times New Roman"/>
                    <a:cs typeface="Times New Roman"/>
                  </a:rPr>
                  <a:t>,2</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a:t>
                </a:r>
                <a:r>
                  <a:rPr lang="en" sz="3000" spc="-30" dirty="0">
                    <a:latin typeface="Times New Roman"/>
                    <a:cs typeface="Times New Roman"/>
                  </a:rPr>
                  <a:t> </a:t>
                </a:r>
                <a:r>
                  <a:rPr lang="en" sz="3000" i="1" spc="-5" dirty="0">
                    <a:latin typeface="Times New Roman"/>
                    <a:cs typeface="Times New Roman"/>
                  </a:rPr>
                  <a:t>y</a:t>
                </a:r>
                <a:r>
                  <a:rPr lang="en" sz="3000" i="1" spc="-7" baseline="-22222" dirty="0">
                    <a:latin typeface="Times New Roman"/>
                    <a:cs typeface="Times New Roman"/>
                  </a:rPr>
                  <a:t>d</a:t>
                </a:r>
                <a:r>
                  <a:rPr lang="en" sz="3000" spc="-7" baseline="-22222" dirty="0">
                    <a:latin typeface="Times New Roman"/>
                    <a:cs typeface="Times New Roman"/>
                  </a:rPr>
                  <a:t>,</a:t>
                </a:r>
                <a:r>
                  <a:rPr lang="en" sz="3000" i="1" spc="-7" baseline="-22222" dirty="0">
                    <a:latin typeface="Times New Roman"/>
                    <a:cs typeface="Times New Roman"/>
                  </a:rPr>
                  <a:t>n</a:t>
                </a:r>
                <a:r>
                  <a:rPr lang="en" sz="3000" spc="-5" dirty="0">
                    <a:latin typeface="Times New Roman"/>
                    <a:cs typeface="Times New Roman"/>
                  </a:rPr>
                  <a:t>(</a:t>
                </a:r>
                <a:r>
                  <a:rPr lang="en" sz="3000" i="1" spc="-5" dirty="0">
                    <a:latin typeface="Times New Roman"/>
                    <a:cs typeface="Times New Roman"/>
                  </a:rPr>
                  <a:t>p</a:t>
                </a:r>
                <a:r>
                  <a:rPr lang="en" sz="3000" spc="-5" dirty="0">
                    <a:latin typeface="Times New Roman"/>
                    <a:cs typeface="Times New Roman"/>
                  </a:rPr>
                  <a:t>).</a:t>
                </a:r>
                <a:endParaRPr lang="en" sz="3000" dirty="0">
                  <a:latin typeface="Times New Roman"/>
                  <a:cs typeface="Times New Roman"/>
                </a:endParaRPr>
              </a:p>
              <a:p>
                <a:pPr marL="12700" marR="5080" algn="just">
                  <a:lnSpc>
                    <a:spcPts val="3579"/>
                  </a:lnSpc>
                  <a:spcBef>
                    <a:spcPts val="1335"/>
                  </a:spcBef>
                </a:pPr>
                <a:r>
                  <a:rPr lang="en" sz="3000" spc="-5" dirty="0">
                    <a:latin typeface="Times New Roman"/>
                    <a:cs typeface="Times New Roman"/>
                  </a:rPr>
                  <a:t>(</a:t>
                </a:r>
                <a:r>
                  <a:rPr lang="en" sz="3000" i="1" spc="-5" dirty="0">
                    <a:latin typeface="Times New Roman"/>
                    <a:cs typeface="Times New Roman"/>
                  </a:rPr>
                  <a:t>a</a:t>
                </a:r>
                <a:r>
                  <a:rPr lang="en" sz="3000" spc="-5" dirty="0">
                    <a:latin typeface="Times New Roman"/>
                    <a:cs typeface="Times New Roman"/>
                  </a:rPr>
                  <a:t>) </a:t>
                </a:r>
                <a:r>
                  <a:rPr lang="en" sz="3000" dirty="0">
                    <a:latin typeface="Times New Roman"/>
                    <a:cs typeface="Times New Roman"/>
                  </a:rPr>
                  <a:t>Calculate the actual outputs vector in  the hidden</a:t>
                </a:r>
                <a:r>
                  <a:rPr lang="en" sz="3000" spc="5" dirty="0">
                    <a:latin typeface="Times New Roman"/>
                    <a:cs typeface="Times New Roman"/>
                  </a:rPr>
                  <a:t> </a:t>
                </a:r>
                <a:r>
                  <a:rPr lang="en" sz="3000" dirty="0">
                    <a:latin typeface="Times New Roman"/>
                    <a:cs typeface="Times New Roman"/>
                  </a:rPr>
                  <a:t>layer:</a:t>
                </a:r>
                <a:endParaRPr lang="en" altLang="zh-CN" sz="3000" dirty="0">
                  <a:latin typeface="Times New Roman"/>
                  <a:cs typeface="Times New Roman"/>
                </a:endParaRPr>
              </a:p>
              <a:p>
                <a:pPr marL="12700" marR="5080" algn="just">
                  <a:lnSpc>
                    <a:spcPts val="3579"/>
                  </a:lnSpc>
                  <a:spcBef>
                    <a:spcPts val="1335"/>
                  </a:spcBef>
                </a:pPr>
                <a14:m>
                  <m:oMathPara xmlns:m="http://schemas.openxmlformats.org/officeDocument/2006/math">
                    <m:oMathParaPr>
                      <m:jc m:val="centerGroup"/>
                    </m:oMathParaPr>
                    <m:oMath xmlns:m="http://schemas.openxmlformats.org/officeDocument/2006/math">
                      <m:acc>
                        <m:accPr>
                          <m:chr m:val="⃗"/>
                          <m:ctrlPr>
                            <a:rPr lang="en-US" altLang="zh-CN" sz="2400" i="1" smtClean="0">
                              <a:latin typeface="Cambria Math" panose="02040503050406030204" pitchFamily="18" charset="0"/>
                              <a:cs typeface="Times New Roman"/>
                            </a:rPr>
                          </m:ctrlPr>
                        </m:accPr>
                        <m:e>
                          <m:r>
                            <a:rPr lang="en-US" altLang="zh-CN" sz="2400" b="0" i="1" smtClean="0">
                              <a:latin typeface="Cambria Math" panose="02040503050406030204" pitchFamily="18" charset="0"/>
                              <a:cs typeface="Times New Roman"/>
                            </a:rPr>
                            <m:t>𝐴</m:t>
                          </m:r>
                        </m:e>
                      </m:acc>
                      <m:r>
                        <a:rPr lang="en-US" altLang="zh-CN" sz="2400" b="0" i="1" smtClean="0">
                          <a:latin typeface="Cambria Math" panose="02040503050406030204" pitchFamily="18" charset="0"/>
                          <a:cs typeface="Times New Roman"/>
                        </a:rPr>
                        <m:t>=</m:t>
                      </m:r>
                      <m:r>
                        <a:rPr lang="en-US" altLang="zh-CN" sz="2400" b="0" i="1" smtClean="0">
                          <a:latin typeface="Cambria Math" panose="02040503050406030204" pitchFamily="18" charset="0"/>
                          <a:cs typeface="Times New Roman"/>
                        </a:rPr>
                        <m:t>𝑠𝑖𝑔𝑚𝑜𝑖𝑑</m:t>
                      </m:r>
                      <m:r>
                        <a:rPr lang="en-US" altLang="zh-CN" sz="2400" b="0" i="1" smtClean="0">
                          <a:latin typeface="Cambria Math" panose="02040503050406030204" pitchFamily="18" charset="0"/>
                          <a:cs typeface="Times New Roman"/>
                        </a:rPr>
                        <m:t>(</m:t>
                      </m:r>
                      <m:sSub>
                        <m:sSubPr>
                          <m:ctrlPr>
                            <a:rPr lang="en-US" altLang="zh-CN" sz="2400" b="0" i="1" smtClean="0">
                              <a:latin typeface="Cambria Math" panose="02040503050406030204" pitchFamily="18" charset="0"/>
                              <a:cs typeface="Times New Roman"/>
                            </a:rPr>
                          </m:ctrlPr>
                        </m:sSubPr>
                        <m:e>
                          <m:r>
                            <a:rPr lang="en-US" altLang="zh-CN" sz="2400" b="0" i="1" smtClean="0">
                              <a:latin typeface="Cambria Math" panose="02040503050406030204" pitchFamily="18" charset="0"/>
                              <a:cs typeface="Times New Roman"/>
                            </a:rPr>
                            <m:t>𝑊</m:t>
                          </m:r>
                        </m:e>
                        <m:sub>
                          <m:r>
                            <a:rPr lang="en-US" altLang="zh-CN" sz="2400" b="0" i="1" smtClean="0">
                              <a:latin typeface="Cambria Math" panose="02040503050406030204" pitchFamily="18" charset="0"/>
                              <a:cs typeface="Times New Roman"/>
                            </a:rPr>
                            <m:t>h</m:t>
                          </m:r>
                          <m:r>
                            <a:rPr lang="en-US" altLang="zh-CN" sz="2400" b="0" i="1" smtClean="0">
                              <a:latin typeface="Cambria Math" panose="02040503050406030204" pitchFamily="18" charset="0"/>
                              <a:cs typeface="Times New Roman"/>
                            </a:rPr>
                            <m:t>𝑖𝑑𝑑𝑒𝑛</m:t>
                          </m:r>
                        </m:sub>
                      </m:sSub>
                      <m:r>
                        <a:rPr lang="en-US" altLang="zh-CN" sz="2400" b="0" i="1" smtClean="0">
                          <a:latin typeface="Cambria Math" panose="02040503050406030204" pitchFamily="18" charset="0"/>
                          <a:ea typeface="Cambria Math" panose="02040503050406030204" pitchFamily="18" charset="0"/>
                          <a:cs typeface="Times New Roman"/>
                        </a:rPr>
                        <m:t>∙</m:t>
                      </m:r>
                      <m:acc>
                        <m:accPr>
                          <m:chr m:val="⃗"/>
                          <m:ctrlPr>
                            <a:rPr lang="en-US" altLang="zh-CN" sz="2400" b="0" i="1" smtClean="0">
                              <a:latin typeface="Cambria Math" panose="02040503050406030204" pitchFamily="18" charset="0"/>
                              <a:ea typeface="Cambria Math" panose="02040503050406030204" pitchFamily="18" charset="0"/>
                              <a:cs typeface="Times New Roman"/>
                            </a:rPr>
                          </m:ctrlPr>
                        </m:accPr>
                        <m:e>
                          <m:r>
                            <a:rPr lang="en-US" altLang="zh-CN" sz="2400" b="0" i="1" smtClean="0">
                              <a:latin typeface="Cambria Math" panose="02040503050406030204" pitchFamily="18" charset="0"/>
                              <a:ea typeface="Cambria Math" panose="02040503050406030204" pitchFamily="18" charset="0"/>
                              <a:cs typeface="Times New Roman"/>
                            </a:rPr>
                            <m:t>𝑋</m:t>
                          </m:r>
                        </m:e>
                      </m:acc>
                      <m:r>
                        <a:rPr lang="en-US" altLang="zh-CN" sz="2400" b="0" i="0" smtClean="0">
                          <a:latin typeface="Cambria Math" panose="02040503050406030204" pitchFamily="18" charset="0"/>
                          <a:cs typeface="Times New Roman"/>
                        </a:rPr>
                        <m:t>)</m:t>
                      </m:r>
                    </m:oMath>
                  </m:oMathPara>
                </a14:m>
                <a:endParaRPr lang="en-US" altLang="zh-CN" sz="2400" i="1" dirty="0">
                  <a:latin typeface="Cambria Math" panose="02040503050406030204" pitchFamily="18" charset="0"/>
                  <a:cs typeface="Times New Roman"/>
                </a:endParaRPr>
              </a:p>
              <a:p>
                <a:pPr marL="12700" marR="5080" algn="just">
                  <a:lnSpc>
                    <a:spcPts val="3579"/>
                  </a:lnSpc>
                  <a:spcBef>
                    <a:spcPts val="1335"/>
                  </a:spcBef>
                </a:pPr>
                <a:r>
                  <a:rPr lang="en-US" altLang="zh-CN" sz="2400" dirty="0">
                    <a:latin typeface="Cambria Math" panose="02040503050406030204" pitchFamily="18" charset="0"/>
                    <a:cs typeface="Times New Roman"/>
                  </a:rPr>
                  <a:t>For each hidden neuron,</a:t>
                </a:r>
              </a:p>
              <a:p>
                <a:pPr marL="12700" marR="5080" algn="just">
                  <a:lnSpc>
                    <a:spcPts val="3579"/>
                  </a:lnSpc>
                  <a:spcBef>
                    <a:spcPts val="1335"/>
                  </a:spcBef>
                </a:pPr>
                <a14:m>
                  <m:oMathPara xmlns:m="http://schemas.openxmlformats.org/officeDocument/2006/math">
                    <m:oMathParaPr>
                      <m:jc m:val="centerGroup"/>
                    </m:oMathParaPr>
                    <m:oMath xmlns:m="http://schemas.openxmlformats.org/officeDocument/2006/math">
                      <m:sSub>
                        <m:sSubPr>
                          <m:ctrlPr>
                            <a:rPr lang="ar-AE" altLang="zh-CN" sz="2400" i="1">
                              <a:latin typeface="Cambria Math" panose="02040503050406030204" pitchFamily="18" charset="0"/>
                              <a:cs typeface="Times New Roman"/>
                            </a:rPr>
                          </m:ctrlPr>
                        </m:sSubPr>
                        <m:e>
                          <m:r>
                            <a:rPr lang="en-US" altLang="zh-CN" sz="2400" i="1">
                              <a:latin typeface="Cambria Math" panose="02040503050406030204" pitchFamily="18" charset="0"/>
                              <a:cs typeface="Times New Roman"/>
                            </a:rPr>
                            <m:t>𝑎</m:t>
                          </m:r>
                        </m:e>
                        <m:sub>
                          <m:r>
                            <a:rPr lang="en-US" altLang="zh-CN" sz="2400" i="1">
                              <a:latin typeface="Cambria Math" panose="02040503050406030204" pitchFamily="18" charset="0"/>
                              <a:cs typeface="Times New Roman"/>
                            </a:rPr>
                            <m:t>𝑗</m:t>
                          </m:r>
                        </m:sub>
                      </m:sSub>
                      <m:d>
                        <m:dPr>
                          <m:ctrlPr>
                            <a:rPr lang="en-US" altLang="zh-CN" sz="2400" i="1">
                              <a:latin typeface="Cambria Math" panose="02040503050406030204" pitchFamily="18" charset="0"/>
                              <a:cs typeface="Times New Roman"/>
                            </a:rPr>
                          </m:ctrlPr>
                        </m:dPr>
                        <m:e>
                          <m:r>
                            <a:rPr lang="en-US" altLang="zh-CN" sz="2400" i="1">
                              <a:latin typeface="Cambria Math" panose="02040503050406030204" pitchFamily="18" charset="0"/>
                              <a:cs typeface="Times New Roman"/>
                            </a:rPr>
                            <m:t>𝑝</m:t>
                          </m:r>
                        </m:e>
                      </m:d>
                      <m:r>
                        <a:rPr lang="en-US" altLang="zh-CN" sz="2400" i="1">
                          <a:latin typeface="Cambria Math" panose="02040503050406030204" pitchFamily="18" charset="0"/>
                          <a:cs typeface="Times New Roman"/>
                        </a:rPr>
                        <m:t>=</m:t>
                      </m:r>
                      <m:r>
                        <a:rPr lang="en-US" altLang="zh-CN" sz="2400" i="1" smtClean="0">
                          <a:latin typeface="Cambria Math" panose="02040503050406030204" pitchFamily="18" charset="0"/>
                          <a:cs typeface="Times New Roman"/>
                        </a:rPr>
                        <m:t>𝑠𝑖𝑔𝑚𝑜𝑖𝑑</m:t>
                      </m:r>
                      <m:d>
                        <m:dPr>
                          <m:ctrlPr>
                            <a:rPr lang="en-US" altLang="zh-CN" sz="2400" i="1" smtClean="0">
                              <a:latin typeface="Cambria Math" panose="02040503050406030204" pitchFamily="18" charset="0"/>
                              <a:cs typeface="Times New Roman"/>
                            </a:rPr>
                          </m:ctrlPr>
                        </m:dPr>
                        <m:e>
                          <m:nary>
                            <m:naryPr>
                              <m:chr m:val="∑"/>
                              <m:ctrlPr>
                                <a:rPr kumimoji="1" lang="zh-CN" altLang="en-US" sz="2400" i="1">
                                  <a:latin typeface="Cambria Math" panose="02040503050406030204" pitchFamily="18" charset="0"/>
                                </a:rPr>
                              </m:ctrlPr>
                            </m:naryPr>
                            <m:sub>
                              <m:r>
                                <m:rPr>
                                  <m:brk m:alnAt="23"/>
                                </m:rPr>
                                <a:rPr kumimoji="1" lang="en-US" altLang="zh-CN" sz="2400" i="1">
                                  <a:latin typeface="Cambria Math" panose="02040503050406030204" pitchFamily="18" charset="0"/>
                                </a:rPr>
                                <m:t>𝑖</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1</m:t>
                              </m:r>
                            </m:sub>
                            <m:sup>
                              <m:r>
                                <a:rPr kumimoji="1" lang="en-US" altLang="zh-CN" sz="2400" i="1">
                                  <a:latin typeface="Cambria Math" panose="02040503050406030204" pitchFamily="18" charset="0"/>
                                </a:rPr>
                                <m:t>𝑙</m:t>
                              </m:r>
                            </m:sup>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i="1">
                                      <a:latin typeface="Cambria Math" panose="02040503050406030204" pitchFamily="18" charset="0"/>
                                    </a:rPr>
                                    <m:t>𝑖</m:t>
                                  </m:r>
                                </m:sub>
                              </m:sSub>
                              <m:r>
                                <a:rPr kumimoji="1" lang="en-US" altLang="zh-CN" sz="2400" i="1">
                                  <a:latin typeface="Cambria Math" panose="02040503050406030204" pitchFamily="18" charset="0"/>
                                </a:rPr>
                                <m:t>(</m:t>
                              </m:r>
                              <m:r>
                                <a:rPr kumimoji="1" lang="en-US" altLang="zh-CN" sz="2400" i="1">
                                  <a:latin typeface="Cambria Math" panose="02040503050406030204" pitchFamily="18" charset="0"/>
                                </a:rPr>
                                <m:t>𝑝</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𝜔</m:t>
                                  </m:r>
                                </m:e>
                                <m:sub>
                                  <m:r>
                                    <a:rPr kumimoji="1" lang="en-US" altLang="zh-CN" sz="2400" i="1">
                                      <a:latin typeface="Cambria Math" panose="02040503050406030204" pitchFamily="18" charset="0"/>
                                      <a:ea typeface="Cambria Math" panose="02040503050406030204" pitchFamily="18" charset="0"/>
                                    </a:rPr>
                                    <m:t>𝑖𝑗</m:t>
                                  </m:r>
                                </m:sub>
                              </m:sSub>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𝑝</m:t>
                              </m:r>
                              <m:r>
                                <a:rPr kumimoji="1" lang="en-US" altLang="zh-CN" sz="2400" i="1">
                                  <a:latin typeface="Cambria Math" panose="02040503050406030204" pitchFamily="18" charset="0"/>
                                  <a:ea typeface="Cambria Math" panose="02040503050406030204" pitchFamily="18" charset="0"/>
                                </a:rPr>
                                <m:t>)</m:t>
                              </m:r>
                            </m:e>
                          </m:nary>
                        </m:e>
                      </m:d>
                    </m:oMath>
                  </m:oMathPara>
                </a14:m>
                <a:endParaRPr lang="en-US" altLang="zh-CN" sz="2400" dirty="0">
                  <a:latin typeface="Times New Roman"/>
                  <a:cs typeface="Times New Roman"/>
                </a:endParaRPr>
              </a:p>
              <a:p>
                <a:pPr marL="12700" marR="5080" algn="just">
                  <a:lnSpc>
                    <a:spcPts val="3579"/>
                  </a:lnSpc>
                  <a:spcBef>
                    <a:spcPts val="1335"/>
                  </a:spcBef>
                </a:pPr>
                <a:r>
                  <a:rPr lang="en-US" altLang="zh-CN" sz="2400" dirty="0">
                    <a:latin typeface="Times New Roman"/>
                    <a:cs typeface="Times New Roman"/>
                  </a:rPr>
                  <a:t>Where </a:t>
                </a:r>
                <a:r>
                  <a:rPr lang="en" altLang="zh-CN" sz="2400" i="1" dirty="0">
                    <a:latin typeface="Times New Roman"/>
                    <a:cs typeface="Times New Roman"/>
                  </a:rPr>
                  <a:t>l </a:t>
                </a:r>
                <a:r>
                  <a:rPr lang="en" altLang="zh-CN" sz="2400" spc="-5" dirty="0">
                    <a:latin typeface="Times New Roman"/>
                    <a:cs typeface="Times New Roman"/>
                  </a:rPr>
                  <a:t>is </a:t>
                </a:r>
                <a:r>
                  <a:rPr lang="en" altLang="zh-CN" sz="2400" dirty="0">
                    <a:latin typeface="Times New Roman"/>
                    <a:cs typeface="Times New Roman"/>
                  </a:rPr>
                  <a:t>the number of neuron </a:t>
                </a:r>
                <a:r>
                  <a:rPr lang="en" altLang="zh-CN" sz="2400" i="1" dirty="0">
                    <a:latin typeface="Times New Roman"/>
                    <a:cs typeface="Times New Roman"/>
                  </a:rPr>
                  <a:t>i </a:t>
                </a:r>
                <a:r>
                  <a:rPr lang="en" altLang="zh-CN" sz="2400" dirty="0">
                    <a:latin typeface="Times New Roman"/>
                    <a:cs typeface="Times New Roman"/>
                  </a:rPr>
                  <a:t>in the input layer, and </a:t>
                </a:r>
                <a:r>
                  <a:rPr lang="en" altLang="zh-CN" sz="2400" i="1" spc="-5" dirty="0">
                    <a:latin typeface="Times New Roman"/>
                    <a:cs typeface="Times New Roman"/>
                  </a:rPr>
                  <a:t>sigmoid </a:t>
                </a:r>
                <a:r>
                  <a:rPr lang="en" altLang="zh-CN" sz="2400" spc="-5" dirty="0">
                    <a:latin typeface="Times New Roman"/>
                    <a:cs typeface="Times New Roman"/>
                  </a:rPr>
                  <a:t>is </a:t>
                </a:r>
                <a:r>
                  <a:rPr lang="en" altLang="zh-CN" sz="2400" dirty="0">
                    <a:latin typeface="Times New Roman"/>
                    <a:cs typeface="Times New Roman"/>
                  </a:rPr>
                  <a:t>the </a:t>
                </a:r>
                <a:r>
                  <a:rPr lang="en" altLang="zh-CN" sz="2400" i="1" spc="-5" dirty="0">
                    <a:latin typeface="Times New Roman"/>
                    <a:cs typeface="Times New Roman"/>
                  </a:rPr>
                  <a:t>sigmoid </a:t>
                </a:r>
                <a:r>
                  <a:rPr lang="en" altLang="zh-CN" sz="2400" dirty="0">
                    <a:latin typeface="Times New Roman"/>
                    <a:cs typeface="Times New Roman"/>
                  </a:rPr>
                  <a:t>activation  function, p</a:t>
                </a:r>
                <a:r>
                  <a:rPr lang="en-US" altLang="zh-CN" sz="2400" dirty="0">
                    <a:latin typeface="Times New Roman" panose="02020603050405020304" pitchFamily="18" charset="0"/>
                    <a:cs typeface="Times New Roman" panose="02020603050405020304" pitchFamily="18" charset="0"/>
                  </a:rPr>
                  <a:t> is current epoch value,</a:t>
                </a:r>
                <a:r>
                  <a:rPr lang="ar-AE" altLang="zh-CN" sz="3200" dirty="0">
                    <a:cs typeface="Times New Roman"/>
                  </a:rPr>
                  <a:t> </a:t>
                </a:r>
                <a14:m>
                  <m:oMath xmlns:m="http://schemas.openxmlformats.org/officeDocument/2006/math">
                    <m:sSub>
                      <m:sSubPr>
                        <m:ctrlPr>
                          <a:rPr lang="ar-AE" altLang="zh-CN" sz="3200" i="1">
                            <a:latin typeface="Cambria Math" panose="02040503050406030204" pitchFamily="18" charset="0"/>
                            <a:cs typeface="Times New Roman"/>
                          </a:rPr>
                        </m:ctrlPr>
                      </m:sSubPr>
                      <m:e>
                        <m:r>
                          <a:rPr lang="en-US" altLang="zh-CN" sz="3200" i="1">
                            <a:latin typeface="Cambria Math" panose="02040503050406030204" pitchFamily="18" charset="0"/>
                            <a:cs typeface="Times New Roman"/>
                          </a:rPr>
                          <m:t>𝑎</m:t>
                        </m:r>
                      </m:e>
                      <m:sub>
                        <m:r>
                          <a:rPr lang="en-US" altLang="zh-CN" sz="3200" i="1">
                            <a:latin typeface="Cambria Math" panose="02040503050406030204" pitchFamily="18" charset="0"/>
                            <a:cs typeface="Times New Roman"/>
                          </a:rPr>
                          <m:t>𝑗</m:t>
                        </m:r>
                      </m:sub>
                    </m:sSub>
                    <m:d>
                      <m:dPr>
                        <m:ctrlPr>
                          <a:rPr lang="en-US" altLang="zh-CN" sz="3200" i="1">
                            <a:latin typeface="Cambria Math" panose="02040503050406030204" pitchFamily="18" charset="0"/>
                            <a:cs typeface="Times New Roman"/>
                          </a:rPr>
                        </m:ctrlPr>
                      </m:dPr>
                      <m:e>
                        <m:r>
                          <a:rPr lang="en-US" altLang="zh-CN" sz="3200" i="1">
                            <a:latin typeface="Cambria Math" panose="02040503050406030204" pitchFamily="18" charset="0"/>
                            <a:cs typeface="Times New Roman"/>
                          </a:rPr>
                          <m:t>𝑝</m:t>
                        </m:r>
                      </m:e>
                    </m:d>
                  </m:oMath>
                </a14:m>
                <a:r>
                  <a:rPr lang="en-US" altLang="zh-CN" sz="3000" dirty="0">
                    <a:latin typeface="Times New Roman"/>
                    <a:cs typeface="Times New Roman"/>
                  </a:rPr>
                  <a:t> is the output of </a:t>
                </a:r>
                <a:r>
                  <a:rPr lang="en-US" altLang="zh-CN" sz="3000" dirty="0" err="1">
                    <a:latin typeface="Times New Roman"/>
                    <a:cs typeface="Times New Roman"/>
                  </a:rPr>
                  <a:t>jth</a:t>
                </a:r>
                <a:r>
                  <a:rPr lang="en-US" altLang="zh-CN" sz="3000" dirty="0">
                    <a:latin typeface="Times New Roman"/>
                    <a:cs typeface="Times New Roman"/>
                  </a:rPr>
                  <a:t> hidden neuron.</a:t>
                </a:r>
              </a:p>
              <a:p>
                <a:pPr marL="12700" marR="5080" algn="just">
                  <a:lnSpc>
                    <a:spcPts val="3579"/>
                  </a:lnSpc>
                  <a:spcBef>
                    <a:spcPts val="1335"/>
                  </a:spcBef>
                </a:pPr>
                <a:endParaRPr sz="3000" dirty="0">
                  <a:latin typeface="Times New Roman"/>
                  <a:cs typeface="Times New Roman"/>
                </a:endParaRPr>
              </a:p>
            </p:txBody>
          </p:sp>
        </mc:Choice>
        <mc:Fallback xmlns="">
          <p:sp>
            <p:nvSpPr>
              <p:cNvPr id="5" name="object 108">
                <a:extLst>
                  <a:ext uri="{FF2B5EF4-FFF2-40B4-BE49-F238E27FC236}">
                    <a16:creationId xmlns:a16="http://schemas.microsoft.com/office/drawing/2014/main" id="{C6AFAE22-C572-A14D-A092-6D9D8563D04D}"/>
                  </a:ext>
                </a:extLst>
              </p:cNvPr>
              <p:cNvSpPr txBox="1">
                <a:spLocks noRot="1" noChangeAspect="1" noMove="1" noResize="1" noEditPoints="1" noAdjustHandles="1" noChangeArrowheads="1" noChangeShapeType="1" noTextEdit="1"/>
              </p:cNvSpPr>
              <p:nvPr/>
            </p:nvSpPr>
            <p:spPr>
              <a:xfrm>
                <a:off x="838200" y="1690688"/>
                <a:ext cx="10515600" cy="5295039"/>
              </a:xfrm>
              <a:prstGeom prst="rect">
                <a:avLst/>
              </a:prstGeom>
              <a:blipFill>
                <a:blip r:embed="rId2"/>
                <a:stretch>
                  <a:fillRect l="-2051" t="-1914" r="-2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456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F0A1E-09FA-0840-8D32-B8AD2EE42DFB}"/>
              </a:ext>
            </a:extLst>
          </p:cNvPr>
          <p:cNvSpPr>
            <a:spLocks noGrp="1"/>
          </p:cNvSpPr>
          <p:nvPr>
            <p:ph type="title"/>
          </p:nvPr>
        </p:nvSpPr>
        <p:spPr/>
        <p:txBody>
          <a:bodyPr/>
          <a:lstStyle/>
          <a:p>
            <a:r>
              <a:rPr lang="en" altLang="zh-CN" b="1" spc="-5" dirty="0">
                <a:latin typeface="Times New Roman"/>
                <a:cs typeface="Times New Roman"/>
              </a:rPr>
              <a:t>Step 1</a:t>
            </a:r>
            <a:r>
              <a:rPr lang="en" altLang="zh-CN" b="1" dirty="0">
                <a:latin typeface="Times New Roman"/>
                <a:cs typeface="Times New Roman"/>
              </a:rPr>
              <a:t>: Activation</a:t>
            </a:r>
            <a:r>
              <a:rPr lang="en" altLang="zh-CN" b="1" spc="-65"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4" name="object 104">
                <a:extLst>
                  <a:ext uri="{FF2B5EF4-FFF2-40B4-BE49-F238E27FC236}">
                    <a16:creationId xmlns:a16="http://schemas.microsoft.com/office/drawing/2014/main" id="{B5942B5D-4C4E-DA4A-8AD1-C61B3DFCAC26}"/>
                  </a:ext>
                </a:extLst>
              </p:cNvPr>
              <p:cNvSpPr txBox="1"/>
              <p:nvPr/>
            </p:nvSpPr>
            <p:spPr>
              <a:xfrm>
                <a:off x="838200" y="1389805"/>
                <a:ext cx="9912178" cy="3364383"/>
              </a:xfrm>
              <a:prstGeom prst="rect">
                <a:avLst/>
              </a:prstGeom>
            </p:spPr>
            <p:txBody>
              <a:bodyPr vert="horz" wrap="square" lIns="0" tIns="29845" rIns="0" bIns="0" rtlCol="0">
                <a:spAutoFit/>
              </a:bodyPr>
              <a:lstStyle/>
              <a:p>
                <a:pPr marL="12700" marR="5080">
                  <a:lnSpc>
                    <a:spcPts val="3579"/>
                  </a:lnSpc>
                  <a:spcBef>
                    <a:spcPts val="235"/>
                  </a:spcBef>
                  <a:tabLst>
                    <a:tab pos="646430" algn="l"/>
                  </a:tabLst>
                </a:pPr>
                <a:r>
                  <a:rPr lang="en" sz="3000" spc="-5" dirty="0">
                    <a:latin typeface="Times New Roman"/>
                    <a:cs typeface="Times New Roman"/>
                  </a:rPr>
                  <a:t>(</a:t>
                </a:r>
                <a:r>
                  <a:rPr lang="en" sz="3000" i="1" spc="-5" dirty="0">
                    <a:latin typeface="Times New Roman"/>
                    <a:cs typeface="Times New Roman"/>
                  </a:rPr>
                  <a:t>b</a:t>
                </a:r>
                <a:r>
                  <a:rPr lang="en" sz="3000" spc="-5" dirty="0">
                    <a:latin typeface="Times New Roman"/>
                    <a:cs typeface="Times New Roman"/>
                  </a:rPr>
                  <a:t>)	</a:t>
                </a:r>
                <a:r>
                  <a:rPr lang="en" sz="3000" dirty="0">
                    <a:latin typeface="Times New Roman"/>
                    <a:cs typeface="Times New Roman"/>
                  </a:rPr>
                  <a:t>Calculate the actual output</a:t>
                </a:r>
                <a:r>
                  <a:rPr lang="en" altLang="zh-CN" sz="3000" dirty="0">
                    <a:latin typeface="Times New Roman"/>
                    <a:cs typeface="Times New Roman"/>
                  </a:rPr>
                  <a:t> vector</a:t>
                </a:r>
                <a:r>
                  <a:rPr lang="en" sz="3000" dirty="0">
                    <a:latin typeface="Times New Roman"/>
                    <a:cs typeface="Times New Roman"/>
                  </a:rPr>
                  <a:t> in  the output</a:t>
                </a:r>
                <a:r>
                  <a:rPr lang="en" sz="3000" spc="5" dirty="0">
                    <a:latin typeface="Times New Roman"/>
                    <a:cs typeface="Times New Roman"/>
                  </a:rPr>
                  <a:t> </a:t>
                </a:r>
                <a:r>
                  <a:rPr lang="en" sz="3000" dirty="0">
                    <a:latin typeface="Times New Roman"/>
                    <a:cs typeface="Times New Roman"/>
                  </a:rPr>
                  <a:t>layer:</a:t>
                </a:r>
                <a:endParaRPr lang="en" altLang="zh-CN" sz="3000" dirty="0">
                  <a:latin typeface="Times New Roman"/>
                  <a:cs typeface="Times New Roman"/>
                </a:endParaRPr>
              </a:p>
              <a:p>
                <a:pPr marL="12700" marR="5080">
                  <a:lnSpc>
                    <a:spcPts val="3579"/>
                  </a:lnSpc>
                  <a:spcBef>
                    <a:spcPts val="235"/>
                  </a:spcBef>
                  <a:tabLst>
                    <a:tab pos="646430" algn="l"/>
                  </a:tabLst>
                </a:pPr>
                <a14:m>
                  <m:oMathPara xmlns:m="http://schemas.openxmlformats.org/officeDocument/2006/math">
                    <m:oMathParaPr>
                      <m:jc m:val="centerGroup"/>
                    </m:oMathParaPr>
                    <m:oMath xmlns:m="http://schemas.openxmlformats.org/officeDocument/2006/math">
                      <m:acc>
                        <m:accPr>
                          <m:chr m:val="⃗"/>
                          <m:ctrlPr>
                            <a:rPr lang="ar-AE" altLang="zh-CN" sz="3000" i="1" smtClean="0">
                              <a:latin typeface="Cambria Math" panose="02040503050406030204" pitchFamily="18" charset="0"/>
                              <a:cs typeface="Times New Roman"/>
                            </a:rPr>
                          </m:ctrlPr>
                        </m:accPr>
                        <m:e>
                          <m:r>
                            <a:rPr lang="ar-AE" altLang="zh-CN" sz="3000" b="0" i="1" smtClean="0">
                              <a:latin typeface="Cambria Math" panose="02040503050406030204" pitchFamily="18" charset="0"/>
                              <a:cs typeface="Times New Roman"/>
                            </a:rPr>
                            <m:t>𝑌</m:t>
                          </m:r>
                        </m:e>
                      </m:acc>
                      <m:r>
                        <a:rPr lang="en-US" altLang="zh-CN" sz="3000" b="0" i="1" smtClean="0">
                          <a:latin typeface="Cambria Math" panose="02040503050406030204" pitchFamily="18" charset="0"/>
                          <a:cs typeface="Times New Roman"/>
                        </a:rPr>
                        <m:t>=</m:t>
                      </m:r>
                      <m:r>
                        <a:rPr lang="en-US" altLang="zh-CN" sz="3000" b="0" i="1" smtClean="0">
                          <a:latin typeface="Cambria Math" panose="02040503050406030204" pitchFamily="18" charset="0"/>
                          <a:cs typeface="Times New Roman"/>
                        </a:rPr>
                        <m:t>𝑠𝑖𝑔𝑚𝑜𝑖𝑑</m:t>
                      </m:r>
                      <m:r>
                        <a:rPr lang="en-US" altLang="zh-CN" sz="3000" b="0" i="1" smtClean="0">
                          <a:latin typeface="Cambria Math" panose="02040503050406030204" pitchFamily="18" charset="0"/>
                          <a:cs typeface="Times New Roman"/>
                        </a:rPr>
                        <m:t>(</m:t>
                      </m:r>
                      <m:r>
                        <a:rPr lang="en-US" altLang="zh-CN" sz="3200" i="1">
                          <a:latin typeface="Cambria Math" panose="02040503050406030204" pitchFamily="18" charset="0"/>
                          <a:cs typeface="Times New Roman"/>
                        </a:rPr>
                        <m:t>(</m:t>
                      </m:r>
                      <m:sSub>
                        <m:sSubPr>
                          <m:ctrlPr>
                            <a:rPr lang="en-US" altLang="zh-CN" sz="3200" i="1">
                              <a:latin typeface="Cambria Math" panose="02040503050406030204" pitchFamily="18" charset="0"/>
                              <a:cs typeface="Times New Roman"/>
                            </a:rPr>
                          </m:ctrlPr>
                        </m:sSubPr>
                        <m:e>
                          <m:r>
                            <a:rPr lang="en-US" altLang="zh-CN" sz="3200" i="1">
                              <a:latin typeface="Cambria Math" panose="02040503050406030204" pitchFamily="18" charset="0"/>
                              <a:cs typeface="Times New Roman"/>
                            </a:rPr>
                            <m:t>𝑊</m:t>
                          </m:r>
                        </m:e>
                        <m:sub>
                          <m:r>
                            <a:rPr lang="en-US" altLang="zh-CN" sz="3200" b="0" i="1" smtClean="0">
                              <a:latin typeface="Cambria Math" panose="02040503050406030204" pitchFamily="18" charset="0"/>
                              <a:cs typeface="Times New Roman"/>
                            </a:rPr>
                            <m:t>𝑜𝑢𝑡𝑝𝑢𝑡</m:t>
                          </m:r>
                        </m:sub>
                      </m:sSub>
                      <m:r>
                        <a:rPr lang="en-US" altLang="zh-CN" sz="3200" i="1">
                          <a:latin typeface="Cambria Math" panose="02040503050406030204" pitchFamily="18" charset="0"/>
                          <a:ea typeface="Cambria Math" panose="02040503050406030204" pitchFamily="18" charset="0"/>
                          <a:cs typeface="Times New Roman"/>
                        </a:rPr>
                        <m:t>∙</m:t>
                      </m:r>
                      <m:acc>
                        <m:accPr>
                          <m:chr m:val="⃗"/>
                          <m:ctrlPr>
                            <a:rPr lang="en-US" altLang="zh-CN" sz="3200" i="1">
                              <a:latin typeface="Cambria Math" panose="02040503050406030204" pitchFamily="18" charset="0"/>
                              <a:ea typeface="Cambria Math" panose="02040503050406030204" pitchFamily="18" charset="0"/>
                              <a:cs typeface="Times New Roman"/>
                            </a:rPr>
                          </m:ctrlPr>
                        </m:accPr>
                        <m:e>
                          <m:r>
                            <a:rPr lang="en-US" altLang="zh-CN" sz="3200" b="0" i="1" smtClean="0">
                              <a:latin typeface="Cambria Math" panose="02040503050406030204" pitchFamily="18" charset="0"/>
                              <a:ea typeface="Cambria Math" panose="02040503050406030204" pitchFamily="18" charset="0"/>
                              <a:cs typeface="Times New Roman"/>
                            </a:rPr>
                            <m:t>𝐴</m:t>
                          </m:r>
                        </m:e>
                      </m:acc>
                      <m:r>
                        <a:rPr lang="en-US" altLang="zh-CN" sz="3200">
                          <a:latin typeface="Cambria Math" panose="02040503050406030204" pitchFamily="18" charset="0"/>
                          <a:cs typeface="Times New Roman"/>
                        </a:rPr>
                        <m:t>)</m:t>
                      </m:r>
                    </m:oMath>
                  </m:oMathPara>
                </a14:m>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r>
                  <a:rPr lang="en-US" altLang="zh-CN" sz="3200" dirty="0">
                    <a:latin typeface="Cambria Math" panose="02040503050406030204" pitchFamily="18" charset="0"/>
                    <a:cs typeface="Times New Roman"/>
                  </a:rPr>
                  <a:t>For each output neuron,</a:t>
                </a:r>
              </a:p>
              <a:p>
                <a:pPr marL="12700" marR="5080">
                  <a:lnSpc>
                    <a:spcPts val="3579"/>
                  </a:lnSpc>
                  <a:spcBef>
                    <a:spcPts val="235"/>
                  </a:spcBef>
                  <a:tabLst>
                    <a:tab pos="646430" algn="l"/>
                  </a:tabLst>
                </a:pPr>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14:m>
                  <m:oMathPara xmlns:m="http://schemas.openxmlformats.org/officeDocument/2006/math">
                    <m:oMathParaPr>
                      <m:jc m:val="centerGroup"/>
                    </m:oMathParaPr>
                    <m:oMath xmlns:m="http://schemas.openxmlformats.org/officeDocument/2006/math">
                      <m:sSub>
                        <m:sSubPr>
                          <m:ctrlPr>
                            <a:rPr lang="ar-AE" altLang="zh-CN" sz="3200" i="1">
                              <a:latin typeface="Cambria Math" panose="02040503050406030204" pitchFamily="18" charset="0"/>
                              <a:cs typeface="Times New Roman"/>
                            </a:rPr>
                          </m:ctrlPr>
                        </m:sSubPr>
                        <m:e>
                          <m:r>
                            <a:rPr lang="en-US" altLang="zh-CN" sz="3200" b="0" i="1" smtClean="0">
                              <a:latin typeface="Cambria Math" panose="02040503050406030204" pitchFamily="18" charset="0"/>
                              <a:cs typeface="Times New Roman"/>
                            </a:rPr>
                            <m:t>𝑦</m:t>
                          </m:r>
                        </m:e>
                        <m:sub>
                          <m:r>
                            <a:rPr lang="en-US" altLang="zh-CN" sz="3200" b="0" i="1" smtClean="0">
                              <a:latin typeface="Cambria Math" panose="02040503050406030204" pitchFamily="18" charset="0"/>
                              <a:cs typeface="Times New Roman"/>
                            </a:rPr>
                            <m:t>𝑘</m:t>
                          </m:r>
                        </m:sub>
                      </m:sSub>
                      <m:d>
                        <m:dPr>
                          <m:ctrlPr>
                            <a:rPr lang="en-US" altLang="zh-CN" sz="3200" i="1">
                              <a:latin typeface="Cambria Math" panose="02040503050406030204" pitchFamily="18" charset="0"/>
                              <a:cs typeface="Times New Roman"/>
                            </a:rPr>
                          </m:ctrlPr>
                        </m:dPr>
                        <m:e>
                          <m:r>
                            <a:rPr lang="en-US" altLang="zh-CN" sz="3200" i="1">
                              <a:latin typeface="Cambria Math" panose="02040503050406030204" pitchFamily="18" charset="0"/>
                              <a:cs typeface="Times New Roman"/>
                            </a:rPr>
                            <m:t>𝑝</m:t>
                          </m:r>
                        </m:e>
                      </m:d>
                      <m:r>
                        <a:rPr lang="en-US" altLang="zh-CN" sz="3200" i="1">
                          <a:latin typeface="Cambria Math" panose="02040503050406030204" pitchFamily="18" charset="0"/>
                          <a:cs typeface="Times New Roman"/>
                        </a:rPr>
                        <m:t>=</m:t>
                      </m:r>
                      <m:r>
                        <a:rPr lang="en-US" altLang="zh-CN" sz="3200" i="1">
                          <a:latin typeface="Cambria Math" panose="02040503050406030204" pitchFamily="18" charset="0"/>
                          <a:cs typeface="Times New Roman"/>
                        </a:rPr>
                        <m:t>𝑠𝑖𝑔𝑚𝑜𝑖𝑑</m:t>
                      </m:r>
                      <m:d>
                        <m:dPr>
                          <m:ctrlPr>
                            <a:rPr lang="en-US" altLang="zh-CN" sz="3200" i="1" smtClean="0">
                              <a:latin typeface="Cambria Math" panose="02040503050406030204" pitchFamily="18" charset="0"/>
                              <a:cs typeface="Times New Roman"/>
                            </a:rPr>
                          </m:ctrlPr>
                        </m:dPr>
                        <m:e>
                          <m:nary>
                            <m:naryPr>
                              <m:chr m:val="∑"/>
                              <m:ctrlPr>
                                <a:rPr kumimoji="1" lang="zh-CN" altLang="en-US" sz="3200" i="1">
                                  <a:latin typeface="Cambria Math" panose="02040503050406030204" pitchFamily="18" charset="0"/>
                                </a:rPr>
                              </m:ctrlPr>
                            </m:naryPr>
                            <m:sub>
                              <m:r>
                                <m:rPr>
                                  <m:brk m:alnAt="23"/>
                                </m:rPr>
                                <a:rPr kumimoji="1" lang="en-US" altLang="zh-CN" sz="3200" i="1">
                                  <a:latin typeface="Cambria Math" panose="02040503050406030204" pitchFamily="18" charset="0"/>
                                </a:rPr>
                                <m:t>𝑗</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1</m:t>
                              </m:r>
                            </m:sub>
                            <m:sup>
                              <m:r>
                                <a:rPr kumimoji="1" lang="en-US" altLang="zh-CN" sz="3200" i="1">
                                  <a:latin typeface="Cambria Math" panose="02040503050406030204" pitchFamily="18" charset="0"/>
                                </a:rPr>
                                <m:t>𝑚</m:t>
                              </m:r>
                            </m:sup>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𝑎</m:t>
                                  </m:r>
                                </m:e>
                                <m:sub>
                                  <m:r>
                                    <a:rPr kumimoji="1" lang="en-US" altLang="zh-CN" sz="3200" i="1">
                                      <a:latin typeface="Cambria Math" panose="02040503050406030204" pitchFamily="18" charset="0"/>
                                    </a:rPr>
                                    <m:t>𝑗</m:t>
                                  </m:r>
                                </m:sub>
                              </m:sSub>
                              <m:r>
                                <a:rPr kumimoji="1" lang="en-US" altLang="zh-CN" sz="3200" i="1">
                                  <a:latin typeface="Cambria Math" panose="02040503050406030204" pitchFamily="18" charset="0"/>
                                </a:rPr>
                                <m:t>(</m:t>
                              </m:r>
                              <m:r>
                                <a:rPr kumimoji="1" lang="en-US" altLang="zh-CN" sz="3200" i="1">
                                  <a:latin typeface="Cambria Math" panose="02040503050406030204" pitchFamily="18" charset="0"/>
                                </a:rPr>
                                <m:t>𝑝</m:t>
                              </m:r>
                              <m:r>
                                <a:rPr kumimoji="1" lang="en-US" altLang="zh-CN" sz="3200" i="1">
                                  <a:latin typeface="Cambria Math" panose="02040503050406030204" pitchFamily="18" charset="0"/>
                                </a:rPr>
                                <m:t>)∙</m:t>
                              </m:r>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𝜔</m:t>
                                  </m:r>
                                </m:e>
                                <m:sub>
                                  <m:r>
                                    <a:rPr kumimoji="1" lang="en-US" altLang="zh-CN" sz="3200" i="1">
                                      <a:latin typeface="Cambria Math" panose="02040503050406030204" pitchFamily="18" charset="0"/>
                                      <a:ea typeface="Cambria Math" panose="02040503050406030204" pitchFamily="18" charset="0"/>
                                    </a:rPr>
                                    <m:t>𝑗𝑘</m:t>
                                  </m:r>
                                </m:sub>
                              </m:sSub>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𝑝</m:t>
                              </m:r>
                              <m:r>
                                <a:rPr kumimoji="1" lang="en-US" altLang="zh-CN" sz="3200" i="1">
                                  <a:latin typeface="Cambria Math" panose="02040503050406030204" pitchFamily="18" charset="0"/>
                                  <a:ea typeface="Cambria Math" panose="02040503050406030204" pitchFamily="18" charset="0"/>
                                </a:rPr>
                                <m:t>)</m:t>
                              </m:r>
                            </m:e>
                          </m:nary>
                        </m:e>
                      </m:d>
                    </m:oMath>
                  </m:oMathPara>
                </a14:m>
                <a:endParaRPr lang="en-US" altLang="zh-CN" sz="3200" i="1" dirty="0">
                  <a:latin typeface="Cambria Math" panose="02040503050406030204" pitchFamily="18" charset="0"/>
                  <a:cs typeface="Times New Roman"/>
                </a:endParaRPr>
              </a:p>
              <a:p>
                <a:pPr marL="12700" marR="5080">
                  <a:lnSpc>
                    <a:spcPts val="3579"/>
                  </a:lnSpc>
                  <a:spcBef>
                    <a:spcPts val="235"/>
                  </a:spcBef>
                  <a:tabLst>
                    <a:tab pos="646430" algn="l"/>
                  </a:tabLst>
                </a:pPr>
                <a:endParaRPr sz="3000" dirty="0">
                  <a:latin typeface="Times New Roman"/>
                  <a:cs typeface="Times New Roman"/>
                </a:endParaRPr>
              </a:p>
            </p:txBody>
          </p:sp>
        </mc:Choice>
        <mc:Fallback xmlns="">
          <p:sp>
            <p:nvSpPr>
              <p:cNvPr id="4" name="object 104">
                <a:extLst>
                  <a:ext uri="{FF2B5EF4-FFF2-40B4-BE49-F238E27FC236}">
                    <a16:creationId xmlns:a16="http://schemas.microsoft.com/office/drawing/2014/main" id="{B5942B5D-4C4E-DA4A-8AD1-C61B3DFCAC26}"/>
                  </a:ext>
                </a:extLst>
              </p:cNvPr>
              <p:cNvSpPr txBox="1">
                <a:spLocks noRot="1" noChangeAspect="1" noMove="1" noResize="1" noEditPoints="1" noAdjustHandles="1" noChangeArrowheads="1" noChangeShapeType="1" noTextEdit="1"/>
              </p:cNvSpPr>
              <p:nvPr/>
            </p:nvSpPr>
            <p:spPr>
              <a:xfrm>
                <a:off x="838200" y="1389805"/>
                <a:ext cx="9912178" cy="3364383"/>
              </a:xfrm>
              <a:prstGeom prst="rect">
                <a:avLst/>
              </a:prstGeom>
              <a:blipFill>
                <a:blip r:embed="rId2"/>
                <a:stretch>
                  <a:fillRect l="-2177" t="-2256" b="-624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object 105">
                <a:extLst>
                  <a:ext uri="{FF2B5EF4-FFF2-40B4-BE49-F238E27FC236}">
                    <a16:creationId xmlns:a16="http://schemas.microsoft.com/office/drawing/2014/main" id="{609DAFF5-C987-F44E-99BB-49D682796EED}"/>
                  </a:ext>
                </a:extLst>
              </p:cNvPr>
              <p:cNvSpPr txBox="1"/>
              <p:nvPr/>
            </p:nvSpPr>
            <p:spPr>
              <a:xfrm>
                <a:off x="838200" y="4743667"/>
                <a:ext cx="10072816" cy="2389757"/>
              </a:xfrm>
              <a:prstGeom prst="rect">
                <a:avLst/>
              </a:prstGeom>
            </p:spPr>
            <p:txBody>
              <a:bodyPr vert="horz" wrap="square" lIns="0" tIns="29845" rIns="0" bIns="0" rtlCol="0">
                <a:spAutoFit/>
              </a:bodyPr>
              <a:lstStyle/>
              <a:p>
                <a:pPr marL="12700" marR="5080">
                  <a:lnSpc>
                    <a:spcPts val="3579"/>
                  </a:lnSpc>
                  <a:spcBef>
                    <a:spcPts val="235"/>
                  </a:spcBef>
                </a:pPr>
                <a:r>
                  <a:rPr lang="en" sz="3000" spc="-5" dirty="0">
                    <a:latin typeface="Times New Roman"/>
                    <a:cs typeface="Times New Roman"/>
                  </a:rPr>
                  <a:t>where </a:t>
                </a:r>
                <a:r>
                  <a:rPr lang="en" sz="3000" i="1" spc="-5" dirty="0">
                    <a:latin typeface="Times New Roman"/>
                    <a:cs typeface="Times New Roman"/>
                  </a:rPr>
                  <a:t>m </a:t>
                </a:r>
                <a:r>
                  <a:rPr lang="en" sz="3000" spc="-5" dirty="0">
                    <a:latin typeface="Times New Roman"/>
                    <a:cs typeface="Times New Roman"/>
                  </a:rPr>
                  <a:t>is </a:t>
                </a:r>
                <a:r>
                  <a:rPr lang="en" sz="3000" dirty="0">
                    <a:latin typeface="Times New Roman"/>
                    <a:cs typeface="Times New Roman"/>
                  </a:rPr>
                  <a:t>the number of neuron </a:t>
                </a:r>
                <a:r>
                  <a:rPr lang="en" sz="3000" i="1" dirty="0">
                    <a:latin typeface="Times New Roman"/>
                    <a:cs typeface="Times New Roman"/>
                  </a:rPr>
                  <a:t>j </a:t>
                </a:r>
                <a:r>
                  <a:rPr lang="en" sz="3000" dirty="0">
                    <a:latin typeface="Times New Roman"/>
                    <a:cs typeface="Times New Roman"/>
                  </a:rPr>
                  <a:t>in the hidden layer,</a:t>
                </a:r>
                <a:r>
                  <a:rPr lang="en" altLang="zh-CN" sz="3200" dirty="0">
                    <a:cs typeface="Times New Roman"/>
                  </a:rPr>
                  <a:t> </a:t>
                </a:r>
                <a14:m>
                  <m:oMath xmlns:m="http://schemas.openxmlformats.org/officeDocument/2006/math">
                    <m:sSub>
                      <m:sSubPr>
                        <m:ctrlPr>
                          <a:rPr lang="ar-AE" altLang="zh-CN" sz="3200" i="1">
                            <a:latin typeface="Cambria Math" panose="02040503050406030204" pitchFamily="18" charset="0"/>
                            <a:cs typeface="Times New Roman"/>
                          </a:rPr>
                        </m:ctrlPr>
                      </m:sSubPr>
                      <m:e>
                        <m:r>
                          <a:rPr lang="ar-AE" altLang="zh-CN" sz="3200" i="1">
                            <a:latin typeface="Cambria Math" panose="02040503050406030204" pitchFamily="18" charset="0"/>
                            <a:cs typeface="Times New Roman"/>
                          </a:rPr>
                          <m:t>𝑎</m:t>
                        </m:r>
                      </m:e>
                      <m:sub>
                        <m:r>
                          <a:rPr lang="ar-AE" altLang="zh-CN" sz="3200" i="1">
                            <a:latin typeface="Cambria Math" panose="02040503050406030204" pitchFamily="18" charset="0"/>
                            <a:cs typeface="Times New Roman"/>
                          </a:rPr>
                          <m:t>𝑗</m:t>
                        </m:r>
                      </m:sub>
                    </m:sSub>
                    <m:d>
                      <m:dPr>
                        <m:ctrlPr>
                          <a:rPr lang="ar-AE" altLang="zh-CN" sz="3200" i="1">
                            <a:latin typeface="Cambria Math" panose="02040503050406030204" pitchFamily="18" charset="0"/>
                            <a:cs typeface="Times New Roman"/>
                          </a:rPr>
                        </m:ctrlPr>
                      </m:dPr>
                      <m:e>
                        <m:r>
                          <a:rPr lang="ar-AE" altLang="zh-CN" sz="3200" i="1">
                            <a:latin typeface="Cambria Math" panose="02040503050406030204" pitchFamily="18" charset="0"/>
                            <a:cs typeface="Times New Roman"/>
                          </a:rPr>
                          <m:t>𝑝</m:t>
                        </m:r>
                      </m:e>
                    </m:d>
                  </m:oMath>
                </a14:m>
                <a:r>
                  <a:rPr lang="ar-AE" altLang="zh-CN" sz="3200" dirty="0">
                    <a:latin typeface="Times New Roman"/>
                    <a:cs typeface="Times New Roman"/>
                  </a:rPr>
                  <a:t> </a:t>
                </a:r>
                <a:r>
                  <a:rPr lang="en" altLang="zh-CN" sz="3200" dirty="0">
                    <a:latin typeface="Times New Roman"/>
                    <a:cs typeface="Times New Roman"/>
                  </a:rPr>
                  <a:t>is the hidden output of </a:t>
                </a:r>
                <a:r>
                  <a:rPr lang="en" altLang="zh-CN" sz="3200" dirty="0" err="1">
                    <a:latin typeface="Times New Roman"/>
                    <a:cs typeface="Times New Roman"/>
                  </a:rPr>
                  <a:t>jth</a:t>
                </a:r>
                <a:r>
                  <a:rPr lang="en" altLang="zh-CN" sz="3200" dirty="0">
                    <a:latin typeface="Times New Roman"/>
                    <a:cs typeface="Times New Roman"/>
                  </a:rPr>
                  <a:t> hidden neuron in </a:t>
                </a:r>
                <a:r>
                  <a:rPr lang="en" altLang="zh-CN" sz="3200" dirty="0" err="1">
                    <a:latin typeface="Times New Roman"/>
                    <a:cs typeface="Times New Roman"/>
                  </a:rPr>
                  <a:t>pth</a:t>
                </a:r>
                <a:r>
                  <a:rPr lang="en" altLang="zh-CN" sz="3200" dirty="0">
                    <a:latin typeface="Times New Roman"/>
                    <a:cs typeface="Times New Roman"/>
                  </a:rPr>
                  <a:t> epoch.</a:t>
                </a:r>
                <a:r>
                  <a:rPr lang="en" altLang="zh-CN" sz="2800" dirty="0">
                    <a:latin typeface="Times New Roman" panose="02020603050405020304" pitchFamily="18" charset="0"/>
                    <a:cs typeface="Times New Roman" panose="02020603050405020304" pitchFamily="18" charset="0"/>
                  </a:rPr>
                  <a:t> ,</a:t>
                </a:r>
                <a:r>
                  <a:rPr lang="en" altLang="zh-CN" sz="3600" dirty="0">
                    <a:cs typeface="Times New Roman"/>
                  </a:rPr>
                  <a:t> </a:t>
                </a:r>
                <a14:m>
                  <m:oMath xmlns:m="http://schemas.openxmlformats.org/officeDocument/2006/math">
                    <m:sSub>
                      <m:sSubPr>
                        <m:ctrlPr>
                          <a:rPr lang="ar-AE" altLang="zh-CN" sz="3600" i="1" smtClean="0">
                            <a:latin typeface="Cambria Math" panose="02040503050406030204" pitchFamily="18" charset="0"/>
                            <a:cs typeface="Times New Roman"/>
                          </a:rPr>
                        </m:ctrlPr>
                      </m:sSubPr>
                      <m:e>
                        <m:r>
                          <a:rPr lang="en-US" altLang="zh-CN" sz="3600" b="0" i="1" smtClean="0">
                            <a:latin typeface="Cambria Math" panose="02040503050406030204" pitchFamily="18" charset="0"/>
                            <a:cs typeface="Times New Roman"/>
                          </a:rPr>
                          <m:t>𝑦</m:t>
                        </m:r>
                      </m:e>
                      <m:sub>
                        <m:r>
                          <a:rPr lang="ar-AE" altLang="zh-CN" sz="3600" b="0" i="1" smtClean="0">
                            <a:latin typeface="Cambria Math" panose="02040503050406030204" pitchFamily="18" charset="0"/>
                            <a:cs typeface="Times New Roman"/>
                          </a:rPr>
                          <m:t>𝑘</m:t>
                        </m:r>
                      </m:sub>
                    </m:sSub>
                    <m:d>
                      <m:dPr>
                        <m:ctrlPr>
                          <a:rPr lang="ar-AE" altLang="zh-CN" sz="3600" i="1">
                            <a:latin typeface="Cambria Math" panose="02040503050406030204" pitchFamily="18" charset="0"/>
                            <a:cs typeface="Times New Roman"/>
                          </a:rPr>
                        </m:ctrlPr>
                      </m:dPr>
                      <m:e>
                        <m:r>
                          <a:rPr lang="ar-AE" altLang="zh-CN" sz="3600" i="1">
                            <a:latin typeface="Cambria Math" panose="02040503050406030204" pitchFamily="18" charset="0"/>
                            <a:cs typeface="Times New Roman"/>
                          </a:rPr>
                          <m:t>𝑝</m:t>
                        </m:r>
                      </m:e>
                    </m:d>
                  </m:oMath>
                </a14:m>
                <a:r>
                  <a:rPr lang="ar-AE" altLang="zh-CN" sz="3200" dirty="0">
                    <a:latin typeface="Times New Roman"/>
                    <a:cs typeface="Times New Roman"/>
                  </a:rPr>
                  <a:t> </a:t>
                </a:r>
                <a:r>
                  <a:rPr lang="en" altLang="zh-CN" sz="3200" dirty="0">
                    <a:latin typeface="Times New Roman"/>
                    <a:cs typeface="Times New Roman"/>
                  </a:rPr>
                  <a:t>is the output of kth output neuron.</a:t>
                </a:r>
              </a:p>
              <a:p>
                <a:pPr marL="12700" marR="5080">
                  <a:lnSpc>
                    <a:spcPts val="3579"/>
                  </a:lnSpc>
                  <a:spcBef>
                    <a:spcPts val="235"/>
                  </a:spcBef>
                </a:pPr>
                <a:endParaRPr lang="en" altLang="zh-CN" sz="3200" dirty="0">
                  <a:latin typeface="Times New Roman"/>
                  <a:cs typeface="Times New Roman"/>
                </a:endParaRPr>
              </a:p>
              <a:p>
                <a:pPr marL="12700" marR="5080">
                  <a:lnSpc>
                    <a:spcPts val="3579"/>
                  </a:lnSpc>
                  <a:spcBef>
                    <a:spcPts val="235"/>
                  </a:spcBef>
                </a:pPr>
                <a:endParaRPr sz="3000" dirty="0">
                  <a:latin typeface="Times New Roman"/>
                  <a:cs typeface="Times New Roman"/>
                </a:endParaRPr>
              </a:p>
            </p:txBody>
          </p:sp>
        </mc:Choice>
        <mc:Fallback xmlns="">
          <p:sp>
            <p:nvSpPr>
              <p:cNvPr id="5" name="object 105">
                <a:extLst>
                  <a:ext uri="{FF2B5EF4-FFF2-40B4-BE49-F238E27FC236}">
                    <a16:creationId xmlns:a16="http://schemas.microsoft.com/office/drawing/2014/main" id="{609DAFF5-C987-F44E-99BB-49D682796EED}"/>
                  </a:ext>
                </a:extLst>
              </p:cNvPr>
              <p:cNvSpPr txBox="1">
                <a:spLocks noRot="1" noChangeAspect="1" noMove="1" noResize="1" noEditPoints="1" noAdjustHandles="1" noChangeArrowheads="1" noChangeShapeType="1" noTextEdit="1"/>
              </p:cNvSpPr>
              <p:nvPr/>
            </p:nvSpPr>
            <p:spPr>
              <a:xfrm>
                <a:off x="838200" y="4743667"/>
                <a:ext cx="10072816" cy="2389757"/>
              </a:xfrm>
              <a:prstGeom prst="rect">
                <a:avLst/>
              </a:prstGeom>
              <a:blipFill>
                <a:blip r:embed="rId3"/>
                <a:stretch>
                  <a:fillRect l="-2141" t="-6878" r="-1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648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6D3FE-48AA-414D-A2C1-D1D012BB17B6}"/>
              </a:ext>
            </a:extLst>
          </p:cNvPr>
          <p:cNvSpPr>
            <a:spLocks noGrp="1"/>
          </p:cNvSpPr>
          <p:nvPr>
            <p:ph type="title"/>
          </p:nvPr>
        </p:nvSpPr>
        <p:spPr/>
        <p:txBody>
          <a:bodyPr/>
          <a:lstStyle/>
          <a:p>
            <a:r>
              <a:rPr lang="en" altLang="zh-CN" b="1" spc="-5" dirty="0">
                <a:latin typeface="Times New Roman"/>
                <a:cs typeface="Times New Roman"/>
              </a:rPr>
              <a:t>Step 1</a:t>
            </a:r>
            <a:r>
              <a:rPr lang="en" altLang="zh-CN" b="1" dirty="0">
                <a:latin typeface="Times New Roman"/>
                <a:cs typeface="Times New Roman"/>
              </a:rPr>
              <a:t>: Activation</a:t>
            </a:r>
            <a:r>
              <a:rPr lang="en" altLang="zh-CN" b="1" spc="-65" dirty="0">
                <a:latin typeface="Times New Roman"/>
                <a:cs typeface="Times New Roman"/>
              </a:rPr>
              <a:t> </a:t>
            </a:r>
            <a:r>
              <a:rPr lang="en" altLang="zh-CN" b="1" spc="-5" dirty="0">
                <a:latin typeface="Times New Roman"/>
                <a:cs typeface="Times New Roman"/>
              </a:rPr>
              <a:t>(continued)</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2AC793-C2EA-724A-A3EB-FD23F4B863ED}"/>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cs typeface="Times New Roman"/>
                      </a:rPr>
                      <m:t>𝐼𝑛</m:t>
                    </m:r>
                    <m:r>
                      <a:rPr lang="en-US" altLang="zh-CN" b="0" i="1" smtClean="0">
                        <a:latin typeface="Cambria Math" panose="02040503050406030204" pitchFamily="18" charset="0"/>
                        <a:cs typeface="Times New Roman"/>
                      </a:rPr>
                      <m:t> </m:t>
                    </m:r>
                    <m:r>
                      <a:rPr lang="en-US" altLang="zh-CN" b="0" i="1" smtClean="0">
                        <a:latin typeface="Cambria Math" panose="02040503050406030204" pitchFamily="18" charset="0"/>
                        <a:cs typeface="Times New Roman"/>
                      </a:rPr>
                      <m:t>𝑎𝑠𝑠𝑖𝑔𝑛𝑚𝑒𝑛𝑡</m:t>
                    </m:r>
                    <m:r>
                      <a:rPr lang="en-US" altLang="zh-CN" b="0" i="1" smtClean="0">
                        <a:latin typeface="Cambria Math" panose="02040503050406030204" pitchFamily="18" charset="0"/>
                        <a:cs typeface="Times New Roman"/>
                      </a:rPr>
                      <m:t> </m:t>
                    </m:r>
                    <m:r>
                      <a:rPr lang="en-US" altLang="zh-CN" b="0" i="1" smtClean="0">
                        <a:latin typeface="Cambria Math" panose="02040503050406030204" pitchFamily="18" charset="0"/>
                        <a:cs typeface="Times New Roman"/>
                      </a:rPr>
                      <m:t>04</m:t>
                    </m:r>
                    <m:r>
                      <a:rPr lang="en-US" altLang="zh-CN" b="0" i="1" smtClean="0">
                        <a:latin typeface="Cambria Math" panose="02040503050406030204" pitchFamily="18" charset="0"/>
                        <a:cs typeface="Times New Roman"/>
                      </a:rPr>
                      <m:t>,</m:t>
                    </m:r>
                    <m:acc>
                      <m:accPr>
                        <m:chr m:val="⃗"/>
                        <m:ctrlPr>
                          <a:rPr lang="en-US" altLang="zh-CN" i="1" smtClean="0">
                            <a:latin typeface="Cambria Math" panose="02040503050406030204" pitchFamily="18" charset="0"/>
                            <a:cs typeface="Times New Roman"/>
                          </a:rPr>
                        </m:ctrlPr>
                      </m:accPr>
                      <m:e>
                        <m:r>
                          <a:rPr lang="en-US" altLang="zh-CN" i="1">
                            <a:latin typeface="Cambria Math" panose="02040503050406030204" pitchFamily="18" charset="0"/>
                            <a:cs typeface="Times New Roman"/>
                          </a:rPr>
                          <m:t>𝐴</m:t>
                        </m:r>
                      </m:e>
                    </m:acc>
                    <m:r>
                      <a:rPr lang="en-US" altLang="zh-CN" b="0" i="1" smtClean="0">
                        <a:latin typeface="Cambria Math" panose="02040503050406030204" pitchFamily="18" charset="0"/>
                        <a:cs typeface="Times New Roman"/>
                      </a:rPr>
                      <m:t>(</m:t>
                    </m:r>
                    <m:r>
                      <a:rPr lang="en-US" altLang="zh-CN" b="0" i="1" smtClean="0">
                        <a:latin typeface="Cambria Math" panose="02040503050406030204" pitchFamily="18" charset="0"/>
                        <a:cs typeface="Times New Roman"/>
                      </a:rPr>
                      <m:t>𝑝</m:t>
                    </m:r>
                    <m:r>
                      <a:rPr lang="en-US" altLang="zh-CN" b="0" i="1" smtClean="0">
                        <a:latin typeface="Cambria Math" panose="02040503050406030204" pitchFamily="18" charset="0"/>
                        <a:cs typeface="Times New Roman"/>
                      </a:rPr>
                      <m:t>)=</m:t>
                    </m:r>
                    <m:d>
                      <m:dPr>
                        <m:begChr m:val="["/>
                        <m:endChr m:val="]"/>
                        <m:ctrlPr>
                          <a:rPr lang="en-US" altLang="zh-CN" i="1" smtClean="0">
                            <a:latin typeface="Cambria Math" panose="02040503050406030204" pitchFamily="18" charset="0"/>
                            <a:cs typeface="Times New Roman"/>
                          </a:rPr>
                        </m:ctrlPr>
                      </m:dPr>
                      <m:e>
                        <m:m>
                          <m:mPr>
                            <m:mcs>
                              <m:mc>
                                <m:mcPr>
                                  <m:count m:val="1"/>
                                  <m:mcJc m:val="center"/>
                                </m:mcPr>
                              </m:mc>
                            </m:mcs>
                            <m:ctrlPr>
                              <a:rPr lang="en-US" altLang="zh-CN" i="1" smtClean="0">
                                <a:latin typeface="Cambria Math" panose="02040503050406030204" pitchFamily="18" charset="0"/>
                                <a:cs typeface="Times New Roman"/>
                              </a:rPr>
                            </m:ctrlPr>
                          </m:mPr>
                          <m:mr>
                            <m:e>
                              <m:sSub>
                                <m:sSubPr>
                                  <m:ctrlPr>
                                    <a:rPr lang="ar-AE"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𝑎</m:t>
                                  </m:r>
                                </m:e>
                                <m:sub>
                                  <m:r>
                                    <a:rPr lang="en-US" altLang="zh-CN" b="0" i="1" smtClean="0">
                                      <a:latin typeface="Cambria Math" panose="02040503050406030204" pitchFamily="18" charset="0"/>
                                      <a:cs typeface="Times New Roman"/>
                                    </a:rPr>
                                    <m:t>1</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sSub>
                                <m:sSubPr>
                                  <m:ctrlPr>
                                    <a:rPr lang="ar-AE"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𝑎</m:t>
                                  </m:r>
                                </m:e>
                                <m:sub>
                                  <m:r>
                                    <a:rPr lang="en-US" altLang="zh-CN" b="0" i="1" smtClean="0">
                                      <a:latin typeface="Cambria Math" panose="02040503050406030204" pitchFamily="18" charset="0"/>
                                      <a:cs typeface="Times New Roman"/>
                                    </a:rPr>
                                    <m:t>2</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r>
                                <a:rPr lang="en-US" altLang="zh-CN" b="0" i="1" smtClean="0">
                                  <a:latin typeface="Cambria Math" panose="02040503050406030204" pitchFamily="18" charset="0"/>
                                  <a:cs typeface="Times New Roman"/>
                                </a:rPr>
                                <m:t>……</m:t>
                              </m:r>
                            </m:e>
                          </m:mr>
                          <m:mr>
                            <m:e>
                              <m:sSub>
                                <m:sSubPr>
                                  <m:ctrlPr>
                                    <a:rPr lang="ar-AE"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𝑎</m:t>
                                  </m:r>
                                </m:e>
                                <m:sub>
                                  <m:r>
                                    <a:rPr lang="en-US" altLang="zh-CN" b="0" i="1" smtClean="0">
                                      <a:latin typeface="Cambria Math" panose="02040503050406030204" pitchFamily="18" charset="0"/>
                                      <a:cs typeface="Times New Roman"/>
                                    </a:rPr>
                                    <m:t>100</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
                      </m:e>
                    </m:d>
                  </m:oMath>
                </a14:m>
                <a:endParaRPr kumimoji="1" lang="en-US" altLang="zh-CN" i="1" dirty="0">
                  <a:latin typeface="Times New Roman" panose="02020603050405020304" pitchFamily="18" charset="0"/>
                  <a:cs typeface="Times New Roman" panose="02020603050405020304" pitchFamily="18" charset="0"/>
                </a:endParaRPr>
              </a:p>
              <a:p>
                <a:pPr marL="0" indent="0">
                  <a:buNone/>
                </a:pPr>
                <a:endParaRPr kumimoji="1" lang="en-US" altLang="zh-CN" i="1" dirty="0">
                  <a:latin typeface="Times New Roman" panose="02020603050405020304" pitchFamily="18" charset="0"/>
                  <a:cs typeface="Times New Roman" panose="02020603050405020304" pitchFamily="18" charset="0"/>
                </a:endParaRPr>
              </a:p>
              <a:p>
                <a:pPr marL="0" indent="0">
                  <a:buNone/>
                </a:pPr>
                <a:r>
                  <a:rPr kumimoji="1" lang="en-US" altLang="zh-CN" i="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i="1">
                            <a:latin typeface="Cambria Math" panose="02040503050406030204" pitchFamily="18" charset="0"/>
                            <a:cs typeface="Times New Roman"/>
                          </a:rPr>
                        </m:ctrlPr>
                      </m:accPr>
                      <m:e>
                        <m:r>
                          <a:rPr lang="en-US" altLang="zh-CN" b="0" i="1" smtClean="0">
                            <a:latin typeface="Cambria Math" panose="02040503050406030204" pitchFamily="18" charset="0"/>
                            <a:cs typeface="Times New Roman"/>
                          </a:rPr>
                          <m:t>𝑌</m:t>
                        </m:r>
                      </m:e>
                    </m:acc>
                    <m:r>
                      <a:rPr lang="en-US" altLang="zh-CN" i="1">
                        <a:latin typeface="Cambria Math" panose="02040503050406030204" pitchFamily="18" charset="0"/>
                        <a:cs typeface="Times New Roman"/>
                      </a:rPr>
                      <m:t>(</m:t>
                    </m:r>
                    <m:r>
                      <a:rPr lang="en-US" altLang="zh-CN" i="1">
                        <a:latin typeface="Cambria Math" panose="02040503050406030204" pitchFamily="18" charset="0"/>
                        <a:cs typeface="Times New Roman"/>
                      </a:rPr>
                      <m:t>𝑝</m:t>
                    </m:r>
                    <m:r>
                      <a:rPr lang="en-US" altLang="zh-CN" i="1">
                        <a:latin typeface="Cambria Math" panose="02040503050406030204" pitchFamily="18" charset="0"/>
                        <a:cs typeface="Times New Roman"/>
                      </a:rPr>
                      <m:t>)=</m:t>
                    </m:r>
                    <m:d>
                      <m:dPr>
                        <m:begChr m:val="["/>
                        <m:endChr m:val="]"/>
                        <m:ctrlPr>
                          <a:rPr lang="en-US" altLang="zh-CN" i="1">
                            <a:latin typeface="Cambria Math" panose="02040503050406030204" pitchFamily="18" charset="0"/>
                            <a:cs typeface="Times New Roman"/>
                          </a:rPr>
                        </m:ctrlPr>
                      </m:dPr>
                      <m:e>
                        <m:m>
                          <m:mPr>
                            <m:mcs>
                              <m:mc>
                                <m:mcPr>
                                  <m:count m:val="1"/>
                                  <m:mcJc m:val="center"/>
                                </m:mcPr>
                              </m:mc>
                            </m:mcs>
                            <m:ctrlPr>
                              <a:rPr lang="en-US" altLang="zh-CN" i="1">
                                <a:latin typeface="Cambria Math" panose="02040503050406030204" pitchFamily="18" charset="0"/>
                                <a:cs typeface="Times New Roman"/>
                              </a:rPr>
                            </m:ctrlPr>
                          </m:mPr>
                          <m:mr>
                            <m:e>
                              <m:sSub>
                                <m:sSubPr>
                                  <m:ctrlPr>
                                    <a:rPr lang="ar-AE" altLang="zh-CN" i="1">
                                      <a:latin typeface="Cambria Math" panose="02040503050406030204" pitchFamily="18" charset="0"/>
                                      <a:cs typeface="Times New Roman"/>
                                    </a:rPr>
                                  </m:ctrlPr>
                                </m:sSubPr>
                                <m:e>
                                  <m:r>
                                    <a:rPr lang="en-US" altLang="zh-CN" b="0" i="1" smtClean="0">
                                      <a:latin typeface="Cambria Math" panose="02040503050406030204" pitchFamily="18" charset="0"/>
                                      <a:cs typeface="Times New Roman"/>
                                    </a:rPr>
                                    <m:t>𝑦</m:t>
                                  </m:r>
                                </m:e>
                                <m:sub>
                                  <m:r>
                                    <a:rPr lang="en-US" altLang="zh-CN" i="1">
                                      <a:latin typeface="Cambria Math" panose="02040503050406030204" pitchFamily="18" charset="0"/>
                                      <a:cs typeface="Times New Roman"/>
                                    </a:rPr>
                                    <m:t>1</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sSub>
                                <m:sSubPr>
                                  <m:ctrlPr>
                                    <a:rPr lang="ar-AE" altLang="zh-CN" i="1" smtClean="0">
                                      <a:latin typeface="Cambria Math" panose="02040503050406030204" pitchFamily="18" charset="0"/>
                                      <a:cs typeface="Times New Roman"/>
                                    </a:rPr>
                                  </m:ctrlPr>
                                </m:sSubPr>
                                <m:e>
                                  <m:r>
                                    <a:rPr lang="en-US" altLang="zh-CN" b="0" i="1" smtClean="0">
                                      <a:latin typeface="Cambria Math" panose="02040503050406030204" pitchFamily="18" charset="0"/>
                                      <a:cs typeface="Times New Roman"/>
                                    </a:rPr>
                                    <m:t>𝑦</m:t>
                                  </m:r>
                                </m:e>
                                <m:sub>
                                  <m:r>
                                    <a:rPr lang="en-US" altLang="zh-CN" i="1">
                                      <a:latin typeface="Cambria Math" panose="02040503050406030204" pitchFamily="18" charset="0"/>
                                      <a:cs typeface="Times New Roman"/>
                                    </a:rPr>
                                    <m:t>2</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r>
                            <m:e>
                              <m:r>
                                <a:rPr lang="en-US" altLang="zh-CN" i="1">
                                  <a:latin typeface="Cambria Math" panose="02040503050406030204" pitchFamily="18" charset="0"/>
                                  <a:cs typeface="Times New Roman"/>
                                </a:rPr>
                                <m:t>……</m:t>
                              </m:r>
                            </m:e>
                          </m:mr>
                          <m:mr>
                            <m:e>
                              <m:sSub>
                                <m:sSubPr>
                                  <m:ctrlPr>
                                    <a:rPr lang="ar-AE" altLang="zh-CN" i="1">
                                      <a:latin typeface="Cambria Math" panose="02040503050406030204" pitchFamily="18" charset="0"/>
                                      <a:cs typeface="Times New Roman"/>
                                    </a:rPr>
                                  </m:ctrlPr>
                                </m:sSubPr>
                                <m:e>
                                  <m:r>
                                    <a:rPr lang="en-US" altLang="zh-CN" b="0" i="1" smtClean="0">
                                      <a:latin typeface="Cambria Math" panose="02040503050406030204" pitchFamily="18" charset="0"/>
                                      <a:cs typeface="Times New Roman"/>
                                    </a:rPr>
                                    <m:t>𝑦</m:t>
                                  </m:r>
                                </m:e>
                                <m:sub>
                                  <m:r>
                                    <a:rPr lang="en-US" altLang="zh-CN" i="1">
                                      <a:latin typeface="Cambria Math" panose="02040503050406030204" pitchFamily="18" charset="0"/>
                                      <a:cs typeface="Times New Roman"/>
                                    </a:rPr>
                                    <m:t>10</m:t>
                                  </m:r>
                                </m:sub>
                              </m:sSub>
                              <m:d>
                                <m:dPr>
                                  <m:ctrlPr>
                                    <a:rPr lang="en-US" altLang="zh-CN" i="1">
                                      <a:latin typeface="Cambria Math" panose="02040503050406030204" pitchFamily="18" charset="0"/>
                                      <a:cs typeface="Times New Roman"/>
                                    </a:rPr>
                                  </m:ctrlPr>
                                </m:dPr>
                                <m:e>
                                  <m:r>
                                    <a:rPr lang="en-US" altLang="zh-CN" i="1">
                                      <a:latin typeface="Cambria Math" panose="02040503050406030204" pitchFamily="18" charset="0"/>
                                      <a:cs typeface="Times New Roman"/>
                                    </a:rPr>
                                    <m:t>𝑝</m:t>
                                  </m:r>
                                </m:e>
                              </m:d>
                            </m:e>
                          </m:mr>
                        </m:m>
                      </m:e>
                    </m:d>
                  </m:oMath>
                </a14:m>
                <a:endParaRPr kumimoji="1" lang="en-US" altLang="zh-CN" i="1"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D2AC793-C2EA-724A-A3EB-FD23F4B863ED}"/>
                  </a:ext>
                </a:extLst>
              </p:cNvPr>
              <p:cNvSpPr>
                <a:spLocks noGrp="1" noRot="1" noChangeAspect="1" noMove="1" noResize="1" noEditPoints="1" noAdjustHandles="1" noChangeArrowheads="1" noChangeShapeType="1" noTextEdit="1"/>
              </p:cNvSpPr>
              <p:nvPr>
                <p:ph idx="1"/>
              </p:nvPr>
            </p:nvSpPr>
            <p:spPr>
              <a:blipFill>
                <a:blip r:embed="rId2"/>
                <a:stretch>
                  <a:fillRect l="-965" t="-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084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CC3C-7DB7-4D46-9DC0-758A319FED9E}"/>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Important Derivatives:</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descr="手机屏幕截图&#10;&#10;描述已自动生成">
            <a:extLst>
              <a:ext uri="{FF2B5EF4-FFF2-40B4-BE49-F238E27FC236}">
                <a16:creationId xmlns:a16="http://schemas.microsoft.com/office/drawing/2014/main" id="{C774FF07-EF3D-0546-B5E2-579210FCD54F}"/>
              </a:ext>
            </a:extLst>
          </p:cNvPr>
          <p:cNvPicPr>
            <a:picLocks noGrp="1" noChangeAspect="1"/>
          </p:cNvPicPr>
          <p:nvPr>
            <p:ph idx="1"/>
          </p:nvPr>
        </p:nvPicPr>
        <p:blipFill>
          <a:blip r:embed="rId2"/>
          <a:stretch>
            <a:fillRect/>
          </a:stretch>
        </p:blipFill>
        <p:spPr>
          <a:xfrm>
            <a:off x="1739900" y="1950244"/>
            <a:ext cx="8712200" cy="4102100"/>
          </a:xfrm>
        </p:spPr>
      </p:pic>
    </p:spTree>
    <p:extLst>
      <p:ext uri="{BB962C8B-B14F-4D97-AF65-F5344CB8AC3E}">
        <p14:creationId xmlns:p14="http://schemas.microsoft.com/office/powerpoint/2010/main" val="128928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90BA8-5D92-2F45-8AFC-587A5F343401}"/>
              </a:ext>
            </a:extLst>
          </p:cNvPr>
          <p:cNvSpPr>
            <a:spLocks noGrp="1"/>
          </p:cNvSpPr>
          <p:nvPr>
            <p:ph type="title"/>
          </p:nvPr>
        </p:nvSpPr>
        <p:spPr/>
        <p:txBody>
          <a:bodyPr/>
          <a:lstStyle/>
          <a:p>
            <a:r>
              <a:rPr lang="en" altLang="zh-CN" b="1" spc="-5" dirty="0">
                <a:latin typeface="Times New Roman"/>
                <a:cs typeface="Times New Roman"/>
              </a:rPr>
              <a:t>Step 2</a:t>
            </a:r>
            <a:r>
              <a:rPr lang="en" altLang="zh-CN" b="1" dirty="0">
                <a:latin typeface="Times New Roman"/>
                <a:cs typeface="Times New Roman"/>
              </a:rPr>
              <a:t>: Weight</a:t>
            </a:r>
            <a:r>
              <a:rPr lang="en" altLang="zh-CN" b="1" spc="-90" dirty="0">
                <a:latin typeface="Times New Roman"/>
                <a:cs typeface="Times New Roman"/>
              </a:rPr>
              <a:t> </a:t>
            </a:r>
            <a:r>
              <a:rPr lang="en" altLang="zh-CN" b="1" spc="-5" dirty="0">
                <a:latin typeface="Times New Roman"/>
                <a:cs typeface="Times New Roman"/>
              </a:rPr>
              <a:t>training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9089E8E-9275-CD4A-BF49-967A53DA6810}"/>
                  </a:ext>
                </a:extLst>
              </p:cNvPr>
              <p:cNvSpPr>
                <a:spLocks noGrp="1"/>
              </p:cNvSpPr>
              <p:nvPr>
                <p:ph idx="1"/>
              </p:nvPr>
            </p:nvSpPr>
            <p:spPr>
              <a:xfrm>
                <a:off x="838200" y="1825624"/>
                <a:ext cx="10515600" cy="4933521"/>
              </a:xfrm>
            </p:spPr>
            <p:txBody>
              <a:bodyPr>
                <a:normAutofit fontScale="92500" lnSpcReduction="10000"/>
              </a:bodyPr>
              <a:lstStyle/>
              <a:p>
                <a:pPr marL="12700" marR="73025">
                  <a:lnSpc>
                    <a:spcPct val="99800"/>
                  </a:lnSpc>
                  <a:spcBef>
                    <a:spcPts val="110"/>
                  </a:spcBef>
                </a:pPr>
                <a:r>
                  <a:rPr lang="en" altLang="zh-CN" spc="-5" dirty="0">
                    <a:latin typeface="Times New Roman"/>
                    <a:cs typeface="Times New Roman"/>
                  </a:rPr>
                  <a:t>Update the weights in the back-propagation network  propagating backward the errors associated </a:t>
                </a:r>
                <a:r>
                  <a:rPr lang="en" altLang="zh-CN" spc="-10" dirty="0">
                    <a:latin typeface="Times New Roman"/>
                    <a:cs typeface="Times New Roman"/>
                  </a:rPr>
                  <a:t>with  </a:t>
                </a:r>
                <a:r>
                  <a:rPr lang="en" altLang="zh-CN" spc="-5" dirty="0">
                    <a:latin typeface="Times New Roman"/>
                    <a:cs typeface="Times New Roman"/>
                  </a:rPr>
                  <a:t>output</a:t>
                </a:r>
                <a:r>
                  <a:rPr lang="en" altLang="zh-CN" spc="-15" dirty="0">
                    <a:latin typeface="Times New Roman"/>
                    <a:cs typeface="Times New Roman"/>
                  </a:rPr>
                  <a:t> </a:t>
                </a:r>
                <a:r>
                  <a:rPr lang="en" altLang="zh-CN" spc="-5" dirty="0">
                    <a:latin typeface="Times New Roman"/>
                    <a:cs typeface="Times New Roman"/>
                  </a:rPr>
                  <a:t>neurons.</a:t>
                </a:r>
              </a:p>
              <a:p>
                <a:pPr marR="73025">
                  <a:lnSpc>
                    <a:spcPct val="99800"/>
                  </a:lnSpc>
                  <a:spcBef>
                    <a:spcPts val="110"/>
                  </a:spcBef>
                </a:pPr>
                <a:r>
                  <a:rPr lang="en-US" altLang="zh-CN" spc="-5" dirty="0">
                    <a:latin typeface="Times New Roman"/>
                    <a:cs typeface="Times New Roman"/>
                  </a:rPr>
                  <a:t>   (</a:t>
                </a:r>
                <a:r>
                  <a:rPr lang="en-US" altLang="zh-CN" i="1" spc="-5" dirty="0">
                    <a:latin typeface="Times New Roman"/>
                    <a:cs typeface="Times New Roman"/>
                  </a:rPr>
                  <a:t>a</a:t>
                </a:r>
                <a:r>
                  <a:rPr lang="en-US" altLang="zh-CN" spc="-5" dirty="0">
                    <a:latin typeface="Times New Roman"/>
                    <a:cs typeface="Times New Roman"/>
                  </a:rPr>
                  <a:t>) Error Function Definition:</a:t>
                </a:r>
              </a:p>
              <a:p>
                <a:pPr marL="0" marR="73025" indent="0">
                  <a:lnSpc>
                    <a:spcPct val="99800"/>
                  </a:lnSpc>
                  <a:spcBef>
                    <a:spcPts val="11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a:rPr>
                        <m:t>𝐸</m:t>
                      </m:r>
                      <m:d>
                        <m:dPr>
                          <m:ctrlPr>
                            <a:rPr lang="en-US" altLang="zh-CN" b="0" i="1" smtClean="0">
                              <a:latin typeface="Cambria Math" panose="02040503050406030204" pitchFamily="18" charset="0"/>
                              <a:cs typeface="Times New Roman"/>
                            </a:rPr>
                          </m:ctrlPr>
                        </m:dPr>
                        <m:e>
                          <m:r>
                            <a:rPr lang="en-US" altLang="zh-CN" b="0" i="1" smtClean="0">
                              <a:latin typeface="Cambria Math" panose="02040503050406030204" pitchFamily="18" charset="0"/>
                              <a:cs typeface="Times New Roman"/>
                            </a:rPr>
                            <m:t>𝜔</m:t>
                          </m:r>
                        </m:e>
                      </m:d>
                      <m:r>
                        <a:rPr lang="en-US" altLang="zh-CN" b="0" i="1" smtClean="0">
                          <a:latin typeface="Cambria Math" panose="02040503050406030204" pitchFamily="18" charset="0"/>
                          <a:cs typeface="Times New Roman"/>
                        </a:rPr>
                        <m:t>=</m:t>
                      </m:r>
                      <m:f>
                        <m:fPr>
                          <m:ctrlPr>
                            <a:rPr lang="en-US" altLang="zh-CN" b="0" i="1" smtClean="0">
                              <a:latin typeface="Cambria Math" panose="02040503050406030204" pitchFamily="18" charset="0"/>
                              <a:cs typeface="Times New Roman"/>
                            </a:rPr>
                          </m:ctrlPr>
                        </m:fPr>
                        <m:num>
                          <m:r>
                            <a:rPr lang="en-US" altLang="zh-CN" b="0" i="1" smtClean="0">
                              <a:latin typeface="Cambria Math" panose="02040503050406030204" pitchFamily="18" charset="0"/>
                              <a:cs typeface="Times New Roman"/>
                            </a:rPr>
                            <m:t>1</m:t>
                          </m:r>
                        </m:num>
                        <m:den>
                          <m:r>
                            <a:rPr lang="en-US" altLang="zh-CN" b="0" i="1" smtClean="0">
                              <a:latin typeface="Cambria Math" panose="02040503050406030204" pitchFamily="18" charset="0"/>
                              <a:cs typeface="Times New Roman"/>
                            </a:rPr>
                            <m:t>2</m:t>
                          </m:r>
                        </m:den>
                      </m:f>
                      <m:sSup>
                        <m:sSupPr>
                          <m:ctrlPr>
                            <a:rPr lang="en-US" altLang="zh-CN" b="0" i="1" smtClean="0">
                              <a:latin typeface="Cambria Math" panose="02040503050406030204" pitchFamily="18" charset="0"/>
                              <a:cs typeface="Times New Roman"/>
                            </a:rPr>
                          </m:ctrlPr>
                        </m:sSupPr>
                        <m:e>
                          <m:d>
                            <m:dPr>
                              <m:ctrlPr>
                                <a:rPr lang="en-US" altLang="zh-CN" i="1">
                                  <a:latin typeface="Cambria Math" panose="02040503050406030204" pitchFamily="18" charset="0"/>
                                  <a:cs typeface="Times New Roman"/>
                                </a:rPr>
                              </m:ctrlPr>
                            </m:dPr>
                            <m:e>
                              <m:acc>
                                <m:accPr>
                                  <m:chr m:val="⃗"/>
                                  <m:ctrlPr>
                                    <a:rPr lang="en-US" altLang="zh-CN" i="1">
                                      <a:latin typeface="Cambria Math" panose="02040503050406030204" pitchFamily="18" charset="0"/>
                                      <a:cs typeface="Times New Roman"/>
                                    </a:rPr>
                                  </m:ctrlPr>
                                </m:accPr>
                                <m:e>
                                  <m:sSub>
                                    <m:sSubPr>
                                      <m:ctrlPr>
                                        <a:rPr lang="en-US" altLang="zh-CN" i="1">
                                          <a:latin typeface="Cambria Math" panose="02040503050406030204" pitchFamily="18" charset="0"/>
                                          <a:cs typeface="Times New Roman"/>
                                        </a:rPr>
                                      </m:ctrlPr>
                                    </m:sSubPr>
                                    <m:e>
                                      <m:r>
                                        <a:rPr lang="en-US" altLang="zh-CN" i="1">
                                          <a:latin typeface="Cambria Math" panose="02040503050406030204" pitchFamily="18" charset="0"/>
                                          <a:cs typeface="Times New Roman"/>
                                        </a:rPr>
                                        <m:t>𝑌</m:t>
                                      </m:r>
                                    </m:e>
                                    <m:sub>
                                      <m:r>
                                        <a:rPr lang="en-US" altLang="zh-CN" i="1">
                                          <a:latin typeface="Cambria Math" panose="02040503050406030204" pitchFamily="18" charset="0"/>
                                          <a:cs typeface="Times New Roman"/>
                                        </a:rPr>
                                        <m:t>𝑑</m:t>
                                      </m:r>
                                    </m:sub>
                                  </m:sSub>
                                </m:e>
                              </m:acc>
                              <m:r>
                                <a:rPr lang="en-US" altLang="zh-CN" i="1">
                                  <a:latin typeface="Cambria Math" panose="02040503050406030204" pitchFamily="18" charset="0"/>
                                  <a:cs typeface="Times New Roman"/>
                                </a:rPr>
                                <m:t>−</m:t>
                              </m:r>
                              <m:acc>
                                <m:accPr>
                                  <m:chr m:val="⃗"/>
                                  <m:ctrlPr>
                                    <a:rPr lang="en-US" altLang="zh-CN" i="1">
                                      <a:latin typeface="Cambria Math" panose="02040503050406030204" pitchFamily="18" charset="0"/>
                                      <a:cs typeface="Times New Roman"/>
                                    </a:rPr>
                                  </m:ctrlPr>
                                </m:accPr>
                                <m:e>
                                  <m:r>
                                    <a:rPr lang="en-US" altLang="zh-CN" i="1">
                                      <a:latin typeface="Cambria Math" panose="02040503050406030204" pitchFamily="18" charset="0"/>
                                      <a:cs typeface="Times New Roman"/>
                                    </a:rPr>
                                    <m:t>𝑌</m:t>
                                  </m:r>
                                </m:e>
                              </m:acc>
                            </m:e>
                          </m:d>
                        </m:e>
                        <m:sup>
                          <m:r>
                            <a:rPr lang="en-US" altLang="zh-CN" b="0" i="1" smtClean="0">
                              <a:latin typeface="Cambria Math" panose="02040503050406030204" pitchFamily="18" charset="0"/>
                              <a:cs typeface="Times New Roman"/>
                            </a:rPr>
                            <m:t>2</m:t>
                          </m:r>
                        </m:sup>
                      </m:sSup>
                    </m:oMath>
                  </m:oMathPara>
                </a14:m>
                <a:endParaRPr lang="en" altLang="zh-CN" dirty="0">
                  <a:latin typeface="Times New Roman"/>
                  <a:cs typeface="Times New Roman"/>
                </a:endParaRPr>
              </a:p>
              <a:p>
                <a:pPr marL="469265" marR="5080" indent="-457200">
                  <a:lnSpc>
                    <a:spcPts val="3460"/>
                  </a:lnSpc>
                  <a:spcBef>
                    <a:spcPts val="140"/>
                  </a:spcBef>
                </a:pPr>
                <a:r>
                  <a:rPr lang="en" altLang="zh-CN" spc="-5" dirty="0">
                    <a:latin typeface="Times New Roman"/>
                    <a:cs typeface="Times New Roman"/>
                  </a:rPr>
                  <a:t>(</a:t>
                </a:r>
                <a:r>
                  <a:rPr lang="en" altLang="zh-CN" i="1" spc="-5" dirty="0">
                    <a:latin typeface="Times New Roman"/>
                    <a:cs typeface="Times New Roman"/>
                  </a:rPr>
                  <a:t>b</a:t>
                </a:r>
                <a:r>
                  <a:rPr lang="en" altLang="zh-CN" spc="-5" dirty="0">
                    <a:latin typeface="Times New Roman"/>
                    <a:cs typeface="Times New Roman"/>
                  </a:rPr>
                  <a:t>) </a:t>
                </a:r>
                <a:r>
                  <a:rPr lang="en" altLang="zh-CN" dirty="0">
                    <a:latin typeface="Times New Roman" panose="02020603050405020304" pitchFamily="18" charset="0"/>
                    <a:cs typeface="Times New Roman" panose="02020603050405020304" pitchFamily="18" charset="0"/>
                  </a:rPr>
                  <a:t>This vector derivative is called the partial gradient of error 𝐸 with respect to 𝜔,written </a:t>
                </a:r>
                <a14:m>
                  <m:oMath xmlns:m="http://schemas.openxmlformats.org/officeDocument/2006/math">
                    <m:f>
                      <m:fPr>
                        <m:ctrlPr>
                          <a:rPr lang="en" altLang="zh-CN" i="1" smtClean="0">
                            <a:latin typeface="Cambria Math" panose="02040503050406030204" pitchFamily="18" charset="0"/>
                            <a:cs typeface="Times New Roman" panose="02020603050405020304" pitchFamily="18" charset="0"/>
                          </a:rPr>
                        </m:ctrlPr>
                      </m:fPr>
                      <m:num>
                        <m:r>
                          <a:rPr lang="en"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𝜔</m:t>
                        </m:r>
                      </m:den>
                    </m:f>
                  </m:oMath>
                </a14:m>
                <a:r>
                  <a:rPr lang="en" altLang="zh-CN" spc="-5" dirty="0">
                    <a:latin typeface="Times New Roman"/>
                    <a:cs typeface="Times New Roman"/>
                  </a:rPr>
                  <a:t>:</a:t>
                </a:r>
                <a:endParaRPr lang="en" altLang="zh-CN" dirty="0">
                  <a:latin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𝜔</m:t>
                          </m:r>
                        </m:den>
                      </m:f>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Sub>
                                      </m:e>
                                    </m:groupChr>
                                  </m:den>
                                </m:f>
                              </m:e>
                              <m:e>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b>
                                        </m:sSub>
                                      </m:e>
                                    </m:groupChr>
                                  </m:den>
                                </m:f>
                              </m:e>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e>
                                <m:f>
                                  <m:fPr>
                                    <m:ctrlPr>
                                      <a:rPr lang="en" altLang="zh-CN" i="1">
                                        <a:latin typeface="Cambria Math" panose="02040503050406030204" pitchFamily="18" charset="0"/>
                                        <a:cs typeface="Times New Roman" panose="02020603050405020304" pitchFamily="18" charset="0"/>
                                      </a:rPr>
                                    </m:ctrlPr>
                                  </m:fPr>
                                  <m:num>
                                    <m:r>
                                      <a:rPr lang="en"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b>
                                        </m:sSub>
                                      </m:e>
                                    </m:groupChr>
                                  </m:den>
                                </m:f>
                              </m:e>
                            </m:mr>
                          </m:m>
                        </m:e>
                      </m:d>
                    </m:oMath>
                  </m:oMathPara>
                </a14:m>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f>
                      <m:fPr>
                        <m:ctrlPr>
                          <a:rPr lang="en" altLang="zh-CN" sz="2600" i="1">
                            <a:latin typeface="Cambria Math" panose="02040503050406030204" pitchFamily="18" charset="0"/>
                            <a:cs typeface="Times New Roman" panose="02020603050405020304" pitchFamily="18" charset="0"/>
                          </a:rPr>
                        </m:ctrlPr>
                      </m:fPr>
                      <m:num>
                        <m:r>
                          <a:rPr lang="en"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𝐸</m:t>
                        </m:r>
                      </m:num>
                      <m:den>
                        <m:r>
                          <a:rPr lang="en" altLang="zh-CN" sz="2600" i="1">
                            <a:latin typeface="Cambria Math" panose="02040503050406030204" pitchFamily="18" charset="0"/>
                            <a:ea typeface="Cambria Math" panose="02040503050406030204" pitchFamily="18" charset="0"/>
                            <a:cs typeface="Times New Roman" panose="02020603050405020304" pitchFamily="18" charset="0"/>
                          </a:rPr>
                          <m:t>𝜕</m:t>
                        </m:r>
                        <m:groupChr>
                          <m:groupChrPr>
                            <m:chr m:val="→"/>
                            <m:pos m:val="top"/>
                            <m:ctrlPr>
                              <a:rPr lang="en" altLang="zh-CN" sz="2600" i="1">
                                <a:latin typeface="Cambria Math" panose="02040503050406030204" pitchFamily="18" charset="0"/>
                                <a:ea typeface="Cambria Math" panose="02040503050406030204" pitchFamily="18" charset="0"/>
                                <a:cs typeface="Times New Roman" panose="02020603050405020304" pitchFamily="18" charset="0"/>
                              </a:rPr>
                            </m:ctrlPr>
                          </m:groupChrPr>
                          <m:e>
                            <m:sSub>
                              <m:sSubPr>
                                <m:ctrlPr>
                                  <a:rPr lang="en" altLang="zh-CN" sz="2600" i="1">
                                    <a:latin typeface="Cambria Math" panose="02040503050406030204" pitchFamily="18" charset="0"/>
                                    <a:ea typeface="Cambria Math" panose="02040503050406030204" pitchFamily="18" charset="0"/>
                                    <a:cs typeface="Times New Roman" panose="02020603050405020304" pitchFamily="18" charset="0"/>
                                  </a:rPr>
                                </m:ctrlPr>
                              </m:sSubPr>
                              <m:e>
                                <m:r>
                                  <a:rPr lang="en" altLang="zh-CN" sz="2600" i="1">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sub>
                            </m:sSub>
                          </m:e>
                        </m:groupChr>
                      </m:den>
                    </m:f>
                  </m:oMath>
                </a14:m>
                <a:r>
                  <a:rPr kumimoji="1" lang="en-US" altLang="zh-CN" sz="2600" dirty="0">
                    <a:latin typeface="Times New Roman" panose="02020603050405020304" pitchFamily="18" charset="0"/>
                    <a:cs typeface="Times New Roman" panose="02020603050405020304" pitchFamily="18" charset="0"/>
                  </a:rPr>
                  <a:t> is itself a vector, represent the</a:t>
                </a:r>
                <a:r>
                  <a:rPr lang="en" altLang="zh-CN" sz="2600" dirty="0">
                    <a:latin typeface="Times New Roman" panose="02020603050405020304" pitchFamily="18" charset="0"/>
                    <a:cs typeface="Times New Roman" panose="02020603050405020304" pitchFamily="18" charset="0"/>
                  </a:rPr>
                  <a:t> partial derivatives of 𝐸 with respect to the </a:t>
                </a:r>
                <a:r>
                  <a:rPr kumimoji="1" lang="en-US" altLang="zh-CN" sz="2600" dirty="0">
                    <a:latin typeface="Times New Roman" panose="02020603050405020304" pitchFamily="18" charset="0"/>
                    <a:cs typeface="Times New Roman" panose="02020603050405020304" pitchFamily="18" charset="0"/>
                  </a:rPr>
                  <a:t>weight that nth neuron of former layer associates to all the neuron of current layer.</a:t>
                </a:r>
              </a:p>
            </p:txBody>
          </p:sp>
        </mc:Choice>
        <mc:Fallback>
          <p:sp>
            <p:nvSpPr>
              <p:cNvPr id="3" name="内容占位符 2">
                <a:extLst>
                  <a:ext uri="{FF2B5EF4-FFF2-40B4-BE49-F238E27FC236}">
                    <a16:creationId xmlns:a16="http://schemas.microsoft.com/office/drawing/2014/main" id="{D9089E8E-9275-CD4A-BF49-967A53DA6810}"/>
                  </a:ext>
                </a:extLst>
              </p:cNvPr>
              <p:cNvSpPr>
                <a:spLocks noGrp="1" noRot="1" noChangeAspect="1" noMove="1" noResize="1" noEditPoints="1" noAdjustHandles="1" noChangeArrowheads="1" noChangeShapeType="1" noTextEdit="1"/>
              </p:cNvSpPr>
              <p:nvPr>
                <p:ph idx="1"/>
              </p:nvPr>
            </p:nvSpPr>
            <p:spPr>
              <a:xfrm>
                <a:off x="838200" y="1825624"/>
                <a:ext cx="10515600" cy="4933521"/>
              </a:xfrm>
              <a:blipFill>
                <a:blip r:embed="rId2"/>
                <a:stretch>
                  <a:fillRect l="-928" t="-1852" r="-1217"/>
                </a:stretch>
              </a:blipFill>
            </p:spPr>
            <p:txBody>
              <a:bodyPr/>
              <a:lstStyle/>
              <a:p>
                <a:r>
                  <a:rPr lang="en-US">
                    <a:noFill/>
                  </a:rPr>
                  <a:t> </a:t>
                </a:r>
              </a:p>
            </p:txBody>
          </p:sp>
        </mc:Fallback>
      </mc:AlternateContent>
    </p:spTree>
    <p:extLst>
      <p:ext uri="{BB962C8B-B14F-4D97-AF65-F5344CB8AC3E}">
        <p14:creationId xmlns:p14="http://schemas.microsoft.com/office/powerpoint/2010/main" val="1953825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1616</Words>
  <Application>Microsoft Office PowerPoint</Application>
  <PresentationFormat>Widescreen</PresentationFormat>
  <Paragraphs>288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DengXian</vt:lpstr>
      <vt:lpstr>DengXian Light</vt:lpstr>
      <vt:lpstr>Arial</vt:lpstr>
      <vt:lpstr>Cambria Math</vt:lpstr>
      <vt:lpstr>Symbol</vt:lpstr>
      <vt:lpstr>Times New Roman</vt:lpstr>
      <vt:lpstr>Office 主题​​</vt:lpstr>
      <vt:lpstr>Back-propagation neural network  </vt:lpstr>
      <vt:lpstr>Back-propagation neural network</vt:lpstr>
      <vt:lpstr>Back-propagation neural network</vt:lpstr>
      <vt:lpstr>Three-layer back-propagation neural network</vt:lpstr>
      <vt:lpstr>Step 1: Activation</vt:lpstr>
      <vt:lpstr>Step 1: Activation (continued)</vt:lpstr>
      <vt:lpstr>Step 1: Activation (continued)</vt:lpstr>
      <vt:lpstr>Important Derivatives:</vt:lpstr>
      <vt:lpstr>Step 2: Weight training</vt:lpstr>
      <vt:lpstr>Step 2: Weight training - Output Layer</vt:lpstr>
      <vt:lpstr>Step 2: Weight training - Output Layer</vt:lpstr>
      <vt:lpstr>Step 2: Weight training - Hidden Layer</vt:lpstr>
      <vt:lpstr>Step 2: Weight training - Hidden Layer</vt:lpstr>
      <vt:lpstr>Step 2: Weight training (continued)</vt:lpstr>
      <vt:lpstr>Step 2: Weight training (continued)</vt:lpstr>
      <vt:lpstr>Step 3: Iteration </vt:lpstr>
      <vt:lpstr>Architecture:</vt:lpstr>
      <vt:lpstr>Initializing the network </vt:lpstr>
      <vt:lpstr>Neural Network Layer</vt:lpstr>
      <vt:lpstr>Initializing the network</vt:lpstr>
      <vt:lpstr>Input Layer Matrix Operation</vt:lpstr>
      <vt:lpstr>Sigmoid Operation-Hidden Layer</vt:lpstr>
      <vt:lpstr>Sigmoid Operation-Output Layer</vt:lpstr>
      <vt:lpstr>Error gradient Calculation-Output Layer</vt:lpstr>
      <vt:lpstr>Partial gradient of E with respect to W-Output Layer</vt:lpstr>
      <vt:lpstr>Weight corrections Calculation-Output Layer</vt:lpstr>
      <vt:lpstr>Error gradient Calculation-Hidden Layer</vt:lpstr>
      <vt:lpstr>Partial gradient of E with respect to W-Hidden Layer</vt:lpstr>
      <vt:lpstr>Weight corrections Calculation-Hidden Layer</vt:lpstr>
      <vt:lpstr>Update the weights- Output layer</vt:lpstr>
      <vt:lpstr>Update the weights- Hidden layer</vt:lpstr>
      <vt:lpstr>Tips</vt:lpstr>
      <vt:lpstr>Exercise-Character Classification</vt:lpstr>
      <vt:lpstr>Classification Rule</vt:lpstr>
      <vt:lpstr>Neural Network Architecture </vt:lpstr>
      <vt:lpstr>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 neural network  </dc:title>
  <dc:creator>Shi Yuxue</dc:creator>
  <cp:lastModifiedBy>ryanlhu</cp:lastModifiedBy>
  <cp:revision>128</cp:revision>
  <dcterms:created xsi:type="dcterms:W3CDTF">2019-10-22T02:03:08Z</dcterms:created>
  <dcterms:modified xsi:type="dcterms:W3CDTF">2019-11-11T10:30:36Z</dcterms:modified>
</cp:coreProperties>
</file>