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8" r:id="rId4"/>
    <p:sldId id="271" r:id="rId5"/>
    <p:sldId id="270" r:id="rId6"/>
    <p:sldId id="272" r:id="rId7"/>
    <p:sldId id="277" r:id="rId8"/>
    <p:sldId id="276" r:id="rId9"/>
    <p:sldId id="269" r:id="rId10"/>
    <p:sldId id="274" r:id="rId11"/>
    <p:sldId id="291" r:id="rId12"/>
    <p:sldId id="292" r:id="rId13"/>
    <p:sldId id="278" r:id="rId14"/>
    <p:sldId id="281" r:id="rId15"/>
    <p:sldId id="286" r:id="rId16"/>
    <p:sldId id="282" r:id="rId17"/>
    <p:sldId id="283" r:id="rId18"/>
    <p:sldId id="293" r:id="rId19"/>
    <p:sldId id="287" r:id="rId20"/>
    <p:sldId id="29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64" y="11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 Overview of </a:t>
            </a:r>
            <a:br>
              <a:rPr lang="en-US" altLang="zh-TW" dirty="0"/>
            </a:br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E380BD-0DD3-400B-AC7F-3F3E3A6B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/>
              <a:t>slides by NTU</a:t>
            </a:r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27784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67544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 smtClean="0">
                <a:solidFill>
                  <a:schemeClr val="tx1"/>
                </a:solidFill>
              </a:rPr>
              <a:pPr/>
              <a:t>10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932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340024" y="3720230"/>
            <a:ext cx="2016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633753" y="3717032"/>
            <a:ext cx="23042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203848" y="6381328"/>
            <a:ext cx="25922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971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755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1043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115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403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331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267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420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72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724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915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3059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75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334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123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123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411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339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517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99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99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915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835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2051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763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96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87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500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331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619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84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971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86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639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347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91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131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511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1043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95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410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94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82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554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842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770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635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626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940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770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6059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923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410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76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164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7020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80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732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96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740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668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812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84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452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72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8028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156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228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444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660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72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444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88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76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92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732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76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31840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15816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203848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75856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6388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91880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27984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80384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32784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85184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76056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20072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36096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94784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83968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83968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72000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9999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77544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6003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6003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76056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95936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11960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23928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56248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47864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61048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91880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79912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44280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3184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47184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99584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508104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51984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9208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67944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51920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47864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9188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59832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27984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79912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6388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3589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91880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79912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799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119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79912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27984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1196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3995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95936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48064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920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64088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5081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55976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4786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7200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60032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1216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24128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8416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76600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801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80778" y="455947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108537" y="507304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76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668028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513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87" y="2204864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9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9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Supervised: Low E-out or maximize probabilistic terms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Unsupervised: Minimum quantization error, Minimum distance, MAP, MLE(maximum likelihood estimation)</a:t>
            </a:r>
            <a:endParaRPr lang="en-US" altLang="zh-TW" sz="2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are we seeking?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36096" y="2453987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E-in: for training set</a:t>
            </a:r>
          </a:p>
          <a:p>
            <a:r>
              <a:rPr lang="en-US" altLang="zh-TW" sz="2400" dirty="0"/>
              <a:t>E-out: for testing set</a:t>
            </a:r>
            <a:endParaRPr lang="zh-TW" altLang="en-US" sz="2400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2328292"/>
            <a:ext cx="3552825" cy="1028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429000"/>
            <a:ext cx="4772025" cy="1190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525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內容版面配置區 2"/>
          <p:cNvSpPr txBox="1">
            <a:spLocks/>
          </p:cNvSpPr>
          <p:nvPr/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		Under-fitting</a:t>
            </a:r>
            <a:r>
              <a:rPr lang="zh-TW" altLang="en-US" sz="2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VS. Over-fitting </a:t>
            </a:r>
            <a:r>
              <a:rPr lang="en-US" altLang="zh-TW" sz="2400" dirty="0"/>
              <a:t>(fixed </a:t>
            </a:r>
            <a:r>
              <a:rPr lang="en-US" altLang="zh-TW" sz="2400" i="1" dirty="0"/>
              <a:t>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6" name="標題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we seeking?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rot="5400000" flipH="1" flipV="1">
            <a:off x="-899814" y="4364310"/>
            <a:ext cx="38884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043608" y="6309320"/>
            <a:ext cx="662473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1179180" y="2838460"/>
            <a:ext cx="5965902" cy="3326844"/>
          </a:xfrm>
          <a:custGeom>
            <a:avLst/>
            <a:gdLst>
              <a:gd name="connsiteX0" fmla="*/ 0 w 5965902"/>
              <a:gd name="connsiteY0" fmla="*/ 0 h 2932771"/>
              <a:gd name="connsiteX1" fmla="*/ 724829 w 5965902"/>
              <a:gd name="connsiteY1" fmla="*/ 1204332 h 2932771"/>
              <a:gd name="connsiteX2" fmla="*/ 2007219 w 5965902"/>
              <a:gd name="connsiteY2" fmla="*/ 2074127 h 2932771"/>
              <a:gd name="connsiteX3" fmla="*/ 3791414 w 5965902"/>
              <a:gd name="connsiteY3" fmla="*/ 2620537 h 2932771"/>
              <a:gd name="connsiteX4" fmla="*/ 5965902 w 5965902"/>
              <a:gd name="connsiteY4" fmla="*/ 2932771 h 2932771"/>
              <a:gd name="connsiteX5" fmla="*/ 5965902 w 5965902"/>
              <a:gd name="connsiteY5" fmla="*/ 2932771 h 293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5902" h="2932771">
                <a:moveTo>
                  <a:pt x="0" y="0"/>
                </a:moveTo>
                <a:cubicBezTo>
                  <a:pt x="195146" y="429322"/>
                  <a:pt x="390293" y="858644"/>
                  <a:pt x="724829" y="1204332"/>
                </a:cubicBezTo>
                <a:cubicBezTo>
                  <a:pt x="1059366" y="1550020"/>
                  <a:pt x="1496121" y="1838093"/>
                  <a:pt x="2007219" y="2074127"/>
                </a:cubicBezTo>
                <a:cubicBezTo>
                  <a:pt x="2518317" y="2310161"/>
                  <a:pt x="3131634" y="2477430"/>
                  <a:pt x="3791414" y="2620537"/>
                </a:cubicBezTo>
                <a:cubicBezTo>
                  <a:pt x="4451195" y="2763644"/>
                  <a:pt x="5965902" y="2932771"/>
                  <a:pt x="5965902" y="2932771"/>
                </a:cubicBezTo>
                <a:lnTo>
                  <a:pt x="5965902" y="2932771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1234936" y="3068960"/>
            <a:ext cx="5642517" cy="3014505"/>
          </a:xfrm>
          <a:custGeom>
            <a:avLst/>
            <a:gdLst>
              <a:gd name="connsiteX0" fmla="*/ 0 w 5642517"/>
              <a:gd name="connsiteY0" fmla="*/ 2609385 h 2609385"/>
              <a:gd name="connsiteX1" fmla="*/ 1293541 w 5642517"/>
              <a:gd name="connsiteY1" fmla="*/ 2018371 h 2609385"/>
              <a:gd name="connsiteX2" fmla="*/ 2821258 w 5642517"/>
              <a:gd name="connsiteY2" fmla="*/ 1594624 h 2609385"/>
              <a:gd name="connsiteX3" fmla="*/ 4137102 w 5642517"/>
              <a:gd name="connsiteY3" fmla="*/ 1148575 h 2609385"/>
              <a:gd name="connsiteX4" fmla="*/ 5642517 w 5642517"/>
              <a:gd name="connsiteY4" fmla="*/ 0 h 260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517" h="2609385">
                <a:moveTo>
                  <a:pt x="0" y="2609385"/>
                </a:moveTo>
                <a:cubicBezTo>
                  <a:pt x="411665" y="2398441"/>
                  <a:pt x="823331" y="2187498"/>
                  <a:pt x="1293541" y="2018371"/>
                </a:cubicBezTo>
                <a:cubicBezTo>
                  <a:pt x="1763751" y="1849244"/>
                  <a:pt x="2347331" y="1739590"/>
                  <a:pt x="2821258" y="1594624"/>
                </a:cubicBezTo>
                <a:cubicBezTo>
                  <a:pt x="3295185" y="1449658"/>
                  <a:pt x="3666892" y="1414346"/>
                  <a:pt x="4137102" y="1148575"/>
                </a:cubicBezTo>
                <a:cubicBezTo>
                  <a:pt x="4607312" y="882804"/>
                  <a:pt x="5124914" y="441402"/>
                  <a:pt x="564251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1190331" y="2593133"/>
            <a:ext cx="5687122" cy="1771185"/>
          </a:xfrm>
          <a:custGeom>
            <a:avLst/>
            <a:gdLst>
              <a:gd name="connsiteX0" fmla="*/ 0 w 5687122"/>
              <a:gd name="connsiteY0" fmla="*/ 0 h 1771185"/>
              <a:gd name="connsiteX1" fmla="*/ 535258 w 5687122"/>
              <a:gd name="connsiteY1" fmla="*/ 780586 h 1771185"/>
              <a:gd name="connsiteX2" fmla="*/ 1550019 w 5687122"/>
              <a:gd name="connsiteY2" fmla="*/ 1616927 h 1771185"/>
              <a:gd name="connsiteX3" fmla="*/ 2386361 w 5687122"/>
              <a:gd name="connsiteY3" fmla="*/ 1706137 h 1771185"/>
              <a:gd name="connsiteX4" fmla="*/ 3568390 w 5687122"/>
              <a:gd name="connsiteY4" fmla="*/ 1460810 h 1771185"/>
              <a:gd name="connsiteX5" fmla="*/ 4828478 w 5687122"/>
              <a:gd name="connsiteY5" fmla="*/ 836342 h 1771185"/>
              <a:gd name="connsiteX6" fmla="*/ 5687122 w 5687122"/>
              <a:gd name="connsiteY6" fmla="*/ 245327 h 1771185"/>
              <a:gd name="connsiteX7" fmla="*/ 5687122 w 5687122"/>
              <a:gd name="connsiteY7" fmla="*/ 245327 h 177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7122" h="1771185">
                <a:moveTo>
                  <a:pt x="0" y="0"/>
                </a:moveTo>
                <a:cubicBezTo>
                  <a:pt x="138461" y="255549"/>
                  <a:pt x="276922" y="511098"/>
                  <a:pt x="535258" y="780586"/>
                </a:cubicBezTo>
                <a:cubicBezTo>
                  <a:pt x="793595" y="1050074"/>
                  <a:pt x="1241502" y="1462669"/>
                  <a:pt x="1550019" y="1616927"/>
                </a:cubicBezTo>
                <a:cubicBezTo>
                  <a:pt x="1858536" y="1771185"/>
                  <a:pt x="2049966" y="1732156"/>
                  <a:pt x="2386361" y="1706137"/>
                </a:cubicBezTo>
                <a:cubicBezTo>
                  <a:pt x="2722756" y="1680118"/>
                  <a:pt x="3161371" y="1605776"/>
                  <a:pt x="3568390" y="1460810"/>
                </a:cubicBezTo>
                <a:cubicBezTo>
                  <a:pt x="3975409" y="1315844"/>
                  <a:pt x="4475356" y="1038923"/>
                  <a:pt x="4828478" y="836342"/>
                </a:cubicBezTo>
                <a:cubicBezTo>
                  <a:pt x="5181600" y="633762"/>
                  <a:pt x="5687122" y="245327"/>
                  <a:pt x="5687122" y="245327"/>
                </a:cubicBezTo>
                <a:lnTo>
                  <a:pt x="5687122" y="245327"/>
                </a:lnTo>
              </a:path>
            </a:pathLst>
          </a:cu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79512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6309320"/>
            <a:ext cx="476250" cy="361950"/>
          </a:xfrm>
          <a:prstGeom prst="rect">
            <a:avLst/>
          </a:prstGeom>
          <a:noFill/>
        </p:spPr>
      </p:pic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5589240"/>
            <a:ext cx="466725" cy="361950"/>
          </a:xfrm>
          <a:prstGeom prst="rect">
            <a:avLst/>
          </a:prstGeom>
          <a:noFill/>
        </p:spPr>
      </p:pic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140968"/>
            <a:ext cx="657225" cy="361950"/>
          </a:xfrm>
          <a:prstGeom prst="rect">
            <a:avLst/>
          </a:prstGeom>
          <a:noFill/>
        </p:spPr>
      </p:pic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149080"/>
            <a:ext cx="2457450" cy="361950"/>
          </a:xfrm>
          <a:prstGeom prst="rect">
            <a:avLst/>
          </a:prstGeom>
          <a:noFill/>
        </p:spPr>
      </p:pic>
      <p:sp>
        <p:nvSpPr>
          <p:cNvPr id="41" name="文字方塊 40"/>
          <p:cNvSpPr txBox="1"/>
          <p:nvPr/>
        </p:nvSpPr>
        <p:spPr>
          <a:xfrm>
            <a:off x="5292080" y="45811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(model = hypothesis + loss functions)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1439652" y="4473116"/>
            <a:ext cx="35283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1943708" y="2240868"/>
            <a:ext cx="79208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6200000" flipH="1">
            <a:off x="4608004" y="2312876"/>
            <a:ext cx="79208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3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Supervised learning categories and techniques</a:t>
            </a:r>
          </a:p>
          <a:p>
            <a:pPr lvl="1"/>
            <a:r>
              <a:rPr lang="en-US" altLang="zh-TW" sz="2000" b="1" dirty="0"/>
              <a:t>Linear classifier</a:t>
            </a:r>
            <a:r>
              <a:rPr lang="en-US" altLang="zh-TW" sz="2000" dirty="0"/>
              <a:t> (numerical functions)</a:t>
            </a:r>
            <a:r>
              <a:rPr lang="en-US" altLang="zh-TW" sz="1600" dirty="0"/>
              <a:t>	</a:t>
            </a:r>
          </a:p>
          <a:p>
            <a:pPr lvl="1"/>
            <a:r>
              <a:rPr lang="en-US" altLang="zh-TW" sz="2000" b="1" dirty="0"/>
              <a:t>Parametric</a:t>
            </a:r>
            <a:r>
              <a:rPr lang="en-US" altLang="zh-TW" sz="2000" dirty="0"/>
              <a:t> (Probabilistic functions) </a:t>
            </a:r>
          </a:p>
          <a:p>
            <a:pPr lvl="2"/>
            <a:r>
              <a:rPr lang="en-US" altLang="zh-TW" sz="2000" dirty="0"/>
              <a:t>Naïve Bayes, Gaussian discriminant analysis (GDA), Hidden Markov models (HMM), Probabilistic graphical models 	</a:t>
            </a:r>
          </a:p>
          <a:p>
            <a:pPr lvl="1"/>
            <a:r>
              <a:rPr lang="en-US" altLang="zh-TW" sz="2000" b="1" dirty="0"/>
              <a:t>Non-parametric</a:t>
            </a:r>
            <a:r>
              <a:rPr lang="en-US" altLang="zh-TW" sz="2000" dirty="0"/>
              <a:t> (Instance-based functions)</a:t>
            </a:r>
            <a:r>
              <a:rPr lang="en-US" altLang="zh-TW" sz="2000" i="1" dirty="0"/>
              <a:t> </a:t>
            </a:r>
          </a:p>
          <a:p>
            <a:pPr lvl="2"/>
            <a:r>
              <a:rPr lang="en-US" altLang="zh-TW" sz="2000" i="1" dirty="0"/>
              <a:t>K</a:t>
            </a:r>
            <a:r>
              <a:rPr lang="en-US" altLang="zh-TW" sz="2000" dirty="0"/>
              <a:t>-nearest neighbors, Kernel regression, Kernel density estimation, Local regression</a:t>
            </a:r>
          </a:p>
          <a:p>
            <a:pPr lvl="1"/>
            <a:r>
              <a:rPr lang="en-US" altLang="zh-TW" sz="2000" b="1" dirty="0"/>
              <a:t>Non-metric</a:t>
            </a:r>
            <a:r>
              <a:rPr lang="en-US" altLang="zh-TW" sz="2000" dirty="0"/>
              <a:t> (Symbolic functions) </a:t>
            </a:r>
          </a:p>
          <a:p>
            <a:pPr lvl="2"/>
            <a:r>
              <a:rPr lang="en-US" altLang="zh-TW" sz="2000" dirty="0"/>
              <a:t>Classification and regression tree (CART), decision tree </a:t>
            </a:r>
            <a:r>
              <a:rPr lang="en-US" altLang="zh-TW" sz="1600" dirty="0"/>
              <a:t>	</a:t>
            </a:r>
            <a:endParaRPr lang="en-US" altLang="zh-TW" sz="2000" dirty="0"/>
          </a:p>
          <a:p>
            <a:pPr lvl="1"/>
            <a:r>
              <a:rPr lang="en-US" altLang="zh-TW" sz="2000" b="1" dirty="0"/>
              <a:t>Aggregation</a:t>
            </a:r>
          </a:p>
          <a:p>
            <a:pPr lvl="2"/>
            <a:r>
              <a:rPr lang="en-US" altLang="zh-TW" sz="2000" dirty="0"/>
              <a:t>Bagging (bootstrap + aggregation), </a:t>
            </a:r>
            <a:r>
              <a:rPr lang="en-US" altLang="zh-TW" sz="2000" dirty="0" err="1"/>
              <a:t>Adaboost</a:t>
            </a:r>
            <a:r>
              <a:rPr lang="en-US" altLang="zh-TW" sz="2000" dirty="0"/>
              <a:t>, Random forest </a:t>
            </a:r>
            <a:r>
              <a:rPr lang="en-US" altLang="zh-TW" sz="1600" dirty="0"/>
              <a:t>	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5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程序 20"/>
          <p:cNvSpPr/>
          <p:nvPr/>
        </p:nvSpPr>
        <p:spPr>
          <a:xfrm>
            <a:off x="1189859" y="2029490"/>
            <a:ext cx="1650183" cy="158417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Techniques: </a:t>
            </a:r>
          </a:p>
          <a:p>
            <a:pPr lvl="1"/>
            <a:r>
              <a:rPr lang="en-US" altLang="zh-TW" sz="2000" dirty="0"/>
              <a:t>Perceptron</a:t>
            </a:r>
          </a:p>
          <a:p>
            <a:pPr lvl="1"/>
            <a:r>
              <a:rPr lang="en-US" altLang="zh-TW" sz="2000" dirty="0"/>
              <a:t>Logistic regression </a:t>
            </a:r>
          </a:p>
          <a:p>
            <a:pPr lvl="1"/>
            <a:r>
              <a:rPr lang="en-US" altLang="zh-TW" sz="2000" dirty="0"/>
              <a:t>Support vector machine (SVM) </a:t>
            </a:r>
          </a:p>
          <a:p>
            <a:pPr lvl="1"/>
            <a:r>
              <a:rPr lang="en-US" altLang="zh-TW" sz="2000" dirty="0"/>
              <a:t>Ada-line</a:t>
            </a:r>
          </a:p>
          <a:p>
            <a:pPr lvl="1"/>
            <a:r>
              <a:rPr lang="en-US" altLang="zh-TW" sz="2000" dirty="0"/>
              <a:t>Multi-layer perceptron (MLP)</a:t>
            </a:r>
          </a:p>
          <a:p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1285011" y="212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1501035" y="22695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573043" y="20534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285011" y="23415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789067" y="22695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1717059" y="24855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/>
          <p:cNvSpPr/>
          <p:nvPr/>
        </p:nvSpPr>
        <p:spPr>
          <a:xfrm>
            <a:off x="1429027" y="255754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2141393" y="283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925369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2429425" y="283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213401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69385" y="32696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2501433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流程圖: 接點 18"/>
          <p:cNvSpPr/>
          <p:nvPr/>
        </p:nvSpPr>
        <p:spPr>
          <a:xfrm>
            <a:off x="2357417" y="32696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流程圖: 接點 19"/>
          <p:cNvSpPr/>
          <p:nvPr/>
        </p:nvSpPr>
        <p:spPr>
          <a:xfrm>
            <a:off x="2213401" y="341364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1381450" y="2149502"/>
            <a:ext cx="1176561" cy="118413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961724"/>
            <a:ext cx="2733675" cy="361950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3419871" y="2397319"/>
            <a:ext cx="4988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, where </a:t>
            </a:r>
            <a:r>
              <a:rPr lang="en-US" altLang="zh-TW" sz="2400" i="1" dirty="0"/>
              <a:t>w</a:t>
            </a:r>
            <a:r>
              <a:rPr lang="en-US" altLang="zh-TW" sz="2400" dirty="0"/>
              <a:t> is an </a:t>
            </a:r>
            <a:r>
              <a:rPr lang="en-US" altLang="zh-TW" sz="2400" i="1" dirty="0"/>
              <a:t>d</a:t>
            </a:r>
            <a:r>
              <a:rPr lang="en-US" altLang="zh-TW" sz="2400" dirty="0"/>
              <a:t>-dim vector (learned)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475828" y="1466693"/>
            <a:ext cx="2580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Linear classifier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80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圖: 程序 18"/>
          <p:cNvSpPr/>
          <p:nvPr/>
        </p:nvSpPr>
        <p:spPr>
          <a:xfrm>
            <a:off x="940881" y="1977762"/>
            <a:ext cx="3240360" cy="22322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內容版面配置區 44"/>
          <p:cNvSpPr>
            <a:spLocks noGrp="1"/>
          </p:cNvSpPr>
          <p:nvPr>
            <p:ph idx="1"/>
          </p:nvPr>
        </p:nvSpPr>
        <p:spPr>
          <a:xfrm>
            <a:off x="457200" y="4797153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Support vector machine (SVM):</a:t>
            </a:r>
          </a:p>
          <a:p>
            <a:pPr lvl="1"/>
            <a:r>
              <a:rPr lang="en-US" altLang="zh-TW" sz="2000" dirty="0"/>
              <a:t>Linear to nonlinear: </a:t>
            </a:r>
            <a:r>
              <a:rPr lang="en-US" altLang="zh-TW" sz="2000" b="1" dirty="0"/>
              <a:t>Feature transform</a:t>
            </a:r>
            <a:r>
              <a:rPr lang="en-US" altLang="zh-TW" sz="2000" dirty="0"/>
              <a:t> and </a:t>
            </a:r>
            <a:r>
              <a:rPr lang="en-US" altLang="zh-TW" sz="2000" b="1" dirty="0"/>
              <a:t>kernel function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1804977" y="360902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2741081" y="368102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2072435" y="204977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2381041" y="382504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2381041" y="212177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732969" y="226579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372929" y="276985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2309033" y="2553826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2021001" y="2697842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597065" y="2553826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2381041" y="276985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2237025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799373" y="276985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525057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2381041" y="312989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080547" y="334591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152555" y="252890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3296571" y="291386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2864523" y="212177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1516945" y="310496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接點 24"/>
          <p:cNvSpPr/>
          <p:nvPr/>
        </p:nvSpPr>
        <p:spPr>
          <a:xfrm>
            <a:off x="1948993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流程圖: 接點 25"/>
          <p:cNvSpPr/>
          <p:nvPr/>
        </p:nvSpPr>
        <p:spPr>
          <a:xfrm>
            <a:off x="2021001" y="3201898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2583349" y="3329297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2799373" y="3113273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7025" y="4208100"/>
            <a:ext cx="447675" cy="361950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8" y="2625834"/>
            <a:ext cx="447675" cy="361950"/>
          </a:xfrm>
          <a:prstGeom prst="rect">
            <a:avLst/>
          </a:prstGeom>
          <a:noFill/>
        </p:spPr>
      </p:pic>
      <p:sp>
        <p:nvSpPr>
          <p:cNvPr id="31" name="乘號 30"/>
          <p:cNvSpPr/>
          <p:nvPr/>
        </p:nvSpPr>
        <p:spPr>
          <a:xfrm>
            <a:off x="1516945" y="332098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乘號 31"/>
          <p:cNvSpPr/>
          <p:nvPr/>
        </p:nvSpPr>
        <p:spPr>
          <a:xfrm>
            <a:off x="2093009" y="375303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乘號 32"/>
          <p:cNvSpPr/>
          <p:nvPr/>
        </p:nvSpPr>
        <p:spPr>
          <a:xfrm>
            <a:off x="1588953" y="255382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接點 33"/>
          <p:cNvSpPr/>
          <p:nvPr/>
        </p:nvSpPr>
        <p:spPr>
          <a:xfrm>
            <a:off x="2237025" y="3401305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0597" y="2038244"/>
            <a:ext cx="1933575" cy="361950"/>
          </a:xfrm>
          <a:prstGeom prst="rect">
            <a:avLst/>
          </a:prstGeom>
          <a:noFill/>
        </p:spPr>
      </p:pic>
      <p:cxnSp>
        <p:nvCxnSpPr>
          <p:cNvPr id="36" name="直線接點 35"/>
          <p:cNvCxnSpPr/>
          <p:nvPr/>
        </p:nvCxnSpPr>
        <p:spPr>
          <a:xfrm rot="10800000" flipV="1">
            <a:off x="1372929" y="2121778"/>
            <a:ext cx="2160240" cy="187220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下箭號 36"/>
          <p:cNvSpPr/>
          <p:nvPr/>
        </p:nvSpPr>
        <p:spPr>
          <a:xfrm>
            <a:off x="6032685" y="2542300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4493" y="3118364"/>
            <a:ext cx="4619625" cy="361950"/>
          </a:xfrm>
          <a:prstGeom prst="rect">
            <a:avLst/>
          </a:prstGeom>
          <a:noFill/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0597" y="3622420"/>
            <a:ext cx="2733675" cy="361950"/>
          </a:xfrm>
          <a:prstGeom prst="rect">
            <a:avLst/>
          </a:prstGeom>
          <a:noFill/>
        </p:spPr>
      </p:pic>
      <p:sp>
        <p:nvSpPr>
          <p:cNvPr id="40" name="橢圓 39"/>
          <p:cNvSpPr/>
          <p:nvPr/>
        </p:nvSpPr>
        <p:spPr>
          <a:xfrm>
            <a:off x="1804977" y="2337802"/>
            <a:ext cx="1296144" cy="136815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7662" y="1505180"/>
            <a:ext cx="3383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400" dirty="0"/>
              <a:t>Non-linear case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010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Unsupervised learning categories and techniques</a:t>
            </a:r>
          </a:p>
          <a:p>
            <a:pPr lvl="1"/>
            <a:r>
              <a:rPr lang="en-US" altLang="zh-TW" sz="2000" b="1" dirty="0"/>
              <a:t>Clustering</a:t>
            </a:r>
          </a:p>
          <a:p>
            <a:pPr lvl="2"/>
            <a:r>
              <a:rPr lang="en-US" altLang="zh-TW" sz="2000" dirty="0"/>
              <a:t>K-means clustering</a:t>
            </a:r>
          </a:p>
          <a:p>
            <a:pPr lvl="2"/>
            <a:r>
              <a:rPr lang="en-US" altLang="zh-TW" sz="2000" dirty="0"/>
              <a:t>Spectral clustering </a:t>
            </a:r>
            <a:r>
              <a:rPr lang="en-US" altLang="zh-TW" sz="1600" dirty="0"/>
              <a:t>	</a:t>
            </a:r>
            <a:endParaRPr lang="en-US" altLang="zh-TW" sz="2000" dirty="0"/>
          </a:p>
          <a:p>
            <a:pPr lvl="1"/>
            <a:r>
              <a:rPr lang="en-US" altLang="zh-TW" sz="2000" b="1" dirty="0"/>
              <a:t>Density Estimation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000" dirty="0"/>
              <a:t>Gaussian mixture model (GMM) 	</a:t>
            </a:r>
          </a:p>
          <a:p>
            <a:pPr lvl="2"/>
            <a:r>
              <a:rPr lang="en-US" altLang="zh-TW" sz="2000" dirty="0"/>
              <a:t>Graphical models </a:t>
            </a:r>
          </a:p>
          <a:p>
            <a:pPr lvl="1"/>
            <a:r>
              <a:rPr lang="en-US" altLang="zh-TW" sz="2000" b="1" dirty="0"/>
              <a:t>Dimensionality reduction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000" dirty="0"/>
              <a:t>Principal component analysis (PCA) 	</a:t>
            </a:r>
          </a:p>
          <a:p>
            <a:pPr lvl="2"/>
            <a:r>
              <a:rPr lang="en-US" altLang="zh-TW" sz="2000" dirty="0"/>
              <a:t>Factor analysis 	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9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Face detection</a:t>
            </a:r>
          </a:p>
          <a:p>
            <a:r>
              <a:rPr lang="en-US" altLang="zh-TW" dirty="0"/>
              <a:t>Object detection and recognition</a:t>
            </a:r>
          </a:p>
          <a:p>
            <a:r>
              <a:rPr lang="en-US" altLang="zh-TW" dirty="0"/>
              <a:t>Image segmentation</a:t>
            </a:r>
          </a:p>
          <a:p>
            <a:r>
              <a:rPr lang="en-US" altLang="zh-TW" dirty="0"/>
              <a:t>Multimedia event detection</a:t>
            </a:r>
          </a:p>
          <a:p>
            <a:r>
              <a:rPr lang="en-US" altLang="zh-TW" dirty="0"/>
              <a:t>Economical and commercial usage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6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What is machine learning?</a:t>
            </a:r>
          </a:p>
          <a:p>
            <a:r>
              <a:rPr lang="en-US" altLang="zh-TW" dirty="0"/>
              <a:t>Learning system model</a:t>
            </a:r>
          </a:p>
          <a:p>
            <a:r>
              <a:rPr lang="en-US" altLang="zh-TW" dirty="0"/>
              <a:t>Training and testing</a:t>
            </a:r>
          </a:p>
          <a:p>
            <a:r>
              <a:rPr lang="en-US" altLang="zh-TW" dirty="0"/>
              <a:t>Performance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Machine learning structure</a:t>
            </a:r>
          </a:p>
          <a:p>
            <a:r>
              <a:rPr lang="en-US" altLang="zh-TW" dirty="0"/>
              <a:t>What are we seeking? </a:t>
            </a:r>
          </a:p>
          <a:p>
            <a:r>
              <a:rPr lang="en-US" altLang="zh-TW" dirty="0"/>
              <a:t>Learning techniques</a:t>
            </a:r>
          </a:p>
          <a:p>
            <a:r>
              <a:rPr lang="en-US" altLang="zh-TW" dirty="0"/>
              <a:t>Applications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    We have a simple overview of some techniques and algorithms in machine learning. Furthermore, there are more and more techniques apply machine learning as a solution. In the future, machine learning will play an important role in our daily life.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78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 branch of </a:t>
            </a:r>
            <a:r>
              <a:rPr lang="en-US" altLang="zh-TW" sz="2400" b="1" dirty="0"/>
              <a:t>artificial intelligence</a:t>
            </a:r>
            <a:r>
              <a:rPr lang="en-US" altLang="zh-TW" sz="2400" dirty="0"/>
              <a:t>, concerned with the design and development of algorithms that allow computers to evolve behaviors based on empirical data.</a:t>
            </a:r>
          </a:p>
          <a:p>
            <a:endParaRPr lang="en-US" altLang="zh-TW" sz="2400" dirty="0"/>
          </a:p>
          <a:p>
            <a:r>
              <a:rPr lang="en-US" altLang="zh-TW" sz="2400" dirty="0"/>
              <a:t>As intelligence requires knowledge, it is necessary for the computers to acquire knowledge.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2804588"/>
            <a:ext cx="12241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29614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588224" y="3220087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292080" y="3635585"/>
            <a:ext cx="648072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067695" y="5196510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067696" y="2132856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流程圖: 程序 177"/>
          <p:cNvSpPr/>
          <p:nvPr/>
        </p:nvSpPr>
        <p:spPr>
          <a:xfrm>
            <a:off x="5940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程序 159"/>
          <p:cNvSpPr/>
          <p:nvPr/>
        </p:nvSpPr>
        <p:spPr>
          <a:xfrm>
            <a:off x="3347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程序 120"/>
          <p:cNvSpPr/>
          <p:nvPr/>
        </p:nvSpPr>
        <p:spPr>
          <a:xfrm>
            <a:off x="755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043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106"/>
          <p:cNvSpPr/>
          <p:nvPr/>
        </p:nvSpPr>
        <p:spPr>
          <a:xfrm>
            <a:off x="1259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乘號 107"/>
          <p:cNvSpPr/>
          <p:nvPr/>
        </p:nvSpPr>
        <p:spPr>
          <a:xfrm>
            <a:off x="1331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/>
          <p:cNvSpPr/>
          <p:nvPr/>
        </p:nvSpPr>
        <p:spPr>
          <a:xfrm>
            <a:off x="1043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/>
          <p:cNvSpPr/>
          <p:nvPr/>
        </p:nvSpPr>
        <p:spPr>
          <a:xfrm>
            <a:off x="1547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/>
          <p:cNvSpPr/>
          <p:nvPr/>
        </p:nvSpPr>
        <p:spPr>
          <a:xfrm>
            <a:off x="1475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乘號 111"/>
          <p:cNvSpPr/>
          <p:nvPr/>
        </p:nvSpPr>
        <p:spPr>
          <a:xfrm>
            <a:off x="1187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接點 112"/>
          <p:cNvSpPr/>
          <p:nvPr/>
        </p:nvSpPr>
        <p:spPr>
          <a:xfrm>
            <a:off x="1907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1691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195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1979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1835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267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123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1979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635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122"/>
          <p:cNvSpPr/>
          <p:nvPr/>
        </p:nvSpPr>
        <p:spPr>
          <a:xfrm>
            <a:off x="3851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123"/>
          <p:cNvSpPr/>
          <p:nvPr/>
        </p:nvSpPr>
        <p:spPr>
          <a:xfrm>
            <a:off x="3779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124"/>
          <p:cNvSpPr/>
          <p:nvPr/>
        </p:nvSpPr>
        <p:spPr>
          <a:xfrm>
            <a:off x="3635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/>
          <p:cNvSpPr/>
          <p:nvPr/>
        </p:nvSpPr>
        <p:spPr>
          <a:xfrm>
            <a:off x="3419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126"/>
          <p:cNvSpPr/>
          <p:nvPr/>
        </p:nvSpPr>
        <p:spPr>
          <a:xfrm>
            <a:off x="4067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/>
          <p:cNvSpPr/>
          <p:nvPr/>
        </p:nvSpPr>
        <p:spPr>
          <a:xfrm>
            <a:off x="3779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/>
          <p:cNvSpPr/>
          <p:nvPr/>
        </p:nvSpPr>
        <p:spPr>
          <a:xfrm>
            <a:off x="4283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129"/>
          <p:cNvSpPr/>
          <p:nvPr/>
        </p:nvSpPr>
        <p:spPr>
          <a:xfrm>
            <a:off x="4644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乘號 130"/>
          <p:cNvSpPr/>
          <p:nvPr/>
        </p:nvSpPr>
        <p:spPr>
          <a:xfrm>
            <a:off x="4427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乘號 131"/>
          <p:cNvSpPr/>
          <p:nvPr/>
        </p:nvSpPr>
        <p:spPr>
          <a:xfrm>
            <a:off x="4427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乘號 132"/>
          <p:cNvSpPr/>
          <p:nvPr/>
        </p:nvSpPr>
        <p:spPr>
          <a:xfrm>
            <a:off x="4139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乘號 133"/>
          <p:cNvSpPr/>
          <p:nvPr/>
        </p:nvSpPr>
        <p:spPr>
          <a:xfrm>
            <a:off x="3923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乘號 134"/>
          <p:cNvSpPr/>
          <p:nvPr/>
        </p:nvSpPr>
        <p:spPr>
          <a:xfrm>
            <a:off x="4139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乘號 135"/>
          <p:cNvSpPr/>
          <p:nvPr/>
        </p:nvSpPr>
        <p:spPr>
          <a:xfrm>
            <a:off x="3419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接點 136"/>
          <p:cNvSpPr/>
          <p:nvPr/>
        </p:nvSpPr>
        <p:spPr>
          <a:xfrm>
            <a:off x="4644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27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932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716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5004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860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716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5076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292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220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292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5076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211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27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283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067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860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067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716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283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211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乘號 158"/>
          <p:cNvSpPr/>
          <p:nvPr/>
        </p:nvSpPr>
        <p:spPr>
          <a:xfrm>
            <a:off x="5076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1280648" y="587758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Training set </a:t>
            </a:r>
            <a:r>
              <a:rPr lang="en-US" altLang="zh-TW" sz="2000" dirty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851920" y="37170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Universal set</a:t>
            </a:r>
          </a:p>
          <a:p>
            <a:pPr algn="ctr"/>
            <a:r>
              <a:rPr lang="en-US" altLang="zh-TW" sz="2000" dirty="0"/>
              <a:t>(unobserved)</a:t>
            </a:r>
            <a:endParaRPr lang="zh-TW" altLang="en-US" sz="2000" dirty="0"/>
          </a:p>
        </p:txBody>
      </p:sp>
      <p:sp>
        <p:nvSpPr>
          <p:cNvPr id="163" name="乘號 162"/>
          <p:cNvSpPr/>
          <p:nvPr/>
        </p:nvSpPr>
        <p:spPr>
          <a:xfrm>
            <a:off x="6228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乘號 163"/>
          <p:cNvSpPr/>
          <p:nvPr/>
        </p:nvSpPr>
        <p:spPr>
          <a:xfrm>
            <a:off x="6444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乘號 164"/>
          <p:cNvSpPr/>
          <p:nvPr/>
        </p:nvSpPr>
        <p:spPr>
          <a:xfrm>
            <a:off x="6732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乘號 165"/>
          <p:cNvSpPr/>
          <p:nvPr/>
        </p:nvSpPr>
        <p:spPr>
          <a:xfrm>
            <a:off x="7092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乘號 166"/>
          <p:cNvSpPr/>
          <p:nvPr/>
        </p:nvSpPr>
        <p:spPr>
          <a:xfrm>
            <a:off x="6876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乘號 167"/>
          <p:cNvSpPr/>
          <p:nvPr/>
        </p:nvSpPr>
        <p:spPr>
          <a:xfrm>
            <a:off x="6660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乘號 168"/>
          <p:cNvSpPr/>
          <p:nvPr/>
        </p:nvSpPr>
        <p:spPr>
          <a:xfrm>
            <a:off x="6372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流程圖: 接點 169"/>
          <p:cNvSpPr/>
          <p:nvPr/>
        </p:nvSpPr>
        <p:spPr>
          <a:xfrm>
            <a:off x="7092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876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7380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7164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7020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7452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7308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948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62211" y="5886953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Testing set</a:t>
            </a:r>
          </a:p>
          <a:p>
            <a:pPr algn="ctr"/>
            <a:r>
              <a:rPr lang="en-US" altLang="zh-TW" sz="2000" dirty="0"/>
              <a:t>(unobserved)</a:t>
            </a:r>
            <a:endParaRPr lang="zh-TW" altLang="en-US" sz="2000" dirty="0"/>
          </a:p>
        </p:txBody>
      </p:sp>
      <p:sp>
        <p:nvSpPr>
          <p:cNvPr id="180" name="乘號 179"/>
          <p:cNvSpPr/>
          <p:nvPr/>
        </p:nvSpPr>
        <p:spPr>
          <a:xfrm>
            <a:off x="6516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乘號 180"/>
          <p:cNvSpPr/>
          <p:nvPr/>
        </p:nvSpPr>
        <p:spPr>
          <a:xfrm>
            <a:off x="7164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乘號 181"/>
          <p:cNvSpPr/>
          <p:nvPr/>
        </p:nvSpPr>
        <p:spPr>
          <a:xfrm>
            <a:off x="7452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6732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流程圖: 接點 183"/>
          <p:cNvSpPr/>
          <p:nvPr/>
        </p:nvSpPr>
        <p:spPr>
          <a:xfrm>
            <a:off x="6588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588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7164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7524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2483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6084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899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6084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716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乘號 192"/>
          <p:cNvSpPr/>
          <p:nvPr/>
        </p:nvSpPr>
        <p:spPr>
          <a:xfrm>
            <a:off x="4932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流程圖: 接點 193"/>
          <p:cNvSpPr/>
          <p:nvPr/>
        </p:nvSpPr>
        <p:spPr>
          <a:xfrm>
            <a:off x="3923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779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3851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948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流程圖: 接點 197"/>
          <p:cNvSpPr/>
          <p:nvPr/>
        </p:nvSpPr>
        <p:spPr>
          <a:xfrm>
            <a:off x="6372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1483940" y="3976812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 199"/>
          <p:cNvSpPr/>
          <p:nvPr/>
        </p:nvSpPr>
        <p:spPr>
          <a:xfrm>
            <a:off x="6588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流程圖: 接點 200"/>
          <p:cNvSpPr/>
          <p:nvPr/>
        </p:nvSpPr>
        <p:spPr>
          <a:xfrm>
            <a:off x="6372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909846" y="2852936"/>
            <a:ext cx="187220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Data acquisition</a:t>
            </a:r>
            <a:endParaRPr lang="zh-TW" altLang="en-US" sz="2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6516216" y="2852936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程序 50"/>
          <p:cNvSpPr/>
          <p:nvPr/>
        </p:nvSpPr>
        <p:spPr>
          <a:xfrm>
            <a:off x="609262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程序 34"/>
          <p:cNvSpPr/>
          <p:nvPr/>
        </p:nvSpPr>
        <p:spPr>
          <a:xfrm>
            <a:off x="3788366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87568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 is the process of making the system able to learn.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No free lunch rule:</a:t>
            </a:r>
          </a:p>
          <a:p>
            <a:pPr lvl="1"/>
            <a:r>
              <a:rPr lang="en-US" altLang="zh-TW" sz="2000" dirty="0"/>
              <a:t>Training set and testing set come from the same distribution</a:t>
            </a:r>
          </a:p>
          <a:p>
            <a:pPr lvl="1"/>
            <a:r>
              <a:rPr lang="en-US" altLang="zh-TW" sz="2000" dirty="0"/>
              <a:t>Need to make some assumptions or bias</a:t>
            </a:r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and testing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970834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11868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1258866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9708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474890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402882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114850" y="45491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1827216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16111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115248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899224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175520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1872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43240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189922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883518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860374" y="430909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417155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40275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42435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/>
          <p:cNvSpPr/>
          <p:nvPr/>
        </p:nvSpPr>
        <p:spPr>
          <a:xfrm>
            <a:off x="4459582" y="409307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/>
          <p:cNvSpPr/>
          <p:nvPr/>
        </p:nvSpPr>
        <p:spPr>
          <a:xfrm>
            <a:off x="4171550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4739900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379860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027932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502793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46678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52439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流程圖: 接點 32"/>
          <p:cNvSpPr/>
          <p:nvPr/>
        </p:nvSpPr>
        <p:spPr>
          <a:xfrm>
            <a:off x="51719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流程圖: 接點 33"/>
          <p:cNvSpPr/>
          <p:nvPr/>
        </p:nvSpPr>
        <p:spPr>
          <a:xfrm>
            <a:off x="4811908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625978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6907854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6475806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6114986" y="419189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乘號 39"/>
          <p:cNvSpPr/>
          <p:nvPr/>
        </p:nvSpPr>
        <p:spPr>
          <a:xfrm>
            <a:off x="669183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乘號 40"/>
          <p:cNvSpPr/>
          <p:nvPr/>
        </p:nvSpPr>
        <p:spPr>
          <a:xfrm>
            <a:off x="7123878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乘號 41"/>
          <p:cNvSpPr/>
          <p:nvPr/>
        </p:nvSpPr>
        <p:spPr>
          <a:xfrm>
            <a:off x="733990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6170973" y="534121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43"/>
          <p:cNvSpPr/>
          <p:nvPr/>
        </p:nvSpPr>
        <p:spPr>
          <a:xfrm>
            <a:off x="6252068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476204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88172" y="511718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69721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754821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48"/>
          <p:cNvSpPr/>
          <p:nvPr/>
        </p:nvSpPr>
        <p:spPr>
          <a:xfrm>
            <a:off x="6900140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49"/>
          <p:cNvSpPr/>
          <p:nvPr/>
        </p:nvSpPr>
        <p:spPr>
          <a:xfrm>
            <a:off x="711616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2858925" y="4469116"/>
            <a:ext cx="707221" cy="70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44595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乘號 53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/>
          <p:cNvSpPr/>
          <p:nvPr/>
        </p:nvSpPr>
        <p:spPr>
          <a:xfrm>
            <a:off x="4652462" y="438110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/>
          <p:cNvSpPr/>
          <p:nvPr/>
        </p:nvSpPr>
        <p:spPr>
          <a:xfrm>
            <a:off x="4675606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/>
          <p:cNvSpPr/>
          <p:nvPr/>
        </p:nvSpPr>
        <p:spPr>
          <a:xfrm>
            <a:off x="3883518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乘號 57"/>
          <p:cNvSpPr/>
          <p:nvPr/>
        </p:nvSpPr>
        <p:spPr>
          <a:xfrm>
            <a:off x="4099542" y="462113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乘號 58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59"/>
          <p:cNvSpPr/>
          <p:nvPr/>
        </p:nvSpPr>
        <p:spPr>
          <a:xfrm>
            <a:off x="4635745" y="456883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4532260" y="519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61"/>
          <p:cNvSpPr/>
          <p:nvPr/>
        </p:nvSpPr>
        <p:spPr>
          <a:xfrm>
            <a:off x="4523876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62"/>
          <p:cNvSpPr/>
          <p:nvPr/>
        </p:nvSpPr>
        <p:spPr>
          <a:xfrm>
            <a:off x="4837060" y="518919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5027932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4667892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4307852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乘號 66"/>
          <p:cNvSpPr/>
          <p:nvPr/>
        </p:nvSpPr>
        <p:spPr>
          <a:xfrm>
            <a:off x="62597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67"/>
          <p:cNvSpPr/>
          <p:nvPr/>
        </p:nvSpPr>
        <p:spPr>
          <a:xfrm>
            <a:off x="6412182" y="448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68"/>
          <p:cNvSpPr/>
          <p:nvPr/>
        </p:nvSpPr>
        <p:spPr>
          <a:xfrm>
            <a:off x="6259782" y="46931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7620220" y="4613132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7348956" y="51339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71"/>
          <p:cNvSpPr/>
          <p:nvPr/>
        </p:nvSpPr>
        <p:spPr>
          <a:xfrm>
            <a:off x="6684116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72"/>
          <p:cNvSpPr/>
          <p:nvPr/>
        </p:nvSpPr>
        <p:spPr>
          <a:xfrm>
            <a:off x="6468092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8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There are several factors affecting the performance:</a:t>
            </a:r>
          </a:p>
          <a:p>
            <a:pPr lvl="1"/>
            <a:r>
              <a:rPr lang="en-US" altLang="zh-TW" sz="2000" b="1" dirty="0"/>
              <a:t>Types of training</a:t>
            </a:r>
            <a:r>
              <a:rPr lang="en-US" altLang="zh-TW" sz="2000" dirty="0"/>
              <a:t> provided</a:t>
            </a:r>
          </a:p>
          <a:p>
            <a:pPr lvl="1"/>
            <a:r>
              <a:rPr lang="en-US" altLang="zh-TW" sz="2000" dirty="0"/>
              <a:t>The form and extent of any initial </a:t>
            </a:r>
            <a:r>
              <a:rPr lang="en-US" altLang="zh-TW" sz="2000" b="1" dirty="0"/>
              <a:t>background knowledge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b="1" dirty="0"/>
              <a:t>type of feedback</a:t>
            </a:r>
            <a:r>
              <a:rPr lang="en-US" altLang="zh-TW" sz="2000" dirty="0"/>
              <a:t> provided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b="1" dirty="0"/>
              <a:t>learning algorithms</a:t>
            </a:r>
            <a:r>
              <a:rPr lang="en-US" altLang="zh-TW" sz="2000" dirty="0"/>
              <a:t> used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algn="just"/>
            <a:r>
              <a:rPr lang="en-US" altLang="zh-TW" sz="2400" dirty="0"/>
              <a:t>Two important factors:</a:t>
            </a:r>
          </a:p>
          <a:p>
            <a:pPr lvl="1" algn="just"/>
            <a:r>
              <a:rPr lang="en-US" altLang="zh-TW" sz="2000" dirty="0"/>
              <a:t>Modeling</a:t>
            </a:r>
          </a:p>
          <a:p>
            <a:pPr lvl="1" algn="just"/>
            <a:r>
              <a:rPr lang="en-US" altLang="zh-TW" sz="2000" dirty="0"/>
              <a:t>Optimization</a:t>
            </a:r>
          </a:p>
          <a:p>
            <a:pPr marL="457200" lvl="1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success of machine learning system also depends on the algorithms. 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 algorithms control the search to find and build the knowledge structures.</a:t>
            </a:r>
            <a:endParaRPr lang="zh-TW" altLang="en-US" sz="2400" dirty="0"/>
          </a:p>
          <a:p>
            <a:endParaRPr lang="en-US" altLang="zh-TW" sz="2400" dirty="0"/>
          </a:p>
          <a:p>
            <a:r>
              <a:rPr lang="en-US" altLang="zh-TW" sz="2400" dirty="0"/>
              <a:t>The learning algorithms should extract useful information from training examples.</a:t>
            </a:r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/>
              <a:t>Supervised learning </a:t>
            </a:r>
            <a:r>
              <a:rPr lang="en-US" altLang="zh-TW" sz="2400" dirty="0"/>
              <a:t>(                                        )</a:t>
            </a:r>
          </a:p>
          <a:p>
            <a:pPr lvl="1"/>
            <a:r>
              <a:rPr lang="en-US" altLang="zh-TW" sz="2000" dirty="0"/>
              <a:t>Prediction</a:t>
            </a:r>
          </a:p>
          <a:p>
            <a:pPr lvl="1"/>
            <a:r>
              <a:rPr lang="en-US" altLang="zh-TW" sz="2000" dirty="0"/>
              <a:t>Classification (discrete labels), Regression (real values)</a:t>
            </a:r>
          </a:p>
          <a:p>
            <a:r>
              <a:rPr lang="en-US" altLang="zh-TW" sz="2400" b="1" dirty="0"/>
              <a:t>Unsupervised learning</a:t>
            </a:r>
            <a:r>
              <a:rPr lang="en-US" altLang="zh-TW" sz="2400" dirty="0"/>
              <a:t> (                          )</a:t>
            </a:r>
          </a:p>
          <a:p>
            <a:pPr lvl="1"/>
            <a:r>
              <a:rPr lang="en-US" altLang="zh-TW" sz="2000" dirty="0"/>
              <a:t>Clustering</a:t>
            </a:r>
          </a:p>
          <a:p>
            <a:pPr lvl="1"/>
            <a:r>
              <a:rPr lang="en-US" altLang="zh-TW" sz="2000" dirty="0"/>
              <a:t>Probability distribution estimation</a:t>
            </a:r>
          </a:p>
          <a:p>
            <a:pPr lvl="1"/>
            <a:r>
              <a:rPr lang="en-US" altLang="zh-TW" sz="2000" dirty="0"/>
              <a:t>Finding association (in features)</a:t>
            </a:r>
          </a:p>
          <a:p>
            <a:pPr lvl="1"/>
            <a:r>
              <a:rPr lang="en-US" altLang="zh-TW" sz="2000" dirty="0"/>
              <a:t>Dimension reduction </a:t>
            </a:r>
          </a:p>
          <a:p>
            <a:r>
              <a:rPr lang="en-US" altLang="zh-TW" sz="2400" b="1" dirty="0"/>
              <a:t>Semi-supervised learning</a:t>
            </a:r>
          </a:p>
          <a:p>
            <a:r>
              <a:rPr lang="en-US" altLang="zh-TW" sz="2400" b="1" dirty="0"/>
              <a:t>Reinforcement learning</a:t>
            </a:r>
          </a:p>
          <a:p>
            <a:pPr lvl="1"/>
            <a:r>
              <a:rPr lang="en-US" altLang="zh-TW" sz="2000" dirty="0"/>
              <a:t>Decision making (robot, chess machine)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545357"/>
            <a:ext cx="2714625" cy="371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4634" y="2769493"/>
            <a:ext cx="173355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2390</TotalTime>
  <Words>454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微軟正黑體</vt:lpstr>
      <vt:lpstr>新細明體</vt:lpstr>
      <vt:lpstr>Arial</vt:lpstr>
      <vt:lpstr>Calibri</vt:lpstr>
      <vt:lpstr>Gill Sans MT</vt:lpstr>
      <vt:lpstr>Wingdings 2</vt:lpstr>
      <vt:lpstr>高山峻嶺</vt:lpstr>
      <vt:lpstr>An Overview of  Machine Learning</vt:lpstr>
      <vt:lpstr>Outline &amp; Content</vt:lpstr>
      <vt:lpstr>What is machine learning?</vt:lpstr>
      <vt:lpstr>Learning system model</vt:lpstr>
      <vt:lpstr>Training and testing</vt:lpstr>
      <vt:lpstr>Training and testing</vt:lpstr>
      <vt:lpstr>Performance</vt:lpstr>
      <vt:lpstr>Algorithms</vt:lpstr>
      <vt:lpstr>Algorithms</vt:lpstr>
      <vt:lpstr>Algorithms</vt:lpstr>
      <vt:lpstr>Machine learning structure</vt:lpstr>
      <vt:lpstr>Machine learning structure</vt:lpstr>
      <vt:lpstr>What are we seeking? </vt:lpstr>
      <vt:lpstr>What are we seeking?</vt:lpstr>
      <vt:lpstr>Learning techniques</vt:lpstr>
      <vt:lpstr>Learning techniques</vt:lpstr>
      <vt:lpstr>Learning techniques</vt:lpstr>
      <vt:lpstr>Learning techniques</vt:lpstr>
      <vt:lpstr>Applications</vt:lpstr>
      <vt:lpstr>Conclusion</vt:lpstr>
    </vt:vector>
  </TitlesOfParts>
  <Company>NTU DISP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longchen Chen Long</cp:lastModifiedBy>
  <cp:revision>97</cp:revision>
  <dcterms:created xsi:type="dcterms:W3CDTF">2011-10-12T13:27:42Z</dcterms:created>
  <dcterms:modified xsi:type="dcterms:W3CDTF">2018-12-12T07:58:27Z</dcterms:modified>
</cp:coreProperties>
</file>