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9" r:id="rId7"/>
    <p:sldId id="260" r:id="rId8"/>
    <p:sldId id="267" r:id="rId9"/>
    <p:sldId id="266" r:id="rId10"/>
    <p:sldId id="261" r:id="rId11"/>
    <p:sldId id="262" r:id="rId12"/>
    <p:sldId id="268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6C14"/>
    <a:srgbClr val="5C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8:41:07.5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0,'0'1,"1"0,-1 0,1 0,-1 0,1 0,0 0,-1 0,1 0,0 0,0 0,0-1,0 1,0 0,0-1,0 1,0 0,0-1,0 1,2 0,28 11,-22-9,9 3,2-1,32 5,-5-1,30 5,94 5,-87-9,-47-4,52 0,-50-4,50 8,-51-4,53 0,351-7,-429 0,0 0,0-1,19-5,16-3,-30 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9T02:34:01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9T02:34:0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9T02:34:58.7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34 306,'45'-2,"-1"-3,69-15,12-1,-63 10,-39 7,1 0,30 0,809 4,-843-1,0-1,36-9,-12 2,94-16,-20 3,-67 13,-27 4,0 1,39-2,22 7,-708-2,297 2,304-2,-1-2,-30-6,-11-2,2 1,-71-21,24 4,-29 1,76 16,37 6,1 0,-29 0,12 4,1-2,0 3,0 1,-65 12,67-8,30-5,35 2,42 8,-44-6,-1-2,28 2,-28-4,44 9,-44-6,46 3,1003-7,-1056 1,0 0,32 9,30 2,-18-11,-20-1,0 2,50 8,-59-5,0-2,43-1,-55-2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9T02:33:52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24575,'16'2'0,"1"1"0,-1 0 0,0 1 0,27 10 0,-22-7 0,325 116 0,-36-31 0,-161-51 0,21 5 0,101 31 0,-168-40 0,59 18 0,320 80 0,-149-31 0,-249-73 0,151 81 0,-12 9 0,-50-12 0,-52-31 0,18 11 0,149 124 0,-15 25 0,-159-137 0,146 152 0,-202-196 0,61 83 0,-64-75 0,-27-31 0,95 105 0,-101-114 0,-1 0 0,22 36 0,-12-17 0,-7-8 0,24 52 0,11 15 0,114 212 0,-151-273 0,110 276 0,-116-273 0,59 146 0,-5-29 0,-35-68 0,-26-66 0,1-1 0,21 42 0,102 217 0,-68-155 0,-44-94 0,-2 2 0,20 54 0,-3 10-1365,-30-89-5461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9T02:33:5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0 464 24575,'11'0'0,"0"1"0,0 0 0,-1 0 0,1 2 0,0-1 0,-1 1 0,0 1 0,0 0 0,0 0 0,0 1 0,-1 0 0,1 1 0,10 9 0,-2 0 0,0 1 0,-1 1 0,-1 1 0,-1 0 0,13 22 0,-27-39 0,-1-1 0,0 1 0,1 0 0,-1 0 0,1 0 0,-1 0 0,1 0 0,0-1 0,-1 1 0,1 0 0,0 0 0,-1-1 0,1 1 0,0-1 0,0 1 0,0-1 0,-1 1 0,1-1 0,0 1 0,0-1 0,0 0 0,0 1 0,0-1 0,0 0 0,0 0 0,0 0 0,0 1 0,1-1 0,-1-1 0,0 0 0,0 0 0,0-1 0,0 1 0,0 0 0,0 0 0,0 0 0,-1 0 0,1-1 0,0 1 0,-1 0 0,1-1 0,-1 1 0,0 0 0,1-1 0,-1-2 0,4-66 0,-4 67 0,-2-538-1365,2 521-5461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9T02:33:56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9T02:33:57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9T02:33:57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9T02:33:57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9T02:33:59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9T02:34:00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9AFB-9075-4E46-8E54-2468A8554322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6FE3-6FA5-42AE-BF85-0574059F6E4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46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9AFB-9075-4E46-8E54-2468A8554322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6FE3-6FA5-42AE-BF85-0574059F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4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9AFB-9075-4E46-8E54-2468A8554322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6FE3-6FA5-42AE-BF85-0574059F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7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9AFB-9075-4E46-8E54-2468A8554322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6FE3-6FA5-42AE-BF85-0574059F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0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9AFB-9075-4E46-8E54-2468A8554322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6FE3-6FA5-42AE-BF85-0574059F6E4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10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9AFB-9075-4E46-8E54-2468A8554322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6FE3-6FA5-42AE-BF85-0574059F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7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9AFB-9075-4E46-8E54-2468A8554322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6FE3-6FA5-42AE-BF85-0574059F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5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9AFB-9075-4E46-8E54-2468A8554322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6FE3-6FA5-42AE-BF85-0574059F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3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9AFB-9075-4E46-8E54-2468A8554322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6FE3-6FA5-42AE-BF85-0574059F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8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B7C9AFB-9075-4E46-8E54-2468A8554322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F26FE3-6FA5-42AE-BF85-0574059F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5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9AFB-9075-4E46-8E54-2468A8554322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6FE3-6FA5-42AE-BF85-0574059F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6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B7C9AFB-9075-4E46-8E54-2468A8554322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BF26FE3-6FA5-42AE-BF85-0574059F6E4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58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8.xml"/><Relationship Id="rId1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customXml" Target="../ink/ink7.xml"/><Relationship Id="rId17" Type="http://schemas.openxmlformats.org/officeDocument/2006/relationships/customXml" Target="../ink/ink12.xml"/><Relationship Id="rId2" Type="http://schemas.openxmlformats.org/officeDocument/2006/relationships/image" Target="../media/image18.png"/><Relationship Id="rId16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6.xml"/><Relationship Id="rId5" Type="http://schemas.openxmlformats.org/officeDocument/2006/relationships/image" Target="../media/image20.png"/><Relationship Id="rId15" Type="http://schemas.openxmlformats.org/officeDocument/2006/relationships/customXml" Target="../ink/ink10.xml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22.png"/><Relationship Id="rId14" Type="http://schemas.openxmlformats.org/officeDocument/2006/relationships/customXml" Target="../ink/ink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32637-28EA-4D06-2461-0E526F142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DL Assignment 2 (Part 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D33E6-5A7A-31E9-0005-C168A632B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Low Jun Jie, Ryan</a:t>
            </a:r>
          </a:p>
        </p:txBody>
      </p:sp>
    </p:spTree>
    <p:extLst>
      <p:ext uri="{BB962C8B-B14F-4D97-AF65-F5344CB8AC3E}">
        <p14:creationId xmlns:p14="http://schemas.microsoft.com/office/powerpoint/2010/main" val="455002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28C6-3C3A-074A-D5D8-ECCA3B1B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Fine-Tuned Model </a:t>
            </a:r>
            <a:r>
              <a:rPr lang="en-US" dirty="0">
                <a:solidFill>
                  <a:srgbClr val="5C2424"/>
                </a:solidFill>
              </a:rPr>
              <a:t>(Model 12)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FEF58-ED98-0921-7142-EDC17E303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7404"/>
            <a:ext cx="4998720" cy="3179272"/>
          </a:xfrm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US" sz="2400" dirty="0">
                <a:solidFill>
                  <a:srgbClr val="0070C0"/>
                </a:solidFill>
              </a:rPr>
              <a:t>Before</a:t>
            </a:r>
            <a:r>
              <a:rPr lang="en-US" sz="2400" dirty="0"/>
              <a:t>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200" dirty="0"/>
              <a:t>Recurrent Dropout: </a:t>
            </a:r>
            <a:r>
              <a:rPr lang="en-US" sz="2200" dirty="0">
                <a:solidFill>
                  <a:srgbClr val="0070C0"/>
                </a:solidFill>
              </a:rPr>
              <a:t>None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200" dirty="0"/>
              <a:t>Dropout: </a:t>
            </a:r>
            <a:r>
              <a:rPr lang="en-US" sz="2200" dirty="0">
                <a:solidFill>
                  <a:srgbClr val="0070C0"/>
                </a:solidFill>
              </a:rPr>
              <a:t>None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200" dirty="0"/>
              <a:t>Optimizer: RMSprop (0.01)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200" dirty="0"/>
              <a:t>Batch Size: </a:t>
            </a:r>
            <a:r>
              <a:rPr lang="en-US" sz="2200" dirty="0">
                <a:solidFill>
                  <a:srgbClr val="0070C0"/>
                </a:solidFill>
              </a:rPr>
              <a:t>128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200" dirty="0"/>
              <a:t>Validation Split: </a:t>
            </a:r>
            <a:r>
              <a:rPr lang="en-US" sz="2200" dirty="0">
                <a:solidFill>
                  <a:srgbClr val="0070C0"/>
                </a:solidFill>
              </a:rPr>
              <a:t>0.2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200" dirty="0"/>
              <a:t>Epochs: </a:t>
            </a:r>
            <a:r>
              <a:rPr lang="en-US" sz="2200" dirty="0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F98DE54-F5BC-F8E2-B03C-B1430DDBBC5E}"/>
              </a:ext>
            </a:extLst>
          </p:cNvPr>
          <p:cNvSpPr txBox="1">
            <a:spLocks/>
          </p:cNvSpPr>
          <p:nvPr/>
        </p:nvSpPr>
        <p:spPr>
          <a:xfrm>
            <a:off x="5262415" y="2097404"/>
            <a:ext cx="4998720" cy="31792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</a:pPr>
            <a:r>
              <a:rPr lang="en-US" sz="2400" dirty="0">
                <a:solidFill>
                  <a:srgbClr val="C00000"/>
                </a:solidFill>
              </a:rPr>
              <a:t>After</a:t>
            </a:r>
            <a:r>
              <a:rPr lang="en-US" sz="2400" dirty="0"/>
              <a:t>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200" dirty="0"/>
              <a:t>Recurrent Dropout: </a:t>
            </a:r>
            <a:r>
              <a:rPr lang="en-US" sz="2200" dirty="0">
                <a:solidFill>
                  <a:srgbClr val="C00000"/>
                </a:solidFill>
              </a:rPr>
              <a:t>0.2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200" dirty="0"/>
              <a:t>Dropout: </a:t>
            </a:r>
            <a:r>
              <a:rPr lang="en-US" sz="2200" dirty="0">
                <a:solidFill>
                  <a:srgbClr val="FF0000"/>
                </a:solidFill>
              </a:rPr>
              <a:t>0.2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200" dirty="0"/>
              <a:t>Optimizer: RMSprop (0.01)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200" dirty="0"/>
              <a:t>Batch Size: </a:t>
            </a:r>
            <a:r>
              <a:rPr lang="en-US" sz="2200" dirty="0">
                <a:solidFill>
                  <a:srgbClr val="FF0000"/>
                </a:solidFill>
              </a:rPr>
              <a:t>1024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200" dirty="0"/>
              <a:t>Validation Split: </a:t>
            </a:r>
            <a:r>
              <a:rPr lang="en-US" sz="2200" dirty="0">
                <a:solidFill>
                  <a:srgbClr val="FF0000"/>
                </a:solidFill>
              </a:rPr>
              <a:t>0.3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200" dirty="0"/>
              <a:t>Epochs: </a:t>
            </a:r>
            <a:r>
              <a:rPr lang="en-US" sz="2200" dirty="0">
                <a:solidFill>
                  <a:srgbClr val="FF0000"/>
                </a:solidFill>
              </a:rPr>
              <a:t>10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39111B5-FA76-1117-2D26-9E789216F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684" y="5014104"/>
            <a:ext cx="1471037" cy="794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348CEE7-79B9-2F5B-C3A1-D921E19BD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283" y="5018121"/>
            <a:ext cx="1248842" cy="790083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68F5EE-C443-E700-304B-49AFA16E62E6}"/>
              </a:ext>
            </a:extLst>
          </p:cNvPr>
          <p:cNvCxnSpPr>
            <a:cxnSpLocks/>
          </p:cNvCxnSpPr>
          <p:nvPr/>
        </p:nvCxnSpPr>
        <p:spPr>
          <a:xfrm>
            <a:off x="2239861" y="5654181"/>
            <a:ext cx="3125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9E14E9-0A01-7D61-4101-503CE4DE6CF3}"/>
              </a:ext>
            </a:extLst>
          </p:cNvPr>
          <p:cNvSpPr txBox="1"/>
          <p:nvPr/>
        </p:nvSpPr>
        <p:spPr>
          <a:xfrm>
            <a:off x="1292676" y="5833684"/>
            <a:ext cx="230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2">
                    <a:lumMod val="25000"/>
                  </a:schemeClr>
                </a:solidFill>
              </a:rPr>
              <a:t>Model 10’s Highest Accuracy.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D19166-C18A-8056-631B-743390F6D274}"/>
              </a:ext>
            </a:extLst>
          </p:cNvPr>
          <p:cNvSpPr txBox="1"/>
          <p:nvPr/>
        </p:nvSpPr>
        <p:spPr>
          <a:xfrm>
            <a:off x="5449684" y="5808204"/>
            <a:ext cx="230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2">
                    <a:lumMod val="25000"/>
                  </a:schemeClr>
                </a:solidFill>
              </a:rPr>
              <a:t>Model 12’s Highest Accuracy.</a:t>
            </a:r>
          </a:p>
        </p:txBody>
      </p:sp>
    </p:spTree>
    <p:extLst>
      <p:ext uri="{BB962C8B-B14F-4D97-AF65-F5344CB8AC3E}">
        <p14:creationId xmlns:p14="http://schemas.microsoft.com/office/powerpoint/2010/main" val="3858551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28C6-3C3A-074A-D5D8-ECCA3B1B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</a:t>
            </a:r>
            <a:r>
              <a:rPr lang="en-US" dirty="0">
                <a:solidFill>
                  <a:srgbClr val="C00000"/>
                </a:solidFill>
              </a:rPr>
              <a:t>(Model 15) </a:t>
            </a:r>
            <a:r>
              <a:rPr lang="en-US" dirty="0"/>
              <a:t>+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FEF58-ED98-0921-7142-EDC17E303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53644"/>
            <a:ext cx="4179395" cy="3861262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/>
              <a:t>Same configuration as Model 12</a:t>
            </a:r>
            <a:br>
              <a:rPr lang="en-US" sz="2800" dirty="0"/>
            </a:br>
            <a:endParaRPr lang="en-US" sz="28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/>
              <a:t>Compared against Bidirectional Layers</a:t>
            </a:r>
            <a:br>
              <a:rPr lang="en-US" sz="2600" dirty="0"/>
            </a:br>
            <a:endParaRPr lang="en-US" sz="26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/>
              <a:t>Trained for 15 epochs (previously 10)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AF4B173-DBCC-A021-BDD7-FD6BAE29A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155" y="1928493"/>
            <a:ext cx="3898192" cy="41143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E893ED-E36E-CF88-5241-254EA6E37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8153" y="2020061"/>
            <a:ext cx="1542736" cy="8685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44207E-0B96-33DA-F376-A35D6D0620D5}"/>
              </a:ext>
            </a:extLst>
          </p:cNvPr>
          <p:cNvSpPr txBox="1"/>
          <p:nvPr/>
        </p:nvSpPr>
        <p:spPr>
          <a:xfrm>
            <a:off x="9610990" y="3017472"/>
            <a:ext cx="230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2">
                    <a:lumMod val="25000"/>
                  </a:schemeClr>
                </a:solidFill>
              </a:rPr>
              <a:t>Model 15’s Highest Accuracy.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24DBDD-0D96-2E41-5A64-94765D540F71}"/>
              </a:ext>
            </a:extLst>
          </p:cNvPr>
          <p:cNvSpPr txBox="1"/>
          <p:nvPr/>
        </p:nvSpPr>
        <p:spPr>
          <a:xfrm>
            <a:off x="5367583" y="6050177"/>
            <a:ext cx="403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2">
                    <a:lumMod val="25000"/>
                  </a:schemeClr>
                </a:solidFill>
              </a:rPr>
              <a:t>Model 15’s Performance against Bidirectional Model.</a:t>
            </a:r>
          </a:p>
        </p:txBody>
      </p:sp>
    </p:spTree>
    <p:extLst>
      <p:ext uri="{BB962C8B-B14F-4D97-AF65-F5344CB8AC3E}">
        <p14:creationId xmlns:p14="http://schemas.microsoft.com/office/powerpoint/2010/main" val="1421976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28C6-3C3A-074A-D5D8-ECCA3B1B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</a:t>
            </a:r>
            <a:r>
              <a:rPr lang="en-US" dirty="0">
                <a:solidFill>
                  <a:srgbClr val="C00000"/>
                </a:solidFill>
              </a:rPr>
              <a:t>(Model 15) </a:t>
            </a:r>
            <a:r>
              <a:rPr lang="en-US" dirty="0"/>
              <a:t>+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FEF58-ED98-0921-7142-EDC17E303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53644"/>
            <a:ext cx="4179395" cy="3861262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/>
              <a:t>Words make more sense with each other</a:t>
            </a:r>
            <a:br>
              <a:rPr lang="en-US" sz="2800" dirty="0"/>
            </a:br>
            <a:endParaRPr lang="en-US" sz="28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/>
              <a:t>Grammar is slightly better than before</a:t>
            </a:r>
            <a:br>
              <a:rPr lang="en-US" sz="2800" dirty="0"/>
            </a:br>
            <a:endParaRPr lang="en-US" sz="28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Improvement from initial LSTM model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4112C16-5F49-B3F5-D792-D9C6F7749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09755"/>
            <a:ext cx="3752850" cy="384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6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28C6-3C3A-074A-D5D8-ECCA3B1B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FEF58-ED98-0921-7142-EDC17E303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0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03B95-7C2D-95A8-BD63-A01380A71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5D681-4CB2-AEA6-B831-5318E1740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14694"/>
            <a:ext cx="10058400" cy="3654400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/>
              <a:t>Model only showed slight improvement after many changes</a:t>
            </a:r>
            <a:br>
              <a:rPr lang="en-US" sz="2800" dirty="0"/>
            </a:br>
            <a:endParaRPr lang="en-US" sz="28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/>
              <a:t>More techniques can be experimented with (e.g., Batch Normalization)</a:t>
            </a:r>
            <a:br>
              <a:rPr lang="en-US" sz="2800" dirty="0"/>
            </a:br>
            <a:endParaRPr lang="en-US" sz="28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More data </a:t>
            </a:r>
            <a:r>
              <a:rPr lang="en-US" sz="2800" dirty="0"/>
              <a:t>can be used for higher accuracy/better texts generated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609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7D300-0BA1-5777-AE51-2865388B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0E089-0707-0744-A487-8D7EC7546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055" y="2323749"/>
            <a:ext cx="10058400" cy="2796892"/>
          </a:xfrm>
        </p:spPr>
        <p:txBody>
          <a:bodyPr>
            <a:normAutofit/>
          </a:bodyPr>
          <a:lstStyle/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sz="2800" dirty="0"/>
              <a:t>Create a classification model to generate text characters based  on a user input</a:t>
            </a:r>
            <a:br>
              <a:rPr lang="en-US" sz="2800" dirty="0"/>
            </a:br>
            <a:endParaRPr lang="en-US" sz="2800" dirty="0"/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sz="2800" dirty="0"/>
              <a:t>Data used will be the first Harry Potter Book</a:t>
            </a:r>
            <a:br>
              <a:rPr lang="en-US" sz="2800" dirty="0"/>
            </a:br>
            <a:endParaRPr lang="en-US" sz="2800" dirty="0"/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sz="2800" dirty="0"/>
              <a:t>Models will utilize Recurrent Neural Networks (RNNs)</a:t>
            </a:r>
          </a:p>
        </p:txBody>
      </p:sp>
    </p:spTree>
    <p:extLst>
      <p:ext uri="{BB962C8B-B14F-4D97-AF65-F5344CB8AC3E}">
        <p14:creationId xmlns:p14="http://schemas.microsoft.com/office/powerpoint/2010/main" val="133614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B3C53-DCAE-BC77-EA15-C1209B320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238AB-F288-0EE8-47C7-676C1C68A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8859"/>
            <a:ext cx="5602100" cy="3780236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/>
              <a:t>Raw data is loaded and cleansed (headers, footers, etc.)</a:t>
            </a:r>
            <a:br>
              <a:rPr lang="en-US" sz="2800" dirty="0"/>
            </a:br>
            <a:endParaRPr lang="en-US" sz="28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/>
              <a:t>Sequences and characters are extracted from the data</a:t>
            </a:r>
            <a:br>
              <a:rPr lang="en-US" sz="2800" dirty="0"/>
            </a:br>
            <a:endParaRPr lang="en-US" sz="28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/>
              <a:t>One-hot encoding used to label characters to binary arrays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5D2335A-2AA1-86B3-E572-503E04E6D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734" y="2016755"/>
            <a:ext cx="5105293" cy="30457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B27182-7BD9-4F88-AB2A-85698CF6D9C7}"/>
              </a:ext>
            </a:extLst>
          </p:cNvPr>
          <p:cNvSpPr txBox="1"/>
          <p:nvPr/>
        </p:nvSpPr>
        <p:spPr>
          <a:xfrm>
            <a:off x="7695660" y="5062476"/>
            <a:ext cx="2963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Example of one-hot encoding.</a:t>
            </a:r>
          </a:p>
        </p:txBody>
      </p:sp>
    </p:spTree>
    <p:extLst>
      <p:ext uri="{BB962C8B-B14F-4D97-AF65-F5344CB8AC3E}">
        <p14:creationId xmlns:p14="http://schemas.microsoft.com/office/powerpoint/2010/main" val="1758232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28C6-3C3A-074A-D5D8-ECCA3B1B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Models </a:t>
            </a:r>
            <a:r>
              <a:rPr lang="en-US" dirty="0">
                <a:solidFill>
                  <a:schemeClr val="accent1"/>
                </a:solidFill>
              </a:rPr>
              <a:t>(Models 1-3)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FEF58-ED98-0921-7142-EDC17E303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17705"/>
            <a:ext cx="4733069" cy="4023360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 err="1"/>
              <a:t>SimpleRNN</a:t>
            </a:r>
            <a:r>
              <a:rPr lang="en-US" sz="2800" dirty="0"/>
              <a:t>, LSTM, and GRU layers tested.</a:t>
            </a:r>
            <a:br>
              <a:rPr lang="en-US" sz="2800" dirty="0"/>
            </a:br>
            <a:endParaRPr lang="en-US" sz="28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/>
              <a:t>Optimizer: RMSprop (0.01 Learning Rate)</a:t>
            </a:r>
            <a:br>
              <a:rPr lang="en-US" sz="2800" dirty="0"/>
            </a:br>
            <a:endParaRPr lang="en-US" sz="28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/>
              <a:t>Training: Batch Size 128, Validation Split 0.2, Epochs 20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9D2DC-7B36-8737-A8B4-82AFB44C3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208" y="2017705"/>
            <a:ext cx="5224980" cy="626998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12377A7-5E34-0D17-F5A9-AEE2B708A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208" y="3318392"/>
            <a:ext cx="5432161" cy="683364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57CCA36-D225-20FC-1E63-A351E72DE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208" y="4768843"/>
            <a:ext cx="5432161" cy="6984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81D4FB-9845-476B-2A7B-AFB53D076931}"/>
              </a:ext>
            </a:extLst>
          </p:cNvPr>
          <p:cNvSpPr txBox="1"/>
          <p:nvPr/>
        </p:nvSpPr>
        <p:spPr>
          <a:xfrm>
            <a:off x="6117252" y="2644703"/>
            <a:ext cx="1386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solidFill>
                  <a:schemeClr val="bg2">
                    <a:lumMod val="25000"/>
                  </a:schemeClr>
                </a:solidFill>
              </a:rPr>
              <a:t>SimpleRNN</a:t>
            </a:r>
            <a:r>
              <a:rPr lang="en-US" sz="1200" i="1" dirty="0">
                <a:solidFill>
                  <a:schemeClr val="bg2">
                    <a:lumMod val="25000"/>
                  </a:schemeClr>
                </a:solidFill>
              </a:rPr>
              <a:t> Model.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7464FC-3071-D90C-A86E-82C61F313EE3}"/>
              </a:ext>
            </a:extLst>
          </p:cNvPr>
          <p:cNvSpPr txBox="1"/>
          <p:nvPr/>
        </p:nvSpPr>
        <p:spPr>
          <a:xfrm>
            <a:off x="6117252" y="4004134"/>
            <a:ext cx="994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25000"/>
                  </a:schemeClr>
                </a:solidFill>
              </a:rPr>
              <a:t>LSTM Model.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1252E0-B888-932A-9C95-4A588A2FFCE6}"/>
              </a:ext>
            </a:extLst>
          </p:cNvPr>
          <p:cNvSpPr txBox="1"/>
          <p:nvPr/>
        </p:nvSpPr>
        <p:spPr>
          <a:xfrm>
            <a:off x="6119804" y="5467264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25000"/>
                  </a:schemeClr>
                </a:solidFill>
              </a:rPr>
              <a:t>GRU Model.</a:t>
            </a:r>
          </a:p>
        </p:txBody>
      </p:sp>
    </p:spTree>
    <p:extLst>
      <p:ext uri="{BB962C8B-B14F-4D97-AF65-F5344CB8AC3E}">
        <p14:creationId xmlns:p14="http://schemas.microsoft.com/office/powerpoint/2010/main" val="316925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28C6-3C3A-074A-D5D8-ECCA3B1B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Models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(Models 1-3)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FEF58-ED98-0921-7142-EDC17E303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1153"/>
            <a:ext cx="3586949" cy="4023360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LSTM performed the best among the 3 layers.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Can obtain better validation accuracy than GRU.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LSTM is hence chosen as the main RNN layer.</a:t>
            </a:r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515CF06-909B-9C2E-7EBA-462335648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957" y="1991153"/>
            <a:ext cx="2198214" cy="2990852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97027EA-BE99-D8D3-C87E-50916B3A7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799" y="1991153"/>
            <a:ext cx="2154341" cy="2990853"/>
          </a:xfrm>
          <a:prstGeom prst="rect">
            <a:avLst/>
          </a:prstGeom>
        </p:spPr>
      </p:pic>
      <p:pic>
        <p:nvPicPr>
          <p:cNvPr id="12" name="Picture 11" descr="Chart&#10;&#10;Description automatically generated with low confidence">
            <a:extLst>
              <a:ext uri="{FF2B5EF4-FFF2-40B4-BE49-F238E27FC236}">
                <a16:creationId xmlns:a16="http://schemas.microsoft.com/office/drawing/2014/main" id="{987A153E-ECEA-268E-0E2C-2F0C64B40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4768" y="1991153"/>
            <a:ext cx="2170489" cy="29908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307F1F-1009-0CA7-2293-0DD3DD05B34A}"/>
              </a:ext>
            </a:extLst>
          </p:cNvPr>
          <p:cNvSpPr txBox="1"/>
          <p:nvPr/>
        </p:nvSpPr>
        <p:spPr>
          <a:xfrm>
            <a:off x="5209820" y="4958799"/>
            <a:ext cx="1728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SimpleRNN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Performance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D30D26-A066-C344-29A9-144FD24B8907}"/>
              </a:ext>
            </a:extLst>
          </p:cNvPr>
          <p:cNvSpPr txBox="1"/>
          <p:nvPr/>
        </p:nvSpPr>
        <p:spPr>
          <a:xfrm>
            <a:off x="7702132" y="4958798"/>
            <a:ext cx="1387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LSTM Performance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C50ADC-CE58-EC59-83BC-A3744E84121A}"/>
              </a:ext>
            </a:extLst>
          </p:cNvPr>
          <p:cNvSpPr txBox="1"/>
          <p:nvPr/>
        </p:nvSpPr>
        <p:spPr>
          <a:xfrm>
            <a:off x="10047365" y="4982005"/>
            <a:ext cx="1305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GRU Performance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B2EA1C0-3A70-5F88-B30A-FCB3051A8A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7365" y="5354278"/>
            <a:ext cx="990738" cy="5620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8D760A8-9AFB-564F-8B4E-9EC68431D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2889" y="5382857"/>
            <a:ext cx="962159" cy="5334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BF684DB-9645-7268-6902-0CDFA274DF82}"/>
                  </a:ext>
                </a:extLst>
              </p14:cNvPr>
              <p14:cNvContentPartPr/>
              <p14:nvPr/>
            </p14:nvContentPartPr>
            <p14:xfrm>
              <a:off x="7952440" y="5796667"/>
              <a:ext cx="536400" cy="51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BF684DB-9645-7268-6902-0CDFA274DF8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98800" y="5688667"/>
                <a:ext cx="644040" cy="266760"/>
              </a:xfrm>
              <a:prstGeom prst="rect">
                <a:avLst/>
              </a:prstGeom>
            </p:spPr>
          </p:pic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D5C2E4FF-F240-F629-200F-37DD1C066C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73931" y="5368567"/>
            <a:ext cx="1000265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3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28C6-3C3A-074A-D5D8-ECCA3B1B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LSTM Model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(Model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FEF58-ED98-0921-7142-EDC17E303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1153"/>
            <a:ext cx="3586949" cy="4023360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Words are somewhat coherent with each other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Sentences only have some form of grammar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B2D8CF-44F4-15C0-5725-C09C1568D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874" y="2058451"/>
            <a:ext cx="7241884" cy="11123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1B58DF-66DD-8BD6-9EC6-33FC651B7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874" y="3296041"/>
            <a:ext cx="3325630" cy="19385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E6E7AE7-CAC8-2ADF-B0D2-BF6BDA7A7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874" y="5234599"/>
            <a:ext cx="4886794" cy="63496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1F2FA83-DB01-7F51-B2E5-57DE6023D8FE}"/>
              </a:ext>
            </a:extLst>
          </p:cNvPr>
          <p:cNvSpPr txBox="1"/>
          <p:nvPr/>
        </p:nvSpPr>
        <p:spPr>
          <a:xfrm>
            <a:off x="4684229" y="5963392"/>
            <a:ext cx="1974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25000"/>
                  </a:schemeClr>
                </a:solidFill>
              </a:rPr>
              <a:t>LSTM Model Text Generated.</a:t>
            </a:r>
          </a:p>
        </p:txBody>
      </p:sp>
    </p:spTree>
    <p:extLst>
      <p:ext uri="{BB962C8B-B14F-4D97-AF65-F5344CB8AC3E}">
        <p14:creationId xmlns:p14="http://schemas.microsoft.com/office/powerpoint/2010/main" val="1163233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28C6-3C3A-074A-D5D8-ECCA3B1B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Scaled Up Model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(Model 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FEF58-ED98-0921-7142-EDC17E303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047070"/>
            <a:ext cx="4741458" cy="3274907"/>
          </a:xfrm>
        </p:spPr>
        <p:txBody>
          <a:bodyPr>
            <a:normAutofit lnSpcReduction="10000"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Model was scaled up to obtain higher accuracy.</a:t>
            </a:r>
            <a:br>
              <a:rPr lang="en-US" sz="2400" dirty="0"/>
            </a:br>
            <a:endParaRPr lang="en-US" sz="24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Two RNN layers was found to perform the best (over one and three layers).</a:t>
            </a:r>
            <a:br>
              <a:rPr lang="en-US" sz="2400" dirty="0"/>
            </a:br>
            <a:endParaRPr lang="en-US" sz="24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RNN layers have 192 and 384 nodes respectively.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BE2F3B-465F-DB09-C051-E17632F53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047070"/>
            <a:ext cx="5943600" cy="667385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31DDE2F-3F68-87F1-C16A-AD5D8EE6E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82320"/>
            <a:ext cx="5467985" cy="2457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9BF29E-EA8C-DA1B-1243-CF4834D69633}"/>
              </a:ext>
            </a:extLst>
          </p:cNvPr>
          <p:cNvSpPr txBox="1"/>
          <p:nvPr/>
        </p:nvSpPr>
        <p:spPr>
          <a:xfrm>
            <a:off x="6073350" y="5522969"/>
            <a:ext cx="225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Model 10 Parameters.</a:t>
            </a:r>
          </a:p>
        </p:txBody>
      </p:sp>
    </p:spTree>
    <p:extLst>
      <p:ext uri="{BB962C8B-B14F-4D97-AF65-F5344CB8AC3E}">
        <p14:creationId xmlns:p14="http://schemas.microsoft.com/office/powerpoint/2010/main" val="239704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28C6-3C3A-074A-D5D8-ECCA3B1B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Scaled Up Model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(Model 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FEF58-ED98-0921-7142-EDC17E303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72237"/>
            <a:ext cx="4741458" cy="3274907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/>
              <a:t>Slightly above 0.55 peak validation accuracy</a:t>
            </a:r>
            <a:br>
              <a:rPr lang="en-US" sz="2800" dirty="0"/>
            </a:br>
            <a:endParaRPr lang="en-US" sz="28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/>
              <a:t>Overfits/vanishes at around 6 epochs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9BF29E-EA8C-DA1B-1243-CF4834D69633}"/>
              </a:ext>
            </a:extLst>
          </p:cNvPr>
          <p:cNvSpPr txBox="1"/>
          <p:nvPr/>
        </p:nvSpPr>
        <p:spPr>
          <a:xfrm>
            <a:off x="6994447" y="5892301"/>
            <a:ext cx="18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2">
                    <a:lumMod val="25000"/>
                  </a:schemeClr>
                </a:solidFill>
              </a:rPr>
              <a:t>Model 10 Performance.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069621-2692-B969-438F-8A9A8603E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23" y="1812525"/>
            <a:ext cx="2954788" cy="40797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05DE37-4800-76C4-C5CA-D296E3D65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401" y="4685216"/>
            <a:ext cx="4980599" cy="8324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4CFF13F-C14F-F238-71A8-C4AB15FE6100}"/>
              </a:ext>
            </a:extLst>
          </p:cNvPr>
          <p:cNvSpPr txBox="1"/>
          <p:nvPr/>
        </p:nvSpPr>
        <p:spPr>
          <a:xfrm>
            <a:off x="1097280" y="5517708"/>
            <a:ext cx="230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2">
                    <a:lumMod val="25000"/>
                  </a:schemeClr>
                </a:solidFill>
              </a:rPr>
              <a:t>Model 10’s Highest Accuracy.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428121D-9AEF-432D-22BF-EFD8A9BA8AC6}"/>
                  </a:ext>
                </a:extLst>
              </p14:cNvPr>
              <p14:cNvContentPartPr/>
              <p14:nvPr/>
            </p14:nvContentPartPr>
            <p14:xfrm>
              <a:off x="5435680" y="3581947"/>
              <a:ext cx="2120040" cy="17640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428121D-9AEF-432D-22BF-EFD8A9BA8A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27040" y="3572947"/>
                <a:ext cx="2137680" cy="178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91B87C2B-BFC9-525B-AE2B-DAE01DB2FEBC}"/>
              </a:ext>
            </a:extLst>
          </p:cNvPr>
          <p:cNvGrpSpPr/>
          <p:nvPr/>
        </p:nvGrpSpPr>
        <p:grpSpPr>
          <a:xfrm>
            <a:off x="7440880" y="5118067"/>
            <a:ext cx="159480" cy="561240"/>
            <a:chOff x="7440880" y="5118067"/>
            <a:chExt cx="159480" cy="56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DB00EC5-799E-C64B-0ED8-FE8A19BFD602}"/>
                    </a:ext>
                  </a:extLst>
                </p14:cNvPr>
                <p14:cNvContentPartPr/>
                <p14:nvPr/>
              </p14:nvContentPartPr>
              <p14:xfrm>
                <a:off x="7440880" y="5118067"/>
                <a:ext cx="110160" cy="237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DB00EC5-799E-C64B-0ED8-FE8A19BFD60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31880" y="5109067"/>
                  <a:ext cx="1278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64F0203-4FE4-6195-4522-0639E4C4445C}"/>
                    </a:ext>
                  </a:extLst>
                </p14:cNvPr>
                <p14:cNvContentPartPr/>
                <p14:nvPr/>
              </p14:nvContentPartPr>
              <p14:xfrm>
                <a:off x="7600000" y="5469427"/>
                <a:ext cx="360" cy="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64F0203-4FE4-6195-4522-0639E4C4445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91000" y="546042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25E5DA3-1429-0740-F971-A71873F43CCB}"/>
                    </a:ext>
                  </a:extLst>
                </p14:cNvPr>
                <p14:cNvContentPartPr/>
                <p14:nvPr/>
              </p14:nvContentPartPr>
              <p14:xfrm>
                <a:off x="7591720" y="5569867"/>
                <a:ext cx="36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25E5DA3-1429-0740-F971-A71873F43CC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83080" y="55608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561B909-17A5-3E08-910B-4186689C1FDE}"/>
                    </a:ext>
                  </a:extLst>
                </p14:cNvPr>
                <p14:cNvContentPartPr/>
                <p14:nvPr/>
              </p14:nvContentPartPr>
              <p14:xfrm>
                <a:off x="7591720" y="5620267"/>
                <a:ext cx="36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561B909-17A5-3E08-910B-4186689C1FD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83080" y="56112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B4FEF97-2DA7-97B6-6847-458580E62A1C}"/>
                    </a:ext>
                  </a:extLst>
                </p14:cNvPr>
                <p14:cNvContentPartPr/>
                <p14:nvPr/>
              </p14:nvContentPartPr>
              <p14:xfrm>
                <a:off x="7591720" y="5678947"/>
                <a:ext cx="360" cy="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B4FEF97-2DA7-97B6-6847-458580E62A1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83080" y="56699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2AD8588-0543-48F6-9E8E-17E58E0972EA}"/>
                    </a:ext>
                  </a:extLst>
                </p14:cNvPr>
                <p14:cNvContentPartPr/>
                <p14:nvPr/>
              </p14:nvContentPartPr>
              <p14:xfrm>
                <a:off x="7583080" y="5469427"/>
                <a:ext cx="36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2AD8588-0543-48F6-9E8E-17E58E0972E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74440" y="546042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AF7516D-D35E-E776-253C-887933B3AC08}"/>
                    </a:ext>
                  </a:extLst>
                </p14:cNvPr>
                <p14:cNvContentPartPr/>
                <p14:nvPr/>
              </p14:nvContentPartPr>
              <p14:xfrm>
                <a:off x="7583080" y="5544667"/>
                <a:ext cx="36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AF7516D-D35E-E776-253C-887933B3AC0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74440" y="553602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5E15A70-9D43-3ED4-CB67-A147C9A4B495}"/>
                    </a:ext>
                  </a:extLst>
                </p14:cNvPr>
                <p14:cNvContentPartPr/>
                <p14:nvPr/>
              </p14:nvContentPartPr>
              <p14:xfrm>
                <a:off x="7583080" y="5611987"/>
                <a:ext cx="360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5E15A70-9D43-3ED4-CB67-A147C9A4B49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74440" y="56033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ED42EE5-B304-5AF1-ECB7-95BDC54BB036}"/>
                    </a:ext>
                  </a:extLst>
                </p14:cNvPr>
                <p14:cNvContentPartPr/>
                <p14:nvPr/>
              </p14:nvContentPartPr>
              <p14:xfrm>
                <a:off x="7583080" y="5670667"/>
                <a:ext cx="36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ED42EE5-B304-5AF1-ECB7-95BDC54BB03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74440" y="56616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6D9720F-A187-F5C5-B4CA-8FA28EF19E81}"/>
                  </a:ext>
                </a:extLst>
              </p14:cNvPr>
              <p14:cNvContentPartPr/>
              <p14:nvPr/>
            </p14:nvContentPartPr>
            <p14:xfrm>
              <a:off x="1170400" y="5317507"/>
              <a:ext cx="730800" cy="1105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6D9720F-A187-F5C5-B4CA-8FA28EF19E8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16760" y="5209507"/>
                <a:ext cx="838440" cy="32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0871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28C6-3C3A-074A-D5D8-ECCA3B1B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Fine-Tuned Model </a:t>
            </a:r>
            <a:r>
              <a:rPr lang="en-US" dirty="0">
                <a:solidFill>
                  <a:srgbClr val="5C2424"/>
                </a:solidFill>
              </a:rPr>
              <a:t>(Model 12)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FEF58-ED98-0921-7142-EDC17E303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47070"/>
            <a:ext cx="4998720" cy="3573554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Hyperparameters (optimizers, dropout, batch size, etc.) were fine-tuned through multiple tests</a:t>
            </a:r>
            <a:br>
              <a:rPr lang="en-US" sz="2400" dirty="0"/>
            </a:br>
            <a:endParaRPr lang="en-US" sz="24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Models were compared against each other </a:t>
            </a:r>
            <a:br>
              <a:rPr lang="en-US" sz="2400" dirty="0"/>
            </a:br>
            <a:endParaRPr lang="en-US" sz="24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The highest accuracy model was selected for each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4C1769-76CA-38C4-CF0B-88898EEB9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42" y="2065867"/>
            <a:ext cx="5228659" cy="27262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22376E-B115-0508-16A0-5EBC200547F9}"/>
              </a:ext>
            </a:extLst>
          </p:cNvPr>
          <p:cNvSpPr txBox="1"/>
          <p:nvPr/>
        </p:nvSpPr>
        <p:spPr>
          <a:xfrm>
            <a:off x="6279252" y="4811147"/>
            <a:ext cx="5127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Comparing models with different recurrent dropouts.</a:t>
            </a:r>
          </a:p>
        </p:txBody>
      </p:sp>
    </p:spTree>
    <p:extLst>
      <p:ext uri="{BB962C8B-B14F-4D97-AF65-F5344CB8AC3E}">
        <p14:creationId xmlns:p14="http://schemas.microsoft.com/office/powerpoint/2010/main" val="25337409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213</TotalTime>
  <Words>501</Words>
  <Application>Microsoft Office PowerPoint</Application>
  <PresentationFormat>Widescreen</PresentationFormat>
  <Paragraphs>76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DL Assignment 2 (Part 2)</vt:lpstr>
      <vt:lpstr>Scope</vt:lpstr>
      <vt:lpstr>Data Processing</vt:lpstr>
      <vt:lpstr>Initial Models (Models 1-3)</vt:lpstr>
      <vt:lpstr>Initial Models (Models 1-3)</vt:lpstr>
      <vt:lpstr>Initial LSTM Model (Model 2)</vt:lpstr>
      <vt:lpstr>Scaled Up Model (Model 10)</vt:lpstr>
      <vt:lpstr>Scaled Up Model (Model 10)</vt:lpstr>
      <vt:lpstr>Fine-Tuned Model (Model 12)</vt:lpstr>
      <vt:lpstr>Fine-Tuned Model (Model 12)</vt:lpstr>
      <vt:lpstr>Final Model (Model 15) + Results</vt:lpstr>
      <vt:lpstr>Final Model (Model 15) + Results</vt:lpstr>
      <vt:lpstr>Modified Models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 Assignment 2 (Part 2)</dc:title>
  <dc:creator>Low Jun Jie Ryan /CSF</dc:creator>
  <cp:lastModifiedBy>Low Jun Jie Ryan /CSF</cp:lastModifiedBy>
  <cp:revision>9</cp:revision>
  <dcterms:created xsi:type="dcterms:W3CDTF">2022-08-08T17:54:30Z</dcterms:created>
  <dcterms:modified xsi:type="dcterms:W3CDTF">2022-08-09T04:47:23Z</dcterms:modified>
</cp:coreProperties>
</file>