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notesMasterIdLst>
    <p:notesMasterId r:id="rId69"/>
  </p:notesMasterIdLst>
  <p:handoutMasterIdLst>
    <p:handoutMasterId r:id="rId70"/>
  </p:handoutMasterIdLst>
  <p:sldIdLst>
    <p:sldId id="256" r:id="rId13"/>
    <p:sldId id="321" r:id="rId14"/>
    <p:sldId id="322" r:id="rId15"/>
    <p:sldId id="323" r:id="rId16"/>
    <p:sldId id="267" r:id="rId17"/>
    <p:sldId id="324" r:id="rId18"/>
    <p:sldId id="313" r:id="rId19"/>
    <p:sldId id="325" r:id="rId20"/>
    <p:sldId id="302" r:id="rId21"/>
    <p:sldId id="271" r:id="rId22"/>
    <p:sldId id="310" r:id="rId23"/>
    <p:sldId id="308" r:id="rId24"/>
    <p:sldId id="307" r:id="rId25"/>
    <p:sldId id="305" r:id="rId26"/>
    <p:sldId id="364" r:id="rId27"/>
    <p:sldId id="311" r:id="rId28"/>
    <p:sldId id="327" r:id="rId29"/>
    <p:sldId id="326" r:id="rId30"/>
    <p:sldId id="331" r:id="rId31"/>
    <p:sldId id="272" r:id="rId32"/>
    <p:sldId id="273" r:id="rId33"/>
    <p:sldId id="275" r:id="rId34"/>
    <p:sldId id="276" r:id="rId35"/>
    <p:sldId id="277" r:id="rId36"/>
    <p:sldId id="278" r:id="rId37"/>
    <p:sldId id="301" r:id="rId38"/>
    <p:sldId id="279" r:id="rId39"/>
    <p:sldId id="280" r:id="rId40"/>
    <p:sldId id="281" r:id="rId41"/>
    <p:sldId id="282" r:id="rId42"/>
    <p:sldId id="298" r:id="rId43"/>
    <p:sldId id="299" r:id="rId44"/>
    <p:sldId id="332" r:id="rId45"/>
    <p:sldId id="283" r:id="rId46"/>
    <p:sldId id="284" r:id="rId47"/>
    <p:sldId id="300" r:id="rId48"/>
    <p:sldId id="285" r:id="rId49"/>
    <p:sldId id="286" r:id="rId50"/>
    <p:sldId id="333" r:id="rId51"/>
    <p:sldId id="334" r:id="rId52"/>
    <p:sldId id="328" r:id="rId53"/>
    <p:sldId id="329" r:id="rId54"/>
    <p:sldId id="330" r:id="rId55"/>
    <p:sldId id="287" r:id="rId56"/>
    <p:sldId id="288" r:id="rId57"/>
    <p:sldId id="312" r:id="rId58"/>
    <p:sldId id="265" r:id="rId59"/>
    <p:sldId id="291" r:id="rId60"/>
    <p:sldId id="292" r:id="rId61"/>
    <p:sldId id="293" r:id="rId62"/>
    <p:sldId id="294" r:id="rId63"/>
    <p:sldId id="295" r:id="rId64"/>
    <p:sldId id="296" r:id="rId65"/>
    <p:sldId id="297" r:id="rId66"/>
    <p:sldId id="317" r:id="rId67"/>
    <p:sldId id="260" r:id="rId68"/>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5" autoAdjust="0"/>
    <p:restoredTop sz="90929"/>
  </p:normalViewPr>
  <p:slideViewPr>
    <p:cSldViewPr>
      <p:cViewPr varScale="1">
        <p:scale>
          <a:sx n="65" d="100"/>
          <a:sy n="65" d="100"/>
        </p:scale>
        <p:origin x="-8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slide" Target="slides/slide56.xml"/><Relationship Id="rId7" Type="http://schemas.openxmlformats.org/officeDocument/2006/relationships/slideMaster" Target="slideMasters/slideMaster7.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996638CC-9C75-44CC-96C1-F57067147039}" type="slidenum">
              <a:rPr lang="en-US" altLang="en-US"/>
              <a:pPr/>
              <a:t>‹#›</a:t>
            </a:fld>
            <a:endParaRPr lang="en-US" altLang="en-US"/>
          </a:p>
        </p:txBody>
      </p:sp>
    </p:spTree>
    <p:extLst>
      <p:ext uri="{BB962C8B-B14F-4D97-AF65-F5344CB8AC3E}">
        <p14:creationId xmlns:p14="http://schemas.microsoft.com/office/powerpoint/2010/main" val="114698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AD007C5A-FB53-42A8-BFDD-CA05C0445D01}" type="slidenum">
              <a:rPr lang="en-US" altLang="en-US"/>
              <a:pPr/>
              <a:t>‹#›</a:t>
            </a:fld>
            <a:endParaRPr lang="en-US" altLang="en-US"/>
          </a:p>
        </p:txBody>
      </p:sp>
    </p:spTree>
    <p:extLst>
      <p:ext uri="{BB962C8B-B14F-4D97-AF65-F5344CB8AC3E}">
        <p14:creationId xmlns:p14="http://schemas.microsoft.com/office/powerpoint/2010/main" val="42385472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259A1C2-F1F5-442C-89C7-768155F1FA4F}"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EEA85622-7C3F-4550-855C-D6D5329B54ED}" type="slidenum">
              <a:rPr lang="en-US" altLang="en-US">
                <a:solidFill>
                  <a:srgbClr val="EEECE1"/>
                </a:solidFill>
              </a:rPr>
              <a:pPr/>
              <a:t>2</a:t>
            </a:fld>
            <a:endParaRPr lang="en-US" altLang="en-US">
              <a:solidFill>
                <a:srgbClr val="EEECE1"/>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fr-F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50751B52-212E-40AA-9972-2AD56BE021DC}"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8E4F6255-AB83-446B-95C0-6FD415198640}" type="slidenum">
              <a:rPr lang="en-US" altLang="en-US">
                <a:solidFill>
                  <a:srgbClr val="EEECE1"/>
                </a:solidFill>
              </a:rPr>
              <a:pPr/>
              <a:t>39</a:t>
            </a:fld>
            <a:endParaRPr lang="en-US" altLang="en-US">
              <a:solidFill>
                <a:srgbClr val="EEECE1"/>
              </a:solidFill>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8D87F40-B9E7-4070-85D1-0628C8225ABF}"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3E4765AF-E918-405C-9015-F4658CF0E670}" type="slidenum">
              <a:rPr lang="en-US" altLang="en-US">
                <a:solidFill>
                  <a:srgbClr val="EEECE1"/>
                </a:solidFill>
              </a:rPr>
              <a:pPr/>
              <a:t>40</a:t>
            </a:fld>
            <a:endParaRPr lang="en-US" altLang="en-US">
              <a:solidFill>
                <a:srgbClr val="EEECE1"/>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75B5C60-71DC-478F-9E99-B472634B1BBF}"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F1525764-1B8D-41FA-8038-3D62631DF958}" type="slidenum">
              <a:rPr lang="en-US" altLang="en-US">
                <a:solidFill>
                  <a:srgbClr val="EEECE1"/>
                </a:solidFill>
              </a:rPr>
              <a:pPr/>
              <a:t>41</a:t>
            </a:fld>
            <a:endParaRPr lang="en-US" altLang="en-US">
              <a:solidFill>
                <a:srgbClr val="EEECE1"/>
              </a:solidFill>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7C2EE51-363F-4036-A904-3A7C2D1E6E39}"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57659ABC-8709-48A9-9EEE-B15C52C61394}" type="slidenum">
              <a:rPr lang="en-US" altLang="en-US">
                <a:solidFill>
                  <a:srgbClr val="EEECE1"/>
                </a:solidFill>
              </a:rPr>
              <a:pPr/>
              <a:t>42</a:t>
            </a:fld>
            <a:endParaRPr lang="en-US" altLang="en-US">
              <a:solidFill>
                <a:srgbClr val="EEECE1"/>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9CCD292-DFFE-4568-AD7F-1DC238BEB90B}"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17021134-C77C-4D60-B412-4FEB247584C4}" type="slidenum">
              <a:rPr lang="en-US" altLang="en-US">
                <a:solidFill>
                  <a:srgbClr val="EEECE1"/>
                </a:solidFill>
              </a:rPr>
              <a:pPr/>
              <a:t>43</a:t>
            </a:fld>
            <a:endParaRPr lang="en-US" altLang="en-US">
              <a:solidFill>
                <a:srgbClr val="EEECE1"/>
              </a:solidFill>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D2AE3CA4-20B1-48C2-A175-BBE4A493AB04}"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1104706D-B03A-4A11-BCAC-9799ABEA5AEE}" type="slidenum">
              <a:rPr lang="en-US" altLang="en-US">
                <a:solidFill>
                  <a:srgbClr val="EEECE1"/>
                </a:solidFill>
              </a:rPr>
              <a:pPr/>
              <a:t>3</a:t>
            </a:fld>
            <a:endParaRPr lang="en-US" altLang="en-US">
              <a:solidFill>
                <a:srgbClr val="EEECE1"/>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fr-F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0717F53-FAE3-4DB0-B9D0-276F253B17FC}"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3BB12024-D5AA-4213-A685-1ACED5C752F8}" type="slidenum">
              <a:rPr lang="en-US" altLang="en-US">
                <a:solidFill>
                  <a:srgbClr val="EEECE1"/>
                </a:solidFill>
              </a:rPr>
              <a:pPr/>
              <a:t>4</a:t>
            </a:fld>
            <a:endParaRPr lang="en-US" altLang="en-US">
              <a:solidFill>
                <a:srgbClr val="EEECE1"/>
              </a:solidFill>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fr-F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3EA44944-C7C7-4F3C-ADCD-6149018A993A}"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0A011DAF-716B-434C-BAE9-7B6A64152871}" type="slidenum">
              <a:rPr lang="en-US" altLang="en-US">
                <a:solidFill>
                  <a:srgbClr val="EEECE1"/>
                </a:solidFill>
              </a:rPr>
              <a:pPr/>
              <a:t>6</a:t>
            </a:fld>
            <a:endParaRPr lang="en-US" altLang="en-US">
              <a:solidFill>
                <a:srgbClr val="EEECE1"/>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fr-F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DCCFF7C-67C1-4E15-ADAE-24328DE0F12A}"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6DFD673B-7327-452F-9E6D-53D849ED555E}" type="slidenum">
              <a:rPr lang="en-US" altLang="en-US">
                <a:solidFill>
                  <a:srgbClr val="EEECE1"/>
                </a:solidFill>
              </a:rPr>
              <a:pPr/>
              <a:t>8</a:t>
            </a:fld>
            <a:endParaRPr lang="en-US" altLang="en-US">
              <a:solidFill>
                <a:srgbClr val="EEECE1"/>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17362AE-D724-45DA-848E-413772B1006C}"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431B6CFE-5D2D-4DFF-A9DD-8B0C4461EC5A}" type="slidenum">
              <a:rPr lang="en-US" altLang="en-US">
                <a:solidFill>
                  <a:srgbClr val="EEECE1"/>
                </a:solidFill>
              </a:rPr>
              <a:pPr/>
              <a:t>17</a:t>
            </a:fld>
            <a:endParaRPr lang="en-US" altLang="en-US">
              <a:solidFill>
                <a:srgbClr val="EEECE1"/>
              </a:solidFill>
            </a:endParaRPr>
          </a:p>
        </p:txBody>
      </p:sp>
      <p:sp>
        <p:nvSpPr>
          <p:cNvPr id="108546" name="Rectangle 2"/>
          <p:cNvSpPr>
            <a:spLocks noGrp="1" noRot="1" noChangeAspect="1" noChangeArrowheads="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108547"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lstStyle/>
          <a:p>
            <a:endParaRPr lang="fr-F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F25679E-9185-4CD1-A508-F51F2656455A}"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47F2BEEC-708C-40B6-BA58-4998CDE98B99}" type="slidenum">
              <a:rPr lang="en-US" altLang="en-US">
                <a:solidFill>
                  <a:srgbClr val="EEECE1"/>
                </a:solidFill>
              </a:rPr>
              <a:pPr/>
              <a:t>18</a:t>
            </a:fld>
            <a:endParaRPr lang="en-US" altLang="en-US">
              <a:solidFill>
                <a:srgbClr val="EEECE1"/>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214CA39-14A6-4AD2-8FE1-1D9966C4B1C2}"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887A0E92-9D69-4E32-946A-8C909B6DC3B4}" type="slidenum">
              <a:rPr lang="en-US" altLang="en-US">
                <a:solidFill>
                  <a:srgbClr val="EEECE1"/>
                </a:solidFill>
              </a:rPr>
              <a:pPr/>
              <a:t>19</a:t>
            </a:fld>
            <a:endParaRPr lang="en-US" altLang="en-US">
              <a:solidFill>
                <a:srgbClr val="EEECE1"/>
              </a:solidFill>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DFFAB7A-E013-4623-891B-A9A4C9E572A6}" type="datetime1">
              <a:rPr lang="en-US" altLang="en-US">
                <a:solidFill>
                  <a:srgbClr val="EEECE1"/>
                </a:solidFill>
              </a:rPr>
              <a:pPr/>
              <a:t>1/13/2015</a:t>
            </a:fld>
            <a:endParaRPr lang="en-US" altLang="en-US">
              <a:solidFill>
                <a:srgbClr val="EEECE1"/>
              </a:solidFill>
            </a:endParaRPr>
          </a:p>
        </p:txBody>
      </p:sp>
      <p:sp>
        <p:nvSpPr>
          <p:cNvPr id="7" name="Rectangle 7"/>
          <p:cNvSpPr>
            <a:spLocks noGrp="1" noChangeArrowheads="1"/>
          </p:cNvSpPr>
          <p:nvPr>
            <p:ph type="sldNum" sz="quarter" idx="5"/>
          </p:nvPr>
        </p:nvSpPr>
        <p:spPr>
          <a:ln/>
        </p:spPr>
        <p:txBody>
          <a:bodyPr/>
          <a:lstStyle/>
          <a:p>
            <a:fld id="{7AB942E5-CFE1-47F5-9B87-2551FACCCD87}" type="slidenum">
              <a:rPr lang="en-US" altLang="en-US">
                <a:solidFill>
                  <a:srgbClr val="EEECE1"/>
                </a:solidFill>
              </a:rPr>
              <a:pPr/>
              <a:t>33</a:t>
            </a:fld>
            <a:endParaRPr lang="en-US" altLang="en-US">
              <a:solidFill>
                <a:srgbClr val="EEECE1"/>
              </a:solidFill>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AB06156B-0541-4892-98D4-FC7649F245E2}" type="slidenum">
              <a:rPr lang="en-US" altLang="en-US"/>
              <a:pPr/>
              <a:t>‹#›</a:t>
            </a:fld>
            <a:endParaRPr lang="en-US" altLang="en-US"/>
          </a:p>
        </p:txBody>
      </p:sp>
    </p:spTree>
    <p:extLst>
      <p:ext uri="{BB962C8B-B14F-4D97-AF65-F5344CB8AC3E}">
        <p14:creationId xmlns:p14="http://schemas.microsoft.com/office/powerpoint/2010/main" val="30935369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997497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1566760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8984928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5349272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2138836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73132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989533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0394855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4213054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4599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554711B9-86A7-4348-9716-ED8A634009FA}" type="slidenum">
              <a:rPr lang="en-US" altLang="en-US"/>
              <a:pPr/>
              <a:t>‹#›</a:t>
            </a:fld>
            <a:endParaRPr lang="en-US" altLang="en-US"/>
          </a:p>
        </p:txBody>
      </p:sp>
    </p:spTree>
    <p:extLst>
      <p:ext uri="{BB962C8B-B14F-4D97-AF65-F5344CB8AC3E}">
        <p14:creationId xmlns:p14="http://schemas.microsoft.com/office/powerpoint/2010/main" val="221763637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0484794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892290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423848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4399535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883674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341835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665945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509968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1612235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1877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9536643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0379087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2923886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3898801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6876233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500642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1755491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499933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5616206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0448852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76228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8001304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409494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8644624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4515198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7007B14-40E4-4473-BB2B-E497568DDF9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527576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48DB6EF1-0A25-48C8-8561-A7999F1701D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462067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403113FE-AF5A-40AB-A547-62D95829CFF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0296755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1C7A9733-5C99-45D1-9F03-131A7FA1744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8888226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8021C1DB-AE2E-4457-98A0-E92E351EC3D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139677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30418AF3-C172-4DA1-9830-ED8577B8021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68200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29FC11D9-ACDB-4346-9F82-393538655BE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75045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7848900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0A464E17-BBC8-489D-AC5C-FDD879A692E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0176991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7C4D3E3-4618-465B-BDF1-E5660379A55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826039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1FB4452E-F403-4B73-A968-06897BB8A26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0788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1801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7474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3512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432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487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62C30993-2EA1-45E1-A451-AF32BED0EBC3}" type="slidenum">
              <a:rPr lang="en-US" altLang="en-US"/>
              <a:pPr/>
              <a:t>‹#›</a:t>
            </a:fld>
            <a:endParaRPr lang="en-US" altLang="en-US"/>
          </a:p>
        </p:txBody>
      </p:sp>
    </p:spTree>
    <p:extLst>
      <p:ext uri="{BB962C8B-B14F-4D97-AF65-F5344CB8AC3E}">
        <p14:creationId xmlns:p14="http://schemas.microsoft.com/office/powerpoint/2010/main" val="2810452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1398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6254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21222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55432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32791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63943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03836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662744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23145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25311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lvl1pPr>
              <a:defRPr/>
            </a:lvl1pPr>
          </a:lstStyle>
          <a:p>
            <a:fld id="{EE0E6ABF-24AA-4B20-86D6-6BE6518CB256}" type="slidenum">
              <a:rPr lang="en-US" altLang="en-US"/>
              <a:pPr/>
              <a:t>‹#›</a:t>
            </a:fld>
            <a:endParaRPr lang="en-US" altLang="en-US"/>
          </a:p>
        </p:txBody>
      </p:sp>
    </p:spTree>
    <p:extLst>
      <p:ext uri="{BB962C8B-B14F-4D97-AF65-F5344CB8AC3E}">
        <p14:creationId xmlns:p14="http://schemas.microsoft.com/office/powerpoint/2010/main" val="2715137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679264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81182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749967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819021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461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661032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4920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205351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10979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5564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54E725F4-62B6-47ED-B92C-3F402AD9A043}" type="slidenum">
              <a:rPr lang="en-US" altLang="en-US"/>
              <a:pPr/>
              <a:t>‹#›</a:t>
            </a:fld>
            <a:endParaRPr lang="en-US" altLang="en-US"/>
          </a:p>
        </p:txBody>
      </p:sp>
    </p:spTree>
    <p:extLst>
      <p:ext uri="{BB962C8B-B14F-4D97-AF65-F5344CB8AC3E}">
        <p14:creationId xmlns:p14="http://schemas.microsoft.com/office/powerpoint/2010/main" val="13076469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550253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417050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66013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20526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831688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34198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065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51735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252829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3063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8" name="Slide Number Placeholder 7"/>
          <p:cNvSpPr>
            <a:spLocks noGrp="1"/>
          </p:cNvSpPr>
          <p:nvPr>
            <p:ph type="sldNum" sz="quarter" idx="11"/>
          </p:nvPr>
        </p:nvSpPr>
        <p:spPr/>
        <p:txBody>
          <a:bodyPr/>
          <a:lstStyle>
            <a:lvl1pPr>
              <a:defRPr/>
            </a:lvl1pPr>
          </a:lstStyle>
          <a:p>
            <a:fld id="{12721918-6EFD-45A4-9E77-696C2ABF52AF}" type="slidenum">
              <a:rPr lang="en-US" altLang="en-US"/>
              <a:pPr/>
              <a:t>‹#›</a:t>
            </a:fld>
            <a:endParaRPr lang="en-US" altLang="en-US"/>
          </a:p>
        </p:txBody>
      </p:sp>
    </p:spTree>
    <p:extLst>
      <p:ext uri="{BB962C8B-B14F-4D97-AF65-F5344CB8AC3E}">
        <p14:creationId xmlns:p14="http://schemas.microsoft.com/office/powerpoint/2010/main" val="1012924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979145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32878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75875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874306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180029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331746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357893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008173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842496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9991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4" name="Slide Number Placeholder 3"/>
          <p:cNvSpPr>
            <a:spLocks noGrp="1"/>
          </p:cNvSpPr>
          <p:nvPr>
            <p:ph type="sldNum" sz="quarter" idx="11"/>
          </p:nvPr>
        </p:nvSpPr>
        <p:spPr/>
        <p:txBody>
          <a:bodyPr/>
          <a:lstStyle>
            <a:lvl1pPr>
              <a:defRPr/>
            </a:lvl1pPr>
          </a:lstStyle>
          <a:p>
            <a:fld id="{B5829FBE-3E35-4E9C-B6E3-AFC8E5F2F956}" type="slidenum">
              <a:rPr lang="en-US" altLang="en-US"/>
              <a:pPr/>
              <a:t>‹#›</a:t>
            </a:fld>
            <a:endParaRPr lang="en-US" altLang="en-US"/>
          </a:p>
        </p:txBody>
      </p:sp>
    </p:spTree>
    <p:extLst>
      <p:ext uri="{BB962C8B-B14F-4D97-AF65-F5344CB8AC3E}">
        <p14:creationId xmlns:p14="http://schemas.microsoft.com/office/powerpoint/2010/main" val="36909597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915220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38559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70109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205708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560697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003087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497684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8031982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948505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9993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3" name="Slide Number Placeholder 2"/>
          <p:cNvSpPr>
            <a:spLocks noGrp="1"/>
          </p:cNvSpPr>
          <p:nvPr>
            <p:ph type="sldNum" sz="quarter" idx="11"/>
          </p:nvPr>
        </p:nvSpPr>
        <p:spPr/>
        <p:txBody>
          <a:bodyPr/>
          <a:lstStyle>
            <a:lvl1pPr>
              <a:defRPr/>
            </a:lvl1pPr>
          </a:lstStyle>
          <a:p>
            <a:fld id="{E79B0A6E-EB53-473F-AFC3-237F06424D98}" type="slidenum">
              <a:rPr lang="en-US" altLang="en-US"/>
              <a:pPr/>
              <a:t>‹#›</a:t>
            </a:fld>
            <a:endParaRPr lang="en-US" altLang="en-US"/>
          </a:p>
        </p:txBody>
      </p:sp>
    </p:spTree>
    <p:extLst>
      <p:ext uri="{BB962C8B-B14F-4D97-AF65-F5344CB8AC3E}">
        <p14:creationId xmlns:p14="http://schemas.microsoft.com/office/powerpoint/2010/main" val="19062392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989260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608798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316501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262652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003975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743300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531583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415615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035534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4829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A14700B7-BF50-4294-B327-79A63A1F840A}" type="slidenum">
              <a:rPr lang="en-US" altLang="en-US"/>
              <a:pPr/>
              <a:t>‹#›</a:t>
            </a:fld>
            <a:endParaRPr lang="en-US" altLang="en-US"/>
          </a:p>
        </p:txBody>
      </p:sp>
    </p:spTree>
    <p:extLst>
      <p:ext uri="{BB962C8B-B14F-4D97-AF65-F5344CB8AC3E}">
        <p14:creationId xmlns:p14="http://schemas.microsoft.com/office/powerpoint/2010/main" val="34283493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571381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06230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14699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824234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022433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908482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638850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3586295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B7A3AC3-B50E-4FC5-BE4C-0AEBAF6A7A3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1893814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F2292C73-EBC2-4570-B983-55475A78ED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0723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Intel-Based Computers 6/e, 2010.</a:t>
            </a:r>
          </a:p>
        </p:txBody>
      </p:sp>
      <p:sp>
        <p:nvSpPr>
          <p:cNvPr id="6" name="Slide Number Placeholder 5"/>
          <p:cNvSpPr>
            <a:spLocks noGrp="1"/>
          </p:cNvSpPr>
          <p:nvPr>
            <p:ph type="sldNum" sz="quarter" idx="11"/>
          </p:nvPr>
        </p:nvSpPr>
        <p:spPr/>
        <p:txBody>
          <a:bodyPr/>
          <a:lstStyle>
            <a:lvl1pPr>
              <a:defRPr/>
            </a:lvl1pPr>
          </a:lstStyle>
          <a:p>
            <a:fld id="{238A76B1-5BC7-4817-8FCD-D20C5E7018B8}" type="slidenum">
              <a:rPr lang="en-US" altLang="en-US"/>
              <a:pPr/>
              <a:t>‹#›</a:t>
            </a:fld>
            <a:endParaRPr lang="en-US" altLang="en-US"/>
          </a:p>
        </p:txBody>
      </p:sp>
    </p:spTree>
    <p:extLst>
      <p:ext uri="{BB962C8B-B14F-4D97-AF65-F5344CB8AC3E}">
        <p14:creationId xmlns:p14="http://schemas.microsoft.com/office/powerpoint/2010/main" val="5368919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4BA32693-67FD-439A-9313-15E334C2B3A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8473637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129D3CB-88DB-4FC6-AE77-6C699B313D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370754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6A68D3A-4DA9-48E9-A186-4CE60D05DDA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9704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672C64F-025A-4DCA-809B-4324B4612F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7954148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770FE07-8D05-4022-B129-EC7CE20691B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991185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95400"/>
            <a:ext cx="38671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48250" y="1295400"/>
            <a:ext cx="3867150" cy="49530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DDF0CDDA-257B-4430-AB48-A0F83948C7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04595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099" name="Arc 3"/>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4100" name="Rectangle 4"/>
          <p:cNvSpPr>
            <a:spLocks noGrp="1" noChangeArrowheads="1"/>
          </p:cNvSpPr>
          <p:nvPr>
            <p:ph type="ctrTitle" sz="quarter"/>
          </p:nvPr>
        </p:nvSpPr>
        <p:spPr>
          <a:xfrm>
            <a:off x="990600" y="381000"/>
            <a:ext cx="7847013" cy="1219200"/>
          </a:xfrm>
        </p:spPr>
        <p:txBody>
          <a:bodyPr anchor="b"/>
          <a:lstStyle>
            <a:lvl1pPr>
              <a:lnSpc>
                <a:spcPct val="80000"/>
              </a:lnSpc>
              <a:defRPr/>
            </a:lvl1pPr>
          </a:lstStyle>
          <a:p>
            <a:pPr lvl="0"/>
            <a:r>
              <a:rPr lang="en-US" altLang="en-US" noProof="0" smtClean="0"/>
              <a:t>Click to edit Master title style</a:t>
            </a:r>
          </a:p>
        </p:txBody>
      </p:sp>
      <p:sp>
        <p:nvSpPr>
          <p:cNvPr id="4101" name="Rectangle 5"/>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6"/>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7"/>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8"/>
          <p:cNvSpPr>
            <a:spLocks noGrp="1" noChangeArrowheads="1"/>
          </p:cNvSpPr>
          <p:nvPr>
            <p:ph type="sldNum" sz="quarter" idx="4"/>
          </p:nvPr>
        </p:nvSpPr>
        <p:spPr>
          <a:xfrm>
            <a:off x="8204200" y="6400800"/>
            <a:ext cx="939800" cy="457200"/>
          </a:xfrm>
        </p:spPr>
        <p:txBody>
          <a:bodyPr/>
          <a:lstStyle>
            <a:lvl1pPr>
              <a:defRPr/>
            </a:lvl1pPr>
          </a:lstStyle>
          <a:p>
            <a:fld id="{11825F93-0673-4D11-ACAC-373A844BCC0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262778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85D5139-027A-4CE8-8E54-79117B3539E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926314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2BB456A-54D5-4137-A917-6A20166EFC3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3750033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95400"/>
            <a:ext cx="38671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7F3A5551-6AC8-4553-80B5-224F945860E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6548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12.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34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Intel-Based Computers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8783156A-A856-4BE6-91CB-2873ADCE52E0}"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98710484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414856167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04800" y="632460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A5802233-BCA3-4021-8AE1-F7A1DB1B9BC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57707868"/>
      </p:ext>
    </p:extLst>
  </p:cSld>
  <p:clrMap bg1="dk2" tx1="lt1" bg2="dk1"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41733081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1953400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273225749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402202855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54218059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05681920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404839205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800">
              <a:solidFill>
                <a:srgbClr val="010000"/>
              </a:solidFill>
            </a:endParaRPr>
          </a:p>
        </p:txBody>
      </p:sp>
      <p:sp>
        <p:nvSpPr>
          <p:cNvPr id="3075" name="Rectangle 3"/>
          <p:cNvSpPr>
            <a:spLocks noGrp="1" noChangeArrowheads="1"/>
          </p:cNvSpPr>
          <p:nvPr>
            <p:ph type="title"/>
          </p:nvPr>
        </p:nvSpPr>
        <p:spPr bwMode="auto">
          <a:xfrm>
            <a:off x="990600" y="152400"/>
            <a:ext cx="7885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95400"/>
            <a:ext cx="78867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hangingPunct="0"/>
            <a:fld id="{6F18252A-8C40-40B0-A7FD-898E984B9565}"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407165786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SzPct val="100000"/>
        <a:buFont typeface="Wingdings" pitchFamily="2" charset="2"/>
        <a:buChar char="§"/>
        <a:defRPr kumimoji="1" sz="2000">
          <a:solidFill>
            <a:schemeClr val="tx2"/>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9.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png"/><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7.xml"/><Relationship Id="rId1" Type="http://schemas.openxmlformats.org/officeDocument/2006/relationships/vmlDrawing" Target="../drawings/vmlDrawing8.vml"/><Relationship Id="rId5" Type="http://schemas.openxmlformats.org/officeDocument/2006/relationships/image" Target="../media/image21.png"/><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3.w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5.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2.wmf"/><Relationship Id="rId4" Type="http://schemas.openxmlformats.org/officeDocument/2006/relationships/oleObject" Target="../embeddings/oleObject1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dirty="0"/>
              <a:t>Assembly Language for x86 Processors </a:t>
            </a:r>
            <a:r>
              <a:rPr lang="en-US" altLang="en-US" sz="2800" dirty="0"/>
              <a:t>6</a:t>
            </a:r>
            <a:r>
              <a:rPr lang="en-US" altLang="en-US" sz="2800" baseline="30000" dirty="0"/>
              <a:t>th</a:t>
            </a:r>
            <a:r>
              <a:rPr lang="en-US" altLang="en-US" sz="2800" dirty="0"/>
              <a:t> Edition</a:t>
            </a:r>
            <a:r>
              <a:rPr lang="en-US" altLang="en-US" dirty="0"/>
              <a:t> </a:t>
            </a:r>
          </a:p>
        </p:txBody>
      </p:sp>
      <p:sp>
        <p:nvSpPr>
          <p:cNvPr id="28675" name="Rectangle 3"/>
          <p:cNvSpPr>
            <a:spLocks noGrp="1" noChangeArrowheads="1"/>
          </p:cNvSpPr>
          <p:nvPr>
            <p:ph type="subTitle" idx="1"/>
          </p:nvPr>
        </p:nvSpPr>
        <p:spPr>
          <a:xfrm>
            <a:off x="1447800" y="2209800"/>
            <a:ext cx="6400800" cy="1752600"/>
          </a:xfrm>
        </p:spPr>
        <p:txBody>
          <a:bodyPr/>
          <a:lstStyle/>
          <a:p>
            <a:r>
              <a:rPr lang="en-US" altLang="en-US" sz="3200" dirty="0"/>
              <a:t>Chapter 1: </a:t>
            </a:r>
            <a:r>
              <a:rPr lang="en-US" altLang="en-US" sz="3200" dirty="0" smtClean="0"/>
              <a:t>Introduction to ASM</a:t>
            </a:r>
            <a:endParaRPr lang="en-US" altLang="en-US" sz="3200" dirty="0"/>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8006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dirty="0"/>
              <a:t>Slides prepared by the author</a:t>
            </a:r>
          </a:p>
          <a:p>
            <a:pPr>
              <a:spcBef>
                <a:spcPct val="50000"/>
              </a:spcBef>
            </a:pPr>
            <a:r>
              <a:rPr lang="en-US" altLang="en-US" sz="1700" i="1" dirty="0"/>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Intel-Based Computers 6/e, 2010.</a:t>
            </a:r>
          </a:p>
        </p:txBody>
      </p:sp>
      <p:sp>
        <p:nvSpPr>
          <p:cNvPr id="7" name="Slide Number Placeholder 4"/>
          <p:cNvSpPr>
            <a:spLocks noGrp="1"/>
          </p:cNvSpPr>
          <p:nvPr>
            <p:ph type="sldNum" sz="quarter" idx="11"/>
          </p:nvPr>
        </p:nvSpPr>
        <p:spPr/>
        <p:txBody>
          <a:bodyPr/>
          <a:lstStyle/>
          <a:p>
            <a:fld id="{D37BF4FC-4F13-4520-B2C7-C2E3B3D444D9}" type="slidenum">
              <a:rPr lang="en-US" altLang="en-US"/>
              <a:pPr/>
              <a:t>10</a:t>
            </a:fld>
            <a:endParaRPr lang="en-US" altLang="en-US"/>
          </a:p>
        </p:txBody>
      </p:sp>
      <p:sp>
        <p:nvSpPr>
          <p:cNvPr id="48130" name="Rectangle 2"/>
          <p:cNvSpPr>
            <a:spLocks noGrp="1" noChangeArrowheads="1"/>
          </p:cNvSpPr>
          <p:nvPr>
            <p:ph type="title"/>
          </p:nvPr>
        </p:nvSpPr>
        <p:spPr/>
        <p:txBody>
          <a:bodyPr/>
          <a:lstStyle/>
          <a:p>
            <a:r>
              <a:rPr lang="en-US" altLang="en-US"/>
              <a:t>Specific Machine Levels</a:t>
            </a:r>
            <a:endParaRPr lang="en-US" altLang="en-US" sz="2400" i="1"/>
          </a:p>
        </p:txBody>
      </p:sp>
      <p:sp>
        <p:nvSpPr>
          <p:cNvPr id="48134" name="Text Box 6"/>
          <p:cNvSpPr txBox="1">
            <a:spLocks noChangeArrowheads="1"/>
          </p:cNvSpPr>
          <p:nvPr/>
        </p:nvSpPr>
        <p:spPr bwMode="auto">
          <a:xfrm>
            <a:off x="5715000" y="4724400"/>
            <a:ext cx="2971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48135" name="Text Box 7"/>
          <p:cNvSpPr txBox="1">
            <a:spLocks noChangeArrowheads="1"/>
          </p:cNvSpPr>
          <p:nvPr/>
        </p:nvSpPr>
        <p:spPr bwMode="auto">
          <a:xfrm>
            <a:off x="5562600" y="4953000"/>
            <a:ext cx="342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600"/>
              <a:t>(descriptions of individual levels follow . . . )</a:t>
            </a:r>
          </a:p>
        </p:txBody>
      </p:sp>
      <p:pic>
        <p:nvPicPr>
          <p:cNvPr id="4813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95400"/>
            <a:ext cx="3810000" cy="33988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6B906E44-6412-4B8D-A633-EA7D8DF4E34C}" type="slidenum">
              <a:rPr lang="en-US" altLang="en-US"/>
              <a:pPr/>
              <a:t>11</a:t>
            </a:fld>
            <a:endParaRPr lang="en-US" altLang="en-US"/>
          </a:p>
        </p:txBody>
      </p:sp>
      <p:sp>
        <p:nvSpPr>
          <p:cNvPr id="89090" name="Rectangle 1026"/>
          <p:cNvSpPr>
            <a:spLocks noGrp="1" noChangeArrowheads="1"/>
          </p:cNvSpPr>
          <p:nvPr>
            <p:ph type="title"/>
          </p:nvPr>
        </p:nvSpPr>
        <p:spPr/>
        <p:txBody>
          <a:bodyPr/>
          <a:lstStyle/>
          <a:p>
            <a:r>
              <a:rPr lang="en-US" altLang="en-US" dirty="0"/>
              <a:t>High-Level Language</a:t>
            </a:r>
          </a:p>
        </p:txBody>
      </p:sp>
      <p:sp>
        <p:nvSpPr>
          <p:cNvPr id="89091" name="Rectangle 1027"/>
          <p:cNvSpPr>
            <a:spLocks noGrp="1" noChangeArrowheads="1"/>
          </p:cNvSpPr>
          <p:nvPr>
            <p:ph type="body" idx="1"/>
          </p:nvPr>
        </p:nvSpPr>
        <p:spPr>
          <a:xfrm>
            <a:off x="1295400" y="1447800"/>
            <a:ext cx="6477000" cy="2743200"/>
          </a:xfrm>
        </p:spPr>
        <p:txBody>
          <a:bodyPr/>
          <a:lstStyle/>
          <a:p>
            <a:r>
              <a:rPr lang="en-US" altLang="en-US" dirty="0"/>
              <a:t>Level </a:t>
            </a:r>
            <a:r>
              <a:rPr lang="en-US" altLang="en-US" dirty="0" smtClean="0"/>
              <a:t>4</a:t>
            </a:r>
          </a:p>
          <a:p>
            <a:endParaRPr lang="en-US" altLang="en-US" dirty="0"/>
          </a:p>
          <a:p>
            <a:pPr lvl="1"/>
            <a:r>
              <a:rPr lang="en-US" altLang="en-US" dirty="0"/>
              <a:t>Application-oriented languages</a:t>
            </a:r>
          </a:p>
          <a:p>
            <a:pPr lvl="1"/>
            <a:r>
              <a:rPr lang="en-US" altLang="en-US" sz="2400" dirty="0"/>
              <a:t>C++, Java, Pascal, Visual Basic . . </a:t>
            </a:r>
            <a:r>
              <a:rPr lang="en-US" altLang="en-US" sz="2400" dirty="0" smtClean="0"/>
              <a:t>.</a:t>
            </a:r>
          </a:p>
          <a:p>
            <a:pPr lvl="1"/>
            <a:endParaRPr lang="en-US" altLang="en-US" sz="2400" dirty="0"/>
          </a:p>
          <a:p>
            <a:pPr lvl="1"/>
            <a:r>
              <a:rPr lang="en-US" altLang="en-US" dirty="0"/>
              <a:t>P</a:t>
            </a:r>
            <a:r>
              <a:rPr lang="en-US" altLang="en-US" dirty="0" smtClean="0"/>
              <a:t>rograms </a:t>
            </a:r>
            <a:r>
              <a:rPr lang="en-US" altLang="en-US" dirty="0"/>
              <a:t>compile into assembly language (Level </a:t>
            </a:r>
            <a:r>
              <a:rPr lang="en-US" altLang="en-US" dirty="0" smtClean="0"/>
              <a:t>3) </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16F9A853-8F22-4343-A5F3-753956B6D57A}" type="slidenum">
              <a:rPr lang="en-US" altLang="en-US"/>
              <a:pPr/>
              <a:t>12</a:t>
            </a:fld>
            <a:endParaRPr lang="en-US" altLang="en-US"/>
          </a:p>
        </p:txBody>
      </p:sp>
      <p:sp>
        <p:nvSpPr>
          <p:cNvPr id="87042" name="Rectangle 1026"/>
          <p:cNvSpPr>
            <a:spLocks noGrp="1" noChangeArrowheads="1"/>
          </p:cNvSpPr>
          <p:nvPr>
            <p:ph type="title"/>
          </p:nvPr>
        </p:nvSpPr>
        <p:spPr/>
        <p:txBody>
          <a:bodyPr/>
          <a:lstStyle/>
          <a:p>
            <a:r>
              <a:rPr lang="en-US" altLang="en-US"/>
              <a:t>Assembly Language</a:t>
            </a:r>
          </a:p>
        </p:txBody>
      </p:sp>
      <p:sp>
        <p:nvSpPr>
          <p:cNvPr id="87043" name="Rectangle 1027"/>
          <p:cNvSpPr>
            <a:spLocks noGrp="1" noChangeArrowheads="1"/>
          </p:cNvSpPr>
          <p:nvPr>
            <p:ph type="body" idx="1"/>
          </p:nvPr>
        </p:nvSpPr>
        <p:spPr>
          <a:xfrm>
            <a:off x="1066800" y="1524000"/>
            <a:ext cx="6477000" cy="2819400"/>
          </a:xfrm>
        </p:spPr>
        <p:txBody>
          <a:bodyPr/>
          <a:lstStyle/>
          <a:p>
            <a:r>
              <a:rPr lang="en-US" altLang="en-US" dirty="0"/>
              <a:t>Level </a:t>
            </a:r>
            <a:r>
              <a:rPr lang="en-US" altLang="en-US" dirty="0" smtClean="0"/>
              <a:t>3</a:t>
            </a:r>
          </a:p>
          <a:p>
            <a:endParaRPr lang="en-US" altLang="en-US" dirty="0"/>
          </a:p>
          <a:p>
            <a:pPr lvl="1"/>
            <a:r>
              <a:rPr lang="en-US" altLang="en-US" dirty="0"/>
              <a:t>Instruction mnemonics that have a one-to-one correspondence to machine </a:t>
            </a:r>
            <a:r>
              <a:rPr lang="en-US" altLang="en-US" dirty="0" smtClean="0"/>
              <a:t>language</a:t>
            </a:r>
          </a:p>
          <a:p>
            <a:pPr lvl="1"/>
            <a:endParaRPr lang="en-US" altLang="en-US" dirty="0"/>
          </a:p>
          <a:p>
            <a:pPr lvl="1"/>
            <a:r>
              <a:rPr lang="en-US" altLang="en-US" dirty="0"/>
              <a:t>Programs are translated into Instruction Set Architecture Level - machine language (Level 2</a:t>
            </a:r>
            <a:r>
              <a:rPr lang="en-US" altLang="en-US" dirty="0" smtClean="0"/>
              <a:t>)</a:t>
            </a:r>
          </a:p>
          <a:p>
            <a:pPr lvl="1"/>
            <a:endParaRPr lang="en-US" altLang="en-US" dirty="0"/>
          </a:p>
          <a:p>
            <a:r>
              <a:rPr lang="en-US" altLang="en-US" dirty="0" smtClean="0"/>
              <a:t>To be learned in </a:t>
            </a:r>
            <a:r>
              <a:rPr lang="en-US" altLang="en-US" b="1" i="1" u="sng" dirty="0" smtClean="0">
                <a:solidFill>
                  <a:srgbClr val="FF0000"/>
                </a:solidFill>
              </a:rPr>
              <a:t>03-60-266</a:t>
            </a:r>
            <a:r>
              <a:rPr lang="en-US" altLang="en-US" dirty="0" smtClean="0"/>
              <a:t> </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01423CB7-8B35-4061-B51E-2EB271768EF4}" type="slidenum">
              <a:rPr lang="en-US" altLang="en-US"/>
              <a:pPr/>
              <a:t>13</a:t>
            </a:fld>
            <a:endParaRPr lang="en-US" altLang="en-US"/>
          </a:p>
        </p:txBody>
      </p:sp>
      <p:sp>
        <p:nvSpPr>
          <p:cNvPr id="86018" name="Rectangle 1026"/>
          <p:cNvSpPr>
            <a:spLocks noGrp="1" noChangeArrowheads="1"/>
          </p:cNvSpPr>
          <p:nvPr>
            <p:ph type="title"/>
          </p:nvPr>
        </p:nvSpPr>
        <p:spPr/>
        <p:txBody>
          <a:bodyPr/>
          <a:lstStyle/>
          <a:p>
            <a:r>
              <a:rPr lang="en-US" altLang="en-US"/>
              <a:t>Instruction Set Architecture (ISA)</a:t>
            </a:r>
          </a:p>
        </p:txBody>
      </p:sp>
      <p:sp>
        <p:nvSpPr>
          <p:cNvPr id="86019" name="Rectangle 1027"/>
          <p:cNvSpPr>
            <a:spLocks noGrp="1" noChangeArrowheads="1"/>
          </p:cNvSpPr>
          <p:nvPr>
            <p:ph type="body" idx="1"/>
          </p:nvPr>
        </p:nvSpPr>
        <p:spPr>
          <a:xfrm>
            <a:off x="1219200" y="1524000"/>
            <a:ext cx="6477000" cy="2667000"/>
          </a:xfrm>
        </p:spPr>
        <p:txBody>
          <a:bodyPr/>
          <a:lstStyle/>
          <a:p>
            <a:r>
              <a:rPr lang="en-US" altLang="en-US" dirty="0"/>
              <a:t>Level </a:t>
            </a:r>
            <a:r>
              <a:rPr lang="en-US" altLang="en-US" dirty="0" smtClean="0"/>
              <a:t>2</a:t>
            </a:r>
          </a:p>
          <a:p>
            <a:endParaRPr lang="en-US" altLang="en-US" dirty="0"/>
          </a:p>
          <a:p>
            <a:pPr lvl="1"/>
            <a:r>
              <a:rPr lang="en-US" altLang="en-US" dirty="0"/>
              <a:t>Also known as </a:t>
            </a:r>
            <a:r>
              <a:rPr lang="en-US" altLang="en-US" dirty="0">
                <a:solidFill>
                  <a:schemeClr val="tx2"/>
                </a:solidFill>
              </a:rPr>
              <a:t>conventional machine </a:t>
            </a:r>
            <a:r>
              <a:rPr lang="en-US" altLang="en-US" dirty="0" smtClean="0">
                <a:solidFill>
                  <a:schemeClr val="tx2"/>
                </a:solidFill>
              </a:rPr>
              <a:t>language</a:t>
            </a:r>
          </a:p>
          <a:p>
            <a:endParaRPr lang="en-US" altLang="en-US" dirty="0">
              <a:solidFill>
                <a:schemeClr val="tx2"/>
              </a:solidFill>
            </a:endParaRPr>
          </a:p>
          <a:p>
            <a:pPr lvl="1"/>
            <a:r>
              <a:rPr lang="en-US" altLang="en-US" dirty="0"/>
              <a:t>Executed by Level 1 (Digital Logic</a:t>
            </a:r>
            <a:r>
              <a:rPr lang="en-US" altLang="en-US" dirty="0" smtClean="0"/>
              <a:t>)</a:t>
            </a:r>
          </a:p>
          <a:p>
            <a:pPr lvl="1"/>
            <a:endParaRPr lang="en-US" altLang="en-US" dirty="0" smtClean="0"/>
          </a:p>
          <a:p>
            <a:pPr lvl="2"/>
            <a:r>
              <a:rPr lang="en-US" altLang="en-US" dirty="0" smtClean="0"/>
              <a:t>The </a:t>
            </a:r>
            <a:r>
              <a:rPr lang="en-US" altLang="en-US" b="1" i="1" u="sng" dirty="0" smtClean="0">
                <a:solidFill>
                  <a:srgbClr val="FF0000"/>
                </a:solidFill>
              </a:rPr>
              <a:t>hardware</a:t>
            </a:r>
            <a:r>
              <a:rPr lang="en-US" altLang="en-US" dirty="0" smtClean="0">
                <a:solidFill>
                  <a:srgbClr val="FF0000"/>
                </a:solidFill>
              </a:rPr>
              <a:t> </a:t>
            </a:r>
            <a:r>
              <a:rPr lang="en-US" altLang="en-US" dirty="0" smtClean="0"/>
              <a:t>(taught in </a:t>
            </a:r>
            <a:r>
              <a:rPr lang="en-US" altLang="en-US" b="1" i="1" u="sng" dirty="0" smtClean="0">
                <a:solidFill>
                  <a:srgbClr val="FF0000"/>
                </a:solidFill>
              </a:rPr>
              <a:t>03-60-265</a:t>
            </a:r>
            <a:r>
              <a:rPr lang="en-US" altLang="en-US" dirty="0" smtClean="0"/>
              <a:t>)</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4"/>
          <p:cNvSpPr>
            <a:spLocks noGrp="1"/>
          </p:cNvSpPr>
          <p:nvPr>
            <p:ph type="sldNum" sz="quarter" idx="11"/>
          </p:nvPr>
        </p:nvSpPr>
        <p:spPr/>
        <p:txBody>
          <a:bodyPr/>
          <a:lstStyle/>
          <a:p>
            <a:fld id="{6CE0C34D-D375-480E-9A44-916174DB4503}" type="slidenum">
              <a:rPr lang="en-US" altLang="en-US"/>
              <a:pPr/>
              <a:t>14</a:t>
            </a:fld>
            <a:endParaRPr lang="en-US" altLang="en-US"/>
          </a:p>
        </p:txBody>
      </p:sp>
      <p:sp>
        <p:nvSpPr>
          <p:cNvPr id="83970" name="Rectangle 2050"/>
          <p:cNvSpPr>
            <a:spLocks noGrp="1" noChangeArrowheads="1"/>
          </p:cNvSpPr>
          <p:nvPr>
            <p:ph type="title"/>
          </p:nvPr>
        </p:nvSpPr>
        <p:spPr/>
        <p:txBody>
          <a:bodyPr/>
          <a:lstStyle/>
          <a:p>
            <a:r>
              <a:rPr lang="en-US" altLang="en-US" dirty="0"/>
              <a:t>Digital Logic</a:t>
            </a:r>
          </a:p>
        </p:txBody>
      </p:sp>
      <p:sp>
        <p:nvSpPr>
          <p:cNvPr id="83971" name="Rectangle 2051"/>
          <p:cNvSpPr>
            <a:spLocks noGrp="1" noChangeArrowheads="1"/>
          </p:cNvSpPr>
          <p:nvPr>
            <p:ph type="body" idx="1"/>
          </p:nvPr>
        </p:nvSpPr>
        <p:spPr>
          <a:xfrm>
            <a:off x="1371600" y="1600200"/>
            <a:ext cx="6858000" cy="2667000"/>
          </a:xfrm>
        </p:spPr>
        <p:txBody>
          <a:bodyPr/>
          <a:lstStyle/>
          <a:p>
            <a:r>
              <a:rPr lang="en-US" altLang="en-US" dirty="0"/>
              <a:t>Level </a:t>
            </a:r>
            <a:r>
              <a:rPr lang="en-US" altLang="en-US" dirty="0" smtClean="0"/>
              <a:t>1: the </a:t>
            </a:r>
            <a:r>
              <a:rPr lang="en-US" altLang="en-US" b="1" i="1" u="sng" dirty="0" smtClean="0">
                <a:solidFill>
                  <a:srgbClr val="FF0000"/>
                </a:solidFill>
              </a:rPr>
              <a:t>digital system</a:t>
            </a:r>
            <a:r>
              <a:rPr lang="en-US" altLang="en-US" dirty="0" smtClean="0"/>
              <a:t> seen in 03-60-265</a:t>
            </a:r>
            <a:endParaRPr lang="en-US" altLang="en-US" b="1" i="1" u="sng" dirty="0" smtClean="0"/>
          </a:p>
          <a:p>
            <a:endParaRPr lang="en-US" altLang="en-US" dirty="0"/>
          </a:p>
          <a:p>
            <a:pPr lvl="1"/>
            <a:r>
              <a:rPr lang="en-US" altLang="en-US" dirty="0"/>
              <a:t>CPU, constructed from digital logic </a:t>
            </a:r>
            <a:r>
              <a:rPr lang="en-US" altLang="en-US" dirty="0" smtClean="0"/>
              <a:t>gates</a:t>
            </a:r>
          </a:p>
          <a:p>
            <a:pPr lvl="1"/>
            <a:endParaRPr lang="en-US" altLang="en-US" dirty="0"/>
          </a:p>
          <a:p>
            <a:pPr lvl="1"/>
            <a:r>
              <a:rPr lang="en-US" altLang="en-US" dirty="0"/>
              <a:t>System </a:t>
            </a:r>
            <a:r>
              <a:rPr lang="en-US" altLang="en-US" dirty="0" smtClean="0"/>
              <a:t>bus</a:t>
            </a:r>
          </a:p>
          <a:p>
            <a:pPr lvl="1"/>
            <a:endParaRPr lang="en-US" altLang="en-US" dirty="0"/>
          </a:p>
          <a:p>
            <a:pPr lvl="1"/>
            <a:r>
              <a:rPr lang="en-US" altLang="en-US" dirty="0" smtClean="0"/>
              <a:t>Memory</a:t>
            </a:r>
          </a:p>
          <a:p>
            <a:pPr lvl="1"/>
            <a:endParaRPr lang="en-US" altLang="en-US" dirty="0"/>
          </a:p>
          <a:p>
            <a:pPr lvl="1"/>
            <a:r>
              <a:rPr lang="en-US" altLang="en-US" dirty="0"/>
              <a:t>Implemented using bipolar transistors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89F9B20E-4EDE-4455-966D-5E355F179434}" type="slidenum">
              <a:rPr lang="en-US" altLang="en-US">
                <a:solidFill>
                  <a:srgbClr val="FFFFFF"/>
                </a:solidFill>
              </a:rPr>
              <a:pPr/>
              <a:t>15</a:t>
            </a:fld>
            <a:endParaRPr lang="en-US" altLang="en-US">
              <a:solidFill>
                <a:srgbClr val="FFFFFF"/>
              </a:solidFill>
            </a:endParaRPr>
          </a:p>
        </p:txBody>
      </p:sp>
      <p:sp>
        <p:nvSpPr>
          <p:cNvPr id="76802" name="Rectangle 2"/>
          <p:cNvSpPr>
            <a:spLocks noGrp="1" noChangeArrowheads="1"/>
          </p:cNvSpPr>
          <p:nvPr>
            <p:ph type="title"/>
          </p:nvPr>
        </p:nvSpPr>
        <p:spPr/>
        <p:txBody>
          <a:bodyPr/>
          <a:lstStyle/>
          <a:p>
            <a:r>
              <a:rPr lang="en-US" altLang="en-US"/>
              <a:t>Basic Microcomputer Design</a:t>
            </a:r>
          </a:p>
        </p:txBody>
      </p:sp>
      <p:sp>
        <p:nvSpPr>
          <p:cNvPr id="76803" name="Rectangle 3"/>
          <p:cNvSpPr>
            <a:spLocks noGrp="1" noChangeArrowheads="1"/>
          </p:cNvSpPr>
          <p:nvPr>
            <p:ph type="body" idx="1"/>
          </p:nvPr>
        </p:nvSpPr>
        <p:spPr>
          <a:xfrm>
            <a:off x="762000" y="1143000"/>
            <a:ext cx="7696200" cy="5257800"/>
          </a:xfrm>
        </p:spPr>
        <p:txBody>
          <a:bodyPr/>
          <a:lstStyle/>
          <a:p>
            <a:r>
              <a:rPr lang="en-US" altLang="en-US" sz="2000" dirty="0" smtClean="0"/>
              <a:t>Central Processor Unit:</a:t>
            </a:r>
          </a:p>
          <a:p>
            <a:pPr lvl="1"/>
            <a:r>
              <a:rPr lang="en-US" altLang="en-US" sz="1800" dirty="0" smtClean="0"/>
              <a:t>clock </a:t>
            </a:r>
            <a:r>
              <a:rPr lang="en-US" altLang="en-US" sz="1800" dirty="0"/>
              <a:t>synchronizes CPU operations</a:t>
            </a:r>
          </a:p>
          <a:p>
            <a:pPr lvl="1"/>
            <a:r>
              <a:rPr lang="en-US" altLang="en-US" sz="1800" dirty="0"/>
              <a:t>control unit (CU) coordinates sequence of execution steps</a:t>
            </a:r>
          </a:p>
          <a:p>
            <a:pPr lvl="1"/>
            <a:r>
              <a:rPr lang="en-US" altLang="en-US" sz="1800" dirty="0"/>
              <a:t>ALU performs arithmetic and </a:t>
            </a:r>
            <a:r>
              <a:rPr lang="en-US" altLang="en-US" sz="1800" dirty="0" smtClean="0"/>
              <a:t>logic operations</a:t>
            </a:r>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pPr lvl="1"/>
            <a:endParaRPr lang="en-US" altLang="en-US" sz="1800" dirty="0" smtClean="0"/>
          </a:p>
          <a:p>
            <a:pPr lvl="1"/>
            <a:endParaRPr lang="en-US" altLang="en-US" sz="1800" dirty="0"/>
          </a:p>
          <a:p>
            <a:r>
              <a:rPr lang="en-US" altLang="en-US" sz="2000" dirty="0" smtClean="0"/>
              <a:t>Bus: transfer data between different parts of the computer</a:t>
            </a:r>
          </a:p>
          <a:p>
            <a:pPr lvl="1"/>
            <a:r>
              <a:rPr lang="en-US" altLang="en-US" sz="1800" dirty="0" smtClean="0"/>
              <a:t>Data bus, Control bus, and Address bus</a:t>
            </a:r>
          </a:p>
        </p:txBody>
      </p:sp>
      <p:graphicFrame>
        <p:nvGraphicFramePr>
          <p:cNvPr id="76804" name="Object 4"/>
          <p:cNvGraphicFramePr>
            <a:graphicFrameLocks noChangeAspect="1"/>
          </p:cNvGraphicFramePr>
          <p:nvPr>
            <p:extLst>
              <p:ext uri="{D42A27DB-BD31-4B8C-83A1-F6EECF244321}">
                <p14:modId xmlns:p14="http://schemas.microsoft.com/office/powerpoint/2010/main" val="2323278839"/>
              </p:ext>
            </p:extLst>
          </p:nvPr>
        </p:nvGraphicFramePr>
        <p:xfrm>
          <a:off x="1600200" y="2590800"/>
          <a:ext cx="5638800" cy="2743200"/>
        </p:xfrm>
        <a:graphic>
          <a:graphicData uri="http://schemas.openxmlformats.org/presentationml/2006/ole">
            <mc:AlternateContent xmlns:mc="http://schemas.openxmlformats.org/markup-compatibility/2006">
              <mc:Choice xmlns:v="urn:schemas-microsoft-com:vml" Requires="v">
                <p:oleObj spid="_x0000_s121866" name="VISIO" r:id="rId3" imgW="4390200" imgH="2033280" progId="Visio.Drawing.6">
                  <p:embed/>
                </p:oleObj>
              </mc:Choice>
              <mc:Fallback>
                <p:oleObj name="VISIO" r:id="rId3" imgW="4390200" imgH="2033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817" t="-3040" r="-1408" b="-6396"/>
                      <a:stretch>
                        <a:fillRect/>
                      </a:stretch>
                    </p:blipFill>
                    <p:spPr bwMode="auto">
                      <a:xfrm>
                        <a:off x="1600200" y="2590800"/>
                        <a:ext cx="5638800" cy="2743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0355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3E603ECB-EE26-4332-93AC-0B12A3A19ED3}" type="slidenum">
              <a:rPr lang="en-US" altLang="en-US"/>
              <a:pPr/>
              <a:t>16</a:t>
            </a:fld>
            <a:endParaRPr lang="en-US" altLang="en-US"/>
          </a:p>
        </p:txBody>
      </p:sp>
      <p:sp>
        <p:nvSpPr>
          <p:cNvPr id="90114" name="Rectangle 2050"/>
          <p:cNvSpPr>
            <a:spLocks noGrp="1" noChangeArrowheads="1"/>
          </p:cNvSpPr>
          <p:nvPr>
            <p:ph type="title"/>
          </p:nvPr>
        </p:nvSpPr>
        <p:spPr/>
        <p:txBody>
          <a:bodyPr/>
          <a:lstStyle/>
          <a:p>
            <a:r>
              <a:rPr lang="en-US" altLang="en-US" dirty="0" smtClean="0"/>
              <a:t>Review: Data </a:t>
            </a:r>
            <a:r>
              <a:rPr lang="en-US" altLang="en-US" dirty="0"/>
              <a:t>Representation</a:t>
            </a:r>
          </a:p>
        </p:txBody>
      </p:sp>
      <p:sp>
        <p:nvSpPr>
          <p:cNvPr id="90115" name="Rectangle 2051"/>
          <p:cNvSpPr>
            <a:spLocks noGrp="1" noChangeArrowheads="1"/>
          </p:cNvSpPr>
          <p:nvPr>
            <p:ph type="body" idx="1"/>
          </p:nvPr>
        </p:nvSpPr>
        <p:spPr>
          <a:xfrm>
            <a:off x="1219200" y="1143000"/>
            <a:ext cx="7086600" cy="4495800"/>
          </a:xfrm>
        </p:spPr>
        <p:txBody>
          <a:bodyPr/>
          <a:lstStyle/>
          <a:p>
            <a:r>
              <a:rPr lang="en-US" altLang="en-US"/>
              <a:t>Binary Numbers</a:t>
            </a:r>
          </a:p>
          <a:p>
            <a:pPr lvl="1"/>
            <a:r>
              <a:rPr lang="en-US" altLang="en-US"/>
              <a:t>Translating between binary and decimal</a:t>
            </a:r>
          </a:p>
          <a:p>
            <a:r>
              <a:rPr lang="en-US" altLang="en-US"/>
              <a:t>Binary Addition</a:t>
            </a:r>
          </a:p>
          <a:p>
            <a:r>
              <a:rPr lang="en-US" altLang="en-US"/>
              <a:t>Integer Storage Sizes</a:t>
            </a:r>
          </a:p>
          <a:p>
            <a:r>
              <a:rPr lang="en-US" altLang="en-US"/>
              <a:t>Hexadecimal Integers</a:t>
            </a:r>
          </a:p>
          <a:p>
            <a:pPr lvl="1"/>
            <a:r>
              <a:rPr lang="en-US" altLang="en-US"/>
              <a:t>Translating between decimal and hexadecimal</a:t>
            </a:r>
          </a:p>
          <a:p>
            <a:pPr lvl="1"/>
            <a:r>
              <a:rPr lang="en-US" altLang="en-US"/>
              <a:t>Hexadecimal subtraction</a:t>
            </a:r>
          </a:p>
          <a:p>
            <a:r>
              <a:rPr lang="en-US" altLang="en-US"/>
              <a:t>Signed Integers</a:t>
            </a:r>
          </a:p>
          <a:p>
            <a:pPr lvl="1"/>
            <a:r>
              <a:rPr lang="en-US" altLang="en-US"/>
              <a:t>Binary subtraction</a:t>
            </a:r>
          </a:p>
          <a:p>
            <a:r>
              <a:rPr lang="en-US" altLang="en-US"/>
              <a:t>Character Storage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821760B-0001-4752-9043-47E919C369CE}" type="slidenum">
              <a:rPr lang="en-US" altLang="en-US">
                <a:solidFill>
                  <a:srgbClr val="FF9966"/>
                </a:solidFill>
              </a:rPr>
              <a:pPr/>
              <a:t>17</a:t>
            </a:fld>
            <a:endParaRPr lang="en-US" altLang="en-US">
              <a:solidFill>
                <a:srgbClr val="FF9966"/>
              </a:solidFill>
            </a:endParaRPr>
          </a:p>
        </p:txBody>
      </p:sp>
      <p:sp>
        <p:nvSpPr>
          <p:cNvPr id="107522" name="Rectangle 1026"/>
          <p:cNvSpPr>
            <a:spLocks noGrp="1" noChangeArrowheads="1"/>
          </p:cNvSpPr>
          <p:nvPr>
            <p:ph type="title"/>
          </p:nvPr>
        </p:nvSpPr>
        <p:spPr>
          <a:xfrm>
            <a:off x="1066800" y="152400"/>
            <a:ext cx="7885113" cy="962025"/>
          </a:xfrm>
        </p:spPr>
        <p:txBody>
          <a:bodyPr/>
          <a:lstStyle/>
          <a:p>
            <a:r>
              <a:rPr lang="en-US" altLang="en-US" dirty="0"/>
              <a:t>Memory Units for the </a:t>
            </a:r>
            <a:r>
              <a:rPr lang="en-US" altLang="en-US" dirty="0" smtClean="0"/>
              <a:t>Intel x86</a:t>
            </a:r>
            <a:endParaRPr lang="en-US" altLang="en-US" dirty="0"/>
          </a:p>
        </p:txBody>
      </p:sp>
      <p:sp>
        <p:nvSpPr>
          <p:cNvPr id="107523" name="Rectangle 1027"/>
          <p:cNvSpPr>
            <a:spLocks noGrp="1" noChangeArrowheads="1"/>
          </p:cNvSpPr>
          <p:nvPr>
            <p:ph type="body" idx="1"/>
          </p:nvPr>
        </p:nvSpPr>
        <p:spPr>
          <a:xfrm>
            <a:off x="1028700" y="1447800"/>
            <a:ext cx="7886700" cy="4800600"/>
          </a:xfrm>
        </p:spPr>
        <p:txBody>
          <a:bodyPr/>
          <a:lstStyle/>
          <a:p>
            <a:r>
              <a:rPr lang="en-US" altLang="en-US" dirty="0"/>
              <a:t>The smallest addressable unit is the </a:t>
            </a:r>
            <a:r>
              <a:rPr lang="en-US" altLang="en-US" dirty="0" smtClean="0"/>
              <a:t>BYTE</a:t>
            </a:r>
          </a:p>
          <a:p>
            <a:pPr marL="0" indent="0">
              <a:buNone/>
            </a:pPr>
            <a:r>
              <a:rPr lang="en-US" altLang="en-US" dirty="0" smtClean="0"/>
              <a:t> </a:t>
            </a:r>
            <a:endParaRPr lang="en-US" altLang="en-US" dirty="0"/>
          </a:p>
          <a:p>
            <a:pPr lvl="1"/>
            <a:r>
              <a:rPr lang="en-US" altLang="en-US" dirty="0"/>
              <a:t>1 byte = 8 bits</a:t>
            </a:r>
          </a:p>
          <a:p>
            <a:endParaRPr lang="en-US" altLang="en-US" dirty="0"/>
          </a:p>
          <a:p>
            <a:r>
              <a:rPr lang="en-US" altLang="en-US" dirty="0"/>
              <a:t>For the x86, the following units are </a:t>
            </a:r>
            <a:r>
              <a:rPr lang="en-US" altLang="en-US" dirty="0" smtClean="0"/>
              <a:t>used</a:t>
            </a:r>
          </a:p>
          <a:p>
            <a:pPr marL="0" indent="0">
              <a:buNone/>
            </a:pPr>
            <a:endParaRPr lang="en-US" altLang="en-US" dirty="0"/>
          </a:p>
          <a:p>
            <a:pPr lvl="1"/>
            <a:r>
              <a:rPr lang="en-US" altLang="en-US" dirty="0"/>
              <a:t>1 word = 2 bytes</a:t>
            </a:r>
          </a:p>
          <a:p>
            <a:pPr lvl="1"/>
            <a:r>
              <a:rPr lang="en-US" altLang="en-US" dirty="0"/>
              <a:t>1 double word = 2 words (= 32 bits)</a:t>
            </a:r>
          </a:p>
          <a:p>
            <a:pPr lvl="1"/>
            <a:r>
              <a:rPr lang="en-US" altLang="en-US" dirty="0"/>
              <a:t>1 quad word = 2 double words</a:t>
            </a:r>
          </a:p>
        </p:txBody>
      </p:sp>
    </p:spTree>
    <p:extLst>
      <p:ext uri="{BB962C8B-B14F-4D97-AF65-F5344CB8AC3E}">
        <p14:creationId xmlns:p14="http://schemas.microsoft.com/office/powerpoint/2010/main" val="3896539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9BAA39F-EE89-4D83-8839-AFDA86D837AC}" type="slidenum">
              <a:rPr lang="en-US" altLang="en-US">
                <a:solidFill>
                  <a:srgbClr val="FF9966"/>
                </a:solidFill>
              </a:rPr>
              <a:pPr/>
              <a:t>18</a:t>
            </a:fld>
            <a:endParaRPr lang="en-US" altLang="en-US">
              <a:solidFill>
                <a:srgbClr val="FF9966"/>
              </a:solidFill>
            </a:endParaRPr>
          </a:p>
        </p:txBody>
      </p:sp>
      <p:sp>
        <p:nvSpPr>
          <p:cNvPr id="109570" name="Rectangle 2"/>
          <p:cNvSpPr>
            <a:spLocks noGrp="1" noChangeArrowheads="1"/>
          </p:cNvSpPr>
          <p:nvPr>
            <p:ph type="title"/>
          </p:nvPr>
        </p:nvSpPr>
        <p:spPr/>
        <p:txBody>
          <a:bodyPr/>
          <a:lstStyle/>
          <a:p>
            <a:r>
              <a:rPr lang="en-US" altLang="en-US"/>
              <a:t>Data Representation</a:t>
            </a:r>
          </a:p>
        </p:txBody>
      </p:sp>
      <p:sp>
        <p:nvSpPr>
          <p:cNvPr id="109571" name="Rectangle 3"/>
          <p:cNvSpPr>
            <a:spLocks noGrp="1" noChangeArrowheads="1"/>
          </p:cNvSpPr>
          <p:nvPr>
            <p:ph type="body" idx="1"/>
          </p:nvPr>
        </p:nvSpPr>
        <p:spPr>
          <a:xfrm>
            <a:off x="609600" y="1341438"/>
            <a:ext cx="8229600" cy="4297362"/>
          </a:xfrm>
        </p:spPr>
        <p:txBody>
          <a:bodyPr/>
          <a:lstStyle/>
          <a:p>
            <a:r>
              <a:rPr lang="en-US" altLang="en-US" dirty="0"/>
              <a:t>To obtain the </a:t>
            </a:r>
            <a:r>
              <a:rPr lang="en-US" altLang="en-US" dirty="0">
                <a:solidFill>
                  <a:schemeClr val="folHlink"/>
                </a:solidFill>
              </a:rPr>
              <a:t>value</a:t>
            </a:r>
            <a:r>
              <a:rPr lang="en-US" altLang="en-US" dirty="0"/>
              <a:t> contained in a block of memory we need to choose an </a:t>
            </a:r>
            <a:r>
              <a:rPr lang="en-US" altLang="en-US" dirty="0">
                <a:solidFill>
                  <a:srgbClr val="FF1717"/>
                </a:solidFill>
              </a:rPr>
              <a:t>interpretation </a:t>
            </a:r>
          </a:p>
          <a:p>
            <a:endParaRPr lang="en-US" altLang="en-US" dirty="0">
              <a:solidFill>
                <a:srgbClr val="FF1717"/>
              </a:solidFill>
            </a:endParaRPr>
          </a:p>
          <a:p>
            <a:r>
              <a:rPr lang="en-US" altLang="en-US" dirty="0"/>
              <a:t>Ex: memory content 0100 0001 can either represent:</a:t>
            </a:r>
          </a:p>
          <a:p>
            <a:pPr lvl="1"/>
            <a:r>
              <a:rPr lang="en-US" altLang="en-US" dirty="0"/>
              <a:t>The number  </a:t>
            </a:r>
          </a:p>
          <a:p>
            <a:pPr lvl="1"/>
            <a:r>
              <a:rPr lang="en-US" altLang="en-US" dirty="0"/>
              <a:t>Or the ASCII code of character “A”</a:t>
            </a:r>
          </a:p>
          <a:p>
            <a:endParaRPr lang="en-US" altLang="en-US" dirty="0"/>
          </a:p>
          <a:p>
            <a:r>
              <a:rPr lang="en-US" altLang="en-US" dirty="0"/>
              <a:t>Only the programmer can provide </a:t>
            </a:r>
            <a:r>
              <a:rPr lang="en-US" altLang="en-US" dirty="0" smtClean="0"/>
              <a:t>the  </a:t>
            </a:r>
            <a:r>
              <a:rPr lang="en-US" altLang="en-US" dirty="0"/>
              <a:t>interpretation</a:t>
            </a:r>
          </a:p>
        </p:txBody>
      </p:sp>
      <p:graphicFrame>
        <p:nvGraphicFramePr>
          <p:cNvPr id="109572" name="Object 4"/>
          <p:cNvGraphicFramePr>
            <a:graphicFrameLocks noChangeAspect="1"/>
          </p:cNvGraphicFramePr>
          <p:nvPr>
            <p:extLst>
              <p:ext uri="{D42A27DB-BD31-4B8C-83A1-F6EECF244321}">
                <p14:modId xmlns:p14="http://schemas.microsoft.com/office/powerpoint/2010/main" val="2732629443"/>
              </p:ext>
            </p:extLst>
          </p:nvPr>
        </p:nvGraphicFramePr>
        <p:xfrm>
          <a:off x="3733800" y="2971800"/>
          <a:ext cx="1524000" cy="460375"/>
        </p:xfrm>
        <a:graphic>
          <a:graphicData uri="http://schemas.openxmlformats.org/presentationml/2006/ole">
            <mc:AlternateContent xmlns:mc="http://schemas.openxmlformats.org/markup-compatibility/2006">
              <mc:Choice xmlns:v="urn:schemas-microsoft-com:vml" Requires="v">
                <p:oleObj spid="_x0000_s108566" name="Equation" r:id="rId4" imgW="672840" imgH="203040" progId="Equation.3">
                  <p:embed/>
                </p:oleObj>
              </mc:Choice>
              <mc:Fallback>
                <p:oleObj name="Equation" r:id="rId4" imgW="67284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971800"/>
                        <a:ext cx="1524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75320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CA59D46-FE65-4231-A8CC-A915DB50E435}" type="slidenum">
              <a:rPr lang="en-US" altLang="en-US">
                <a:solidFill>
                  <a:srgbClr val="FF9966"/>
                </a:solidFill>
              </a:rPr>
              <a:pPr/>
              <a:t>19</a:t>
            </a:fld>
            <a:endParaRPr lang="en-US" altLang="en-US">
              <a:solidFill>
                <a:srgbClr val="FF9966"/>
              </a:solidFill>
            </a:endParaRPr>
          </a:p>
        </p:txBody>
      </p:sp>
      <p:sp>
        <p:nvSpPr>
          <p:cNvPr id="113666" name="Rectangle 2"/>
          <p:cNvSpPr>
            <a:spLocks noGrp="1" noChangeArrowheads="1"/>
          </p:cNvSpPr>
          <p:nvPr>
            <p:ph type="title"/>
          </p:nvPr>
        </p:nvSpPr>
        <p:spPr>
          <a:xfrm>
            <a:off x="1066800" y="228600"/>
            <a:ext cx="4419600" cy="838200"/>
          </a:xfrm>
        </p:spPr>
        <p:txBody>
          <a:bodyPr/>
          <a:lstStyle/>
          <a:p>
            <a:r>
              <a:rPr lang="en-US" altLang="en-US"/>
              <a:t>Number Systems</a:t>
            </a:r>
          </a:p>
        </p:txBody>
      </p:sp>
      <p:sp>
        <p:nvSpPr>
          <p:cNvPr id="113667" name="Rectangle 3"/>
          <p:cNvSpPr>
            <a:spLocks noGrp="1" noChangeArrowheads="1"/>
          </p:cNvSpPr>
          <p:nvPr>
            <p:ph type="body" idx="1"/>
          </p:nvPr>
        </p:nvSpPr>
        <p:spPr>
          <a:xfrm>
            <a:off x="1066800" y="1524000"/>
            <a:ext cx="7886700" cy="5105400"/>
          </a:xfrm>
        </p:spPr>
        <p:txBody>
          <a:bodyPr/>
          <a:lstStyle/>
          <a:p>
            <a:r>
              <a:rPr lang="en-US" altLang="en-US" sz="2200"/>
              <a:t>A written number is meaningful only with respect to a </a:t>
            </a:r>
            <a:r>
              <a:rPr lang="en-US" altLang="en-US" sz="2200" i="1"/>
              <a:t>base</a:t>
            </a:r>
          </a:p>
          <a:p>
            <a:endParaRPr lang="en-US" altLang="en-US" sz="2200"/>
          </a:p>
          <a:p>
            <a:r>
              <a:rPr lang="en-US" altLang="en-US" sz="2200"/>
              <a:t>To tell the assembler which base we use:</a:t>
            </a:r>
          </a:p>
          <a:p>
            <a:pPr lvl="1"/>
            <a:r>
              <a:rPr lang="en-US" altLang="en-US"/>
              <a:t>Hexadecimal 25 is written as 25h</a:t>
            </a:r>
          </a:p>
          <a:p>
            <a:pPr lvl="1"/>
            <a:r>
              <a:rPr lang="en-US" altLang="en-US"/>
              <a:t>Octal 25 is written as 25o or 25q </a:t>
            </a:r>
          </a:p>
          <a:p>
            <a:pPr lvl="1"/>
            <a:r>
              <a:rPr lang="en-US" altLang="en-US"/>
              <a:t>Binary 1010 is written as 1010b</a:t>
            </a:r>
          </a:p>
          <a:p>
            <a:pPr lvl="1"/>
            <a:r>
              <a:rPr lang="en-US" altLang="en-US"/>
              <a:t>Decimal 1010 is written as 1010 or 1010d</a:t>
            </a:r>
          </a:p>
          <a:p>
            <a:pPr lvl="1"/>
            <a:endParaRPr lang="en-US" altLang="en-US"/>
          </a:p>
          <a:p>
            <a:r>
              <a:rPr lang="en-US" altLang="en-US" sz="2200"/>
              <a:t>You already know how to convert from one base to another (if not, review your 03-60-265 class notes)</a:t>
            </a:r>
          </a:p>
        </p:txBody>
      </p:sp>
    </p:spTree>
    <p:extLst>
      <p:ext uri="{BB962C8B-B14F-4D97-AF65-F5344CB8AC3E}">
        <p14:creationId xmlns:p14="http://schemas.microsoft.com/office/powerpoint/2010/main" val="95752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20C461-2D18-4850-8C18-602FDA01E452}" type="slidenum">
              <a:rPr lang="en-US" altLang="en-US">
                <a:solidFill>
                  <a:srgbClr val="FF9966"/>
                </a:solidFill>
              </a:rPr>
              <a:pPr/>
              <a:t>2</a:t>
            </a:fld>
            <a:endParaRPr lang="en-US" altLang="en-US">
              <a:solidFill>
                <a:srgbClr val="FF9966"/>
              </a:solidFill>
            </a:endParaRPr>
          </a:p>
        </p:txBody>
      </p:sp>
      <p:sp>
        <p:nvSpPr>
          <p:cNvPr id="39938" name="Rectangle 2"/>
          <p:cNvSpPr>
            <a:spLocks noGrp="1" noChangeArrowheads="1"/>
          </p:cNvSpPr>
          <p:nvPr>
            <p:ph type="title"/>
          </p:nvPr>
        </p:nvSpPr>
        <p:spPr>
          <a:xfrm>
            <a:off x="1066800" y="152400"/>
            <a:ext cx="7885113" cy="962025"/>
          </a:xfrm>
        </p:spPr>
        <p:txBody>
          <a:bodyPr/>
          <a:lstStyle/>
          <a:p>
            <a:r>
              <a:rPr lang="en-US" altLang="en-US" dirty="0"/>
              <a:t>The </a:t>
            </a:r>
            <a:r>
              <a:rPr lang="en-US" altLang="en-US" dirty="0" smtClean="0"/>
              <a:t>Bottom-Up </a:t>
            </a:r>
            <a:r>
              <a:rPr lang="en-US" altLang="en-US" dirty="0"/>
              <a:t>Approach </a:t>
            </a:r>
          </a:p>
        </p:txBody>
      </p:sp>
      <p:sp>
        <p:nvSpPr>
          <p:cNvPr id="39939" name="Rectangle 3"/>
          <p:cNvSpPr>
            <a:spLocks noGrp="1" noChangeArrowheads="1"/>
          </p:cNvSpPr>
          <p:nvPr>
            <p:ph type="body" idx="1"/>
          </p:nvPr>
        </p:nvSpPr>
        <p:spPr/>
        <p:txBody>
          <a:bodyPr/>
          <a:lstStyle/>
          <a:p>
            <a:r>
              <a:rPr lang="en-US" altLang="en-US" dirty="0"/>
              <a:t>We can study computer architectures by starting with the basic building blocks</a:t>
            </a:r>
          </a:p>
          <a:p>
            <a:pPr lvl="1"/>
            <a:r>
              <a:rPr lang="en-US" altLang="en-US" sz="2000" dirty="0"/>
              <a:t>Transistors and logic </a:t>
            </a:r>
            <a:r>
              <a:rPr lang="en-US" altLang="en-US" sz="2000" dirty="0" smtClean="0"/>
              <a:t>gates</a:t>
            </a:r>
          </a:p>
          <a:p>
            <a:pPr lvl="1"/>
            <a:endParaRPr lang="en-US" altLang="en-US" sz="2000" dirty="0"/>
          </a:p>
          <a:p>
            <a:r>
              <a:rPr lang="en-US" altLang="en-US" dirty="0"/>
              <a:t>To build more complex circuits</a:t>
            </a:r>
          </a:p>
          <a:p>
            <a:pPr lvl="1"/>
            <a:r>
              <a:rPr lang="en-US" altLang="en-US" sz="2000" dirty="0"/>
              <a:t>Flip-flops, registers, multiplexors, decoders, adders, </a:t>
            </a:r>
            <a:r>
              <a:rPr lang="en-US" altLang="en-US" sz="2000" dirty="0" smtClean="0"/>
              <a:t>...</a:t>
            </a:r>
          </a:p>
          <a:p>
            <a:pPr lvl="1"/>
            <a:endParaRPr lang="en-US" altLang="en-US" sz="2000" dirty="0"/>
          </a:p>
          <a:p>
            <a:r>
              <a:rPr lang="en-US" altLang="en-US" dirty="0"/>
              <a:t>From which we can build computer components</a:t>
            </a:r>
          </a:p>
          <a:p>
            <a:pPr lvl="1"/>
            <a:r>
              <a:rPr lang="en-US" altLang="en-US" sz="2000" dirty="0"/>
              <a:t>Memory, processor, I/O controllers</a:t>
            </a:r>
            <a:r>
              <a:rPr lang="en-US" altLang="en-US" sz="2000" dirty="0" smtClean="0"/>
              <a:t>…</a:t>
            </a:r>
          </a:p>
          <a:p>
            <a:pPr lvl="1"/>
            <a:endParaRPr lang="en-US" altLang="en-US" sz="2000" dirty="0"/>
          </a:p>
          <a:p>
            <a:r>
              <a:rPr lang="en-US" altLang="en-US" dirty="0"/>
              <a:t>Which are used to build a computer system</a:t>
            </a:r>
          </a:p>
          <a:p>
            <a:endParaRPr lang="en-US" altLang="en-US" sz="2000" dirty="0"/>
          </a:p>
          <a:p>
            <a:r>
              <a:rPr lang="en-US" altLang="en-US" dirty="0">
                <a:solidFill>
                  <a:schemeClr val="tx2"/>
                </a:solidFill>
              </a:rPr>
              <a:t>This was the approach taken in your first course 03-60-265: Computer Architecture I</a:t>
            </a:r>
            <a:r>
              <a:rPr lang="en-US" altLang="en-US" dirty="0"/>
              <a:t>: Digital Design</a:t>
            </a:r>
          </a:p>
          <a:p>
            <a:pPr lvl="1"/>
            <a:endParaRPr lang="en-US" altLang="en-US" dirty="0"/>
          </a:p>
        </p:txBody>
      </p:sp>
    </p:spTree>
    <p:extLst>
      <p:ext uri="{BB962C8B-B14F-4D97-AF65-F5344CB8AC3E}">
        <p14:creationId xmlns:p14="http://schemas.microsoft.com/office/powerpoint/2010/main" val="389821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4"/>
          <p:cNvSpPr>
            <a:spLocks noGrp="1"/>
          </p:cNvSpPr>
          <p:nvPr>
            <p:ph type="sldNum" sz="quarter" idx="11"/>
          </p:nvPr>
        </p:nvSpPr>
        <p:spPr/>
        <p:txBody>
          <a:bodyPr/>
          <a:lstStyle/>
          <a:p>
            <a:fld id="{757B08D4-2BF4-43FB-AF1A-FBFA0BCE2CC3}" type="slidenum">
              <a:rPr lang="en-US" altLang="en-US"/>
              <a:pPr/>
              <a:t>20</a:t>
            </a:fld>
            <a:endParaRPr lang="en-US" altLang="en-US"/>
          </a:p>
        </p:txBody>
      </p:sp>
      <p:sp>
        <p:nvSpPr>
          <p:cNvPr id="49154" name="Rectangle 2"/>
          <p:cNvSpPr>
            <a:spLocks noGrp="1" noChangeArrowheads="1"/>
          </p:cNvSpPr>
          <p:nvPr>
            <p:ph type="title"/>
          </p:nvPr>
        </p:nvSpPr>
        <p:spPr/>
        <p:txBody>
          <a:bodyPr/>
          <a:lstStyle/>
          <a:p>
            <a:r>
              <a:rPr lang="en-US" altLang="en-US"/>
              <a:t>Binary Numbers</a:t>
            </a:r>
          </a:p>
        </p:txBody>
      </p:sp>
      <p:sp>
        <p:nvSpPr>
          <p:cNvPr id="49155" name="Rectangle 3"/>
          <p:cNvSpPr>
            <a:spLocks noGrp="1" noChangeArrowheads="1"/>
          </p:cNvSpPr>
          <p:nvPr>
            <p:ph type="body" idx="1"/>
          </p:nvPr>
        </p:nvSpPr>
        <p:spPr>
          <a:xfrm>
            <a:off x="1828800" y="1600200"/>
            <a:ext cx="5029200" cy="3352800"/>
          </a:xfrm>
        </p:spPr>
        <p:txBody>
          <a:bodyPr/>
          <a:lstStyle/>
          <a:p>
            <a:r>
              <a:rPr lang="en-US" altLang="en-US"/>
              <a:t>Digits are 1 and 0</a:t>
            </a:r>
          </a:p>
          <a:p>
            <a:pPr lvl="1"/>
            <a:r>
              <a:rPr lang="en-US" altLang="en-US"/>
              <a:t>1 = true</a:t>
            </a:r>
          </a:p>
          <a:p>
            <a:pPr lvl="1"/>
            <a:r>
              <a:rPr lang="en-US" altLang="en-US"/>
              <a:t>0 = false</a:t>
            </a:r>
          </a:p>
          <a:p>
            <a:r>
              <a:rPr lang="en-US" altLang="en-US"/>
              <a:t>MSB – most significant bit</a:t>
            </a:r>
          </a:p>
          <a:p>
            <a:r>
              <a:rPr lang="en-US" altLang="en-US"/>
              <a:t>LSB – least significant bit</a:t>
            </a:r>
          </a:p>
          <a:p>
            <a:endParaRPr lang="en-US" altLang="en-US"/>
          </a:p>
          <a:p>
            <a:r>
              <a:rPr lang="en-US" altLang="en-US"/>
              <a:t>Bit numbering:</a:t>
            </a:r>
          </a:p>
        </p:txBody>
      </p:sp>
      <p:graphicFrame>
        <p:nvGraphicFramePr>
          <p:cNvPr id="49156" name="Object 4"/>
          <p:cNvGraphicFramePr>
            <a:graphicFrameLocks noChangeAspect="1"/>
          </p:cNvGraphicFramePr>
          <p:nvPr/>
        </p:nvGraphicFramePr>
        <p:xfrm>
          <a:off x="4343400" y="3962400"/>
          <a:ext cx="3200400" cy="923925"/>
        </p:xfrm>
        <a:graphic>
          <a:graphicData uri="http://schemas.openxmlformats.org/presentationml/2006/ole">
            <mc:AlternateContent xmlns:mc="http://schemas.openxmlformats.org/markup-compatibility/2006">
              <mc:Choice xmlns:v="urn:schemas-microsoft-com:vml" Requires="v">
                <p:oleObj spid="_x0000_s99348" name="VISIO" r:id="rId3" imgW="1928160" imgH="556920" progId="Visio.Drawing.6">
                  <p:embed/>
                </p:oleObj>
              </mc:Choice>
              <mc:Fallback>
                <p:oleObj name="VISIO" r:id="rId3" imgW="1928160" imgH="5569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962400"/>
                        <a:ext cx="3200400" cy="9239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Intel-Based Computers 6/e, 2010.</a:t>
            </a:r>
          </a:p>
        </p:txBody>
      </p:sp>
      <p:sp>
        <p:nvSpPr>
          <p:cNvPr id="8" name="Slide Number Placeholder 4"/>
          <p:cNvSpPr>
            <a:spLocks noGrp="1"/>
          </p:cNvSpPr>
          <p:nvPr>
            <p:ph type="sldNum" sz="quarter" idx="11"/>
          </p:nvPr>
        </p:nvSpPr>
        <p:spPr/>
        <p:txBody>
          <a:bodyPr/>
          <a:lstStyle/>
          <a:p>
            <a:fld id="{714B1922-D7EC-480F-87CA-7D8F8B18124F}" type="slidenum">
              <a:rPr lang="en-US" altLang="en-US"/>
              <a:pPr/>
              <a:t>21</a:t>
            </a:fld>
            <a:endParaRPr lang="en-US" altLang="en-US"/>
          </a:p>
        </p:txBody>
      </p:sp>
      <p:sp>
        <p:nvSpPr>
          <p:cNvPr id="50178" name="Rectangle 2"/>
          <p:cNvSpPr>
            <a:spLocks noGrp="1" noChangeArrowheads="1"/>
          </p:cNvSpPr>
          <p:nvPr>
            <p:ph type="title"/>
          </p:nvPr>
        </p:nvSpPr>
        <p:spPr/>
        <p:txBody>
          <a:bodyPr/>
          <a:lstStyle/>
          <a:p>
            <a:r>
              <a:rPr lang="en-US" altLang="en-US"/>
              <a:t>Binary Numbers</a:t>
            </a:r>
          </a:p>
        </p:txBody>
      </p:sp>
      <p:sp>
        <p:nvSpPr>
          <p:cNvPr id="50179" name="Rectangle 3"/>
          <p:cNvSpPr>
            <a:spLocks noGrp="1" noChangeArrowheads="1"/>
          </p:cNvSpPr>
          <p:nvPr>
            <p:ph type="body" idx="1"/>
          </p:nvPr>
        </p:nvSpPr>
        <p:spPr>
          <a:xfrm>
            <a:off x="685800" y="1371600"/>
            <a:ext cx="5257800" cy="838200"/>
          </a:xfrm>
        </p:spPr>
        <p:txBody>
          <a:bodyPr/>
          <a:lstStyle/>
          <a:p>
            <a:r>
              <a:rPr lang="en-US" altLang="en-US" sz="2000"/>
              <a:t>Each digit (bit) is either 1 or 0</a:t>
            </a:r>
          </a:p>
          <a:p>
            <a:r>
              <a:rPr lang="en-US" altLang="en-US" sz="2000"/>
              <a:t>Each bit represents a power of 2:</a:t>
            </a:r>
          </a:p>
        </p:txBody>
      </p:sp>
      <p:graphicFrame>
        <p:nvGraphicFramePr>
          <p:cNvPr id="50181" name="Object 5"/>
          <p:cNvGraphicFramePr>
            <a:graphicFrameLocks noChangeAspect="1"/>
          </p:cNvGraphicFramePr>
          <p:nvPr/>
        </p:nvGraphicFramePr>
        <p:xfrm>
          <a:off x="5181600" y="1371600"/>
          <a:ext cx="2895600" cy="766763"/>
        </p:xfrm>
        <a:graphic>
          <a:graphicData uri="http://schemas.openxmlformats.org/presentationml/2006/ole">
            <mc:AlternateContent xmlns:mc="http://schemas.openxmlformats.org/markup-compatibility/2006">
              <mc:Choice xmlns:v="urn:schemas-microsoft-com:vml" Requires="v">
                <p:oleObj spid="_x0000_s100372" name="VISIO" r:id="rId3" imgW="1791000" imgH="450360" progId="Visio.Drawing.6">
                  <p:embed/>
                </p:oleObj>
              </mc:Choice>
              <mc:Fallback>
                <p:oleObj name="VISIO" r:id="rId3" imgW="1791000" imgH="45036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2777" t="-11035" r="-2777"/>
                      <a:stretch>
                        <a:fillRect/>
                      </a:stretch>
                    </p:blipFill>
                    <p:spPr bwMode="auto">
                      <a:xfrm>
                        <a:off x="5181600" y="1371600"/>
                        <a:ext cx="2895600" cy="7667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01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743200"/>
            <a:ext cx="53340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3" name="Text Box 7"/>
          <p:cNvSpPr txBox="1">
            <a:spLocks noChangeArrowheads="1"/>
          </p:cNvSpPr>
          <p:nvPr/>
        </p:nvSpPr>
        <p:spPr bwMode="auto">
          <a:xfrm>
            <a:off x="533400" y="3429000"/>
            <a:ext cx="2133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Every binary number is a sum of powers of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dissolve">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6F1218E7-79C4-4FB8-8AD5-709C9B66675B}" type="slidenum">
              <a:rPr lang="en-US" altLang="en-US"/>
              <a:pPr/>
              <a:t>22</a:t>
            </a:fld>
            <a:endParaRPr lang="en-US" altLang="en-US"/>
          </a:p>
        </p:txBody>
      </p:sp>
      <p:sp>
        <p:nvSpPr>
          <p:cNvPr id="52226" name="Rectangle 2"/>
          <p:cNvSpPr>
            <a:spLocks noGrp="1" noChangeArrowheads="1"/>
          </p:cNvSpPr>
          <p:nvPr>
            <p:ph type="title"/>
          </p:nvPr>
        </p:nvSpPr>
        <p:spPr/>
        <p:txBody>
          <a:bodyPr/>
          <a:lstStyle/>
          <a:p>
            <a:r>
              <a:rPr lang="en-US" altLang="en-US"/>
              <a:t>Translating Binary to Decimal</a:t>
            </a:r>
          </a:p>
        </p:txBody>
      </p:sp>
      <p:sp>
        <p:nvSpPr>
          <p:cNvPr id="52227" name="Rectangle 3"/>
          <p:cNvSpPr>
            <a:spLocks noGrp="1" noChangeArrowheads="1"/>
          </p:cNvSpPr>
          <p:nvPr>
            <p:ph type="body" idx="1"/>
          </p:nvPr>
        </p:nvSpPr>
        <p:spPr>
          <a:xfrm>
            <a:off x="685800" y="1371600"/>
            <a:ext cx="8153400" cy="4114800"/>
          </a:xfrm>
        </p:spPr>
        <p:txBody>
          <a:bodyPr/>
          <a:lstStyle/>
          <a:p>
            <a:pPr marL="114300" indent="0">
              <a:spcBef>
                <a:spcPts val="600"/>
              </a:spcBef>
              <a:spcAft>
                <a:spcPts val="600"/>
              </a:spcAft>
              <a:buFontTx/>
              <a:buNone/>
            </a:pPr>
            <a:r>
              <a:rPr lang="en-US" altLang="en-US"/>
              <a:t>Weighted positional notation shows how to calculate the decimal value of each binary bit:</a:t>
            </a:r>
            <a:endParaRPr lang="en-US" altLang="en-US" i="1"/>
          </a:p>
          <a:p>
            <a:pPr marL="114300" indent="0">
              <a:spcBef>
                <a:spcPts val="600"/>
              </a:spcBef>
              <a:spcAft>
                <a:spcPts val="600"/>
              </a:spcAft>
              <a:buFontTx/>
              <a:buNone/>
            </a:pPr>
            <a:r>
              <a:rPr lang="en-US" altLang="en-US" b="1" i="1">
                <a:solidFill>
                  <a:schemeClr val="tx2"/>
                </a:solidFill>
                <a:latin typeface="Times New Roman" pitchFamily="18" charset="0"/>
              </a:rPr>
              <a:t>dec</a:t>
            </a:r>
            <a:r>
              <a:rPr lang="en-US" altLang="en-US" b="1">
                <a:solidFill>
                  <a:schemeClr val="tx2"/>
                </a:solidFill>
                <a:latin typeface="Times New Roman" pitchFamily="18" charset="0"/>
              </a:rPr>
              <a:t> = (</a:t>
            </a:r>
            <a:r>
              <a:rPr lang="en-US" altLang="en-US" b="1" i="1">
                <a:solidFill>
                  <a:schemeClr val="tx2"/>
                </a:solidFill>
                <a:latin typeface="Times New Roman" pitchFamily="18" charset="0"/>
              </a:rPr>
              <a:t>D</a:t>
            </a:r>
            <a:r>
              <a:rPr lang="en-US" altLang="en-US" b="1" i="1" baseline="-25000">
                <a:solidFill>
                  <a:schemeClr val="tx2"/>
                </a:solidFill>
                <a:latin typeface="Times New Roman" pitchFamily="18" charset="0"/>
              </a:rPr>
              <a:t>n-1</a:t>
            </a:r>
            <a:r>
              <a:rPr lang="en-US" altLang="en-US" b="1">
                <a:solidFill>
                  <a:schemeClr val="tx2"/>
                </a:solidFill>
                <a:latin typeface="Times New Roman" pitchFamily="18" charset="0"/>
              </a:rPr>
              <a:t> </a:t>
            </a:r>
            <a:r>
              <a:rPr lang="en-US" altLang="en-US" b="1">
                <a:solidFill>
                  <a:schemeClr val="tx2"/>
                </a:solidFill>
                <a:latin typeface="Symbol" pitchFamily="18" charset="2"/>
                <a:sym typeface="Symbol" pitchFamily="18" charset="2"/>
              </a:rPr>
              <a:t></a:t>
            </a:r>
            <a:r>
              <a:rPr lang="en-US" altLang="en-US" b="1">
                <a:solidFill>
                  <a:schemeClr val="tx2"/>
                </a:solidFill>
                <a:latin typeface="Symbol" pitchFamily="18" charset="2"/>
              </a:rPr>
              <a:t> </a:t>
            </a:r>
            <a:r>
              <a:rPr lang="en-US" altLang="en-US" b="1">
                <a:solidFill>
                  <a:schemeClr val="tx2"/>
                </a:solidFill>
                <a:latin typeface="Times New Roman" pitchFamily="18" charset="0"/>
              </a:rPr>
              <a:t>2</a:t>
            </a:r>
            <a:r>
              <a:rPr lang="en-US" altLang="en-US" b="1" i="1" baseline="30000">
                <a:solidFill>
                  <a:schemeClr val="tx2"/>
                </a:solidFill>
                <a:latin typeface="Times New Roman" pitchFamily="18" charset="0"/>
              </a:rPr>
              <a:t>n</a:t>
            </a:r>
            <a:r>
              <a:rPr lang="en-US" altLang="en-US" b="1" baseline="30000">
                <a:solidFill>
                  <a:schemeClr val="tx2"/>
                </a:solidFill>
                <a:latin typeface="Times New Roman" pitchFamily="18" charset="0"/>
              </a:rPr>
              <a:t>-1</a:t>
            </a:r>
            <a:r>
              <a:rPr lang="en-US" altLang="en-US" b="1">
                <a:solidFill>
                  <a:schemeClr val="tx2"/>
                </a:solidFill>
                <a:latin typeface="Times New Roman" pitchFamily="18" charset="0"/>
              </a:rPr>
              <a:t>) </a:t>
            </a:r>
            <a:r>
              <a:rPr lang="en-US" altLang="en-US" b="1">
                <a:solidFill>
                  <a:schemeClr val="tx2"/>
                </a:solidFill>
                <a:latin typeface="Symbol" pitchFamily="18" charset="2"/>
              </a:rPr>
              <a:t>+</a:t>
            </a:r>
            <a:r>
              <a:rPr lang="en-US" altLang="en-US" b="1">
                <a:solidFill>
                  <a:schemeClr val="tx2"/>
                </a:solidFill>
                <a:latin typeface="Times New Roman" pitchFamily="18" charset="0"/>
              </a:rPr>
              <a:t> (</a:t>
            </a:r>
            <a:r>
              <a:rPr lang="en-US" altLang="en-US" b="1" i="1">
                <a:solidFill>
                  <a:schemeClr val="tx2"/>
                </a:solidFill>
                <a:latin typeface="Times New Roman" pitchFamily="18" charset="0"/>
              </a:rPr>
              <a:t>D</a:t>
            </a:r>
            <a:r>
              <a:rPr lang="en-US" altLang="en-US" b="1" i="1" baseline="-25000">
                <a:solidFill>
                  <a:schemeClr val="tx2"/>
                </a:solidFill>
                <a:latin typeface="Times New Roman" pitchFamily="18" charset="0"/>
              </a:rPr>
              <a:t>n-2</a:t>
            </a:r>
            <a:r>
              <a:rPr lang="en-US" altLang="en-US" b="1">
                <a:solidFill>
                  <a:schemeClr val="tx2"/>
                </a:solidFill>
                <a:latin typeface="Times New Roman" pitchFamily="18" charset="0"/>
              </a:rPr>
              <a:t> </a:t>
            </a:r>
            <a:r>
              <a:rPr lang="en-US" altLang="en-US" b="1">
                <a:solidFill>
                  <a:schemeClr val="tx2"/>
                </a:solidFill>
                <a:latin typeface="Symbol" pitchFamily="18" charset="2"/>
                <a:sym typeface="Symbol" pitchFamily="18" charset="2"/>
              </a:rPr>
              <a:t></a:t>
            </a:r>
            <a:r>
              <a:rPr lang="en-US" altLang="en-US" b="1">
                <a:solidFill>
                  <a:schemeClr val="tx2"/>
                </a:solidFill>
                <a:latin typeface="Times New Roman" pitchFamily="18" charset="0"/>
              </a:rPr>
              <a:t> 2</a:t>
            </a:r>
            <a:r>
              <a:rPr lang="en-US" altLang="en-US" b="1" i="1" baseline="30000">
                <a:solidFill>
                  <a:schemeClr val="tx2"/>
                </a:solidFill>
                <a:latin typeface="Times New Roman" pitchFamily="18" charset="0"/>
              </a:rPr>
              <a:t>n</a:t>
            </a:r>
            <a:r>
              <a:rPr lang="en-US" altLang="en-US" b="1" baseline="30000">
                <a:solidFill>
                  <a:schemeClr val="tx2"/>
                </a:solidFill>
                <a:latin typeface="Times New Roman" pitchFamily="18" charset="0"/>
              </a:rPr>
              <a:t>-2</a:t>
            </a:r>
            <a:r>
              <a:rPr lang="en-US" altLang="en-US" b="1">
                <a:solidFill>
                  <a:schemeClr val="tx2"/>
                </a:solidFill>
                <a:latin typeface="Times New Roman" pitchFamily="18" charset="0"/>
              </a:rPr>
              <a:t>) </a:t>
            </a:r>
            <a:r>
              <a:rPr lang="en-US" altLang="en-US" b="1">
                <a:solidFill>
                  <a:schemeClr val="tx2"/>
                </a:solidFill>
                <a:latin typeface="Symbol" pitchFamily="18" charset="2"/>
              </a:rPr>
              <a:t>+</a:t>
            </a:r>
            <a:r>
              <a:rPr lang="en-US" altLang="en-US" b="1">
                <a:solidFill>
                  <a:schemeClr val="tx2"/>
                </a:solidFill>
                <a:latin typeface="Times New Roman" pitchFamily="18" charset="0"/>
              </a:rPr>
              <a:t> ... </a:t>
            </a:r>
            <a:r>
              <a:rPr lang="en-US" altLang="en-US" b="1">
                <a:solidFill>
                  <a:schemeClr val="tx2"/>
                </a:solidFill>
                <a:latin typeface="Symbol" pitchFamily="18" charset="2"/>
              </a:rPr>
              <a:t>+</a:t>
            </a:r>
            <a:r>
              <a:rPr lang="en-US" altLang="en-US" b="1">
                <a:solidFill>
                  <a:schemeClr val="tx2"/>
                </a:solidFill>
                <a:latin typeface="Times New Roman" pitchFamily="18" charset="0"/>
              </a:rPr>
              <a:t> (</a:t>
            </a:r>
            <a:r>
              <a:rPr lang="en-US" altLang="en-US" b="1" i="1">
                <a:solidFill>
                  <a:schemeClr val="tx2"/>
                </a:solidFill>
                <a:latin typeface="Times New Roman" pitchFamily="18" charset="0"/>
              </a:rPr>
              <a:t>D</a:t>
            </a:r>
            <a:r>
              <a:rPr lang="en-US" altLang="en-US" b="1" i="1" baseline="-25000">
                <a:solidFill>
                  <a:schemeClr val="tx2"/>
                </a:solidFill>
                <a:latin typeface="Times New Roman" pitchFamily="18" charset="0"/>
              </a:rPr>
              <a:t>1</a:t>
            </a:r>
            <a:r>
              <a:rPr lang="en-US" altLang="en-US" b="1">
                <a:solidFill>
                  <a:schemeClr val="tx2"/>
                </a:solidFill>
                <a:latin typeface="Times New Roman" pitchFamily="18" charset="0"/>
              </a:rPr>
              <a:t> </a:t>
            </a:r>
            <a:r>
              <a:rPr lang="en-US" altLang="en-US" b="1">
                <a:solidFill>
                  <a:schemeClr val="tx2"/>
                </a:solidFill>
                <a:latin typeface="Times New Roman" pitchFamily="18" charset="0"/>
                <a:sym typeface="Symbol" pitchFamily="18" charset="2"/>
              </a:rPr>
              <a:t></a:t>
            </a:r>
            <a:r>
              <a:rPr lang="en-US" altLang="en-US" b="1">
                <a:solidFill>
                  <a:schemeClr val="tx2"/>
                </a:solidFill>
                <a:latin typeface="Times New Roman" pitchFamily="18" charset="0"/>
              </a:rPr>
              <a:t> 2</a:t>
            </a:r>
            <a:r>
              <a:rPr lang="en-US" altLang="en-US" b="1" baseline="30000">
                <a:solidFill>
                  <a:schemeClr val="tx2"/>
                </a:solidFill>
                <a:latin typeface="Times New Roman" pitchFamily="18" charset="0"/>
              </a:rPr>
              <a:t>1</a:t>
            </a:r>
            <a:r>
              <a:rPr lang="en-US" altLang="en-US" b="1">
                <a:solidFill>
                  <a:schemeClr val="tx2"/>
                </a:solidFill>
                <a:latin typeface="Times New Roman" pitchFamily="18" charset="0"/>
              </a:rPr>
              <a:t>) </a:t>
            </a:r>
            <a:r>
              <a:rPr lang="en-US" altLang="en-US" b="1">
                <a:solidFill>
                  <a:schemeClr val="tx2"/>
                </a:solidFill>
                <a:latin typeface="Symbol" pitchFamily="18" charset="2"/>
              </a:rPr>
              <a:t>+</a:t>
            </a:r>
            <a:r>
              <a:rPr lang="en-US" altLang="en-US" b="1">
                <a:solidFill>
                  <a:schemeClr val="tx2"/>
                </a:solidFill>
                <a:latin typeface="Times New Roman" pitchFamily="18" charset="0"/>
              </a:rPr>
              <a:t> (</a:t>
            </a:r>
            <a:r>
              <a:rPr lang="en-US" altLang="en-US" b="1" i="1">
                <a:solidFill>
                  <a:schemeClr val="tx2"/>
                </a:solidFill>
                <a:latin typeface="Times New Roman" pitchFamily="18" charset="0"/>
              </a:rPr>
              <a:t>D</a:t>
            </a:r>
            <a:r>
              <a:rPr lang="en-US" altLang="en-US" b="1" i="1" baseline="-25000">
                <a:solidFill>
                  <a:schemeClr val="tx2"/>
                </a:solidFill>
                <a:latin typeface="Times New Roman" pitchFamily="18" charset="0"/>
              </a:rPr>
              <a:t>0</a:t>
            </a:r>
            <a:r>
              <a:rPr lang="en-US" altLang="en-US" b="1">
                <a:solidFill>
                  <a:schemeClr val="tx2"/>
                </a:solidFill>
                <a:latin typeface="Times New Roman" pitchFamily="18" charset="0"/>
              </a:rPr>
              <a:t> </a:t>
            </a:r>
            <a:r>
              <a:rPr lang="en-US" altLang="en-US" b="1">
                <a:solidFill>
                  <a:schemeClr val="tx2"/>
                </a:solidFill>
                <a:latin typeface="Times New Roman" pitchFamily="18" charset="0"/>
                <a:sym typeface="Symbol" pitchFamily="18" charset="2"/>
              </a:rPr>
              <a:t></a:t>
            </a:r>
            <a:r>
              <a:rPr lang="en-US" altLang="en-US" b="1">
                <a:solidFill>
                  <a:schemeClr val="tx2"/>
                </a:solidFill>
                <a:latin typeface="Times New Roman" pitchFamily="18" charset="0"/>
              </a:rPr>
              <a:t> 2</a:t>
            </a:r>
            <a:r>
              <a:rPr lang="en-US" altLang="en-US" b="1" baseline="30000">
                <a:solidFill>
                  <a:schemeClr val="tx2"/>
                </a:solidFill>
                <a:latin typeface="Times New Roman" pitchFamily="18" charset="0"/>
              </a:rPr>
              <a:t>0</a:t>
            </a:r>
            <a:r>
              <a:rPr lang="en-US" altLang="en-US" b="1">
                <a:solidFill>
                  <a:schemeClr val="tx2"/>
                </a:solidFill>
                <a:latin typeface="Times New Roman" pitchFamily="18" charset="0"/>
              </a:rPr>
              <a:t>)</a:t>
            </a:r>
          </a:p>
          <a:p>
            <a:pPr marL="114300" indent="0">
              <a:spcBef>
                <a:spcPts val="600"/>
              </a:spcBef>
              <a:spcAft>
                <a:spcPts val="600"/>
              </a:spcAft>
              <a:buFontTx/>
              <a:buNone/>
            </a:pPr>
            <a:r>
              <a:rPr lang="en-US" altLang="en-US" sz="1800"/>
              <a:t>D = binary digit</a:t>
            </a:r>
          </a:p>
          <a:p>
            <a:pPr marL="114300" indent="0">
              <a:spcBef>
                <a:spcPts val="600"/>
              </a:spcBef>
              <a:spcAft>
                <a:spcPts val="600"/>
              </a:spcAft>
              <a:buFontTx/>
              <a:buNone/>
            </a:pPr>
            <a:endParaRPr lang="en-US" altLang="en-US"/>
          </a:p>
          <a:p>
            <a:pPr marL="114300" indent="0">
              <a:spcBef>
                <a:spcPts val="600"/>
              </a:spcBef>
              <a:spcAft>
                <a:spcPts val="600"/>
              </a:spcAft>
              <a:buFontTx/>
              <a:buNone/>
            </a:pPr>
            <a:r>
              <a:rPr lang="en-US" altLang="en-US"/>
              <a:t>binary 00001001 = decimal 9:</a:t>
            </a:r>
          </a:p>
          <a:p>
            <a:pPr marL="114300" indent="0">
              <a:spcBef>
                <a:spcPts val="600"/>
              </a:spcBef>
              <a:spcAft>
                <a:spcPts val="600"/>
              </a:spcAft>
              <a:buFontTx/>
              <a:buNone/>
            </a:pPr>
            <a:r>
              <a:rPr lang="en-US" altLang="en-US">
                <a:latin typeface="Times New Roman" pitchFamily="18" charset="0"/>
              </a:rPr>
              <a:t>	</a:t>
            </a:r>
            <a:r>
              <a:rPr lang="en-US" altLang="en-US"/>
              <a:t>(1 </a:t>
            </a:r>
            <a:r>
              <a:rPr lang="en-US" altLang="en-US">
                <a:sym typeface="Symbol" pitchFamily="18" charset="2"/>
              </a:rPr>
              <a:t></a:t>
            </a:r>
            <a:r>
              <a:rPr lang="en-US" altLang="en-US"/>
              <a:t> 2</a:t>
            </a:r>
            <a:r>
              <a:rPr lang="en-US" altLang="en-US" baseline="30000"/>
              <a:t>3</a:t>
            </a:r>
            <a:r>
              <a:rPr lang="en-US" altLang="en-US"/>
              <a:t>) + (1 </a:t>
            </a:r>
            <a:r>
              <a:rPr lang="en-US" altLang="en-US">
                <a:sym typeface="Symbol" pitchFamily="18" charset="2"/>
              </a:rPr>
              <a:t></a:t>
            </a:r>
            <a:r>
              <a:rPr lang="en-US" altLang="en-US"/>
              <a:t> 2</a:t>
            </a:r>
            <a:r>
              <a:rPr lang="en-US" altLang="en-US" baseline="30000"/>
              <a:t>0</a:t>
            </a:r>
            <a:r>
              <a:rPr lang="en-US" altLang="en-US"/>
              <a:t>) = 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Intel-Based Computers 6/e, 2010.</a:t>
            </a:r>
          </a:p>
        </p:txBody>
      </p:sp>
      <p:sp>
        <p:nvSpPr>
          <p:cNvPr id="9" name="Slide Number Placeholder 4"/>
          <p:cNvSpPr>
            <a:spLocks noGrp="1"/>
          </p:cNvSpPr>
          <p:nvPr>
            <p:ph type="sldNum" sz="quarter" idx="11"/>
          </p:nvPr>
        </p:nvSpPr>
        <p:spPr/>
        <p:txBody>
          <a:bodyPr/>
          <a:lstStyle/>
          <a:p>
            <a:fld id="{E40A0D0E-F70B-44A6-BD6C-C1E67F95717F}" type="slidenum">
              <a:rPr lang="en-US" altLang="en-US"/>
              <a:pPr/>
              <a:t>23</a:t>
            </a:fld>
            <a:endParaRPr lang="en-US" altLang="en-US"/>
          </a:p>
        </p:txBody>
      </p:sp>
      <p:sp>
        <p:nvSpPr>
          <p:cNvPr id="53250" name="Rectangle 2"/>
          <p:cNvSpPr>
            <a:spLocks noGrp="1" noChangeArrowheads="1"/>
          </p:cNvSpPr>
          <p:nvPr>
            <p:ph type="title"/>
          </p:nvPr>
        </p:nvSpPr>
        <p:spPr/>
        <p:txBody>
          <a:bodyPr/>
          <a:lstStyle/>
          <a:p>
            <a:r>
              <a:rPr lang="en-US" altLang="en-US"/>
              <a:t>Translating Unsigned Decimal to Binary</a:t>
            </a:r>
          </a:p>
        </p:txBody>
      </p:sp>
      <p:sp>
        <p:nvSpPr>
          <p:cNvPr id="53251" name="Rectangle 3"/>
          <p:cNvSpPr>
            <a:spLocks noGrp="1" noChangeArrowheads="1"/>
          </p:cNvSpPr>
          <p:nvPr>
            <p:ph type="body" idx="1"/>
          </p:nvPr>
        </p:nvSpPr>
        <p:spPr>
          <a:xfrm>
            <a:off x="685800" y="1143000"/>
            <a:ext cx="7772400" cy="990600"/>
          </a:xfrm>
        </p:spPr>
        <p:txBody>
          <a:bodyPr/>
          <a:lstStyle/>
          <a:p>
            <a:r>
              <a:rPr lang="en-US" altLang="en-US"/>
              <a:t>Repeatedly divide the decimal integer by 2. Each remainder is a binary digit in the translated value:</a:t>
            </a:r>
          </a:p>
        </p:txBody>
      </p:sp>
      <p:pic>
        <p:nvPicPr>
          <p:cNvPr id="532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505200"/>
            <a:ext cx="52578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2578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7" name="Text Box 9"/>
          <p:cNvSpPr txBox="1">
            <a:spLocks noChangeArrowheads="1"/>
          </p:cNvSpPr>
          <p:nvPr/>
        </p:nvSpPr>
        <p:spPr bwMode="auto">
          <a:xfrm>
            <a:off x="2895600" y="55626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37 = 100101</a:t>
            </a:r>
          </a:p>
        </p:txBody>
      </p:sp>
      <p:sp>
        <p:nvSpPr>
          <p:cNvPr id="53258" name="Line 10"/>
          <p:cNvSpPr>
            <a:spLocks noChangeShapeType="1"/>
          </p:cNvSpPr>
          <p:nvPr/>
        </p:nvSpPr>
        <p:spPr bwMode="auto">
          <a:xfrm>
            <a:off x="2733675" y="23622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4"/>
          <p:cNvSpPr>
            <a:spLocks noGrp="1"/>
          </p:cNvSpPr>
          <p:nvPr>
            <p:ph type="sldNum" sz="quarter" idx="11"/>
          </p:nvPr>
        </p:nvSpPr>
        <p:spPr/>
        <p:txBody>
          <a:bodyPr/>
          <a:lstStyle/>
          <a:p>
            <a:fld id="{250FF6C8-468F-40BA-8F87-34428BCCC914}" type="slidenum">
              <a:rPr lang="en-US" altLang="en-US"/>
              <a:pPr/>
              <a:t>24</a:t>
            </a:fld>
            <a:endParaRPr lang="en-US" altLang="en-US"/>
          </a:p>
        </p:txBody>
      </p:sp>
      <p:sp>
        <p:nvSpPr>
          <p:cNvPr id="54274" name="Rectangle 2"/>
          <p:cNvSpPr>
            <a:spLocks noGrp="1" noChangeArrowheads="1"/>
          </p:cNvSpPr>
          <p:nvPr>
            <p:ph type="title"/>
          </p:nvPr>
        </p:nvSpPr>
        <p:spPr/>
        <p:txBody>
          <a:bodyPr/>
          <a:lstStyle/>
          <a:p>
            <a:r>
              <a:rPr lang="en-US" altLang="en-US"/>
              <a:t>Binary Addition</a:t>
            </a:r>
          </a:p>
        </p:txBody>
      </p:sp>
      <p:sp>
        <p:nvSpPr>
          <p:cNvPr id="54275" name="Rectangle 3"/>
          <p:cNvSpPr>
            <a:spLocks noGrp="1" noChangeArrowheads="1"/>
          </p:cNvSpPr>
          <p:nvPr>
            <p:ph type="body" idx="1"/>
          </p:nvPr>
        </p:nvSpPr>
        <p:spPr>
          <a:xfrm>
            <a:off x="685800" y="1143000"/>
            <a:ext cx="7772400" cy="838200"/>
          </a:xfrm>
        </p:spPr>
        <p:txBody>
          <a:bodyPr/>
          <a:lstStyle/>
          <a:p>
            <a:r>
              <a:rPr lang="en-US" altLang="en-US"/>
              <a:t>Starting with the LSB, add each pair of digits, include the carry if present.</a:t>
            </a:r>
          </a:p>
        </p:txBody>
      </p:sp>
      <p:graphicFrame>
        <p:nvGraphicFramePr>
          <p:cNvPr id="54276" name="Object 4"/>
          <p:cNvGraphicFramePr>
            <a:graphicFrameLocks noChangeAspect="1"/>
          </p:cNvGraphicFramePr>
          <p:nvPr/>
        </p:nvGraphicFramePr>
        <p:xfrm>
          <a:off x="2286000" y="2209800"/>
          <a:ext cx="4648200" cy="2398713"/>
        </p:xfrm>
        <a:graphic>
          <a:graphicData uri="http://schemas.openxmlformats.org/presentationml/2006/ole">
            <mc:AlternateContent xmlns:mc="http://schemas.openxmlformats.org/markup-compatibility/2006">
              <mc:Choice xmlns:v="urn:schemas-microsoft-com:vml" Requires="v">
                <p:oleObj spid="_x0000_s101396" name="VISIO" r:id="rId3" imgW="3332880" imgH="1589760" progId="Visio.Drawing.6">
                  <p:embed/>
                </p:oleObj>
              </mc:Choice>
              <mc:Fallback>
                <p:oleObj name="VISIO" r:id="rId3" imgW="3332880" imgH="15897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6061" r="1515"/>
                      <a:stretch>
                        <a:fillRect/>
                      </a:stretch>
                    </p:blipFill>
                    <p:spPr bwMode="auto">
                      <a:xfrm>
                        <a:off x="2286000" y="2209800"/>
                        <a:ext cx="4648200" cy="2398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Intel-Based Computers 6/e, 2010.</a:t>
            </a:r>
          </a:p>
        </p:txBody>
      </p:sp>
      <p:sp>
        <p:nvSpPr>
          <p:cNvPr id="8" name="Slide Number Placeholder 4"/>
          <p:cNvSpPr>
            <a:spLocks noGrp="1"/>
          </p:cNvSpPr>
          <p:nvPr>
            <p:ph type="sldNum" sz="quarter" idx="11"/>
          </p:nvPr>
        </p:nvSpPr>
        <p:spPr/>
        <p:txBody>
          <a:bodyPr/>
          <a:lstStyle/>
          <a:p>
            <a:fld id="{6E266C5A-DD02-4962-92AD-4537CFB3D279}" type="slidenum">
              <a:rPr lang="en-US" altLang="en-US"/>
              <a:pPr/>
              <a:t>25</a:t>
            </a:fld>
            <a:endParaRPr lang="en-US" altLang="en-US"/>
          </a:p>
        </p:txBody>
      </p:sp>
      <p:sp>
        <p:nvSpPr>
          <p:cNvPr id="55298" name="Rectangle 2"/>
          <p:cNvSpPr>
            <a:spLocks noGrp="1" noChangeArrowheads="1"/>
          </p:cNvSpPr>
          <p:nvPr>
            <p:ph type="title"/>
          </p:nvPr>
        </p:nvSpPr>
        <p:spPr/>
        <p:txBody>
          <a:bodyPr/>
          <a:lstStyle/>
          <a:p>
            <a:r>
              <a:rPr lang="en-US" altLang="en-US"/>
              <a:t>Integer Storage Sizes</a:t>
            </a:r>
          </a:p>
        </p:txBody>
      </p:sp>
      <p:graphicFrame>
        <p:nvGraphicFramePr>
          <p:cNvPr id="55300" name="Object 4"/>
          <p:cNvGraphicFramePr>
            <a:graphicFrameLocks noChangeAspect="1"/>
          </p:cNvGraphicFramePr>
          <p:nvPr/>
        </p:nvGraphicFramePr>
        <p:xfrm>
          <a:off x="3886200" y="1066800"/>
          <a:ext cx="3124200" cy="1219200"/>
        </p:xfrm>
        <a:graphic>
          <a:graphicData uri="http://schemas.openxmlformats.org/presentationml/2006/ole">
            <mc:AlternateContent xmlns:mc="http://schemas.openxmlformats.org/markup-compatibility/2006">
              <mc:Choice xmlns:v="urn:schemas-microsoft-com:vml" Requires="v">
                <p:oleObj spid="_x0000_s102420" name="VISIO" r:id="rId3" imgW="2926800" imgH="892080" progId="Visio.Drawing.6">
                  <p:embed/>
                </p:oleObj>
              </mc:Choice>
              <mc:Fallback>
                <p:oleObj name="VISIO" r:id="rId3" imgW="2926800" imgH="89208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1111" t="-7295" r="-2223" b="-9422"/>
                      <a:stretch>
                        <a:fillRect/>
                      </a:stretch>
                    </p:blipFill>
                    <p:spPr bwMode="auto">
                      <a:xfrm>
                        <a:off x="3886200" y="1066800"/>
                        <a:ext cx="3124200" cy="1219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53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67000"/>
            <a:ext cx="6858000" cy="223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Text Box 6"/>
          <p:cNvSpPr txBox="1">
            <a:spLocks noChangeArrowheads="1"/>
          </p:cNvSpPr>
          <p:nvPr/>
        </p:nvSpPr>
        <p:spPr bwMode="auto">
          <a:xfrm>
            <a:off x="838200" y="5257800"/>
            <a:ext cx="7391400" cy="541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a:solidFill>
                  <a:schemeClr val="tx2"/>
                </a:solidFill>
              </a:rPr>
              <a:t>What is the largest unsigned integer that may be stored in 20 bits?</a:t>
            </a:r>
          </a:p>
        </p:txBody>
      </p:sp>
      <p:sp>
        <p:nvSpPr>
          <p:cNvPr id="55303" name="Text Box 7"/>
          <p:cNvSpPr txBox="1">
            <a:spLocks noChangeArrowheads="1"/>
          </p:cNvSpPr>
          <p:nvPr/>
        </p:nvSpPr>
        <p:spPr bwMode="auto">
          <a:xfrm>
            <a:off x="1752600" y="1295400"/>
            <a:ext cx="2438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Standard sizes: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dissolve">
                                      <p:cBhvr>
                                        <p:cTn id="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3"/>
          <p:cNvSpPr>
            <a:spLocks noGrp="1"/>
          </p:cNvSpPr>
          <p:nvPr>
            <p:ph type="sldNum" sz="quarter" idx="11"/>
          </p:nvPr>
        </p:nvSpPr>
        <p:spPr/>
        <p:txBody>
          <a:bodyPr/>
          <a:lstStyle/>
          <a:p>
            <a:fld id="{F8B75448-E5F2-486C-98D3-917AF1A0E5FC}" type="slidenum">
              <a:rPr lang="en-US" altLang="en-US"/>
              <a:pPr/>
              <a:t>26</a:t>
            </a:fld>
            <a:endParaRPr lang="en-US" altLang="en-US"/>
          </a:p>
        </p:txBody>
      </p:sp>
      <p:sp>
        <p:nvSpPr>
          <p:cNvPr id="79874" name="Rectangle 1026"/>
          <p:cNvSpPr>
            <a:spLocks noGrp="1" noChangeArrowheads="1"/>
          </p:cNvSpPr>
          <p:nvPr>
            <p:ph type="title"/>
          </p:nvPr>
        </p:nvSpPr>
        <p:spPr/>
        <p:txBody>
          <a:bodyPr/>
          <a:lstStyle/>
          <a:p>
            <a:r>
              <a:rPr lang="en-US" altLang="en-US"/>
              <a:t>Hexadecimal Integers</a:t>
            </a:r>
          </a:p>
        </p:txBody>
      </p:sp>
      <p:pic>
        <p:nvPicPr>
          <p:cNvPr id="79875"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858000"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9" name="Text Box 1031"/>
          <p:cNvSpPr txBox="1">
            <a:spLocks noChangeArrowheads="1"/>
          </p:cNvSpPr>
          <p:nvPr/>
        </p:nvSpPr>
        <p:spPr bwMode="auto">
          <a:xfrm>
            <a:off x="1143000" y="1066800"/>
            <a:ext cx="6781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Binary values are represented in hexadecimal.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3"/>
          <p:cNvSpPr>
            <a:spLocks noGrp="1"/>
          </p:cNvSpPr>
          <p:nvPr>
            <p:ph type="sldNum" sz="quarter" idx="11"/>
          </p:nvPr>
        </p:nvSpPr>
        <p:spPr/>
        <p:txBody>
          <a:bodyPr/>
          <a:lstStyle/>
          <a:p>
            <a:fld id="{E3BD4D97-170F-4F51-8F0A-64438F8D3C9A}" type="slidenum">
              <a:rPr lang="en-US" altLang="en-US"/>
              <a:pPr/>
              <a:t>27</a:t>
            </a:fld>
            <a:endParaRPr lang="en-US" altLang="en-US"/>
          </a:p>
        </p:txBody>
      </p:sp>
      <p:sp>
        <p:nvSpPr>
          <p:cNvPr id="56322" name="Rectangle 2"/>
          <p:cNvSpPr>
            <a:spLocks noGrp="1" noChangeArrowheads="1"/>
          </p:cNvSpPr>
          <p:nvPr>
            <p:ph type="title"/>
          </p:nvPr>
        </p:nvSpPr>
        <p:spPr/>
        <p:txBody>
          <a:bodyPr/>
          <a:lstStyle/>
          <a:p>
            <a:r>
              <a:rPr lang="en-US" altLang="en-US"/>
              <a:t>Translating Binary to Hexadecimal</a:t>
            </a:r>
          </a:p>
        </p:txBody>
      </p:sp>
      <p:sp>
        <p:nvSpPr>
          <p:cNvPr id="56358" name="Text Box 38"/>
          <p:cNvSpPr txBox="1">
            <a:spLocks noChangeArrowheads="1"/>
          </p:cNvSpPr>
          <p:nvPr/>
        </p:nvSpPr>
        <p:spPr bwMode="auto">
          <a:xfrm>
            <a:off x="838200" y="1219200"/>
            <a:ext cx="76962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latin typeface="Arial" charset="0"/>
              </a:rPr>
              <a:t>Each hexadecimal digit corresponds to 4 binary bits.</a:t>
            </a:r>
          </a:p>
          <a:p>
            <a:pPr>
              <a:spcBef>
                <a:spcPct val="50000"/>
              </a:spcBef>
              <a:buFontTx/>
              <a:buChar char="•"/>
            </a:pPr>
            <a:r>
              <a:rPr lang="en-US" altLang="en-US" sz="2100">
                <a:latin typeface="Arial" charset="0"/>
              </a:rPr>
              <a:t>Example: Translate the binary integer 000101101010011110010100 to  hexadecimal:</a:t>
            </a:r>
          </a:p>
        </p:txBody>
      </p:sp>
      <p:pic>
        <p:nvPicPr>
          <p:cNvPr id="56359"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5562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309EC7B6-9850-40C7-8EE3-9D63C9CCFB14}" type="slidenum">
              <a:rPr lang="en-US" altLang="en-US"/>
              <a:pPr/>
              <a:t>28</a:t>
            </a:fld>
            <a:endParaRPr lang="en-US" altLang="en-US"/>
          </a:p>
        </p:txBody>
      </p:sp>
      <p:sp>
        <p:nvSpPr>
          <p:cNvPr id="57346" name="Rectangle 2"/>
          <p:cNvSpPr>
            <a:spLocks noGrp="1" noChangeArrowheads="1"/>
          </p:cNvSpPr>
          <p:nvPr>
            <p:ph type="title"/>
          </p:nvPr>
        </p:nvSpPr>
        <p:spPr>
          <a:xfrm>
            <a:off x="685800" y="228600"/>
            <a:ext cx="7772400" cy="914400"/>
          </a:xfrm>
        </p:spPr>
        <p:txBody>
          <a:bodyPr/>
          <a:lstStyle/>
          <a:p>
            <a:r>
              <a:rPr lang="en-US" altLang="en-US" sz="2800"/>
              <a:t>Converting Hexadecimal to Decimal</a:t>
            </a:r>
          </a:p>
        </p:txBody>
      </p:sp>
      <p:sp>
        <p:nvSpPr>
          <p:cNvPr id="57347" name="Rectangle 3"/>
          <p:cNvSpPr>
            <a:spLocks noGrp="1" noChangeArrowheads="1"/>
          </p:cNvSpPr>
          <p:nvPr>
            <p:ph type="body" idx="1"/>
          </p:nvPr>
        </p:nvSpPr>
        <p:spPr>
          <a:xfrm>
            <a:off x="685800" y="1371600"/>
            <a:ext cx="7772400" cy="3886200"/>
          </a:xfrm>
        </p:spPr>
        <p:txBody>
          <a:bodyPr/>
          <a:lstStyle/>
          <a:p>
            <a:r>
              <a:rPr lang="en-US" altLang="en-US"/>
              <a:t>Multiply each digit by its corresponding power of 16:</a:t>
            </a:r>
          </a:p>
          <a:p>
            <a:pPr lvl="1">
              <a:spcBef>
                <a:spcPts val="600"/>
              </a:spcBef>
              <a:spcAft>
                <a:spcPts val="600"/>
              </a:spcAft>
              <a:buFontTx/>
              <a:buNone/>
            </a:pPr>
            <a:r>
              <a:rPr lang="en-US" altLang="en-US" sz="2000">
                <a:latin typeface="Times" pitchFamily="18" charset="0"/>
              </a:rPr>
              <a:t>	dec = (D</a:t>
            </a:r>
            <a:r>
              <a:rPr lang="en-US" altLang="en-US" sz="2000" baseline="-25000">
                <a:latin typeface="Times" pitchFamily="18" charset="0"/>
              </a:rPr>
              <a:t>3</a:t>
            </a:r>
            <a:r>
              <a:rPr lang="en-US" altLang="en-US" sz="2000">
                <a:latin typeface="Times" pitchFamily="18" charset="0"/>
              </a:rPr>
              <a:t>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3</a:t>
            </a:r>
            <a:r>
              <a:rPr lang="en-US" altLang="en-US" sz="2000">
                <a:latin typeface="Times" pitchFamily="18" charset="0"/>
              </a:rPr>
              <a:t>) + (D</a:t>
            </a:r>
            <a:r>
              <a:rPr lang="en-US" altLang="en-US" sz="2000" baseline="-25000">
                <a:latin typeface="Times" pitchFamily="18" charset="0"/>
              </a:rPr>
              <a:t>2</a:t>
            </a:r>
            <a:r>
              <a:rPr lang="en-US" altLang="en-US" sz="2000">
                <a:latin typeface="Times" pitchFamily="18" charset="0"/>
              </a:rPr>
              <a:t>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2</a:t>
            </a:r>
            <a:r>
              <a:rPr lang="en-US" altLang="en-US" sz="2000">
                <a:latin typeface="Times" pitchFamily="18" charset="0"/>
              </a:rPr>
              <a:t>) + (D</a:t>
            </a:r>
            <a:r>
              <a:rPr lang="en-US" altLang="en-US" sz="2000" baseline="-25000">
                <a:latin typeface="Times" pitchFamily="18" charset="0"/>
              </a:rPr>
              <a:t>1</a:t>
            </a:r>
            <a:r>
              <a:rPr lang="en-US" altLang="en-US" sz="2000">
                <a:latin typeface="Times" pitchFamily="18" charset="0"/>
              </a:rPr>
              <a:t>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1</a:t>
            </a:r>
            <a:r>
              <a:rPr lang="en-US" altLang="en-US" sz="2000">
                <a:latin typeface="Times" pitchFamily="18" charset="0"/>
              </a:rPr>
              <a:t>) + (D</a:t>
            </a:r>
            <a:r>
              <a:rPr lang="en-US" altLang="en-US" sz="2000" baseline="-25000">
                <a:latin typeface="Times" pitchFamily="18" charset="0"/>
              </a:rPr>
              <a:t>0</a:t>
            </a:r>
            <a:r>
              <a:rPr lang="en-US" altLang="en-US" sz="2000">
                <a:latin typeface="Times" pitchFamily="18" charset="0"/>
              </a:rPr>
              <a:t>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0</a:t>
            </a:r>
            <a:r>
              <a:rPr lang="en-US" altLang="en-US" sz="2000">
                <a:latin typeface="Times" pitchFamily="18" charset="0"/>
              </a:rPr>
              <a:t>)</a:t>
            </a:r>
          </a:p>
          <a:p>
            <a:pPr>
              <a:spcBef>
                <a:spcPts val="600"/>
              </a:spcBef>
              <a:spcAft>
                <a:spcPts val="600"/>
              </a:spcAft>
              <a:buFontTx/>
              <a:buNone/>
            </a:pPr>
            <a:endParaRPr lang="en-US" altLang="en-US" sz="2000">
              <a:latin typeface="Times" pitchFamily="18" charset="0"/>
            </a:endParaRPr>
          </a:p>
          <a:p>
            <a:pPr>
              <a:spcBef>
                <a:spcPts val="600"/>
              </a:spcBef>
              <a:spcAft>
                <a:spcPts val="600"/>
              </a:spcAft>
            </a:pPr>
            <a:r>
              <a:rPr lang="en-US" altLang="en-US" sz="2000">
                <a:latin typeface="Times" pitchFamily="18" charset="0"/>
              </a:rPr>
              <a:t>Hex 1234 equals (1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3</a:t>
            </a:r>
            <a:r>
              <a:rPr lang="en-US" altLang="en-US" sz="2000">
                <a:latin typeface="Times" pitchFamily="18" charset="0"/>
              </a:rPr>
              <a:t>) + (2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2</a:t>
            </a:r>
            <a:r>
              <a:rPr lang="en-US" altLang="en-US" sz="2000">
                <a:latin typeface="Times" pitchFamily="18" charset="0"/>
              </a:rPr>
              <a:t>) + (3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1</a:t>
            </a:r>
            <a:r>
              <a:rPr lang="en-US" altLang="en-US" sz="2000">
                <a:latin typeface="Times" pitchFamily="18" charset="0"/>
              </a:rPr>
              <a:t>) + (4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0</a:t>
            </a:r>
            <a:r>
              <a:rPr lang="en-US" altLang="en-US" sz="2000">
                <a:latin typeface="Times" pitchFamily="18" charset="0"/>
              </a:rPr>
              <a:t>), or decimal 4,660. </a:t>
            </a:r>
          </a:p>
          <a:p>
            <a:pPr>
              <a:spcBef>
                <a:spcPts val="600"/>
              </a:spcBef>
              <a:spcAft>
                <a:spcPts val="600"/>
              </a:spcAft>
            </a:pPr>
            <a:endParaRPr lang="en-US" altLang="en-US" sz="2000">
              <a:latin typeface="Times" pitchFamily="18" charset="0"/>
            </a:endParaRPr>
          </a:p>
          <a:p>
            <a:pPr>
              <a:spcBef>
                <a:spcPts val="600"/>
              </a:spcBef>
              <a:spcAft>
                <a:spcPts val="600"/>
              </a:spcAft>
            </a:pPr>
            <a:r>
              <a:rPr lang="en-US" altLang="en-US" sz="2000">
                <a:latin typeface="Times" pitchFamily="18" charset="0"/>
              </a:rPr>
              <a:t>Hex 3BA4 equals (3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3</a:t>
            </a:r>
            <a:r>
              <a:rPr lang="en-US" altLang="en-US" sz="2000">
                <a:latin typeface="Times" pitchFamily="18" charset="0"/>
              </a:rPr>
              <a:t>) + (11 * 16</a:t>
            </a:r>
            <a:r>
              <a:rPr lang="en-US" altLang="en-US" sz="2000" baseline="30000">
                <a:latin typeface="Times" pitchFamily="18" charset="0"/>
              </a:rPr>
              <a:t>2</a:t>
            </a:r>
            <a:r>
              <a:rPr lang="en-US" altLang="en-US" sz="2000">
                <a:latin typeface="Times" pitchFamily="18" charset="0"/>
              </a:rPr>
              <a:t>) + (10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1</a:t>
            </a:r>
            <a:r>
              <a:rPr lang="en-US" altLang="en-US" sz="2000">
                <a:latin typeface="Times" pitchFamily="18" charset="0"/>
              </a:rPr>
              <a:t>) + (4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0</a:t>
            </a:r>
            <a:r>
              <a:rPr lang="en-US" altLang="en-US" sz="2000">
                <a:latin typeface="Times" pitchFamily="18" charset="0"/>
              </a:rPr>
              <a:t>), or decimal 15,268.</a:t>
            </a:r>
            <a:endParaRPr lang="en-US"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3"/>
          <p:cNvSpPr>
            <a:spLocks noGrp="1"/>
          </p:cNvSpPr>
          <p:nvPr>
            <p:ph type="sldNum" sz="quarter" idx="11"/>
          </p:nvPr>
        </p:nvSpPr>
        <p:spPr/>
        <p:txBody>
          <a:bodyPr/>
          <a:lstStyle/>
          <a:p>
            <a:fld id="{865D4FBB-07D7-4B00-8FAA-04D91C53ABFE}" type="slidenum">
              <a:rPr lang="en-US" altLang="en-US"/>
              <a:pPr/>
              <a:t>29</a:t>
            </a:fld>
            <a:endParaRPr lang="en-US" altLang="en-US"/>
          </a:p>
        </p:txBody>
      </p:sp>
      <p:sp>
        <p:nvSpPr>
          <p:cNvPr id="58370" name="Rectangle 2"/>
          <p:cNvSpPr>
            <a:spLocks noGrp="1" noChangeArrowheads="1"/>
          </p:cNvSpPr>
          <p:nvPr>
            <p:ph type="title"/>
          </p:nvPr>
        </p:nvSpPr>
        <p:spPr/>
        <p:txBody>
          <a:bodyPr/>
          <a:lstStyle/>
          <a:p>
            <a:r>
              <a:rPr lang="en-US" altLang="en-US"/>
              <a:t>Powers of 16</a:t>
            </a: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57912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3" name="Text Box 5"/>
          <p:cNvSpPr txBox="1">
            <a:spLocks noChangeArrowheads="1"/>
          </p:cNvSpPr>
          <p:nvPr/>
        </p:nvSpPr>
        <p:spPr bwMode="auto">
          <a:xfrm>
            <a:off x="1066800" y="12954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Used when calculating hexadecimal values up to 8 digits long: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DEC7CB6-8EA9-4F67-838C-7F83E3100A23}" type="slidenum">
              <a:rPr lang="en-US" altLang="en-US">
                <a:solidFill>
                  <a:srgbClr val="FF9966"/>
                </a:solidFill>
              </a:rPr>
              <a:pPr/>
              <a:t>3</a:t>
            </a:fld>
            <a:endParaRPr lang="en-US" altLang="en-US">
              <a:solidFill>
                <a:srgbClr val="FF9966"/>
              </a:solidFill>
            </a:endParaRPr>
          </a:p>
        </p:txBody>
      </p:sp>
      <p:sp>
        <p:nvSpPr>
          <p:cNvPr id="76802" name="Rectangle 2"/>
          <p:cNvSpPr>
            <a:spLocks noGrp="1" noChangeArrowheads="1"/>
          </p:cNvSpPr>
          <p:nvPr>
            <p:ph type="title"/>
          </p:nvPr>
        </p:nvSpPr>
        <p:spPr/>
        <p:txBody>
          <a:bodyPr/>
          <a:lstStyle/>
          <a:p>
            <a:r>
              <a:rPr lang="en-US" altLang="en-US" dirty="0"/>
              <a:t>The </a:t>
            </a:r>
            <a:r>
              <a:rPr lang="en-US" altLang="en-US" dirty="0" smtClean="0"/>
              <a:t>Top-Down </a:t>
            </a:r>
            <a:r>
              <a:rPr lang="en-US" altLang="en-US" dirty="0"/>
              <a:t>Approach</a:t>
            </a:r>
            <a:endParaRPr lang="fr-FR" altLang="en-US" dirty="0"/>
          </a:p>
        </p:txBody>
      </p:sp>
      <p:sp>
        <p:nvSpPr>
          <p:cNvPr id="76803" name="Rectangle 3"/>
          <p:cNvSpPr>
            <a:spLocks noGrp="1" noChangeArrowheads="1"/>
          </p:cNvSpPr>
          <p:nvPr>
            <p:ph type="body" idx="1"/>
          </p:nvPr>
        </p:nvSpPr>
        <p:spPr>
          <a:xfrm>
            <a:off x="838200" y="1295400"/>
            <a:ext cx="8077200" cy="4953000"/>
          </a:xfrm>
        </p:spPr>
        <p:txBody>
          <a:bodyPr/>
          <a:lstStyle/>
          <a:p>
            <a:r>
              <a:rPr lang="en-US" altLang="en-US" dirty="0"/>
              <a:t>In this course we will study computer architectures from the programmer’s </a:t>
            </a:r>
            <a:r>
              <a:rPr lang="en-US" altLang="en-US" dirty="0" smtClean="0"/>
              <a:t>view</a:t>
            </a:r>
          </a:p>
          <a:p>
            <a:endParaRPr lang="en-US" altLang="en-US" dirty="0"/>
          </a:p>
          <a:p>
            <a:r>
              <a:rPr lang="en-US" altLang="en-US" dirty="0"/>
              <a:t>We study the actions that the processor needs to do to execute tasks written in high level languages (HLL) like C/C++, Pascal, …</a:t>
            </a:r>
          </a:p>
          <a:p>
            <a:endParaRPr lang="en-US" altLang="en-US" dirty="0"/>
          </a:p>
          <a:p>
            <a:r>
              <a:rPr lang="en-US" altLang="en-US" dirty="0"/>
              <a:t>But to accomplish this we need to:</a:t>
            </a:r>
          </a:p>
          <a:p>
            <a:pPr lvl="1"/>
            <a:r>
              <a:rPr lang="en-US" altLang="en-US" b="1" dirty="0"/>
              <a:t>Learn the set of basic actions that the processor can perform: its </a:t>
            </a:r>
            <a:r>
              <a:rPr lang="en-US" altLang="en-US" b="1" dirty="0">
                <a:solidFill>
                  <a:schemeClr val="folHlink"/>
                </a:solidFill>
              </a:rPr>
              <a:t>instruction set</a:t>
            </a:r>
          </a:p>
          <a:p>
            <a:pPr lvl="1"/>
            <a:r>
              <a:rPr lang="en-US" altLang="en-US" b="1" dirty="0"/>
              <a:t>Learn how a HLL compiler decomposes HLL command into processor instructions</a:t>
            </a:r>
          </a:p>
          <a:p>
            <a:endParaRPr lang="en-US" altLang="en-US" b="0" dirty="0">
              <a:solidFill>
                <a:schemeClr val="tx2"/>
              </a:solidFill>
            </a:endParaRPr>
          </a:p>
          <a:p>
            <a:endParaRPr lang="fr-FR" altLang="en-US" dirty="0"/>
          </a:p>
        </p:txBody>
      </p:sp>
    </p:spTree>
    <p:extLst>
      <p:ext uri="{BB962C8B-B14F-4D97-AF65-F5344CB8AC3E}">
        <p14:creationId xmlns:p14="http://schemas.microsoft.com/office/powerpoint/2010/main" val="1967409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3"/>
          <p:cNvSpPr>
            <a:spLocks noGrp="1"/>
          </p:cNvSpPr>
          <p:nvPr>
            <p:ph type="sldNum" sz="quarter" idx="11"/>
          </p:nvPr>
        </p:nvSpPr>
        <p:spPr/>
        <p:txBody>
          <a:bodyPr/>
          <a:lstStyle/>
          <a:p>
            <a:fld id="{FB8DCDF3-91E0-475D-BF67-2F4E88D1F2BB}" type="slidenum">
              <a:rPr lang="en-US" altLang="en-US"/>
              <a:pPr/>
              <a:t>30</a:t>
            </a:fld>
            <a:endParaRPr lang="en-US" altLang="en-US"/>
          </a:p>
        </p:txBody>
      </p:sp>
      <p:sp>
        <p:nvSpPr>
          <p:cNvPr id="59394" name="Rectangle 2"/>
          <p:cNvSpPr>
            <a:spLocks noGrp="1" noChangeArrowheads="1"/>
          </p:cNvSpPr>
          <p:nvPr>
            <p:ph type="title"/>
          </p:nvPr>
        </p:nvSpPr>
        <p:spPr/>
        <p:txBody>
          <a:bodyPr/>
          <a:lstStyle/>
          <a:p>
            <a:r>
              <a:rPr lang="en-US" altLang="en-US"/>
              <a:t>Converting Decimal to Hexadecimal</a:t>
            </a: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4846638"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7" name="Text Box 5"/>
          <p:cNvSpPr txBox="1">
            <a:spLocks noChangeArrowheads="1"/>
          </p:cNvSpPr>
          <p:nvPr/>
        </p:nvSpPr>
        <p:spPr bwMode="auto">
          <a:xfrm>
            <a:off x="1905000" y="3886200"/>
            <a:ext cx="5334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decimal 422 = 1A6 hexadecimal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ltLang="en-US"/>
              <a:t>Irvine, Kip R. Assembly Language for Intel-Based Computers 6/e, 2010.</a:t>
            </a:r>
          </a:p>
        </p:txBody>
      </p:sp>
      <p:sp>
        <p:nvSpPr>
          <p:cNvPr id="12" name="Slide Number Placeholder 4"/>
          <p:cNvSpPr>
            <a:spLocks noGrp="1"/>
          </p:cNvSpPr>
          <p:nvPr>
            <p:ph type="sldNum" sz="quarter" idx="11"/>
          </p:nvPr>
        </p:nvSpPr>
        <p:spPr/>
        <p:txBody>
          <a:bodyPr/>
          <a:lstStyle/>
          <a:p>
            <a:fld id="{2A5B1421-6A9B-41EB-BFF8-5940F94E033D}" type="slidenum">
              <a:rPr lang="en-US" altLang="en-US"/>
              <a:pPr/>
              <a:t>31</a:t>
            </a:fld>
            <a:endParaRPr lang="en-US" altLang="en-US"/>
          </a:p>
        </p:txBody>
      </p:sp>
      <p:sp>
        <p:nvSpPr>
          <p:cNvPr id="76802" name="Rectangle 1026"/>
          <p:cNvSpPr>
            <a:spLocks noGrp="1" noChangeArrowheads="1"/>
          </p:cNvSpPr>
          <p:nvPr>
            <p:ph type="title"/>
          </p:nvPr>
        </p:nvSpPr>
        <p:spPr/>
        <p:txBody>
          <a:bodyPr/>
          <a:lstStyle/>
          <a:p>
            <a:r>
              <a:rPr lang="en-US" altLang="en-US"/>
              <a:t>Hexadecimal Addition</a:t>
            </a:r>
          </a:p>
        </p:txBody>
      </p:sp>
      <p:sp>
        <p:nvSpPr>
          <p:cNvPr id="76803" name="Rectangle 1027"/>
          <p:cNvSpPr>
            <a:spLocks noGrp="1" noChangeArrowheads="1"/>
          </p:cNvSpPr>
          <p:nvPr>
            <p:ph type="body" idx="1"/>
          </p:nvPr>
        </p:nvSpPr>
        <p:spPr>
          <a:xfrm>
            <a:off x="685800" y="1295400"/>
            <a:ext cx="7772400" cy="609600"/>
          </a:xfrm>
        </p:spPr>
        <p:txBody>
          <a:bodyPr/>
          <a:lstStyle/>
          <a:p>
            <a:pPr>
              <a:lnSpc>
                <a:spcPct val="110000"/>
              </a:lnSpc>
            </a:pPr>
            <a:r>
              <a:rPr lang="en-US" altLang="en-US" sz="1800"/>
              <a:t>Divide the sum of two digits by the number base (16). The quotient becomes the carry value, and the remainder is the sum digit.</a:t>
            </a:r>
          </a:p>
        </p:txBody>
      </p:sp>
      <p:sp>
        <p:nvSpPr>
          <p:cNvPr id="76804" name="Text Box 1028"/>
          <p:cNvSpPr txBox="1">
            <a:spLocks noChangeArrowheads="1"/>
          </p:cNvSpPr>
          <p:nvPr/>
        </p:nvSpPr>
        <p:spPr bwMode="auto">
          <a:xfrm>
            <a:off x="2362200" y="2590800"/>
            <a:ext cx="388620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40000"/>
              </a:lnSpc>
              <a:spcBef>
                <a:spcPct val="50000"/>
              </a:spcBef>
            </a:pPr>
            <a:r>
              <a:rPr lang="en-US" altLang="en-US"/>
              <a:t>36	28	28	6A</a:t>
            </a:r>
          </a:p>
          <a:p>
            <a:pPr>
              <a:lnSpc>
                <a:spcPct val="40000"/>
              </a:lnSpc>
              <a:spcBef>
                <a:spcPct val="50000"/>
              </a:spcBef>
            </a:pPr>
            <a:r>
              <a:rPr lang="en-US" altLang="en-US"/>
              <a:t>42	45	58	4B</a:t>
            </a:r>
          </a:p>
          <a:p>
            <a:pPr>
              <a:lnSpc>
                <a:spcPct val="40000"/>
              </a:lnSpc>
              <a:spcBef>
                <a:spcPct val="50000"/>
              </a:spcBef>
            </a:pPr>
            <a:r>
              <a:rPr lang="en-US" altLang="en-US"/>
              <a:t>78	6D	80	B5</a:t>
            </a:r>
          </a:p>
        </p:txBody>
      </p:sp>
      <p:sp>
        <p:nvSpPr>
          <p:cNvPr id="76805" name="Line 1029"/>
          <p:cNvSpPr>
            <a:spLocks noChangeShapeType="1"/>
          </p:cNvSpPr>
          <p:nvPr/>
        </p:nvSpPr>
        <p:spPr bwMode="auto">
          <a:xfrm flipV="1">
            <a:off x="2438400" y="3152775"/>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6806" name="Text Box 1030"/>
          <p:cNvSpPr txBox="1">
            <a:spLocks noChangeArrowheads="1"/>
          </p:cNvSpPr>
          <p:nvPr/>
        </p:nvSpPr>
        <p:spPr bwMode="auto">
          <a:xfrm>
            <a:off x="5133975" y="2271713"/>
            <a:ext cx="28257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300" b="1"/>
              <a:t>1</a:t>
            </a:r>
          </a:p>
        </p:txBody>
      </p:sp>
      <p:sp>
        <p:nvSpPr>
          <p:cNvPr id="76809" name="Text Box 1033"/>
          <p:cNvSpPr txBox="1">
            <a:spLocks noChangeArrowheads="1"/>
          </p:cNvSpPr>
          <p:nvPr/>
        </p:nvSpPr>
        <p:spPr bwMode="auto">
          <a:xfrm>
            <a:off x="4210050" y="2286000"/>
            <a:ext cx="2825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300" b="1"/>
              <a:t>1</a:t>
            </a:r>
          </a:p>
        </p:txBody>
      </p:sp>
      <p:sp>
        <p:nvSpPr>
          <p:cNvPr id="76811" name="Line 1035"/>
          <p:cNvSpPr>
            <a:spLocks noChangeShapeType="1"/>
          </p:cNvSpPr>
          <p:nvPr/>
        </p:nvSpPr>
        <p:spPr bwMode="auto">
          <a:xfrm flipH="1" flipV="1">
            <a:off x="5438775" y="3429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6812" name="Text Box 1036"/>
          <p:cNvSpPr txBox="1">
            <a:spLocks noChangeArrowheads="1"/>
          </p:cNvSpPr>
          <p:nvPr/>
        </p:nvSpPr>
        <p:spPr bwMode="auto">
          <a:xfrm>
            <a:off x="4533900" y="4114800"/>
            <a:ext cx="1828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110000"/>
              </a:lnSpc>
              <a:spcBef>
                <a:spcPct val="50000"/>
              </a:spcBef>
            </a:pPr>
            <a:r>
              <a:rPr lang="en-US" altLang="en-US" sz="1500"/>
              <a:t>21 / 16 = 1, rem 5</a:t>
            </a:r>
          </a:p>
        </p:txBody>
      </p:sp>
      <p:sp>
        <p:nvSpPr>
          <p:cNvPr id="76814" name="Text Box 1038"/>
          <p:cNvSpPr txBox="1">
            <a:spLocks noChangeArrowheads="1"/>
          </p:cNvSpPr>
          <p:nvPr/>
        </p:nvSpPr>
        <p:spPr bwMode="auto">
          <a:xfrm>
            <a:off x="762000" y="5181600"/>
            <a:ext cx="7391400" cy="8604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a:solidFill>
                  <a:schemeClr val="tx2"/>
                </a:solidFill>
              </a:rPr>
              <a:t>Important skill: Programmers frequently add and subtract the addresses of variables and instructions.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14"/>
                                        </p:tgtEl>
                                        <p:attrNameLst>
                                          <p:attrName>style.visibility</p:attrName>
                                        </p:attrNameLst>
                                      </p:cBhvr>
                                      <p:to>
                                        <p:strVal val="visible"/>
                                      </p:to>
                                    </p:set>
                                    <p:animEffect transition="in" filter="dissolve">
                                      <p:cBhvr>
                                        <p:cTn id="7" dur="500"/>
                                        <p:tgtEl>
                                          <p:spTgt spid="76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ltLang="en-US"/>
              <a:t>Irvine, Kip R. Assembly Language for Intel-Based Computers 6/e, 2010.</a:t>
            </a:r>
          </a:p>
        </p:txBody>
      </p:sp>
      <p:sp>
        <p:nvSpPr>
          <p:cNvPr id="11" name="Slide Number Placeholder 4"/>
          <p:cNvSpPr>
            <a:spLocks noGrp="1"/>
          </p:cNvSpPr>
          <p:nvPr>
            <p:ph type="sldNum" sz="quarter" idx="11"/>
          </p:nvPr>
        </p:nvSpPr>
        <p:spPr/>
        <p:txBody>
          <a:bodyPr/>
          <a:lstStyle/>
          <a:p>
            <a:fld id="{5F210A55-056B-43C8-94BB-094B12BBBACD}" type="slidenum">
              <a:rPr lang="en-US" altLang="en-US"/>
              <a:pPr/>
              <a:t>32</a:t>
            </a:fld>
            <a:endParaRPr lang="en-US" altLang="en-US"/>
          </a:p>
        </p:txBody>
      </p:sp>
      <p:sp>
        <p:nvSpPr>
          <p:cNvPr id="77826" name="Rectangle 1026"/>
          <p:cNvSpPr>
            <a:spLocks noGrp="1" noChangeArrowheads="1"/>
          </p:cNvSpPr>
          <p:nvPr>
            <p:ph type="title"/>
          </p:nvPr>
        </p:nvSpPr>
        <p:spPr/>
        <p:txBody>
          <a:bodyPr/>
          <a:lstStyle/>
          <a:p>
            <a:r>
              <a:rPr lang="en-US" altLang="en-US"/>
              <a:t>Hexadecimal Subtraction</a:t>
            </a:r>
          </a:p>
        </p:txBody>
      </p:sp>
      <p:sp>
        <p:nvSpPr>
          <p:cNvPr id="77827" name="Rectangle 1027"/>
          <p:cNvSpPr>
            <a:spLocks noGrp="1" noChangeArrowheads="1"/>
          </p:cNvSpPr>
          <p:nvPr>
            <p:ph type="body" idx="1"/>
          </p:nvPr>
        </p:nvSpPr>
        <p:spPr>
          <a:xfrm>
            <a:off x="685800" y="1295400"/>
            <a:ext cx="7086600" cy="762000"/>
          </a:xfrm>
        </p:spPr>
        <p:txBody>
          <a:bodyPr/>
          <a:lstStyle/>
          <a:p>
            <a:pPr>
              <a:lnSpc>
                <a:spcPct val="110000"/>
              </a:lnSpc>
            </a:pPr>
            <a:r>
              <a:rPr lang="en-US" altLang="en-US" sz="2000"/>
              <a:t>When a borrow is required from the digit to the left, add 16 (decimal) to the current digit's value:</a:t>
            </a:r>
          </a:p>
        </p:txBody>
      </p:sp>
      <p:sp>
        <p:nvSpPr>
          <p:cNvPr id="77828" name="Text Box 1028"/>
          <p:cNvSpPr txBox="1">
            <a:spLocks noChangeArrowheads="1"/>
          </p:cNvSpPr>
          <p:nvPr/>
        </p:nvSpPr>
        <p:spPr bwMode="auto">
          <a:xfrm>
            <a:off x="3276600" y="3744913"/>
            <a:ext cx="175260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nSpc>
                <a:spcPct val="40000"/>
              </a:lnSpc>
              <a:spcBef>
                <a:spcPct val="50000"/>
              </a:spcBef>
            </a:pPr>
            <a:r>
              <a:rPr lang="en-US" altLang="en-US"/>
              <a:t>C6	75</a:t>
            </a:r>
          </a:p>
          <a:p>
            <a:pPr>
              <a:lnSpc>
                <a:spcPct val="40000"/>
              </a:lnSpc>
              <a:spcBef>
                <a:spcPct val="50000"/>
              </a:spcBef>
            </a:pPr>
            <a:r>
              <a:rPr lang="en-US" altLang="en-US"/>
              <a:t>A2	47</a:t>
            </a:r>
          </a:p>
          <a:p>
            <a:pPr>
              <a:lnSpc>
                <a:spcPct val="40000"/>
              </a:lnSpc>
              <a:spcBef>
                <a:spcPct val="50000"/>
              </a:spcBef>
            </a:pPr>
            <a:r>
              <a:rPr lang="en-US" altLang="en-US"/>
              <a:t>24	2E</a:t>
            </a:r>
          </a:p>
        </p:txBody>
      </p:sp>
      <p:sp>
        <p:nvSpPr>
          <p:cNvPr id="77829" name="Line 1029"/>
          <p:cNvSpPr>
            <a:spLocks noChangeShapeType="1"/>
          </p:cNvSpPr>
          <p:nvPr/>
        </p:nvSpPr>
        <p:spPr bwMode="auto">
          <a:xfrm flipV="1">
            <a:off x="3286125" y="4314825"/>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7831" name="Text Box 1031"/>
          <p:cNvSpPr txBox="1">
            <a:spLocks noChangeArrowheads="1"/>
          </p:cNvSpPr>
          <p:nvPr/>
        </p:nvSpPr>
        <p:spPr bwMode="auto">
          <a:xfrm>
            <a:off x="4086225" y="3363913"/>
            <a:ext cx="533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500" b="1">
                <a:solidFill>
                  <a:schemeClr val="tx2"/>
                </a:solidFill>
                <a:latin typeface="Symbol" pitchFamily="18" charset="2"/>
              </a:rPr>
              <a:t>-</a:t>
            </a:r>
            <a:r>
              <a:rPr lang="en-US" altLang="en-US" sz="1500" b="1">
                <a:solidFill>
                  <a:schemeClr val="tx2"/>
                </a:solidFill>
              </a:rPr>
              <a:t>1</a:t>
            </a:r>
          </a:p>
        </p:txBody>
      </p:sp>
      <p:sp>
        <p:nvSpPr>
          <p:cNvPr id="77834" name="Line 1034"/>
          <p:cNvSpPr>
            <a:spLocks noChangeShapeType="1"/>
          </p:cNvSpPr>
          <p:nvPr/>
        </p:nvSpPr>
        <p:spPr bwMode="auto">
          <a:xfrm flipH="1">
            <a:off x="4495800" y="2819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7835" name="Text Box 1035"/>
          <p:cNvSpPr txBox="1">
            <a:spLocks noChangeArrowheads="1"/>
          </p:cNvSpPr>
          <p:nvPr/>
        </p:nvSpPr>
        <p:spPr bwMode="auto">
          <a:xfrm>
            <a:off x="3733800" y="22860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lnSpc>
                <a:spcPct val="110000"/>
              </a:lnSpc>
              <a:spcBef>
                <a:spcPct val="50000"/>
              </a:spcBef>
            </a:pPr>
            <a:r>
              <a:rPr lang="en-US" altLang="en-US" sz="1500"/>
              <a:t>16 + 5 = 21</a:t>
            </a:r>
          </a:p>
        </p:txBody>
      </p:sp>
      <p:sp>
        <p:nvSpPr>
          <p:cNvPr id="77837" name="Text Box 1037"/>
          <p:cNvSpPr txBox="1">
            <a:spLocks noChangeArrowheads="1"/>
          </p:cNvSpPr>
          <p:nvPr/>
        </p:nvSpPr>
        <p:spPr bwMode="auto">
          <a:xfrm>
            <a:off x="762000" y="5105400"/>
            <a:ext cx="7391400" cy="8001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a:t>Practice: The address of </a:t>
            </a:r>
            <a:r>
              <a:rPr lang="en-US" altLang="en-US" sz="1700" b="1">
                <a:solidFill>
                  <a:schemeClr val="tx2"/>
                </a:solidFill>
              </a:rPr>
              <a:t>var1</a:t>
            </a:r>
            <a:r>
              <a:rPr lang="en-US" altLang="en-US" sz="1700"/>
              <a:t> is 00400020. The address of the next variable after var1 is 0040006A. How many bytes are used by var1?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37"/>
                                        </p:tgtEl>
                                        <p:attrNameLst>
                                          <p:attrName>style.visibility</p:attrName>
                                        </p:attrNameLst>
                                      </p:cBhvr>
                                      <p:to>
                                        <p:strVal val="visible"/>
                                      </p:to>
                                    </p:set>
                                    <p:animEffect transition="in" filter="dissolve">
                                      <p:cBhvr>
                                        <p:cTn id="7" dur="500"/>
                                        <p:tgtEl>
                                          <p:spTgt spid="7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BBEE46-1417-447D-AA84-2C1DE08844CE}" type="slidenum">
              <a:rPr lang="en-US" altLang="en-US">
                <a:solidFill>
                  <a:srgbClr val="FF9966"/>
                </a:solidFill>
              </a:rPr>
              <a:pPr/>
              <a:t>33</a:t>
            </a:fld>
            <a:endParaRPr lang="en-US" altLang="en-US">
              <a:solidFill>
                <a:srgbClr val="FF9966"/>
              </a:solidFill>
            </a:endParaRPr>
          </a:p>
        </p:txBody>
      </p:sp>
      <p:sp>
        <p:nvSpPr>
          <p:cNvPr id="114690" name="Rectangle 2"/>
          <p:cNvSpPr>
            <a:spLocks noGrp="1" noChangeArrowheads="1"/>
          </p:cNvSpPr>
          <p:nvPr>
            <p:ph type="title"/>
          </p:nvPr>
        </p:nvSpPr>
        <p:spPr/>
        <p:txBody>
          <a:bodyPr/>
          <a:lstStyle/>
          <a:p>
            <a:r>
              <a:rPr lang="en-US" altLang="en-US"/>
              <a:t>Integer Representations</a:t>
            </a:r>
            <a:endParaRPr lang="fr-CA" altLang="en-US"/>
          </a:p>
        </p:txBody>
      </p:sp>
      <p:sp>
        <p:nvSpPr>
          <p:cNvPr id="114691" name="Rectangle 3"/>
          <p:cNvSpPr>
            <a:spLocks noGrp="1" noChangeArrowheads="1"/>
          </p:cNvSpPr>
          <p:nvPr>
            <p:ph type="body" idx="1"/>
          </p:nvPr>
        </p:nvSpPr>
        <p:spPr/>
        <p:txBody>
          <a:bodyPr/>
          <a:lstStyle/>
          <a:p>
            <a:r>
              <a:rPr lang="en-US" altLang="en-US" dirty="0"/>
              <a:t>Two different representations exists for integers</a:t>
            </a:r>
          </a:p>
          <a:p>
            <a:endParaRPr lang="en-US" altLang="en-US" dirty="0"/>
          </a:p>
          <a:p>
            <a:r>
              <a:rPr lang="en-US" altLang="en-US" dirty="0"/>
              <a:t>The </a:t>
            </a:r>
            <a:r>
              <a:rPr lang="en-US" altLang="en-US" dirty="0">
                <a:solidFill>
                  <a:schemeClr val="folHlink"/>
                </a:solidFill>
              </a:rPr>
              <a:t>signed representation</a:t>
            </a:r>
            <a:r>
              <a:rPr lang="en-US" altLang="en-US" dirty="0"/>
              <a:t>: in that case the most significant bit (MSB) represents the sign</a:t>
            </a:r>
          </a:p>
          <a:p>
            <a:pPr lvl="1"/>
            <a:r>
              <a:rPr lang="en-US" altLang="en-US" dirty="0"/>
              <a:t>Positive number (or zero) if MSB = 0</a:t>
            </a:r>
          </a:p>
          <a:p>
            <a:pPr lvl="1"/>
            <a:r>
              <a:rPr lang="en-US" altLang="en-US" dirty="0"/>
              <a:t>Negative number if MSB = 1</a:t>
            </a:r>
          </a:p>
          <a:p>
            <a:endParaRPr lang="en-US" altLang="en-US" dirty="0"/>
          </a:p>
          <a:p>
            <a:r>
              <a:rPr lang="en-US" altLang="en-US" dirty="0"/>
              <a:t>The </a:t>
            </a:r>
            <a:r>
              <a:rPr lang="en-US" altLang="en-US" dirty="0">
                <a:solidFill>
                  <a:schemeClr val="folHlink"/>
                </a:solidFill>
              </a:rPr>
              <a:t>unsigned representation</a:t>
            </a:r>
            <a:r>
              <a:rPr lang="en-US" altLang="en-US" dirty="0"/>
              <a:t>: in that case all the bits are used to represent a </a:t>
            </a:r>
            <a:r>
              <a:rPr lang="en-US" altLang="en-US" i="1" dirty="0"/>
              <a:t>magnitude</a:t>
            </a:r>
            <a:r>
              <a:rPr lang="en-US" altLang="en-US" dirty="0"/>
              <a:t> </a:t>
            </a:r>
          </a:p>
          <a:p>
            <a:pPr lvl="1"/>
            <a:r>
              <a:rPr lang="en-US" altLang="en-US" dirty="0"/>
              <a:t>It is thus always a positive number or zero </a:t>
            </a:r>
          </a:p>
          <a:p>
            <a:endParaRPr lang="fr-CA" altLang="en-US" dirty="0"/>
          </a:p>
        </p:txBody>
      </p:sp>
    </p:spTree>
    <p:extLst>
      <p:ext uri="{BB962C8B-B14F-4D97-AF65-F5344CB8AC3E}">
        <p14:creationId xmlns:p14="http://schemas.microsoft.com/office/powerpoint/2010/main" val="323593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Intel-Based Computers 6/e, 2010.</a:t>
            </a:r>
          </a:p>
        </p:txBody>
      </p:sp>
      <p:sp>
        <p:nvSpPr>
          <p:cNvPr id="7" name="Slide Number Placeholder 4"/>
          <p:cNvSpPr>
            <a:spLocks noGrp="1"/>
          </p:cNvSpPr>
          <p:nvPr>
            <p:ph type="sldNum" sz="quarter" idx="11"/>
          </p:nvPr>
        </p:nvSpPr>
        <p:spPr/>
        <p:txBody>
          <a:bodyPr/>
          <a:lstStyle/>
          <a:p>
            <a:fld id="{3DB084DB-6C5F-442C-8FA3-3EDE75C99AAB}" type="slidenum">
              <a:rPr lang="en-US" altLang="en-US"/>
              <a:pPr/>
              <a:t>34</a:t>
            </a:fld>
            <a:endParaRPr lang="en-US" altLang="en-US"/>
          </a:p>
        </p:txBody>
      </p:sp>
      <p:sp>
        <p:nvSpPr>
          <p:cNvPr id="60418" name="Rectangle 2"/>
          <p:cNvSpPr>
            <a:spLocks noGrp="1" noChangeArrowheads="1"/>
          </p:cNvSpPr>
          <p:nvPr>
            <p:ph type="title"/>
          </p:nvPr>
        </p:nvSpPr>
        <p:spPr/>
        <p:txBody>
          <a:bodyPr/>
          <a:lstStyle/>
          <a:p>
            <a:r>
              <a:rPr lang="en-US" altLang="en-US"/>
              <a:t>Signed Integers</a:t>
            </a:r>
          </a:p>
        </p:txBody>
      </p:sp>
      <p:sp>
        <p:nvSpPr>
          <p:cNvPr id="60419" name="Rectangle 3"/>
          <p:cNvSpPr>
            <a:spLocks noGrp="1" noChangeArrowheads="1"/>
          </p:cNvSpPr>
          <p:nvPr>
            <p:ph type="body" idx="1"/>
          </p:nvPr>
        </p:nvSpPr>
        <p:spPr>
          <a:xfrm>
            <a:off x="838200" y="1143000"/>
            <a:ext cx="7772400" cy="838200"/>
          </a:xfrm>
        </p:spPr>
        <p:txBody>
          <a:bodyPr/>
          <a:lstStyle/>
          <a:p>
            <a:pPr marL="0" indent="0">
              <a:buFontTx/>
              <a:buNone/>
            </a:pPr>
            <a:r>
              <a:rPr lang="en-US" altLang="en-US"/>
              <a:t>The highest bit indicates the sign. 1 = negative, </a:t>
            </a:r>
            <a:br>
              <a:rPr lang="en-US" altLang="en-US"/>
            </a:br>
            <a:r>
              <a:rPr lang="en-US" altLang="en-US"/>
              <a:t>0 = positive</a:t>
            </a:r>
          </a:p>
        </p:txBody>
      </p:sp>
      <p:graphicFrame>
        <p:nvGraphicFramePr>
          <p:cNvPr id="60420" name="Object 4"/>
          <p:cNvGraphicFramePr>
            <a:graphicFrameLocks noChangeAspect="1"/>
          </p:cNvGraphicFramePr>
          <p:nvPr/>
        </p:nvGraphicFramePr>
        <p:xfrm>
          <a:off x="2209800" y="2209800"/>
          <a:ext cx="4800600" cy="2286000"/>
        </p:xfrm>
        <a:graphic>
          <a:graphicData uri="http://schemas.openxmlformats.org/presentationml/2006/ole">
            <mc:AlternateContent xmlns:mc="http://schemas.openxmlformats.org/markup-compatibility/2006">
              <mc:Choice xmlns:v="urn:schemas-microsoft-com:vml" Requires="v">
                <p:oleObj spid="_x0000_s103444" name="VISIO" r:id="rId3" imgW="2806200" imgH="1200240" progId="Visio.Drawing.6">
                  <p:embed/>
                </p:oleObj>
              </mc:Choice>
              <mc:Fallback>
                <p:oleObj name="VISIO" r:id="rId3" imgW="2806200" imgH="12002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3598" r="3076" b="-4347"/>
                      <a:stretch>
                        <a:fillRect/>
                      </a:stretch>
                    </p:blipFill>
                    <p:spPr bwMode="auto">
                      <a:xfrm>
                        <a:off x="2209800" y="2209800"/>
                        <a:ext cx="48006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1" name="Text Box 5"/>
          <p:cNvSpPr txBox="1">
            <a:spLocks noChangeArrowheads="1"/>
          </p:cNvSpPr>
          <p:nvPr/>
        </p:nvSpPr>
        <p:spPr bwMode="auto">
          <a:xfrm>
            <a:off x="838200" y="487680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If the highest digit of a hexadecimal integer is &gt; 7, the value is negative. Examples: 8A, C5, A2, 9D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Intel-Based Computers 6/e, 2010.</a:t>
            </a:r>
          </a:p>
        </p:txBody>
      </p:sp>
      <p:sp>
        <p:nvSpPr>
          <p:cNvPr id="7" name="Slide Number Placeholder 4"/>
          <p:cNvSpPr>
            <a:spLocks noGrp="1"/>
          </p:cNvSpPr>
          <p:nvPr>
            <p:ph type="sldNum" sz="quarter" idx="11"/>
          </p:nvPr>
        </p:nvSpPr>
        <p:spPr/>
        <p:txBody>
          <a:bodyPr/>
          <a:lstStyle/>
          <a:p>
            <a:fld id="{46A6E35F-87F9-4775-8B12-947772892B08}" type="slidenum">
              <a:rPr lang="en-US" altLang="en-US"/>
              <a:pPr/>
              <a:t>35</a:t>
            </a:fld>
            <a:endParaRPr lang="en-US" altLang="en-US"/>
          </a:p>
        </p:txBody>
      </p:sp>
      <p:sp>
        <p:nvSpPr>
          <p:cNvPr id="61442" name="Rectangle 2"/>
          <p:cNvSpPr>
            <a:spLocks noGrp="1" noChangeArrowheads="1"/>
          </p:cNvSpPr>
          <p:nvPr>
            <p:ph type="title"/>
          </p:nvPr>
        </p:nvSpPr>
        <p:spPr/>
        <p:txBody>
          <a:bodyPr/>
          <a:lstStyle/>
          <a:p>
            <a:r>
              <a:rPr lang="en-US" altLang="en-US" dirty="0"/>
              <a:t>Forming the Two's Complement</a:t>
            </a:r>
          </a:p>
        </p:txBody>
      </p:sp>
      <p:sp>
        <p:nvSpPr>
          <p:cNvPr id="61443" name="Rectangle 3"/>
          <p:cNvSpPr>
            <a:spLocks noGrp="1" noChangeArrowheads="1"/>
          </p:cNvSpPr>
          <p:nvPr>
            <p:ph type="body" idx="1"/>
          </p:nvPr>
        </p:nvSpPr>
        <p:spPr>
          <a:xfrm>
            <a:off x="685800" y="1143000"/>
            <a:ext cx="7772400" cy="1905000"/>
          </a:xfrm>
        </p:spPr>
        <p:txBody>
          <a:bodyPr/>
          <a:lstStyle/>
          <a:p>
            <a:pPr>
              <a:lnSpc>
                <a:spcPct val="90000"/>
              </a:lnSpc>
            </a:pPr>
            <a:r>
              <a:rPr lang="en-US" altLang="en-US" dirty="0"/>
              <a:t>Negative numbers are stored in two's complement notation</a:t>
            </a:r>
          </a:p>
          <a:p>
            <a:pPr>
              <a:lnSpc>
                <a:spcPct val="90000"/>
              </a:lnSpc>
            </a:pPr>
            <a:r>
              <a:rPr lang="en-US" altLang="en-US" dirty="0"/>
              <a:t>Represents the </a:t>
            </a:r>
            <a:r>
              <a:rPr lang="en-US" altLang="en-US" dirty="0">
                <a:solidFill>
                  <a:schemeClr val="tx2"/>
                </a:solidFill>
              </a:rPr>
              <a:t>additive Inverse</a:t>
            </a:r>
            <a:endParaRPr lang="en-US" altLang="en-US" dirty="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667000"/>
            <a:ext cx="6065838"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5" name="Text Box 5"/>
          <p:cNvSpPr txBox="1">
            <a:spLocks noChangeArrowheads="1"/>
          </p:cNvSpPr>
          <p:nvPr/>
        </p:nvSpPr>
        <p:spPr bwMode="auto">
          <a:xfrm>
            <a:off x="609600" y="5105400"/>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Note that 00000001 + 11111111 = 00000000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Intel-Based Computers 6/e, 2010.</a:t>
            </a:r>
          </a:p>
        </p:txBody>
      </p:sp>
      <p:sp>
        <p:nvSpPr>
          <p:cNvPr id="9" name="Slide Number Placeholder 4"/>
          <p:cNvSpPr>
            <a:spLocks noGrp="1"/>
          </p:cNvSpPr>
          <p:nvPr>
            <p:ph type="sldNum" sz="quarter" idx="11"/>
          </p:nvPr>
        </p:nvSpPr>
        <p:spPr/>
        <p:txBody>
          <a:bodyPr/>
          <a:lstStyle/>
          <a:p>
            <a:fld id="{61BF0725-E17B-435C-BC0F-7EA847DDE471}" type="slidenum">
              <a:rPr lang="en-US" altLang="en-US"/>
              <a:pPr/>
              <a:t>36</a:t>
            </a:fld>
            <a:endParaRPr lang="en-US" altLang="en-US"/>
          </a:p>
        </p:txBody>
      </p:sp>
      <p:sp>
        <p:nvSpPr>
          <p:cNvPr id="78850" name="Rectangle 1026"/>
          <p:cNvSpPr>
            <a:spLocks noGrp="1" noChangeArrowheads="1"/>
          </p:cNvSpPr>
          <p:nvPr>
            <p:ph type="title"/>
          </p:nvPr>
        </p:nvSpPr>
        <p:spPr/>
        <p:txBody>
          <a:bodyPr/>
          <a:lstStyle/>
          <a:p>
            <a:r>
              <a:rPr lang="en-US" altLang="en-US"/>
              <a:t>Binary Subtraction</a:t>
            </a:r>
          </a:p>
        </p:txBody>
      </p:sp>
      <p:sp>
        <p:nvSpPr>
          <p:cNvPr id="78851" name="Rectangle 1027"/>
          <p:cNvSpPr>
            <a:spLocks noGrp="1" noChangeArrowheads="1"/>
          </p:cNvSpPr>
          <p:nvPr>
            <p:ph type="body" idx="1"/>
          </p:nvPr>
        </p:nvSpPr>
        <p:spPr/>
        <p:txBody>
          <a:bodyPr/>
          <a:lstStyle/>
          <a:p>
            <a:r>
              <a:rPr lang="en-US" altLang="en-US"/>
              <a:t>When subtracting A – B, convert B to its two's complement</a:t>
            </a:r>
          </a:p>
          <a:p>
            <a:r>
              <a:rPr lang="en-US" altLang="en-US"/>
              <a:t>Add A to (–B)</a:t>
            </a:r>
          </a:p>
          <a:p>
            <a:endParaRPr lang="en-US" altLang="en-US"/>
          </a:p>
          <a:p>
            <a:pPr>
              <a:buFontTx/>
              <a:buNone/>
            </a:pPr>
            <a:r>
              <a:rPr lang="en-US" altLang="en-US"/>
              <a:t>	0 0 0 0 1 1 0 0			0 0 0 0 1 1 0 0</a:t>
            </a:r>
          </a:p>
          <a:p>
            <a:pPr>
              <a:buFontTx/>
              <a:buNone/>
            </a:pPr>
            <a:r>
              <a:rPr lang="en-US" altLang="en-US"/>
              <a:t>–	0 0 0 0 0 0 1 1			1 1 1 1 1 1 0 1</a:t>
            </a:r>
          </a:p>
          <a:p>
            <a:pPr>
              <a:buFontTx/>
              <a:buNone/>
            </a:pPr>
            <a:r>
              <a:rPr lang="en-US" altLang="en-US"/>
              <a:t>	  	   			           0 0 0 0 1 0 0 1</a:t>
            </a:r>
          </a:p>
        </p:txBody>
      </p:sp>
      <p:sp>
        <p:nvSpPr>
          <p:cNvPr id="78852" name="Line 1028"/>
          <p:cNvSpPr>
            <a:spLocks noChangeShapeType="1"/>
          </p:cNvSpPr>
          <p:nvPr/>
        </p:nvSpPr>
        <p:spPr bwMode="auto">
          <a:xfrm>
            <a:off x="3429000" y="3276600"/>
            <a:ext cx="1371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8853" name="Line 1029"/>
          <p:cNvSpPr>
            <a:spLocks noChangeShapeType="1"/>
          </p:cNvSpPr>
          <p:nvPr/>
        </p:nvSpPr>
        <p:spPr bwMode="auto">
          <a:xfrm>
            <a:off x="1066800" y="3733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8854" name="Line 1030"/>
          <p:cNvSpPr>
            <a:spLocks noChangeShapeType="1"/>
          </p:cNvSpPr>
          <p:nvPr/>
        </p:nvSpPr>
        <p:spPr bwMode="auto">
          <a:xfrm>
            <a:off x="5268913" y="370205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8855" name="Text Box 1031"/>
          <p:cNvSpPr txBox="1">
            <a:spLocks noChangeArrowheads="1"/>
          </p:cNvSpPr>
          <p:nvPr/>
        </p:nvSpPr>
        <p:spPr bwMode="auto">
          <a:xfrm>
            <a:off x="2514600" y="5181600"/>
            <a:ext cx="4267200" cy="5413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a:solidFill>
                  <a:schemeClr val="tx2"/>
                </a:solidFill>
              </a:rPr>
              <a:t>Practice: Subtract 0101 from 1001.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dissolve">
                                      <p:cBhvr>
                                        <p:cTn id="7"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A651F7A3-CB00-410D-A189-1CC36604A796}" type="slidenum">
              <a:rPr lang="en-US" altLang="en-US"/>
              <a:pPr/>
              <a:t>37</a:t>
            </a:fld>
            <a:endParaRPr lang="en-US" altLang="en-US"/>
          </a:p>
        </p:txBody>
      </p:sp>
      <p:sp>
        <p:nvSpPr>
          <p:cNvPr id="62466" name="Rectangle 2"/>
          <p:cNvSpPr>
            <a:spLocks noGrp="1" noChangeArrowheads="1"/>
          </p:cNvSpPr>
          <p:nvPr>
            <p:ph type="title"/>
          </p:nvPr>
        </p:nvSpPr>
        <p:spPr/>
        <p:txBody>
          <a:bodyPr/>
          <a:lstStyle/>
          <a:p>
            <a:r>
              <a:rPr lang="en-US" altLang="en-US"/>
              <a:t>Learn How To Do the Following:</a:t>
            </a:r>
          </a:p>
        </p:txBody>
      </p:sp>
      <p:sp>
        <p:nvSpPr>
          <p:cNvPr id="62467" name="Rectangle 3"/>
          <p:cNvSpPr>
            <a:spLocks noGrp="1" noChangeArrowheads="1"/>
          </p:cNvSpPr>
          <p:nvPr>
            <p:ph type="body" idx="1"/>
          </p:nvPr>
        </p:nvSpPr>
        <p:spPr>
          <a:xfrm>
            <a:off x="685800" y="1524000"/>
            <a:ext cx="7772400" cy="3657600"/>
          </a:xfrm>
        </p:spPr>
        <p:txBody>
          <a:bodyPr/>
          <a:lstStyle/>
          <a:p>
            <a:r>
              <a:rPr lang="en-US" altLang="en-US"/>
              <a:t>Form the two's complement of a hexadecimal integer</a:t>
            </a:r>
          </a:p>
          <a:p>
            <a:r>
              <a:rPr lang="en-US" altLang="en-US"/>
              <a:t>Convert signed binary to decimal</a:t>
            </a:r>
          </a:p>
          <a:p>
            <a:r>
              <a:rPr lang="en-US" altLang="en-US"/>
              <a:t>Convert signed decimal to binary</a:t>
            </a:r>
          </a:p>
          <a:p>
            <a:r>
              <a:rPr lang="en-US" altLang="en-US"/>
              <a:t>Convert signed decimal to hexadecimal</a:t>
            </a:r>
          </a:p>
          <a:p>
            <a:r>
              <a:rPr lang="en-US" altLang="en-US"/>
              <a:t>Convert signed hexadecimal to decimal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Intel-Based Computers 6/e, 2010.</a:t>
            </a:r>
          </a:p>
        </p:txBody>
      </p:sp>
      <p:sp>
        <p:nvSpPr>
          <p:cNvPr id="7" name="Slide Number Placeholder 3"/>
          <p:cNvSpPr>
            <a:spLocks noGrp="1"/>
          </p:cNvSpPr>
          <p:nvPr>
            <p:ph type="sldNum" sz="quarter" idx="11"/>
          </p:nvPr>
        </p:nvSpPr>
        <p:spPr/>
        <p:txBody>
          <a:bodyPr/>
          <a:lstStyle/>
          <a:p>
            <a:fld id="{0FAEEC0D-17F7-4CDB-80E9-65A923F6B126}" type="slidenum">
              <a:rPr lang="en-US" altLang="en-US"/>
              <a:pPr/>
              <a:t>38</a:t>
            </a:fld>
            <a:endParaRPr lang="en-US" altLang="en-US"/>
          </a:p>
        </p:txBody>
      </p:sp>
      <p:sp>
        <p:nvSpPr>
          <p:cNvPr id="63490" name="Rectangle 2"/>
          <p:cNvSpPr>
            <a:spLocks noGrp="1" noChangeArrowheads="1"/>
          </p:cNvSpPr>
          <p:nvPr>
            <p:ph type="title"/>
          </p:nvPr>
        </p:nvSpPr>
        <p:spPr/>
        <p:txBody>
          <a:bodyPr/>
          <a:lstStyle/>
          <a:p>
            <a:r>
              <a:rPr lang="en-US" altLang="en-US"/>
              <a:t>Ranges of Signed Integers</a:t>
            </a:r>
          </a:p>
        </p:txBody>
      </p:sp>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1534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4" name="Text Box 6"/>
          <p:cNvSpPr txBox="1">
            <a:spLocks noChangeArrowheads="1"/>
          </p:cNvSpPr>
          <p:nvPr/>
        </p:nvSpPr>
        <p:spPr bwMode="auto">
          <a:xfrm>
            <a:off x="533400" y="1143000"/>
            <a:ext cx="8077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The highest bit is reserved for the sign. This limits the range:</a:t>
            </a:r>
          </a:p>
        </p:txBody>
      </p:sp>
      <p:sp>
        <p:nvSpPr>
          <p:cNvPr id="63495" name="Text Box 7"/>
          <p:cNvSpPr txBox="1">
            <a:spLocks noChangeArrowheads="1"/>
          </p:cNvSpPr>
          <p:nvPr/>
        </p:nvSpPr>
        <p:spPr bwMode="auto">
          <a:xfrm>
            <a:off x="762000" y="4876800"/>
            <a:ext cx="7391400" cy="5413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a:solidFill>
                  <a:schemeClr val="tx2"/>
                </a:solidFill>
              </a:rPr>
              <a:t>Practice: What is the largest positive value that may be stored in 20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dissolve">
                                      <p:cBhvr>
                                        <p:cTn id="7"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68326A-4BFC-4EE2-85C6-18711F56EF7E}" type="slidenum">
              <a:rPr lang="en-US" altLang="en-US">
                <a:solidFill>
                  <a:srgbClr val="FF9966"/>
                </a:solidFill>
              </a:rPr>
              <a:pPr/>
              <a:t>39</a:t>
            </a:fld>
            <a:endParaRPr lang="en-US" altLang="en-US">
              <a:solidFill>
                <a:srgbClr val="FF9966"/>
              </a:solidFill>
            </a:endParaRPr>
          </a:p>
        </p:txBody>
      </p:sp>
      <p:sp>
        <p:nvSpPr>
          <p:cNvPr id="117762" name="Rectangle 2"/>
          <p:cNvSpPr>
            <a:spLocks noGrp="1" noChangeArrowheads="1"/>
          </p:cNvSpPr>
          <p:nvPr>
            <p:ph type="title"/>
          </p:nvPr>
        </p:nvSpPr>
        <p:spPr/>
        <p:txBody>
          <a:bodyPr/>
          <a:lstStyle/>
          <a:p>
            <a:r>
              <a:rPr lang="en-US" altLang="en-US"/>
              <a:t>Signed and Unsigned Interpretation</a:t>
            </a:r>
          </a:p>
        </p:txBody>
      </p:sp>
      <p:sp>
        <p:nvSpPr>
          <p:cNvPr id="117763" name="Rectangle 3"/>
          <p:cNvSpPr>
            <a:spLocks noGrp="1" noChangeArrowheads="1"/>
          </p:cNvSpPr>
          <p:nvPr>
            <p:ph type="body" idx="1"/>
          </p:nvPr>
        </p:nvSpPr>
        <p:spPr/>
        <p:txBody>
          <a:bodyPr/>
          <a:lstStyle/>
          <a:p>
            <a:r>
              <a:rPr lang="en-US" altLang="en-US" dirty="0">
                <a:solidFill>
                  <a:schemeClr val="hlink"/>
                </a:solidFill>
              </a:rPr>
              <a:t>To obtain the value of a integer in memory we need to chose an interpretation</a:t>
            </a:r>
            <a:endParaRPr lang="en-US" altLang="en-US" dirty="0"/>
          </a:p>
          <a:p>
            <a:endParaRPr lang="en-US" altLang="en-US" dirty="0"/>
          </a:p>
          <a:p>
            <a:r>
              <a:rPr lang="en-US" altLang="en-US" dirty="0"/>
              <a:t>Ex: a byte of memory containing 1111 1111 can represent either one of these numbers:</a:t>
            </a:r>
          </a:p>
          <a:p>
            <a:pPr lvl="1"/>
            <a:r>
              <a:rPr lang="en-US" altLang="en-US" dirty="0"/>
              <a:t>-1 if a </a:t>
            </a:r>
            <a:r>
              <a:rPr lang="en-US" altLang="en-US" dirty="0">
                <a:solidFill>
                  <a:srgbClr val="FF1717"/>
                </a:solidFill>
              </a:rPr>
              <a:t>signed interpretation</a:t>
            </a:r>
            <a:r>
              <a:rPr lang="en-US" altLang="en-US" dirty="0"/>
              <a:t> is used</a:t>
            </a:r>
          </a:p>
          <a:p>
            <a:pPr lvl="1"/>
            <a:r>
              <a:rPr lang="en-US" altLang="en-US" dirty="0"/>
              <a:t>255 if an </a:t>
            </a:r>
            <a:r>
              <a:rPr lang="en-US" altLang="en-US" dirty="0">
                <a:solidFill>
                  <a:srgbClr val="FF1717"/>
                </a:solidFill>
              </a:rPr>
              <a:t>unsigned interpretation</a:t>
            </a:r>
            <a:r>
              <a:rPr lang="en-US" altLang="en-US" dirty="0"/>
              <a:t> is used</a:t>
            </a:r>
          </a:p>
          <a:p>
            <a:endParaRPr lang="en-US" altLang="en-US" dirty="0"/>
          </a:p>
          <a:p>
            <a:r>
              <a:rPr lang="en-US" altLang="en-US" dirty="0"/>
              <a:t>Only the programmer can provide an interpretation of the content of memory</a:t>
            </a:r>
          </a:p>
        </p:txBody>
      </p:sp>
    </p:spTree>
    <p:extLst>
      <p:ext uri="{BB962C8B-B14F-4D97-AF65-F5344CB8AC3E}">
        <p14:creationId xmlns:p14="http://schemas.microsoft.com/office/powerpoint/2010/main" val="20329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2CEA93E-70E3-4B33-B3DA-89280236FDF3}" type="slidenum">
              <a:rPr lang="en-US" altLang="en-US">
                <a:solidFill>
                  <a:srgbClr val="FF9966"/>
                </a:solidFill>
              </a:rPr>
              <a:pPr/>
              <a:t>4</a:t>
            </a:fld>
            <a:endParaRPr lang="en-US" altLang="en-US">
              <a:solidFill>
                <a:srgbClr val="FF9966"/>
              </a:solidFill>
            </a:endParaRPr>
          </a:p>
        </p:txBody>
      </p:sp>
      <p:sp>
        <p:nvSpPr>
          <p:cNvPr id="77826" name="Rectangle 2"/>
          <p:cNvSpPr>
            <a:spLocks noGrp="1" noChangeArrowheads="1"/>
          </p:cNvSpPr>
          <p:nvPr>
            <p:ph type="title"/>
          </p:nvPr>
        </p:nvSpPr>
        <p:spPr/>
        <p:txBody>
          <a:bodyPr/>
          <a:lstStyle/>
          <a:p>
            <a:r>
              <a:rPr lang="en-US" altLang="en-US" dirty="0"/>
              <a:t>The </a:t>
            </a:r>
            <a:r>
              <a:rPr lang="en-US" altLang="en-US" dirty="0" smtClean="0"/>
              <a:t>Top-Down </a:t>
            </a:r>
            <a:r>
              <a:rPr lang="en-US" altLang="en-US" dirty="0"/>
              <a:t>Approach (Ctn.)</a:t>
            </a:r>
            <a:endParaRPr lang="fr-FR" altLang="en-US" dirty="0"/>
          </a:p>
        </p:txBody>
      </p:sp>
      <p:sp>
        <p:nvSpPr>
          <p:cNvPr id="77827" name="Rectangle 3"/>
          <p:cNvSpPr>
            <a:spLocks noGrp="1" noChangeArrowheads="1"/>
          </p:cNvSpPr>
          <p:nvPr>
            <p:ph type="body" idx="1"/>
          </p:nvPr>
        </p:nvSpPr>
        <p:spPr>
          <a:xfrm>
            <a:off x="1028700" y="1143000"/>
            <a:ext cx="7886700" cy="5562600"/>
          </a:xfrm>
        </p:spPr>
        <p:txBody>
          <a:bodyPr/>
          <a:lstStyle/>
          <a:p>
            <a:r>
              <a:rPr lang="en-US" altLang="en-US"/>
              <a:t>We can learn the basic instruction set of a processor either</a:t>
            </a:r>
          </a:p>
          <a:p>
            <a:pPr lvl="1"/>
            <a:r>
              <a:rPr lang="en-US" altLang="en-US" b="1">
                <a:solidFill>
                  <a:schemeClr val="folHlink"/>
                </a:solidFill>
              </a:rPr>
              <a:t>At the machine language level</a:t>
            </a:r>
          </a:p>
          <a:p>
            <a:pPr lvl="2"/>
            <a:r>
              <a:rPr lang="en-US" altLang="en-US" b="1"/>
              <a:t>But reading individual bits is tedious for humans</a:t>
            </a:r>
          </a:p>
          <a:p>
            <a:pPr lvl="1"/>
            <a:r>
              <a:rPr lang="en-US" altLang="en-US" b="1">
                <a:solidFill>
                  <a:schemeClr val="folHlink"/>
                </a:solidFill>
              </a:rPr>
              <a:t>At the assembly language level </a:t>
            </a:r>
          </a:p>
          <a:p>
            <a:pPr lvl="2"/>
            <a:r>
              <a:rPr lang="en-US" altLang="en-US" b="1"/>
              <a:t>This is the symbolic equivalent of machine language (understandable by humans)</a:t>
            </a:r>
          </a:p>
          <a:p>
            <a:endParaRPr lang="en-US" altLang="en-US"/>
          </a:p>
          <a:p>
            <a:r>
              <a:rPr lang="en-US" altLang="en-US"/>
              <a:t>Hence we will learn how to program a processor in assembly language to perform tasks that are normally written in a HLL</a:t>
            </a:r>
          </a:p>
          <a:p>
            <a:pPr lvl="1"/>
            <a:r>
              <a:rPr lang="en-US" altLang="en-US"/>
              <a:t>We will learn what is going on beneath the HLL interface </a:t>
            </a:r>
          </a:p>
          <a:p>
            <a:pPr>
              <a:buFont typeface="Wingdings" pitchFamily="2" charset="2"/>
              <a:buNone/>
            </a:pPr>
            <a:endParaRPr lang="fr-FR" altLang="en-US"/>
          </a:p>
        </p:txBody>
      </p:sp>
    </p:spTree>
    <p:extLst>
      <p:ext uri="{BB962C8B-B14F-4D97-AF65-F5344CB8AC3E}">
        <p14:creationId xmlns:p14="http://schemas.microsoft.com/office/powerpoint/2010/main" val="2827741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588546-130E-4B37-94F7-C16994D321A7}" type="slidenum">
              <a:rPr lang="en-US" altLang="en-US">
                <a:solidFill>
                  <a:srgbClr val="FF9966"/>
                </a:solidFill>
              </a:rPr>
              <a:pPr/>
              <a:t>40</a:t>
            </a:fld>
            <a:endParaRPr lang="en-US" altLang="en-US">
              <a:solidFill>
                <a:srgbClr val="FF9966"/>
              </a:solidFill>
            </a:endParaRPr>
          </a:p>
        </p:txBody>
      </p:sp>
      <p:sp>
        <p:nvSpPr>
          <p:cNvPr id="116738" name="Rectangle 2"/>
          <p:cNvSpPr>
            <a:spLocks noGrp="1" noChangeArrowheads="1"/>
          </p:cNvSpPr>
          <p:nvPr>
            <p:ph type="title"/>
          </p:nvPr>
        </p:nvSpPr>
        <p:spPr/>
        <p:txBody>
          <a:bodyPr/>
          <a:lstStyle/>
          <a:p>
            <a:r>
              <a:rPr lang="en-US" altLang="en-US"/>
              <a:t>Maximum and Minimum Values</a:t>
            </a:r>
          </a:p>
        </p:txBody>
      </p:sp>
      <p:sp>
        <p:nvSpPr>
          <p:cNvPr id="116739" name="Rectangle 3"/>
          <p:cNvSpPr>
            <a:spLocks noGrp="1" noChangeArrowheads="1"/>
          </p:cNvSpPr>
          <p:nvPr>
            <p:ph type="body" idx="1"/>
          </p:nvPr>
        </p:nvSpPr>
        <p:spPr/>
        <p:txBody>
          <a:bodyPr/>
          <a:lstStyle/>
          <a:p>
            <a:r>
              <a:rPr lang="en-US" altLang="en-US"/>
              <a:t>The MSB of a signed integer is used for its sign </a:t>
            </a:r>
          </a:p>
          <a:p>
            <a:pPr lvl="1"/>
            <a:r>
              <a:rPr lang="en-US" altLang="en-US"/>
              <a:t>fewer bits are left for its magnitude</a:t>
            </a:r>
          </a:p>
          <a:p>
            <a:r>
              <a:rPr lang="en-US" altLang="en-US"/>
              <a:t>Ex: for a signed byte</a:t>
            </a:r>
          </a:p>
          <a:p>
            <a:pPr lvl="1"/>
            <a:r>
              <a:rPr lang="en-US" altLang="en-US"/>
              <a:t>smallest positive = 0000 0000b</a:t>
            </a:r>
          </a:p>
          <a:p>
            <a:pPr lvl="1"/>
            <a:r>
              <a:rPr lang="en-US" altLang="en-US"/>
              <a:t>largest positive = 0111 1111b = 127</a:t>
            </a:r>
          </a:p>
          <a:p>
            <a:pPr lvl="1"/>
            <a:r>
              <a:rPr lang="en-US" altLang="en-US"/>
              <a:t>largest negative = -1 = 1111 1111b</a:t>
            </a:r>
          </a:p>
          <a:p>
            <a:pPr lvl="1"/>
            <a:r>
              <a:rPr lang="en-US" altLang="en-US"/>
              <a:t>smallest negative = 1000 0000b = -128</a:t>
            </a:r>
          </a:p>
          <a:p>
            <a:r>
              <a:rPr lang="en-US" altLang="en-US">
                <a:solidFill>
                  <a:srgbClr val="FF1717"/>
                </a:solidFill>
              </a:rPr>
              <a:t>Exercise 2</a:t>
            </a:r>
            <a:r>
              <a:rPr lang="en-US" altLang="en-US"/>
              <a:t>: give the smallest and largest positive and negative values for </a:t>
            </a:r>
          </a:p>
          <a:p>
            <a:pPr lvl="1"/>
            <a:r>
              <a:rPr lang="en-US" altLang="en-US"/>
              <a:t>A) a signed word</a:t>
            </a:r>
          </a:p>
          <a:p>
            <a:pPr lvl="1"/>
            <a:r>
              <a:rPr lang="en-US" altLang="en-US"/>
              <a:t>B) a signed double word</a:t>
            </a:r>
          </a:p>
        </p:txBody>
      </p:sp>
    </p:spTree>
    <p:extLst>
      <p:ext uri="{BB962C8B-B14F-4D97-AF65-F5344CB8AC3E}">
        <p14:creationId xmlns:p14="http://schemas.microsoft.com/office/powerpoint/2010/main" val="3676169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266723-6055-45B1-8A4D-6B43047D6A42}" type="slidenum">
              <a:rPr lang="en-US" altLang="en-US">
                <a:solidFill>
                  <a:srgbClr val="FF9966"/>
                </a:solidFill>
              </a:rPr>
              <a:pPr/>
              <a:t>41</a:t>
            </a:fld>
            <a:endParaRPr lang="en-US" altLang="en-US">
              <a:solidFill>
                <a:srgbClr val="FF9966"/>
              </a:solidFill>
            </a:endParaRPr>
          </a:p>
        </p:txBody>
      </p:sp>
      <p:sp>
        <p:nvSpPr>
          <p:cNvPr id="110594" name="Rectangle 2"/>
          <p:cNvSpPr>
            <a:spLocks noGrp="1" noChangeArrowheads="1"/>
          </p:cNvSpPr>
          <p:nvPr>
            <p:ph type="title"/>
          </p:nvPr>
        </p:nvSpPr>
        <p:spPr/>
        <p:txBody>
          <a:bodyPr/>
          <a:lstStyle/>
          <a:p>
            <a:r>
              <a:rPr lang="en-US" altLang="en-US"/>
              <a:t>Character Representation</a:t>
            </a:r>
          </a:p>
        </p:txBody>
      </p:sp>
      <p:sp>
        <p:nvSpPr>
          <p:cNvPr id="110595" name="Rectangle 3"/>
          <p:cNvSpPr>
            <a:spLocks noGrp="1" noChangeArrowheads="1"/>
          </p:cNvSpPr>
          <p:nvPr>
            <p:ph type="body" idx="1"/>
          </p:nvPr>
        </p:nvSpPr>
        <p:spPr>
          <a:xfrm>
            <a:off x="914400" y="1371600"/>
            <a:ext cx="8115300" cy="4876800"/>
          </a:xfrm>
        </p:spPr>
        <p:txBody>
          <a:bodyPr/>
          <a:lstStyle/>
          <a:p>
            <a:r>
              <a:rPr lang="en-US" altLang="en-US" dirty="0"/>
              <a:t>Each character is represented by a 7-bit code called the </a:t>
            </a:r>
            <a:r>
              <a:rPr lang="en-US" altLang="en-US" dirty="0">
                <a:solidFill>
                  <a:schemeClr val="folHlink"/>
                </a:solidFill>
              </a:rPr>
              <a:t>ASCII code</a:t>
            </a:r>
            <a:r>
              <a:rPr lang="en-US" altLang="en-US" dirty="0"/>
              <a:t> </a:t>
            </a:r>
          </a:p>
          <a:p>
            <a:r>
              <a:rPr lang="en-US" altLang="en-US" dirty="0"/>
              <a:t>ASCII codes run from 00h to 7Fh (h = hexadecimal)</a:t>
            </a:r>
          </a:p>
          <a:p>
            <a:pPr lvl="1"/>
            <a:r>
              <a:rPr lang="en-US" altLang="en-US" dirty="0"/>
              <a:t>Only codes from 20h to 7Eh represent </a:t>
            </a:r>
            <a:r>
              <a:rPr lang="en-US" altLang="en-US" dirty="0">
                <a:solidFill>
                  <a:srgbClr val="FF1717"/>
                </a:solidFill>
              </a:rPr>
              <a:t>printable </a:t>
            </a:r>
            <a:r>
              <a:rPr lang="en-US" altLang="en-US" dirty="0"/>
              <a:t>characters. The rest are control codes (used for printing, transmission</a:t>
            </a:r>
            <a:r>
              <a:rPr lang="en-US" altLang="en-US" dirty="0" smtClean="0"/>
              <a:t>…).</a:t>
            </a:r>
            <a:endParaRPr lang="en-US" altLang="en-US" dirty="0"/>
          </a:p>
          <a:p>
            <a:r>
              <a:rPr lang="en-US" altLang="en-US" dirty="0"/>
              <a:t>An extended character set is obtained by setting the most significant bit (MSB) to 1 (codes 80h to </a:t>
            </a:r>
            <a:r>
              <a:rPr lang="en-US" altLang="en-US" dirty="0" err="1"/>
              <a:t>FFh</a:t>
            </a:r>
            <a:r>
              <a:rPr lang="en-US" altLang="en-US" dirty="0"/>
              <a:t>) so that each character is stored in 1 byte</a:t>
            </a:r>
          </a:p>
          <a:p>
            <a:pPr lvl="1"/>
            <a:r>
              <a:rPr lang="en-US" altLang="en-US" dirty="0"/>
              <a:t>This part of the code depends on the OS used</a:t>
            </a:r>
          </a:p>
          <a:p>
            <a:pPr lvl="2"/>
            <a:r>
              <a:rPr lang="en-US" altLang="en-US" dirty="0"/>
              <a:t>For Windows: we find accentuated characters, Greek symbols and some graphic characters</a:t>
            </a:r>
          </a:p>
          <a:p>
            <a:pPr lvl="1"/>
            <a:endParaRPr lang="en-US" altLang="en-US" dirty="0"/>
          </a:p>
        </p:txBody>
      </p:sp>
    </p:spTree>
    <p:extLst>
      <p:ext uri="{BB962C8B-B14F-4D97-AF65-F5344CB8AC3E}">
        <p14:creationId xmlns:p14="http://schemas.microsoft.com/office/powerpoint/2010/main" val="4136549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24BAE37-02D5-4B9B-8D5D-2C1E8462C0FA}" type="slidenum">
              <a:rPr lang="en-US" altLang="en-US">
                <a:solidFill>
                  <a:srgbClr val="FF9966"/>
                </a:solidFill>
              </a:rPr>
              <a:pPr/>
              <a:t>42</a:t>
            </a:fld>
            <a:endParaRPr lang="en-US" altLang="en-US">
              <a:solidFill>
                <a:srgbClr val="FF9966"/>
              </a:solidFill>
            </a:endParaRPr>
          </a:p>
        </p:txBody>
      </p:sp>
      <p:sp>
        <p:nvSpPr>
          <p:cNvPr id="111618" name="Rectangle 2050"/>
          <p:cNvSpPr>
            <a:spLocks noGrp="1" noChangeArrowheads="1"/>
          </p:cNvSpPr>
          <p:nvPr>
            <p:ph type="title"/>
          </p:nvPr>
        </p:nvSpPr>
        <p:spPr>
          <a:xfrm>
            <a:off x="2133600" y="228600"/>
            <a:ext cx="5181600" cy="685800"/>
          </a:xfrm>
        </p:spPr>
        <p:txBody>
          <a:bodyPr/>
          <a:lstStyle/>
          <a:p>
            <a:r>
              <a:rPr lang="en-US" altLang="en-US"/>
              <a:t>The ASCII Character Set </a:t>
            </a:r>
          </a:p>
        </p:txBody>
      </p:sp>
      <p:graphicFrame>
        <p:nvGraphicFramePr>
          <p:cNvPr id="111619" name="Object 2051"/>
          <p:cNvGraphicFramePr>
            <a:graphicFrameLocks noChangeAspect="1"/>
          </p:cNvGraphicFramePr>
          <p:nvPr/>
        </p:nvGraphicFramePr>
        <p:xfrm>
          <a:off x="1143000" y="1066800"/>
          <a:ext cx="7239000" cy="3849688"/>
        </p:xfrm>
        <a:graphic>
          <a:graphicData uri="http://schemas.openxmlformats.org/presentationml/2006/ole">
            <mc:AlternateContent xmlns:mc="http://schemas.openxmlformats.org/markup-compatibility/2006">
              <mc:Choice xmlns:v="urn:schemas-microsoft-com:vml" Requires="v">
                <p:oleObj spid="_x0000_s109590" name="Photo Editor Photo" r:id="rId4" imgW="5210902" imgH="2771429" progId="MSPhotoEd.3">
                  <p:embed/>
                </p:oleObj>
              </mc:Choice>
              <mc:Fallback>
                <p:oleObj name="Photo Editor Photo" r:id="rId4" imgW="5210902" imgH="277142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066800"/>
                        <a:ext cx="7239000"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0" name="Rectangle 2052"/>
          <p:cNvSpPr>
            <a:spLocks noChangeArrowheads="1"/>
          </p:cNvSpPr>
          <p:nvPr/>
        </p:nvSpPr>
        <p:spPr bwMode="auto">
          <a:xfrm>
            <a:off x="914400" y="5410200"/>
            <a:ext cx="792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tx1"/>
              </a:buClr>
              <a:buFont typeface="Wingdings" pitchFamily="2" charset="2"/>
              <a:buChar char="§"/>
              <a:defRPr kumimoji="1" sz="2400" b="1">
                <a:solidFill>
                  <a:schemeClr val="tx1"/>
                </a:solidFill>
                <a:latin typeface="Arial" charset="0"/>
              </a:defRPr>
            </a:lvl1pPr>
            <a:lvl2pPr marL="742950" indent="-285750">
              <a:spcBef>
                <a:spcPct val="20000"/>
              </a:spcBef>
              <a:buClr>
                <a:schemeClr val="tx2"/>
              </a:buClr>
              <a:buFont typeface="Wingdings" pitchFamily="2" charset="2"/>
              <a:buChar char="§"/>
              <a:defRPr kumimoji="1" sz="2400">
                <a:solidFill>
                  <a:schemeClr val="tx2"/>
                </a:solidFill>
                <a:latin typeface="Arial" charset="0"/>
              </a:defRPr>
            </a:lvl2pPr>
            <a:lvl3pPr marL="1143000" indent="-228600">
              <a:spcBef>
                <a:spcPct val="20000"/>
              </a:spcBef>
              <a:buClr>
                <a:schemeClr val="tx1"/>
              </a:buClr>
              <a:buFont typeface="Wingdings" pitchFamily="2" charset="2"/>
              <a:buChar char="§"/>
              <a:defRPr kumimoji="1" sz="2000">
                <a:solidFill>
                  <a:schemeClr val="tx1"/>
                </a:solidFill>
                <a:latin typeface="Arial" charset="0"/>
              </a:defRPr>
            </a:lvl3pPr>
            <a:lvl4pPr marL="1600200" indent="-228600">
              <a:spcBef>
                <a:spcPct val="20000"/>
              </a:spcBef>
              <a:buClr>
                <a:schemeClr val="tx2"/>
              </a:buClr>
              <a:buSzPct val="100000"/>
              <a:buFont typeface="Wingdings" pitchFamily="2" charset="2"/>
              <a:buChar char="§"/>
              <a:defRPr kumimoji="1" sz="2000">
                <a:solidFill>
                  <a:schemeClr val="tx2"/>
                </a:solidFill>
                <a:latin typeface="Arial" charset="0"/>
              </a:defRPr>
            </a:lvl4pPr>
            <a:lvl5pPr marL="2057400" indent="-228600">
              <a:spcBef>
                <a:spcPct val="20000"/>
              </a:spcBef>
              <a:buClr>
                <a:schemeClr val="tx1"/>
              </a:buClr>
              <a:buSzPct val="100000"/>
              <a:buFont typeface="Wingdings" pitchFamily="2" charset="2"/>
              <a:buChar char="§"/>
              <a:defRPr kumimoji="1" sz="20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Wingdings" pitchFamily="2" charset="2"/>
              <a:buChar char="§"/>
              <a:defRPr kumimoji="1" sz="2000">
                <a:solidFill>
                  <a:schemeClr val="tx1"/>
                </a:solidFill>
                <a:latin typeface="Arial" charset="0"/>
              </a:defRPr>
            </a:lvl9pPr>
          </a:lstStyle>
          <a:p>
            <a:pPr eaLnBrk="0" hangingPunct="0">
              <a:buClr>
                <a:srgbClr val="009999"/>
              </a:buClr>
            </a:pPr>
            <a:r>
              <a:rPr lang="en-US" altLang="en-US" sz="1800">
                <a:solidFill>
                  <a:srgbClr val="009999"/>
                </a:solidFill>
              </a:rPr>
              <a:t>CR = “carriage return” (Windows: move to beginning of line)</a:t>
            </a:r>
          </a:p>
          <a:p>
            <a:pPr eaLnBrk="0" hangingPunct="0">
              <a:buClr>
                <a:srgbClr val="009999"/>
              </a:buClr>
            </a:pPr>
            <a:r>
              <a:rPr lang="en-US" altLang="en-US" sz="1800">
                <a:solidFill>
                  <a:srgbClr val="009999"/>
                </a:solidFill>
              </a:rPr>
              <a:t>LF = “line feed” (Windows: move directly one line below)</a:t>
            </a:r>
          </a:p>
          <a:p>
            <a:pPr eaLnBrk="0" hangingPunct="0">
              <a:buClr>
                <a:srgbClr val="009999"/>
              </a:buClr>
            </a:pPr>
            <a:r>
              <a:rPr lang="en-US" altLang="en-US" sz="1800">
                <a:solidFill>
                  <a:srgbClr val="009999"/>
                </a:solidFill>
              </a:rPr>
              <a:t>SPC = “blank space” </a:t>
            </a:r>
            <a:r>
              <a:rPr lang="en-US" altLang="en-US">
                <a:solidFill>
                  <a:srgbClr val="009999"/>
                </a:solidFill>
              </a:rPr>
              <a:t> </a:t>
            </a:r>
          </a:p>
        </p:txBody>
      </p:sp>
    </p:spTree>
    <p:extLst>
      <p:ext uri="{BB962C8B-B14F-4D97-AF65-F5344CB8AC3E}">
        <p14:creationId xmlns:p14="http://schemas.microsoft.com/office/powerpoint/2010/main" val="679907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058F76A-CBFB-41BC-B9FF-0FD733B86DFA}" type="slidenum">
              <a:rPr lang="en-US" altLang="en-US">
                <a:solidFill>
                  <a:srgbClr val="FF9966"/>
                </a:solidFill>
              </a:rPr>
              <a:pPr/>
              <a:t>43</a:t>
            </a:fld>
            <a:endParaRPr lang="en-US" altLang="en-US">
              <a:solidFill>
                <a:srgbClr val="FF9966"/>
              </a:solidFill>
            </a:endParaRPr>
          </a:p>
        </p:txBody>
      </p:sp>
      <p:sp>
        <p:nvSpPr>
          <p:cNvPr id="112642" name="Rectangle 2"/>
          <p:cNvSpPr>
            <a:spLocks noGrp="1" noChangeArrowheads="1"/>
          </p:cNvSpPr>
          <p:nvPr>
            <p:ph type="title"/>
          </p:nvPr>
        </p:nvSpPr>
        <p:spPr/>
        <p:txBody>
          <a:bodyPr/>
          <a:lstStyle/>
          <a:p>
            <a:r>
              <a:rPr lang="en-US" altLang="en-US"/>
              <a:t>Text Files</a:t>
            </a:r>
          </a:p>
        </p:txBody>
      </p:sp>
      <p:sp>
        <p:nvSpPr>
          <p:cNvPr id="112643" name="Rectangle 3"/>
          <p:cNvSpPr>
            <a:spLocks noGrp="1" noChangeArrowheads="1"/>
          </p:cNvSpPr>
          <p:nvPr>
            <p:ph type="body" idx="1"/>
          </p:nvPr>
        </p:nvSpPr>
        <p:spPr>
          <a:xfrm>
            <a:off x="1028700" y="1143000"/>
            <a:ext cx="7886700" cy="4953000"/>
          </a:xfrm>
        </p:spPr>
        <p:txBody>
          <a:bodyPr/>
          <a:lstStyle/>
          <a:p>
            <a:pPr>
              <a:lnSpc>
                <a:spcPct val="90000"/>
              </a:lnSpc>
            </a:pPr>
            <a:r>
              <a:rPr lang="en-US" altLang="en-US"/>
              <a:t>These are files containing only </a:t>
            </a:r>
            <a:r>
              <a:rPr lang="en-US" altLang="en-US">
                <a:solidFill>
                  <a:srgbClr val="FF1717"/>
                </a:solidFill>
              </a:rPr>
              <a:t>printable</a:t>
            </a:r>
            <a:r>
              <a:rPr lang="en-US" altLang="en-US"/>
              <a:t> ASCII characters (for the text) and non-printable ASCII characters to mark each end of line. </a:t>
            </a:r>
          </a:p>
          <a:p>
            <a:pPr>
              <a:lnSpc>
                <a:spcPct val="90000"/>
              </a:lnSpc>
            </a:pPr>
            <a:endParaRPr lang="en-US" altLang="en-US"/>
          </a:p>
          <a:p>
            <a:pPr>
              <a:lnSpc>
                <a:spcPct val="90000"/>
              </a:lnSpc>
            </a:pPr>
            <a:r>
              <a:rPr lang="en-US" altLang="en-US"/>
              <a:t>But different conventions are used for indicating an “end-of line”</a:t>
            </a:r>
          </a:p>
          <a:p>
            <a:pPr lvl="1">
              <a:lnSpc>
                <a:spcPct val="90000"/>
              </a:lnSpc>
            </a:pPr>
            <a:r>
              <a:rPr lang="en-US" altLang="en-US"/>
              <a:t>Windows: &lt;CR&gt;+&lt;LF&gt;</a:t>
            </a:r>
          </a:p>
          <a:p>
            <a:pPr lvl="1">
              <a:lnSpc>
                <a:spcPct val="90000"/>
              </a:lnSpc>
            </a:pPr>
            <a:r>
              <a:rPr lang="en-US" altLang="en-US"/>
              <a:t>UNIX: &lt;LF&gt;</a:t>
            </a:r>
          </a:p>
          <a:p>
            <a:pPr lvl="1">
              <a:lnSpc>
                <a:spcPct val="90000"/>
              </a:lnSpc>
            </a:pPr>
            <a:r>
              <a:rPr lang="en-US" altLang="en-US"/>
              <a:t>MAC: &lt;CR&gt;</a:t>
            </a:r>
          </a:p>
          <a:p>
            <a:pPr>
              <a:lnSpc>
                <a:spcPct val="90000"/>
              </a:lnSpc>
            </a:pPr>
            <a:endParaRPr lang="en-US" altLang="en-US"/>
          </a:p>
          <a:p>
            <a:pPr>
              <a:lnSpc>
                <a:spcPct val="90000"/>
              </a:lnSpc>
            </a:pPr>
            <a:r>
              <a:rPr lang="en-US" altLang="en-US"/>
              <a:t>This is at the origin of many problems encountered during transfers of text files from one system to another </a:t>
            </a:r>
          </a:p>
        </p:txBody>
      </p:sp>
    </p:spTree>
    <p:extLst>
      <p:ext uri="{BB962C8B-B14F-4D97-AF65-F5344CB8AC3E}">
        <p14:creationId xmlns:p14="http://schemas.microsoft.com/office/powerpoint/2010/main" val="2566947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1427DFB1-0AC7-40C7-95FD-3E4DC3C401B5}" type="slidenum">
              <a:rPr lang="en-US" altLang="en-US"/>
              <a:pPr/>
              <a:t>44</a:t>
            </a:fld>
            <a:endParaRPr lang="en-US" altLang="en-US"/>
          </a:p>
        </p:txBody>
      </p:sp>
      <p:sp>
        <p:nvSpPr>
          <p:cNvPr id="64514" name="Rectangle 2"/>
          <p:cNvSpPr>
            <a:spLocks noGrp="1" noChangeArrowheads="1"/>
          </p:cNvSpPr>
          <p:nvPr>
            <p:ph type="title"/>
          </p:nvPr>
        </p:nvSpPr>
        <p:spPr/>
        <p:txBody>
          <a:bodyPr/>
          <a:lstStyle/>
          <a:p>
            <a:r>
              <a:rPr lang="en-US" altLang="en-US"/>
              <a:t>Character Storage</a:t>
            </a:r>
          </a:p>
        </p:txBody>
      </p:sp>
      <p:sp>
        <p:nvSpPr>
          <p:cNvPr id="64515" name="Rectangle 3"/>
          <p:cNvSpPr>
            <a:spLocks noGrp="1" noChangeArrowheads="1"/>
          </p:cNvSpPr>
          <p:nvPr>
            <p:ph type="body" idx="1"/>
          </p:nvPr>
        </p:nvSpPr>
        <p:spPr>
          <a:xfrm>
            <a:off x="1371600" y="1143000"/>
            <a:ext cx="6629400" cy="4495800"/>
          </a:xfrm>
        </p:spPr>
        <p:txBody>
          <a:bodyPr/>
          <a:lstStyle/>
          <a:p>
            <a:r>
              <a:rPr lang="en-US" altLang="en-US"/>
              <a:t>Character sets</a:t>
            </a:r>
          </a:p>
          <a:p>
            <a:pPr lvl="1"/>
            <a:r>
              <a:rPr lang="en-US" altLang="en-US"/>
              <a:t>Standard ASCII	(0 – 127)</a:t>
            </a:r>
          </a:p>
          <a:p>
            <a:pPr lvl="1"/>
            <a:r>
              <a:rPr lang="en-US" altLang="en-US"/>
              <a:t>Extended ASCII (0 – 255)</a:t>
            </a:r>
          </a:p>
          <a:p>
            <a:pPr lvl="1"/>
            <a:r>
              <a:rPr lang="en-US" altLang="en-US"/>
              <a:t>ANSI (0 – 255)</a:t>
            </a:r>
          </a:p>
          <a:p>
            <a:pPr lvl="1"/>
            <a:r>
              <a:rPr lang="en-US" altLang="en-US"/>
              <a:t>Unicode  (0 – 65,535)</a:t>
            </a:r>
          </a:p>
          <a:p>
            <a:r>
              <a:rPr lang="en-US" altLang="en-US"/>
              <a:t>Null-terminated String</a:t>
            </a:r>
          </a:p>
          <a:p>
            <a:pPr lvl="1"/>
            <a:r>
              <a:rPr lang="en-US" altLang="en-US"/>
              <a:t>Array of characters followed by a </a:t>
            </a:r>
            <a:r>
              <a:rPr lang="en-US" altLang="en-US" i="1"/>
              <a:t>null byte</a:t>
            </a:r>
          </a:p>
          <a:p>
            <a:r>
              <a:rPr lang="en-US" altLang="en-US"/>
              <a:t>Using the ASCII table</a:t>
            </a:r>
          </a:p>
          <a:p>
            <a:pPr lvl="1"/>
            <a:r>
              <a:rPr lang="en-US" altLang="en-US"/>
              <a:t>back inside cover of book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4"/>
          <p:cNvSpPr>
            <a:spLocks noGrp="1"/>
          </p:cNvSpPr>
          <p:nvPr>
            <p:ph type="sldNum" sz="quarter" idx="11"/>
          </p:nvPr>
        </p:nvSpPr>
        <p:spPr/>
        <p:txBody>
          <a:bodyPr/>
          <a:lstStyle/>
          <a:p>
            <a:fld id="{EEBB10AF-D5AE-4D29-A8BC-BF6DF204B6AD}" type="slidenum">
              <a:rPr lang="en-US" altLang="en-US"/>
              <a:pPr/>
              <a:t>45</a:t>
            </a:fld>
            <a:endParaRPr lang="en-US" altLang="en-US"/>
          </a:p>
        </p:txBody>
      </p:sp>
      <p:sp>
        <p:nvSpPr>
          <p:cNvPr id="65538" name="Rectangle 1026"/>
          <p:cNvSpPr>
            <a:spLocks noGrp="1" noChangeArrowheads="1"/>
          </p:cNvSpPr>
          <p:nvPr>
            <p:ph type="title"/>
          </p:nvPr>
        </p:nvSpPr>
        <p:spPr/>
        <p:txBody>
          <a:bodyPr/>
          <a:lstStyle/>
          <a:p>
            <a:r>
              <a:rPr lang="en-US" altLang="en-US"/>
              <a:t>Numeric Data Representation</a:t>
            </a:r>
          </a:p>
        </p:txBody>
      </p:sp>
      <p:sp>
        <p:nvSpPr>
          <p:cNvPr id="65539" name="Rectangle 1027"/>
          <p:cNvSpPr>
            <a:spLocks noGrp="1" noChangeArrowheads="1"/>
          </p:cNvSpPr>
          <p:nvPr>
            <p:ph type="body" idx="1"/>
          </p:nvPr>
        </p:nvSpPr>
        <p:spPr>
          <a:xfrm>
            <a:off x="2209800" y="1371600"/>
            <a:ext cx="5715000" cy="3733800"/>
          </a:xfrm>
        </p:spPr>
        <p:txBody>
          <a:bodyPr/>
          <a:lstStyle/>
          <a:p>
            <a:r>
              <a:rPr lang="en-US" altLang="en-US"/>
              <a:t>pure binary</a:t>
            </a:r>
          </a:p>
          <a:p>
            <a:pPr lvl="1"/>
            <a:r>
              <a:rPr lang="en-US" altLang="en-US"/>
              <a:t>can be calculated directly</a:t>
            </a:r>
          </a:p>
          <a:p>
            <a:r>
              <a:rPr lang="en-US" altLang="en-US"/>
              <a:t>ASCII binary</a:t>
            </a:r>
          </a:p>
          <a:p>
            <a:pPr lvl="1"/>
            <a:r>
              <a:rPr lang="en-US" altLang="en-US"/>
              <a:t>string of digits: "01010101"</a:t>
            </a:r>
          </a:p>
          <a:p>
            <a:r>
              <a:rPr lang="en-US" altLang="en-US"/>
              <a:t>ASCII decimal</a:t>
            </a:r>
          </a:p>
          <a:p>
            <a:pPr lvl="1"/>
            <a:r>
              <a:rPr lang="en-US" altLang="en-US"/>
              <a:t>string of digits: "65"</a:t>
            </a:r>
          </a:p>
          <a:p>
            <a:r>
              <a:rPr lang="en-US" altLang="en-US"/>
              <a:t>ASCII hexadecimal</a:t>
            </a:r>
          </a:p>
          <a:p>
            <a:pPr lvl="1"/>
            <a:r>
              <a:rPr lang="en-US" altLang="en-US"/>
              <a:t>string of digits: "9C"</a:t>
            </a:r>
          </a:p>
        </p:txBody>
      </p:sp>
      <p:sp>
        <p:nvSpPr>
          <p:cNvPr id="65540" name="Text Box 1028"/>
          <p:cNvSpPr txBox="1">
            <a:spLocks noChangeArrowheads="1"/>
          </p:cNvSpPr>
          <p:nvPr/>
        </p:nvSpPr>
        <p:spPr bwMode="auto">
          <a:xfrm>
            <a:off x="5867400" y="5410200"/>
            <a:ext cx="28194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400">
                <a:solidFill>
                  <a:schemeClr val="tx2"/>
                </a:solidFill>
              </a:rPr>
              <a:t>next: Boolean Operations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3D31B9DD-E6A9-4B92-A764-2D4BCE09B581}" type="slidenum">
              <a:rPr lang="en-US" altLang="en-US"/>
              <a:pPr/>
              <a:t>46</a:t>
            </a:fld>
            <a:endParaRPr lang="en-US" altLang="en-US"/>
          </a:p>
        </p:txBody>
      </p:sp>
      <p:sp>
        <p:nvSpPr>
          <p:cNvPr id="91138" name="Rectangle 2050"/>
          <p:cNvSpPr>
            <a:spLocks noGrp="1" noChangeArrowheads="1"/>
          </p:cNvSpPr>
          <p:nvPr>
            <p:ph type="title"/>
          </p:nvPr>
        </p:nvSpPr>
        <p:spPr/>
        <p:txBody>
          <a:bodyPr/>
          <a:lstStyle/>
          <a:p>
            <a:r>
              <a:rPr lang="en-US" altLang="en-US"/>
              <a:t>Boolean Operations</a:t>
            </a:r>
          </a:p>
        </p:txBody>
      </p:sp>
      <p:sp>
        <p:nvSpPr>
          <p:cNvPr id="91139" name="Rectangle 2051"/>
          <p:cNvSpPr>
            <a:spLocks noGrp="1" noChangeArrowheads="1"/>
          </p:cNvSpPr>
          <p:nvPr>
            <p:ph type="body" idx="1"/>
          </p:nvPr>
        </p:nvSpPr>
        <p:spPr>
          <a:xfrm>
            <a:off x="1828800" y="1600200"/>
            <a:ext cx="6019800" cy="2971800"/>
          </a:xfrm>
        </p:spPr>
        <p:txBody>
          <a:bodyPr/>
          <a:lstStyle/>
          <a:p>
            <a:r>
              <a:rPr lang="en-US" altLang="en-US"/>
              <a:t>NOT</a:t>
            </a:r>
          </a:p>
          <a:p>
            <a:r>
              <a:rPr lang="en-US" altLang="en-US"/>
              <a:t>AND</a:t>
            </a:r>
          </a:p>
          <a:p>
            <a:r>
              <a:rPr lang="en-US" altLang="en-US"/>
              <a:t>OR</a:t>
            </a:r>
          </a:p>
          <a:p>
            <a:r>
              <a:rPr lang="en-US" altLang="en-US"/>
              <a:t>Operator Precedence</a:t>
            </a:r>
          </a:p>
          <a:p>
            <a:r>
              <a:rPr lang="en-US" altLang="en-US"/>
              <a:t>Truth Tables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4"/>
          <p:cNvSpPr>
            <a:spLocks noGrp="1"/>
          </p:cNvSpPr>
          <p:nvPr>
            <p:ph type="sldNum" sz="quarter" idx="11"/>
          </p:nvPr>
        </p:nvSpPr>
        <p:spPr/>
        <p:txBody>
          <a:bodyPr/>
          <a:lstStyle/>
          <a:p>
            <a:fld id="{A4C7C0B7-4F8C-4B96-BDE6-3A5FC4101C36}" type="slidenum">
              <a:rPr lang="en-US" altLang="en-US"/>
              <a:pPr/>
              <a:t>47</a:t>
            </a:fld>
            <a:endParaRPr lang="en-US" altLang="en-US"/>
          </a:p>
        </p:txBody>
      </p:sp>
      <p:sp>
        <p:nvSpPr>
          <p:cNvPr id="41986" name="Rectangle 2"/>
          <p:cNvSpPr>
            <a:spLocks noGrp="1" noChangeArrowheads="1"/>
          </p:cNvSpPr>
          <p:nvPr>
            <p:ph type="title"/>
          </p:nvPr>
        </p:nvSpPr>
        <p:spPr/>
        <p:txBody>
          <a:bodyPr/>
          <a:lstStyle/>
          <a:p>
            <a:r>
              <a:rPr lang="en-US" altLang="en-US"/>
              <a:t>Boolean Algebra</a:t>
            </a:r>
          </a:p>
        </p:txBody>
      </p:sp>
      <p:sp>
        <p:nvSpPr>
          <p:cNvPr id="41987" name="Rectangle 3"/>
          <p:cNvSpPr>
            <a:spLocks noGrp="1" noChangeArrowheads="1"/>
          </p:cNvSpPr>
          <p:nvPr>
            <p:ph type="body" idx="1"/>
          </p:nvPr>
        </p:nvSpPr>
        <p:spPr>
          <a:xfrm>
            <a:off x="685800" y="1219200"/>
            <a:ext cx="7772400" cy="1905000"/>
          </a:xfrm>
        </p:spPr>
        <p:txBody>
          <a:bodyPr/>
          <a:lstStyle/>
          <a:p>
            <a:r>
              <a:rPr lang="en-US" altLang="en-US"/>
              <a:t>Based on </a:t>
            </a:r>
            <a:r>
              <a:rPr lang="en-US" altLang="en-US">
                <a:solidFill>
                  <a:schemeClr val="tx2"/>
                </a:solidFill>
              </a:rPr>
              <a:t>symbolic logic</a:t>
            </a:r>
            <a:r>
              <a:rPr lang="en-US" altLang="en-US"/>
              <a:t>, designed by George Boole</a:t>
            </a:r>
          </a:p>
          <a:p>
            <a:r>
              <a:rPr lang="en-US" altLang="en-US"/>
              <a:t>Boolean expressions created from:</a:t>
            </a:r>
          </a:p>
          <a:p>
            <a:pPr lvl="1"/>
            <a:r>
              <a:rPr lang="en-US" altLang="en-US"/>
              <a:t>NOT, AND, OR</a:t>
            </a:r>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6629400"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Intel-Based Computers 6/e, 2010.</a:t>
            </a:r>
          </a:p>
        </p:txBody>
      </p:sp>
      <p:sp>
        <p:nvSpPr>
          <p:cNvPr id="9" name="Slide Number Placeholder 4"/>
          <p:cNvSpPr>
            <a:spLocks noGrp="1"/>
          </p:cNvSpPr>
          <p:nvPr>
            <p:ph type="sldNum" sz="quarter" idx="11"/>
          </p:nvPr>
        </p:nvSpPr>
        <p:spPr/>
        <p:txBody>
          <a:bodyPr/>
          <a:lstStyle/>
          <a:p>
            <a:fld id="{88A2B857-5267-47C5-84D2-66DE5389B22A}" type="slidenum">
              <a:rPr lang="en-US" altLang="en-US"/>
              <a:pPr/>
              <a:t>48</a:t>
            </a:fld>
            <a:endParaRPr lang="en-US" altLang="en-US"/>
          </a:p>
        </p:txBody>
      </p:sp>
      <p:sp>
        <p:nvSpPr>
          <p:cNvPr id="69634" name="Rectangle 2"/>
          <p:cNvSpPr>
            <a:spLocks noGrp="1" noChangeArrowheads="1"/>
          </p:cNvSpPr>
          <p:nvPr>
            <p:ph type="title"/>
          </p:nvPr>
        </p:nvSpPr>
        <p:spPr/>
        <p:txBody>
          <a:bodyPr/>
          <a:lstStyle/>
          <a:p>
            <a:r>
              <a:rPr lang="en-US" altLang="en-US"/>
              <a:t>NOT</a:t>
            </a:r>
          </a:p>
        </p:txBody>
      </p:sp>
      <p:sp>
        <p:nvSpPr>
          <p:cNvPr id="69635" name="Rectangle 3"/>
          <p:cNvSpPr>
            <a:spLocks noGrp="1" noChangeArrowheads="1"/>
          </p:cNvSpPr>
          <p:nvPr>
            <p:ph type="body" idx="1"/>
          </p:nvPr>
        </p:nvSpPr>
        <p:spPr>
          <a:xfrm>
            <a:off x="1371600" y="1295400"/>
            <a:ext cx="6553200" cy="1143000"/>
          </a:xfrm>
        </p:spPr>
        <p:txBody>
          <a:bodyPr/>
          <a:lstStyle/>
          <a:p>
            <a:r>
              <a:rPr lang="en-US" altLang="en-US"/>
              <a:t>Inverts (reverses) a boolean value</a:t>
            </a:r>
          </a:p>
          <a:p>
            <a:r>
              <a:rPr lang="en-US" altLang="en-US"/>
              <a:t>Truth table for Boolean NOT operator:</a:t>
            </a:r>
          </a:p>
        </p:txBody>
      </p:sp>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19400"/>
            <a:ext cx="1470025"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9640" name="Group 8"/>
          <p:cNvGrpSpPr>
            <a:grpSpLocks/>
          </p:cNvGrpSpPr>
          <p:nvPr/>
        </p:nvGrpSpPr>
        <p:grpSpPr bwMode="auto">
          <a:xfrm>
            <a:off x="4038600" y="2744788"/>
            <a:ext cx="3733800" cy="1541462"/>
            <a:chOff x="2544" y="1729"/>
            <a:chExt cx="2352" cy="971"/>
          </a:xfrm>
        </p:grpSpPr>
        <p:graphicFrame>
          <p:nvGraphicFramePr>
            <p:cNvPr id="69638" name="Object 6"/>
            <p:cNvGraphicFramePr>
              <a:graphicFrameLocks noChangeAspect="1"/>
            </p:cNvGraphicFramePr>
            <p:nvPr/>
          </p:nvGraphicFramePr>
          <p:xfrm>
            <a:off x="2928" y="2064"/>
            <a:ext cx="1488" cy="636"/>
          </p:xfrm>
          <a:graphic>
            <a:graphicData uri="http://schemas.openxmlformats.org/presentationml/2006/ole">
              <mc:AlternateContent xmlns:mc="http://schemas.openxmlformats.org/markup-compatibility/2006">
                <mc:Choice xmlns:v="urn:schemas-microsoft-com:vml" Requires="v">
                  <p:oleObj spid="_x0000_s104468" name="VISIO" r:id="rId4" imgW="790560" imgH="337680" progId="Visio.Drawing.6">
                    <p:embed/>
                  </p:oleObj>
                </mc:Choice>
                <mc:Fallback>
                  <p:oleObj name="VISIO" r:id="rId4" imgW="790560" imgH="337680"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064"/>
                          <a:ext cx="1488" cy="6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9" name="Text Box 7"/>
            <p:cNvSpPr txBox="1">
              <a:spLocks noChangeArrowheads="1"/>
            </p:cNvSpPr>
            <p:nvPr/>
          </p:nvSpPr>
          <p:spPr bwMode="auto">
            <a:xfrm>
              <a:off x="2544" y="1729"/>
              <a:ext cx="2352"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700"/>
                <a:t>Digital gate diagram for NOT: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9640"/>
                                        </p:tgtEl>
                                        <p:attrNameLst>
                                          <p:attrName>style.visibility</p:attrName>
                                        </p:attrNameLst>
                                      </p:cBhvr>
                                      <p:to>
                                        <p:strVal val="visible"/>
                                      </p:to>
                                    </p:set>
                                    <p:anim calcmode="lin" valueType="num">
                                      <p:cBhvr>
                                        <p:cTn id="7" dur="500" fill="hold"/>
                                        <p:tgtEl>
                                          <p:spTgt spid="69640"/>
                                        </p:tgtEl>
                                        <p:attrNameLst>
                                          <p:attrName>ppt_w</p:attrName>
                                        </p:attrNameLst>
                                      </p:cBhvr>
                                      <p:tavLst>
                                        <p:tav tm="0">
                                          <p:val>
                                            <p:fltVal val="0"/>
                                          </p:val>
                                        </p:tav>
                                        <p:tav tm="100000">
                                          <p:val>
                                            <p:strVal val="#ppt_w"/>
                                          </p:val>
                                        </p:tav>
                                      </p:tavLst>
                                    </p:anim>
                                    <p:anim calcmode="lin" valueType="num">
                                      <p:cBhvr>
                                        <p:cTn id="8" dur="500" fill="hold"/>
                                        <p:tgtEl>
                                          <p:spTgt spid="696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Intel-Based Computers 6/e, 2010.</a:t>
            </a:r>
          </a:p>
        </p:txBody>
      </p:sp>
      <p:sp>
        <p:nvSpPr>
          <p:cNvPr id="9" name="Slide Number Placeholder 4"/>
          <p:cNvSpPr>
            <a:spLocks noGrp="1"/>
          </p:cNvSpPr>
          <p:nvPr>
            <p:ph type="sldNum" sz="quarter" idx="11"/>
          </p:nvPr>
        </p:nvSpPr>
        <p:spPr/>
        <p:txBody>
          <a:bodyPr/>
          <a:lstStyle/>
          <a:p>
            <a:fld id="{6DD2E052-3A20-4DA3-8F30-ABF618DF9031}" type="slidenum">
              <a:rPr lang="en-US" altLang="en-US"/>
              <a:pPr/>
              <a:t>49</a:t>
            </a:fld>
            <a:endParaRPr lang="en-US" altLang="en-US"/>
          </a:p>
        </p:txBody>
      </p:sp>
      <p:sp>
        <p:nvSpPr>
          <p:cNvPr id="70658" name="Rectangle 2"/>
          <p:cNvSpPr>
            <a:spLocks noGrp="1" noChangeArrowheads="1"/>
          </p:cNvSpPr>
          <p:nvPr>
            <p:ph type="title"/>
          </p:nvPr>
        </p:nvSpPr>
        <p:spPr/>
        <p:txBody>
          <a:bodyPr/>
          <a:lstStyle/>
          <a:p>
            <a:r>
              <a:rPr lang="en-US" altLang="en-US"/>
              <a:t>AND</a:t>
            </a:r>
          </a:p>
        </p:txBody>
      </p:sp>
      <p:sp>
        <p:nvSpPr>
          <p:cNvPr id="70660" name="Rectangle 4"/>
          <p:cNvSpPr>
            <a:spLocks noGrp="1" noChangeArrowheads="1"/>
          </p:cNvSpPr>
          <p:nvPr>
            <p:ph type="body" idx="1"/>
          </p:nvPr>
        </p:nvSpPr>
        <p:spPr>
          <a:xfrm>
            <a:off x="838200" y="1143000"/>
            <a:ext cx="7772400" cy="533400"/>
          </a:xfrm>
        </p:spPr>
        <p:txBody>
          <a:bodyPr/>
          <a:lstStyle/>
          <a:p>
            <a:r>
              <a:rPr lang="en-US" altLang="en-US"/>
              <a:t>Truth table for Boolean AND operator:</a:t>
            </a:r>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1981200"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0664" name="Group 8"/>
          <p:cNvGrpSpPr>
            <a:grpSpLocks/>
          </p:cNvGrpSpPr>
          <p:nvPr/>
        </p:nvGrpSpPr>
        <p:grpSpPr bwMode="auto">
          <a:xfrm>
            <a:off x="4038600" y="2971800"/>
            <a:ext cx="3733800" cy="1544638"/>
            <a:chOff x="2544" y="1872"/>
            <a:chExt cx="2352" cy="973"/>
          </a:xfrm>
        </p:grpSpPr>
        <p:graphicFrame>
          <p:nvGraphicFramePr>
            <p:cNvPr id="70662" name="Object 6"/>
            <p:cNvGraphicFramePr>
              <a:graphicFrameLocks noChangeAspect="1"/>
            </p:cNvGraphicFramePr>
            <p:nvPr/>
          </p:nvGraphicFramePr>
          <p:xfrm>
            <a:off x="3120" y="2208"/>
            <a:ext cx="1248" cy="637"/>
          </p:xfrm>
          <a:graphic>
            <a:graphicData uri="http://schemas.openxmlformats.org/presentationml/2006/ole">
              <mc:AlternateContent xmlns:mc="http://schemas.openxmlformats.org/markup-compatibility/2006">
                <mc:Choice xmlns:v="urn:schemas-microsoft-com:vml" Requires="v">
                  <p:oleObj spid="_x0000_s105492" name="VISIO" r:id="rId4" imgW="790560" imgH="402480" progId="Visio.Drawing.6">
                    <p:embed/>
                  </p:oleObj>
                </mc:Choice>
                <mc:Fallback>
                  <p:oleObj name="VISIO" r:id="rId4" imgW="790560" imgH="402480"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208"/>
                          <a:ext cx="1248" cy="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3" name="Text Box 7"/>
            <p:cNvSpPr txBox="1">
              <a:spLocks noChangeArrowheads="1"/>
            </p:cNvSpPr>
            <p:nvPr/>
          </p:nvSpPr>
          <p:spPr bwMode="auto">
            <a:xfrm>
              <a:off x="2544" y="1872"/>
              <a:ext cx="2352"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700"/>
                <a:t>Digital gate diagram for AND: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0664"/>
                                        </p:tgtEl>
                                        <p:attrNameLst>
                                          <p:attrName>style.visibility</p:attrName>
                                        </p:attrNameLst>
                                      </p:cBhvr>
                                      <p:to>
                                        <p:strVal val="visible"/>
                                      </p:to>
                                    </p:set>
                                    <p:anim calcmode="lin" valueType="num">
                                      <p:cBhvr>
                                        <p:cTn id="7" dur="500" fill="hold"/>
                                        <p:tgtEl>
                                          <p:spTgt spid="70664"/>
                                        </p:tgtEl>
                                        <p:attrNameLst>
                                          <p:attrName>ppt_w</p:attrName>
                                        </p:attrNameLst>
                                      </p:cBhvr>
                                      <p:tavLst>
                                        <p:tav tm="0">
                                          <p:val>
                                            <p:fltVal val="0"/>
                                          </p:val>
                                        </p:tav>
                                        <p:tav tm="100000">
                                          <p:val>
                                            <p:strVal val="#ppt_w"/>
                                          </p:val>
                                        </p:tav>
                                      </p:tavLst>
                                    </p:anim>
                                    <p:anim calcmode="lin" valueType="num">
                                      <p:cBhvr>
                                        <p:cTn id="8" dur="500" fill="hold"/>
                                        <p:tgtEl>
                                          <p:spTgt spid="706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206DD52C-718A-4022-A53E-1CDE3DE96B57}" type="slidenum">
              <a:rPr lang="en-US" altLang="en-US"/>
              <a:pPr/>
              <a:t>5</a:t>
            </a:fld>
            <a:endParaRPr lang="en-US" altLang="en-US"/>
          </a:p>
        </p:txBody>
      </p:sp>
      <p:sp>
        <p:nvSpPr>
          <p:cNvPr id="44034" name="Rectangle 2"/>
          <p:cNvSpPr>
            <a:spLocks noGrp="1" noChangeArrowheads="1"/>
          </p:cNvSpPr>
          <p:nvPr>
            <p:ph type="title"/>
          </p:nvPr>
        </p:nvSpPr>
        <p:spPr/>
        <p:txBody>
          <a:bodyPr/>
          <a:lstStyle/>
          <a:p>
            <a:r>
              <a:rPr lang="en-US" altLang="en-US" dirty="0"/>
              <a:t>Welcome to Assembly </a:t>
            </a:r>
            <a:r>
              <a:rPr lang="en-US" altLang="en-US" dirty="0" smtClean="0"/>
              <a:t>Language</a:t>
            </a:r>
            <a:endParaRPr lang="en-US" altLang="en-US" sz="2400" i="1" dirty="0"/>
          </a:p>
        </p:txBody>
      </p:sp>
      <p:sp>
        <p:nvSpPr>
          <p:cNvPr id="44035" name="Rectangle 3"/>
          <p:cNvSpPr>
            <a:spLocks noGrp="1" noChangeArrowheads="1"/>
          </p:cNvSpPr>
          <p:nvPr>
            <p:ph type="body" idx="1"/>
          </p:nvPr>
        </p:nvSpPr>
        <p:spPr>
          <a:xfrm>
            <a:off x="685800" y="1600200"/>
            <a:ext cx="7772400" cy="3581400"/>
          </a:xfrm>
        </p:spPr>
        <p:txBody>
          <a:bodyPr/>
          <a:lstStyle/>
          <a:p>
            <a:r>
              <a:rPr lang="en-US" altLang="en-US"/>
              <a:t>How does assembly language (AL) relate to machine language?</a:t>
            </a:r>
          </a:p>
          <a:p>
            <a:r>
              <a:rPr lang="en-US" altLang="en-US"/>
              <a:t>How do C++ and Java relate to AL?</a:t>
            </a:r>
          </a:p>
          <a:p>
            <a:r>
              <a:rPr lang="en-US" altLang="en-US"/>
              <a:t>Is AL portable?</a:t>
            </a:r>
          </a:p>
          <a:p>
            <a:r>
              <a:rPr lang="en-US" altLang="en-US"/>
              <a:t>Why learn AL?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Intel-Based Computers 6/e, 2010.</a:t>
            </a:r>
          </a:p>
        </p:txBody>
      </p:sp>
      <p:sp>
        <p:nvSpPr>
          <p:cNvPr id="9" name="Slide Number Placeholder 4"/>
          <p:cNvSpPr>
            <a:spLocks noGrp="1"/>
          </p:cNvSpPr>
          <p:nvPr>
            <p:ph type="sldNum" sz="quarter" idx="11"/>
          </p:nvPr>
        </p:nvSpPr>
        <p:spPr/>
        <p:txBody>
          <a:bodyPr/>
          <a:lstStyle/>
          <a:p>
            <a:fld id="{9BCBCC53-524A-4796-8F10-246E068801F4}" type="slidenum">
              <a:rPr lang="en-US" altLang="en-US"/>
              <a:pPr/>
              <a:t>50</a:t>
            </a:fld>
            <a:endParaRPr lang="en-US" altLang="en-US"/>
          </a:p>
        </p:txBody>
      </p:sp>
      <p:sp>
        <p:nvSpPr>
          <p:cNvPr id="71682" name="Rectangle 2"/>
          <p:cNvSpPr>
            <a:spLocks noGrp="1" noChangeArrowheads="1"/>
          </p:cNvSpPr>
          <p:nvPr>
            <p:ph type="title"/>
          </p:nvPr>
        </p:nvSpPr>
        <p:spPr/>
        <p:txBody>
          <a:bodyPr/>
          <a:lstStyle/>
          <a:p>
            <a:r>
              <a:rPr lang="en-US" altLang="en-US"/>
              <a:t>OR</a:t>
            </a:r>
          </a:p>
        </p:txBody>
      </p:sp>
      <p:sp>
        <p:nvSpPr>
          <p:cNvPr id="71683" name="Rectangle 3"/>
          <p:cNvSpPr>
            <a:spLocks noGrp="1" noChangeArrowheads="1"/>
          </p:cNvSpPr>
          <p:nvPr>
            <p:ph type="body" idx="1"/>
          </p:nvPr>
        </p:nvSpPr>
        <p:spPr>
          <a:xfrm>
            <a:off x="838200" y="1143000"/>
            <a:ext cx="7772400" cy="533400"/>
          </a:xfrm>
        </p:spPr>
        <p:txBody>
          <a:bodyPr/>
          <a:lstStyle/>
          <a:p>
            <a:r>
              <a:rPr lang="en-US" altLang="en-US"/>
              <a:t>Truth table for Boolean OR operator:</a:t>
            </a:r>
          </a:p>
        </p:txBody>
      </p:sp>
      <p:pic>
        <p:nvPicPr>
          <p:cNvPr id="716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197326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1688" name="Group 8"/>
          <p:cNvGrpSpPr>
            <a:grpSpLocks/>
          </p:cNvGrpSpPr>
          <p:nvPr/>
        </p:nvGrpSpPr>
        <p:grpSpPr bwMode="auto">
          <a:xfrm>
            <a:off x="3962400" y="2971800"/>
            <a:ext cx="3733800" cy="1466850"/>
            <a:chOff x="2496" y="1872"/>
            <a:chExt cx="2352" cy="924"/>
          </a:xfrm>
        </p:grpSpPr>
        <p:graphicFrame>
          <p:nvGraphicFramePr>
            <p:cNvPr id="71686" name="Object 6"/>
            <p:cNvGraphicFramePr>
              <a:graphicFrameLocks noChangeAspect="1"/>
            </p:cNvGraphicFramePr>
            <p:nvPr/>
          </p:nvGraphicFramePr>
          <p:xfrm>
            <a:off x="3120" y="2208"/>
            <a:ext cx="1152" cy="588"/>
          </p:xfrm>
          <a:graphic>
            <a:graphicData uri="http://schemas.openxmlformats.org/presentationml/2006/ole">
              <mc:AlternateContent xmlns:mc="http://schemas.openxmlformats.org/markup-compatibility/2006">
                <mc:Choice xmlns:v="urn:schemas-microsoft-com:vml" Requires="v">
                  <p:oleObj spid="_x0000_s106516" name="VISIO" r:id="rId4" imgW="790560" imgH="402480" progId="Visio.Drawing.6">
                    <p:embed/>
                  </p:oleObj>
                </mc:Choice>
                <mc:Fallback>
                  <p:oleObj name="VISIO" r:id="rId4" imgW="790560" imgH="402480"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208"/>
                          <a:ext cx="1152" cy="5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7" name="Text Box 7"/>
            <p:cNvSpPr txBox="1">
              <a:spLocks noChangeArrowheads="1"/>
            </p:cNvSpPr>
            <p:nvPr/>
          </p:nvSpPr>
          <p:spPr bwMode="auto">
            <a:xfrm>
              <a:off x="2496" y="1872"/>
              <a:ext cx="2352"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700"/>
                <a:t>Digital gate diagram for OR: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1688"/>
                                        </p:tgtEl>
                                        <p:attrNameLst>
                                          <p:attrName>style.visibility</p:attrName>
                                        </p:attrNameLst>
                                      </p:cBhvr>
                                      <p:to>
                                        <p:strVal val="visible"/>
                                      </p:to>
                                    </p:set>
                                    <p:anim calcmode="lin" valueType="num">
                                      <p:cBhvr>
                                        <p:cTn id="7" dur="500" fill="hold"/>
                                        <p:tgtEl>
                                          <p:spTgt spid="71688"/>
                                        </p:tgtEl>
                                        <p:attrNameLst>
                                          <p:attrName>ppt_w</p:attrName>
                                        </p:attrNameLst>
                                      </p:cBhvr>
                                      <p:tavLst>
                                        <p:tav tm="0">
                                          <p:val>
                                            <p:fltVal val="0"/>
                                          </p:val>
                                        </p:tav>
                                        <p:tav tm="100000">
                                          <p:val>
                                            <p:strVal val="#ppt_w"/>
                                          </p:val>
                                        </p:tav>
                                      </p:tavLst>
                                    </p:anim>
                                    <p:anim calcmode="lin" valueType="num">
                                      <p:cBhvr>
                                        <p:cTn id="8" dur="500" fill="hold"/>
                                        <p:tgtEl>
                                          <p:spTgt spid="716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4"/>
          <p:cNvSpPr>
            <a:spLocks noGrp="1"/>
          </p:cNvSpPr>
          <p:nvPr>
            <p:ph type="sldNum" sz="quarter" idx="11"/>
          </p:nvPr>
        </p:nvSpPr>
        <p:spPr/>
        <p:txBody>
          <a:bodyPr/>
          <a:lstStyle/>
          <a:p>
            <a:fld id="{7FAB37DC-64D9-4385-8188-575A01583419}" type="slidenum">
              <a:rPr lang="en-US" altLang="en-US"/>
              <a:pPr/>
              <a:t>51</a:t>
            </a:fld>
            <a:endParaRPr lang="en-US" altLang="en-US"/>
          </a:p>
        </p:txBody>
      </p:sp>
      <p:sp>
        <p:nvSpPr>
          <p:cNvPr id="72706" name="Rectangle 2"/>
          <p:cNvSpPr>
            <a:spLocks noGrp="1" noChangeArrowheads="1"/>
          </p:cNvSpPr>
          <p:nvPr>
            <p:ph type="title"/>
          </p:nvPr>
        </p:nvSpPr>
        <p:spPr/>
        <p:txBody>
          <a:bodyPr/>
          <a:lstStyle/>
          <a:p>
            <a:r>
              <a:rPr lang="en-US" altLang="en-US"/>
              <a:t>Operator Precedence</a:t>
            </a:r>
          </a:p>
        </p:txBody>
      </p:sp>
      <p:sp>
        <p:nvSpPr>
          <p:cNvPr id="72707" name="Rectangle 3"/>
          <p:cNvSpPr>
            <a:spLocks noGrp="1" noChangeArrowheads="1"/>
          </p:cNvSpPr>
          <p:nvPr>
            <p:ph type="body" idx="1"/>
          </p:nvPr>
        </p:nvSpPr>
        <p:spPr>
          <a:xfrm>
            <a:off x="838200" y="1447800"/>
            <a:ext cx="7772400" cy="533400"/>
          </a:xfrm>
        </p:spPr>
        <p:txBody>
          <a:bodyPr/>
          <a:lstStyle/>
          <a:p>
            <a:r>
              <a:rPr lang="en-US" altLang="en-US"/>
              <a:t>Examples showing the order of operations:</a:t>
            </a:r>
          </a:p>
        </p:txBody>
      </p:sp>
      <p:pic>
        <p:nvPicPr>
          <p:cNvPr id="72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36825"/>
            <a:ext cx="5334000"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Intel-Based Computers 6/e, 2010.</a:t>
            </a:r>
          </a:p>
        </p:txBody>
      </p:sp>
      <p:sp>
        <p:nvSpPr>
          <p:cNvPr id="7" name="Slide Number Placeholder 4"/>
          <p:cNvSpPr>
            <a:spLocks noGrp="1"/>
          </p:cNvSpPr>
          <p:nvPr>
            <p:ph type="sldNum" sz="quarter" idx="11"/>
          </p:nvPr>
        </p:nvSpPr>
        <p:spPr/>
        <p:txBody>
          <a:bodyPr/>
          <a:lstStyle/>
          <a:p>
            <a:fld id="{90D52DE9-6A87-4C49-B873-DD15025B2A23}" type="slidenum">
              <a:rPr lang="en-US" altLang="en-US"/>
              <a:pPr/>
              <a:t>52</a:t>
            </a:fld>
            <a:endParaRPr lang="en-US" altLang="en-US"/>
          </a:p>
        </p:txBody>
      </p:sp>
      <p:sp>
        <p:nvSpPr>
          <p:cNvPr id="73730" name="Rectangle 2"/>
          <p:cNvSpPr>
            <a:spLocks noGrp="1" noChangeArrowheads="1"/>
          </p:cNvSpPr>
          <p:nvPr>
            <p:ph type="title"/>
          </p:nvPr>
        </p:nvSpPr>
        <p:spPr/>
        <p:txBody>
          <a:bodyPr/>
          <a:lstStyle/>
          <a:p>
            <a:r>
              <a:rPr lang="en-US" altLang="en-US"/>
              <a:t>Truth Tables </a:t>
            </a:r>
            <a:r>
              <a:rPr lang="en-US" altLang="en-US" sz="2400"/>
              <a:t>(1 of 3)</a:t>
            </a:r>
          </a:p>
        </p:txBody>
      </p:sp>
      <p:sp>
        <p:nvSpPr>
          <p:cNvPr id="73731" name="Rectangle 3"/>
          <p:cNvSpPr>
            <a:spLocks noGrp="1" noChangeArrowheads="1"/>
          </p:cNvSpPr>
          <p:nvPr>
            <p:ph type="body" idx="1"/>
          </p:nvPr>
        </p:nvSpPr>
        <p:spPr>
          <a:xfrm>
            <a:off x="609600" y="1143000"/>
            <a:ext cx="8001000" cy="1676400"/>
          </a:xfrm>
        </p:spPr>
        <p:txBody>
          <a:bodyPr/>
          <a:lstStyle/>
          <a:p>
            <a:r>
              <a:rPr lang="en-US" altLang="en-US"/>
              <a:t>A </a:t>
            </a:r>
            <a:r>
              <a:rPr lang="en-US" altLang="en-US">
                <a:solidFill>
                  <a:schemeClr val="tx2"/>
                </a:solidFill>
              </a:rPr>
              <a:t>Boolean function</a:t>
            </a:r>
            <a:r>
              <a:rPr lang="en-US" altLang="en-US"/>
              <a:t> has one or more Boolean inputs, and returns a single Boolean output.</a:t>
            </a:r>
          </a:p>
          <a:p>
            <a:r>
              <a:rPr lang="en-US" altLang="en-US"/>
              <a:t>A </a:t>
            </a:r>
            <a:r>
              <a:rPr lang="en-US" altLang="en-US">
                <a:solidFill>
                  <a:schemeClr val="tx2"/>
                </a:solidFill>
              </a:rPr>
              <a:t>truth table</a:t>
            </a:r>
            <a:r>
              <a:rPr lang="en-US" altLang="en-US"/>
              <a:t> shows all the inputs and outputs of a Boolean function</a:t>
            </a: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048000"/>
            <a:ext cx="3284538" cy="244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3" name="Rectangle 5"/>
          <p:cNvSpPr>
            <a:spLocks noChangeArrowheads="1"/>
          </p:cNvSpPr>
          <p:nvPr/>
        </p:nvSpPr>
        <p:spPr bwMode="auto">
          <a:xfrm>
            <a:off x="914400" y="3608388"/>
            <a:ext cx="261461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p>
            <a:pPr>
              <a:spcBef>
                <a:spcPts val="600"/>
              </a:spcBef>
              <a:spcAft>
                <a:spcPts val="600"/>
              </a:spcAft>
            </a:pPr>
            <a:r>
              <a:rPr lang="en-US" altLang="en-US" sz="2500"/>
              <a:t>Example: </a:t>
            </a:r>
            <a:r>
              <a:rPr lang="en-US" altLang="en-US" sz="2500">
                <a:sym typeface="Symbol" pitchFamily="18" charset="2"/>
              </a:rPr>
              <a:t></a:t>
            </a:r>
            <a:r>
              <a:rPr lang="en-US" altLang="en-US" sz="2500"/>
              <a:t>X </a:t>
            </a:r>
            <a:r>
              <a:rPr lang="en-US" altLang="en-US" sz="2500">
                <a:sym typeface="Symbol" pitchFamily="18" charset="2"/>
              </a:rPr>
              <a:t></a:t>
            </a:r>
            <a:r>
              <a:rPr lang="en-US" altLang="en-US" sz="2500"/>
              <a:t> 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4"/>
          <p:cNvSpPr>
            <a:spLocks noGrp="1"/>
          </p:cNvSpPr>
          <p:nvPr>
            <p:ph type="sldNum" sz="quarter" idx="11"/>
          </p:nvPr>
        </p:nvSpPr>
        <p:spPr/>
        <p:txBody>
          <a:bodyPr/>
          <a:lstStyle/>
          <a:p>
            <a:fld id="{78EC28CD-C268-4B0A-BCF6-1076918D768C}" type="slidenum">
              <a:rPr lang="en-US" altLang="en-US"/>
              <a:pPr/>
              <a:t>53</a:t>
            </a:fld>
            <a:endParaRPr lang="en-US" altLang="en-US"/>
          </a:p>
        </p:txBody>
      </p:sp>
      <p:sp>
        <p:nvSpPr>
          <p:cNvPr id="74754" name="Rectangle 2"/>
          <p:cNvSpPr>
            <a:spLocks noGrp="1" noChangeArrowheads="1"/>
          </p:cNvSpPr>
          <p:nvPr>
            <p:ph type="title"/>
          </p:nvPr>
        </p:nvSpPr>
        <p:spPr/>
        <p:txBody>
          <a:bodyPr/>
          <a:lstStyle/>
          <a:p>
            <a:r>
              <a:rPr lang="en-US" altLang="en-US"/>
              <a:t>Truth Tables </a:t>
            </a:r>
            <a:r>
              <a:rPr lang="en-US" altLang="en-US" sz="2400"/>
              <a:t>(2 of 3)</a:t>
            </a:r>
          </a:p>
        </p:txBody>
      </p:sp>
      <p:sp>
        <p:nvSpPr>
          <p:cNvPr id="74755" name="Rectangle 3"/>
          <p:cNvSpPr>
            <a:spLocks noGrp="1" noChangeArrowheads="1"/>
          </p:cNvSpPr>
          <p:nvPr>
            <p:ph type="body" idx="1"/>
          </p:nvPr>
        </p:nvSpPr>
        <p:spPr>
          <a:xfrm>
            <a:off x="609600" y="1143000"/>
            <a:ext cx="8001000" cy="533400"/>
          </a:xfrm>
        </p:spPr>
        <p:txBody>
          <a:bodyPr/>
          <a:lstStyle/>
          <a:p>
            <a:pPr>
              <a:spcBef>
                <a:spcPts val="600"/>
              </a:spcBef>
              <a:spcAft>
                <a:spcPts val="600"/>
              </a:spcAft>
            </a:pPr>
            <a:r>
              <a:rPr lang="en-US" altLang="en-US"/>
              <a:t>Example: X </a:t>
            </a:r>
            <a:r>
              <a:rPr lang="en-US" altLang="en-US">
                <a:sym typeface="Symbol" pitchFamily="18" charset="2"/>
              </a:rPr>
              <a:t></a:t>
            </a:r>
            <a:r>
              <a:rPr lang="en-US" altLang="en-US"/>
              <a:t> </a:t>
            </a:r>
            <a:r>
              <a:rPr lang="en-US" altLang="en-US">
                <a:sym typeface="Symbol" pitchFamily="18" charset="2"/>
              </a:rPr>
              <a:t></a:t>
            </a:r>
            <a:r>
              <a:rPr lang="en-US" altLang="en-US"/>
              <a:t>Y</a:t>
            </a:r>
          </a:p>
        </p:txBody>
      </p:sp>
      <p:pic>
        <p:nvPicPr>
          <p:cNvPr id="747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35814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Intel-Based Computers 6/e, 2010.</a:t>
            </a:r>
          </a:p>
        </p:txBody>
      </p:sp>
      <p:sp>
        <p:nvSpPr>
          <p:cNvPr id="9" name="Slide Number Placeholder 4"/>
          <p:cNvSpPr>
            <a:spLocks noGrp="1"/>
          </p:cNvSpPr>
          <p:nvPr>
            <p:ph type="sldNum" sz="quarter" idx="11"/>
          </p:nvPr>
        </p:nvSpPr>
        <p:spPr/>
        <p:txBody>
          <a:bodyPr/>
          <a:lstStyle/>
          <a:p>
            <a:fld id="{A4797973-F771-4500-ACA3-E554D6B3E336}" type="slidenum">
              <a:rPr lang="en-US" altLang="en-US"/>
              <a:pPr/>
              <a:t>54</a:t>
            </a:fld>
            <a:endParaRPr lang="en-US" altLang="en-US"/>
          </a:p>
        </p:txBody>
      </p:sp>
      <p:sp>
        <p:nvSpPr>
          <p:cNvPr id="75778" name="Rectangle 2"/>
          <p:cNvSpPr>
            <a:spLocks noGrp="1" noChangeArrowheads="1"/>
          </p:cNvSpPr>
          <p:nvPr>
            <p:ph type="title"/>
          </p:nvPr>
        </p:nvSpPr>
        <p:spPr/>
        <p:txBody>
          <a:bodyPr/>
          <a:lstStyle/>
          <a:p>
            <a:r>
              <a:rPr lang="en-US" altLang="en-US"/>
              <a:t>Truth Tables </a:t>
            </a:r>
            <a:r>
              <a:rPr lang="en-US" altLang="en-US" sz="2400"/>
              <a:t>(3 of 3)</a:t>
            </a:r>
          </a:p>
        </p:txBody>
      </p:sp>
      <p:sp>
        <p:nvSpPr>
          <p:cNvPr id="75779" name="Rectangle 3"/>
          <p:cNvSpPr>
            <a:spLocks noGrp="1" noChangeArrowheads="1"/>
          </p:cNvSpPr>
          <p:nvPr>
            <p:ph type="body" idx="1"/>
          </p:nvPr>
        </p:nvSpPr>
        <p:spPr>
          <a:xfrm>
            <a:off x="609600" y="1143000"/>
            <a:ext cx="8001000" cy="533400"/>
          </a:xfrm>
        </p:spPr>
        <p:txBody>
          <a:bodyPr/>
          <a:lstStyle/>
          <a:p>
            <a:pPr>
              <a:spcBef>
                <a:spcPts val="600"/>
              </a:spcBef>
              <a:spcAft>
                <a:spcPts val="600"/>
              </a:spcAft>
            </a:pPr>
            <a:r>
              <a:rPr lang="en-US" altLang="en-US"/>
              <a:t>Example: (Y </a:t>
            </a:r>
            <a:r>
              <a:rPr lang="en-US" altLang="en-US">
                <a:sym typeface="Symbol" pitchFamily="18" charset="2"/>
              </a:rPr>
              <a:t></a:t>
            </a:r>
            <a:r>
              <a:rPr lang="en-US" altLang="en-US"/>
              <a:t> S) </a:t>
            </a:r>
            <a:r>
              <a:rPr lang="en-US" altLang="en-US">
                <a:sym typeface="Symbol" pitchFamily="18" charset="2"/>
              </a:rPr>
              <a:t></a:t>
            </a:r>
            <a:r>
              <a:rPr lang="en-US" altLang="en-US"/>
              <a:t> (X </a:t>
            </a:r>
            <a:r>
              <a:rPr lang="en-US" altLang="en-US">
                <a:sym typeface="Symbol" pitchFamily="18" charset="2"/>
              </a:rPr>
              <a:t></a:t>
            </a:r>
            <a:r>
              <a:rPr lang="en-US" altLang="en-US"/>
              <a:t> </a:t>
            </a:r>
            <a:r>
              <a:rPr lang="en-US" altLang="en-US">
                <a:sym typeface="Symbol" pitchFamily="18" charset="2"/>
              </a:rPr>
              <a:t></a:t>
            </a:r>
            <a:r>
              <a:rPr lang="en-US" altLang="en-US"/>
              <a:t>S)</a:t>
            </a:r>
          </a:p>
        </p:txBody>
      </p:sp>
      <p:pic>
        <p:nvPicPr>
          <p:cNvPr id="757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5105400"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5785" name="Group 9"/>
          <p:cNvGrpSpPr>
            <a:grpSpLocks/>
          </p:cNvGrpSpPr>
          <p:nvPr/>
        </p:nvGrpSpPr>
        <p:grpSpPr bwMode="auto">
          <a:xfrm>
            <a:off x="5867400" y="2362200"/>
            <a:ext cx="2895600" cy="2057400"/>
            <a:chOff x="3696" y="1488"/>
            <a:chExt cx="1824" cy="1296"/>
          </a:xfrm>
        </p:grpSpPr>
        <p:graphicFrame>
          <p:nvGraphicFramePr>
            <p:cNvPr id="75782" name="Object 6"/>
            <p:cNvGraphicFramePr>
              <a:graphicFrameLocks noChangeAspect="1"/>
            </p:cNvGraphicFramePr>
            <p:nvPr/>
          </p:nvGraphicFramePr>
          <p:xfrm>
            <a:off x="3696" y="1488"/>
            <a:ext cx="1824" cy="960"/>
          </p:xfrm>
          <a:graphic>
            <a:graphicData uri="http://schemas.openxmlformats.org/presentationml/2006/ole">
              <mc:AlternateContent xmlns:mc="http://schemas.openxmlformats.org/markup-compatibility/2006">
                <mc:Choice xmlns:v="urn:schemas-microsoft-com:vml" Requires="v">
                  <p:oleObj spid="_x0000_s107540" name="VISIO" r:id="rId4" imgW="2032920" imgH="1049400" progId="Visio.Drawing.6">
                    <p:embed/>
                  </p:oleObj>
                </mc:Choice>
                <mc:Fallback>
                  <p:oleObj name="VISIO" r:id="rId4" imgW="2032920" imgH="1049400"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b="-2019"/>
                        <a:stretch>
                          <a:fillRect/>
                        </a:stretch>
                      </p:blipFill>
                      <p:spPr bwMode="auto">
                        <a:xfrm>
                          <a:off x="3696" y="1488"/>
                          <a:ext cx="1824" cy="96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3" name="Text Box 7"/>
            <p:cNvSpPr txBox="1">
              <a:spLocks noChangeArrowheads="1"/>
            </p:cNvSpPr>
            <p:nvPr/>
          </p:nvSpPr>
          <p:spPr bwMode="auto">
            <a:xfrm>
              <a:off x="3840" y="2449"/>
              <a:ext cx="1632"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sz="1700"/>
                <a:t>Two-input multiplexer</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Intel-Based Computers 6/e, 2010.</a:t>
            </a:r>
          </a:p>
        </p:txBody>
      </p:sp>
      <p:sp>
        <p:nvSpPr>
          <p:cNvPr id="5" name="Slide Number Placeholder 4"/>
          <p:cNvSpPr>
            <a:spLocks noGrp="1"/>
          </p:cNvSpPr>
          <p:nvPr>
            <p:ph type="sldNum" sz="quarter" idx="11"/>
          </p:nvPr>
        </p:nvSpPr>
        <p:spPr/>
        <p:txBody>
          <a:bodyPr/>
          <a:lstStyle/>
          <a:p>
            <a:fld id="{71040E08-66C6-4183-96DC-98F9A42DF9D8}" type="slidenum">
              <a:rPr lang="en-US" altLang="en-US"/>
              <a:pPr/>
              <a:t>55</a:t>
            </a:fld>
            <a:endParaRPr lang="en-US" altLang="en-US"/>
          </a:p>
        </p:txBody>
      </p:sp>
      <p:sp>
        <p:nvSpPr>
          <p:cNvPr id="98306" name="Rectangle 2"/>
          <p:cNvSpPr>
            <a:spLocks noGrp="1" noChangeArrowheads="1"/>
          </p:cNvSpPr>
          <p:nvPr>
            <p:ph type="title"/>
          </p:nvPr>
        </p:nvSpPr>
        <p:spPr/>
        <p:txBody>
          <a:bodyPr/>
          <a:lstStyle/>
          <a:p>
            <a:r>
              <a:rPr lang="en-US" altLang="en-US"/>
              <a:t>Summary</a:t>
            </a:r>
          </a:p>
        </p:txBody>
      </p:sp>
      <p:sp>
        <p:nvSpPr>
          <p:cNvPr id="98307" name="Rectangle 3"/>
          <p:cNvSpPr>
            <a:spLocks noGrp="1" noChangeArrowheads="1"/>
          </p:cNvSpPr>
          <p:nvPr>
            <p:ph type="body" idx="1"/>
          </p:nvPr>
        </p:nvSpPr>
        <p:spPr/>
        <p:txBody>
          <a:bodyPr/>
          <a:lstStyle/>
          <a:p>
            <a:r>
              <a:rPr lang="en-US" altLang="en-US"/>
              <a:t>Assembly language helps you learn how software is constructed at the lowest levels</a:t>
            </a:r>
          </a:p>
          <a:p>
            <a:r>
              <a:rPr lang="en-US" altLang="en-US"/>
              <a:t>Assembly language has a one-to-one relationship with machine language</a:t>
            </a:r>
          </a:p>
          <a:p>
            <a:r>
              <a:rPr lang="en-US" altLang="en-US"/>
              <a:t>Each layer in a computer's architecture is an abstraction of a machine</a:t>
            </a:r>
          </a:p>
          <a:p>
            <a:pPr lvl="1"/>
            <a:r>
              <a:rPr lang="en-US" altLang="en-US"/>
              <a:t>layers can be hardware or software</a:t>
            </a:r>
          </a:p>
          <a:p>
            <a:r>
              <a:rPr lang="en-US" altLang="en-US"/>
              <a:t>Boolean expressions are essential to the design of computer hardware and software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3"/>
          <p:cNvSpPr>
            <a:spLocks noGrp="1"/>
          </p:cNvSpPr>
          <p:nvPr>
            <p:ph type="sldNum" sz="quarter" idx="11"/>
          </p:nvPr>
        </p:nvSpPr>
        <p:spPr/>
        <p:txBody>
          <a:bodyPr/>
          <a:lstStyle/>
          <a:p>
            <a:fld id="{CB8B5A58-54C0-4A49-B4B7-875DB3F8CC73}" type="slidenum">
              <a:rPr lang="en-US" altLang="en-US"/>
              <a:pPr/>
              <a:t>56</a:t>
            </a:fld>
            <a:endParaRPr lang="en-US" altLang="en-US"/>
          </a:p>
        </p:txBody>
      </p:sp>
      <p:sp>
        <p:nvSpPr>
          <p:cNvPr id="34818" name="Rectangle 2"/>
          <p:cNvSpPr>
            <a:spLocks noGrp="1" noChangeArrowheads="1"/>
          </p:cNvSpPr>
          <p:nvPr>
            <p:ph type="title"/>
          </p:nvPr>
        </p:nvSpPr>
        <p:spPr>
          <a:xfrm>
            <a:off x="2286000" y="2667000"/>
            <a:ext cx="4495800" cy="609600"/>
          </a:xfrm>
          <a:ln>
            <a:solidFill>
              <a:schemeClr val="tx1"/>
            </a:solidFill>
            <a:miter lim="800000"/>
            <a:headEnd/>
            <a:tailEnd/>
          </a:ln>
        </p:spPr>
        <p:txBody>
          <a:bodyPr tIns="137160"/>
          <a:lstStyle/>
          <a:p>
            <a:r>
              <a:rPr lang="en-US" altLang="en-US" sz="2800">
                <a:latin typeface="Viner Hand ITC" pitchFamily="66" charset="0"/>
              </a:rPr>
              <a:t>54 68 65 20 45 6E 64</a:t>
            </a:r>
          </a:p>
        </p:txBody>
      </p:sp>
      <p:sp>
        <p:nvSpPr>
          <p:cNvPr id="34820" name="Text Box 4"/>
          <p:cNvSpPr txBox="1">
            <a:spLocks noChangeArrowheads="1"/>
          </p:cNvSpPr>
          <p:nvPr/>
        </p:nvSpPr>
        <p:spPr bwMode="auto">
          <a:xfrm>
            <a:off x="2133600" y="34290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What do these numbers represent?</a:t>
            </a:r>
          </a:p>
        </p:txBody>
      </p:sp>
      <p:graphicFrame>
        <p:nvGraphicFramePr>
          <p:cNvPr id="34821" name="Object 5"/>
          <p:cNvGraphicFramePr>
            <a:graphicFrameLocks noChangeAspect="1"/>
          </p:cNvGraphicFramePr>
          <p:nvPr/>
        </p:nvGraphicFramePr>
        <p:xfrm>
          <a:off x="3810000" y="1752600"/>
          <a:ext cx="1295400" cy="688975"/>
        </p:xfrm>
        <a:graphic>
          <a:graphicData uri="http://schemas.openxmlformats.org/presentationml/2006/ole">
            <mc:AlternateContent xmlns:mc="http://schemas.openxmlformats.org/markup-compatibility/2006">
              <mc:Choice xmlns:v="urn:schemas-microsoft-com:vml" Requires="v">
                <p:oleObj spid="_x0000_s34842" name="Clip" r:id="rId3" imgW="4090320" imgH="2177640" progId="MS_ClipArt_Gallery.2">
                  <p:embed/>
                </p:oleObj>
              </mc:Choice>
              <mc:Fallback>
                <p:oleObj name="Clip" r:id="rId3" imgW="4090320" imgH="217764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752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878E4E95-C8B2-4CED-B9F4-B3E23FF5F0D8}" type="slidenum">
              <a:rPr lang="en-US" altLang="en-US">
                <a:solidFill>
                  <a:srgbClr val="FF9966"/>
                </a:solidFill>
              </a:rPr>
              <a:pPr/>
              <a:t>6</a:t>
            </a:fld>
            <a:endParaRPr lang="en-US" altLang="en-US">
              <a:solidFill>
                <a:srgbClr val="FF9966"/>
              </a:solidFill>
            </a:endParaRPr>
          </a:p>
        </p:txBody>
      </p:sp>
      <p:sp>
        <p:nvSpPr>
          <p:cNvPr id="78850" name="Rectangle 2"/>
          <p:cNvSpPr>
            <a:spLocks noGrp="1" noChangeArrowheads="1"/>
          </p:cNvSpPr>
          <p:nvPr>
            <p:ph type="title"/>
          </p:nvPr>
        </p:nvSpPr>
        <p:spPr/>
        <p:txBody>
          <a:bodyPr/>
          <a:lstStyle/>
          <a:p>
            <a:r>
              <a:rPr lang="en-US" altLang="en-US"/>
              <a:t>Levels and Languages</a:t>
            </a:r>
            <a:endParaRPr lang="fr-FR" altLang="en-US"/>
          </a:p>
        </p:txBody>
      </p:sp>
      <p:sp>
        <p:nvSpPr>
          <p:cNvPr id="78851" name="Rectangle 3"/>
          <p:cNvSpPr>
            <a:spLocks noGrp="1" noChangeArrowheads="1"/>
          </p:cNvSpPr>
          <p:nvPr>
            <p:ph type="body" idx="1"/>
          </p:nvPr>
        </p:nvSpPr>
        <p:spPr>
          <a:xfrm>
            <a:off x="1028700" y="2209800"/>
            <a:ext cx="7886700" cy="4419600"/>
          </a:xfrm>
        </p:spPr>
        <p:txBody>
          <a:bodyPr/>
          <a:lstStyle/>
          <a:p>
            <a:r>
              <a:rPr lang="en-US" altLang="en-US" dirty="0"/>
              <a:t>The compiler translates each HLL statement into </a:t>
            </a:r>
            <a:r>
              <a:rPr lang="en-US" altLang="en-US" dirty="0">
                <a:solidFill>
                  <a:schemeClr val="folHlink"/>
                </a:solidFill>
              </a:rPr>
              <a:t>one or more</a:t>
            </a:r>
            <a:r>
              <a:rPr lang="en-US" altLang="en-US" dirty="0"/>
              <a:t> assembly language </a:t>
            </a:r>
            <a:r>
              <a:rPr lang="en-US" altLang="en-US" dirty="0" smtClean="0"/>
              <a:t>instructions</a:t>
            </a:r>
            <a:endParaRPr lang="en-US" altLang="en-US" dirty="0"/>
          </a:p>
          <a:p>
            <a:r>
              <a:rPr lang="en-US" altLang="en-US" dirty="0"/>
              <a:t>The assembler translate each assembly language instruction into </a:t>
            </a:r>
            <a:r>
              <a:rPr lang="en-US" altLang="en-US" dirty="0">
                <a:solidFill>
                  <a:schemeClr val="folHlink"/>
                </a:solidFill>
              </a:rPr>
              <a:t>one</a:t>
            </a:r>
            <a:r>
              <a:rPr lang="en-US" altLang="en-US" dirty="0"/>
              <a:t> machine language instruction</a:t>
            </a:r>
          </a:p>
          <a:p>
            <a:pPr lvl="1"/>
            <a:r>
              <a:rPr lang="en-US" altLang="en-US" dirty="0"/>
              <a:t>Each processor instruction can be written either in machine language form or assembly language form</a:t>
            </a:r>
          </a:p>
          <a:p>
            <a:pPr lvl="1"/>
            <a:r>
              <a:rPr lang="en-US" altLang="en-US" dirty="0"/>
              <a:t>Example, for the Intel Pentium:</a:t>
            </a:r>
          </a:p>
          <a:p>
            <a:pPr lvl="2"/>
            <a:r>
              <a:rPr lang="en-US" altLang="en-US" dirty="0"/>
              <a:t>MOV AL, 5  ;Assembly language</a:t>
            </a:r>
          </a:p>
          <a:p>
            <a:pPr lvl="2"/>
            <a:r>
              <a:rPr lang="en-US" altLang="en-US" dirty="0"/>
              <a:t>10110000 00000101 ;Machine </a:t>
            </a:r>
            <a:r>
              <a:rPr lang="en-US" altLang="en-US" dirty="0" smtClean="0"/>
              <a:t>language</a:t>
            </a:r>
          </a:p>
          <a:p>
            <a:pPr lvl="2"/>
            <a:endParaRPr lang="en-US" altLang="en-US" dirty="0"/>
          </a:p>
          <a:p>
            <a:r>
              <a:rPr lang="en-US" altLang="en-US" dirty="0"/>
              <a:t>Hence we will use assembly language</a:t>
            </a:r>
            <a:endParaRPr lang="fr-FR" altLang="en-US" dirty="0"/>
          </a:p>
        </p:txBody>
      </p:sp>
      <p:sp>
        <p:nvSpPr>
          <p:cNvPr id="78852" name="Text Box 4"/>
          <p:cNvSpPr txBox="1">
            <a:spLocks noChangeArrowheads="1"/>
          </p:cNvSpPr>
          <p:nvPr/>
        </p:nvSpPr>
        <p:spPr bwMode="auto">
          <a:xfrm>
            <a:off x="533400" y="1066800"/>
            <a:ext cx="13160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010000"/>
                </a:solidFill>
              </a:rPr>
              <a:t>High-level</a:t>
            </a:r>
          </a:p>
          <a:p>
            <a:pPr eaLnBrk="0" hangingPunct="0"/>
            <a:r>
              <a:rPr lang="en-US" altLang="en-US" sz="2000">
                <a:solidFill>
                  <a:srgbClr val="010000"/>
                </a:solidFill>
              </a:rPr>
              <a:t>language</a:t>
            </a:r>
          </a:p>
          <a:p>
            <a:pPr eaLnBrk="0" hangingPunct="0"/>
            <a:r>
              <a:rPr lang="en-US" altLang="en-US" sz="2000">
                <a:solidFill>
                  <a:srgbClr val="010000"/>
                </a:solidFill>
              </a:rPr>
              <a:t>program</a:t>
            </a:r>
            <a:endParaRPr lang="fr-FR" altLang="en-US" sz="2000">
              <a:solidFill>
                <a:srgbClr val="010000"/>
              </a:solidFill>
            </a:endParaRPr>
          </a:p>
        </p:txBody>
      </p:sp>
      <p:sp>
        <p:nvSpPr>
          <p:cNvPr id="78854" name="Text Box 6"/>
          <p:cNvSpPr txBox="1">
            <a:spLocks noChangeArrowheads="1"/>
          </p:cNvSpPr>
          <p:nvPr/>
        </p:nvSpPr>
        <p:spPr bwMode="auto">
          <a:xfrm>
            <a:off x="4191000" y="1066800"/>
            <a:ext cx="12858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spAutoFit/>
          </a:bodyPr>
          <a:lstStyle/>
          <a:p>
            <a:pPr eaLnBrk="0" hangingPunct="0"/>
            <a:r>
              <a:rPr lang="en-US" altLang="en-US" sz="2000">
                <a:solidFill>
                  <a:srgbClr val="010000"/>
                </a:solidFill>
              </a:rPr>
              <a:t>Assembly</a:t>
            </a:r>
          </a:p>
          <a:p>
            <a:pPr eaLnBrk="0" hangingPunct="0"/>
            <a:r>
              <a:rPr lang="en-US" altLang="en-US" sz="2000">
                <a:solidFill>
                  <a:srgbClr val="010000"/>
                </a:solidFill>
              </a:rPr>
              <a:t>language</a:t>
            </a:r>
          </a:p>
          <a:p>
            <a:pPr eaLnBrk="0" hangingPunct="0"/>
            <a:r>
              <a:rPr lang="en-US" altLang="en-US" sz="2000">
                <a:solidFill>
                  <a:srgbClr val="010000"/>
                </a:solidFill>
              </a:rPr>
              <a:t>program</a:t>
            </a:r>
            <a:endParaRPr lang="fr-FR" altLang="en-US" sz="2000">
              <a:solidFill>
                <a:srgbClr val="010000"/>
              </a:solidFill>
            </a:endParaRPr>
          </a:p>
        </p:txBody>
      </p:sp>
      <p:sp>
        <p:nvSpPr>
          <p:cNvPr id="78855" name="Text Box 7"/>
          <p:cNvSpPr txBox="1">
            <a:spLocks noChangeArrowheads="1"/>
          </p:cNvSpPr>
          <p:nvPr/>
        </p:nvSpPr>
        <p:spPr bwMode="auto">
          <a:xfrm>
            <a:off x="7913688" y="1066800"/>
            <a:ext cx="12303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010000"/>
                </a:solidFill>
              </a:rPr>
              <a:t>Machine</a:t>
            </a:r>
          </a:p>
          <a:p>
            <a:pPr eaLnBrk="0" hangingPunct="0"/>
            <a:r>
              <a:rPr lang="en-US" altLang="en-US" sz="2000">
                <a:solidFill>
                  <a:srgbClr val="010000"/>
                </a:solidFill>
              </a:rPr>
              <a:t>language</a:t>
            </a:r>
          </a:p>
          <a:p>
            <a:pPr eaLnBrk="0" hangingPunct="0"/>
            <a:r>
              <a:rPr lang="en-US" altLang="en-US" sz="2000">
                <a:solidFill>
                  <a:srgbClr val="010000"/>
                </a:solidFill>
              </a:rPr>
              <a:t>program</a:t>
            </a:r>
            <a:endParaRPr lang="fr-FR" altLang="en-US" sz="2000">
              <a:solidFill>
                <a:srgbClr val="010000"/>
              </a:solidFill>
            </a:endParaRPr>
          </a:p>
        </p:txBody>
      </p:sp>
      <p:sp>
        <p:nvSpPr>
          <p:cNvPr id="78856" name="Rectangle 8"/>
          <p:cNvSpPr>
            <a:spLocks noChangeArrowheads="1"/>
          </p:cNvSpPr>
          <p:nvPr/>
        </p:nvSpPr>
        <p:spPr bwMode="auto">
          <a:xfrm>
            <a:off x="2209800" y="1295400"/>
            <a:ext cx="13716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a:solidFill>
                  <a:srgbClr val="010000"/>
                </a:solidFill>
              </a:rPr>
              <a:t>Compiler</a:t>
            </a:r>
            <a:endParaRPr lang="fr-FR" altLang="en-US" sz="2400">
              <a:solidFill>
                <a:srgbClr val="010000"/>
              </a:solidFill>
            </a:endParaRPr>
          </a:p>
        </p:txBody>
      </p:sp>
      <p:sp>
        <p:nvSpPr>
          <p:cNvPr id="78857" name="Rectangle 9"/>
          <p:cNvSpPr>
            <a:spLocks noChangeArrowheads="1"/>
          </p:cNvSpPr>
          <p:nvPr/>
        </p:nvSpPr>
        <p:spPr bwMode="auto">
          <a:xfrm>
            <a:off x="5943600" y="1295400"/>
            <a:ext cx="13716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10000"/>
                </a:solidFill>
              </a:rPr>
              <a:t>Assembler</a:t>
            </a:r>
            <a:endParaRPr lang="fr-FR" altLang="en-US" sz="2000">
              <a:solidFill>
                <a:srgbClr val="010000"/>
              </a:solidFill>
            </a:endParaRPr>
          </a:p>
        </p:txBody>
      </p:sp>
      <p:sp>
        <p:nvSpPr>
          <p:cNvPr id="78858" name="AutoShape 10"/>
          <p:cNvSpPr>
            <a:spLocks noChangeArrowheads="1"/>
          </p:cNvSpPr>
          <p:nvPr/>
        </p:nvSpPr>
        <p:spPr bwMode="auto">
          <a:xfrm>
            <a:off x="1752600" y="1447800"/>
            <a:ext cx="381000" cy="304800"/>
          </a:xfrm>
          <a:prstGeom prst="rightArrow">
            <a:avLst>
              <a:gd name="adj1" fmla="val 50000"/>
              <a:gd name="adj2" fmla="val 3125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solidFill>
                <a:srgbClr val="010000"/>
              </a:solidFill>
            </a:endParaRPr>
          </a:p>
        </p:txBody>
      </p:sp>
      <p:sp>
        <p:nvSpPr>
          <p:cNvPr id="78859" name="AutoShape 11"/>
          <p:cNvSpPr>
            <a:spLocks noChangeArrowheads="1"/>
          </p:cNvSpPr>
          <p:nvPr/>
        </p:nvSpPr>
        <p:spPr bwMode="auto">
          <a:xfrm>
            <a:off x="3733800" y="1447800"/>
            <a:ext cx="381000" cy="304800"/>
          </a:xfrm>
          <a:prstGeom prst="rightArrow">
            <a:avLst>
              <a:gd name="adj1" fmla="val 50000"/>
              <a:gd name="adj2" fmla="val 3125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solidFill>
                <a:srgbClr val="010000"/>
              </a:solidFill>
            </a:endParaRPr>
          </a:p>
        </p:txBody>
      </p:sp>
      <p:sp>
        <p:nvSpPr>
          <p:cNvPr id="78860" name="AutoShape 12"/>
          <p:cNvSpPr>
            <a:spLocks noChangeArrowheads="1"/>
          </p:cNvSpPr>
          <p:nvPr/>
        </p:nvSpPr>
        <p:spPr bwMode="auto">
          <a:xfrm>
            <a:off x="5410200" y="1447800"/>
            <a:ext cx="381000" cy="304800"/>
          </a:xfrm>
          <a:prstGeom prst="rightArrow">
            <a:avLst>
              <a:gd name="adj1" fmla="val 50000"/>
              <a:gd name="adj2" fmla="val 3125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solidFill>
                <a:srgbClr val="010000"/>
              </a:solidFill>
            </a:endParaRPr>
          </a:p>
        </p:txBody>
      </p:sp>
      <p:sp>
        <p:nvSpPr>
          <p:cNvPr id="78861" name="AutoShape 13"/>
          <p:cNvSpPr>
            <a:spLocks noChangeArrowheads="1"/>
          </p:cNvSpPr>
          <p:nvPr/>
        </p:nvSpPr>
        <p:spPr bwMode="auto">
          <a:xfrm>
            <a:off x="7467600" y="1447800"/>
            <a:ext cx="381000" cy="304800"/>
          </a:xfrm>
          <a:prstGeom prst="rightArrow">
            <a:avLst>
              <a:gd name="adj1" fmla="val 50000"/>
              <a:gd name="adj2" fmla="val 3125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1800">
              <a:solidFill>
                <a:srgbClr val="010000"/>
              </a:solidFill>
            </a:endParaRPr>
          </a:p>
        </p:txBody>
      </p:sp>
    </p:spTree>
    <p:extLst>
      <p:ext uri="{BB962C8B-B14F-4D97-AF65-F5344CB8AC3E}">
        <p14:creationId xmlns:p14="http://schemas.microsoft.com/office/powerpoint/2010/main" val="180958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p:txBody>
          <a:bodyPr/>
          <a:lstStyle/>
          <a:p>
            <a:r>
              <a:rPr lang="en-US" altLang="en-US"/>
              <a:t>Irvine, Kip R. Assembly Language for Intel-Based Computers 6/e, 2010.</a:t>
            </a:r>
          </a:p>
        </p:txBody>
      </p:sp>
      <p:sp>
        <p:nvSpPr>
          <p:cNvPr id="11" name="Slide Number Placeholder 3"/>
          <p:cNvSpPr>
            <a:spLocks noGrp="1"/>
          </p:cNvSpPr>
          <p:nvPr>
            <p:ph type="sldNum" sz="quarter" idx="11"/>
          </p:nvPr>
        </p:nvSpPr>
        <p:spPr/>
        <p:txBody>
          <a:bodyPr/>
          <a:lstStyle/>
          <a:p>
            <a:fld id="{118374E1-E29E-4B46-80E4-629BB2CF9D91}" type="slidenum">
              <a:rPr lang="en-US" altLang="en-US"/>
              <a:pPr/>
              <a:t>7</a:t>
            </a:fld>
            <a:endParaRPr lang="en-US" altLang="en-US"/>
          </a:p>
        </p:txBody>
      </p:sp>
      <p:sp>
        <p:nvSpPr>
          <p:cNvPr id="92162" name="Rectangle 1026"/>
          <p:cNvSpPr>
            <a:spLocks noGrp="1" noChangeArrowheads="1"/>
          </p:cNvSpPr>
          <p:nvPr>
            <p:ph type="title"/>
          </p:nvPr>
        </p:nvSpPr>
        <p:spPr/>
        <p:txBody>
          <a:bodyPr/>
          <a:lstStyle/>
          <a:p>
            <a:r>
              <a:rPr lang="en-US" altLang="en-US"/>
              <a:t>Translating Languages</a:t>
            </a:r>
          </a:p>
        </p:txBody>
      </p:sp>
      <p:sp>
        <p:nvSpPr>
          <p:cNvPr id="92163" name="Text Box 1027"/>
          <p:cNvSpPr txBox="1">
            <a:spLocks noChangeArrowheads="1"/>
          </p:cNvSpPr>
          <p:nvPr/>
        </p:nvSpPr>
        <p:spPr bwMode="auto">
          <a:xfrm>
            <a:off x="685800" y="1143000"/>
            <a:ext cx="61722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English:</a:t>
            </a:r>
            <a:r>
              <a:rPr lang="en-US" altLang="en-US"/>
              <a:t> Display the sum of A times B plus C.</a:t>
            </a:r>
          </a:p>
        </p:txBody>
      </p:sp>
      <p:sp>
        <p:nvSpPr>
          <p:cNvPr id="92164" name="Text Box 1028"/>
          <p:cNvSpPr txBox="1">
            <a:spLocks noChangeArrowheads="1"/>
          </p:cNvSpPr>
          <p:nvPr/>
        </p:nvSpPr>
        <p:spPr bwMode="auto">
          <a:xfrm>
            <a:off x="685800" y="2286000"/>
            <a:ext cx="37338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C++:</a:t>
            </a:r>
            <a:r>
              <a:rPr lang="en-US" altLang="en-US"/>
              <a:t>  cout &lt;&lt; (A * B + C);</a:t>
            </a:r>
          </a:p>
        </p:txBody>
      </p:sp>
      <p:sp>
        <p:nvSpPr>
          <p:cNvPr id="92165" name="Text Box 1029"/>
          <p:cNvSpPr txBox="1">
            <a:spLocks noChangeArrowheads="1"/>
          </p:cNvSpPr>
          <p:nvPr/>
        </p:nvSpPr>
        <p:spPr bwMode="auto">
          <a:xfrm>
            <a:off x="685800" y="3505200"/>
            <a:ext cx="3200400" cy="19379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chemeClr val="tx2"/>
                </a:solidFill>
              </a:rPr>
              <a:t>Assembly Language:</a:t>
            </a:r>
          </a:p>
          <a:p>
            <a:pPr>
              <a:lnSpc>
                <a:spcPct val="70000"/>
              </a:lnSpc>
              <a:spcBef>
                <a:spcPct val="50000"/>
              </a:spcBef>
            </a:pPr>
            <a:r>
              <a:rPr lang="en-US" altLang="en-US" dirty="0" err="1" smtClean="0"/>
              <a:t>Mov</a:t>
            </a:r>
            <a:r>
              <a:rPr lang="en-US" altLang="en-US" dirty="0" smtClean="0"/>
              <a:t>	</a:t>
            </a:r>
            <a:r>
              <a:rPr lang="en-US" altLang="en-US" dirty="0" err="1" smtClean="0"/>
              <a:t>eax,A</a:t>
            </a:r>
            <a:endParaRPr lang="en-US" altLang="en-US" dirty="0"/>
          </a:p>
          <a:p>
            <a:pPr>
              <a:lnSpc>
                <a:spcPct val="40000"/>
              </a:lnSpc>
              <a:spcBef>
                <a:spcPct val="50000"/>
              </a:spcBef>
            </a:pPr>
            <a:r>
              <a:rPr lang="en-US" altLang="en-US" dirty="0" err="1" smtClean="0"/>
              <a:t>Mul</a:t>
            </a:r>
            <a:r>
              <a:rPr lang="en-US" altLang="en-US" dirty="0" smtClean="0"/>
              <a:t>	B</a:t>
            </a:r>
            <a:endParaRPr lang="en-US" altLang="en-US" dirty="0"/>
          </a:p>
          <a:p>
            <a:pPr>
              <a:lnSpc>
                <a:spcPct val="40000"/>
              </a:lnSpc>
              <a:spcBef>
                <a:spcPct val="50000"/>
              </a:spcBef>
            </a:pPr>
            <a:r>
              <a:rPr lang="en-US" altLang="en-US" dirty="0" smtClean="0"/>
              <a:t>Add	</a:t>
            </a:r>
            <a:r>
              <a:rPr lang="en-US" altLang="en-US" dirty="0" err="1" smtClean="0"/>
              <a:t>eax,C</a:t>
            </a:r>
            <a:endParaRPr lang="en-US" altLang="en-US" dirty="0"/>
          </a:p>
          <a:p>
            <a:pPr>
              <a:lnSpc>
                <a:spcPct val="60000"/>
              </a:lnSpc>
              <a:spcBef>
                <a:spcPct val="50000"/>
              </a:spcBef>
            </a:pPr>
            <a:r>
              <a:rPr lang="en-US" altLang="en-US" dirty="0" smtClean="0"/>
              <a:t>Call	</a:t>
            </a:r>
            <a:r>
              <a:rPr lang="en-US" altLang="en-US" dirty="0" err="1" smtClean="0"/>
              <a:t>WriteInt</a:t>
            </a:r>
            <a:endParaRPr lang="en-US" altLang="en-US" dirty="0"/>
          </a:p>
        </p:txBody>
      </p:sp>
      <p:sp>
        <p:nvSpPr>
          <p:cNvPr id="92166" name="Text Box 1030"/>
          <p:cNvSpPr txBox="1">
            <a:spLocks noChangeArrowheads="1"/>
          </p:cNvSpPr>
          <p:nvPr/>
        </p:nvSpPr>
        <p:spPr bwMode="auto">
          <a:xfrm>
            <a:off x="4724400" y="3505200"/>
            <a:ext cx="3810000" cy="2139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chemeClr val="tx2"/>
                </a:solidFill>
              </a:rPr>
              <a:t>Intel Machine Language:</a:t>
            </a:r>
          </a:p>
          <a:p>
            <a:pPr>
              <a:lnSpc>
                <a:spcPct val="70000"/>
              </a:lnSpc>
              <a:spcBef>
                <a:spcPct val="50000"/>
              </a:spcBef>
            </a:pPr>
            <a:r>
              <a:rPr lang="en-US" altLang="en-US" dirty="0" smtClean="0"/>
              <a:t>A1 00000000</a:t>
            </a:r>
            <a:endParaRPr lang="en-US" altLang="en-US" dirty="0"/>
          </a:p>
          <a:p>
            <a:pPr>
              <a:lnSpc>
                <a:spcPct val="70000"/>
              </a:lnSpc>
              <a:spcBef>
                <a:spcPct val="50000"/>
              </a:spcBef>
            </a:pPr>
            <a:r>
              <a:rPr lang="en-US" altLang="en-US" dirty="0" smtClean="0"/>
              <a:t>F7 25 00000004</a:t>
            </a:r>
            <a:endParaRPr lang="en-US" altLang="en-US" dirty="0"/>
          </a:p>
          <a:p>
            <a:pPr>
              <a:lnSpc>
                <a:spcPct val="70000"/>
              </a:lnSpc>
              <a:spcBef>
                <a:spcPct val="50000"/>
              </a:spcBef>
            </a:pPr>
            <a:r>
              <a:rPr lang="en-US" altLang="en-US" dirty="0"/>
              <a:t>03 05 00000008</a:t>
            </a:r>
          </a:p>
          <a:p>
            <a:pPr>
              <a:lnSpc>
                <a:spcPct val="70000"/>
              </a:lnSpc>
              <a:spcBef>
                <a:spcPct val="50000"/>
              </a:spcBef>
            </a:pPr>
            <a:r>
              <a:rPr lang="en-US" altLang="en-US" dirty="0"/>
              <a:t>E8 00500000</a:t>
            </a:r>
          </a:p>
        </p:txBody>
      </p:sp>
      <p:sp>
        <p:nvSpPr>
          <p:cNvPr id="92167" name="Line 1031"/>
          <p:cNvSpPr>
            <a:spLocks noChangeShapeType="1"/>
          </p:cNvSpPr>
          <p:nvPr/>
        </p:nvSpPr>
        <p:spPr bwMode="auto">
          <a:xfrm>
            <a:off x="1981200" y="1828800"/>
            <a:ext cx="0" cy="457200"/>
          </a:xfrm>
          <a:prstGeom prst="line">
            <a:avLst/>
          </a:prstGeom>
          <a:noFill/>
          <a:ln w="952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92168" name="Line 1032"/>
          <p:cNvSpPr>
            <a:spLocks noChangeShapeType="1"/>
          </p:cNvSpPr>
          <p:nvPr/>
        </p:nvSpPr>
        <p:spPr bwMode="auto">
          <a:xfrm>
            <a:off x="1981200" y="2971800"/>
            <a:ext cx="0" cy="457200"/>
          </a:xfrm>
          <a:prstGeom prst="line">
            <a:avLst/>
          </a:prstGeom>
          <a:noFill/>
          <a:ln w="952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92169" name="Line 1033"/>
          <p:cNvSpPr>
            <a:spLocks noChangeShapeType="1"/>
          </p:cNvSpPr>
          <p:nvPr/>
        </p:nvSpPr>
        <p:spPr bwMode="auto">
          <a:xfrm>
            <a:off x="3886200" y="4419600"/>
            <a:ext cx="762000" cy="0"/>
          </a:xfrm>
          <a:prstGeom prst="line">
            <a:avLst/>
          </a:prstGeom>
          <a:noFill/>
          <a:ln w="952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605AF7-BF60-4A6D-9A99-6B37DE79170A}" type="slidenum">
              <a:rPr lang="en-US" altLang="en-US">
                <a:solidFill>
                  <a:srgbClr val="FF9966"/>
                </a:solidFill>
              </a:rPr>
              <a:pPr/>
              <a:t>8</a:t>
            </a:fld>
            <a:endParaRPr lang="en-US" altLang="en-US">
              <a:solidFill>
                <a:srgbClr val="FF9966"/>
              </a:solidFill>
            </a:endParaRPr>
          </a:p>
        </p:txBody>
      </p:sp>
      <p:sp>
        <p:nvSpPr>
          <p:cNvPr id="96258" name="Rectangle 2"/>
          <p:cNvSpPr>
            <a:spLocks noGrp="1" noChangeArrowheads="1"/>
          </p:cNvSpPr>
          <p:nvPr>
            <p:ph type="title"/>
          </p:nvPr>
        </p:nvSpPr>
        <p:spPr/>
        <p:txBody>
          <a:bodyPr/>
          <a:lstStyle/>
          <a:p>
            <a:r>
              <a:rPr lang="en-US" altLang="en-US" dirty="0"/>
              <a:t>Assembly Language Today</a:t>
            </a:r>
            <a:endParaRPr lang="fr-FR" altLang="en-US" dirty="0"/>
          </a:p>
        </p:txBody>
      </p:sp>
      <p:sp>
        <p:nvSpPr>
          <p:cNvPr id="96259" name="Rectangle 3"/>
          <p:cNvSpPr>
            <a:spLocks noGrp="1" noChangeArrowheads="1"/>
          </p:cNvSpPr>
          <p:nvPr>
            <p:ph type="body" idx="1"/>
          </p:nvPr>
        </p:nvSpPr>
        <p:spPr>
          <a:xfrm>
            <a:off x="1028700" y="1143000"/>
            <a:ext cx="7886700" cy="5410200"/>
          </a:xfrm>
        </p:spPr>
        <p:txBody>
          <a:bodyPr/>
          <a:lstStyle/>
          <a:p>
            <a:pPr>
              <a:lnSpc>
                <a:spcPct val="90000"/>
              </a:lnSpc>
            </a:pPr>
            <a:r>
              <a:rPr lang="en-US" altLang="en-US" dirty="0"/>
              <a:t>A program written directly in assembly language has the </a:t>
            </a:r>
            <a:r>
              <a:rPr lang="en-US" altLang="en-US" dirty="0">
                <a:solidFill>
                  <a:schemeClr val="tx2"/>
                </a:solidFill>
              </a:rPr>
              <a:t>potential </a:t>
            </a:r>
            <a:r>
              <a:rPr lang="en-US" altLang="en-US" dirty="0"/>
              <a:t>to </a:t>
            </a:r>
            <a:r>
              <a:rPr lang="en-US" altLang="en-US" dirty="0" smtClean="0"/>
              <a:t>have a </a:t>
            </a:r>
            <a:r>
              <a:rPr lang="en-US" altLang="en-US" i="1" u="sng" dirty="0" smtClean="0">
                <a:solidFill>
                  <a:schemeClr val="folHlink"/>
                </a:solidFill>
              </a:rPr>
              <a:t>smaller executable</a:t>
            </a:r>
            <a:r>
              <a:rPr lang="en-US" altLang="en-US" i="1" dirty="0" smtClean="0"/>
              <a:t> </a:t>
            </a:r>
            <a:r>
              <a:rPr lang="en-US" altLang="en-US" dirty="0"/>
              <a:t>and to run </a:t>
            </a:r>
            <a:r>
              <a:rPr lang="en-US" altLang="en-US" dirty="0">
                <a:solidFill>
                  <a:schemeClr val="folHlink"/>
                </a:solidFill>
              </a:rPr>
              <a:t>faster</a:t>
            </a:r>
            <a:r>
              <a:rPr lang="en-US" altLang="en-US" dirty="0"/>
              <a:t> than a HLL </a:t>
            </a:r>
            <a:r>
              <a:rPr lang="en-US" altLang="en-US" dirty="0" smtClean="0"/>
              <a:t>program</a:t>
            </a:r>
            <a:endParaRPr lang="en-US" altLang="en-US" dirty="0"/>
          </a:p>
          <a:p>
            <a:pPr>
              <a:lnSpc>
                <a:spcPct val="90000"/>
              </a:lnSpc>
            </a:pPr>
            <a:r>
              <a:rPr lang="en-US" altLang="en-US" dirty="0"/>
              <a:t>But it takes too long to write a large program in assembly language</a:t>
            </a:r>
          </a:p>
          <a:p>
            <a:pPr lvl="1">
              <a:lnSpc>
                <a:spcPct val="90000"/>
              </a:lnSpc>
            </a:pPr>
            <a:r>
              <a:rPr lang="en-US" altLang="en-US" dirty="0"/>
              <a:t>Only time-critical procedures are written in assembly language (optimization for speed)</a:t>
            </a:r>
            <a:endParaRPr lang="en-US" altLang="en-US" sz="2000" dirty="0"/>
          </a:p>
          <a:p>
            <a:pPr>
              <a:lnSpc>
                <a:spcPct val="90000"/>
              </a:lnSpc>
            </a:pPr>
            <a:r>
              <a:rPr lang="en-US" altLang="en-US" dirty="0"/>
              <a:t>Assembly language are often used in embedded system programs stored in PROM chips</a:t>
            </a:r>
          </a:p>
          <a:p>
            <a:pPr lvl="1">
              <a:lnSpc>
                <a:spcPct val="90000"/>
              </a:lnSpc>
            </a:pPr>
            <a:r>
              <a:rPr lang="en-US" altLang="en-US" dirty="0"/>
              <a:t>Computer cartridge games, micro controllers, …</a:t>
            </a:r>
          </a:p>
          <a:p>
            <a:pPr>
              <a:lnSpc>
                <a:spcPct val="90000"/>
              </a:lnSpc>
            </a:pPr>
            <a:r>
              <a:rPr lang="en-US" altLang="en-US" dirty="0"/>
              <a:t>Remember: you will learn assembly language to learn how high-level language code gets translated into machine language</a:t>
            </a:r>
          </a:p>
          <a:p>
            <a:pPr lvl="1">
              <a:lnSpc>
                <a:spcPct val="90000"/>
              </a:lnSpc>
            </a:pPr>
            <a:r>
              <a:rPr lang="en-US" altLang="en-US" sz="2200" dirty="0"/>
              <a:t>i.e. to learn the details hidden in HLL code</a:t>
            </a:r>
          </a:p>
          <a:p>
            <a:pPr>
              <a:lnSpc>
                <a:spcPct val="90000"/>
              </a:lnSpc>
            </a:pPr>
            <a:endParaRPr lang="fr-FR" altLang="en-US" dirty="0"/>
          </a:p>
        </p:txBody>
      </p:sp>
    </p:spTree>
    <p:extLst>
      <p:ext uri="{BB962C8B-B14F-4D97-AF65-F5344CB8AC3E}">
        <p14:creationId xmlns:p14="http://schemas.microsoft.com/office/powerpoint/2010/main" val="315626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Intel-Based Computers 6/e, 2010.</a:t>
            </a:r>
          </a:p>
        </p:txBody>
      </p:sp>
      <p:sp>
        <p:nvSpPr>
          <p:cNvPr id="6" name="Slide Number Placeholder 3"/>
          <p:cNvSpPr>
            <a:spLocks noGrp="1"/>
          </p:cNvSpPr>
          <p:nvPr>
            <p:ph type="sldNum" sz="quarter" idx="11"/>
          </p:nvPr>
        </p:nvSpPr>
        <p:spPr/>
        <p:txBody>
          <a:bodyPr/>
          <a:lstStyle/>
          <a:p>
            <a:fld id="{7905535F-9E06-46E1-A650-9D58DCB7C66B}" type="slidenum">
              <a:rPr lang="en-US" altLang="en-US"/>
              <a:pPr/>
              <a:t>9</a:t>
            </a:fld>
            <a:endParaRPr lang="en-US" altLang="en-US"/>
          </a:p>
        </p:txBody>
      </p:sp>
      <p:sp>
        <p:nvSpPr>
          <p:cNvPr id="80898" name="Rectangle 1026"/>
          <p:cNvSpPr>
            <a:spLocks noGrp="1" noChangeArrowheads="1"/>
          </p:cNvSpPr>
          <p:nvPr>
            <p:ph type="title"/>
          </p:nvPr>
        </p:nvSpPr>
        <p:spPr/>
        <p:txBody>
          <a:bodyPr/>
          <a:lstStyle/>
          <a:p>
            <a:r>
              <a:rPr lang="en-US" altLang="en-US" sz="2800"/>
              <a:t>Comparing ASM to High-Level Languages</a:t>
            </a:r>
          </a:p>
        </p:txBody>
      </p:sp>
      <p:pic>
        <p:nvPicPr>
          <p:cNvPr id="80899"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7315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0" name="Picture 1028"/>
          <p:cNvPicPr>
            <a:picLocks noChangeAspect="1" noChangeArrowheads="1"/>
          </p:cNvPicPr>
          <p:nvPr/>
        </p:nvPicPr>
        <p:blipFill>
          <a:blip r:embed="rId3">
            <a:extLst>
              <a:ext uri="{28A0092B-C50C-407E-A947-70E740481C1C}">
                <a14:useLocalDpi xmlns:a14="http://schemas.microsoft.com/office/drawing/2010/main" val="0"/>
              </a:ext>
            </a:extLst>
          </a:blip>
          <a:srcRect t="17021" r="673"/>
          <a:stretch>
            <a:fillRect/>
          </a:stretch>
        </p:blipFill>
        <p:spPr bwMode="auto">
          <a:xfrm>
            <a:off x="1089025" y="3873500"/>
            <a:ext cx="7292975"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Default Design">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bg2"/>
            </a:solidFill>
            <a:effectLst/>
            <a:latin typeface="Arial" charset="0"/>
          </a:defRPr>
        </a:defPPr>
      </a:lstStyle>
    </a:lnDef>
  </a:objectDefaults>
  <a:extraClrSchemeLst>
    <a:extraClrScheme>
      <a:clrScheme name="Default 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Default 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2864</TotalTime>
  <Words>2823</Words>
  <Application>Microsoft Office PowerPoint</Application>
  <PresentationFormat>On-screen Show (4:3)</PresentationFormat>
  <Paragraphs>488</Paragraphs>
  <Slides>56</Slides>
  <Notes>14</Notes>
  <HiddenSlides>0</HiddenSlides>
  <MMClips>0</MMClips>
  <ScaleCrop>false</ScaleCrop>
  <HeadingPairs>
    <vt:vector size="6" baseType="variant">
      <vt:variant>
        <vt:lpstr>Theme</vt:lpstr>
      </vt:variant>
      <vt:variant>
        <vt:i4>12</vt:i4>
      </vt:variant>
      <vt:variant>
        <vt:lpstr>Embedded OLE Servers</vt:lpstr>
      </vt:variant>
      <vt:variant>
        <vt:i4>4</vt:i4>
      </vt:variant>
      <vt:variant>
        <vt:lpstr>Slide Titles</vt:lpstr>
      </vt:variant>
      <vt:variant>
        <vt:i4>56</vt:i4>
      </vt:variant>
    </vt:vector>
  </HeadingPairs>
  <TitlesOfParts>
    <vt:vector size="72" baseType="lpstr">
      <vt:lpstr>Soaring</vt:lpstr>
      <vt:lpstr>Default Design</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1_Soaring</vt:lpstr>
      <vt:lpstr>VISIO</vt:lpstr>
      <vt:lpstr>Equation</vt:lpstr>
      <vt:lpstr>Photo Editor Photo</vt:lpstr>
      <vt:lpstr>Clip</vt:lpstr>
      <vt:lpstr>Assembly Language for x86 Processors 6th Edition </vt:lpstr>
      <vt:lpstr>The Bottom-Up Approach </vt:lpstr>
      <vt:lpstr>The Top-Down Approach</vt:lpstr>
      <vt:lpstr>The Top-Down Approach (Ctn.)</vt:lpstr>
      <vt:lpstr>Welcome to Assembly Language</vt:lpstr>
      <vt:lpstr>Levels and Languages</vt:lpstr>
      <vt:lpstr>Translating Languages</vt:lpstr>
      <vt:lpstr>Assembly Language Today</vt:lpstr>
      <vt:lpstr>Comparing ASM to High-Level Languages</vt:lpstr>
      <vt:lpstr>Specific Machine Levels</vt:lpstr>
      <vt:lpstr>High-Level Language</vt:lpstr>
      <vt:lpstr>Assembly Language</vt:lpstr>
      <vt:lpstr>Instruction Set Architecture (ISA)</vt:lpstr>
      <vt:lpstr>Digital Logic</vt:lpstr>
      <vt:lpstr>Basic Microcomputer Design</vt:lpstr>
      <vt:lpstr>Review: Data Representation</vt:lpstr>
      <vt:lpstr>Memory Units for the Intel x86</vt:lpstr>
      <vt:lpstr>Data Representation</vt:lpstr>
      <vt:lpstr>Number Systems</vt:lpstr>
      <vt:lpstr>Binary Numbers</vt:lpstr>
      <vt:lpstr>Binary Numbers</vt:lpstr>
      <vt:lpstr>Translating Binary to Decimal</vt:lpstr>
      <vt:lpstr>Translating Unsigned Decimal to Binary</vt:lpstr>
      <vt:lpstr>Binary Addition</vt:lpstr>
      <vt:lpstr>Integer Storage Sizes</vt:lpstr>
      <vt:lpstr>Hexadecimal Integers</vt:lpstr>
      <vt:lpstr>Translating Binary to Hexadecimal</vt:lpstr>
      <vt:lpstr>Converting Hexadecimal to Decimal</vt:lpstr>
      <vt:lpstr>Powers of 16</vt:lpstr>
      <vt:lpstr>Converting Decimal to Hexadecimal</vt:lpstr>
      <vt:lpstr>Hexadecimal Addition</vt:lpstr>
      <vt:lpstr>Hexadecimal Subtraction</vt:lpstr>
      <vt:lpstr>Integer Representations</vt:lpstr>
      <vt:lpstr>Signed Integers</vt:lpstr>
      <vt:lpstr>Forming the Two's Complement</vt:lpstr>
      <vt:lpstr>Binary Subtraction</vt:lpstr>
      <vt:lpstr>Learn How To Do the Following:</vt:lpstr>
      <vt:lpstr>Ranges of Signed Integers</vt:lpstr>
      <vt:lpstr>Signed and Unsigned Interpretation</vt:lpstr>
      <vt:lpstr>Maximum and Minimum Values</vt:lpstr>
      <vt:lpstr>Character Representation</vt:lpstr>
      <vt:lpstr>The ASCII Character Set </vt:lpstr>
      <vt:lpstr>Text Files</vt:lpstr>
      <vt:lpstr>Character Storage</vt:lpstr>
      <vt:lpstr>Numeric Data Representation</vt:lpstr>
      <vt:lpstr>Boolean Operations</vt:lpstr>
      <vt:lpstr>Boolean Algebra</vt:lpstr>
      <vt:lpstr>NOT</vt:lpstr>
      <vt:lpstr>AND</vt:lpstr>
      <vt:lpstr>OR</vt:lpstr>
      <vt:lpstr>Operator Precedence</vt:lpstr>
      <vt:lpstr>Truth Tables (1 of 3)</vt:lpstr>
      <vt:lpstr>Truth Tables (2 of 3)</vt:lpstr>
      <vt:lpstr>Truth Tables (3 of 3)</vt:lpstr>
      <vt:lpstr>Summary</vt:lpstr>
      <vt:lpstr>54 68 65 20 45 6E 64</vt:lpstr>
    </vt:vector>
  </TitlesOfParts>
  <Company>Prentice-Hall Publishing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Basic Concepts</dc:subject>
  <dc:creator>Kip Irvine</dc:creator>
  <cp:lastModifiedBy>ANgom</cp:lastModifiedBy>
  <cp:revision>402</cp:revision>
  <cp:lastPrinted>1601-01-01T00:00:00Z</cp:lastPrinted>
  <dcterms:created xsi:type="dcterms:W3CDTF">2002-05-30T02:31:33Z</dcterms:created>
  <dcterms:modified xsi:type="dcterms:W3CDTF">2015-01-13T16:05:14Z</dcterms:modified>
</cp:coreProperties>
</file>