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 id="2147483726" r:id="rId3"/>
    <p:sldMasterId id="2147483738" r:id="rId4"/>
  </p:sldMasterIdLst>
  <p:notesMasterIdLst>
    <p:notesMasterId r:id="rId53"/>
  </p:notesMasterIdLst>
  <p:handoutMasterIdLst>
    <p:handoutMasterId r:id="rId54"/>
  </p:handoutMasterIdLst>
  <p:sldIdLst>
    <p:sldId id="256" r:id="rId5"/>
    <p:sldId id="338" r:id="rId6"/>
    <p:sldId id="339" r:id="rId7"/>
    <p:sldId id="340" r:id="rId8"/>
    <p:sldId id="341" r:id="rId9"/>
    <p:sldId id="342" r:id="rId10"/>
    <p:sldId id="343" r:id="rId11"/>
    <p:sldId id="347" r:id="rId12"/>
    <p:sldId id="348" r:id="rId13"/>
    <p:sldId id="349" r:id="rId14"/>
    <p:sldId id="351" r:id="rId15"/>
    <p:sldId id="350" r:id="rId16"/>
    <p:sldId id="352" r:id="rId17"/>
    <p:sldId id="353" r:id="rId18"/>
    <p:sldId id="354" r:id="rId19"/>
    <p:sldId id="355" r:id="rId20"/>
    <p:sldId id="356" r:id="rId21"/>
    <p:sldId id="357" r:id="rId22"/>
    <p:sldId id="358" r:id="rId23"/>
    <p:sldId id="359" r:id="rId24"/>
    <p:sldId id="360" r:id="rId25"/>
    <p:sldId id="361" r:id="rId26"/>
    <p:sldId id="363" r:id="rId27"/>
    <p:sldId id="364" r:id="rId28"/>
    <p:sldId id="390" r:id="rId29"/>
    <p:sldId id="366" r:id="rId30"/>
    <p:sldId id="365" r:id="rId31"/>
    <p:sldId id="389" r:id="rId32"/>
    <p:sldId id="367" r:id="rId33"/>
    <p:sldId id="368" r:id="rId34"/>
    <p:sldId id="369" r:id="rId35"/>
    <p:sldId id="370" r:id="rId36"/>
    <p:sldId id="371" r:id="rId37"/>
    <p:sldId id="372" r:id="rId38"/>
    <p:sldId id="373" r:id="rId39"/>
    <p:sldId id="391" r:id="rId40"/>
    <p:sldId id="392" r:id="rId41"/>
    <p:sldId id="393" r:id="rId42"/>
    <p:sldId id="376" r:id="rId43"/>
    <p:sldId id="377" r:id="rId44"/>
    <p:sldId id="378" r:id="rId45"/>
    <p:sldId id="382" r:id="rId46"/>
    <p:sldId id="383" r:id="rId47"/>
    <p:sldId id="384" r:id="rId48"/>
    <p:sldId id="385" r:id="rId49"/>
    <p:sldId id="386" r:id="rId50"/>
    <p:sldId id="387" r:id="rId51"/>
    <p:sldId id="388" r:id="rId52"/>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7" autoAdjust="0"/>
    <p:restoredTop sz="90945"/>
  </p:normalViewPr>
  <p:slideViewPr>
    <p:cSldViewPr>
      <p:cViewPr varScale="1">
        <p:scale>
          <a:sx n="171" d="100"/>
          <a:sy n="171" d="100"/>
        </p:scale>
        <p:origin x="184" y="92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42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50622D2B-CCB4-4C79-ABF6-761E83A69735}" type="slidenum">
              <a:rPr lang="en-US" altLang="en-US"/>
              <a:pPr/>
              <a:t>‹#›</a:t>
            </a:fld>
            <a:endParaRPr lang="en-US" altLang="en-US"/>
          </a:p>
        </p:txBody>
      </p:sp>
    </p:spTree>
    <p:extLst>
      <p:ext uri="{BB962C8B-B14F-4D97-AF65-F5344CB8AC3E}">
        <p14:creationId xmlns:p14="http://schemas.microsoft.com/office/powerpoint/2010/main" val="4024156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35843"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358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5CC38BA6-B320-4643-892D-DAB9614CCE2D}" type="slidenum">
              <a:rPr lang="en-US" altLang="en-US"/>
              <a:pPr/>
              <a:t>‹#›</a:t>
            </a:fld>
            <a:endParaRPr lang="en-US" altLang="en-US"/>
          </a:p>
        </p:txBody>
      </p:sp>
    </p:spTree>
    <p:extLst>
      <p:ext uri="{BB962C8B-B14F-4D97-AF65-F5344CB8AC3E}">
        <p14:creationId xmlns:p14="http://schemas.microsoft.com/office/powerpoint/2010/main" val="20460945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C38BA6-B320-4643-892D-DAB9614CCE2D}" type="slidenum">
              <a:rPr lang="en-US" altLang="en-US" smtClean="0"/>
              <a:pPr/>
              <a:t>1</a:t>
            </a:fld>
            <a:endParaRPr lang="en-US" altLang="en-US"/>
          </a:p>
        </p:txBody>
      </p:sp>
    </p:spTree>
    <p:extLst>
      <p:ext uri="{BB962C8B-B14F-4D97-AF65-F5344CB8AC3E}">
        <p14:creationId xmlns:p14="http://schemas.microsoft.com/office/powerpoint/2010/main" val="1761393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C6DEF2D1-E6A6-4754-88ED-28FC45849A6E}" type="datetime1">
              <a:rPr lang="en-US" altLang="en-US">
                <a:solidFill>
                  <a:srgbClr val="EEECE1"/>
                </a:solidFill>
              </a:rPr>
              <a:pPr/>
              <a:t>9/12/17</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21098F3B-45BF-4E48-A05F-FC9B68E9B376}" type="slidenum">
              <a:rPr lang="en-US" altLang="en-US">
                <a:solidFill>
                  <a:srgbClr val="EEECE1"/>
                </a:solidFill>
              </a:rPr>
              <a:pPr/>
              <a:t>37</a:t>
            </a:fld>
            <a:endParaRPr lang="en-US" altLang="en-US">
              <a:solidFill>
                <a:srgbClr val="EEECE1"/>
              </a:solidFill>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4452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5D618575-CC91-44EA-B4C9-D0A7CDDD4CD7}" type="datetime1">
              <a:rPr lang="en-US" altLang="en-US">
                <a:solidFill>
                  <a:srgbClr val="EEECE1"/>
                </a:solidFill>
              </a:rPr>
              <a:pPr/>
              <a:t>9/12/17</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AF388642-4488-4D77-B34A-F45E0B703320}" type="slidenum">
              <a:rPr lang="en-US" altLang="en-US">
                <a:solidFill>
                  <a:srgbClr val="EEECE1"/>
                </a:solidFill>
              </a:rPr>
              <a:pPr/>
              <a:t>38</a:t>
            </a:fld>
            <a:endParaRPr lang="en-US" altLang="en-US">
              <a:solidFill>
                <a:srgbClr val="EEECE1"/>
              </a:solidFill>
            </a:endParaRPr>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40674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BAFB614-464D-4967-BBA8-4C5BE8D8E49B}" type="datetime1">
              <a:rPr lang="en-US" altLang="en-US">
                <a:solidFill>
                  <a:srgbClr val="EEECE1"/>
                </a:solidFill>
              </a:rPr>
              <a:pPr/>
              <a:t>9/12/17</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7E080189-BD6B-4AFF-A822-3B30200592AF}" type="slidenum">
              <a:rPr lang="en-US" altLang="en-US">
                <a:solidFill>
                  <a:srgbClr val="EEECE1"/>
                </a:solidFill>
              </a:rPr>
              <a:pPr/>
              <a:t>6</a:t>
            </a:fld>
            <a:endParaRPr lang="en-US" altLang="en-US">
              <a:solidFill>
                <a:srgbClr val="EEECE1"/>
              </a:solidFill>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fr-FR" altLang="en-US"/>
          </a:p>
        </p:txBody>
      </p:sp>
    </p:spTree>
    <p:extLst>
      <p:ext uri="{BB962C8B-B14F-4D97-AF65-F5344CB8AC3E}">
        <p14:creationId xmlns:p14="http://schemas.microsoft.com/office/powerpoint/2010/main" val="1193527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6F3F530A-C189-4677-9578-EF87B515CE52}" type="datetime1">
              <a:rPr lang="en-US" altLang="en-US">
                <a:solidFill>
                  <a:srgbClr val="EEECE1"/>
                </a:solidFill>
              </a:rPr>
              <a:pPr/>
              <a:t>9/12/17</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FEFB3DEB-8A54-4AB7-AC9A-AED15A4DBABF}" type="slidenum">
              <a:rPr lang="en-US" altLang="en-US">
                <a:solidFill>
                  <a:srgbClr val="EEECE1"/>
                </a:solidFill>
              </a:rPr>
              <a:pPr/>
              <a:t>7</a:t>
            </a:fld>
            <a:endParaRPr lang="en-US" altLang="en-US">
              <a:solidFill>
                <a:srgbClr val="EEECE1"/>
              </a:solidFill>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fr-FR" altLang="en-US"/>
          </a:p>
        </p:txBody>
      </p:sp>
    </p:spTree>
    <p:extLst>
      <p:ext uri="{BB962C8B-B14F-4D97-AF65-F5344CB8AC3E}">
        <p14:creationId xmlns:p14="http://schemas.microsoft.com/office/powerpoint/2010/main" val="107861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C23983A3-4768-4A36-9212-CC1BEE5C0B5E}" type="datetime1">
              <a:rPr lang="en-US" altLang="en-US">
                <a:solidFill>
                  <a:srgbClr val="EEECE1"/>
                </a:solidFill>
              </a:rPr>
              <a:pPr/>
              <a:t>9/12/17</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92DA42F0-564E-47C5-B53F-1CB665164682}" type="slidenum">
              <a:rPr lang="en-US" altLang="en-US">
                <a:solidFill>
                  <a:srgbClr val="EEECE1"/>
                </a:solidFill>
              </a:rPr>
              <a:pPr/>
              <a:t>11</a:t>
            </a:fld>
            <a:endParaRPr lang="en-US" altLang="en-US">
              <a:solidFill>
                <a:srgbClr val="EEECE1"/>
              </a:solidFill>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2152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710A0E0E-003B-4D97-876E-15C578CC7ED0}" type="datetime1">
              <a:rPr lang="en-US" altLang="en-US">
                <a:solidFill>
                  <a:srgbClr val="EEECE1"/>
                </a:solidFill>
              </a:rPr>
              <a:pPr/>
              <a:t>9/12/17</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84A0E6EC-9657-480D-BD30-02FA23F99EA9}" type="slidenum">
              <a:rPr lang="en-US" altLang="en-US">
                <a:solidFill>
                  <a:srgbClr val="EEECE1"/>
                </a:solidFill>
              </a:rPr>
              <a:pPr/>
              <a:t>23</a:t>
            </a:fld>
            <a:endParaRPr lang="en-US" altLang="en-US">
              <a:solidFill>
                <a:srgbClr val="EEECE1"/>
              </a:solidFill>
            </a:endParaRPr>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1966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E94D7AF6-D80D-411F-9457-8A3327481488}" type="datetime1">
              <a:rPr lang="en-US" altLang="en-US">
                <a:solidFill>
                  <a:srgbClr val="EEECE1"/>
                </a:solidFill>
              </a:rPr>
              <a:pPr/>
              <a:t>9/12/17</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FDCE171A-3C38-4C0C-9068-9C5B01A1E611}" type="slidenum">
              <a:rPr lang="en-US" altLang="en-US">
                <a:solidFill>
                  <a:srgbClr val="EEECE1"/>
                </a:solidFill>
              </a:rPr>
              <a:pPr/>
              <a:t>27</a:t>
            </a:fld>
            <a:endParaRPr lang="en-US" altLang="en-US">
              <a:solidFill>
                <a:srgbClr val="EEECE1"/>
              </a:solidFill>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05473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DDE9B4FC-F165-4D4E-AE55-B5B29D2CC63B}" type="datetime1">
              <a:rPr lang="en-US" altLang="en-US">
                <a:solidFill>
                  <a:srgbClr val="EEECE1"/>
                </a:solidFill>
              </a:rPr>
              <a:pPr/>
              <a:t>9/12/17</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C77F3D6E-2C60-4496-8673-9B36E82A1AF7}" type="slidenum">
              <a:rPr lang="en-US" altLang="en-US">
                <a:solidFill>
                  <a:srgbClr val="EEECE1"/>
                </a:solidFill>
              </a:rPr>
              <a:pPr/>
              <a:t>29</a:t>
            </a:fld>
            <a:endParaRPr lang="en-US" altLang="en-US">
              <a:solidFill>
                <a:srgbClr val="EEECE1"/>
              </a:solidFill>
            </a:endParaRPr>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8107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129C134B-3B4F-4968-8D3A-70AAC67092E1}" type="datetime1">
              <a:rPr lang="en-US" altLang="en-US">
                <a:solidFill>
                  <a:srgbClr val="EEECE1"/>
                </a:solidFill>
              </a:rPr>
              <a:pPr/>
              <a:t>9/12/17</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187E4E65-2781-4DA7-B853-915F6D1124BD}" type="slidenum">
              <a:rPr lang="en-US" altLang="en-US">
                <a:solidFill>
                  <a:srgbClr val="EEECE1"/>
                </a:solidFill>
              </a:rPr>
              <a:pPr/>
              <a:t>33</a:t>
            </a:fld>
            <a:endParaRPr lang="en-US" altLang="en-US">
              <a:solidFill>
                <a:srgbClr val="EEECE1"/>
              </a:solidFill>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21127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E2BFB243-753B-4EA3-8DA7-40340C801AE5}" type="datetime1">
              <a:rPr lang="en-US" altLang="en-US">
                <a:solidFill>
                  <a:srgbClr val="EEECE1"/>
                </a:solidFill>
              </a:rPr>
              <a:pPr/>
              <a:t>9/12/17</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51032F67-156A-4841-8ABE-3DA2BFEE31C2}" type="slidenum">
              <a:rPr lang="en-US" altLang="en-US">
                <a:solidFill>
                  <a:srgbClr val="EEECE1"/>
                </a:solidFill>
              </a:rPr>
              <a:pPr/>
              <a:t>36</a:t>
            </a:fld>
            <a:endParaRPr lang="en-US" altLang="en-US">
              <a:solidFill>
                <a:srgbClr val="EEECE1"/>
              </a:solidFill>
            </a:endParaRPr>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1552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77C4D3E3-4618-465B-BDF1-E5660379A553}" type="slidenum">
              <a:rPr lang="en-US" altLang="en-US"/>
              <a:pPr/>
              <a:t>‹#›</a:t>
            </a:fld>
            <a:endParaRPr lang="en-US" altLang="en-US"/>
          </a:p>
        </p:txBody>
      </p:sp>
    </p:spTree>
    <p:extLst>
      <p:ext uri="{BB962C8B-B14F-4D97-AF65-F5344CB8AC3E}">
        <p14:creationId xmlns:p14="http://schemas.microsoft.com/office/powerpoint/2010/main" val="189150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1FB4452E-F403-4B73-A968-06897BB8A26E}" type="slidenum">
              <a:rPr lang="en-US" altLang="en-US"/>
              <a:pPr/>
              <a:t>‹#›</a:t>
            </a:fld>
            <a:endParaRPr lang="en-US" altLang="en-US"/>
          </a:p>
        </p:txBody>
      </p:sp>
    </p:spTree>
    <p:extLst>
      <p:ext uri="{BB962C8B-B14F-4D97-AF65-F5344CB8AC3E}">
        <p14:creationId xmlns:p14="http://schemas.microsoft.com/office/powerpoint/2010/main" val="115345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9A1AF946-25B3-4850-BB2E-C2A5BEFD8BA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84171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7C35B912-2AF9-45F2-A455-FCBBEFD0AA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2015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975970A-E5F0-425A-BA2F-C44D762098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51672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FE0543F-AA7A-497E-B206-903B642F815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80233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E38073E0-CA2C-40AD-81D2-B1E001E1908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77143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3FC85ACC-572A-41AC-9C6B-83130734803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90790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330357A3-57BA-438D-9AA6-786746B40CE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62579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6CEF78C5-7E7B-41FD-AE15-A3707A1DFD3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2486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77007B14-40E4-4473-BB2B-E497568DDF9D}" type="slidenum">
              <a:rPr lang="en-US" altLang="en-US"/>
              <a:pPr/>
              <a:t>‹#›</a:t>
            </a:fld>
            <a:endParaRPr lang="en-US" altLang="en-US"/>
          </a:p>
        </p:txBody>
      </p:sp>
    </p:spTree>
    <p:extLst>
      <p:ext uri="{BB962C8B-B14F-4D97-AF65-F5344CB8AC3E}">
        <p14:creationId xmlns:p14="http://schemas.microsoft.com/office/powerpoint/2010/main" val="107723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5C93806E-FA1D-419F-93CA-B1FED5D0C4E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881217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15FBC99-1A4D-4045-8024-1401DD53229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53961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43827C9-39E0-4170-B9BE-9E357193E44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326189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95400"/>
            <a:ext cx="386715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048250" y="1295400"/>
            <a:ext cx="3867150" cy="49530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19BEB9AC-FE36-4474-8DA3-501E63A4F31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792826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solidFill>
                  <a:srgbClr val="FFFFFF"/>
                </a:solidFill>
              </a:endParaRPr>
            </a:p>
          </p:txBody>
        </p:sp>
        <p:sp>
          <p:nvSpPr>
            <p:cNvPr id="6" name="Arc 4"/>
            <p:cNvSpPr>
              <a:spLocks/>
            </p:cNvSpPr>
            <p:nvPr/>
          </p:nvSpPr>
          <p:spPr bwMode="auto">
            <a:xfrm>
              <a:off x="-652" y="978"/>
              <a:ext cx="4237" cy="3342"/>
            </a:xfrm>
            <a:custGeom>
              <a:avLst/>
              <a:gdLst>
                <a:gd name="T0" fmla="*/ 780 w 21600"/>
                <a:gd name="T1" fmla="*/ 0 h 21231"/>
                <a:gd name="T2" fmla="*/ 4237 w 21600"/>
                <a:gd name="T3" fmla="*/ 3342 h 21231"/>
                <a:gd name="T4" fmla="*/ 0 w 21600"/>
                <a:gd name="T5" fmla="*/ 3342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35012195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71A63BC9-E31D-408E-9480-134DD3AC8451}"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1798978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5FB4BBF3-57CC-42D0-8C82-3CD2471E162A}"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186199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8905EC51-BD2F-47FB-A2D7-ED1F787A50B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8747578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8" name="Rectangle 9"/>
          <p:cNvSpPr>
            <a:spLocks noGrp="1" noChangeArrowheads="1"/>
          </p:cNvSpPr>
          <p:nvPr>
            <p:ph type="sldNum" sz="quarter" idx="11"/>
          </p:nvPr>
        </p:nvSpPr>
        <p:spPr>
          <a:ln/>
        </p:spPr>
        <p:txBody>
          <a:bodyPr/>
          <a:lstStyle>
            <a:lvl1pPr>
              <a:defRPr/>
            </a:lvl1pPr>
          </a:lstStyle>
          <a:p>
            <a:pPr>
              <a:defRPr/>
            </a:pPr>
            <a:fld id="{473EB44A-D21E-404B-99CD-18911B692B7C}"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4299841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4" name="Rectangle 9"/>
          <p:cNvSpPr>
            <a:spLocks noGrp="1" noChangeArrowheads="1"/>
          </p:cNvSpPr>
          <p:nvPr>
            <p:ph type="sldNum" sz="quarter" idx="11"/>
          </p:nvPr>
        </p:nvSpPr>
        <p:spPr>
          <a:ln/>
        </p:spPr>
        <p:txBody>
          <a:bodyPr/>
          <a:lstStyle>
            <a:lvl1pPr>
              <a:defRPr/>
            </a:lvl1pPr>
          </a:lstStyle>
          <a:p>
            <a:pPr>
              <a:defRPr/>
            </a:pPr>
            <a:fld id="{4286476A-C17D-41C8-9772-8A02055187B5}"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000532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48DB6EF1-0A25-48C8-8561-A7999F1701DF}" type="slidenum">
              <a:rPr lang="en-US" altLang="en-US"/>
              <a:pPr/>
              <a:t>‹#›</a:t>
            </a:fld>
            <a:endParaRPr lang="en-US" altLang="en-US"/>
          </a:p>
        </p:txBody>
      </p:sp>
    </p:spTree>
    <p:extLst>
      <p:ext uri="{BB962C8B-B14F-4D97-AF65-F5344CB8AC3E}">
        <p14:creationId xmlns:p14="http://schemas.microsoft.com/office/powerpoint/2010/main" val="39437904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3" name="Rectangle 9"/>
          <p:cNvSpPr>
            <a:spLocks noGrp="1" noChangeArrowheads="1"/>
          </p:cNvSpPr>
          <p:nvPr>
            <p:ph type="sldNum" sz="quarter" idx="11"/>
          </p:nvPr>
        </p:nvSpPr>
        <p:spPr>
          <a:ln/>
        </p:spPr>
        <p:txBody>
          <a:bodyPr/>
          <a:lstStyle>
            <a:lvl1pPr>
              <a:defRPr/>
            </a:lvl1pPr>
          </a:lstStyle>
          <a:p>
            <a:pPr>
              <a:defRPr/>
            </a:pPr>
            <a:fld id="{259BA644-3D2F-4C8E-84E0-78FFD81EBA26}"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085953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51867C5E-085B-4AA7-8A4E-4840626F81F9}"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2395018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1691290B-6AC5-4CE4-A213-EA2FD0B11E58}"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443412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2D50F701-AF29-4389-9F38-0906DEB87198}"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9556423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solidFill>
                  <a:srgbClr val="FFFFFF"/>
                </a:solidFill>
              </a:rPr>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D15B236C-953F-4F46-A8D0-2677AACAE733}"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8981085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36387130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5" name="Slide Number Placeholder 4"/>
          <p:cNvSpPr>
            <a:spLocks noGrp="1"/>
          </p:cNvSpPr>
          <p:nvPr>
            <p:ph type="sldNum" sz="quarter" idx="11"/>
          </p:nvPr>
        </p:nvSpPr>
        <p:spPr/>
        <p:txBody>
          <a:bodyPr/>
          <a:lstStyle>
            <a:lvl1pPr>
              <a:defRPr/>
            </a:lvl1pPr>
          </a:lstStyle>
          <a:p>
            <a:fld id="{62C30993-2EA1-45E1-A451-AF32BED0EBC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011284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5" name="Slide Number Placeholder 4"/>
          <p:cNvSpPr>
            <a:spLocks noGrp="1"/>
          </p:cNvSpPr>
          <p:nvPr>
            <p:ph type="sldNum" sz="quarter" idx="11"/>
          </p:nvPr>
        </p:nvSpPr>
        <p:spPr/>
        <p:txBody>
          <a:bodyPr/>
          <a:lstStyle>
            <a:lvl1pPr>
              <a:defRPr/>
            </a:lvl1pPr>
          </a:lstStyle>
          <a:p>
            <a:fld id="{EE0E6ABF-24AA-4B20-86D6-6BE6518CB25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129423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6" name="Slide Number Placeholder 5"/>
          <p:cNvSpPr>
            <a:spLocks noGrp="1"/>
          </p:cNvSpPr>
          <p:nvPr>
            <p:ph type="sldNum" sz="quarter" idx="11"/>
          </p:nvPr>
        </p:nvSpPr>
        <p:spPr/>
        <p:txBody>
          <a:bodyPr/>
          <a:lstStyle>
            <a:lvl1pPr>
              <a:defRPr/>
            </a:lvl1pPr>
          </a:lstStyle>
          <a:p>
            <a:fld id="{54E725F4-62B6-47ED-B92C-3F402AD9A04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5508946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8" name="Slide Number Placeholder 7"/>
          <p:cNvSpPr>
            <a:spLocks noGrp="1"/>
          </p:cNvSpPr>
          <p:nvPr>
            <p:ph type="sldNum" sz="quarter" idx="11"/>
          </p:nvPr>
        </p:nvSpPr>
        <p:spPr/>
        <p:txBody>
          <a:bodyPr/>
          <a:lstStyle>
            <a:lvl1pPr>
              <a:defRPr/>
            </a:lvl1pPr>
          </a:lstStyle>
          <a:p>
            <a:fld id="{12721918-6EFD-45A4-9E77-696C2ABF52A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9650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403113FE-AF5A-40AB-A547-62D95829CFF9}" type="slidenum">
              <a:rPr lang="en-US" altLang="en-US"/>
              <a:pPr/>
              <a:t>‹#›</a:t>
            </a:fld>
            <a:endParaRPr lang="en-US" altLang="en-US"/>
          </a:p>
        </p:txBody>
      </p:sp>
    </p:spTree>
    <p:extLst>
      <p:ext uri="{BB962C8B-B14F-4D97-AF65-F5344CB8AC3E}">
        <p14:creationId xmlns:p14="http://schemas.microsoft.com/office/powerpoint/2010/main" val="1337932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4" name="Slide Number Placeholder 3"/>
          <p:cNvSpPr>
            <a:spLocks noGrp="1"/>
          </p:cNvSpPr>
          <p:nvPr>
            <p:ph type="sldNum" sz="quarter" idx="11"/>
          </p:nvPr>
        </p:nvSpPr>
        <p:spPr/>
        <p:txBody>
          <a:bodyPr/>
          <a:lstStyle>
            <a:lvl1pPr>
              <a:defRPr/>
            </a:lvl1pPr>
          </a:lstStyle>
          <a:p>
            <a:fld id="{B5829FBE-3E35-4E9C-B6E3-AFC8E5F2F956}"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8926033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3" name="Slide Number Placeholder 2"/>
          <p:cNvSpPr>
            <a:spLocks noGrp="1"/>
          </p:cNvSpPr>
          <p:nvPr>
            <p:ph type="sldNum" sz="quarter" idx="11"/>
          </p:nvPr>
        </p:nvSpPr>
        <p:spPr/>
        <p:txBody>
          <a:bodyPr/>
          <a:lstStyle>
            <a:lvl1pPr>
              <a:defRPr/>
            </a:lvl1pPr>
          </a:lstStyle>
          <a:p>
            <a:fld id="{E79B0A6E-EB53-473F-AFC3-237F06424D9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067050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6" name="Slide Number Placeholder 5"/>
          <p:cNvSpPr>
            <a:spLocks noGrp="1"/>
          </p:cNvSpPr>
          <p:nvPr>
            <p:ph type="sldNum" sz="quarter" idx="11"/>
          </p:nvPr>
        </p:nvSpPr>
        <p:spPr/>
        <p:txBody>
          <a:bodyPr/>
          <a:lstStyle>
            <a:lvl1pPr>
              <a:defRPr/>
            </a:lvl1pPr>
          </a:lstStyle>
          <a:p>
            <a:fld id="{A14700B7-BF50-4294-B327-79A63A1F840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2956756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6" name="Slide Number Placeholder 5"/>
          <p:cNvSpPr>
            <a:spLocks noGrp="1"/>
          </p:cNvSpPr>
          <p:nvPr>
            <p:ph type="sldNum" sz="quarter" idx="11"/>
          </p:nvPr>
        </p:nvSpPr>
        <p:spPr/>
        <p:txBody>
          <a:bodyPr/>
          <a:lstStyle>
            <a:lvl1pPr>
              <a:defRPr/>
            </a:lvl1pPr>
          </a:lstStyle>
          <a:p>
            <a:fld id="{238A76B1-5BC7-4817-8FCD-D20C5E7018B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849876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5" name="Slide Number Placeholder 4"/>
          <p:cNvSpPr>
            <a:spLocks noGrp="1"/>
          </p:cNvSpPr>
          <p:nvPr>
            <p:ph type="sldNum" sz="quarter" idx="11"/>
          </p:nvPr>
        </p:nvSpPr>
        <p:spPr/>
        <p:txBody>
          <a:bodyPr/>
          <a:lstStyle>
            <a:lvl1pPr>
              <a:defRPr/>
            </a:lvl1pPr>
          </a:lstStyle>
          <a:p>
            <a:fld id="{AB06156B-0541-4892-98D4-FC7649F245E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986799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Intel-Based Computers 6/e, 2010.</a:t>
            </a:r>
          </a:p>
        </p:txBody>
      </p:sp>
      <p:sp>
        <p:nvSpPr>
          <p:cNvPr id="5" name="Slide Number Placeholder 4"/>
          <p:cNvSpPr>
            <a:spLocks noGrp="1"/>
          </p:cNvSpPr>
          <p:nvPr>
            <p:ph type="sldNum" sz="quarter" idx="11"/>
          </p:nvPr>
        </p:nvSpPr>
        <p:spPr/>
        <p:txBody>
          <a:bodyPr/>
          <a:lstStyle>
            <a:lvl1pPr>
              <a:defRPr/>
            </a:lvl1pPr>
          </a:lstStyle>
          <a:p>
            <a:fld id="{554711B9-86A7-4348-9716-ED8A634009F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05592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1C7A9733-5C99-45D1-9F03-131A7FA17441}" type="slidenum">
              <a:rPr lang="en-US" altLang="en-US"/>
              <a:pPr/>
              <a:t>‹#›</a:t>
            </a:fld>
            <a:endParaRPr lang="en-US" altLang="en-US"/>
          </a:p>
        </p:txBody>
      </p:sp>
    </p:spTree>
    <p:extLst>
      <p:ext uri="{BB962C8B-B14F-4D97-AF65-F5344CB8AC3E}">
        <p14:creationId xmlns:p14="http://schemas.microsoft.com/office/powerpoint/2010/main" val="3362765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8021C1DB-AE2E-4457-98A0-E92E351EC3D1}" type="slidenum">
              <a:rPr lang="en-US" altLang="en-US"/>
              <a:pPr/>
              <a:t>‹#›</a:t>
            </a:fld>
            <a:endParaRPr lang="en-US" altLang="en-US"/>
          </a:p>
        </p:txBody>
      </p:sp>
    </p:spTree>
    <p:extLst>
      <p:ext uri="{BB962C8B-B14F-4D97-AF65-F5344CB8AC3E}">
        <p14:creationId xmlns:p14="http://schemas.microsoft.com/office/powerpoint/2010/main" val="391522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30418AF3-C172-4DA1-9830-ED8577B80211}" type="slidenum">
              <a:rPr lang="en-US" altLang="en-US"/>
              <a:pPr/>
              <a:t>‹#›</a:t>
            </a:fld>
            <a:endParaRPr lang="en-US" altLang="en-US"/>
          </a:p>
        </p:txBody>
      </p:sp>
    </p:spTree>
    <p:extLst>
      <p:ext uri="{BB962C8B-B14F-4D97-AF65-F5344CB8AC3E}">
        <p14:creationId xmlns:p14="http://schemas.microsoft.com/office/powerpoint/2010/main" val="1510084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29FC11D9-ACDB-4346-9F82-393538655BEB}" type="slidenum">
              <a:rPr lang="en-US" altLang="en-US"/>
              <a:pPr/>
              <a:t>‹#›</a:t>
            </a:fld>
            <a:endParaRPr lang="en-US" altLang="en-US"/>
          </a:p>
        </p:txBody>
      </p:sp>
    </p:spTree>
    <p:extLst>
      <p:ext uri="{BB962C8B-B14F-4D97-AF65-F5344CB8AC3E}">
        <p14:creationId xmlns:p14="http://schemas.microsoft.com/office/powerpoint/2010/main" val="270394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0A464E17-BBC8-489D-AC5C-FDD879A692E4}" type="slidenum">
              <a:rPr lang="en-US" altLang="en-US"/>
              <a:pPr/>
              <a:t>‹#›</a:t>
            </a:fld>
            <a:endParaRPr lang="en-US" altLang="en-US"/>
          </a:p>
        </p:txBody>
      </p:sp>
    </p:spTree>
    <p:extLst>
      <p:ext uri="{BB962C8B-B14F-4D97-AF65-F5344CB8AC3E}">
        <p14:creationId xmlns:p14="http://schemas.microsoft.com/office/powerpoint/2010/main" val="19464100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theme" Target="../theme/theme4.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24600"/>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A5802233-BCA3-4021-8AE1-F7A1DB1B9BC9}"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smtClean="0">
              <a:solidFill>
                <a:srgbClr val="010000"/>
              </a:solidFill>
            </a:endParaRPr>
          </a:p>
        </p:txBody>
      </p:sp>
      <p:sp>
        <p:nvSpPr>
          <p:cNvPr id="3075" name="Rectangle 3"/>
          <p:cNvSpPr>
            <a:spLocks noGrp="1" noChangeArrowheads="1"/>
          </p:cNvSpPr>
          <p:nvPr>
            <p:ph type="title"/>
          </p:nvPr>
        </p:nvSpPr>
        <p:spPr bwMode="auto">
          <a:xfrm>
            <a:off x="990600" y="152400"/>
            <a:ext cx="78851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95400"/>
            <a:ext cx="78867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4EA20C12-8AAE-473B-AE73-DD164215F149}"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9361158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buChar char="§"/>
        <a:defRPr kumimoji="1" sz="2000">
          <a:solidFill>
            <a:schemeClr val="tx1"/>
          </a:solidFill>
          <a:latin typeface="+mn-lt"/>
        </a:defRPr>
      </a:lvl3pPr>
      <a:lvl4pPr marL="1600200" indent="-228600" algn="l" rtl="0" eaLnBrk="0" fontAlgn="base" hangingPunct="0">
        <a:spcBef>
          <a:spcPct val="20000"/>
        </a:spcBef>
        <a:spcAft>
          <a:spcPct val="0"/>
        </a:spcAft>
        <a:buClr>
          <a:schemeClr val="tx2"/>
        </a:buClr>
        <a:buSzPct val="100000"/>
        <a:buFont typeface="Wingdings" pitchFamily="2" charset="2"/>
        <a:buChar char="§"/>
        <a:defRPr kumimoji="1" sz="2000">
          <a:solidFill>
            <a:schemeClr val="tx2"/>
          </a:solidFill>
          <a:latin typeface="+mn-lt"/>
        </a:defRPr>
      </a:lvl4pPr>
      <a:lvl5pPr marL="20574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24600"/>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smtClean="0"/>
            </a:lvl1pPr>
          </a:lstStyle>
          <a:p>
            <a:pPr>
              <a:defRPr/>
            </a:pPr>
            <a:r>
              <a:rPr lang="en-US" altLang="en-US">
                <a:solidFill>
                  <a:srgbClr val="FFFFFF"/>
                </a:solidFill>
              </a:rPr>
              <a:t>Irvine, Kip R. Assembly Language for x86 Processors 6/e, 2010.</a:t>
            </a:r>
          </a:p>
        </p:txBody>
      </p:sp>
      <p:sp>
        <p:nvSpPr>
          <p:cNvPr id="1028"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9"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endParaRPr lang="en-US" altLang="en-US" smtClean="0">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smtClean="0">
                <a:latin typeface="Times New Roman" pitchFamily="18" charset="0"/>
              </a:defRPr>
            </a:lvl1pPr>
          </a:lstStyle>
          <a:p>
            <a:pPr>
              <a:defRPr/>
            </a:pPr>
            <a:fld id="{CEBD866E-D6C0-4554-8DD6-515EA91DC964}"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076933676"/>
      </p:ext>
    </p:extLst>
  </p:cSld>
  <p:clrMap bg1="dk2" tx1="lt1" bg2="dk1"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81000" y="6340475"/>
            <a:ext cx="434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Intel-Based Computers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8783156A-A856-4BE6-91CB-2873ADCE52E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4965250"/>
      </p:ext>
    </p:extLst>
  </p:cSld>
  <p:clrMap bg1="dk2" tx1="lt1" bg2="dk1"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9.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0.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7.bin"/><Relationship Id="rId5" Type="http://schemas.openxmlformats.org/officeDocument/2006/relationships/image" Target="../media/image11.png"/><Relationship Id="rId1" Type="http://schemas.openxmlformats.org/officeDocument/2006/relationships/vmlDrawing" Target="../drawings/vmlDrawing7.vml"/><Relationship Id="rId2"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2.wmf"/><Relationship Id="rId1" Type="http://schemas.openxmlformats.org/officeDocument/2006/relationships/vmlDrawing" Target="../drawings/vmlDrawing8.vml"/><Relationship Id="rId2"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3.wmf"/><Relationship Id="rId1" Type="http://schemas.openxmlformats.org/officeDocument/2006/relationships/vmlDrawing" Target="../drawings/vmlDrawing9.vml"/><Relationship Id="rId2"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4.wmf"/><Relationship Id="rId1" Type="http://schemas.openxmlformats.org/officeDocument/2006/relationships/vmlDrawing" Target="../drawings/vmlDrawing10.vml"/><Relationship Id="rId2"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8.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4.wmf"/><Relationship Id="rId1" Type="http://schemas.openxmlformats.org/officeDocument/2006/relationships/vmlDrawing" Target="../drawings/vmlDrawing12.v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5.wmf"/><Relationship Id="rId5" Type="http://schemas.openxmlformats.org/officeDocument/2006/relationships/image" Target="../media/image6.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r>
              <a:rPr lang="en-US" altLang="en-US"/>
              <a:t>Assembly Language for x86 Processors </a:t>
            </a:r>
            <a:r>
              <a:rPr lang="en-US" altLang="en-US" sz="2800"/>
              <a:t>6</a:t>
            </a:r>
            <a:r>
              <a:rPr lang="en-US" altLang="en-US" sz="2800" baseline="30000"/>
              <a:t>th</a:t>
            </a:r>
            <a:r>
              <a:rPr lang="en-US" altLang="en-US" sz="2800"/>
              <a:t> Edition</a:t>
            </a:r>
            <a:r>
              <a:rPr lang="en-US" altLang="en-US"/>
              <a:t> </a:t>
            </a:r>
          </a:p>
        </p:txBody>
      </p:sp>
      <p:sp>
        <p:nvSpPr>
          <p:cNvPr id="28675" name="Rectangle 3"/>
          <p:cNvSpPr>
            <a:spLocks noGrp="1" noChangeArrowheads="1"/>
          </p:cNvSpPr>
          <p:nvPr>
            <p:ph type="subTitle" idx="1"/>
          </p:nvPr>
        </p:nvSpPr>
        <p:spPr>
          <a:xfrm>
            <a:off x="1066800" y="2209800"/>
            <a:ext cx="7315200" cy="1752600"/>
          </a:xfrm>
        </p:spPr>
        <p:txBody>
          <a:bodyPr/>
          <a:lstStyle/>
          <a:p>
            <a:r>
              <a:rPr lang="en-US" altLang="en-US" sz="3200" dirty="0"/>
              <a:t>Chapter 2: x86 Processor Architecture</a:t>
            </a:r>
          </a:p>
        </p:txBody>
      </p:sp>
      <p:sp>
        <p:nvSpPr>
          <p:cNvPr id="286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(c) Pearson Education, 2010. All rights reserved. You may modify and copy this slide show for your personal use, or for use in the classroom, as long as this copyright statement, the author's name, and the title are not changed.</a:t>
            </a:r>
          </a:p>
        </p:txBody>
      </p:sp>
      <p:sp>
        <p:nvSpPr>
          <p:cNvPr id="28678" name="Text Box 6"/>
          <p:cNvSpPr txBox="1">
            <a:spLocks noChangeArrowheads="1"/>
          </p:cNvSpPr>
          <p:nvPr/>
        </p:nvSpPr>
        <p:spPr bwMode="auto">
          <a:xfrm>
            <a:off x="533400" y="48006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i="1"/>
              <a:t>Slides prepared by the author</a:t>
            </a:r>
          </a:p>
          <a:p>
            <a:pPr>
              <a:spcBef>
                <a:spcPct val="50000"/>
              </a:spcBef>
            </a:pPr>
            <a:r>
              <a:rPr lang="en-US" altLang="en-US" sz="1700" i="1"/>
              <a:t>Revision date: 2/15/2010</a:t>
            </a:r>
          </a:p>
        </p:txBody>
      </p:sp>
      <p:sp>
        <p:nvSpPr>
          <p:cNvPr id="28679"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chemeClr val="tx2"/>
                </a:solidFill>
              </a:rPr>
              <a:t>Kip Irvine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107AEC30-94FE-4636-B023-B46A4D67E420}" type="slidenum">
              <a:rPr lang="en-US" altLang="en-US">
                <a:solidFill>
                  <a:srgbClr val="FFFFFF"/>
                </a:solidFill>
              </a:rPr>
              <a:pPr/>
              <a:t>10</a:t>
            </a:fld>
            <a:endParaRPr lang="en-US" altLang="en-US">
              <a:solidFill>
                <a:srgbClr val="FFFFFF"/>
              </a:solidFill>
            </a:endParaRPr>
          </a:p>
        </p:txBody>
      </p:sp>
      <p:sp>
        <p:nvSpPr>
          <p:cNvPr id="111618" name="Rectangle 2"/>
          <p:cNvSpPr>
            <a:spLocks noGrp="1" noChangeArrowheads="1"/>
          </p:cNvSpPr>
          <p:nvPr>
            <p:ph type="title"/>
          </p:nvPr>
        </p:nvSpPr>
        <p:spPr/>
        <p:txBody>
          <a:bodyPr/>
          <a:lstStyle/>
          <a:p>
            <a:r>
              <a:rPr lang="en-US" altLang="en-US" dirty="0"/>
              <a:t>Index and Base Registers</a:t>
            </a:r>
          </a:p>
        </p:txBody>
      </p:sp>
      <p:sp>
        <p:nvSpPr>
          <p:cNvPr id="111619" name="Rectangle 3"/>
          <p:cNvSpPr>
            <a:spLocks noGrp="1" noChangeArrowheads="1"/>
          </p:cNvSpPr>
          <p:nvPr>
            <p:ph type="body" idx="1"/>
          </p:nvPr>
        </p:nvSpPr>
        <p:spPr>
          <a:xfrm>
            <a:off x="685800" y="1447800"/>
            <a:ext cx="7772400" cy="1066800"/>
          </a:xfrm>
        </p:spPr>
        <p:txBody>
          <a:bodyPr/>
          <a:lstStyle/>
          <a:p>
            <a:r>
              <a:rPr lang="en-US" altLang="en-US" dirty="0"/>
              <a:t>Some registers have only a 16-bit name for their lower half</a:t>
            </a:r>
            <a:r>
              <a:rPr lang="en-US" altLang="en-US" dirty="0" smtClean="0"/>
              <a:t>:</a:t>
            </a:r>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r>
              <a:rPr lang="en-US" altLang="en-US" dirty="0" smtClean="0"/>
              <a:t>EBP/ESP registers are used as pointers to stack </a:t>
            </a:r>
          </a:p>
          <a:p>
            <a:r>
              <a:rPr lang="en-US" altLang="en-US" dirty="0" smtClean="0"/>
              <a:t>ESI/EDI registers used for fast memory indexing.</a:t>
            </a:r>
          </a:p>
          <a:p>
            <a:pPr lvl="1"/>
            <a:r>
              <a:rPr lang="en-US" altLang="en-US" dirty="0" smtClean="0"/>
              <a:t>Or as pointers to arrays </a:t>
            </a:r>
          </a:p>
        </p:txBody>
      </p:sp>
      <p:pic>
        <p:nvPicPr>
          <p:cNvPr id="1116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438400"/>
            <a:ext cx="286543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1226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p:cNvSpPr>
            <a:spLocks noGrp="1"/>
          </p:cNvSpPr>
          <p:nvPr>
            <p:ph type="sldNum" sz="quarter" idx="12"/>
          </p:nvPr>
        </p:nvSpPr>
        <p:spPr/>
        <p:txBody>
          <a:bodyPr/>
          <a:lstStyle/>
          <a:p>
            <a:fld id="{1C6137DD-4185-4DC1-9FB3-B37B05A0B543}" type="slidenum">
              <a:rPr lang="en-US" altLang="en-US">
                <a:solidFill>
                  <a:srgbClr val="FF9966"/>
                </a:solidFill>
              </a:rPr>
              <a:pPr/>
              <a:t>11</a:t>
            </a:fld>
            <a:endParaRPr lang="en-US" altLang="en-US">
              <a:solidFill>
                <a:srgbClr val="FF9966"/>
              </a:solidFill>
            </a:endParaRPr>
          </a:p>
        </p:txBody>
      </p:sp>
      <p:sp>
        <p:nvSpPr>
          <p:cNvPr id="99330" name="Rectangle 2"/>
          <p:cNvSpPr>
            <a:spLocks noGrp="1" noChangeArrowheads="1"/>
          </p:cNvSpPr>
          <p:nvPr>
            <p:ph type="title"/>
          </p:nvPr>
        </p:nvSpPr>
        <p:spPr/>
        <p:txBody>
          <a:bodyPr/>
          <a:lstStyle/>
          <a:p>
            <a:r>
              <a:rPr lang="en-US" altLang="en-US"/>
              <a:t>Segment Registers</a:t>
            </a:r>
            <a:endParaRPr lang="fr-CA" altLang="en-US"/>
          </a:p>
        </p:txBody>
      </p:sp>
      <p:sp>
        <p:nvSpPr>
          <p:cNvPr id="99331" name="Rectangle 3"/>
          <p:cNvSpPr>
            <a:spLocks noGrp="1" noChangeArrowheads="1"/>
          </p:cNvSpPr>
          <p:nvPr>
            <p:ph type="body" sz="half" idx="1"/>
          </p:nvPr>
        </p:nvSpPr>
        <p:spPr>
          <a:xfrm>
            <a:off x="152400" y="1295400"/>
            <a:ext cx="4743450" cy="4953000"/>
          </a:xfrm>
        </p:spPr>
        <p:txBody>
          <a:bodyPr/>
          <a:lstStyle/>
          <a:p>
            <a:r>
              <a:rPr lang="en-US" altLang="en-US" sz="2000" dirty="0"/>
              <a:t>Each program is subdivided into logical parts called SEGMENTS</a:t>
            </a:r>
          </a:p>
          <a:p>
            <a:pPr lvl="1"/>
            <a:r>
              <a:rPr lang="en-US" altLang="en-US" sz="2000" dirty="0"/>
              <a:t>Code segment (CS)</a:t>
            </a:r>
          </a:p>
          <a:p>
            <a:pPr lvl="1"/>
            <a:r>
              <a:rPr lang="en-US" altLang="en-US" sz="2000" dirty="0"/>
              <a:t>Stack segment (SS)</a:t>
            </a:r>
          </a:p>
          <a:p>
            <a:pPr lvl="1"/>
            <a:r>
              <a:rPr lang="en-US" altLang="en-US" sz="2000" dirty="0"/>
              <a:t>Data segments (DS, ES, FS, and GS)</a:t>
            </a:r>
          </a:p>
          <a:p>
            <a:endParaRPr lang="en-US" altLang="en-US" sz="2000" dirty="0"/>
          </a:p>
          <a:p>
            <a:r>
              <a:rPr lang="en-US" altLang="en-US" sz="2000" dirty="0" smtClean="0"/>
              <a:t>Real-address mode: </a:t>
            </a:r>
            <a:r>
              <a:rPr lang="en-US" altLang="en-US" sz="2000" dirty="0"/>
              <a:t>s</a:t>
            </a:r>
            <a:r>
              <a:rPr lang="en-US" altLang="en-US" sz="2000" dirty="0" smtClean="0"/>
              <a:t>egment </a:t>
            </a:r>
            <a:r>
              <a:rPr lang="en-US" altLang="en-US" sz="2000" dirty="0"/>
              <a:t>registers hold the “base address” of these program </a:t>
            </a:r>
            <a:r>
              <a:rPr lang="en-US" altLang="en-US" sz="2000" dirty="0" smtClean="0"/>
              <a:t>segments</a:t>
            </a:r>
          </a:p>
          <a:p>
            <a:r>
              <a:rPr lang="en-US" altLang="en-US" sz="2000" dirty="0" smtClean="0"/>
              <a:t>Protected mode: segment registers hold pointers to segment descriptor table</a:t>
            </a:r>
            <a:endParaRPr lang="en-US" altLang="en-US" sz="2000" dirty="0"/>
          </a:p>
          <a:p>
            <a:r>
              <a:rPr lang="en-US" altLang="en-US" sz="2000" dirty="0"/>
              <a:t>Segment registers are 16-bit wide</a:t>
            </a:r>
          </a:p>
          <a:p>
            <a:pPr>
              <a:buFont typeface="Wingdings" pitchFamily="2" charset="2"/>
              <a:buNone/>
            </a:pPr>
            <a:endParaRPr lang="fr-CA" altLang="en-US" sz="2000" dirty="0"/>
          </a:p>
        </p:txBody>
      </p:sp>
      <p:pic>
        <p:nvPicPr>
          <p:cNvPr id="993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057400"/>
            <a:ext cx="24574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38" name="Text Box 10"/>
          <p:cNvSpPr txBox="1">
            <a:spLocks noChangeArrowheads="1"/>
          </p:cNvSpPr>
          <p:nvPr/>
        </p:nvSpPr>
        <p:spPr bwMode="auto">
          <a:xfrm>
            <a:off x="6629400" y="21336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CS</a:t>
            </a:r>
            <a:endParaRPr lang="fr-CA" altLang="en-US" sz="1800" smtClean="0">
              <a:solidFill>
                <a:srgbClr val="010000"/>
              </a:solidFill>
            </a:endParaRPr>
          </a:p>
        </p:txBody>
      </p:sp>
      <p:sp>
        <p:nvSpPr>
          <p:cNvPr id="99339" name="Text Box 11"/>
          <p:cNvSpPr txBox="1">
            <a:spLocks noChangeArrowheads="1"/>
          </p:cNvSpPr>
          <p:nvPr/>
        </p:nvSpPr>
        <p:spPr bwMode="auto">
          <a:xfrm>
            <a:off x="6629400" y="2743200"/>
            <a:ext cx="48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SS</a:t>
            </a:r>
            <a:endParaRPr lang="fr-CA" altLang="en-US" sz="1800" smtClean="0">
              <a:solidFill>
                <a:srgbClr val="010000"/>
              </a:solidFill>
            </a:endParaRPr>
          </a:p>
        </p:txBody>
      </p:sp>
      <p:sp>
        <p:nvSpPr>
          <p:cNvPr id="99340" name="Text Box 12"/>
          <p:cNvSpPr txBox="1">
            <a:spLocks noChangeArrowheads="1"/>
          </p:cNvSpPr>
          <p:nvPr/>
        </p:nvSpPr>
        <p:spPr bwMode="auto">
          <a:xfrm>
            <a:off x="6629400" y="32766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DS</a:t>
            </a:r>
            <a:endParaRPr lang="fr-CA" altLang="en-US" sz="1800" smtClean="0">
              <a:solidFill>
                <a:srgbClr val="010000"/>
              </a:solidFill>
            </a:endParaRPr>
          </a:p>
        </p:txBody>
      </p:sp>
      <p:sp>
        <p:nvSpPr>
          <p:cNvPr id="99341" name="Text Box 13"/>
          <p:cNvSpPr txBox="1">
            <a:spLocks noChangeArrowheads="1"/>
          </p:cNvSpPr>
          <p:nvPr/>
        </p:nvSpPr>
        <p:spPr bwMode="auto">
          <a:xfrm>
            <a:off x="6629400" y="3810000"/>
            <a:ext cx="48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ES</a:t>
            </a:r>
            <a:endParaRPr lang="fr-CA" altLang="en-US" sz="1800" smtClean="0">
              <a:solidFill>
                <a:srgbClr val="010000"/>
              </a:solidFill>
            </a:endParaRPr>
          </a:p>
        </p:txBody>
      </p:sp>
      <p:sp>
        <p:nvSpPr>
          <p:cNvPr id="99342" name="Text Box 14"/>
          <p:cNvSpPr txBox="1">
            <a:spLocks noChangeArrowheads="1"/>
          </p:cNvSpPr>
          <p:nvPr/>
        </p:nvSpPr>
        <p:spPr bwMode="auto">
          <a:xfrm>
            <a:off x="6629400" y="4343400"/>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FS</a:t>
            </a:r>
            <a:endParaRPr lang="fr-CA" altLang="en-US" sz="1800" smtClean="0">
              <a:solidFill>
                <a:srgbClr val="010000"/>
              </a:solidFill>
            </a:endParaRPr>
          </a:p>
        </p:txBody>
      </p:sp>
      <p:sp>
        <p:nvSpPr>
          <p:cNvPr id="99343" name="Text Box 15"/>
          <p:cNvSpPr txBox="1">
            <a:spLocks noChangeArrowheads="1"/>
          </p:cNvSpPr>
          <p:nvPr/>
        </p:nvSpPr>
        <p:spPr bwMode="auto">
          <a:xfrm>
            <a:off x="6629400" y="4876800"/>
            <a:ext cx="51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GS</a:t>
            </a:r>
            <a:endParaRPr lang="fr-CA" altLang="en-US" sz="1800" smtClean="0">
              <a:solidFill>
                <a:srgbClr val="010000"/>
              </a:solidFill>
            </a:endParaRPr>
          </a:p>
        </p:txBody>
      </p:sp>
    </p:spTree>
    <p:extLst>
      <p:ext uri="{BB962C8B-B14F-4D97-AF65-F5344CB8AC3E}">
        <p14:creationId xmlns:p14="http://schemas.microsoft.com/office/powerpoint/2010/main" val="3002935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998844C3-4E0A-4965-8BA2-5496425FA4CF}" type="slidenum">
              <a:rPr lang="en-US" altLang="en-US">
                <a:solidFill>
                  <a:srgbClr val="FFFFFF"/>
                </a:solidFill>
              </a:rPr>
              <a:pPr/>
              <a:t>12</a:t>
            </a:fld>
            <a:endParaRPr lang="en-US" altLang="en-US">
              <a:solidFill>
                <a:srgbClr val="FFFFFF"/>
              </a:solidFill>
            </a:endParaRPr>
          </a:p>
        </p:txBody>
      </p:sp>
      <p:sp>
        <p:nvSpPr>
          <p:cNvPr id="112642" name="Rectangle 1026"/>
          <p:cNvSpPr>
            <a:spLocks noGrp="1" noChangeArrowheads="1"/>
          </p:cNvSpPr>
          <p:nvPr>
            <p:ph type="title"/>
          </p:nvPr>
        </p:nvSpPr>
        <p:spPr/>
        <p:txBody>
          <a:bodyPr/>
          <a:lstStyle/>
          <a:p>
            <a:r>
              <a:rPr lang="en-US" altLang="en-US"/>
              <a:t>Some Specialized Register Uses </a:t>
            </a:r>
            <a:r>
              <a:rPr lang="en-US" altLang="en-US" sz="2400"/>
              <a:t>(1 of 2)</a:t>
            </a:r>
            <a:endParaRPr lang="en-US" altLang="en-US"/>
          </a:p>
        </p:txBody>
      </p:sp>
      <p:sp>
        <p:nvSpPr>
          <p:cNvPr id="112643" name="Rectangle 1027"/>
          <p:cNvSpPr>
            <a:spLocks noGrp="1" noChangeArrowheads="1"/>
          </p:cNvSpPr>
          <p:nvPr>
            <p:ph type="body" idx="1"/>
          </p:nvPr>
        </p:nvSpPr>
        <p:spPr>
          <a:xfrm>
            <a:off x="1600200" y="1447800"/>
            <a:ext cx="6019800" cy="4267200"/>
          </a:xfrm>
        </p:spPr>
        <p:txBody>
          <a:bodyPr/>
          <a:lstStyle/>
          <a:p>
            <a:pPr>
              <a:lnSpc>
                <a:spcPct val="90000"/>
              </a:lnSpc>
            </a:pPr>
            <a:r>
              <a:rPr lang="en-US" altLang="en-US" dirty="0"/>
              <a:t>General-Purpose</a:t>
            </a:r>
          </a:p>
          <a:p>
            <a:pPr lvl="1">
              <a:lnSpc>
                <a:spcPct val="90000"/>
              </a:lnSpc>
            </a:pPr>
            <a:r>
              <a:rPr lang="en-US" altLang="en-US" dirty="0"/>
              <a:t>EAX – accumulator</a:t>
            </a:r>
          </a:p>
          <a:p>
            <a:pPr lvl="1">
              <a:lnSpc>
                <a:spcPct val="90000"/>
              </a:lnSpc>
            </a:pPr>
            <a:r>
              <a:rPr lang="en-US" altLang="en-US" dirty="0"/>
              <a:t>ECX – loop counter</a:t>
            </a:r>
          </a:p>
          <a:p>
            <a:pPr lvl="1">
              <a:lnSpc>
                <a:spcPct val="90000"/>
              </a:lnSpc>
            </a:pPr>
            <a:r>
              <a:rPr lang="en-US" altLang="en-US" dirty="0"/>
              <a:t>ESP – stack pointer</a:t>
            </a:r>
          </a:p>
          <a:p>
            <a:pPr lvl="1">
              <a:lnSpc>
                <a:spcPct val="90000"/>
              </a:lnSpc>
            </a:pPr>
            <a:r>
              <a:rPr lang="en-US" altLang="en-US" dirty="0"/>
              <a:t>ESI, EDI – index registers</a:t>
            </a:r>
          </a:p>
          <a:p>
            <a:pPr lvl="1">
              <a:lnSpc>
                <a:spcPct val="90000"/>
              </a:lnSpc>
            </a:pPr>
            <a:r>
              <a:rPr lang="en-US" altLang="en-US" dirty="0"/>
              <a:t>EBP – extended frame pointer (stack</a:t>
            </a:r>
            <a:r>
              <a:rPr lang="en-US" altLang="en-US" dirty="0" smtClean="0"/>
              <a:t>)</a:t>
            </a:r>
          </a:p>
          <a:p>
            <a:pPr lvl="1">
              <a:lnSpc>
                <a:spcPct val="90000"/>
              </a:lnSpc>
            </a:pPr>
            <a:endParaRPr lang="en-US" altLang="en-US" dirty="0"/>
          </a:p>
          <a:p>
            <a:pPr>
              <a:lnSpc>
                <a:spcPct val="90000"/>
              </a:lnSpc>
            </a:pPr>
            <a:r>
              <a:rPr lang="en-US" altLang="en-US" dirty="0" smtClean="0"/>
              <a:t>Segment: </a:t>
            </a:r>
          </a:p>
          <a:p>
            <a:pPr marL="914400" lvl="2" indent="0">
              <a:lnSpc>
                <a:spcPct val="90000"/>
              </a:lnSpc>
              <a:buNone/>
            </a:pPr>
            <a:r>
              <a:rPr lang="en-US" altLang="en-US" dirty="0" smtClean="0">
                <a:solidFill>
                  <a:srgbClr val="FFC000"/>
                </a:solidFill>
              </a:rPr>
              <a:t>stores the address of a memory segment</a:t>
            </a:r>
            <a:endParaRPr lang="en-US" altLang="en-US" dirty="0">
              <a:solidFill>
                <a:srgbClr val="FFC000"/>
              </a:solidFill>
            </a:endParaRPr>
          </a:p>
          <a:p>
            <a:pPr lvl="1">
              <a:lnSpc>
                <a:spcPct val="90000"/>
              </a:lnSpc>
            </a:pPr>
            <a:r>
              <a:rPr lang="en-US" altLang="en-US" dirty="0"/>
              <a:t>CS – code segment</a:t>
            </a:r>
          </a:p>
          <a:p>
            <a:pPr lvl="1">
              <a:lnSpc>
                <a:spcPct val="90000"/>
              </a:lnSpc>
            </a:pPr>
            <a:r>
              <a:rPr lang="en-US" altLang="en-US" dirty="0"/>
              <a:t>DS – data segment</a:t>
            </a:r>
          </a:p>
          <a:p>
            <a:pPr lvl="1">
              <a:lnSpc>
                <a:spcPct val="90000"/>
              </a:lnSpc>
            </a:pPr>
            <a:r>
              <a:rPr lang="en-US" altLang="en-US" dirty="0"/>
              <a:t>SS – stack segment</a:t>
            </a:r>
          </a:p>
          <a:p>
            <a:pPr lvl="1">
              <a:lnSpc>
                <a:spcPct val="90000"/>
              </a:lnSpc>
            </a:pPr>
            <a:r>
              <a:rPr lang="en-US" altLang="en-US" dirty="0"/>
              <a:t>ES, FS, GS - additional segments</a:t>
            </a:r>
          </a:p>
        </p:txBody>
      </p:sp>
    </p:spTree>
    <p:extLst>
      <p:ext uri="{BB962C8B-B14F-4D97-AF65-F5344CB8AC3E}">
        <p14:creationId xmlns:p14="http://schemas.microsoft.com/office/powerpoint/2010/main" val="2237132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15A322B2-9649-4030-A065-F8C331B8E1F6}" type="slidenum">
              <a:rPr lang="en-US" altLang="en-US">
                <a:solidFill>
                  <a:srgbClr val="FFFFFF"/>
                </a:solidFill>
              </a:rPr>
              <a:pPr/>
              <a:t>13</a:t>
            </a:fld>
            <a:endParaRPr lang="en-US" altLang="en-US">
              <a:solidFill>
                <a:srgbClr val="FFFFFF"/>
              </a:solidFill>
            </a:endParaRPr>
          </a:p>
        </p:txBody>
      </p:sp>
      <p:sp>
        <p:nvSpPr>
          <p:cNvPr id="113666" name="Rectangle 2"/>
          <p:cNvSpPr>
            <a:spLocks noGrp="1" noChangeArrowheads="1"/>
          </p:cNvSpPr>
          <p:nvPr>
            <p:ph type="title"/>
          </p:nvPr>
        </p:nvSpPr>
        <p:spPr/>
        <p:txBody>
          <a:bodyPr/>
          <a:lstStyle/>
          <a:p>
            <a:r>
              <a:rPr lang="en-US" altLang="en-US"/>
              <a:t>Some Specialized Register Uses </a:t>
            </a:r>
            <a:r>
              <a:rPr lang="en-US" altLang="en-US" sz="2400"/>
              <a:t>(2 of 2)</a:t>
            </a:r>
          </a:p>
        </p:txBody>
      </p:sp>
      <p:sp>
        <p:nvSpPr>
          <p:cNvPr id="113667" name="Rectangle 3"/>
          <p:cNvSpPr>
            <a:spLocks noGrp="1" noChangeArrowheads="1"/>
          </p:cNvSpPr>
          <p:nvPr>
            <p:ph type="body" idx="1"/>
          </p:nvPr>
        </p:nvSpPr>
        <p:spPr>
          <a:xfrm>
            <a:off x="609600" y="1219200"/>
            <a:ext cx="7924800" cy="5029200"/>
          </a:xfrm>
        </p:spPr>
        <p:txBody>
          <a:bodyPr/>
          <a:lstStyle/>
          <a:p>
            <a:r>
              <a:rPr lang="en-US" altLang="en-US" dirty="0"/>
              <a:t>EIP – instruction </a:t>
            </a:r>
            <a:r>
              <a:rPr lang="en-US" altLang="en-US" dirty="0" smtClean="0"/>
              <a:t>pointer</a:t>
            </a:r>
          </a:p>
          <a:p>
            <a:pPr lvl="1"/>
            <a:r>
              <a:rPr lang="en-US" altLang="en-US" dirty="0" smtClean="0"/>
              <a:t>Stores the </a:t>
            </a:r>
            <a:r>
              <a:rPr lang="en-US" altLang="en-US" dirty="0" smtClean="0">
                <a:solidFill>
                  <a:srgbClr val="FFC000"/>
                </a:solidFill>
              </a:rPr>
              <a:t>address of the next instruction to be executed</a:t>
            </a:r>
          </a:p>
          <a:p>
            <a:pPr lvl="1"/>
            <a:r>
              <a:rPr lang="en-US" altLang="en-US" dirty="0" smtClean="0">
                <a:solidFill>
                  <a:srgbClr val="FFC000"/>
                </a:solidFill>
              </a:rPr>
              <a:t>IP for 8086</a:t>
            </a:r>
          </a:p>
          <a:p>
            <a:pPr lvl="1"/>
            <a:endParaRPr lang="en-US" altLang="en-US" dirty="0"/>
          </a:p>
          <a:p>
            <a:r>
              <a:rPr lang="en-US" altLang="en-US" dirty="0"/>
              <a:t>EFLAGS</a:t>
            </a:r>
          </a:p>
          <a:p>
            <a:pPr lvl="1"/>
            <a:r>
              <a:rPr lang="en-US" altLang="en-US" dirty="0" smtClean="0"/>
              <a:t>control flags: </a:t>
            </a:r>
          </a:p>
          <a:p>
            <a:pPr lvl="2"/>
            <a:r>
              <a:rPr lang="en-US" altLang="en-US" dirty="0" err="1">
                <a:solidFill>
                  <a:srgbClr val="FFC000"/>
                </a:solidFill>
              </a:rPr>
              <a:t>C</a:t>
            </a:r>
            <a:r>
              <a:rPr lang="en-US" altLang="en-US" dirty="0" err="1" smtClean="0">
                <a:solidFill>
                  <a:srgbClr val="FFC000"/>
                </a:solidFill>
              </a:rPr>
              <a:t>ontroling</a:t>
            </a:r>
            <a:r>
              <a:rPr lang="en-US" altLang="en-US" dirty="0" smtClean="0">
                <a:solidFill>
                  <a:srgbClr val="FFC000"/>
                </a:solidFill>
              </a:rPr>
              <a:t> the operation of the CPU</a:t>
            </a:r>
          </a:p>
          <a:p>
            <a:pPr lvl="1"/>
            <a:r>
              <a:rPr lang="en-US" altLang="en-US" dirty="0" smtClean="0"/>
              <a:t>status flags: </a:t>
            </a:r>
          </a:p>
          <a:p>
            <a:pPr lvl="2"/>
            <a:r>
              <a:rPr lang="en-US" altLang="en-US" dirty="0" smtClean="0">
                <a:solidFill>
                  <a:srgbClr val="FFC000"/>
                </a:solidFill>
              </a:rPr>
              <a:t>Reflecting outcome of CPU operations</a:t>
            </a:r>
            <a:endParaRPr lang="en-US" altLang="en-US" dirty="0">
              <a:solidFill>
                <a:srgbClr val="FFC000"/>
              </a:solidFill>
            </a:endParaRPr>
          </a:p>
          <a:p>
            <a:pPr lvl="1"/>
            <a:r>
              <a:rPr lang="en-US" altLang="en-US" dirty="0"/>
              <a:t>each flag is a single binary </a:t>
            </a:r>
            <a:r>
              <a:rPr lang="en-US" altLang="en-US" dirty="0" smtClean="0"/>
              <a:t>bit</a:t>
            </a:r>
          </a:p>
          <a:p>
            <a:pPr lvl="2"/>
            <a:r>
              <a:rPr lang="en-US" altLang="en-US" dirty="0" smtClean="0">
                <a:solidFill>
                  <a:srgbClr val="FFC000"/>
                </a:solidFill>
              </a:rPr>
              <a:t>Set</a:t>
            </a:r>
            <a:r>
              <a:rPr lang="en-US" altLang="en-US" dirty="0" smtClean="0"/>
              <a:t> flag = 1 and </a:t>
            </a:r>
            <a:r>
              <a:rPr lang="en-US" altLang="en-US" dirty="0" smtClean="0">
                <a:solidFill>
                  <a:srgbClr val="FFC000"/>
                </a:solidFill>
              </a:rPr>
              <a:t>Clear</a:t>
            </a:r>
            <a:r>
              <a:rPr lang="en-US" altLang="en-US" dirty="0" smtClean="0"/>
              <a:t> flag  = 0</a:t>
            </a:r>
            <a:endParaRPr lang="en-US" altLang="en-US" dirty="0"/>
          </a:p>
        </p:txBody>
      </p:sp>
    </p:spTree>
    <p:extLst>
      <p:ext uri="{BB962C8B-B14F-4D97-AF65-F5344CB8AC3E}">
        <p14:creationId xmlns:p14="http://schemas.microsoft.com/office/powerpoint/2010/main" val="1683736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79BC67D0-41B8-4A6E-BF74-0199332B562F}" type="slidenum">
              <a:rPr lang="en-US" altLang="en-US">
                <a:solidFill>
                  <a:srgbClr val="FFFFFF"/>
                </a:solidFill>
              </a:rPr>
              <a:pPr/>
              <a:t>14</a:t>
            </a:fld>
            <a:endParaRPr lang="en-US" altLang="en-US">
              <a:solidFill>
                <a:srgbClr val="FFFFFF"/>
              </a:solidFill>
            </a:endParaRPr>
          </a:p>
        </p:txBody>
      </p:sp>
      <p:sp>
        <p:nvSpPr>
          <p:cNvPr id="114690" name="Rectangle 2"/>
          <p:cNvSpPr>
            <a:spLocks noGrp="1" noChangeArrowheads="1"/>
          </p:cNvSpPr>
          <p:nvPr>
            <p:ph type="title"/>
          </p:nvPr>
        </p:nvSpPr>
        <p:spPr/>
        <p:txBody>
          <a:bodyPr/>
          <a:lstStyle/>
          <a:p>
            <a:r>
              <a:rPr lang="en-US" altLang="en-US" dirty="0" smtClean="0"/>
              <a:t>EFLAGS’s Status </a:t>
            </a:r>
            <a:r>
              <a:rPr lang="en-US" altLang="en-US" dirty="0"/>
              <a:t>Flags</a:t>
            </a:r>
            <a:endParaRPr lang="en-US" altLang="en-US" sz="2400" dirty="0"/>
          </a:p>
        </p:txBody>
      </p:sp>
      <p:sp>
        <p:nvSpPr>
          <p:cNvPr id="114691" name="Rectangle 3"/>
          <p:cNvSpPr>
            <a:spLocks noGrp="1" noChangeArrowheads="1"/>
          </p:cNvSpPr>
          <p:nvPr>
            <p:ph type="body" idx="1"/>
          </p:nvPr>
        </p:nvSpPr>
        <p:spPr>
          <a:xfrm>
            <a:off x="1219200" y="990600"/>
            <a:ext cx="6781800" cy="5410200"/>
          </a:xfrm>
        </p:spPr>
        <p:txBody>
          <a:bodyPr/>
          <a:lstStyle/>
          <a:p>
            <a:pPr>
              <a:lnSpc>
                <a:spcPct val="60000"/>
              </a:lnSpc>
              <a:spcBef>
                <a:spcPct val="50000"/>
              </a:spcBef>
              <a:buClrTx/>
            </a:pPr>
            <a:r>
              <a:rPr lang="en-US" altLang="en-US" dirty="0" smtClean="0"/>
              <a:t>Carry</a:t>
            </a:r>
            <a:endParaRPr lang="en-US" altLang="en-US" dirty="0"/>
          </a:p>
          <a:p>
            <a:pPr lvl="1">
              <a:lnSpc>
                <a:spcPct val="60000"/>
              </a:lnSpc>
              <a:spcBef>
                <a:spcPct val="50000"/>
              </a:spcBef>
              <a:buClrTx/>
            </a:pPr>
            <a:r>
              <a:rPr lang="en-US" altLang="en-US" dirty="0" smtClean="0">
                <a:solidFill>
                  <a:srgbClr val="FFC000"/>
                </a:solidFill>
              </a:rPr>
              <a:t>CF</a:t>
            </a:r>
            <a:r>
              <a:rPr lang="en-US" altLang="en-US" dirty="0" smtClean="0"/>
              <a:t>: unsigned </a:t>
            </a:r>
            <a:r>
              <a:rPr lang="en-US" altLang="en-US" dirty="0"/>
              <a:t>arithmetic out of range</a:t>
            </a:r>
          </a:p>
          <a:p>
            <a:pPr>
              <a:lnSpc>
                <a:spcPct val="60000"/>
              </a:lnSpc>
              <a:spcBef>
                <a:spcPct val="50000"/>
              </a:spcBef>
              <a:buClrTx/>
            </a:pPr>
            <a:r>
              <a:rPr lang="en-US" altLang="en-US" dirty="0" smtClean="0"/>
              <a:t>Overflow</a:t>
            </a:r>
            <a:endParaRPr lang="en-US" altLang="en-US" dirty="0"/>
          </a:p>
          <a:p>
            <a:pPr lvl="1">
              <a:lnSpc>
                <a:spcPct val="60000"/>
              </a:lnSpc>
              <a:spcBef>
                <a:spcPct val="50000"/>
              </a:spcBef>
              <a:buClrTx/>
            </a:pPr>
            <a:r>
              <a:rPr lang="en-US" altLang="en-US" dirty="0" smtClean="0">
                <a:solidFill>
                  <a:srgbClr val="FFC000"/>
                </a:solidFill>
              </a:rPr>
              <a:t>OF</a:t>
            </a:r>
            <a:r>
              <a:rPr lang="en-US" altLang="en-US" dirty="0" smtClean="0"/>
              <a:t>: signed </a:t>
            </a:r>
            <a:r>
              <a:rPr lang="en-US" altLang="en-US" dirty="0"/>
              <a:t>arithmetic out of range</a:t>
            </a:r>
          </a:p>
          <a:p>
            <a:pPr>
              <a:lnSpc>
                <a:spcPct val="60000"/>
              </a:lnSpc>
              <a:spcBef>
                <a:spcPct val="50000"/>
              </a:spcBef>
              <a:buClrTx/>
            </a:pPr>
            <a:r>
              <a:rPr lang="en-US" altLang="en-US" dirty="0" smtClean="0"/>
              <a:t>Sign</a:t>
            </a:r>
            <a:endParaRPr lang="en-US" altLang="en-US" dirty="0"/>
          </a:p>
          <a:p>
            <a:pPr lvl="1">
              <a:lnSpc>
                <a:spcPct val="60000"/>
              </a:lnSpc>
              <a:spcBef>
                <a:spcPct val="50000"/>
              </a:spcBef>
              <a:buClrTx/>
            </a:pPr>
            <a:r>
              <a:rPr lang="en-US" altLang="en-US" dirty="0" smtClean="0">
                <a:solidFill>
                  <a:srgbClr val="FFC000"/>
                </a:solidFill>
              </a:rPr>
              <a:t>SF</a:t>
            </a:r>
            <a:r>
              <a:rPr lang="en-US" altLang="en-US" dirty="0" smtClean="0"/>
              <a:t>: result </a:t>
            </a:r>
            <a:r>
              <a:rPr lang="en-US" altLang="en-US" dirty="0"/>
              <a:t>is negative</a:t>
            </a:r>
          </a:p>
          <a:p>
            <a:pPr>
              <a:lnSpc>
                <a:spcPct val="60000"/>
              </a:lnSpc>
              <a:spcBef>
                <a:spcPct val="50000"/>
              </a:spcBef>
              <a:buClrTx/>
            </a:pPr>
            <a:r>
              <a:rPr lang="en-US" altLang="en-US" dirty="0" smtClean="0"/>
              <a:t>Zero</a:t>
            </a:r>
            <a:endParaRPr lang="en-US" altLang="en-US" dirty="0"/>
          </a:p>
          <a:p>
            <a:pPr lvl="1">
              <a:lnSpc>
                <a:spcPct val="60000"/>
              </a:lnSpc>
              <a:spcBef>
                <a:spcPct val="50000"/>
              </a:spcBef>
              <a:buClrTx/>
            </a:pPr>
            <a:r>
              <a:rPr lang="en-US" altLang="en-US" dirty="0" smtClean="0">
                <a:solidFill>
                  <a:srgbClr val="FFC000"/>
                </a:solidFill>
              </a:rPr>
              <a:t>ZF</a:t>
            </a:r>
            <a:r>
              <a:rPr lang="en-US" altLang="en-US" dirty="0" smtClean="0"/>
              <a:t>: result </a:t>
            </a:r>
            <a:r>
              <a:rPr lang="en-US" altLang="en-US" dirty="0"/>
              <a:t>is zero</a:t>
            </a:r>
          </a:p>
          <a:p>
            <a:pPr>
              <a:lnSpc>
                <a:spcPct val="60000"/>
              </a:lnSpc>
              <a:spcBef>
                <a:spcPct val="50000"/>
              </a:spcBef>
              <a:buClrTx/>
            </a:pPr>
            <a:r>
              <a:rPr lang="en-US" altLang="en-US" dirty="0"/>
              <a:t>Auxiliary </a:t>
            </a:r>
            <a:r>
              <a:rPr lang="en-US" altLang="en-US" dirty="0" smtClean="0"/>
              <a:t>Carry</a:t>
            </a:r>
            <a:endParaRPr lang="en-US" altLang="en-US" dirty="0"/>
          </a:p>
          <a:p>
            <a:pPr lvl="1">
              <a:lnSpc>
                <a:spcPct val="60000"/>
              </a:lnSpc>
              <a:spcBef>
                <a:spcPct val="50000"/>
              </a:spcBef>
              <a:buClrTx/>
            </a:pPr>
            <a:r>
              <a:rPr lang="en-US" altLang="en-US" dirty="0" smtClean="0">
                <a:solidFill>
                  <a:srgbClr val="FFC000"/>
                </a:solidFill>
              </a:rPr>
              <a:t>AF</a:t>
            </a:r>
            <a:r>
              <a:rPr lang="en-US" altLang="en-US" dirty="0" smtClean="0"/>
              <a:t>: carry </a:t>
            </a:r>
            <a:r>
              <a:rPr lang="en-US" altLang="en-US" dirty="0"/>
              <a:t>from bit 3 to bit 4</a:t>
            </a:r>
          </a:p>
          <a:p>
            <a:pPr>
              <a:lnSpc>
                <a:spcPct val="60000"/>
              </a:lnSpc>
              <a:spcBef>
                <a:spcPct val="50000"/>
              </a:spcBef>
              <a:buClrTx/>
            </a:pPr>
            <a:r>
              <a:rPr lang="en-US" altLang="en-US" dirty="0" smtClean="0"/>
              <a:t>Parity</a:t>
            </a:r>
            <a:endParaRPr lang="en-US" altLang="en-US" dirty="0"/>
          </a:p>
          <a:p>
            <a:pPr lvl="1">
              <a:lnSpc>
                <a:spcPct val="60000"/>
              </a:lnSpc>
              <a:spcBef>
                <a:spcPct val="50000"/>
              </a:spcBef>
              <a:buClrTx/>
            </a:pPr>
            <a:r>
              <a:rPr lang="en-US" altLang="en-US" dirty="0" smtClean="0">
                <a:solidFill>
                  <a:srgbClr val="FFC000"/>
                </a:solidFill>
              </a:rPr>
              <a:t>PF</a:t>
            </a:r>
            <a:r>
              <a:rPr lang="en-US" altLang="en-US" dirty="0" smtClean="0"/>
              <a:t>: sum </a:t>
            </a:r>
            <a:r>
              <a:rPr lang="en-US" altLang="en-US" dirty="0"/>
              <a:t>of 1 bits is an even </a:t>
            </a:r>
            <a:r>
              <a:rPr lang="en-US" altLang="en-US" dirty="0" smtClean="0"/>
              <a:t>number</a:t>
            </a:r>
          </a:p>
          <a:p>
            <a:pPr>
              <a:lnSpc>
                <a:spcPct val="60000"/>
              </a:lnSpc>
              <a:spcBef>
                <a:spcPct val="50000"/>
              </a:spcBef>
              <a:buClrTx/>
            </a:pPr>
            <a:r>
              <a:rPr lang="en-US" altLang="en-US" dirty="0" smtClean="0"/>
              <a:t>Direction </a:t>
            </a:r>
            <a:r>
              <a:rPr lang="en-US" altLang="en-US" dirty="0" smtClean="0">
                <a:solidFill>
                  <a:srgbClr val="FFC000"/>
                </a:solidFill>
              </a:rPr>
              <a:t>DF</a:t>
            </a:r>
            <a:r>
              <a:rPr lang="en-US" altLang="en-US" dirty="0" smtClean="0"/>
              <a:t>: (CPU control flag)</a:t>
            </a:r>
          </a:p>
          <a:p>
            <a:pPr lvl="1">
              <a:lnSpc>
                <a:spcPct val="60000"/>
              </a:lnSpc>
              <a:spcBef>
                <a:spcPct val="50000"/>
              </a:spcBef>
              <a:buClrTx/>
            </a:pPr>
            <a:r>
              <a:rPr lang="en-US" altLang="en-US" dirty="0" smtClean="0"/>
              <a:t>Process arrays up or down ?</a:t>
            </a:r>
            <a:endParaRPr lang="en-US" altLang="en-US" dirty="0"/>
          </a:p>
        </p:txBody>
      </p:sp>
    </p:spTree>
    <p:extLst>
      <p:ext uri="{BB962C8B-B14F-4D97-AF65-F5344CB8AC3E}">
        <p14:creationId xmlns:p14="http://schemas.microsoft.com/office/powerpoint/2010/main" val="589422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7C0B053F-260D-495C-B2EE-34C9FC303D9D}" type="slidenum">
              <a:rPr lang="en-US" altLang="en-US">
                <a:solidFill>
                  <a:srgbClr val="FFFFFF"/>
                </a:solidFill>
              </a:rPr>
              <a:pPr/>
              <a:t>15</a:t>
            </a:fld>
            <a:endParaRPr lang="en-US" altLang="en-US">
              <a:solidFill>
                <a:srgbClr val="FFFFFF"/>
              </a:solidFill>
            </a:endParaRPr>
          </a:p>
        </p:txBody>
      </p:sp>
      <p:sp>
        <p:nvSpPr>
          <p:cNvPr id="83970" name="Rectangle 2"/>
          <p:cNvSpPr>
            <a:spLocks noGrp="1" noChangeArrowheads="1"/>
          </p:cNvSpPr>
          <p:nvPr>
            <p:ph type="title"/>
          </p:nvPr>
        </p:nvSpPr>
        <p:spPr>
          <a:xfrm>
            <a:off x="152400" y="228600"/>
            <a:ext cx="8839200" cy="609600"/>
          </a:xfrm>
        </p:spPr>
        <p:txBody>
          <a:bodyPr/>
          <a:lstStyle/>
          <a:p>
            <a:r>
              <a:rPr lang="en-US" altLang="en-US" dirty="0" smtClean="0"/>
              <a:t>Floating-Point UNIT, </a:t>
            </a:r>
            <a:r>
              <a:rPr lang="en-US" altLang="en-US" dirty="0"/>
              <a:t>MMX, XMM Registers</a:t>
            </a:r>
          </a:p>
        </p:txBody>
      </p:sp>
      <p:sp>
        <p:nvSpPr>
          <p:cNvPr id="83971" name="Rectangle 3"/>
          <p:cNvSpPr>
            <a:spLocks noGrp="1" noChangeArrowheads="1"/>
          </p:cNvSpPr>
          <p:nvPr>
            <p:ph type="body" idx="1"/>
          </p:nvPr>
        </p:nvSpPr>
        <p:spPr>
          <a:xfrm>
            <a:off x="381000" y="1447800"/>
            <a:ext cx="5410200" cy="4876800"/>
          </a:xfrm>
        </p:spPr>
        <p:txBody>
          <a:bodyPr/>
          <a:lstStyle/>
          <a:p>
            <a:pPr>
              <a:lnSpc>
                <a:spcPct val="110000"/>
              </a:lnSpc>
            </a:pPr>
            <a:r>
              <a:rPr lang="en-US" altLang="en-US" sz="2000" dirty="0"/>
              <a:t>Eight 80-bit floating-point data registers</a:t>
            </a:r>
          </a:p>
          <a:p>
            <a:pPr lvl="1">
              <a:lnSpc>
                <a:spcPct val="110000"/>
              </a:lnSpc>
            </a:pPr>
            <a:r>
              <a:rPr lang="en-US" altLang="en-US" sz="2400" dirty="0"/>
              <a:t>ST(0), ST(1), . . . , ST(7)</a:t>
            </a:r>
          </a:p>
          <a:p>
            <a:pPr lvl="1">
              <a:lnSpc>
                <a:spcPct val="110000"/>
              </a:lnSpc>
            </a:pPr>
            <a:r>
              <a:rPr lang="en-US" altLang="en-US" sz="2400" dirty="0"/>
              <a:t>arranged in a stack</a:t>
            </a:r>
          </a:p>
          <a:p>
            <a:pPr lvl="1">
              <a:lnSpc>
                <a:spcPct val="110000"/>
              </a:lnSpc>
            </a:pPr>
            <a:r>
              <a:rPr lang="en-US" altLang="en-US" sz="2400" dirty="0"/>
              <a:t>used for all floating-point arithmetic</a:t>
            </a:r>
          </a:p>
          <a:p>
            <a:pPr>
              <a:lnSpc>
                <a:spcPct val="110000"/>
              </a:lnSpc>
            </a:pPr>
            <a:r>
              <a:rPr lang="en-US" altLang="en-US" sz="2000" dirty="0"/>
              <a:t>Eight 64-bit MMX registers</a:t>
            </a:r>
          </a:p>
          <a:p>
            <a:pPr>
              <a:lnSpc>
                <a:spcPct val="110000"/>
              </a:lnSpc>
            </a:pPr>
            <a:r>
              <a:rPr lang="en-US" altLang="en-US" sz="2000" dirty="0"/>
              <a:t>Eight 128-bit XMM registers for single-instruction multiple-data (</a:t>
            </a:r>
            <a:r>
              <a:rPr lang="en-US" altLang="en-US" sz="2000" dirty="0" smtClean="0"/>
              <a:t>SIMD</a:t>
            </a:r>
            <a:r>
              <a:rPr lang="en-US" altLang="en-US" sz="2000" dirty="0"/>
              <a:t>) </a:t>
            </a:r>
            <a:r>
              <a:rPr lang="en-US" altLang="en-US" sz="2000" dirty="0" smtClean="0"/>
              <a:t>operations</a:t>
            </a:r>
          </a:p>
          <a:p>
            <a:pPr>
              <a:lnSpc>
                <a:spcPct val="110000"/>
              </a:lnSpc>
            </a:pPr>
            <a:endParaRPr lang="en-US" altLang="en-US" sz="2000" dirty="0"/>
          </a:p>
          <a:p>
            <a:pPr>
              <a:lnSpc>
                <a:spcPct val="110000"/>
              </a:lnSpc>
            </a:pPr>
            <a:endParaRPr lang="en-US" altLang="en-US" sz="2000" dirty="0" smtClean="0"/>
          </a:p>
          <a:p>
            <a:pPr>
              <a:lnSpc>
                <a:spcPct val="110000"/>
              </a:lnSpc>
            </a:pPr>
            <a:r>
              <a:rPr lang="en-US" altLang="en-US" sz="2000" dirty="0" smtClean="0">
                <a:solidFill>
                  <a:srgbClr val="FF0000"/>
                </a:solidFill>
              </a:rPr>
              <a:t>Skip to Page 23</a:t>
            </a:r>
            <a:endParaRPr lang="en-US" altLang="en-US" sz="2000" dirty="0">
              <a:solidFill>
                <a:srgbClr val="FF0000"/>
              </a:solidFill>
            </a:endParaRPr>
          </a:p>
        </p:txBody>
      </p:sp>
      <p:graphicFrame>
        <p:nvGraphicFramePr>
          <p:cNvPr id="83972" name="Object 4"/>
          <p:cNvGraphicFramePr>
            <a:graphicFrameLocks noChangeAspect="1"/>
          </p:cNvGraphicFramePr>
          <p:nvPr/>
        </p:nvGraphicFramePr>
        <p:xfrm>
          <a:off x="5943600" y="1371600"/>
          <a:ext cx="2438400" cy="3505200"/>
        </p:xfrm>
        <a:graphic>
          <a:graphicData uri="http://schemas.openxmlformats.org/presentationml/2006/ole">
            <mc:AlternateContent xmlns:mc="http://schemas.openxmlformats.org/markup-compatibility/2006">
              <mc:Choice xmlns:v="urn:schemas-microsoft-com:vml" Requires="v">
                <p:oleObj spid="_x0000_s161820" name="VISIO" r:id="rId3" imgW="4545720" imgH="2661120" progId="Visio.Drawing.6">
                  <p:embed/>
                </p:oleObj>
              </mc:Choice>
              <mc:Fallback>
                <p:oleObj name="VISIO" r:id="rId3" imgW="4545720" imgH="26611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2753" t="8989" r="58098" b="19446"/>
                      <a:stretch>
                        <a:fillRect/>
                      </a:stretch>
                    </p:blipFill>
                    <p:spPr bwMode="auto">
                      <a:xfrm>
                        <a:off x="5943600" y="1371600"/>
                        <a:ext cx="2438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14770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787BF481-A9D1-48B8-9EDC-F13326E8B9D8}" type="slidenum">
              <a:rPr lang="en-US" altLang="en-US">
                <a:solidFill>
                  <a:srgbClr val="FFFFFF"/>
                </a:solidFill>
              </a:rPr>
              <a:pPr/>
              <a:t>16</a:t>
            </a:fld>
            <a:endParaRPr lang="en-US" altLang="en-US">
              <a:solidFill>
                <a:srgbClr val="FFFFFF"/>
              </a:solidFill>
            </a:endParaRPr>
          </a:p>
        </p:txBody>
      </p:sp>
      <p:sp>
        <p:nvSpPr>
          <p:cNvPr id="134146" name="Rectangle 1026"/>
          <p:cNvSpPr>
            <a:spLocks noGrp="1" noChangeArrowheads="1"/>
          </p:cNvSpPr>
          <p:nvPr>
            <p:ph type="title"/>
          </p:nvPr>
        </p:nvSpPr>
        <p:spPr/>
        <p:txBody>
          <a:bodyPr/>
          <a:lstStyle/>
          <a:p>
            <a:r>
              <a:rPr lang="en-US" altLang="en-US"/>
              <a:t>Early Intel Microprocessors</a:t>
            </a:r>
          </a:p>
        </p:txBody>
      </p:sp>
      <p:sp>
        <p:nvSpPr>
          <p:cNvPr id="134147" name="Rectangle 1027"/>
          <p:cNvSpPr>
            <a:spLocks noGrp="1" noChangeArrowheads="1"/>
          </p:cNvSpPr>
          <p:nvPr>
            <p:ph type="body" idx="1"/>
          </p:nvPr>
        </p:nvSpPr>
        <p:spPr>
          <a:xfrm>
            <a:off x="1524000" y="1143000"/>
            <a:ext cx="6019800" cy="4572000"/>
          </a:xfrm>
        </p:spPr>
        <p:txBody>
          <a:bodyPr/>
          <a:lstStyle/>
          <a:p>
            <a:r>
              <a:rPr lang="en-US" altLang="en-US" sz="2000"/>
              <a:t>Intel 8080</a:t>
            </a:r>
          </a:p>
          <a:p>
            <a:pPr lvl="1"/>
            <a:r>
              <a:rPr lang="en-US" altLang="en-US" sz="2000"/>
              <a:t>64K addressable RAM</a:t>
            </a:r>
          </a:p>
          <a:p>
            <a:pPr lvl="1"/>
            <a:r>
              <a:rPr lang="en-US" altLang="en-US" sz="2000"/>
              <a:t>8-bit registers</a:t>
            </a:r>
          </a:p>
          <a:p>
            <a:pPr lvl="1"/>
            <a:r>
              <a:rPr lang="en-US" altLang="en-US" sz="2000"/>
              <a:t>CP/M operating system</a:t>
            </a:r>
          </a:p>
          <a:p>
            <a:pPr lvl="1"/>
            <a:r>
              <a:rPr lang="en-US" altLang="en-US" sz="2000"/>
              <a:t>S-100 BUS architecture</a:t>
            </a:r>
          </a:p>
          <a:p>
            <a:pPr lvl="1"/>
            <a:r>
              <a:rPr lang="en-US" altLang="en-US" sz="2000"/>
              <a:t>8-inch floppy disks!</a:t>
            </a:r>
          </a:p>
          <a:p>
            <a:r>
              <a:rPr lang="en-US" altLang="en-US" sz="2000"/>
              <a:t>Intel 8086/8088</a:t>
            </a:r>
          </a:p>
          <a:p>
            <a:pPr lvl="1"/>
            <a:r>
              <a:rPr lang="en-US" altLang="en-US" sz="2000"/>
              <a:t>IBM-PC Used 8088</a:t>
            </a:r>
          </a:p>
          <a:p>
            <a:pPr lvl="1"/>
            <a:r>
              <a:rPr lang="en-US" altLang="en-US" sz="2000"/>
              <a:t>1 MB addressable RAM</a:t>
            </a:r>
          </a:p>
          <a:p>
            <a:pPr lvl="1"/>
            <a:r>
              <a:rPr lang="en-US" altLang="en-US" sz="2000"/>
              <a:t>16-bit registers</a:t>
            </a:r>
          </a:p>
          <a:p>
            <a:pPr lvl="1"/>
            <a:r>
              <a:rPr lang="en-US" altLang="en-US" sz="2000"/>
              <a:t>16-bit data bus (8-bit for 8088)</a:t>
            </a:r>
          </a:p>
          <a:p>
            <a:pPr lvl="1"/>
            <a:r>
              <a:rPr lang="en-US" altLang="en-US" sz="2000"/>
              <a:t>separate floating-point unit (8087)</a:t>
            </a:r>
          </a:p>
        </p:txBody>
      </p:sp>
    </p:spTree>
    <p:extLst>
      <p:ext uri="{BB962C8B-B14F-4D97-AF65-F5344CB8AC3E}">
        <p14:creationId xmlns:p14="http://schemas.microsoft.com/office/powerpoint/2010/main" val="2945184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3984C23D-E10A-4329-8884-CDFEA69579B2}" type="slidenum">
              <a:rPr lang="en-US" altLang="en-US">
                <a:solidFill>
                  <a:srgbClr val="FFFFFF"/>
                </a:solidFill>
              </a:rPr>
              <a:pPr/>
              <a:t>17</a:t>
            </a:fld>
            <a:endParaRPr lang="en-US" altLang="en-US">
              <a:solidFill>
                <a:srgbClr val="FFFFFF"/>
              </a:solidFill>
            </a:endParaRPr>
          </a:p>
        </p:txBody>
      </p:sp>
      <p:sp>
        <p:nvSpPr>
          <p:cNvPr id="135170" name="Rectangle 1026"/>
          <p:cNvSpPr>
            <a:spLocks noGrp="1" noChangeArrowheads="1"/>
          </p:cNvSpPr>
          <p:nvPr>
            <p:ph type="title"/>
          </p:nvPr>
        </p:nvSpPr>
        <p:spPr/>
        <p:txBody>
          <a:bodyPr/>
          <a:lstStyle/>
          <a:p>
            <a:r>
              <a:rPr lang="en-US" altLang="en-US"/>
              <a:t>The IBM-AT</a:t>
            </a:r>
          </a:p>
        </p:txBody>
      </p:sp>
      <p:sp>
        <p:nvSpPr>
          <p:cNvPr id="135171" name="Rectangle 1027"/>
          <p:cNvSpPr>
            <a:spLocks noGrp="1" noChangeArrowheads="1"/>
          </p:cNvSpPr>
          <p:nvPr>
            <p:ph type="body" idx="1"/>
          </p:nvPr>
        </p:nvSpPr>
        <p:spPr>
          <a:xfrm>
            <a:off x="1828800" y="1600200"/>
            <a:ext cx="5867400" cy="2895600"/>
          </a:xfrm>
        </p:spPr>
        <p:txBody>
          <a:bodyPr/>
          <a:lstStyle/>
          <a:p>
            <a:r>
              <a:rPr lang="en-US" altLang="en-US"/>
              <a:t>Intel 80286</a:t>
            </a:r>
          </a:p>
          <a:p>
            <a:pPr lvl="1"/>
            <a:r>
              <a:rPr lang="en-US" altLang="en-US" sz="2400"/>
              <a:t>16 MB addressable RAM</a:t>
            </a:r>
          </a:p>
          <a:p>
            <a:pPr lvl="1"/>
            <a:r>
              <a:rPr lang="en-US" altLang="en-US" sz="2400"/>
              <a:t>Protected memory</a:t>
            </a:r>
          </a:p>
          <a:p>
            <a:pPr lvl="1"/>
            <a:r>
              <a:rPr lang="en-US" altLang="en-US" sz="2400"/>
              <a:t>several times faster than 8086</a:t>
            </a:r>
          </a:p>
          <a:p>
            <a:pPr lvl="1"/>
            <a:r>
              <a:rPr lang="en-US" altLang="en-US" sz="2400"/>
              <a:t>introduced IDE bus architecture</a:t>
            </a:r>
          </a:p>
          <a:p>
            <a:pPr lvl="1"/>
            <a:r>
              <a:rPr lang="en-US" altLang="en-US" sz="2400"/>
              <a:t>80287 floating point unit</a:t>
            </a:r>
          </a:p>
        </p:txBody>
      </p:sp>
    </p:spTree>
    <p:extLst>
      <p:ext uri="{BB962C8B-B14F-4D97-AF65-F5344CB8AC3E}">
        <p14:creationId xmlns:p14="http://schemas.microsoft.com/office/powerpoint/2010/main" val="2800940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0BDEB0E9-406B-4A95-AD79-E75F25B554A9}" type="slidenum">
              <a:rPr lang="en-US" altLang="en-US">
                <a:solidFill>
                  <a:srgbClr val="FFFFFF"/>
                </a:solidFill>
              </a:rPr>
              <a:pPr/>
              <a:t>18</a:t>
            </a:fld>
            <a:endParaRPr lang="en-US" altLang="en-US">
              <a:solidFill>
                <a:srgbClr val="FFFFFF"/>
              </a:solidFill>
            </a:endParaRPr>
          </a:p>
        </p:txBody>
      </p:sp>
      <p:sp>
        <p:nvSpPr>
          <p:cNvPr id="115714" name="Rectangle 2"/>
          <p:cNvSpPr>
            <a:spLocks noGrp="1" noChangeArrowheads="1"/>
          </p:cNvSpPr>
          <p:nvPr>
            <p:ph type="title"/>
          </p:nvPr>
        </p:nvSpPr>
        <p:spPr/>
        <p:txBody>
          <a:bodyPr/>
          <a:lstStyle/>
          <a:p>
            <a:r>
              <a:rPr lang="en-US" altLang="en-US"/>
              <a:t>Intel IA-32 Family</a:t>
            </a:r>
            <a:endParaRPr lang="en-US" altLang="en-US" sz="2400"/>
          </a:p>
        </p:txBody>
      </p:sp>
      <p:sp>
        <p:nvSpPr>
          <p:cNvPr id="115715" name="Rectangle 3"/>
          <p:cNvSpPr>
            <a:spLocks noGrp="1" noChangeArrowheads="1"/>
          </p:cNvSpPr>
          <p:nvPr>
            <p:ph type="body" idx="1"/>
          </p:nvPr>
        </p:nvSpPr>
        <p:spPr>
          <a:xfrm>
            <a:off x="1066800" y="1371600"/>
            <a:ext cx="6781800" cy="3886200"/>
          </a:xfrm>
        </p:spPr>
        <p:txBody>
          <a:bodyPr/>
          <a:lstStyle/>
          <a:p>
            <a:r>
              <a:rPr lang="en-US" altLang="en-US" sz="2800"/>
              <a:t>Intel386</a:t>
            </a:r>
          </a:p>
          <a:p>
            <a:pPr lvl="1"/>
            <a:r>
              <a:rPr lang="en-US" altLang="en-US" sz="2600"/>
              <a:t>4 GB addressable RAM, 32-bit registers, paging (virtual memory)</a:t>
            </a:r>
          </a:p>
          <a:p>
            <a:r>
              <a:rPr lang="en-US" altLang="en-US" sz="2800"/>
              <a:t>Intel486</a:t>
            </a:r>
          </a:p>
          <a:p>
            <a:pPr lvl="1"/>
            <a:r>
              <a:rPr lang="en-US" altLang="en-US" sz="2600"/>
              <a:t>instruction pipelining</a:t>
            </a:r>
          </a:p>
          <a:p>
            <a:r>
              <a:rPr lang="en-US" altLang="en-US" sz="2800"/>
              <a:t>Pentium</a:t>
            </a:r>
          </a:p>
          <a:p>
            <a:pPr lvl="1"/>
            <a:r>
              <a:rPr lang="en-US" altLang="en-US" sz="2600"/>
              <a:t>superscalar, 32-bit address bus, 64-bit internal data path</a:t>
            </a:r>
          </a:p>
        </p:txBody>
      </p:sp>
    </p:spTree>
    <p:extLst>
      <p:ext uri="{BB962C8B-B14F-4D97-AF65-F5344CB8AC3E}">
        <p14:creationId xmlns:p14="http://schemas.microsoft.com/office/powerpoint/2010/main" val="1589785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A1E568DF-715D-46D7-AFEC-E93D3B5C8DF5}" type="slidenum">
              <a:rPr lang="en-US" altLang="en-US">
                <a:solidFill>
                  <a:srgbClr val="FFFFFF"/>
                </a:solidFill>
              </a:rPr>
              <a:pPr/>
              <a:t>19</a:t>
            </a:fld>
            <a:endParaRPr lang="en-US" altLang="en-US">
              <a:solidFill>
                <a:srgbClr val="FFFFFF"/>
              </a:solidFill>
            </a:endParaRPr>
          </a:p>
        </p:txBody>
      </p:sp>
      <p:sp>
        <p:nvSpPr>
          <p:cNvPr id="145410" name="Rectangle 2"/>
          <p:cNvSpPr>
            <a:spLocks noGrp="1" noChangeArrowheads="1"/>
          </p:cNvSpPr>
          <p:nvPr>
            <p:ph type="title"/>
          </p:nvPr>
        </p:nvSpPr>
        <p:spPr/>
        <p:txBody>
          <a:bodyPr/>
          <a:lstStyle/>
          <a:p>
            <a:r>
              <a:rPr lang="en-US" altLang="en-US"/>
              <a:t>64-bit Processors</a:t>
            </a:r>
          </a:p>
        </p:txBody>
      </p:sp>
      <p:sp>
        <p:nvSpPr>
          <p:cNvPr id="145411" name="Rectangle 3"/>
          <p:cNvSpPr>
            <a:spLocks noGrp="1" noChangeArrowheads="1"/>
          </p:cNvSpPr>
          <p:nvPr>
            <p:ph type="body" idx="1"/>
          </p:nvPr>
        </p:nvSpPr>
        <p:spPr/>
        <p:txBody>
          <a:bodyPr/>
          <a:lstStyle/>
          <a:p>
            <a:r>
              <a:rPr lang="en-US" altLang="en-US"/>
              <a:t>Intel64</a:t>
            </a:r>
          </a:p>
          <a:p>
            <a:pPr lvl="1"/>
            <a:r>
              <a:rPr lang="en-US" altLang="en-US"/>
              <a:t>64-bit linear address space</a:t>
            </a:r>
          </a:p>
          <a:p>
            <a:pPr lvl="1"/>
            <a:r>
              <a:rPr lang="en-US" altLang="en-US"/>
              <a:t>Intel: Pentium Extreme, Xeon, Celeron D, Pendium D, Core 2, and Core i7</a:t>
            </a:r>
          </a:p>
          <a:p>
            <a:r>
              <a:rPr lang="en-US" altLang="en-US"/>
              <a:t>IA-32e Mode</a:t>
            </a:r>
          </a:p>
          <a:p>
            <a:pPr lvl="1"/>
            <a:r>
              <a:rPr lang="en-US" altLang="en-US"/>
              <a:t>Compatibility mode for legacy 16- and 32-bit applications</a:t>
            </a:r>
          </a:p>
          <a:p>
            <a:pPr lvl="1"/>
            <a:r>
              <a:rPr lang="en-US" altLang="en-US"/>
              <a:t>64-bit Mode uses 64-bit addresses and operands</a:t>
            </a:r>
          </a:p>
        </p:txBody>
      </p:sp>
    </p:spTree>
    <p:extLst>
      <p:ext uri="{BB962C8B-B14F-4D97-AF65-F5344CB8AC3E}">
        <p14:creationId xmlns:p14="http://schemas.microsoft.com/office/powerpoint/2010/main" val="3994561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89F9B20E-4EDE-4455-966D-5E355F179434}" type="slidenum">
              <a:rPr lang="en-US" altLang="en-US">
                <a:solidFill>
                  <a:srgbClr val="FFFFFF"/>
                </a:solidFill>
              </a:rPr>
              <a:pPr/>
              <a:t>2</a:t>
            </a:fld>
            <a:endParaRPr lang="en-US" altLang="en-US">
              <a:solidFill>
                <a:srgbClr val="FFFFFF"/>
              </a:solidFill>
            </a:endParaRPr>
          </a:p>
        </p:txBody>
      </p:sp>
      <p:sp>
        <p:nvSpPr>
          <p:cNvPr id="76802" name="Rectangle 2"/>
          <p:cNvSpPr>
            <a:spLocks noGrp="1" noChangeArrowheads="1"/>
          </p:cNvSpPr>
          <p:nvPr>
            <p:ph type="title"/>
          </p:nvPr>
        </p:nvSpPr>
        <p:spPr/>
        <p:txBody>
          <a:bodyPr/>
          <a:lstStyle/>
          <a:p>
            <a:r>
              <a:rPr lang="en-US" altLang="en-US"/>
              <a:t>Basic Microcomputer Design</a:t>
            </a:r>
          </a:p>
        </p:txBody>
      </p:sp>
      <p:sp>
        <p:nvSpPr>
          <p:cNvPr id="76803" name="Rectangle 3"/>
          <p:cNvSpPr>
            <a:spLocks noGrp="1" noChangeArrowheads="1"/>
          </p:cNvSpPr>
          <p:nvPr>
            <p:ph type="body" idx="1"/>
          </p:nvPr>
        </p:nvSpPr>
        <p:spPr>
          <a:xfrm>
            <a:off x="762000" y="1143000"/>
            <a:ext cx="7696200" cy="5257800"/>
          </a:xfrm>
        </p:spPr>
        <p:txBody>
          <a:bodyPr/>
          <a:lstStyle/>
          <a:p>
            <a:r>
              <a:rPr lang="en-US" altLang="en-US" sz="2000" dirty="0" smtClean="0"/>
              <a:t>Central Processor Unit:</a:t>
            </a:r>
          </a:p>
          <a:p>
            <a:pPr lvl="1"/>
            <a:r>
              <a:rPr lang="en-US" altLang="en-US" sz="1800" dirty="0" smtClean="0"/>
              <a:t>clock </a:t>
            </a:r>
            <a:r>
              <a:rPr lang="en-US" altLang="en-US" sz="1800" dirty="0"/>
              <a:t>synchronizes CPU operations</a:t>
            </a:r>
          </a:p>
          <a:p>
            <a:pPr lvl="1"/>
            <a:r>
              <a:rPr lang="en-US" altLang="en-US" sz="1800" dirty="0"/>
              <a:t>control unit (CU) coordinates sequence of execution steps</a:t>
            </a:r>
          </a:p>
          <a:p>
            <a:pPr lvl="1"/>
            <a:r>
              <a:rPr lang="en-US" altLang="en-US" sz="1800" dirty="0"/>
              <a:t>ALU performs arithmetic and </a:t>
            </a:r>
            <a:r>
              <a:rPr lang="en-US" altLang="en-US" sz="1800" dirty="0" smtClean="0"/>
              <a:t>logic operations</a:t>
            </a:r>
          </a:p>
          <a:p>
            <a:pPr lvl="1"/>
            <a:endParaRPr lang="en-US" altLang="en-US" sz="1800" dirty="0"/>
          </a:p>
          <a:p>
            <a:pPr lvl="1"/>
            <a:endParaRPr lang="en-US" altLang="en-US" sz="1800" dirty="0" smtClean="0"/>
          </a:p>
          <a:p>
            <a:pPr lvl="1"/>
            <a:endParaRPr lang="en-US" altLang="en-US" sz="1800" dirty="0"/>
          </a:p>
          <a:p>
            <a:pPr lvl="1"/>
            <a:endParaRPr lang="en-US" altLang="en-US" sz="1800" dirty="0" smtClean="0"/>
          </a:p>
          <a:p>
            <a:pPr lvl="1"/>
            <a:endParaRPr lang="en-US" altLang="en-US" sz="1800" dirty="0"/>
          </a:p>
          <a:p>
            <a:pPr lvl="1"/>
            <a:endParaRPr lang="en-US" altLang="en-US" sz="1800" dirty="0" smtClean="0"/>
          </a:p>
          <a:p>
            <a:pPr lvl="1"/>
            <a:endParaRPr lang="en-US" altLang="en-US" sz="1800" dirty="0"/>
          </a:p>
          <a:p>
            <a:pPr lvl="1"/>
            <a:endParaRPr lang="en-US" altLang="en-US" sz="1800" dirty="0" smtClean="0"/>
          </a:p>
          <a:p>
            <a:pPr lvl="1"/>
            <a:endParaRPr lang="en-US" altLang="en-US" sz="1800" dirty="0"/>
          </a:p>
          <a:p>
            <a:r>
              <a:rPr lang="en-US" altLang="en-US" sz="2000" dirty="0" smtClean="0"/>
              <a:t>Bus: transfer data between different parts of the computer</a:t>
            </a:r>
          </a:p>
          <a:p>
            <a:pPr lvl="1"/>
            <a:r>
              <a:rPr lang="en-US" altLang="en-US" sz="1800" dirty="0" smtClean="0"/>
              <a:t>Data bus, Control bus, and Address bus</a:t>
            </a:r>
          </a:p>
        </p:txBody>
      </p:sp>
      <p:graphicFrame>
        <p:nvGraphicFramePr>
          <p:cNvPr id="76804" name="Object 4"/>
          <p:cNvGraphicFramePr>
            <a:graphicFrameLocks noChangeAspect="1"/>
          </p:cNvGraphicFramePr>
          <p:nvPr>
            <p:extLst>
              <p:ext uri="{D42A27DB-BD31-4B8C-83A1-F6EECF244321}">
                <p14:modId xmlns:p14="http://schemas.microsoft.com/office/powerpoint/2010/main" val="1855325901"/>
              </p:ext>
            </p:extLst>
          </p:nvPr>
        </p:nvGraphicFramePr>
        <p:xfrm>
          <a:off x="1600200" y="2590800"/>
          <a:ext cx="5638800" cy="2743200"/>
        </p:xfrm>
        <a:graphic>
          <a:graphicData uri="http://schemas.openxmlformats.org/presentationml/2006/ole">
            <mc:AlternateContent xmlns:mc="http://schemas.openxmlformats.org/markup-compatibility/2006">
              <mc:Choice xmlns:v="urn:schemas-microsoft-com:vml" Requires="v">
                <p:oleObj spid="_x0000_s156699" name="VISIO" r:id="rId3" imgW="4390200" imgH="2033280" progId="Visio.Drawing.6">
                  <p:embed/>
                </p:oleObj>
              </mc:Choice>
              <mc:Fallback>
                <p:oleObj name="VISIO" r:id="rId3" imgW="4390200" imgH="20332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817" t="-3040" r="-1408" b="-6396"/>
                      <a:stretch>
                        <a:fillRect/>
                      </a:stretch>
                    </p:blipFill>
                    <p:spPr bwMode="auto">
                      <a:xfrm>
                        <a:off x="1600200" y="2590800"/>
                        <a:ext cx="5638800" cy="2743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85104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CCEF4460-0D19-47FB-AEA7-98431DAA9165}" type="slidenum">
              <a:rPr lang="en-US" altLang="en-US">
                <a:solidFill>
                  <a:srgbClr val="FFFFFF"/>
                </a:solidFill>
              </a:rPr>
              <a:pPr/>
              <a:t>20</a:t>
            </a:fld>
            <a:endParaRPr lang="en-US" altLang="en-US">
              <a:solidFill>
                <a:srgbClr val="FFFFFF"/>
              </a:solidFill>
            </a:endParaRPr>
          </a:p>
        </p:txBody>
      </p:sp>
      <p:sp>
        <p:nvSpPr>
          <p:cNvPr id="146434" name="Rectangle 2"/>
          <p:cNvSpPr>
            <a:spLocks noGrp="1" noChangeArrowheads="1"/>
          </p:cNvSpPr>
          <p:nvPr>
            <p:ph type="title"/>
          </p:nvPr>
        </p:nvSpPr>
        <p:spPr/>
        <p:txBody>
          <a:bodyPr/>
          <a:lstStyle/>
          <a:p>
            <a:r>
              <a:rPr lang="en-US" altLang="en-US"/>
              <a:t>Intel Technologies</a:t>
            </a:r>
          </a:p>
        </p:txBody>
      </p:sp>
      <p:sp>
        <p:nvSpPr>
          <p:cNvPr id="146435" name="Rectangle 3"/>
          <p:cNvSpPr>
            <a:spLocks noGrp="1" noChangeArrowheads="1"/>
          </p:cNvSpPr>
          <p:nvPr>
            <p:ph type="body" idx="1"/>
          </p:nvPr>
        </p:nvSpPr>
        <p:spPr/>
        <p:txBody>
          <a:bodyPr/>
          <a:lstStyle/>
          <a:p>
            <a:r>
              <a:rPr lang="en-US" altLang="en-US"/>
              <a:t>HyperThreading technology</a:t>
            </a:r>
          </a:p>
          <a:p>
            <a:pPr lvl="1"/>
            <a:r>
              <a:rPr lang="en-US" altLang="en-US"/>
              <a:t>two tasks execute on a single processor at the same time</a:t>
            </a:r>
          </a:p>
          <a:p>
            <a:endParaRPr lang="en-US" altLang="en-US"/>
          </a:p>
          <a:p>
            <a:r>
              <a:rPr lang="en-US" altLang="en-US"/>
              <a:t>Dual Core processing</a:t>
            </a:r>
          </a:p>
          <a:p>
            <a:pPr lvl="1"/>
            <a:r>
              <a:rPr lang="en-US" altLang="en-US"/>
              <a:t>multiple processor cores in the same IC package</a:t>
            </a:r>
          </a:p>
          <a:p>
            <a:pPr lvl="1"/>
            <a:r>
              <a:rPr lang="en-US" altLang="en-US"/>
              <a:t>each processor has its own resources and communication path with the bus</a:t>
            </a:r>
          </a:p>
          <a:p>
            <a:endParaRPr lang="en-US" altLang="en-US"/>
          </a:p>
        </p:txBody>
      </p:sp>
    </p:spTree>
    <p:extLst>
      <p:ext uri="{BB962C8B-B14F-4D97-AF65-F5344CB8AC3E}">
        <p14:creationId xmlns:p14="http://schemas.microsoft.com/office/powerpoint/2010/main" val="2440139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A0DF3A4E-A32F-4F9A-B79F-9EB31336425B}" type="slidenum">
              <a:rPr lang="en-US" altLang="en-US">
                <a:solidFill>
                  <a:srgbClr val="FFFFFF"/>
                </a:solidFill>
              </a:rPr>
              <a:pPr/>
              <a:t>21</a:t>
            </a:fld>
            <a:endParaRPr lang="en-US" altLang="en-US">
              <a:solidFill>
                <a:srgbClr val="FFFFFF"/>
              </a:solidFill>
            </a:endParaRPr>
          </a:p>
        </p:txBody>
      </p:sp>
      <p:sp>
        <p:nvSpPr>
          <p:cNvPr id="116738" name="Rectangle 1026"/>
          <p:cNvSpPr>
            <a:spLocks noGrp="1" noChangeArrowheads="1"/>
          </p:cNvSpPr>
          <p:nvPr>
            <p:ph type="title"/>
          </p:nvPr>
        </p:nvSpPr>
        <p:spPr/>
        <p:txBody>
          <a:bodyPr/>
          <a:lstStyle/>
          <a:p>
            <a:r>
              <a:rPr lang="en-US" altLang="en-US"/>
              <a:t>Intel Processor Families</a:t>
            </a:r>
            <a:endParaRPr lang="en-US" altLang="en-US" sz="2400"/>
          </a:p>
        </p:txBody>
      </p:sp>
      <p:sp>
        <p:nvSpPr>
          <p:cNvPr id="116739" name="Rectangle 1027"/>
          <p:cNvSpPr>
            <a:spLocks noGrp="1" noChangeArrowheads="1"/>
          </p:cNvSpPr>
          <p:nvPr>
            <p:ph type="body" idx="1"/>
          </p:nvPr>
        </p:nvSpPr>
        <p:spPr>
          <a:xfrm>
            <a:off x="914400" y="1295400"/>
            <a:ext cx="7391400" cy="3962400"/>
          </a:xfrm>
        </p:spPr>
        <p:txBody>
          <a:bodyPr/>
          <a:lstStyle/>
          <a:p>
            <a:pPr>
              <a:buFontTx/>
              <a:buNone/>
            </a:pPr>
            <a:r>
              <a:rPr lang="en-US" altLang="en-US"/>
              <a:t>Currently Used:</a:t>
            </a:r>
          </a:p>
          <a:p>
            <a:pPr>
              <a:buFontTx/>
              <a:buNone/>
            </a:pPr>
            <a:endParaRPr lang="en-US" altLang="en-US"/>
          </a:p>
          <a:p>
            <a:r>
              <a:rPr lang="en-US" altLang="en-US"/>
              <a:t>Pentium &amp; Celeron – dual core</a:t>
            </a:r>
          </a:p>
          <a:p>
            <a:r>
              <a:rPr lang="en-US" altLang="en-US"/>
              <a:t>Core 2 Duo - 2 processor cores</a:t>
            </a:r>
          </a:p>
          <a:p>
            <a:r>
              <a:rPr lang="en-US" altLang="en-US"/>
              <a:t>Core 2 Quad - 4 processor cores</a:t>
            </a:r>
          </a:p>
          <a:p>
            <a:r>
              <a:rPr lang="en-US" altLang="en-US"/>
              <a:t>Core i7 – 4 processor cores</a:t>
            </a:r>
          </a:p>
        </p:txBody>
      </p:sp>
    </p:spTree>
    <p:extLst>
      <p:ext uri="{BB962C8B-B14F-4D97-AF65-F5344CB8AC3E}">
        <p14:creationId xmlns:p14="http://schemas.microsoft.com/office/powerpoint/2010/main" val="3653380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2FE8553E-2874-428E-909C-23BCCF6A39DF}" type="slidenum">
              <a:rPr lang="en-US" altLang="en-US">
                <a:solidFill>
                  <a:srgbClr val="FFFFFF"/>
                </a:solidFill>
              </a:rPr>
              <a:pPr/>
              <a:t>22</a:t>
            </a:fld>
            <a:endParaRPr lang="en-US" altLang="en-US">
              <a:solidFill>
                <a:srgbClr val="FFFFFF"/>
              </a:solidFill>
            </a:endParaRPr>
          </a:p>
        </p:txBody>
      </p:sp>
      <p:sp>
        <p:nvSpPr>
          <p:cNvPr id="117762" name="Rectangle 2"/>
          <p:cNvSpPr>
            <a:spLocks noGrp="1" noChangeArrowheads="1"/>
          </p:cNvSpPr>
          <p:nvPr>
            <p:ph type="title"/>
          </p:nvPr>
        </p:nvSpPr>
        <p:spPr/>
        <p:txBody>
          <a:bodyPr/>
          <a:lstStyle/>
          <a:p>
            <a:r>
              <a:rPr lang="en-US" altLang="en-US"/>
              <a:t>CISC and RISC</a:t>
            </a:r>
          </a:p>
        </p:txBody>
      </p:sp>
      <p:sp>
        <p:nvSpPr>
          <p:cNvPr id="117763" name="Rectangle 3"/>
          <p:cNvSpPr>
            <a:spLocks noGrp="1" noChangeArrowheads="1"/>
          </p:cNvSpPr>
          <p:nvPr>
            <p:ph type="body" idx="1"/>
          </p:nvPr>
        </p:nvSpPr>
        <p:spPr>
          <a:xfrm>
            <a:off x="1752600" y="1066800"/>
            <a:ext cx="5791200" cy="4724400"/>
          </a:xfrm>
        </p:spPr>
        <p:txBody>
          <a:bodyPr/>
          <a:lstStyle/>
          <a:p>
            <a:r>
              <a:rPr lang="en-US" altLang="en-US" sz="2000"/>
              <a:t>CISC – complex instruction set</a:t>
            </a:r>
          </a:p>
          <a:p>
            <a:pPr lvl="1"/>
            <a:r>
              <a:rPr lang="en-US" altLang="en-US" sz="2000"/>
              <a:t>large instruction set</a:t>
            </a:r>
          </a:p>
          <a:p>
            <a:pPr lvl="1"/>
            <a:r>
              <a:rPr lang="en-US" altLang="en-US" sz="2000"/>
              <a:t>high-level operations</a:t>
            </a:r>
          </a:p>
          <a:p>
            <a:pPr lvl="1"/>
            <a:r>
              <a:rPr lang="en-US" altLang="en-US" sz="2000"/>
              <a:t>requires microcode interpreter</a:t>
            </a:r>
          </a:p>
          <a:p>
            <a:pPr lvl="1"/>
            <a:r>
              <a:rPr lang="en-US" altLang="en-US" sz="2000"/>
              <a:t>examples: Intel 80x86 family</a:t>
            </a:r>
          </a:p>
          <a:p>
            <a:r>
              <a:rPr lang="en-US" altLang="en-US" sz="2000"/>
              <a:t>RISC – reduced instruction set</a:t>
            </a:r>
          </a:p>
          <a:p>
            <a:pPr lvl="1"/>
            <a:r>
              <a:rPr lang="en-US" altLang="en-US" sz="2000"/>
              <a:t>simple, atomic instructions</a:t>
            </a:r>
          </a:p>
          <a:p>
            <a:pPr lvl="1"/>
            <a:r>
              <a:rPr lang="en-US" altLang="en-US" sz="2000"/>
              <a:t>small instruction set</a:t>
            </a:r>
          </a:p>
          <a:p>
            <a:pPr lvl="1"/>
            <a:r>
              <a:rPr lang="en-US" altLang="en-US" sz="2000"/>
              <a:t>directly executed by hardware</a:t>
            </a:r>
          </a:p>
          <a:p>
            <a:pPr lvl="1"/>
            <a:r>
              <a:rPr lang="en-US" altLang="en-US" sz="2000"/>
              <a:t>examples: </a:t>
            </a:r>
          </a:p>
          <a:p>
            <a:pPr lvl="2"/>
            <a:r>
              <a:rPr lang="en-US" altLang="en-US" sz="1800"/>
              <a:t>ARM (Advanced RISC Machines)</a:t>
            </a:r>
          </a:p>
          <a:p>
            <a:pPr lvl="2"/>
            <a:r>
              <a:rPr lang="en-US" altLang="en-US" sz="1800"/>
              <a:t>DEC Alpha (now Compaq)</a:t>
            </a:r>
          </a:p>
        </p:txBody>
      </p:sp>
    </p:spTree>
    <p:extLst>
      <p:ext uri="{BB962C8B-B14F-4D97-AF65-F5344CB8AC3E}">
        <p14:creationId xmlns:p14="http://schemas.microsoft.com/office/powerpoint/2010/main" val="4093246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2480442-8FF9-4376-B48A-42B993D86AC7}" type="slidenum">
              <a:rPr lang="en-US" altLang="en-US">
                <a:solidFill>
                  <a:srgbClr val="FF9966"/>
                </a:solidFill>
              </a:rPr>
              <a:pPr/>
              <a:t>23</a:t>
            </a:fld>
            <a:endParaRPr lang="en-US" altLang="en-US">
              <a:solidFill>
                <a:srgbClr val="FF9966"/>
              </a:solidFill>
            </a:endParaRPr>
          </a:p>
        </p:txBody>
      </p:sp>
      <p:sp>
        <p:nvSpPr>
          <p:cNvPr id="100354" name="Rectangle 2"/>
          <p:cNvSpPr>
            <a:spLocks noGrp="1" noChangeArrowheads="1"/>
          </p:cNvSpPr>
          <p:nvPr>
            <p:ph type="title"/>
          </p:nvPr>
        </p:nvSpPr>
        <p:spPr>
          <a:xfrm>
            <a:off x="990600" y="152400"/>
            <a:ext cx="7885113" cy="685800"/>
          </a:xfrm>
        </p:spPr>
        <p:txBody>
          <a:bodyPr/>
          <a:lstStyle/>
          <a:p>
            <a:r>
              <a:rPr lang="en-US" altLang="en-US" dirty="0"/>
              <a:t>Logical and Physical Addresses</a:t>
            </a:r>
            <a:endParaRPr lang="fr-CA" altLang="en-US" dirty="0"/>
          </a:p>
        </p:txBody>
      </p:sp>
      <p:sp>
        <p:nvSpPr>
          <p:cNvPr id="100355" name="Rectangle 3"/>
          <p:cNvSpPr>
            <a:spLocks noGrp="1" noChangeArrowheads="1"/>
          </p:cNvSpPr>
          <p:nvPr>
            <p:ph type="body" idx="1"/>
          </p:nvPr>
        </p:nvSpPr>
        <p:spPr>
          <a:xfrm>
            <a:off x="152400" y="762000"/>
            <a:ext cx="8839200" cy="5943600"/>
          </a:xfrm>
        </p:spPr>
        <p:txBody>
          <a:bodyPr/>
          <a:lstStyle/>
          <a:p>
            <a:pPr algn="just">
              <a:lnSpc>
                <a:spcPct val="90000"/>
              </a:lnSpc>
            </a:pPr>
            <a:r>
              <a:rPr lang="en-US" altLang="en-US" dirty="0"/>
              <a:t>Addresses specify the location of instructions and </a:t>
            </a:r>
            <a:r>
              <a:rPr lang="en-US" altLang="en-US" dirty="0" smtClean="0"/>
              <a:t>data</a:t>
            </a:r>
          </a:p>
          <a:p>
            <a:pPr algn="just">
              <a:lnSpc>
                <a:spcPct val="90000"/>
              </a:lnSpc>
            </a:pPr>
            <a:endParaRPr lang="en-US" altLang="en-US" dirty="0"/>
          </a:p>
          <a:p>
            <a:pPr algn="just">
              <a:lnSpc>
                <a:spcPct val="90000"/>
              </a:lnSpc>
            </a:pPr>
            <a:r>
              <a:rPr lang="en-US" altLang="en-US" dirty="0"/>
              <a:t>Addresses that specify an absolute location in main memory are </a:t>
            </a:r>
            <a:r>
              <a:rPr lang="en-US" altLang="en-US" dirty="0" smtClean="0">
                <a:solidFill>
                  <a:schemeClr val="folHlink"/>
                </a:solidFill>
              </a:rPr>
              <a:t>physical addresses (called linear addresses)</a:t>
            </a:r>
            <a:endParaRPr lang="en-US" altLang="en-US" dirty="0">
              <a:solidFill>
                <a:schemeClr val="folHlink"/>
              </a:solidFill>
            </a:endParaRPr>
          </a:p>
          <a:p>
            <a:pPr lvl="1" algn="just">
              <a:lnSpc>
                <a:spcPct val="90000"/>
              </a:lnSpc>
            </a:pPr>
            <a:r>
              <a:rPr lang="en-US" altLang="en-US" dirty="0"/>
              <a:t>They appear on the address bus </a:t>
            </a:r>
            <a:endParaRPr lang="en-US" altLang="en-US" dirty="0" smtClean="0"/>
          </a:p>
          <a:p>
            <a:pPr lvl="1" algn="just">
              <a:lnSpc>
                <a:spcPct val="90000"/>
              </a:lnSpc>
            </a:pPr>
            <a:endParaRPr lang="en-US" altLang="en-US" dirty="0"/>
          </a:p>
          <a:p>
            <a:pPr algn="just">
              <a:lnSpc>
                <a:spcPct val="90000"/>
              </a:lnSpc>
            </a:pPr>
            <a:r>
              <a:rPr lang="en-US" altLang="en-US" dirty="0"/>
              <a:t>Addresses that specify a location relative to a point in the program are </a:t>
            </a:r>
            <a:r>
              <a:rPr lang="en-US" altLang="en-US" dirty="0">
                <a:solidFill>
                  <a:schemeClr val="folHlink"/>
                </a:solidFill>
              </a:rPr>
              <a:t>logical (or virtual) addresses</a:t>
            </a:r>
          </a:p>
          <a:p>
            <a:pPr lvl="1" algn="just">
              <a:lnSpc>
                <a:spcPct val="90000"/>
              </a:lnSpc>
            </a:pPr>
            <a:r>
              <a:rPr lang="en-US" altLang="en-US" dirty="0"/>
              <a:t>They are addresses used in the code and are independent of the structure of main </a:t>
            </a:r>
            <a:r>
              <a:rPr lang="en-US" altLang="en-US" dirty="0" smtClean="0"/>
              <a:t>memory</a:t>
            </a:r>
          </a:p>
          <a:p>
            <a:pPr lvl="1" algn="just">
              <a:lnSpc>
                <a:spcPct val="90000"/>
              </a:lnSpc>
            </a:pPr>
            <a:endParaRPr lang="en-US" altLang="en-US" dirty="0"/>
          </a:p>
          <a:p>
            <a:pPr algn="just">
              <a:lnSpc>
                <a:spcPct val="90000"/>
              </a:lnSpc>
            </a:pPr>
            <a:r>
              <a:rPr lang="en-US" altLang="en-US" dirty="0"/>
              <a:t>Each logical address for the x86 consist of 2 parts:</a:t>
            </a:r>
          </a:p>
          <a:p>
            <a:pPr lvl="1" algn="just">
              <a:lnSpc>
                <a:spcPct val="90000"/>
              </a:lnSpc>
            </a:pPr>
            <a:r>
              <a:rPr lang="en-US" altLang="en-US" sz="2000" dirty="0"/>
              <a:t>A </a:t>
            </a:r>
            <a:r>
              <a:rPr lang="en-US" altLang="en-US" sz="2000" dirty="0">
                <a:solidFill>
                  <a:srgbClr val="FF1717"/>
                </a:solidFill>
              </a:rPr>
              <a:t>segment number</a:t>
            </a:r>
            <a:r>
              <a:rPr lang="en-US" altLang="en-US" sz="2000" dirty="0"/>
              <a:t> used to specify a (logical) part of the program [</a:t>
            </a:r>
            <a:r>
              <a:rPr lang="en-US" altLang="en-US" sz="2000" dirty="0">
                <a:solidFill>
                  <a:srgbClr val="00FF00"/>
                </a:solidFill>
              </a:rPr>
              <a:t>The physical address of the segment</a:t>
            </a:r>
            <a:r>
              <a:rPr lang="en-US" altLang="en-US" sz="2000" dirty="0"/>
              <a:t>]</a:t>
            </a:r>
          </a:p>
          <a:p>
            <a:pPr lvl="1" algn="just">
              <a:lnSpc>
                <a:spcPct val="90000"/>
              </a:lnSpc>
            </a:pPr>
            <a:r>
              <a:rPr lang="en-US" altLang="en-US" sz="2000" dirty="0"/>
              <a:t>A </a:t>
            </a:r>
            <a:r>
              <a:rPr lang="en-US" altLang="en-US" sz="2000" dirty="0">
                <a:solidFill>
                  <a:srgbClr val="FF1717"/>
                </a:solidFill>
              </a:rPr>
              <a:t>offset number</a:t>
            </a:r>
            <a:r>
              <a:rPr lang="en-US" altLang="en-US" sz="2000" dirty="0"/>
              <a:t> used to specify a location relative to the beginning of the segment</a:t>
            </a:r>
            <a:endParaRPr lang="fr-CA" altLang="en-US" sz="2000" dirty="0"/>
          </a:p>
        </p:txBody>
      </p:sp>
    </p:spTree>
    <p:extLst>
      <p:ext uri="{BB962C8B-B14F-4D97-AF65-F5344CB8AC3E}">
        <p14:creationId xmlns:p14="http://schemas.microsoft.com/office/powerpoint/2010/main" val="1602947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4"/>
          <p:cNvSpPr>
            <a:spLocks noGrp="1"/>
          </p:cNvSpPr>
          <p:nvPr>
            <p:ph type="sldNum" sz="quarter" idx="11"/>
          </p:nvPr>
        </p:nvSpPr>
        <p:spPr/>
        <p:txBody>
          <a:bodyPr/>
          <a:lstStyle/>
          <a:p>
            <a:fld id="{04D4E620-0F8B-4BF5-9DCF-29676820476A}" type="slidenum">
              <a:rPr lang="en-US" altLang="en-US">
                <a:solidFill>
                  <a:srgbClr val="FFFFFF"/>
                </a:solidFill>
              </a:rPr>
              <a:pPr/>
              <a:t>24</a:t>
            </a:fld>
            <a:endParaRPr lang="en-US" altLang="en-US">
              <a:solidFill>
                <a:srgbClr val="FFFFFF"/>
              </a:solidFill>
            </a:endParaRPr>
          </a:p>
        </p:txBody>
      </p:sp>
      <p:sp>
        <p:nvSpPr>
          <p:cNvPr id="86018" name="Rectangle 2"/>
          <p:cNvSpPr>
            <a:spLocks noGrp="1" noChangeArrowheads="1"/>
          </p:cNvSpPr>
          <p:nvPr>
            <p:ph type="title"/>
          </p:nvPr>
        </p:nvSpPr>
        <p:spPr/>
        <p:txBody>
          <a:bodyPr/>
          <a:lstStyle/>
          <a:p>
            <a:r>
              <a:rPr lang="en-US" altLang="en-US"/>
              <a:t>Segmented Memory</a:t>
            </a:r>
          </a:p>
        </p:txBody>
      </p:sp>
      <p:sp>
        <p:nvSpPr>
          <p:cNvPr id="86019" name="Rectangle 3"/>
          <p:cNvSpPr>
            <a:spLocks noGrp="1" noChangeArrowheads="1"/>
          </p:cNvSpPr>
          <p:nvPr>
            <p:ph type="body" idx="1"/>
          </p:nvPr>
        </p:nvSpPr>
        <p:spPr>
          <a:xfrm>
            <a:off x="685800" y="1066800"/>
            <a:ext cx="7772400" cy="762000"/>
          </a:xfrm>
        </p:spPr>
        <p:txBody>
          <a:bodyPr/>
          <a:lstStyle/>
          <a:p>
            <a:pPr marL="0" indent="0">
              <a:buFontTx/>
              <a:buNone/>
            </a:pPr>
            <a:r>
              <a:rPr lang="en-US" altLang="en-US" sz="2000"/>
              <a:t>Segmented memory addressing: absolute (linear) address is a combination of a 16-bit segment value added to a 16-bit offset </a:t>
            </a:r>
          </a:p>
        </p:txBody>
      </p:sp>
      <p:graphicFrame>
        <p:nvGraphicFramePr>
          <p:cNvPr id="86020" name="Object 4"/>
          <p:cNvGraphicFramePr>
            <a:graphicFrameLocks noChangeAspect="1"/>
          </p:cNvGraphicFramePr>
          <p:nvPr/>
        </p:nvGraphicFramePr>
        <p:xfrm>
          <a:off x="1905000" y="1981200"/>
          <a:ext cx="4795838" cy="3889375"/>
        </p:xfrm>
        <a:graphic>
          <a:graphicData uri="http://schemas.openxmlformats.org/presentationml/2006/ole">
            <mc:AlternateContent xmlns:mc="http://schemas.openxmlformats.org/markup-compatibility/2006">
              <mc:Choice xmlns:v="urn:schemas-microsoft-com:vml" Requires="v">
                <p:oleObj spid="_x0000_s163867" name="VISIO" r:id="rId3" imgW="4718880" imgH="3812760" progId="Visio.Drawing.6">
                  <p:embed/>
                </p:oleObj>
              </mc:Choice>
              <mc:Fallback>
                <p:oleObj name="VISIO" r:id="rId3" imgW="4718880" imgH="38127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614" t="-1999"/>
                      <a:stretch>
                        <a:fillRect/>
                      </a:stretch>
                    </p:blipFill>
                    <p:spPr bwMode="auto">
                      <a:xfrm>
                        <a:off x="1905000" y="1981200"/>
                        <a:ext cx="4795838" cy="38893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1" name="Text Box 5"/>
          <p:cNvSpPr txBox="1">
            <a:spLocks noChangeArrowheads="1"/>
          </p:cNvSpPr>
          <p:nvPr/>
        </p:nvSpPr>
        <p:spPr bwMode="auto">
          <a:xfrm rot="-5389473">
            <a:off x="502444" y="3610769"/>
            <a:ext cx="2270125"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sz="1700">
                <a:solidFill>
                  <a:srgbClr val="FFFFFF"/>
                </a:solidFill>
              </a:rPr>
              <a:t>linear addresses</a:t>
            </a:r>
          </a:p>
        </p:txBody>
      </p:sp>
      <p:sp>
        <p:nvSpPr>
          <p:cNvPr id="86022" name="Line 6"/>
          <p:cNvSpPr>
            <a:spLocks noChangeShapeType="1"/>
          </p:cNvSpPr>
          <p:nvPr/>
        </p:nvSpPr>
        <p:spPr bwMode="auto">
          <a:xfrm flipH="1">
            <a:off x="5715000" y="3505200"/>
            <a:ext cx="12954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86023" name="Text Box 7"/>
          <p:cNvSpPr txBox="1">
            <a:spLocks noChangeArrowheads="1"/>
          </p:cNvSpPr>
          <p:nvPr/>
        </p:nvSpPr>
        <p:spPr bwMode="auto">
          <a:xfrm>
            <a:off x="7010400" y="3228975"/>
            <a:ext cx="17526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700">
                <a:solidFill>
                  <a:srgbClr val="FFFFFF"/>
                </a:solidFill>
              </a:rPr>
              <a:t>one segment</a:t>
            </a:r>
          </a:p>
        </p:txBody>
      </p:sp>
    </p:spTree>
    <p:extLst>
      <p:ext uri="{BB962C8B-B14F-4D97-AF65-F5344CB8AC3E}">
        <p14:creationId xmlns:p14="http://schemas.microsoft.com/office/powerpoint/2010/main" val="1232710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EA3E66D2-BC55-489C-99BA-C38EEAD80FB3}" type="slidenum">
              <a:rPr lang="en-US" altLang="en-US">
                <a:solidFill>
                  <a:srgbClr val="FFFFFF"/>
                </a:solidFill>
              </a:rPr>
              <a:pPr/>
              <a:t>25</a:t>
            </a:fld>
            <a:endParaRPr lang="en-US" altLang="en-US">
              <a:solidFill>
                <a:srgbClr val="FFFFFF"/>
              </a:solidFill>
            </a:endParaRPr>
          </a:p>
        </p:txBody>
      </p:sp>
      <p:sp>
        <p:nvSpPr>
          <p:cNvPr id="82946" name="Rectangle 1026"/>
          <p:cNvSpPr>
            <a:spLocks noGrp="1" noChangeArrowheads="1"/>
          </p:cNvSpPr>
          <p:nvPr>
            <p:ph type="title"/>
          </p:nvPr>
        </p:nvSpPr>
        <p:spPr/>
        <p:txBody>
          <a:bodyPr/>
          <a:lstStyle/>
          <a:p>
            <a:r>
              <a:rPr lang="en-US" altLang="en-US"/>
              <a:t>Addressable Memory</a:t>
            </a:r>
          </a:p>
        </p:txBody>
      </p:sp>
      <p:sp>
        <p:nvSpPr>
          <p:cNvPr id="82947" name="Rectangle 1027"/>
          <p:cNvSpPr>
            <a:spLocks noGrp="1" noChangeArrowheads="1"/>
          </p:cNvSpPr>
          <p:nvPr>
            <p:ph type="body" idx="1"/>
          </p:nvPr>
        </p:nvSpPr>
        <p:spPr>
          <a:xfrm>
            <a:off x="1447800" y="1600200"/>
            <a:ext cx="6477000" cy="2895600"/>
          </a:xfrm>
        </p:spPr>
        <p:txBody>
          <a:bodyPr/>
          <a:lstStyle/>
          <a:p>
            <a:r>
              <a:rPr lang="en-US" altLang="en-US" dirty="0"/>
              <a:t>Protected mode</a:t>
            </a:r>
          </a:p>
          <a:p>
            <a:pPr lvl="1"/>
            <a:r>
              <a:rPr lang="en-US" altLang="en-US" dirty="0"/>
              <a:t>4 GB</a:t>
            </a:r>
          </a:p>
          <a:p>
            <a:pPr lvl="1"/>
            <a:r>
              <a:rPr lang="en-US" altLang="en-US" dirty="0"/>
              <a:t>32-bit </a:t>
            </a:r>
            <a:r>
              <a:rPr lang="en-US" altLang="en-US" dirty="0" smtClean="0"/>
              <a:t>address</a:t>
            </a:r>
          </a:p>
          <a:p>
            <a:pPr lvl="1"/>
            <a:endParaRPr lang="en-US" altLang="en-US" dirty="0"/>
          </a:p>
          <a:p>
            <a:r>
              <a:rPr lang="en-US" altLang="en-US" dirty="0"/>
              <a:t>Real-address and Virtual-8086 modes</a:t>
            </a:r>
          </a:p>
          <a:p>
            <a:pPr lvl="1"/>
            <a:r>
              <a:rPr lang="en-US" altLang="en-US" dirty="0"/>
              <a:t>1 MB space</a:t>
            </a:r>
          </a:p>
          <a:p>
            <a:pPr lvl="1"/>
            <a:r>
              <a:rPr lang="en-US" altLang="en-US" dirty="0"/>
              <a:t>20-bit address</a:t>
            </a:r>
          </a:p>
        </p:txBody>
      </p:sp>
    </p:spTree>
    <p:extLst>
      <p:ext uri="{BB962C8B-B14F-4D97-AF65-F5344CB8AC3E}">
        <p14:creationId xmlns:p14="http://schemas.microsoft.com/office/powerpoint/2010/main" val="210418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F2551348-59A4-4008-AADB-5843111E51A1}" type="slidenum">
              <a:rPr lang="en-US" altLang="en-US">
                <a:solidFill>
                  <a:srgbClr val="FFFFFF"/>
                </a:solidFill>
              </a:rPr>
              <a:pPr/>
              <a:t>26</a:t>
            </a:fld>
            <a:endParaRPr lang="en-US" altLang="en-US">
              <a:solidFill>
                <a:srgbClr val="FFFFFF"/>
              </a:solidFill>
            </a:endParaRPr>
          </a:p>
        </p:txBody>
      </p:sp>
      <p:sp>
        <p:nvSpPr>
          <p:cNvPr id="137218" name="Rectangle 1026"/>
          <p:cNvSpPr>
            <a:spLocks noGrp="1" noChangeArrowheads="1"/>
          </p:cNvSpPr>
          <p:nvPr>
            <p:ph type="title"/>
          </p:nvPr>
        </p:nvSpPr>
        <p:spPr/>
        <p:txBody>
          <a:bodyPr/>
          <a:lstStyle/>
          <a:p>
            <a:r>
              <a:rPr lang="en-US" altLang="en-US" b="1" dirty="0"/>
              <a:t>IA-32 Memory </a:t>
            </a:r>
            <a:r>
              <a:rPr lang="en-US" altLang="en-US" b="1" dirty="0" smtClean="0"/>
              <a:t>Management</a:t>
            </a:r>
            <a:r>
              <a:rPr lang="en-US" altLang="en-US" dirty="0" smtClean="0"/>
              <a:t/>
            </a:r>
            <a:br>
              <a:rPr lang="en-US" altLang="en-US" dirty="0" smtClean="0"/>
            </a:br>
            <a:r>
              <a:rPr lang="en-US" altLang="en-US" sz="2800" dirty="0" smtClean="0"/>
              <a:t>(Real-Address mode)</a:t>
            </a:r>
            <a:endParaRPr lang="en-US" altLang="en-US" sz="2800" dirty="0"/>
          </a:p>
        </p:txBody>
      </p:sp>
      <p:sp>
        <p:nvSpPr>
          <p:cNvPr id="137219" name="Rectangle 1027"/>
          <p:cNvSpPr>
            <a:spLocks noGrp="1" noChangeArrowheads="1"/>
          </p:cNvSpPr>
          <p:nvPr>
            <p:ph type="body" idx="1"/>
          </p:nvPr>
        </p:nvSpPr>
        <p:spPr>
          <a:xfrm>
            <a:off x="1752600" y="1600200"/>
            <a:ext cx="6477000" cy="2971800"/>
          </a:xfrm>
        </p:spPr>
        <p:txBody>
          <a:bodyPr/>
          <a:lstStyle/>
          <a:p>
            <a:r>
              <a:rPr lang="en-US" altLang="en-US"/>
              <a:t>1 MB RAM maximum addressable</a:t>
            </a:r>
          </a:p>
          <a:p>
            <a:r>
              <a:rPr lang="en-US" altLang="en-US"/>
              <a:t>Application programs can access any area of memory</a:t>
            </a:r>
          </a:p>
          <a:p>
            <a:r>
              <a:rPr lang="en-US" altLang="en-US"/>
              <a:t>Single tasking</a:t>
            </a:r>
          </a:p>
          <a:p>
            <a:r>
              <a:rPr lang="en-US" altLang="en-US"/>
              <a:t>Supported by MS-DOS operating system</a:t>
            </a:r>
          </a:p>
        </p:txBody>
      </p:sp>
    </p:spTree>
    <p:extLst>
      <p:ext uri="{BB962C8B-B14F-4D97-AF65-F5344CB8AC3E}">
        <p14:creationId xmlns:p14="http://schemas.microsoft.com/office/powerpoint/2010/main" val="375279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654B19-AC66-4CA7-9925-B6BFBF0996F8}" type="slidenum">
              <a:rPr lang="en-US" altLang="en-US">
                <a:solidFill>
                  <a:srgbClr val="FF9966"/>
                </a:solidFill>
              </a:rPr>
              <a:pPr/>
              <a:t>27</a:t>
            </a:fld>
            <a:endParaRPr lang="en-US" altLang="en-US">
              <a:solidFill>
                <a:srgbClr val="FF9966"/>
              </a:solidFill>
            </a:endParaRPr>
          </a:p>
        </p:txBody>
      </p:sp>
      <p:sp>
        <p:nvSpPr>
          <p:cNvPr id="101378" name="Rectangle 2"/>
          <p:cNvSpPr>
            <a:spLocks noGrp="1" noChangeArrowheads="1"/>
          </p:cNvSpPr>
          <p:nvPr>
            <p:ph type="title"/>
          </p:nvPr>
        </p:nvSpPr>
        <p:spPr/>
        <p:txBody>
          <a:bodyPr/>
          <a:lstStyle/>
          <a:p>
            <a:r>
              <a:rPr lang="en-US" altLang="en-US"/>
              <a:t>Address Translation and Running Modes</a:t>
            </a:r>
            <a:endParaRPr lang="fr-CA" altLang="en-US"/>
          </a:p>
        </p:txBody>
      </p:sp>
      <p:sp>
        <p:nvSpPr>
          <p:cNvPr id="101379" name="Rectangle 3"/>
          <p:cNvSpPr>
            <a:spLocks noGrp="1" noChangeArrowheads="1"/>
          </p:cNvSpPr>
          <p:nvPr>
            <p:ph type="body" idx="1"/>
          </p:nvPr>
        </p:nvSpPr>
        <p:spPr>
          <a:xfrm>
            <a:off x="76200" y="838200"/>
            <a:ext cx="8991600" cy="5943600"/>
          </a:xfrm>
        </p:spPr>
        <p:txBody>
          <a:bodyPr/>
          <a:lstStyle/>
          <a:p>
            <a:pPr algn="just"/>
            <a:r>
              <a:rPr lang="en-US" altLang="en-US" dirty="0"/>
              <a:t>The translation from logical to physical addresses is done at run time</a:t>
            </a:r>
          </a:p>
          <a:p>
            <a:pPr algn="just"/>
            <a:endParaRPr lang="en-US" altLang="en-US" dirty="0"/>
          </a:p>
          <a:p>
            <a:pPr algn="just"/>
            <a:r>
              <a:rPr lang="en-US" altLang="en-US" dirty="0"/>
              <a:t>The way in which this address translation is done depends on the running mode of the x86</a:t>
            </a:r>
          </a:p>
          <a:p>
            <a:pPr algn="just"/>
            <a:endParaRPr lang="en-US" altLang="en-US" dirty="0"/>
          </a:p>
          <a:p>
            <a:pPr algn="just"/>
            <a:r>
              <a:rPr lang="en-US" altLang="en-US" dirty="0"/>
              <a:t>Two different running modes exist for the x86</a:t>
            </a:r>
            <a:r>
              <a:rPr lang="en-US" altLang="en-US" dirty="0" smtClean="0"/>
              <a:t>:</a:t>
            </a:r>
          </a:p>
          <a:p>
            <a:pPr algn="just"/>
            <a:endParaRPr lang="en-US" altLang="en-US" dirty="0"/>
          </a:p>
          <a:p>
            <a:pPr lvl="1" algn="just"/>
            <a:r>
              <a:rPr lang="en-US" altLang="en-US" dirty="0">
                <a:solidFill>
                  <a:schemeClr val="folHlink"/>
                </a:solidFill>
              </a:rPr>
              <a:t>Real mode</a:t>
            </a:r>
            <a:r>
              <a:rPr lang="en-US" altLang="en-US" dirty="0"/>
              <a:t> (supported by every x86</a:t>
            </a:r>
            <a:r>
              <a:rPr lang="en-US" altLang="en-US" dirty="0" smtClean="0"/>
              <a:t>)</a:t>
            </a:r>
          </a:p>
          <a:p>
            <a:pPr lvl="1" algn="just"/>
            <a:endParaRPr lang="en-US" altLang="en-US" dirty="0"/>
          </a:p>
          <a:p>
            <a:pPr lvl="1" algn="just"/>
            <a:r>
              <a:rPr lang="en-US" altLang="en-US" dirty="0">
                <a:solidFill>
                  <a:schemeClr val="folHlink"/>
                </a:solidFill>
              </a:rPr>
              <a:t>Protected mode</a:t>
            </a:r>
            <a:r>
              <a:rPr lang="en-US" altLang="en-US" dirty="0"/>
              <a:t> (all x86 except the 8086</a:t>
            </a:r>
            <a:r>
              <a:rPr lang="en-US" altLang="en-US" dirty="0" smtClean="0"/>
              <a:t>)</a:t>
            </a:r>
          </a:p>
          <a:p>
            <a:pPr lvl="1" algn="just"/>
            <a:endParaRPr lang="en-US" altLang="en-US" dirty="0"/>
          </a:p>
          <a:p>
            <a:pPr lvl="2" algn="just"/>
            <a:r>
              <a:rPr lang="en-US" altLang="en-US" dirty="0">
                <a:solidFill>
                  <a:srgbClr val="00FF00"/>
                </a:solidFill>
              </a:rPr>
              <a:t>You will use this mode</a:t>
            </a:r>
          </a:p>
          <a:p>
            <a:endParaRPr lang="en-US" altLang="en-US" dirty="0"/>
          </a:p>
          <a:p>
            <a:endParaRPr lang="fr-CA" altLang="en-US" dirty="0"/>
          </a:p>
        </p:txBody>
      </p:sp>
    </p:spTree>
    <p:extLst>
      <p:ext uri="{BB962C8B-B14F-4D97-AF65-F5344CB8AC3E}">
        <p14:creationId xmlns:p14="http://schemas.microsoft.com/office/powerpoint/2010/main" val="3649916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681A9F34-9808-42C6-8A7B-BCC04F00CCAC}" type="slidenum">
              <a:rPr lang="en-US" altLang="en-US">
                <a:solidFill>
                  <a:srgbClr val="FFFFFF"/>
                </a:solidFill>
              </a:rPr>
              <a:pPr/>
              <a:t>28</a:t>
            </a:fld>
            <a:endParaRPr lang="en-US" altLang="en-US">
              <a:solidFill>
                <a:srgbClr val="FFFFFF"/>
              </a:solidFill>
            </a:endParaRPr>
          </a:p>
        </p:txBody>
      </p:sp>
      <p:sp>
        <p:nvSpPr>
          <p:cNvPr id="81922" name="Rectangle 2"/>
          <p:cNvSpPr>
            <a:spLocks noGrp="1" noChangeArrowheads="1"/>
          </p:cNvSpPr>
          <p:nvPr>
            <p:ph type="title"/>
          </p:nvPr>
        </p:nvSpPr>
        <p:spPr>
          <a:xfrm>
            <a:off x="685800" y="228600"/>
            <a:ext cx="7772400" cy="838200"/>
          </a:xfrm>
        </p:spPr>
        <p:txBody>
          <a:bodyPr/>
          <a:lstStyle/>
          <a:p>
            <a:r>
              <a:rPr lang="en-US" altLang="en-US" dirty="0"/>
              <a:t>IA-32 Processor Architecture</a:t>
            </a:r>
            <a:br>
              <a:rPr lang="en-US" altLang="en-US" dirty="0"/>
            </a:br>
            <a:r>
              <a:rPr lang="en-US" altLang="en-US" sz="2800" dirty="0" smtClean="0"/>
              <a:t>(Modes </a:t>
            </a:r>
            <a:r>
              <a:rPr lang="en-US" altLang="en-US" sz="2800" dirty="0"/>
              <a:t>of </a:t>
            </a:r>
            <a:r>
              <a:rPr lang="en-US" altLang="en-US" sz="2800" dirty="0" smtClean="0"/>
              <a:t>Operation)</a:t>
            </a:r>
            <a:endParaRPr lang="en-US" altLang="en-US" sz="2800" dirty="0"/>
          </a:p>
        </p:txBody>
      </p:sp>
      <p:sp>
        <p:nvSpPr>
          <p:cNvPr id="81923" name="Rectangle 3"/>
          <p:cNvSpPr>
            <a:spLocks noGrp="1" noChangeArrowheads="1"/>
          </p:cNvSpPr>
          <p:nvPr>
            <p:ph type="body" idx="1"/>
          </p:nvPr>
        </p:nvSpPr>
        <p:spPr>
          <a:xfrm>
            <a:off x="685800" y="1143000"/>
            <a:ext cx="7772400" cy="3581400"/>
          </a:xfrm>
        </p:spPr>
        <p:txBody>
          <a:bodyPr/>
          <a:lstStyle/>
          <a:p>
            <a:r>
              <a:rPr lang="en-US" altLang="en-US" dirty="0"/>
              <a:t>Protected </a:t>
            </a:r>
            <a:r>
              <a:rPr lang="en-US" altLang="en-US" dirty="0" smtClean="0"/>
              <a:t>mode: </a:t>
            </a:r>
            <a:r>
              <a:rPr lang="en-US" altLang="en-US" dirty="0" smtClean="0">
                <a:solidFill>
                  <a:srgbClr val="FFC000"/>
                </a:solidFill>
              </a:rPr>
              <a:t>programs in separate segments</a:t>
            </a:r>
            <a:endParaRPr lang="en-US" altLang="en-US" dirty="0">
              <a:solidFill>
                <a:srgbClr val="FFC000"/>
              </a:solidFill>
            </a:endParaRPr>
          </a:p>
          <a:p>
            <a:pPr lvl="1"/>
            <a:r>
              <a:rPr lang="en-US" altLang="en-US" dirty="0"/>
              <a:t>native mode (Windows, Linux</a:t>
            </a:r>
            <a:r>
              <a:rPr lang="en-US" altLang="en-US" dirty="0" smtClean="0"/>
              <a:t>)</a:t>
            </a:r>
          </a:p>
          <a:p>
            <a:pPr lvl="1"/>
            <a:r>
              <a:rPr lang="en-US" altLang="en-US" dirty="0" smtClean="0">
                <a:solidFill>
                  <a:srgbClr val="FFC000"/>
                </a:solidFill>
              </a:rPr>
              <a:t>Supported by all x86 except 8086</a:t>
            </a:r>
            <a:endParaRPr lang="en-US" altLang="en-US" dirty="0"/>
          </a:p>
          <a:p>
            <a:r>
              <a:rPr lang="en-US" altLang="en-US" dirty="0"/>
              <a:t>Real-address </a:t>
            </a:r>
            <a:r>
              <a:rPr lang="en-US" altLang="en-US" dirty="0" smtClean="0"/>
              <a:t>mode: 8086 </a:t>
            </a:r>
            <a:endParaRPr lang="en-US" altLang="en-US" sz="2000" dirty="0">
              <a:solidFill>
                <a:srgbClr val="FFC000"/>
              </a:solidFill>
            </a:endParaRPr>
          </a:p>
          <a:p>
            <a:pPr lvl="1"/>
            <a:r>
              <a:rPr lang="en-US" altLang="en-US" dirty="0"/>
              <a:t>native </a:t>
            </a:r>
            <a:r>
              <a:rPr lang="en-US" altLang="en-US" dirty="0" smtClean="0"/>
              <a:t>MS-DOS</a:t>
            </a:r>
          </a:p>
          <a:p>
            <a:pPr lvl="1"/>
            <a:r>
              <a:rPr lang="en-US" altLang="en-US" dirty="0">
                <a:solidFill>
                  <a:srgbClr val="FFC000"/>
                </a:solidFill>
              </a:rPr>
              <a:t>Supported by all </a:t>
            </a:r>
            <a:r>
              <a:rPr lang="en-US" altLang="en-US" dirty="0" smtClean="0">
                <a:solidFill>
                  <a:srgbClr val="FFC000"/>
                </a:solidFill>
              </a:rPr>
              <a:t>x86</a:t>
            </a:r>
            <a:endParaRPr lang="en-US" altLang="en-US" dirty="0"/>
          </a:p>
          <a:p>
            <a:r>
              <a:rPr lang="en-US" altLang="en-US" dirty="0"/>
              <a:t>System management </a:t>
            </a:r>
            <a:r>
              <a:rPr lang="en-US" altLang="en-US" dirty="0" smtClean="0"/>
              <a:t>mode: </a:t>
            </a:r>
            <a:r>
              <a:rPr lang="en-US" altLang="en-US" dirty="0" smtClean="0">
                <a:solidFill>
                  <a:srgbClr val="FFC000"/>
                </a:solidFill>
              </a:rPr>
              <a:t>customized processor</a:t>
            </a:r>
            <a:endParaRPr lang="en-US" altLang="en-US" dirty="0">
              <a:solidFill>
                <a:srgbClr val="FFC000"/>
              </a:solidFill>
            </a:endParaRPr>
          </a:p>
          <a:p>
            <a:pPr lvl="1"/>
            <a:r>
              <a:rPr lang="en-US" altLang="en-US" dirty="0"/>
              <a:t>power management, system security, diagnostics</a:t>
            </a:r>
          </a:p>
        </p:txBody>
      </p:sp>
      <p:sp>
        <p:nvSpPr>
          <p:cNvPr id="81924" name="Text Box 4"/>
          <p:cNvSpPr txBox="1">
            <a:spLocks noChangeArrowheads="1"/>
          </p:cNvSpPr>
          <p:nvPr/>
        </p:nvSpPr>
        <p:spPr bwMode="auto">
          <a:xfrm>
            <a:off x="762000" y="4876800"/>
            <a:ext cx="7467600" cy="14588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31775" indent="-231775">
              <a:defRPr sz="2400">
                <a:solidFill>
                  <a:schemeClr val="tx1"/>
                </a:solidFill>
                <a:latin typeface="Times New Roman" pitchFamily="18" charset="0"/>
              </a:defRPr>
            </a:lvl1pPr>
            <a:lvl2pPr marL="684213" indent="-22701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20000"/>
              </a:spcBef>
              <a:buClr>
                <a:srgbClr val="FFFFFF"/>
              </a:buClr>
              <a:buFontTx/>
              <a:buChar char="•"/>
            </a:pPr>
            <a:r>
              <a:rPr lang="en-US" altLang="en-US" dirty="0">
                <a:solidFill>
                  <a:srgbClr val="FFFFFF"/>
                </a:solidFill>
                <a:latin typeface="Arial" charset="0"/>
              </a:rPr>
              <a:t>Virtual-8086 mode</a:t>
            </a:r>
          </a:p>
          <a:p>
            <a:pPr lvl="1">
              <a:spcBef>
                <a:spcPct val="20000"/>
              </a:spcBef>
              <a:buClr>
                <a:srgbClr val="FFFFFF"/>
              </a:buClr>
              <a:buFontTx/>
              <a:buChar char="•"/>
            </a:pPr>
            <a:r>
              <a:rPr lang="en-US" altLang="en-US" sz="2200" dirty="0" smtClean="0">
                <a:solidFill>
                  <a:srgbClr val="FFFFFF"/>
                </a:solidFill>
                <a:latin typeface="Arial" charset="0"/>
              </a:rPr>
              <a:t>Protected, </a:t>
            </a:r>
            <a:r>
              <a:rPr lang="en-US" altLang="en-US" sz="2000" dirty="0" smtClean="0">
                <a:solidFill>
                  <a:srgbClr val="FFC000"/>
                </a:solidFill>
                <a:latin typeface="Arial" charset="0"/>
              </a:rPr>
              <a:t>but can execute real-address mode software</a:t>
            </a:r>
            <a:endParaRPr lang="en-US" altLang="en-US" sz="2000" dirty="0">
              <a:solidFill>
                <a:srgbClr val="FFFFFF"/>
              </a:solidFill>
              <a:latin typeface="Arial" charset="0"/>
            </a:endParaRPr>
          </a:p>
          <a:p>
            <a:pPr lvl="1">
              <a:spcBef>
                <a:spcPct val="20000"/>
              </a:spcBef>
              <a:buClr>
                <a:srgbClr val="FFFFFF"/>
              </a:buClr>
              <a:buFontTx/>
              <a:buChar char="•"/>
            </a:pPr>
            <a:r>
              <a:rPr lang="en-US" altLang="en-US" sz="2200" dirty="0">
                <a:solidFill>
                  <a:srgbClr val="FFFFFF"/>
                </a:solidFill>
                <a:latin typeface="Arial" charset="0"/>
              </a:rPr>
              <a:t>each program has its own 8086 computer</a:t>
            </a:r>
            <a:endParaRPr lang="en-US" altLang="en-US" sz="2100" dirty="0">
              <a:solidFill>
                <a:srgbClr val="FFFFFF"/>
              </a:solidFill>
              <a:latin typeface="Arial" charset="0"/>
            </a:endParaRPr>
          </a:p>
        </p:txBody>
      </p:sp>
    </p:spTree>
    <p:extLst>
      <p:ext uri="{BB962C8B-B14F-4D97-AF65-F5344CB8AC3E}">
        <p14:creationId xmlns:p14="http://schemas.microsoft.com/office/powerpoint/2010/main" val="191734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dissolve">
                                      <p:cBhvr>
                                        <p:cTn id="7"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CAEA50C-56D3-45F6-9B3B-00516D0A54B0}" type="slidenum">
              <a:rPr lang="en-US" altLang="en-US">
                <a:solidFill>
                  <a:srgbClr val="FF9966"/>
                </a:solidFill>
              </a:rPr>
              <a:pPr/>
              <a:t>29</a:t>
            </a:fld>
            <a:endParaRPr lang="en-US" altLang="en-US">
              <a:solidFill>
                <a:srgbClr val="FF9966"/>
              </a:solidFill>
            </a:endParaRPr>
          </a:p>
        </p:txBody>
      </p:sp>
      <p:sp>
        <p:nvSpPr>
          <p:cNvPr id="102402" name="Rectangle 2"/>
          <p:cNvSpPr>
            <a:spLocks noGrp="1" noChangeArrowheads="1"/>
          </p:cNvSpPr>
          <p:nvPr>
            <p:ph type="title"/>
          </p:nvPr>
        </p:nvSpPr>
        <p:spPr/>
        <p:txBody>
          <a:bodyPr/>
          <a:lstStyle/>
          <a:p>
            <a:r>
              <a:rPr lang="en-US" altLang="en-US"/>
              <a:t>Address Translation in Real Mode</a:t>
            </a:r>
            <a:endParaRPr lang="fr-CA" altLang="en-US"/>
          </a:p>
        </p:txBody>
      </p:sp>
      <p:sp>
        <p:nvSpPr>
          <p:cNvPr id="102403" name="Rectangle 3"/>
          <p:cNvSpPr>
            <a:spLocks noGrp="1" noChangeArrowheads="1"/>
          </p:cNvSpPr>
          <p:nvPr>
            <p:ph type="body" idx="1"/>
          </p:nvPr>
        </p:nvSpPr>
        <p:spPr>
          <a:xfrm>
            <a:off x="76200" y="762000"/>
            <a:ext cx="8991600" cy="6019800"/>
          </a:xfrm>
        </p:spPr>
        <p:txBody>
          <a:bodyPr/>
          <a:lstStyle/>
          <a:p>
            <a:pPr algn="just"/>
            <a:r>
              <a:rPr lang="en-US" altLang="en-US" dirty="0"/>
              <a:t>The 16-bit segment number (contained in a segment register) is first multiplied by 16 to give the </a:t>
            </a:r>
            <a:r>
              <a:rPr lang="en-US" altLang="en-US" dirty="0">
                <a:solidFill>
                  <a:srgbClr val="00FF00"/>
                </a:solidFill>
              </a:rPr>
              <a:t>20-bit</a:t>
            </a:r>
            <a:r>
              <a:rPr lang="en-US" altLang="en-US" dirty="0"/>
              <a:t> physical address of the first byte of the referenced segment: </a:t>
            </a:r>
            <a:r>
              <a:rPr lang="en-US" altLang="en-US" dirty="0" err="1">
                <a:solidFill>
                  <a:srgbClr val="00FF00"/>
                </a:solidFill>
              </a:rPr>
              <a:t>Seg_adr</a:t>
            </a:r>
            <a:r>
              <a:rPr lang="en-US" altLang="en-US" dirty="0">
                <a:solidFill>
                  <a:srgbClr val="00FF00"/>
                </a:solidFill>
              </a:rPr>
              <a:t> + </a:t>
            </a:r>
            <a:r>
              <a:rPr lang="en-US" altLang="en-US" dirty="0" err="1" smtClean="0">
                <a:solidFill>
                  <a:srgbClr val="00FF00"/>
                </a:solidFill>
              </a:rPr>
              <a:t>Off_adr</a:t>
            </a:r>
            <a:endParaRPr lang="en-US" altLang="en-US" dirty="0" smtClean="0">
              <a:solidFill>
                <a:srgbClr val="00FF00"/>
              </a:solidFill>
            </a:endParaRPr>
          </a:p>
          <a:p>
            <a:pPr algn="just"/>
            <a:endParaRPr lang="en-US" altLang="en-US" dirty="0">
              <a:solidFill>
                <a:srgbClr val="00FF00"/>
              </a:solidFill>
            </a:endParaRPr>
          </a:p>
          <a:p>
            <a:pPr algn="just"/>
            <a:r>
              <a:rPr lang="en-US" altLang="en-US" dirty="0"/>
              <a:t>Then we add the 16-bit offset address to obtain the 20-bit physical address of the referenced data (or instruction</a:t>
            </a:r>
            <a:r>
              <a:rPr lang="en-US" altLang="en-US" dirty="0" smtClean="0"/>
              <a:t>)</a:t>
            </a:r>
          </a:p>
          <a:p>
            <a:pPr algn="just"/>
            <a:endParaRPr lang="en-US" altLang="en-US" dirty="0"/>
          </a:p>
          <a:p>
            <a:pPr lvl="1" algn="just"/>
            <a:r>
              <a:rPr lang="en-US" altLang="en-US" dirty="0"/>
              <a:t>Ex: if CS contains 15A6h (in hexadecimal), and IP contains 0012h, then </a:t>
            </a:r>
            <a:endParaRPr lang="en-US" altLang="en-US" dirty="0" smtClean="0"/>
          </a:p>
          <a:p>
            <a:pPr lvl="1" algn="just"/>
            <a:endParaRPr lang="en-US" altLang="en-US" dirty="0"/>
          </a:p>
          <a:p>
            <a:pPr lvl="2" algn="just"/>
            <a:r>
              <a:rPr lang="en-US" altLang="en-US" dirty="0"/>
              <a:t>The physical address of the instruction to be executed next is just 15A60h + 0012h = 15A72h</a:t>
            </a:r>
          </a:p>
        </p:txBody>
      </p:sp>
    </p:spTree>
    <p:extLst>
      <p:ext uri="{BB962C8B-B14F-4D97-AF65-F5344CB8AC3E}">
        <p14:creationId xmlns:p14="http://schemas.microsoft.com/office/powerpoint/2010/main" val="155617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307D1476-2316-4C79-8AE5-49E99DB9EB7B}" type="slidenum">
              <a:rPr lang="en-US" altLang="en-US">
                <a:solidFill>
                  <a:srgbClr val="FFFFFF"/>
                </a:solidFill>
              </a:rPr>
              <a:pPr/>
              <a:t>3</a:t>
            </a:fld>
            <a:endParaRPr lang="en-US" altLang="en-US">
              <a:solidFill>
                <a:srgbClr val="FFFFFF"/>
              </a:solidFill>
            </a:endParaRPr>
          </a:p>
        </p:txBody>
      </p:sp>
      <p:sp>
        <p:nvSpPr>
          <p:cNvPr id="101378" name="Rectangle 2"/>
          <p:cNvSpPr>
            <a:spLocks noGrp="1" noChangeArrowheads="1"/>
          </p:cNvSpPr>
          <p:nvPr>
            <p:ph type="title"/>
          </p:nvPr>
        </p:nvSpPr>
        <p:spPr/>
        <p:txBody>
          <a:bodyPr/>
          <a:lstStyle/>
          <a:p>
            <a:r>
              <a:rPr lang="en-US" altLang="en-US" dirty="0"/>
              <a:t>Clock</a:t>
            </a:r>
          </a:p>
        </p:txBody>
      </p:sp>
      <p:sp>
        <p:nvSpPr>
          <p:cNvPr id="101379" name="Rectangle 3"/>
          <p:cNvSpPr>
            <a:spLocks noGrp="1" noChangeArrowheads="1"/>
          </p:cNvSpPr>
          <p:nvPr>
            <p:ph type="body" idx="1"/>
          </p:nvPr>
        </p:nvSpPr>
        <p:spPr>
          <a:xfrm>
            <a:off x="685800" y="1143000"/>
            <a:ext cx="7772400" cy="3505200"/>
          </a:xfrm>
        </p:spPr>
        <p:txBody>
          <a:bodyPr/>
          <a:lstStyle/>
          <a:p>
            <a:r>
              <a:rPr lang="en-US" altLang="en-US" dirty="0"/>
              <a:t>synchronizes all CPU and BUS operations</a:t>
            </a:r>
          </a:p>
          <a:p>
            <a:r>
              <a:rPr lang="en-US" altLang="en-US" dirty="0" smtClean="0"/>
              <a:t>clock </a:t>
            </a:r>
            <a:r>
              <a:rPr lang="en-US" altLang="en-US" dirty="0"/>
              <a:t>cycle measures time of a single operation</a:t>
            </a:r>
          </a:p>
          <a:p>
            <a:r>
              <a:rPr lang="en-US" altLang="en-US" dirty="0"/>
              <a:t>clock is used to trigger </a:t>
            </a:r>
            <a:r>
              <a:rPr lang="en-US" altLang="en-US" dirty="0" smtClean="0"/>
              <a:t>events</a:t>
            </a:r>
          </a:p>
          <a:p>
            <a:endParaRPr lang="en-US" altLang="en-US" dirty="0" smtClean="0"/>
          </a:p>
          <a:p>
            <a:r>
              <a:rPr lang="en-US" altLang="en-US" dirty="0" smtClean="0"/>
              <a:t>Clock cycle duration = 1/(clock speed in Hz)</a:t>
            </a:r>
          </a:p>
          <a:p>
            <a:pPr lvl="1"/>
            <a:r>
              <a:rPr lang="en-US" altLang="en-US" dirty="0" smtClean="0"/>
              <a:t>Ex: if speed is 1GHz then duration = 1 nanosecond</a:t>
            </a:r>
          </a:p>
          <a:p>
            <a:pPr lvl="1"/>
            <a:endParaRPr lang="en-US" altLang="en-US" dirty="0"/>
          </a:p>
          <a:p>
            <a:r>
              <a:rPr lang="en-US" altLang="en-US" dirty="0" smtClean="0"/>
              <a:t>Instruction execution: between 1 to 50+ clock cycles.</a:t>
            </a:r>
            <a:endParaRPr lang="en-US" altLang="en-US" dirty="0"/>
          </a:p>
        </p:txBody>
      </p:sp>
      <p:graphicFrame>
        <p:nvGraphicFramePr>
          <p:cNvPr id="101380" name="Object 4"/>
          <p:cNvGraphicFramePr>
            <a:graphicFrameLocks noChangeAspect="1"/>
          </p:cNvGraphicFramePr>
          <p:nvPr>
            <p:extLst>
              <p:ext uri="{D42A27DB-BD31-4B8C-83A1-F6EECF244321}">
                <p14:modId xmlns:p14="http://schemas.microsoft.com/office/powerpoint/2010/main" val="1743436688"/>
              </p:ext>
            </p:extLst>
          </p:nvPr>
        </p:nvGraphicFramePr>
        <p:xfrm>
          <a:off x="1981200" y="4800600"/>
          <a:ext cx="5105400" cy="1409700"/>
        </p:xfrm>
        <a:graphic>
          <a:graphicData uri="http://schemas.openxmlformats.org/presentationml/2006/ole">
            <mc:AlternateContent xmlns:mc="http://schemas.openxmlformats.org/markup-compatibility/2006">
              <mc:Choice xmlns:v="urn:schemas-microsoft-com:vml" Requires="v">
                <p:oleObj spid="_x0000_s157723" name="VISIO" r:id="rId3" imgW="2070720" imgH="570960" progId="Visio.Drawing.6">
                  <p:embed/>
                </p:oleObj>
              </mc:Choice>
              <mc:Fallback>
                <p:oleObj name="VISIO" r:id="rId3" imgW="2070720" imgH="5709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800600"/>
                        <a:ext cx="5105400" cy="1409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352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5D7075FF-4743-49CB-B3FA-4BB387DECFFA}" type="slidenum">
              <a:rPr lang="en-US" altLang="en-US">
                <a:solidFill>
                  <a:srgbClr val="FFFFFF"/>
                </a:solidFill>
              </a:rPr>
              <a:pPr/>
              <a:t>30</a:t>
            </a:fld>
            <a:endParaRPr lang="en-US" altLang="en-US">
              <a:solidFill>
                <a:srgbClr val="FFFFFF"/>
              </a:solidFill>
            </a:endParaRPr>
          </a:p>
        </p:txBody>
      </p:sp>
      <p:sp>
        <p:nvSpPr>
          <p:cNvPr id="120834" name="Rectangle 2"/>
          <p:cNvSpPr>
            <a:spLocks noGrp="1" noChangeArrowheads="1"/>
          </p:cNvSpPr>
          <p:nvPr>
            <p:ph type="title"/>
          </p:nvPr>
        </p:nvSpPr>
        <p:spPr/>
        <p:txBody>
          <a:bodyPr/>
          <a:lstStyle/>
          <a:p>
            <a:r>
              <a:rPr lang="en-US" altLang="en-US" dirty="0"/>
              <a:t>Calculating Linear Addresses</a:t>
            </a:r>
          </a:p>
        </p:txBody>
      </p:sp>
      <p:sp>
        <p:nvSpPr>
          <p:cNvPr id="120835" name="Rectangle 3"/>
          <p:cNvSpPr>
            <a:spLocks noGrp="1" noChangeArrowheads="1"/>
          </p:cNvSpPr>
          <p:nvPr>
            <p:ph type="body" idx="1"/>
          </p:nvPr>
        </p:nvSpPr>
        <p:spPr>
          <a:xfrm>
            <a:off x="685800" y="1143000"/>
            <a:ext cx="7772400" cy="1524000"/>
          </a:xfrm>
        </p:spPr>
        <p:txBody>
          <a:bodyPr/>
          <a:lstStyle/>
          <a:p>
            <a:r>
              <a:rPr lang="en-US" altLang="en-US" dirty="0"/>
              <a:t>Given a segment address, multiply it by 16 (add a hexadecimal zero), and add it to the offset</a:t>
            </a:r>
          </a:p>
          <a:p>
            <a:r>
              <a:rPr lang="en-US" altLang="en-US" dirty="0"/>
              <a:t>Example: convert 08F1:0100 to a linear address</a:t>
            </a:r>
          </a:p>
        </p:txBody>
      </p:sp>
      <p:sp>
        <p:nvSpPr>
          <p:cNvPr id="120836" name="Text Box 4"/>
          <p:cNvSpPr txBox="1">
            <a:spLocks noChangeArrowheads="1"/>
          </p:cNvSpPr>
          <p:nvPr/>
        </p:nvSpPr>
        <p:spPr bwMode="auto">
          <a:xfrm>
            <a:off x="1600200" y="2743200"/>
            <a:ext cx="5334000" cy="1438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900" b="1" dirty="0">
                <a:solidFill>
                  <a:srgbClr val="FFFFFF"/>
                </a:solidFill>
                <a:latin typeface="Courier New" pitchFamily="49" charset="0"/>
              </a:rPr>
              <a:t>Adjusted Segment value: 0 8 F 1 0</a:t>
            </a:r>
          </a:p>
          <a:p>
            <a:pPr>
              <a:spcBef>
                <a:spcPct val="50000"/>
              </a:spcBef>
            </a:pPr>
            <a:r>
              <a:rPr lang="en-US" altLang="en-US" sz="1900" b="1" dirty="0">
                <a:solidFill>
                  <a:srgbClr val="FFFFFF"/>
                </a:solidFill>
                <a:latin typeface="Courier New" pitchFamily="49" charset="0"/>
              </a:rPr>
              <a:t>Add the offset:           0 1 0 0</a:t>
            </a:r>
          </a:p>
          <a:p>
            <a:pPr>
              <a:spcBef>
                <a:spcPct val="50000"/>
              </a:spcBef>
            </a:pPr>
            <a:r>
              <a:rPr lang="en-US" altLang="en-US" sz="1900" b="1" dirty="0">
                <a:solidFill>
                  <a:srgbClr val="FFFFFF"/>
                </a:solidFill>
                <a:latin typeface="Courier New" pitchFamily="49" charset="0"/>
              </a:rPr>
              <a:t>Linear address:         0 9 0 1 0</a:t>
            </a:r>
          </a:p>
        </p:txBody>
      </p:sp>
    </p:spTree>
    <p:extLst>
      <p:ext uri="{BB962C8B-B14F-4D97-AF65-F5344CB8AC3E}">
        <p14:creationId xmlns:p14="http://schemas.microsoft.com/office/powerpoint/2010/main" val="3858199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A65C7B66-B4D4-47FF-9F32-03DD239C76FD}" type="slidenum">
              <a:rPr lang="en-US" altLang="en-US">
                <a:solidFill>
                  <a:srgbClr val="FFFFFF"/>
                </a:solidFill>
              </a:rPr>
              <a:pPr/>
              <a:t>31</a:t>
            </a:fld>
            <a:endParaRPr lang="en-US" altLang="en-US">
              <a:solidFill>
                <a:srgbClr val="FFFFFF"/>
              </a:solidFill>
            </a:endParaRPr>
          </a:p>
        </p:txBody>
      </p:sp>
      <p:sp>
        <p:nvSpPr>
          <p:cNvPr id="121858" name="Rectangle 2"/>
          <p:cNvSpPr>
            <a:spLocks noGrp="1" noChangeArrowheads="1"/>
          </p:cNvSpPr>
          <p:nvPr>
            <p:ph type="title"/>
          </p:nvPr>
        </p:nvSpPr>
        <p:spPr/>
        <p:txBody>
          <a:bodyPr/>
          <a:lstStyle/>
          <a:p>
            <a:r>
              <a:rPr lang="en-US" altLang="en-US"/>
              <a:t>Your turn . . .</a:t>
            </a:r>
          </a:p>
        </p:txBody>
      </p:sp>
      <p:sp>
        <p:nvSpPr>
          <p:cNvPr id="121861" name="Text Box 5"/>
          <p:cNvSpPr txBox="1">
            <a:spLocks noChangeArrowheads="1"/>
          </p:cNvSpPr>
          <p:nvPr/>
        </p:nvSpPr>
        <p:spPr bwMode="auto">
          <a:xfrm>
            <a:off x="838200" y="1371600"/>
            <a:ext cx="7543800" cy="923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What linear address corresponds to the segment/offset address 028F:0030?</a:t>
            </a:r>
          </a:p>
        </p:txBody>
      </p:sp>
      <p:sp>
        <p:nvSpPr>
          <p:cNvPr id="121863" name="Text Box 7"/>
          <p:cNvSpPr txBox="1">
            <a:spLocks noChangeArrowheads="1"/>
          </p:cNvSpPr>
          <p:nvPr/>
        </p:nvSpPr>
        <p:spPr bwMode="auto">
          <a:xfrm>
            <a:off x="2819400" y="2743200"/>
            <a:ext cx="3657600" cy="603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rgbClr val="FFFFFF"/>
                </a:solidFill>
              </a:rPr>
              <a:t>028F0 + 0030 = </a:t>
            </a:r>
            <a:r>
              <a:rPr lang="en-US" altLang="en-US">
                <a:solidFill>
                  <a:srgbClr val="FFCC66"/>
                </a:solidFill>
              </a:rPr>
              <a:t>02920</a:t>
            </a:r>
          </a:p>
        </p:txBody>
      </p:sp>
      <p:sp>
        <p:nvSpPr>
          <p:cNvPr id="121864" name="Text Box 8"/>
          <p:cNvSpPr txBox="1">
            <a:spLocks noChangeArrowheads="1"/>
          </p:cNvSpPr>
          <p:nvPr/>
        </p:nvSpPr>
        <p:spPr bwMode="auto">
          <a:xfrm>
            <a:off x="838200" y="4114800"/>
            <a:ext cx="6705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CC66"/>
                </a:solidFill>
              </a:rPr>
              <a:t>Always use hexadecimal notation for addresses.</a:t>
            </a:r>
          </a:p>
        </p:txBody>
      </p:sp>
    </p:spTree>
    <p:extLst>
      <p:ext uri="{BB962C8B-B14F-4D97-AF65-F5344CB8AC3E}">
        <p14:creationId xmlns:p14="http://schemas.microsoft.com/office/powerpoint/2010/main" val="4259032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3"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449312B5-4E38-4AD2-874D-25EDAA719F31}" type="slidenum">
              <a:rPr lang="en-US" altLang="en-US">
                <a:solidFill>
                  <a:srgbClr val="FFFFFF"/>
                </a:solidFill>
              </a:rPr>
              <a:pPr/>
              <a:t>32</a:t>
            </a:fld>
            <a:endParaRPr lang="en-US" altLang="en-US">
              <a:solidFill>
                <a:srgbClr val="FFFFFF"/>
              </a:solidFill>
            </a:endParaRPr>
          </a:p>
        </p:txBody>
      </p:sp>
      <p:sp>
        <p:nvSpPr>
          <p:cNvPr id="132098" name="Rectangle 2"/>
          <p:cNvSpPr>
            <a:spLocks noGrp="1" noChangeArrowheads="1"/>
          </p:cNvSpPr>
          <p:nvPr>
            <p:ph type="title"/>
          </p:nvPr>
        </p:nvSpPr>
        <p:spPr/>
        <p:txBody>
          <a:bodyPr/>
          <a:lstStyle/>
          <a:p>
            <a:r>
              <a:rPr lang="en-US" altLang="en-US"/>
              <a:t>Your turn . . .</a:t>
            </a:r>
          </a:p>
        </p:txBody>
      </p:sp>
      <p:sp>
        <p:nvSpPr>
          <p:cNvPr id="132099" name="Text Box 3"/>
          <p:cNvSpPr txBox="1">
            <a:spLocks noChangeArrowheads="1"/>
          </p:cNvSpPr>
          <p:nvPr/>
        </p:nvSpPr>
        <p:spPr bwMode="auto">
          <a:xfrm>
            <a:off x="838200" y="1371600"/>
            <a:ext cx="7543800" cy="923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What segment addresses correspond to the linear address 28F30h?</a:t>
            </a:r>
          </a:p>
        </p:txBody>
      </p:sp>
      <p:sp>
        <p:nvSpPr>
          <p:cNvPr id="132100" name="Text Box 4"/>
          <p:cNvSpPr txBox="1">
            <a:spLocks noChangeArrowheads="1"/>
          </p:cNvSpPr>
          <p:nvPr/>
        </p:nvSpPr>
        <p:spPr bwMode="auto">
          <a:xfrm>
            <a:off x="838200" y="2895600"/>
            <a:ext cx="7543800" cy="140493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Many different segment-offset addresses can produce the linear address 28F30h. For example:</a:t>
            </a:r>
          </a:p>
          <a:p>
            <a:pPr>
              <a:spcBef>
                <a:spcPct val="50000"/>
              </a:spcBef>
            </a:pPr>
            <a:r>
              <a:rPr lang="en-US" altLang="en-US">
                <a:solidFill>
                  <a:srgbClr val="FFFFFF"/>
                </a:solidFill>
              </a:rPr>
              <a:t>	28F0:0030, 28F3:0000, 28B0:0430, . . .</a:t>
            </a:r>
          </a:p>
        </p:txBody>
      </p:sp>
    </p:spTree>
    <p:extLst>
      <p:ext uri="{BB962C8B-B14F-4D97-AF65-F5344CB8AC3E}">
        <p14:creationId xmlns:p14="http://schemas.microsoft.com/office/powerpoint/2010/main" val="2619405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2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137772C-E2F2-4DAA-A6E4-083D9963220B}" type="slidenum">
              <a:rPr lang="en-US" altLang="en-US">
                <a:solidFill>
                  <a:srgbClr val="FF9966"/>
                </a:solidFill>
              </a:rPr>
              <a:pPr/>
              <a:t>33</a:t>
            </a:fld>
            <a:endParaRPr lang="en-US" altLang="en-US">
              <a:solidFill>
                <a:srgbClr val="FF9966"/>
              </a:solidFill>
            </a:endParaRPr>
          </a:p>
        </p:txBody>
      </p:sp>
      <p:sp>
        <p:nvSpPr>
          <p:cNvPr id="103426" name="Rectangle 2"/>
          <p:cNvSpPr>
            <a:spLocks noGrp="1" noChangeArrowheads="1"/>
          </p:cNvSpPr>
          <p:nvPr>
            <p:ph type="title"/>
          </p:nvPr>
        </p:nvSpPr>
        <p:spPr/>
        <p:txBody>
          <a:bodyPr/>
          <a:lstStyle/>
          <a:p>
            <a:r>
              <a:rPr lang="en-US" altLang="en-US"/>
              <a:t>Characteristics of (Archaic) Real Mode</a:t>
            </a:r>
            <a:endParaRPr lang="fr-CA" altLang="en-US"/>
          </a:p>
        </p:txBody>
      </p:sp>
      <p:sp>
        <p:nvSpPr>
          <p:cNvPr id="103427" name="Rectangle 3"/>
          <p:cNvSpPr>
            <a:spLocks noGrp="1" noChangeArrowheads="1"/>
          </p:cNvSpPr>
          <p:nvPr>
            <p:ph type="body" idx="1"/>
          </p:nvPr>
        </p:nvSpPr>
        <p:spPr>
          <a:xfrm>
            <a:off x="152400" y="838200"/>
            <a:ext cx="8915400" cy="5867400"/>
          </a:xfrm>
        </p:spPr>
        <p:txBody>
          <a:bodyPr/>
          <a:lstStyle/>
          <a:p>
            <a:pPr>
              <a:lnSpc>
                <a:spcPct val="90000"/>
              </a:lnSpc>
            </a:pPr>
            <a:r>
              <a:rPr lang="en-US" altLang="en-US" dirty="0"/>
              <a:t>Can address only up to 1MB of physical memory</a:t>
            </a:r>
          </a:p>
          <a:p>
            <a:pPr lvl="1">
              <a:lnSpc>
                <a:spcPct val="90000"/>
              </a:lnSpc>
            </a:pPr>
            <a:r>
              <a:rPr lang="en-US" altLang="en-US" dirty="0">
                <a:solidFill>
                  <a:srgbClr val="00FF00"/>
                </a:solidFill>
              </a:rPr>
              <a:t>Uses 20-bit address for referenced </a:t>
            </a:r>
            <a:r>
              <a:rPr lang="en-US" altLang="en-US" dirty="0" smtClean="0">
                <a:solidFill>
                  <a:srgbClr val="00FF00"/>
                </a:solidFill>
              </a:rPr>
              <a:t>segment</a:t>
            </a:r>
          </a:p>
          <a:p>
            <a:pPr lvl="1">
              <a:lnSpc>
                <a:spcPct val="90000"/>
              </a:lnSpc>
            </a:pPr>
            <a:endParaRPr lang="en-US" altLang="en-US" dirty="0">
              <a:solidFill>
                <a:srgbClr val="00FF00"/>
              </a:solidFill>
            </a:endParaRPr>
          </a:p>
          <a:p>
            <a:pPr>
              <a:lnSpc>
                <a:spcPct val="90000"/>
              </a:lnSpc>
            </a:pPr>
            <a:r>
              <a:rPr lang="en-US" altLang="en-US" dirty="0"/>
              <a:t>Does not support multitasking</a:t>
            </a:r>
          </a:p>
          <a:p>
            <a:pPr lvl="1">
              <a:lnSpc>
                <a:spcPct val="90000"/>
              </a:lnSpc>
            </a:pPr>
            <a:r>
              <a:rPr lang="en-US" altLang="en-US" dirty="0"/>
              <a:t>Only 1 process at a time is active </a:t>
            </a:r>
            <a:endParaRPr lang="en-US" altLang="en-US" dirty="0" smtClean="0"/>
          </a:p>
          <a:p>
            <a:pPr lvl="1">
              <a:lnSpc>
                <a:spcPct val="90000"/>
              </a:lnSpc>
            </a:pPr>
            <a:endParaRPr lang="en-US" altLang="en-US" dirty="0"/>
          </a:p>
          <a:p>
            <a:pPr>
              <a:lnSpc>
                <a:spcPct val="90000"/>
              </a:lnSpc>
            </a:pPr>
            <a:r>
              <a:rPr lang="en-US" altLang="en-US" dirty="0"/>
              <a:t>No protection is provided: a program can write anywhere (and corrupt the operating system)</a:t>
            </a:r>
          </a:p>
          <a:p>
            <a:pPr>
              <a:lnSpc>
                <a:spcPct val="90000"/>
              </a:lnSpc>
            </a:pPr>
            <a:r>
              <a:rPr lang="en-US" altLang="en-US" dirty="0"/>
              <a:t>The 8086 runs only in this mode</a:t>
            </a:r>
          </a:p>
          <a:p>
            <a:pPr>
              <a:lnSpc>
                <a:spcPct val="90000"/>
              </a:lnSpc>
            </a:pPr>
            <a:r>
              <a:rPr lang="en-US" altLang="en-US" dirty="0"/>
              <a:t>DOS is a real-mode operating </a:t>
            </a:r>
            <a:r>
              <a:rPr lang="en-US" altLang="en-US" dirty="0" smtClean="0"/>
              <a:t>system</a:t>
            </a:r>
          </a:p>
          <a:p>
            <a:pPr>
              <a:lnSpc>
                <a:spcPct val="90000"/>
              </a:lnSpc>
            </a:pPr>
            <a:endParaRPr lang="en-US" altLang="en-US" dirty="0"/>
          </a:p>
          <a:p>
            <a:pPr>
              <a:lnSpc>
                <a:spcPct val="90000"/>
              </a:lnSpc>
            </a:pPr>
            <a:r>
              <a:rPr lang="en-US" altLang="en-US" dirty="0"/>
              <a:t>Our programs will not run in this archaic mode</a:t>
            </a:r>
          </a:p>
          <a:p>
            <a:pPr lvl="1">
              <a:lnSpc>
                <a:spcPct val="90000"/>
              </a:lnSpc>
            </a:pPr>
            <a:r>
              <a:rPr lang="en-US" altLang="en-US" dirty="0"/>
              <a:t>They will run in protected mode which does not suffer from any of these </a:t>
            </a:r>
            <a:r>
              <a:rPr lang="en-US" altLang="en-US" dirty="0" smtClean="0"/>
              <a:t>limitations</a:t>
            </a:r>
            <a:endParaRPr lang="en-US" altLang="en-US" dirty="0"/>
          </a:p>
        </p:txBody>
      </p:sp>
    </p:spTree>
    <p:extLst>
      <p:ext uri="{BB962C8B-B14F-4D97-AF65-F5344CB8AC3E}">
        <p14:creationId xmlns:p14="http://schemas.microsoft.com/office/powerpoint/2010/main" val="756433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38427429-6A71-4574-9885-79A373D26D95}" type="slidenum">
              <a:rPr lang="en-US" altLang="en-US">
                <a:solidFill>
                  <a:srgbClr val="FFFFFF"/>
                </a:solidFill>
              </a:rPr>
              <a:pPr/>
              <a:t>34</a:t>
            </a:fld>
            <a:endParaRPr lang="en-US" altLang="en-US">
              <a:solidFill>
                <a:srgbClr val="FFFFFF"/>
              </a:solidFill>
            </a:endParaRPr>
          </a:p>
        </p:txBody>
      </p:sp>
      <p:sp>
        <p:nvSpPr>
          <p:cNvPr id="136194" name="Rectangle 2"/>
          <p:cNvSpPr>
            <a:spLocks noGrp="1" noChangeArrowheads="1"/>
          </p:cNvSpPr>
          <p:nvPr>
            <p:ph type="title"/>
          </p:nvPr>
        </p:nvSpPr>
        <p:spPr/>
        <p:txBody>
          <a:bodyPr/>
          <a:lstStyle/>
          <a:p>
            <a:r>
              <a:rPr lang="en-US" altLang="en-US" b="1" dirty="0"/>
              <a:t>IA-32 Memory Management</a:t>
            </a:r>
            <a:r>
              <a:rPr lang="en-US" altLang="en-US" dirty="0" smtClean="0"/>
              <a:t/>
            </a:r>
            <a:br>
              <a:rPr lang="en-US" altLang="en-US" dirty="0" smtClean="0"/>
            </a:br>
            <a:r>
              <a:rPr lang="en-US" altLang="en-US" sz="2800" dirty="0" smtClean="0"/>
              <a:t>(Protected Mode)</a:t>
            </a:r>
            <a:endParaRPr lang="en-US" altLang="en-US" sz="2800" dirty="0"/>
          </a:p>
        </p:txBody>
      </p:sp>
      <p:sp>
        <p:nvSpPr>
          <p:cNvPr id="136195" name="Rectangle 3"/>
          <p:cNvSpPr>
            <a:spLocks noGrp="1" noChangeArrowheads="1"/>
          </p:cNvSpPr>
          <p:nvPr>
            <p:ph type="body" idx="1"/>
          </p:nvPr>
        </p:nvSpPr>
        <p:spPr>
          <a:xfrm>
            <a:off x="914400" y="1447800"/>
            <a:ext cx="7315200" cy="3962400"/>
          </a:xfrm>
        </p:spPr>
        <p:txBody>
          <a:bodyPr/>
          <a:lstStyle/>
          <a:p>
            <a:r>
              <a:rPr lang="en-US" altLang="en-US"/>
              <a:t>4 GB addressable RAM</a:t>
            </a:r>
          </a:p>
          <a:p>
            <a:pPr lvl="1"/>
            <a:r>
              <a:rPr lang="en-US" altLang="en-US"/>
              <a:t>(00000000 to FFFFFFFFh)</a:t>
            </a:r>
          </a:p>
          <a:p>
            <a:r>
              <a:rPr lang="en-US" altLang="en-US"/>
              <a:t>Each program assigned a memory partition which is protected from other programs</a:t>
            </a:r>
          </a:p>
          <a:p>
            <a:r>
              <a:rPr lang="en-US" altLang="en-US"/>
              <a:t>Designed for multitasking</a:t>
            </a:r>
          </a:p>
          <a:p>
            <a:r>
              <a:rPr lang="en-US" altLang="en-US"/>
              <a:t>Supported by Linux &amp; MS-Windows</a:t>
            </a:r>
          </a:p>
        </p:txBody>
      </p:sp>
    </p:spTree>
    <p:extLst>
      <p:ext uri="{BB962C8B-B14F-4D97-AF65-F5344CB8AC3E}">
        <p14:creationId xmlns:p14="http://schemas.microsoft.com/office/powerpoint/2010/main" val="2775638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D0548733-CAC1-421C-8709-1D39BDE5EC39}" type="slidenum">
              <a:rPr lang="en-US" altLang="en-US">
                <a:solidFill>
                  <a:srgbClr val="FFFFFF"/>
                </a:solidFill>
              </a:rPr>
              <a:pPr/>
              <a:t>35</a:t>
            </a:fld>
            <a:endParaRPr lang="en-US" altLang="en-US">
              <a:solidFill>
                <a:srgbClr val="FFFFFF"/>
              </a:solidFill>
            </a:endParaRPr>
          </a:p>
        </p:txBody>
      </p:sp>
      <p:sp>
        <p:nvSpPr>
          <p:cNvPr id="88066" name="Rectangle 2"/>
          <p:cNvSpPr>
            <a:spLocks noGrp="1" noChangeArrowheads="1"/>
          </p:cNvSpPr>
          <p:nvPr>
            <p:ph type="title"/>
          </p:nvPr>
        </p:nvSpPr>
        <p:spPr/>
        <p:txBody>
          <a:bodyPr/>
          <a:lstStyle/>
          <a:p>
            <a:r>
              <a:rPr lang="en-US" altLang="en-US" dirty="0"/>
              <a:t>Protected </a:t>
            </a:r>
            <a:r>
              <a:rPr lang="en-US" altLang="en-US" dirty="0" smtClean="0"/>
              <a:t>mode</a:t>
            </a:r>
            <a:endParaRPr lang="en-US" altLang="en-US" sz="2400" dirty="0"/>
          </a:p>
        </p:txBody>
      </p:sp>
      <p:sp>
        <p:nvSpPr>
          <p:cNvPr id="88067" name="Rectangle 3"/>
          <p:cNvSpPr>
            <a:spLocks noGrp="1" noChangeArrowheads="1"/>
          </p:cNvSpPr>
          <p:nvPr>
            <p:ph type="body" idx="1"/>
          </p:nvPr>
        </p:nvSpPr>
        <p:spPr>
          <a:xfrm>
            <a:off x="1066800" y="1600200"/>
            <a:ext cx="7315200" cy="3429000"/>
          </a:xfrm>
        </p:spPr>
        <p:txBody>
          <a:bodyPr/>
          <a:lstStyle/>
          <a:p>
            <a:r>
              <a:rPr lang="en-US" altLang="en-US" dirty="0"/>
              <a:t>Segment descriptor tables</a:t>
            </a:r>
          </a:p>
          <a:p>
            <a:r>
              <a:rPr lang="en-US" altLang="en-US" dirty="0"/>
              <a:t>Program structure</a:t>
            </a:r>
          </a:p>
          <a:p>
            <a:pPr lvl="1"/>
            <a:r>
              <a:rPr lang="en-US" altLang="en-US" dirty="0"/>
              <a:t>code, data, and stack areas</a:t>
            </a:r>
          </a:p>
          <a:p>
            <a:pPr lvl="1"/>
            <a:r>
              <a:rPr lang="en-US" altLang="en-US" dirty="0"/>
              <a:t>CS, DS, SS segment descriptors</a:t>
            </a:r>
          </a:p>
          <a:p>
            <a:pPr lvl="1"/>
            <a:r>
              <a:rPr lang="en-US" altLang="en-US" dirty="0"/>
              <a:t>global descriptor table (GDT)</a:t>
            </a:r>
          </a:p>
          <a:p>
            <a:r>
              <a:rPr lang="en-US" altLang="en-US" dirty="0"/>
              <a:t>MASM Programs use the Microsoft </a:t>
            </a:r>
            <a:r>
              <a:rPr lang="en-US" altLang="en-US" dirty="0">
                <a:solidFill>
                  <a:schemeClr val="tx2"/>
                </a:solidFill>
              </a:rPr>
              <a:t>flat</a:t>
            </a:r>
            <a:r>
              <a:rPr lang="en-US" altLang="en-US" dirty="0"/>
              <a:t> memory model</a:t>
            </a:r>
          </a:p>
        </p:txBody>
      </p:sp>
    </p:spTree>
    <p:extLst>
      <p:ext uri="{BB962C8B-B14F-4D97-AF65-F5344CB8AC3E}">
        <p14:creationId xmlns:p14="http://schemas.microsoft.com/office/powerpoint/2010/main" val="2065559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C57F260-FFDA-4A7B-8523-5C1090EDDA40}" type="slidenum">
              <a:rPr lang="en-US" altLang="en-US">
                <a:solidFill>
                  <a:srgbClr val="FF9966"/>
                </a:solidFill>
              </a:rPr>
              <a:pPr/>
              <a:t>36</a:t>
            </a:fld>
            <a:endParaRPr lang="en-US" altLang="en-US">
              <a:solidFill>
                <a:srgbClr val="FF9966"/>
              </a:solidFill>
            </a:endParaRPr>
          </a:p>
        </p:txBody>
      </p:sp>
      <p:sp>
        <p:nvSpPr>
          <p:cNvPr id="104450" name="Rectangle 2"/>
          <p:cNvSpPr>
            <a:spLocks noGrp="1" noChangeArrowheads="1"/>
          </p:cNvSpPr>
          <p:nvPr>
            <p:ph type="title"/>
          </p:nvPr>
        </p:nvSpPr>
        <p:spPr/>
        <p:txBody>
          <a:bodyPr/>
          <a:lstStyle/>
          <a:p>
            <a:r>
              <a:rPr lang="en-US" altLang="en-US"/>
              <a:t>Address Translation in Protected Mode</a:t>
            </a:r>
            <a:endParaRPr lang="fr-CA" altLang="en-US"/>
          </a:p>
        </p:txBody>
      </p:sp>
      <p:sp>
        <p:nvSpPr>
          <p:cNvPr id="104451" name="Rectangle 3"/>
          <p:cNvSpPr>
            <a:spLocks noGrp="1" noChangeArrowheads="1"/>
          </p:cNvSpPr>
          <p:nvPr>
            <p:ph type="body" idx="1"/>
          </p:nvPr>
        </p:nvSpPr>
        <p:spPr>
          <a:xfrm>
            <a:off x="76200" y="762000"/>
            <a:ext cx="8991600" cy="6019800"/>
          </a:xfrm>
        </p:spPr>
        <p:txBody>
          <a:bodyPr/>
          <a:lstStyle/>
          <a:p>
            <a:r>
              <a:rPr lang="en-US" altLang="en-US" sz="2000" dirty="0"/>
              <a:t>The logical/virtual address of a referenced word is given by a pair of numbers (segment, offset</a:t>
            </a:r>
            <a:r>
              <a:rPr lang="en-US" altLang="en-US" sz="2000" dirty="0" smtClean="0"/>
              <a:t>)</a:t>
            </a:r>
          </a:p>
          <a:p>
            <a:endParaRPr lang="en-US" altLang="en-US" sz="2000" dirty="0"/>
          </a:p>
          <a:p>
            <a:r>
              <a:rPr lang="en-US" altLang="en-US" sz="2000" dirty="0"/>
              <a:t>The segment number is contained in a segment register and is used to select (or index) an entry in a segment table (called a </a:t>
            </a:r>
            <a:r>
              <a:rPr lang="en-US" altLang="en-US" sz="2000" dirty="0">
                <a:solidFill>
                  <a:schemeClr val="folHlink"/>
                </a:solidFill>
              </a:rPr>
              <a:t>descriptor table</a:t>
            </a:r>
            <a:r>
              <a:rPr lang="en-US" altLang="en-US" sz="2000" dirty="0" smtClean="0"/>
              <a:t>)</a:t>
            </a:r>
          </a:p>
          <a:p>
            <a:endParaRPr lang="en-US" altLang="en-US" sz="2000" dirty="0"/>
          </a:p>
          <a:p>
            <a:pPr lvl="1"/>
            <a:r>
              <a:rPr lang="en-US" altLang="en-US" sz="2000" dirty="0"/>
              <a:t>Hence, a segment </a:t>
            </a:r>
            <a:r>
              <a:rPr lang="en-US" altLang="en-US" sz="2000" dirty="0" smtClean="0"/>
              <a:t>register </a:t>
            </a:r>
            <a:r>
              <a:rPr lang="en-US" altLang="en-US" sz="2000" dirty="0"/>
              <a:t>is also called a </a:t>
            </a:r>
            <a:r>
              <a:rPr lang="en-US" altLang="en-US" sz="2000" dirty="0" smtClean="0">
                <a:solidFill>
                  <a:schemeClr val="folHlink"/>
                </a:solidFill>
              </a:rPr>
              <a:t>selector</a:t>
            </a:r>
          </a:p>
          <a:p>
            <a:pPr lvl="1"/>
            <a:endParaRPr lang="en-US" altLang="en-US" sz="2000" dirty="0">
              <a:solidFill>
                <a:schemeClr val="folHlink"/>
              </a:solidFill>
            </a:endParaRPr>
          </a:p>
          <a:p>
            <a:r>
              <a:rPr lang="en-US" altLang="en-US" sz="2000" dirty="0"/>
              <a:t>The selected entry (the descriptor) contains the base address and length of the referenced </a:t>
            </a:r>
            <a:r>
              <a:rPr lang="en-US" altLang="en-US" sz="2000" dirty="0" smtClean="0"/>
              <a:t>segment</a:t>
            </a:r>
          </a:p>
          <a:p>
            <a:endParaRPr lang="en-US" altLang="en-US" sz="2000" dirty="0"/>
          </a:p>
          <a:p>
            <a:r>
              <a:rPr lang="en-US" altLang="en-US" sz="2000" dirty="0"/>
              <a:t>The 32-bit base address is added to the 32-bit offset to form a 32-bit </a:t>
            </a:r>
            <a:r>
              <a:rPr lang="en-US" altLang="en-US" sz="2000" dirty="0">
                <a:solidFill>
                  <a:schemeClr val="folHlink"/>
                </a:solidFill>
              </a:rPr>
              <a:t>linear address (P1,P2,D</a:t>
            </a:r>
            <a:r>
              <a:rPr lang="en-US" altLang="en-US" sz="2000" dirty="0" smtClean="0">
                <a:solidFill>
                  <a:schemeClr val="folHlink"/>
                </a:solidFill>
              </a:rPr>
              <a:t>)</a:t>
            </a:r>
            <a:endParaRPr lang="en-US" altLang="en-US" sz="2000" dirty="0">
              <a:solidFill>
                <a:schemeClr val="folHlink"/>
              </a:solidFill>
            </a:endParaRPr>
          </a:p>
          <a:p>
            <a:pPr lvl="1"/>
            <a:r>
              <a:rPr lang="en-US" altLang="en-US" sz="2000" dirty="0"/>
              <a:t>P1 indexes a directory page table (in memory) to obtain the base address of a second page table which is indexed by P2 to give the physical address of the referenced word</a:t>
            </a:r>
            <a:endParaRPr lang="fr-CA" altLang="en-US" sz="2000" dirty="0"/>
          </a:p>
        </p:txBody>
      </p:sp>
    </p:spTree>
    <p:extLst>
      <p:ext uri="{BB962C8B-B14F-4D97-AF65-F5344CB8AC3E}">
        <p14:creationId xmlns:p14="http://schemas.microsoft.com/office/powerpoint/2010/main" val="1303198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D74AA375-377F-4348-9959-AEEF292DB686}" type="slidenum">
              <a:rPr lang="en-US" altLang="en-US">
                <a:solidFill>
                  <a:srgbClr val="FF9966"/>
                </a:solidFill>
              </a:rPr>
              <a:pPr/>
              <a:t>37</a:t>
            </a:fld>
            <a:endParaRPr lang="en-US" altLang="en-US">
              <a:solidFill>
                <a:srgbClr val="FF9966"/>
              </a:solidFill>
            </a:endParaRPr>
          </a:p>
        </p:txBody>
      </p:sp>
      <p:sp>
        <p:nvSpPr>
          <p:cNvPr id="105474" name="Rectangle 2"/>
          <p:cNvSpPr>
            <a:spLocks noGrp="1" noChangeArrowheads="1"/>
          </p:cNvSpPr>
          <p:nvPr>
            <p:ph type="title"/>
          </p:nvPr>
        </p:nvSpPr>
        <p:spPr>
          <a:xfrm>
            <a:off x="457200" y="381000"/>
            <a:ext cx="2286000" cy="1143000"/>
          </a:xfrm>
        </p:spPr>
        <p:txBody>
          <a:bodyPr/>
          <a:lstStyle/>
          <a:p>
            <a:r>
              <a:rPr lang="en-US" altLang="en-US"/>
              <a:t>Intel 386 </a:t>
            </a:r>
            <a:br>
              <a:rPr lang="en-US" altLang="en-US"/>
            </a:br>
            <a:r>
              <a:rPr lang="en-US" altLang="en-US"/>
              <a:t>Address </a:t>
            </a:r>
            <a:br>
              <a:rPr lang="en-US" altLang="en-US"/>
            </a:br>
            <a:r>
              <a:rPr lang="en-US" altLang="en-US"/>
              <a:t>Translation</a:t>
            </a:r>
            <a:endParaRPr lang="fr-CA" altLang="en-US"/>
          </a:p>
        </p:txBody>
      </p:sp>
      <p:graphicFrame>
        <p:nvGraphicFramePr>
          <p:cNvPr id="105475" name="Object 3"/>
          <p:cNvGraphicFramePr>
            <a:graphicFrameLocks noChangeAspect="1"/>
          </p:cNvGraphicFramePr>
          <p:nvPr/>
        </p:nvGraphicFramePr>
        <p:xfrm>
          <a:off x="2895600" y="609600"/>
          <a:ext cx="5935663" cy="5954713"/>
        </p:xfrm>
        <a:graphic>
          <a:graphicData uri="http://schemas.openxmlformats.org/presentationml/2006/ole">
            <mc:AlternateContent xmlns:mc="http://schemas.openxmlformats.org/markup-compatibility/2006">
              <mc:Choice xmlns:v="urn:schemas-microsoft-com:vml" Requires="v">
                <p:oleObj spid="_x0000_s171027" name="Artwork" r:id="rId4" imgW="5934903" imgH="5952381" progId="Adobe.Illustrator.7">
                  <p:embed/>
                </p:oleObj>
              </mc:Choice>
              <mc:Fallback>
                <p:oleObj name="Artwork" r:id="rId4" imgW="5934903" imgH="5952381"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609600"/>
                        <a:ext cx="5935663" cy="595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76" name="Text Box 4"/>
          <p:cNvSpPr txBox="1">
            <a:spLocks noChangeArrowheads="1"/>
          </p:cNvSpPr>
          <p:nvPr/>
        </p:nvSpPr>
        <p:spPr bwMode="auto">
          <a:xfrm>
            <a:off x="4953000" y="28194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P1</a:t>
            </a:r>
            <a:endParaRPr lang="fr-CA" altLang="en-US" sz="1800" smtClean="0">
              <a:solidFill>
                <a:srgbClr val="010000"/>
              </a:solidFill>
            </a:endParaRPr>
          </a:p>
        </p:txBody>
      </p:sp>
      <p:sp>
        <p:nvSpPr>
          <p:cNvPr id="105477" name="Text Box 5"/>
          <p:cNvSpPr txBox="1">
            <a:spLocks noChangeArrowheads="1"/>
          </p:cNvSpPr>
          <p:nvPr/>
        </p:nvSpPr>
        <p:spPr bwMode="auto">
          <a:xfrm>
            <a:off x="5486400" y="28194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P2</a:t>
            </a:r>
            <a:endParaRPr lang="fr-CA" altLang="en-US" sz="1800" smtClean="0">
              <a:solidFill>
                <a:srgbClr val="010000"/>
              </a:solidFill>
            </a:endParaRPr>
          </a:p>
        </p:txBody>
      </p:sp>
      <p:sp>
        <p:nvSpPr>
          <p:cNvPr id="105479" name="Text Box 7"/>
          <p:cNvSpPr txBox="1">
            <a:spLocks noChangeArrowheads="1"/>
          </p:cNvSpPr>
          <p:nvPr/>
        </p:nvSpPr>
        <p:spPr bwMode="auto">
          <a:xfrm>
            <a:off x="6400800" y="2819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D</a:t>
            </a:r>
            <a:endParaRPr lang="fr-CA" altLang="en-US" sz="1800" smtClean="0">
              <a:solidFill>
                <a:srgbClr val="010000"/>
              </a:solidFill>
            </a:endParaRPr>
          </a:p>
        </p:txBody>
      </p:sp>
    </p:spTree>
    <p:extLst>
      <p:ext uri="{BB962C8B-B14F-4D97-AF65-F5344CB8AC3E}">
        <p14:creationId xmlns:p14="http://schemas.microsoft.com/office/powerpoint/2010/main" val="2679265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42D6B7C-ECFD-49A8-81AD-27488AF8FC3C}" type="slidenum">
              <a:rPr lang="en-US" altLang="en-US">
                <a:solidFill>
                  <a:srgbClr val="FF9966"/>
                </a:solidFill>
              </a:rPr>
              <a:pPr/>
              <a:t>38</a:t>
            </a:fld>
            <a:endParaRPr lang="en-US" altLang="en-US">
              <a:solidFill>
                <a:srgbClr val="FF9966"/>
              </a:solidFill>
            </a:endParaRPr>
          </a:p>
        </p:txBody>
      </p:sp>
      <p:sp>
        <p:nvSpPr>
          <p:cNvPr id="106498" name="Rectangle 2"/>
          <p:cNvSpPr>
            <a:spLocks noGrp="1" noChangeArrowheads="1"/>
          </p:cNvSpPr>
          <p:nvPr>
            <p:ph type="title"/>
          </p:nvPr>
        </p:nvSpPr>
        <p:spPr/>
        <p:txBody>
          <a:bodyPr/>
          <a:lstStyle/>
          <a:p>
            <a:r>
              <a:rPr lang="en-US" altLang="en-US"/>
              <a:t>The FLAT Memory Model</a:t>
            </a:r>
            <a:endParaRPr lang="fr-CA" altLang="en-US"/>
          </a:p>
        </p:txBody>
      </p:sp>
      <p:sp>
        <p:nvSpPr>
          <p:cNvPr id="106499" name="Rectangle 3"/>
          <p:cNvSpPr>
            <a:spLocks noGrp="1" noChangeArrowheads="1"/>
          </p:cNvSpPr>
          <p:nvPr>
            <p:ph type="body" idx="1"/>
          </p:nvPr>
        </p:nvSpPr>
        <p:spPr>
          <a:xfrm>
            <a:off x="76200" y="838200"/>
            <a:ext cx="8991600" cy="5943600"/>
          </a:xfrm>
        </p:spPr>
        <p:txBody>
          <a:bodyPr/>
          <a:lstStyle/>
          <a:p>
            <a:pPr algn="just"/>
            <a:r>
              <a:rPr lang="en-US" altLang="en-US" sz="2000" dirty="0"/>
              <a:t>The segmentation part is hidden to the programmer when the base address of each segment descriptor is the </a:t>
            </a:r>
            <a:r>
              <a:rPr lang="en-US" altLang="en-US" sz="2000" dirty="0" smtClean="0"/>
              <a:t>same</a:t>
            </a:r>
          </a:p>
          <a:p>
            <a:pPr algn="just"/>
            <a:endParaRPr lang="en-US" altLang="en-US" sz="2000" dirty="0"/>
          </a:p>
          <a:p>
            <a:pPr lvl="1" algn="just"/>
            <a:r>
              <a:rPr lang="en-US" altLang="en-US" sz="2000" dirty="0"/>
              <a:t>Each selector then points to the same segment so that code, data, and stack share the same segment</a:t>
            </a:r>
          </a:p>
          <a:p>
            <a:pPr lvl="1" algn="just"/>
            <a:r>
              <a:rPr lang="en-US" altLang="en-US" sz="2000" dirty="0"/>
              <a:t>Protection bits (read-only, read-write) in each descriptor can still be used</a:t>
            </a:r>
          </a:p>
          <a:p>
            <a:pPr lvl="1" algn="just"/>
            <a:r>
              <a:rPr lang="en-US" altLang="en-US" sz="2000" dirty="0"/>
              <a:t>Done by Windows, Linux, FreeBSD</a:t>
            </a:r>
            <a:r>
              <a:rPr lang="en-US" altLang="en-US" sz="2000" dirty="0" smtClean="0"/>
              <a:t>…</a:t>
            </a:r>
          </a:p>
          <a:p>
            <a:pPr lvl="1" algn="just"/>
            <a:endParaRPr lang="en-US" altLang="en-US" sz="2000" dirty="0"/>
          </a:p>
          <a:p>
            <a:pPr algn="just"/>
            <a:r>
              <a:rPr lang="en-US" altLang="en-US" sz="2000" dirty="0"/>
              <a:t>The offset part of the logical address is then equivalent to the linear address (P1,P2,D</a:t>
            </a:r>
            <a:r>
              <a:rPr lang="en-US" altLang="en-US" sz="2000" dirty="0" smtClean="0"/>
              <a:t>).</a:t>
            </a:r>
          </a:p>
          <a:p>
            <a:pPr algn="just"/>
            <a:endParaRPr lang="en-US" altLang="en-US" sz="2000" dirty="0"/>
          </a:p>
          <a:p>
            <a:pPr lvl="1" algn="just"/>
            <a:r>
              <a:rPr lang="en-US" altLang="en-US" sz="2000" dirty="0"/>
              <a:t>Only the offset part of the logical address is used to specify the location of a referenced word</a:t>
            </a:r>
          </a:p>
          <a:p>
            <a:pPr lvl="1" algn="just"/>
            <a:r>
              <a:rPr lang="en-US" altLang="en-US" sz="2000" dirty="0"/>
              <a:t>The address space is then said to be FLAT</a:t>
            </a:r>
          </a:p>
          <a:p>
            <a:pPr lvl="1" algn="just"/>
            <a:r>
              <a:rPr lang="en-US" altLang="en-US" sz="2000" dirty="0"/>
              <a:t>All our programs will use the FLAT memory model</a:t>
            </a:r>
          </a:p>
        </p:txBody>
      </p:sp>
    </p:spTree>
    <p:extLst>
      <p:ext uri="{BB962C8B-B14F-4D97-AF65-F5344CB8AC3E}">
        <p14:creationId xmlns:p14="http://schemas.microsoft.com/office/powerpoint/2010/main" val="1063909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solidFill>
                  <a:srgbClr val="FFFFFF"/>
                </a:solidFill>
              </a:rPr>
              <a:t>Irvine, Kip R. Assembly Language for x86 Processors 6/e, 2010.</a:t>
            </a:r>
          </a:p>
        </p:txBody>
      </p:sp>
      <p:sp>
        <p:nvSpPr>
          <p:cNvPr id="43011"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A16C212-7BBE-4EF0-A896-DA20D8EA2B45}" type="slidenum">
              <a:rPr lang="en-US" altLang="en-US" sz="1600">
                <a:solidFill>
                  <a:srgbClr val="FFFFFF"/>
                </a:solidFill>
                <a:latin typeface="Times New Roman" pitchFamily="18" charset="0"/>
              </a:rPr>
              <a:pPr eaLnBrk="1" hangingPunct="1"/>
              <a:t>39</a:t>
            </a:fld>
            <a:endParaRPr lang="en-US" altLang="en-US" sz="1600">
              <a:solidFill>
                <a:srgbClr val="FFFFFF"/>
              </a:solidFill>
              <a:latin typeface="Times New Roman" pitchFamily="18" charset="0"/>
            </a:endParaRPr>
          </a:p>
        </p:txBody>
      </p:sp>
      <p:sp>
        <p:nvSpPr>
          <p:cNvPr id="122882" name="Rectangle 2"/>
          <p:cNvSpPr>
            <a:spLocks noGrp="1" noChangeArrowheads="1"/>
          </p:cNvSpPr>
          <p:nvPr>
            <p:ph type="title"/>
          </p:nvPr>
        </p:nvSpPr>
        <p:spPr/>
        <p:txBody>
          <a:bodyPr/>
          <a:lstStyle/>
          <a:p>
            <a:pPr eaLnBrk="1" hangingPunct="1">
              <a:defRPr/>
            </a:pPr>
            <a:r>
              <a:rPr lang="en-US" altLang="en-US" smtClean="0"/>
              <a:t>Flat Segment Model</a:t>
            </a:r>
          </a:p>
        </p:txBody>
      </p:sp>
      <p:sp>
        <p:nvSpPr>
          <p:cNvPr id="43013" name="Rectangle 3"/>
          <p:cNvSpPr>
            <a:spLocks noGrp="1" noChangeArrowheads="1"/>
          </p:cNvSpPr>
          <p:nvPr>
            <p:ph type="body" idx="1"/>
          </p:nvPr>
        </p:nvSpPr>
        <p:spPr>
          <a:xfrm>
            <a:off x="990600" y="1066800"/>
            <a:ext cx="7772400" cy="5334000"/>
          </a:xfrm>
        </p:spPr>
        <p:txBody>
          <a:bodyPr/>
          <a:lstStyle/>
          <a:p>
            <a:pPr eaLnBrk="1" hangingPunct="1"/>
            <a:r>
              <a:rPr lang="en-US" altLang="en-US" sz="2000" dirty="0" smtClean="0"/>
              <a:t>Single global descriptor table (GDT).</a:t>
            </a:r>
          </a:p>
          <a:p>
            <a:pPr eaLnBrk="1" hangingPunct="1"/>
            <a:r>
              <a:rPr lang="en-US" altLang="en-US" sz="2000" dirty="0" smtClean="0"/>
              <a:t>All segments mapped to entire 32-bit address space</a:t>
            </a:r>
          </a:p>
          <a:p>
            <a:pPr eaLnBrk="1" hangingPunct="1"/>
            <a:endParaRPr lang="en-US" altLang="en-US" sz="2000" dirty="0"/>
          </a:p>
          <a:p>
            <a:pPr eaLnBrk="1" hangingPunct="1"/>
            <a:endParaRPr lang="en-US" altLang="en-US" sz="2000" dirty="0" smtClean="0"/>
          </a:p>
          <a:p>
            <a:pPr eaLnBrk="1" hangingPunct="1"/>
            <a:endParaRPr lang="en-US" altLang="en-US" sz="2000" dirty="0"/>
          </a:p>
          <a:p>
            <a:pPr eaLnBrk="1" hangingPunct="1"/>
            <a:endParaRPr lang="en-US" altLang="en-US" sz="2000" dirty="0" smtClean="0"/>
          </a:p>
          <a:p>
            <a:pPr eaLnBrk="1" hangingPunct="1"/>
            <a:endParaRPr lang="en-US" altLang="en-US" sz="2000" dirty="0"/>
          </a:p>
          <a:p>
            <a:pPr eaLnBrk="1" hangingPunct="1"/>
            <a:endParaRPr lang="en-US" altLang="en-US" sz="2000" dirty="0" smtClean="0"/>
          </a:p>
          <a:p>
            <a:pPr eaLnBrk="1" hangingPunct="1"/>
            <a:endParaRPr lang="en-US" altLang="en-US" sz="2000" dirty="0"/>
          </a:p>
          <a:p>
            <a:pPr eaLnBrk="1" hangingPunct="1"/>
            <a:endParaRPr lang="en-US" altLang="en-US" sz="2000" dirty="0" smtClean="0"/>
          </a:p>
          <a:p>
            <a:pPr eaLnBrk="1" hangingPunct="1"/>
            <a:endParaRPr lang="en-US" altLang="en-US" sz="2000" dirty="0"/>
          </a:p>
          <a:p>
            <a:pPr eaLnBrk="1" hangingPunct="1"/>
            <a:endParaRPr lang="en-US" altLang="en-US" sz="2000" dirty="0" smtClean="0"/>
          </a:p>
          <a:p>
            <a:pPr eaLnBrk="1" hangingPunct="1"/>
            <a:endParaRPr lang="en-US" altLang="en-US" sz="2000" dirty="0"/>
          </a:p>
          <a:p>
            <a:pPr eaLnBrk="1" hangingPunct="1"/>
            <a:r>
              <a:rPr lang="en-US" altLang="en-US" sz="2000" dirty="0" smtClean="0">
                <a:solidFill>
                  <a:srgbClr val="FF0000"/>
                </a:solidFill>
              </a:rPr>
              <a:t>Skip the remaining pages</a:t>
            </a:r>
          </a:p>
          <a:p>
            <a:pPr eaLnBrk="1" hangingPunct="1"/>
            <a:endParaRPr lang="en-US" altLang="en-US" sz="2200" dirty="0" smtClean="0"/>
          </a:p>
        </p:txBody>
      </p:sp>
      <p:graphicFrame>
        <p:nvGraphicFramePr>
          <p:cNvPr id="43014" name="Object 5"/>
          <p:cNvGraphicFramePr>
            <a:graphicFrameLocks noChangeAspect="1"/>
          </p:cNvGraphicFramePr>
          <p:nvPr/>
        </p:nvGraphicFramePr>
        <p:xfrm>
          <a:off x="1371600" y="2057400"/>
          <a:ext cx="5867400" cy="3698875"/>
        </p:xfrm>
        <a:graphic>
          <a:graphicData uri="http://schemas.openxmlformats.org/presentationml/2006/ole">
            <mc:AlternateContent xmlns:mc="http://schemas.openxmlformats.org/markup-compatibility/2006">
              <mc:Choice xmlns:v="urn:schemas-microsoft-com:vml" Requires="v">
                <p:oleObj spid="_x0000_s164891" name="VISIO" r:id="rId3" imgW="3500628" imgH="2260092" progId="Visio.Drawing.6">
                  <p:embed/>
                </p:oleObj>
              </mc:Choice>
              <mc:Fallback>
                <p:oleObj name="VISIO" r:id="rId3" imgW="3500628" imgH="226009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667"/>
                      <a:stretch>
                        <a:fillRect/>
                      </a:stretch>
                    </p:blipFill>
                    <p:spPr bwMode="auto">
                      <a:xfrm>
                        <a:off x="1371600" y="2057400"/>
                        <a:ext cx="5867400" cy="3698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2053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4"/>
          <p:cNvSpPr>
            <a:spLocks noGrp="1"/>
          </p:cNvSpPr>
          <p:nvPr>
            <p:ph type="sldNum" sz="quarter" idx="11"/>
          </p:nvPr>
        </p:nvSpPr>
        <p:spPr/>
        <p:txBody>
          <a:bodyPr/>
          <a:lstStyle/>
          <a:p>
            <a:fld id="{ADC93ACF-CAC4-4FCC-895E-3CDFBEE1CB41}" type="slidenum">
              <a:rPr lang="en-US" altLang="en-US">
                <a:solidFill>
                  <a:srgbClr val="FFFFFF"/>
                </a:solidFill>
              </a:rPr>
              <a:pPr/>
              <a:t>4</a:t>
            </a:fld>
            <a:endParaRPr lang="en-US" altLang="en-US">
              <a:solidFill>
                <a:srgbClr val="FFFFFF"/>
              </a:solidFill>
            </a:endParaRPr>
          </a:p>
        </p:txBody>
      </p:sp>
      <p:sp>
        <p:nvSpPr>
          <p:cNvPr id="77826" name="Rectangle 2"/>
          <p:cNvSpPr>
            <a:spLocks noGrp="1" noChangeArrowheads="1"/>
          </p:cNvSpPr>
          <p:nvPr>
            <p:ph type="title"/>
          </p:nvPr>
        </p:nvSpPr>
        <p:spPr>
          <a:xfrm>
            <a:off x="685800" y="228600"/>
            <a:ext cx="7772400" cy="1143000"/>
          </a:xfrm>
        </p:spPr>
        <p:txBody>
          <a:bodyPr/>
          <a:lstStyle/>
          <a:p>
            <a:r>
              <a:rPr lang="en-US" altLang="en-US" dirty="0"/>
              <a:t>Instruction Execution </a:t>
            </a:r>
            <a:r>
              <a:rPr lang="en-US" altLang="en-US" dirty="0" smtClean="0"/>
              <a:t>Cycle</a:t>
            </a:r>
            <a:br>
              <a:rPr lang="en-US" altLang="en-US" dirty="0" smtClean="0"/>
            </a:br>
            <a:r>
              <a:rPr lang="en-US" altLang="en-US" sz="2400" dirty="0" smtClean="0"/>
              <a:t>[Fetch-and-Execute Cycle]</a:t>
            </a:r>
            <a:r>
              <a:rPr lang="en-US" altLang="en-US" dirty="0" smtClean="0"/>
              <a:t/>
            </a:r>
            <a:br>
              <a:rPr lang="en-US" altLang="en-US" dirty="0" smtClean="0"/>
            </a:br>
            <a:endParaRPr lang="en-US" altLang="en-US" dirty="0"/>
          </a:p>
        </p:txBody>
      </p:sp>
      <p:sp>
        <p:nvSpPr>
          <p:cNvPr id="77827" name="Rectangle 3"/>
          <p:cNvSpPr>
            <a:spLocks noGrp="1" noChangeArrowheads="1"/>
          </p:cNvSpPr>
          <p:nvPr>
            <p:ph type="body" idx="1"/>
          </p:nvPr>
        </p:nvSpPr>
        <p:spPr>
          <a:xfrm>
            <a:off x="152400" y="1371600"/>
            <a:ext cx="8839200" cy="4953000"/>
          </a:xfrm>
        </p:spPr>
        <p:txBody>
          <a:bodyPr/>
          <a:lstStyle/>
          <a:p>
            <a:pPr>
              <a:lnSpc>
                <a:spcPct val="90000"/>
              </a:lnSpc>
            </a:pPr>
            <a:r>
              <a:rPr lang="en-US" altLang="en-US" sz="2000" dirty="0" smtClean="0"/>
              <a:t>Loop:</a:t>
            </a:r>
          </a:p>
          <a:p>
            <a:pPr>
              <a:lnSpc>
                <a:spcPct val="90000"/>
              </a:lnSpc>
            </a:pPr>
            <a:endParaRPr lang="en-US" altLang="en-US" sz="2000" dirty="0" smtClean="0"/>
          </a:p>
          <a:p>
            <a:pPr lvl="1">
              <a:lnSpc>
                <a:spcPct val="90000"/>
              </a:lnSpc>
            </a:pPr>
            <a:r>
              <a:rPr lang="en-US" altLang="en-US" sz="1800" dirty="0" smtClean="0"/>
              <a:t>Fetch next instruction then increment IP (the Instruction Pointer)</a:t>
            </a:r>
          </a:p>
          <a:p>
            <a:pPr lvl="1">
              <a:lnSpc>
                <a:spcPct val="90000"/>
              </a:lnSpc>
            </a:pPr>
            <a:endParaRPr lang="en-US" altLang="en-US" sz="1800" dirty="0"/>
          </a:p>
          <a:p>
            <a:pPr lvl="1">
              <a:lnSpc>
                <a:spcPct val="90000"/>
              </a:lnSpc>
            </a:pPr>
            <a:r>
              <a:rPr lang="en-US" altLang="en-US" sz="1800" dirty="0" smtClean="0"/>
              <a:t>Decode the instruction</a:t>
            </a:r>
          </a:p>
          <a:p>
            <a:pPr lvl="1">
              <a:lnSpc>
                <a:spcPct val="90000"/>
              </a:lnSpc>
            </a:pPr>
            <a:endParaRPr lang="en-US" altLang="en-US" sz="1800" dirty="0"/>
          </a:p>
          <a:p>
            <a:pPr lvl="1">
              <a:lnSpc>
                <a:spcPct val="90000"/>
              </a:lnSpc>
            </a:pPr>
            <a:r>
              <a:rPr lang="en-US" altLang="en-US" sz="1800" dirty="0" smtClean="0"/>
              <a:t>If memory operand needed then</a:t>
            </a:r>
          </a:p>
          <a:p>
            <a:pPr lvl="2">
              <a:lnSpc>
                <a:spcPct val="90000"/>
              </a:lnSpc>
            </a:pPr>
            <a:r>
              <a:rPr lang="en-US" altLang="en-US" sz="1600" dirty="0" smtClean="0">
                <a:solidFill>
                  <a:srgbClr val="FFC000"/>
                </a:solidFill>
              </a:rPr>
              <a:t>Fetch operand’s value from memory</a:t>
            </a:r>
          </a:p>
          <a:p>
            <a:pPr lvl="2">
              <a:lnSpc>
                <a:spcPct val="90000"/>
              </a:lnSpc>
            </a:pPr>
            <a:endParaRPr lang="en-US" altLang="en-US" sz="1600" dirty="0">
              <a:solidFill>
                <a:srgbClr val="FFC000"/>
              </a:solidFill>
            </a:endParaRPr>
          </a:p>
          <a:p>
            <a:pPr lvl="1">
              <a:lnSpc>
                <a:spcPct val="90000"/>
              </a:lnSpc>
            </a:pPr>
            <a:r>
              <a:rPr lang="en-US" altLang="en-US" sz="1800" dirty="0"/>
              <a:t>Execute </a:t>
            </a:r>
            <a:r>
              <a:rPr lang="en-US" altLang="en-US" sz="1800" dirty="0" smtClean="0"/>
              <a:t>the instruction</a:t>
            </a:r>
          </a:p>
          <a:p>
            <a:pPr lvl="1">
              <a:lnSpc>
                <a:spcPct val="90000"/>
              </a:lnSpc>
            </a:pPr>
            <a:endParaRPr lang="en-US" altLang="en-US" sz="1800" dirty="0"/>
          </a:p>
          <a:p>
            <a:pPr lvl="1">
              <a:lnSpc>
                <a:spcPct val="90000"/>
              </a:lnSpc>
            </a:pPr>
            <a:r>
              <a:rPr lang="en-US" altLang="en-US" sz="1800" dirty="0" smtClean="0"/>
              <a:t>If result is memory operand then</a:t>
            </a:r>
          </a:p>
          <a:p>
            <a:pPr lvl="2">
              <a:lnSpc>
                <a:spcPct val="90000"/>
              </a:lnSpc>
            </a:pPr>
            <a:r>
              <a:rPr lang="en-US" altLang="en-US" sz="1600" dirty="0" smtClean="0">
                <a:solidFill>
                  <a:srgbClr val="FFC000"/>
                </a:solidFill>
              </a:rPr>
              <a:t>Store output to memory</a:t>
            </a:r>
          </a:p>
          <a:p>
            <a:pPr lvl="2">
              <a:lnSpc>
                <a:spcPct val="90000"/>
              </a:lnSpc>
            </a:pPr>
            <a:endParaRPr lang="en-US" altLang="en-US" sz="1600" dirty="0" smtClean="0">
              <a:solidFill>
                <a:srgbClr val="FFC000"/>
              </a:solidFill>
            </a:endParaRPr>
          </a:p>
          <a:p>
            <a:pPr>
              <a:lnSpc>
                <a:spcPct val="90000"/>
              </a:lnSpc>
            </a:pPr>
            <a:r>
              <a:rPr lang="en-US" altLang="en-US" sz="2000" dirty="0" smtClean="0"/>
              <a:t>Continue loop</a:t>
            </a:r>
            <a:endParaRPr lang="en-US" altLang="en-US" sz="2000" dirty="0"/>
          </a:p>
        </p:txBody>
      </p:sp>
      <p:sp>
        <p:nvSpPr>
          <p:cNvPr id="77829" name="Rectangle 5"/>
          <p:cNvSpPr>
            <a:spLocks noChangeArrowheads="1"/>
          </p:cNvSpPr>
          <p:nvPr/>
        </p:nvSpPr>
        <p:spPr bwMode="auto">
          <a:xfrm>
            <a:off x="4267200" y="1066800"/>
            <a:ext cx="426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nSpc>
                <a:spcPct val="90000"/>
              </a:lnSpc>
              <a:spcBef>
                <a:spcPct val="20000"/>
              </a:spcBef>
              <a:buClr>
                <a:srgbClr val="FFFFFF"/>
              </a:buClr>
              <a:buFontTx/>
              <a:buChar char="•"/>
            </a:pPr>
            <a:endParaRPr lang="en-US" altLang="en-US" sz="2000">
              <a:solidFill>
                <a:srgbClr val="FFFFFF"/>
              </a:solidFill>
              <a:latin typeface="Arial" charset="0"/>
            </a:endParaRPr>
          </a:p>
        </p:txBody>
      </p:sp>
      <p:sp>
        <p:nvSpPr>
          <p:cNvPr id="77832" name="Rectangle 8"/>
          <p:cNvSpPr>
            <a:spLocks noChangeArrowheads="1"/>
          </p:cNvSpPr>
          <p:nvPr/>
        </p:nvSpPr>
        <p:spPr bwMode="auto">
          <a:xfrm>
            <a:off x="4267200" y="1066800"/>
            <a:ext cx="426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20000"/>
              </a:spcBef>
              <a:buClr>
                <a:srgbClr val="FFFFFF"/>
              </a:buClr>
              <a:buFontTx/>
              <a:buChar char="•"/>
            </a:pPr>
            <a:endParaRPr lang="en-US" altLang="en-US" sz="2000">
              <a:solidFill>
                <a:srgbClr val="FFFFFF"/>
              </a:solidFill>
              <a:latin typeface="Arial" charset="0"/>
            </a:endParaRPr>
          </a:p>
        </p:txBody>
      </p:sp>
    </p:spTree>
    <p:extLst>
      <p:ext uri="{BB962C8B-B14F-4D97-AF65-F5344CB8AC3E}">
        <p14:creationId xmlns:p14="http://schemas.microsoft.com/office/powerpoint/2010/main" val="42077409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solidFill>
                  <a:srgbClr val="FFFFFF"/>
                </a:solidFill>
              </a:rPr>
              <a:t>Irvine, Kip R. Assembly Language for x86 Processors 6/e, 2010.</a:t>
            </a:r>
          </a:p>
        </p:txBody>
      </p:sp>
      <p:sp>
        <p:nvSpPr>
          <p:cNvPr id="44035"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E54C10E-AE57-45C9-944A-CE69F95D27D2}" type="slidenum">
              <a:rPr lang="en-US" altLang="en-US" sz="1600">
                <a:solidFill>
                  <a:srgbClr val="FFFFFF"/>
                </a:solidFill>
                <a:latin typeface="Times New Roman" pitchFamily="18" charset="0"/>
              </a:rPr>
              <a:pPr eaLnBrk="1" hangingPunct="1"/>
              <a:t>40</a:t>
            </a:fld>
            <a:endParaRPr lang="en-US" altLang="en-US" sz="1600">
              <a:solidFill>
                <a:srgbClr val="FFFFFF"/>
              </a:solidFill>
              <a:latin typeface="Times New Roman" pitchFamily="18" charset="0"/>
            </a:endParaRPr>
          </a:p>
        </p:txBody>
      </p:sp>
      <p:sp>
        <p:nvSpPr>
          <p:cNvPr id="138242" name="Rectangle 2"/>
          <p:cNvSpPr>
            <a:spLocks noGrp="1" noChangeArrowheads="1"/>
          </p:cNvSpPr>
          <p:nvPr>
            <p:ph type="title"/>
          </p:nvPr>
        </p:nvSpPr>
        <p:spPr/>
        <p:txBody>
          <a:bodyPr/>
          <a:lstStyle/>
          <a:p>
            <a:pPr eaLnBrk="1" hangingPunct="1">
              <a:defRPr/>
            </a:pPr>
            <a:r>
              <a:rPr lang="en-US" altLang="en-US" smtClean="0"/>
              <a:t>Multi-Segment Model</a:t>
            </a:r>
          </a:p>
        </p:txBody>
      </p:sp>
      <p:sp>
        <p:nvSpPr>
          <p:cNvPr id="44037" name="Rectangle 3"/>
          <p:cNvSpPr>
            <a:spLocks noGrp="1" noChangeArrowheads="1"/>
          </p:cNvSpPr>
          <p:nvPr>
            <p:ph type="body" idx="1"/>
          </p:nvPr>
        </p:nvSpPr>
        <p:spPr>
          <a:xfrm>
            <a:off x="990600" y="1066800"/>
            <a:ext cx="7772400" cy="914400"/>
          </a:xfrm>
        </p:spPr>
        <p:txBody>
          <a:bodyPr/>
          <a:lstStyle/>
          <a:p>
            <a:pPr eaLnBrk="1" hangingPunct="1"/>
            <a:r>
              <a:rPr lang="en-US" altLang="en-US" sz="2000" smtClean="0"/>
              <a:t>Each program has a local descriptor table (LDT)</a:t>
            </a:r>
          </a:p>
          <a:p>
            <a:pPr lvl="1" eaLnBrk="1" hangingPunct="1"/>
            <a:r>
              <a:rPr lang="en-US" altLang="en-US" sz="2000" smtClean="0"/>
              <a:t>holds descriptor for each segment used by the program</a:t>
            </a:r>
          </a:p>
        </p:txBody>
      </p:sp>
      <p:graphicFrame>
        <p:nvGraphicFramePr>
          <p:cNvPr id="44038" name="Object 4"/>
          <p:cNvGraphicFramePr>
            <a:graphicFrameLocks noChangeAspect="1"/>
          </p:cNvGraphicFramePr>
          <p:nvPr/>
        </p:nvGraphicFramePr>
        <p:xfrm>
          <a:off x="1828800" y="1981200"/>
          <a:ext cx="5181600" cy="4038600"/>
        </p:xfrm>
        <a:graphic>
          <a:graphicData uri="http://schemas.openxmlformats.org/presentationml/2006/ole">
            <mc:AlternateContent xmlns:mc="http://schemas.openxmlformats.org/markup-compatibility/2006">
              <mc:Choice xmlns:v="urn:schemas-microsoft-com:vml" Requires="v">
                <p:oleObj spid="_x0000_s165915" name="VISIO" r:id="rId3" imgW="3328416" imgH="2362200" progId="Visio.Drawing.6">
                  <p:embed/>
                </p:oleObj>
              </mc:Choice>
              <mc:Fallback>
                <p:oleObj name="VISIO" r:id="rId3" imgW="3328416" imgH="23622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6850" b="-2087"/>
                      <a:stretch>
                        <a:fillRect/>
                      </a:stretch>
                    </p:blipFill>
                    <p:spPr bwMode="auto">
                      <a:xfrm>
                        <a:off x="1828800" y="1981200"/>
                        <a:ext cx="5181600" cy="4038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83188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solidFill>
                  <a:srgbClr val="FFFFFF"/>
                </a:solidFill>
              </a:rPr>
              <a:t>Irvine, Kip R. Assembly Language for x86 Processors 6/e, 2010.</a:t>
            </a:r>
          </a:p>
        </p:txBody>
      </p:sp>
      <p:sp>
        <p:nvSpPr>
          <p:cNvPr id="45059"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9235BAC9-AA7E-4022-9F67-D32CEE09C97C}" type="slidenum">
              <a:rPr lang="en-US" altLang="en-US" sz="1600">
                <a:solidFill>
                  <a:srgbClr val="FFFFFF"/>
                </a:solidFill>
                <a:latin typeface="Times New Roman" pitchFamily="18" charset="0"/>
              </a:rPr>
              <a:pPr eaLnBrk="1" hangingPunct="1"/>
              <a:t>41</a:t>
            </a:fld>
            <a:endParaRPr lang="en-US" altLang="en-US" sz="1600">
              <a:solidFill>
                <a:srgbClr val="FFFFFF"/>
              </a:solidFill>
              <a:latin typeface="Times New Roman" pitchFamily="18" charset="0"/>
            </a:endParaRPr>
          </a:p>
        </p:txBody>
      </p:sp>
      <p:sp>
        <p:nvSpPr>
          <p:cNvPr id="123906" name="Rectangle 2"/>
          <p:cNvSpPr>
            <a:spLocks noGrp="1" noChangeArrowheads="1"/>
          </p:cNvSpPr>
          <p:nvPr>
            <p:ph type="title"/>
          </p:nvPr>
        </p:nvSpPr>
        <p:spPr/>
        <p:txBody>
          <a:bodyPr/>
          <a:lstStyle/>
          <a:p>
            <a:pPr eaLnBrk="1" hangingPunct="1">
              <a:defRPr/>
            </a:pPr>
            <a:r>
              <a:rPr lang="en-US" altLang="en-US" smtClean="0"/>
              <a:t>Paging</a:t>
            </a:r>
          </a:p>
        </p:txBody>
      </p:sp>
      <p:sp>
        <p:nvSpPr>
          <p:cNvPr id="45061" name="Rectangle 3"/>
          <p:cNvSpPr>
            <a:spLocks noGrp="1" noChangeArrowheads="1"/>
          </p:cNvSpPr>
          <p:nvPr>
            <p:ph type="body" idx="1"/>
          </p:nvPr>
        </p:nvSpPr>
        <p:spPr/>
        <p:txBody>
          <a:bodyPr/>
          <a:lstStyle/>
          <a:p>
            <a:pPr eaLnBrk="1" hangingPunct="1"/>
            <a:r>
              <a:rPr lang="en-US" altLang="en-US" dirty="0" smtClean="0"/>
              <a:t>Supported directly by the CPU</a:t>
            </a:r>
          </a:p>
          <a:p>
            <a:pPr eaLnBrk="1" hangingPunct="1"/>
            <a:r>
              <a:rPr lang="en-US" altLang="en-US" dirty="0" smtClean="0"/>
              <a:t>Divides each segment into 4096-byte blocks called </a:t>
            </a:r>
            <a:r>
              <a:rPr lang="en-US" altLang="en-US" dirty="0" smtClean="0">
                <a:solidFill>
                  <a:schemeClr val="tx2"/>
                </a:solidFill>
              </a:rPr>
              <a:t>pages</a:t>
            </a:r>
          </a:p>
          <a:p>
            <a:pPr eaLnBrk="1" hangingPunct="1"/>
            <a:r>
              <a:rPr lang="en-US" altLang="en-US" dirty="0" smtClean="0"/>
              <a:t>Sum of all programs can be larger than physical memory</a:t>
            </a:r>
          </a:p>
          <a:p>
            <a:pPr eaLnBrk="1" hangingPunct="1"/>
            <a:r>
              <a:rPr lang="en-US" altLang="en-US" dirty="0" smtClean="0"/>
              <a:t>Part of running program is in memory, part is on disk</a:t>
            </a:r>
          </a:p>
          <a:p>
            <a:pPr eaLnBrk="1" hangingPunct="1"/>
            <a:r>
              <a:rPr lang="en-US" altLang="en-US" dirty="0" smtClean="0">
                <a:solidFill>
                  <a:schemeClr val="tx2"/>
                </a:solidFill>
              </a:rPr>
              <a:t>Virtual memory manager</a:t>
            </a:r>
            <a:r>
              <a:rPr lang="en-US" altLang="en-US" dirty="0" smtClean="0"/>
              <a:t> (VMM) – OS utility that manages the loading and unloading of pages</a:t>
            </a:r>
          </a:p>
          <a:p>
            <a:pPr eaLnBrk="1" hangingPunct="1"/>
            <a:r>
              <a:rPr lang="en-US" altLang="en-US" dirty="0" smtClean="0">
                <a:solidFill>
                  <a:schemeClr val="tx2"/>
                </a:solidFill>
              </a:rPr>
              <a:t>Page fault</a:t>
            </a:r>
            <a:r>
              <a:rPr lang="en-US" altLang="en-US" dirty="0" smtClean="0"/>
              <a:t> – issued by CPU when a page must be loaded from disk</a:t>
            </a:r>
          </a:p>
        </p:txBody>
      </p:sp>
    </p:spTree>
    <p:extLst>
      <p:ext uri="{BB962C8B-B14F-4D97-AF65-F5344CB8AC3E}">
        <p14:creationId xmlns:p14="http://schemas.microsoft.com/office/powerpoint/2010/main" val="1839390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Intel-Based Computers 6/e, 2010.</a:t>
            </a:r>
          </a:p>
        </p:txBody>
      </p:sp>
      <p:sp>
        <p:nvSpPr>
          <p:cNvPr id="6" name="Slide Number Placeholder 3"/>
          <p:cNvSpPr>
            <a:spLocks noGrp="1"/>
          </p:cNvSpPr>
          <p:nvPr>
            <p:ph type="sldNum" sz="quarter" idx="11"/>
          </p:nvPr>
        </p:nvSpPr>
        <p:spPr/>
        <p:txBody>
          <a:bodyPr/>
          <a:lstStyle/>
          <a:p>
            <a:fld id="{CB8B5A58-54C0-4A49-B4B7-875DB3F8CC73}" type="slidenum">
              <a:rPr lang="en-US" altLang="en-US">
                <a:solidFill>
                  <a:srgbClr val="FFFFFF"/>
                </a:solidFill>
              </a:rPr>
              <a:pPr/>
              <a:t>42</a:t>
            </a:fld>
            <a:endParaRPr lang="en-US" altLang="en-US">
              <a:solidFill>
                <a:srgbClr val="FFFFFF"/>
              </a:solidFill>
            </a:endParaRPr>
          </a:p>
        </p:txBody>
      </p:sp>
      <p:sp>
        <p:nvSpPr>
          <p:cNvPr id="34818" name="Rectangle 2"/>
          <p:cNvSpPr>
            <a:spLocks noGrp="1" noChangeArrowheads="1"/>
          </p:cNvSpPr>
          <p:nvPr>
            <p:ph type="title"/>
          </p:nvPr>
        </p:nvSpPr>
        <p:spPr>
          <a:xfrm>
            <a:off x="2286000" y="2667000"/>
            <a:ext cx="4495800" cy="609600"/>
          </a:xfrm>
          <a:ln>
            <a:solidFill>
              <a:schemeClr val="tx1"/>
            </a:solidFill>
            <a:miter lim="800000"/>
            <a:headEnd/>
            <a:tailEnd/>
          </a:ln>
        </p:spPr>
        <p:txBody>
          <a:bodyPr tIns="137160"/>
          <a:lstStyle/>
          <a:p>
            <a:r>
              <a:rPr lang="en-US" altLang="en-US" sz="2800">
                <a:latin typeface="Viner Hand ITC" pitchFamily="66" charset="0"/>
              </a:rPr>
              <a:t>54 68 65 20 45 6E 64</a:t>
            </a:r>
          </a:p>
        </p:txBody>
      </p:sp>
      <p:sp>
        <p:nvSpPr>
          <p:cNvPr id="34820" name="Text Box 4"/>
          <p:cNvSpPr txBox="1">
            <a:spLocks noChangeArrowheads="1"/>
          </p:cNvSpPr>
          <p:nvPr/>
        </p:nvSpPr>
        <p:spPr bwMode="auto">
          <a:xfrm>
            <a:off x="2133600" y="3429000"/>
            <a:ext cx="480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rgbClr val="FFFFFF"/>
                </a:solidFill>
              </a:rPr>
              <a:t>What do these numbers represent?</a:t>
            </a:r>
          </a:p>
        </p:txBody>
      </p:sp>
      <p:graphicFrame>
        <p:nvGraphicFramePr>
          <p:cNvPr id="34821" name="Object 5"/>
          <p:cNvGraphicFramePr>
            <a:graphicFrameLocks noChangeAspect="1"/>
          </p:cNvGraphicFramePr>
          <p:nvPr/>
        </p:nvGraphicFramePr>
        <p:xfrm>
          <a:off x="3810000" y="1752600"/>
          <a:ext cx="1295400" cy="688975"/>
        </p:xfrm>
        <a:graphic>
          <a:graphicData uri="http://schemas.openxmlformats.org/presentationml/2006/ole">
            <mc:AlternateContent xmlns:mc="http://schemas.openxmlformats.org/markup-compatibility/2006">
              <mc:Choice xmlns:v="urn:schemas-microsoft-com:vml" Requires="v">
                <p:oleObj spid="_x0000_s167963" name="Clip" r:id="rId3" imgW="4090320" imgH="2177640" progId="MS_ClipArt_Gallery.2">
                  <p:embed/>
                </p:oleObj>
              </mc:Choice>
              <mc:Fallback>
                <p:oleObj name="Clip" r:id="rId3" imgW="4090320" imgH="2177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7526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06513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37" name="Slide Number Placeholder 4"/>
          <p:cNvSpPr>
            <a:spLocks noGrp="1"/>
          </p:cNvSpPr>
          <p:nvPr>
            <p:ph type="sldNum" sz="quarter" idx="11"/>
          </p:nvPr>
        </p:nvSpPr>
        <p:spPr/>
        <p:txBody>
          <a:bodyPr/>
          <a:lstStyle/>
          <a:p>
            <a:fld id="{C77F1200-6EAE-4CF2-A242-C27FBEF4D22C}" type="slidenum">
              <a:rPr lang="en-US" altLang="en-US">
                <a:solidFill>
                  <a:srgbClr val="FFFFFF"/>
                </a:solidFill>
              </a:rPr>
              <a:pPr/>
              <a:t>43</a:t>
            </a:fld>
            <a:endParaRPr lang="en-US" altLang="en-US">
              <a:solidFill>
                <a:srgbClr val="FFFFFF"/>
              </a:solidFill>
            </a:endParaRPr>
          </a:p>
        </p:txBody>
      </p:sp>
      <p:sp>
        <p:nvSpPr>
          <p:cNvPr id="125954" name="Rectangle 2"/>
          <p:cNvSpPr>
            <a:spLocks noGrp="1" noChangeArrowheads="1"/>
          </p:cNvSpPr>
          <p:nvPr>
            <p:ph type="title"/>
          </p:nvPr>
        </p:nvSpPr>
        <p:spPr>
          <a:xfrm>
            <a:off x="457200" y="76200"/>
            <a:ext cx="7772400" cy="457200"/>
          </a:xfrm>
        </p:spPr>
        <p:txBody>
          <a:bodyPr/>
          <a:lstStyle/>
          <a:p>
            <a:r>
              <a:rPr lang="en-US" altLang="en-US"/>
              <a:t>Intel D850MD Motherboard</a:t>
            </a:r>
            <a:endParaRPr lang="en-US" altLang="en-US" sz="2400"/>
          </a:p>
        </p:txBody>
      </p:sp>
      <p:pic>
        <p:nvPicPr>
          <p:cNvPr id="125956" name="Picture 4" descr="d850m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62000"/>
            <a:ext cx="4965700" cy="5105400"/>
          </a:xfrm>
          <a:prstGeom prst="rect">
            <a:avLst/>
          </a:prstGeom>
          <a:noFill/>
          <a:extLst>
            <a:ext uri="{909E8E84-426E-40DD-AFC4-6F175D3DCCD1}">
              <a14:hiddenFill xmlns:a14="http://schemas.microsoft.com/office/drawing/2010/main">
                <a:solidFill>
                  <a:srgbClr val="FFFFFF"/>
                </a:solidFill>
              </a14:hiddenFill>
            </a:ext>
          </a:extLst>
        </p:spPr>
      </p:pic>
      <p:sp>
        <p:nvSpPr>
          <p:cNvPr id="125957" name="Line 5"/>
          <p:cNvSpPr>
            <a:spLocks noChangeShapeType="1"/>
          </p:cNvSpPr>
          <p:nvPr/>
        </p:nvSpPr>
        <p:spPr bwMode="auto">
          <a:xfrm flipH="1">
            <a:off x="6324600" y="3962400"/>
            <a:ext cx="9144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58" name="Text Box 6"/>
          <p:cNvSpPr txBox="1">
            <a:spLocks noChangeArrowheads="1"/>
          </p:cNvSpPr>
          <p:nvPr/>
        </p:nvSpPr>
        <p:spPr bwMode="auto">
          <a:xfrm>
            <a:off x="7239000" y="3689350"/>
            <a:ext cx="1447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500">
                <a:solidFill>
                  <a:srgbClr val="FFFFFF"/>
                </a:solidFill>
              </a:rPr>
              <a:t>dynamic RAM </a:t>
            </a:r>
          </a:p>
        </p:txBody>
      </p:sp>
      <p:sp>
        <p:nvSpPr>
          <p:cNvPr id="125959" name="Line 7"/>
          <p:cNvSpPr>
            <a:spLocks noChangeShapeType="1"/>
          </p:cNvSpPr>
          <p:nvPr/>
        </p:nvSpPr>
        <p:spPr bwMode="auto">
          <a:xfrm flipH="1">
            <a:off x="5867400" y="3124200"/>
            <a:ext cx="10668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60" name="Text Box 8"/>
          <p:cNvSpPr txBox="1">
            <a:spLocks noChangeArrowheads="1"/>
          </p:cNvSpPr>
          <p:nvPr/>
        </p:nvSpPr>
        <p:spPr bwMode="auto">
          <a:xfrm>
            <a:off x="6934200" y="2847975"/>
            <a:ext cx="20574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500">
                <a:solidFill>
                  <a:srgbClr val="FFFFFF"/>
                </a:solidFill>
              </a:rPr>
              <a:t>Pentium 4 socket</a:t>
            </a:r>
          </a:p>
        </p:txBody>
      </p:sp>
      <p:sp>
        <p:nvSpPr>
          <p:cNvPr id="125961" name="Line 9"/>
          <p:cNvSpPr>
            <a:spLocks noChangeShapeType="1"/>
          </p:cNvSpPr>
          <p:nvPr/>
        </p:nvSpPr>
        <p:spPr bwMode="auto">
          <a:xfrm>
            <a:off x="1676400" y="2514600"/>
            <a:ext cx="990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62" name="Text Box 10"/>
          <p:cNvSpPr txBox="1">
            <a:spLocks noChangeArrowheads="1"/>
          </p:cNvSpPr>
          <p:nvPr/>
        </p:nvSpPr>
        <p:spPr bwMode="auto">
          <a:xfrm>
            <a:off x="228600" y="5060950"/>
            <a:ext cx="11430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500">
                <a:solidFill>
                  <a:srgbClr val="FFFFFF"/>
                </a:solidFill>
              </a:rPr>
              <a:t>Speaker</a:t>
            </a:r>
          </a:p>
        </p:txBody>
      </p:sp>
      <p:sp>
        <p:nvSpPr>
          <p:cNvPr id="125963" name="Line 11"/>
          <p:cNvSpPr>
            <a:spLocks noChangeShapeType="1"/>
          </p:cNvSpPr>
          <p:nvPr/>
        </p:nvSpPr>
        <p:spPr bwMode="auto">
          <a:xfrm flipH="1" flipV="1">
            <a:off x="4800600" y="5486400"/>
            <a:ext cx="228600" cy="5334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64" name="Text Box 12"/>
          <p:cNvSpPr txBox="1">
            <a:spLocks noChangeArrowheads="1"/>
          </p:cNvSpPr>
          <p:nvPr/>
        </p:nvSpPr>
        <p:spPr bwMode="auto">
          <a:xfrm>
            <a:off x="4953000" y="5791200"/>
            <a:ext cx="22860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500">
                <a:solidFill>
                  <a:srgbClr val="FFFFFF"/>
                </a:solidFill>
              </a:rPr>
              <a:t>IDE drive connectors</a:t>
            </a:r>
          </a:p>
        </p:txBody>
      </p:sp>
      <p:sp>
        <p:nvSpPr>
          <p:cNvPr id="125966" name="Text Box 14"/>
          <p:cNvSpPr txBox="1">
            <a:spLocks noChangeArrowheads="1"/>
          </p:cNvSpPr>
          <p:nvPr/>
        </p:nvSpPr>
        <p:spPr bwMode="auto">
          <a:xfrm>
            <a:off x="6858000" y="304800"/>
            <a:ext cx="228600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500">
                <a:solidFill>
                  <a:srgbClr val="FFFFFF"/>
                </a:solidFill>
              </a:rPr>
              <a:t>mouse, keyboard, parallel, serial, and USB connectors</a:t>
            </a:r>
          </a:p>
        </p:txBody>
      </p:sp>
      <p:sp>
        <p:nvSpPr>
          <p:cNvPr id="125967" name="Line 15"/>
          <p:cNvSpPr>
            <a:spLocks noChangeShapeType="1"/>
          </p:cNvSpPr>
          <p:nvPr/>
        </p:nvSpPr>
        <p:spPr bwMode="auto">
          <a:xfrm>
            <a:off x="1676400" y="3276600"/>
            <a:ext cx="18288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68" name="Text Box 16"/>
          <p:cNvSpPr txBox="1">
            <a:spLocks noChangeArrowheads="1"/>
          </p:cNvSpPr>
          <p:nvPr/>
        </p:nvSpPr>
        <p:spPr bwMode="auto">
          <a:xfrm>
            <a:off x="228600" y="3003550"/>
            <a:ext cx="1447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500">
                <a:solidFill>
                  <a:srgbClr val="FFFFFF"/>
                </a:solidFill>
              </a:rPr>
              <a:t>AGP slot</a:t>
            </a:r>
          </a:p>
        </p:txBody>
      </p:sp>
      <p:sp>
        <p:nvSpPr>
          <p:cNvPr id="125969" name="Line 17"/>
          <p:cNvSpPr>
            <a:spLocks noChangeShapeType="1"/>
          </p:cNvSpPr>
          <p:nvPr/>
        </p:nvSpPr>
        <p:spPr bwMode="auto">
          <a:xfrm>
            <a:off x="1600200" y="5562600"/>
            <a:ext cx="3810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70" name="Text Box 18"/>
          <p:cNvSpPr txBox="1">
            <a:spLocks noChangeArrowheads="1"/>
          </p:cNvSpPr>
          <p:nvPr/>
        </p:nvSpPr>
        <p:spPr bwMode="auto">
          <a:xfrm>
            <a:off x="762000" y="5324475"/>
            <a:ext cx="8382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500">
                <a:solidFill>
                  <a:srgbClr val="FFFFFF"/>
                </a:solidFill>
              </a:rPr>
              <a:t>Battery</a:t>
            </a:r>
          </a:p>
        </p:txBody>
      </p:sp>
      <p:sp>
        <p:nvSpPr>
          <p:cNvPr id="125971" name="Line 19"/>
          <p:cNvSpPr>
            <a:spLocks noChangeShapeType="1"/>
          </p:cNvSpPr>
          <p:nvPr/>
        </p:nvSpPr>
        <p:spPr bwMode="auto">
          <a:xfrm>
            <a:off x="1447800" y="914400"/>
            <a:ext cx="24384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72" name="Text Box 20"/>
          <p:cNvSpPr txBox="1">
            <a:spLocks noChangeArrowheads="1"/>
          </p:cNvSpPr>
          <p:nvPr/>
        </p:nvSpPr>
        <p:spPr bwMode="auto">
          <a:xfrm>
            <a:off x="609600" y="641350"/>
            <a:ext cx="8382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500">
                <a:solidFill>
                  <a:srgbClr val="FFFFFF"/>
                </a:solidFill>
              </a:rPr>
              <a:t>Video</a:t>
            </a:r>
          </a:p>
        </p:txBody>
      </p:sp>
      <p:sp>
        <p:nvSpPr>
          <p:cNvPr id="125973" name="Line 21"/>
          <p:cNvSpPr>
            <a:spLocks noChangeShapeType="1"/>
          </p:cNvSpPr>
          <p:nvPr/>
        </p:nvSpPr>
        <p:spPr bwMode="auto">
          <a:xfrm flipH="1" flipV="1">
            <a:off x="5943600" y="5410200"/>
            <a:ext cx="990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74" name="Text Box 22"/>
          <p:cNvSpPr txBox="1">
            <a:spLocks noChangeArrowheads="1"/>
          </p:cNvSpPr>
          <p:nvPr/>
        </p:nvSpPr>
        <p:spPr bwMode="auto">
          <a:xfrm>
            <a:off x="6934200" y="5137150"/>
            <a:ext cx="1828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500">
                <a:solidFill>
                  <a:srgbClr val="FFFFFF"/>
                </a:solidFill>
              </a:rPr>
              <a:t>Power connector</a:t>
            </a:r>
          </a:p>
        </p:txBody>
      </p:sp>
      <p:sp>
        <p:nvSpPr>
          <p:cNvPr id="125977" name="Line 25"/>
          <p:cNvSpPr>
            <a:spLocks noChangeShapeType="1"/>
          </p:cNvSpPr>
          <p:nvPr/>
        </p:nvSpPr>
        <p:spPr bwMode="auto">
          <a:xfrm flipH="1">
            <a:off x="4572000" y="2743200"/>
            <a:ext cx="2362200" cy="2286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78" name="Text Box 26"/>
          <p:cNvSpPr txBox="1">
            <a:spLocks noChangeArrowheads="1"/>
          </p:cNvSpPr>
          <p:nvPr/>
        </p:nvSpPr>
        <p:spPr bwMode="auto">
          <a:xfrm>
            <a:off x="6934200" y="2470150"/>
            <a:ext cx="21336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500">
                <a:solidFill>
                  <a:srgbClr val="FFFFFF"/>
                </a:solidFill>
              </a:rPr>
              <a:t>memory controller hub</a:t>
            </a:r>
          </a:p>
        </p:txBody>
      </p:sp>
      <p:sp>
        <p:nvSpPr>
          <p:cNvPr id="125979" name="Line 27"/>
          <p:cNvSpPr>
            <a:spLocks noChangeShapeType="1"/>
          </p:cNvSpPr>
          <p:nvPr/>
        </p:nvSpPr>
        <p:spPr bwMode="auto">
          <a:xfrm flipH="1">
            <a:off x="6324600" y="3962400"/>
            <a:ext cx="914400" cy="5334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80" name="Line 28"/>
          <p:cNvSpPr>
            <a:spLocks noChangeShapeType="1"/>
          </p:cNvSpPr>
          <p:nvPr/>
        </p:nvSpPr>
        <p:spPr bwMode="auto">
          <a:xfrm flipH="1" flipV="1">
            <a:off x="5943600" y="5638800"/>
            <a:ext cx="990600" cy="19685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81" name="Text Box 29"/>
          <p:cNvSpPr txBox="1">
            <a:spLocks noChangeArrowheads="1"/>
          </p:cNvSpPr>
          <p:nvPr/>
        </p:nvSpPr>
        <p:spPr bwMode="auto">
          <a:xfrm>
            <a:off x="6934200" y="5562600"/>
            <a:ext cx="1828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500">
                <a:solidFill>
                  <a:srgbClr val="FFFFFF"/>
                </a:solidFill>
              </a:rPr>
              <a:t>Diskette connector</a:t>
            </a:r>
          </a:p>
        </p:txBody>
      </p:sp>
      <p:sp>
        <p:nvSpPr>
          <p:cNvPr id="125982" name="Line 30"/>
          <p:cNvSpPr>
            <a:spLocks noChangeShapeType="1"/>
          </p:cNvSpPr>
          <p:nvPr/>
        </p:nvSpPr>
        <p:spPr bwMode="auto">
          <a:xfrm>
            <a:off x="1371600" y="5334000"/>
            <a:ext cx="990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83" name="Text Box 31"/>
          <p:cNvSpPr txBox="1">
            <a:spLocks noChangeArrowheads="1"/>
          </p:cNvSpPr>
          <p:nvPr/>
        </p:nvSpPr>
        <p:spPr bwMode="auto">
          <a:xfrm>
            <a:off x="228600" y="2228850"/>
            <a:ext cx="1447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500">
                <a:solidFill>
                  <a:srgbClr val="FFFFFF"/>
                </a:solidFill>
              </a:rPr>
              <a:t>PCI slots</a:t>
            </a:r>
          </a:p>
        </p:txBody>
      </p:sp>
      <p:sp>
        <p:nvSpPr>
          <p:cNvPr id="125984" name="Line 32"/>
          <p:cNvSpPr>
            <a:spLocks noChangeShapeType="1"/>
          </p:cNvSpPr>
          <p:nvPr/>
        </p:nvSpPr>
        <p:spPr bwMode="auto">
          <a:xfrm>
            <a:off x="1371600" y="5029200"/>
            <a:ext cx="18288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85" name="Text Box 33"/>
          <p:cNvSpPr txBox="1">
            <a:spLocks noChangeArrowheads="1"/>
          </p:cNvSpPr>
          <p:nvPr/>
        </p:nvSpPr>
        <p:spPr bwMode="auto">
          <a:xfrm>
            <a:off x="0" y="4724400"/>
            <a:ext cx="13716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500">
                <a:solidFill>
                  <a:srgbClr val="FFFFFF"/>
                </a:solidFill>
              </a:rPr>
              <a:t>I/O Controller</a:t>
            </a:r>
          </a:p>
        </p:txBody>
      </p:sp>
      <p:sp>
        <p:nvSpPr>
          <p:cNvPr id="125986" name="Line 34"/>
          <p:cNvSpPr>
            <a:spLocks noChangeShapeType="1"/>
          </p:cNvSpPr>
          <p:nvPr/>
        </p:nvSpPr>
        <p:spPr bwMode="auto">
          <a:xfrm>
            <a:off x="4114800" y="838200"/>
            <a:ext cx="28194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87" name="Line 35"/>
          <p:cNvSpPr>
            <a:spLocks noChangeShapeType="1"/>
          </p:cNvSpPr>
          <p:nvPr/>
        </p:nvSpPr>
        <p:spPr bwMode="auto">
          <a:xfrm>
            <a:off x="1600200" y="4343400"/>
            <a:ext cx="12954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88" name="Text Box 36"/>
          <p:cNvSpPr txBox="1">
            <a:spLocks noChangeArrowheads="1"/>
          </p:cNvSpPr>
          <p:nvPr/>
        </p:nvSpPr>
        <p:spPr bwMode="auto">
          <a:xfrm>
            <a:off x="152400" y="4070350"/>
            <a:ext cx="1447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500">
                <a:solidFill>
                  <a:srgbClr val="FFFFFF"/>
                </a:solidFill>
              </a:rPr>
              <a:t>Firmware hub</a:t>
            </a:r>
          </a:p>
        </p:txBody>
      </p:sp>
      <p:sp>
        <p:nvSpPr>
          <p:cNvPr id="125989" name="Line 37"/>
          <p:cNvSpPr>
            <a:spLocks noChangeShapeType="1"/>
          </p:cNvSpPr>
          <p:nvPr/>
        </p:nvSpPr>
        <p:spPr bwMode="auto">
          <a:xfrm>
            <a:off x="1600200" y="1371600"/>
            <a:ext cx="6096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25990" name="Text Box 38"/>
          <p:cNvSpPr txBox="1">
            <a:spLocks noChangeArrowheads="1"/>
          </p:cNvSpPr>
          <p:nvPr/>
        </p:nvSpPr>
        <p:spPr bwMode="auto">
          <a:xfrm>
            <a:off x="457200" y="1098550"/>
            <a:ext cx="11430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500">
                <a:solidFill>
                  <a:srgbClr val="FFFFFF"/>
                </a:solidFill>
              </a:rPr>
              <a:t>Audio chip</a:t>
            </a:r>
          </a:p>
        </p:txBody>
      </p:sp>
      <p:sp>
        <p:nvSpPr>
          <p:cNvPr id="125991" name="Text Box 39"/>
          <p:cNvSpPr txBox="1">
            <a:spLocks noChangeArrowheads="1"/>
          </p:cNvSpPr>
          <p:nvPr/>
        </p:nvSpPr>
        <p:spPr bwMode="auto">
          <a:xfrm>
            <a:off x="76200" y="5791200"/>
            <a:ext cx="480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100">
                <a:solidFill>
                  <a:srgbClr val="FFCC66"/>
                </a:solidFill>
              </a:rPr>
              <a:t>Source: Intel® Desktop Board D850MD/D850MV Technical Product Specification</a:t>
            </a:r>
          </a:p>
        </p:txBody>
      </p:sp>
    </p:spTree>
    <p:extLst>
      <p:ext uri="{BB962C8B-B14F-4D97-AF65-F5344CB8AC3E}">
        <p14:creationId xmlns:p14="http://schemas.microsoft.com/office/powerpoint/2010/main" val="32247489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4FBC9AC7-25F8-45F4-9244-2C2B113922F3}" type="slidenum">
              <a:rPr lang="en-US" altLang="en-US">
                <a:solidFill>
                  <a:srgbClr val="FFFFFF"/>
                </a:solidFill>
              </a:rPr>
              <a:pPr/>
              <a:t>44</a:t>
            </a:fld>
            <a:endParaRPr lang="en-US" altLang="en-US">
              <a:solidFill>
                <a:srgbClr val="FFFFFF"/>
              </a:solidFill>
            </a:endParaRPr>
          </a:p>
        </p:txBody>
      </p:sp>
      <p:sp>
        <p:nvSpPr>
          <p:cNvPr id="147460" name="Rectangle 4"/>
          <p:cNvSpPr>
            <a:spLocks noGrp="1" noChangeArrowheads="1"/>
          </p:cNvSpPr>
          <p:nvPr>
            <p:ph type="title"/>
          </p:nvPr>
        </p:nvSpPr>
        <p:spPr/>
        <p:txBody>
          <a:bodyPr/>
          <a:lstStyle/>
          <a:p>
            <a:r>
              <a:rPr lang="en-US" altLang="en-US"/>
              <a:t>Intel 965 Express Chipset</a:t>
            </a:r>
          </a:p>
        </p:txBody>
      </p:sp>
      <p:pic>
        <p:nvPicPr>
          <p:cNvPr id="1474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19200"/>
            <a:ext cx="5080000"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2146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0FD8023F-4A9B-4C67-A120-55E1087ED434}" type="slidenum">
              <a:rPr lang="en-US" altLang="en-US">
                <a:solidFill>
                  <a:srgbClr val="FFFFFF"/>
                </a:solidFill>
              </a:rPr>
              <a:pPr/>
              <a:t>45</a:t>
            </a:fld>
            <a:endParaRPr lang="en-US" altLang="en-US">
              <a:solidFill>
                <a:srgbClr val="FFFFFF"/>
              </a:solidFill>
            </a:endParaRPr>
          </a:p>
        </p:txBody>
      </p:sp>
      <p:sp>
        <p:nvSpPr>
          <p:cNvPr id="126978" name="Rectangle 1026"/>
          <p:cNvSpPr>
            <a:spLocks noGrp="1" noChangeArrowheads="1"/>
          </p:cNvSpPr>
          <p:nvPr>
            <p:ph type="title"/>
          </p:nvPr>
        </p:nvSpPr>
        <p:spPr/>
        <p:txBody>
          <a:bodyPr/>
          <a:lstStyle/>
          <a:p>
            <a:r>
              <a:rPr lang="en-US" altLang="en-US"/>
              <a:t>Sample Video Controller (ATI Corp.)</a:t>
            </a:r>
          </a:p>
        </p:txBody>
      </p:sp>
      <p:pic>
        <p:nvPicPr>
          <p:cNvPr id="126988" name="Picture 1036" descr="ATI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295400"/>
            <a:ext cx="4572000" cy="4038600"/>
          </a:xfrm>
          <a:prstGeom prst="rect">
            <a:avLst/>
          </a:prstGeom>
          <a:noFill/>
          <a:extLst>
            <a:ext uri="{909E8E84-426E-40DD-AFC4-6F175D3DCCD1}">
              <a14:hiddenFill xmlns:a14="http://schemas.microsoft.com/office/drawing/2010/main">
                <a:solidFill>
                  <a:srgbClr val="FFFFFF"/>
                </a:solidFill>
              </a14:hiddenFill>
            </a:ext>
          </a:extLst>
        </p:spPr>
      </p:pic>
      <p:sp>
        <p:nvSpPr>
          <p:cNvPr id="126989" name="Text Box 1037"/>
          <p:cNvSpPr txBox="1">
            <a:spLocks noChangeArrowheads="1"/>
          </p:cNvSpPr>
          <p:nvPr/>
        </p:nvSpPr>
        <p:spPr bwMode="auto">
          <a:xfrm>
            <a:off x="228600" y="1212850"/>
            <a:ext cx="3581400" cy="450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defRPr sz="2400">
                <a:solidFill>
                  <a:schemeClr val="tx1"/>
                </a:solidFill>
                <a:latin typeface="Times New Roman" pitchFamily="18" charset="0"/>
              </a:defRPr>
            </a:lvl1pPr>
            <a:lvl2pPr marL="395288" indent="-2222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lvl="1">
              <a:spcBef>
                <a:spcPct val="50000"/>
              </a:spcBef>
              <a:buFontTx/>
              <a:buChar char="•"/>
            </a:pPr>
            <a:r>
              <a:rPr lang="en-US" altLang="en-US" sz="1500">
                <a:solidFill>
                  <a:srgbClr val="FFFFFF"/>
                </a:solidFill>
                <a:latin typeface="Verdana" pitchFamily="34" charset="0"/>
              </a:rPr>
              <a:t>128-bit 3D graphics performance powered by RAGE™ 128 PRO </a:t>
            </a:r>
          </a:p>
          <a:p>
            <a:pPr lvl="1">
              <a:spcBef>
                <a:spcPct val="50000"/>
              </a:spcBef>
              <a:buFontTx/>
              <a:buChar char="•"/>
            </a:pPr>
            <a:r>
              <a:rPr lang="en-US" altLang="en-US" sz="1500">
                <a:solidFill>
                  <a:srgbClr val="FFFFFF"/>
                </a:solidFill>
                <a:latin typeface="Verdana" pitchFamily="34" charset="0"/>
              </a:rPr>
              <a:t>3D graphics performance </a:t>
            </a:r>
          </a:p>
          <a:p>
            <a:pPr lvl="1">
              <a:spcBef>
                <a:spcPct val="50000"/>
              </a:spcBef>
              <a:buFontTx/>
              <a:buChar char="•"/>
            </a:pPr>
            <a:r>
              <a:rPr lang="en-US" altLang="en-US" sz="1500">
                <a:solidFill>
                  <a:srgbClr val="FFFFFF"/>
                </a:solidFill>
                <a:latin typeface="Verdana" pitchFamily="34" charset="0"/>
              </a:rPr>
              <a:t>Intelligent TV-Tuner with Digital VCR </a:t>
            </a:r>
          </a:p>
          <a:p>
            <a:pPr lvl="1">
              <a:spcBef>
                <a:spcPct val="50000"/>
              </a:spcBef>
              <a:buFontTx/>
              <a:buChar char="•"/>
            </a:pPr>
            <a:r>
              <a:rPr lang="en-US" altLang="en-US" sz="1500">
                <a:solidFill>
                  <a:srgbClr val="FFFFFF"/>
                </a:solidFill>
                <a:latin typeface="Arial" charset="0"/>
              </a:rPr>
              <a:t>TV-ON-DEMAND</a:t>
            </a:r>
            <a:r>
              <a:rPr lang="en-US" altLang="en-US" sz="1500">
                <a:solidFill>
                  <a:srgbClr val="FFFFFF"/>
                </a:solidFill>
                <a:latin typeface="Verdana" pitchFamily="34" charset="0"/>
              </a:rPr>
              <a:t>™ </a:t>
            </a:r>
          </a:p>
          <a:p>
            <a:pPr lvl="1">
              <a:spcBef>
                <a:spcPct val="50000"/>
              </a:spcBef>
              <a:buFontTx/>
              <a:buChar char="•"/>
            </a:pPr>
            <a:r>
              <a:rPr lang="en-US" altLang="en-US" sz="1500">
                <a:solidFill>
                  <a:srgbClr val="FFFFFF"/>
                </a:solidFill>
                <a:latin typeface="Verdana" pitchFamily="34" charset="0"/>
              </a:rPr>
              <a:t>Interactive Program Guide </a:t>
            </a:r>
          </a:p>
          <a:p>
            <a:pPr lvl="1">
              <a:spcBef>
                <a:spcPct val="50000"/>
              </a:spcBef>
              <a:buFontTx/>
              <a:buChar char="•"/>
            </a:pPr>
            <a:r>
              <a:rPr lang="en-US" altLang="en-US" sz="1500">
                <a:solidFill>
                  <a:srgbClr val="FFFFFF"/>
                </a:solidFill>
                <a:latin typeface="Verdana" pitchFamily="34" charset="0"/>
              </a:rPr>
              <a:t>Still image and MPEG-2 motion video capture </a:t>
            </a:r>
          </a:p>
          <a:p>
            <a:pPr lvl="1">
              <a:spcBef>
                <a:spcPct val="50000"/>
              </a:spcBef>
              <a:buFontTx/>
              <a:buChar char="•"/>
            </a:pPr>
            <a:r>
              <a:rPr lang="en-US" altLang="en-US" sz="1500">
                <a:solidFill>
                  <a:srgbClr val="FFFFFF"/>
                </a:solidFill>
                <a:latin typeface="Verdana" pitchFamily="34" charset="0"/>
              </a:rPr>
              <a:t>Video editing </a:t>
            </a:r>
          </a:p>
          <a:p>
            <a:pPr lvl="1">
              <a:spcBef>
                <a:spcPct val="50000"/>
              </a:spcBef>
              <a:buFontTx/>
              <a:buChar char="•"/>
            </a:pPr>
            <a:r>
              <a:rPr lang="en-US" altLang="en-US" sz="1500">
                <a:solidFill>
                  <a:srgbClr val="FFFFFF"/>
                </a:solidFill>
                <a:latin typeface="Verdana" pitchFamily="34" charset="0"/>
              </a:rPr>
              <a:t>Hardware DVD video playback </a:t>
            </a:r>
          </a:p>
          <a:p>
            <a:pPr lvl="1">
              <a:spcBef>
                <a:spcPct val="50000"/>
              </a:spcBef>
              <a:buFontTx/>
              <a:buChar char="•"/>
            </a:pPr>
            <a:r>
              <a:rPr lang="en-US" altLang="en-US" sz="1500">
                <a:solidFill>
                  <a:srgbClr val="FFFFFF"/>
                </a:solidFill>
                <a:latin typeface="Verdana" pitchFamily="34" charset="0"/>
              </a:rPr>
              <a:t>Video output to TV or VCR </a:t>
            </a:r>
          </a:p>
          <a:p>
            <a:pPr>
              <a:spcBef>
                <a:spcPct val="50000"/>
              </a:spcBef>
            </a:pPr>
            <a:endParaRPr lang="en-US" altLang="en-US" sz="1500">
              <a:solidFill>
                <a:srgbClr val="FFFFFF"/>
              </a:solidFill>
              <a:latin typeface="Arial" charset="0"/>
            </a:endParaRPr>
          </a:p>
        </p:txBody>
      </p:sp>
    </p:spTree>
    <p:extLst>
      <p:ext uri="{BB962C8B-B14F-4D97-AF65-F5344CB8AC3E}">
        <p14:creationId xmlns:p14="http://schemas.microsoft.com/office/powerpoint/2010/main" val="2943614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DC1D05A3-AD3F-4261-B522-3CB2693CB1E4}" type="slidenum">
              <a:rPr lang="en-US" altLang="en-US">
                <a:solidFill>
                  <a:srgbClr val="FFFFFF"/>
                </a:solidFill>
              </a:rPr>
              <a:pPr/>
              <a:t>46</a:t>
            </a:fld>
            <a:endParaRPr lang="en-US" altLang="en-US">
              <a:solidFill>
                <a:srgbClr val="FFFFFF"/>
              </a:solidFill>
            </a:endParaRPr>
          </a:p>
        </p:txBody>
      </p:sp>
      <p:sp>
        <p:nvSpPr>
          <p:cNvPr id="129026" name="Rectangle 2"/>
          <p:cNvSpPr>
            <a:spLocks noGrp="1" noChangeArrowheads="1"/>
          </p:cNvSpPr>
          <p:nvPr>
            <p:ph type="title"/>
          </p:nvPr>
        </p:nvSpPr>
        <p:spPr/>
        <p:txBody>
          <a:bodyPr/>
          <a:lstStyle/>
          <a:p>
            <a:r>
              <a:rPr lang="en-US" altLang="en-US"/>
              <a:t>Displaying a String of Characters</a:t>
            </a:r>
          </a:p>
        </p:txBody>
      </p:sp>
      <p:sp>
        <p:nvSpPr>
          <p:cNvPr id="129027" name="Rectangle 3"/>
          <p:cNvSpPr>
            <a:spLocks noGrp="1" noChangeArrowheads="1"/>
          </p:cNvSpPr>
          <p:nvPr>
            <p:ph type="body" idx="1"/>
          </p:nvPr>
        </p:nvSpPr>
        <p:spPr>
          <a:xfrm>
            <a:off x="1066800" y="2133600"/>
            <a:ext cx="2895600" cy="2133600"/>
          </a:xfrm>
        </p:spPr>
        <p:txBody>
          <a:bodyPr/>
          <a:lstStyle/>
          <a:p>
            <a:pPr marL="0" indent="0">
              <a:buFontTx/>
              <a:buNone/>
            </a:pPr>
            <a:r>
              <a:rPr lang="en-US" altLang="en-US" sz="2000"/>
              <a:t>When a HLL program displays a string of characters, the following steps take place:</a:t>
            </a:r>
          </a:p>
        </p:txBody>
      </p:sp>
      <p:graphicFrame>
        <p:nvGraphicFramePr>
          <p:cNvPr id="129028" name="Object 4"/>
          <p:cNvGraphicFramePr>
            <a:graphicFrameLocks noChangeAspect="1"/>
          </p:cNvGraphicFramePr>
          <p:nvPr/>
        </p:nvGraphicFramePr>
        <p:xfrm>
          <a:off x="4191000" y="1295400"/>
          <a:ext cx="2971800" cy="3810000"/>
        </p:xfrm>
        <a:graphic>
          <a:graphicData uri="http://schemas.openxmlformats.org/presentationml/2006/ole">
            <mc:AlternateContent xmlns:mc="http://schemas.openxmlformats.org/markup-compatibility/2006">
              <mc:Choice xmlns:v="urn:schemas-microsoft-com:vml" Requires="v">
                <p:oleObj spid="_x0000_s168987" name="VISIO" r:id="rId3" imgW="2040840" imgH="2377800" progId="Visio.Drawing.6">
                  <p:embed/>
                </p:oleObj>
              </mc:Choice>
              <mc:Fallback>
                <p:oleObj name="VISIO" r:id="rId3" imgW="2040840" imgH="23778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478" t="-2127" r="5833" b="-4256"/>
                      <a:stretch>
                        <a:fillRect/>
                      </a:stretch>
                    </p:blipFill>
                    <p:spPr bwMode="auto">
                      <a:xfrm>
                        <a:off x="4191000" y="1295400"/>
                        <a:ext cx="2971800" cy="3810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3544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4EFF4142-DAE8-4E76-8355-50849177B6B4}" type="slidenum">
              <a:rPr lang="en-US" altLang="en-US">
                <a:solidFill>
                  <a:srgbClr val="FFFFFF"/>
                </a:solidFill>
              </a:rPr>
              <a:pPr/>
              <a:t>47</a:t>
            </a:fld>
            <a:endParaRPr lang="en-US" altLang="en-US">
              <a:solidFill>
                <a:srgbClr val="FFFFFF"/>
              </a:solidFill>
            </a:endParaRPr>
          </a:p>
        </p:txBody>
      </p:sp>
      <p:sp>
        <p:nvSpPr>
          <p:cNvPr id="130050" name="Rectangle 2"/>
          <p:cNvSpPr>
            <a:spLocks noGrp="1" noChangeArrowheads="1"/>
          </p:cNvSpPr>
          <p:nvPr>
            <p:ph type="title"/>
          </p:nvPr>
        </p:nvSpPr>
        <p:spPr/>
        <p:txBody>
          <a:bodyPr/>
          <a:lstStyle/>
          <a:p>
            <a:r>
              <a:rPr lang="en-US" altLang="en-US"/>
              <a:t>Programming levels</a:t>
            </a:r>
          </a:p>
        </p:txBody>
      </p:sp>
      <p:sp>
        <p:nvSpPr>
          <p:cNvPr id="130053" name="Text Box 5"/>
          <p:cNvSpPr txBox="1">
            <a:spLocks noChangeArrowheads="1"/>
          </p:cNvSpPr>
          <p:nvPr/>
        </p:nvSpPr>
        <p:spPr bwMode="auto">
          <a:xfrm>
            <a:off x="1524000" y="1295400"/>
            <a:ext cx="5486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Assembly language programs can perform input-output at each of the following levels:</a:t>
            </a:r>
          </a:p>
        </p:txBody>
      </p:sp>
      <p:pic>
        <p:nvPicPr>
          <p:cNvPr id="130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90800"/>
            <a:ext cx="501015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0281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E57BB58E-B941-425B-A80A-D91020EC94B6}" type="slidenum">
              <a:rPr lang="en-US" altLang="en-US">
                <a:solidFill>
                  <a:srgbClr val="FFFFFF"/>
                </a:solidFill>
              </a:rPr>
              <a:pPr/>
              <a:t>48</a:t>
            </a:fld>
            <a:endParaRPr lang="en-US" altLang="en-US">
              <a:solidFill>
                <a:srgbClr val="FFFFFF"/>
              </a:solidFill>
            </a:endParaRPr>
          </a:p>
        </p:txBody>
      </p:sp>
      <p:sp>
        <p:nvSpPr>
          <p:cNvPr id="34818" name="Rectangle 2"/>
          <p:cNvSpPr>
            <a:spLocks noGrp="1" noChangeArrowheads="1"/>
          </p:cNvSpPr>
          <p:nvPr>
            <p:ph type="title"/>
          </p:nvPr>
        </p:nvSpPr>
        <p:spPr>
          <a:xfrm>
            <a:off x="2667000" y="3200400"/>
            <a:ext cx="3886200" cy="609600"/>
          </a:xfrm>
          <a:noFill/>
          <a:ln/>
        </p:spPr>
        <p:txBody>
          <a:bodyPr tIns="137160"/>
          <a:lstStyle/>
          <a:p>
            <a:r>
              <a:rPr lang="en-US" altLang="en-US" sz="2800">
                <a:latin typeface="Viner Hand ITC" pitchFamily="66" charset="0"/>
              </a:rPr>
              <a:t>42 69 6E 61 72 79</a:t>
            </a:r>
          </a:p>
        </p:txBody>
      </p:sp>
      <p:graphicFrame>
        <p:nvGraphicFramePr>
          <p:cNvPr id="34821" name="Object 5"/>
          <p:cNvGraphicFramePr>
            <a:graphicFrameLocks noChangeAspect="1"/>
          </p:cNvGraphicFramePr>
          <p:nvPr/>
        </p:nvGraphicFramePr>
        <p:xfrm>
          <a:off x="3962400" y="2286000"/>
          <a:ext cx="1295400" cy="688975"/>
        </p:xfrm>
        <a:graphic>
          <a:graphicData uri="http://schemas.openxmlformats.org/presentationml/2006/ole">
            <mc:AlternateContent xmlns:mc="http://schemas.openxmlformats.org/markup-compatibility/2006">
              <mc:Choice xmlns:v="urn:schemas-microsoft-com:vml" Requires="v">
                <p:oleObj spid="_x0000_s170011" name="Clip" r:id="rId3" imgW="4090320" imgH="2177640" progId="MS_ClipArt_Gallery.2">
                  <p:embed/>
                </p:oleObj>
              </mc:Choice>
              <mc:Fallback>
                <p:oleObj name="Clip" r:id="rId3" imgW="4090320" imgH="2177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2860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2" name="Text Box 6"/>
          <p:cNvSpPr txBox="1">
            <a:spLocks noChangeArrowheads="1"/>
          </p:cNvSpPr>
          <p:nvPr/>
        </p:nvSpPr>
        <p:spPr bwMode="auto">
          <a:xfrm>
            <a:off x="2971800" y="3886200"/>
            <a:ext cx="3048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rgbClr val="FFFFFF"/>
                </a:solidFill>
              </a:rPr>
              <a:t>What does this say?</a:t>
            </a:r>
          </a:p>
        </p:txBody>
      </p:sp>
    </p:spTree>
    <p:extLst>
      <p:ext uri="{BB962C8B-B14F-4D97-AF65-F5344CB8AC3E}">
        <p14:creationId xmlns:p14="http://schemas.microsoft.com/office/powerpoint/2010/main" val="345907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4"/>
          <p:cNvSpPr>
            <a:spLocks noGrp="1"/>
          </p:cNvSpPr>
          <p:nvPr>
            <p:ph type="sldNum" sz="quarter" idx="11"/>
          </p:nvPr>
        </p:nvSpPr>
        <p:spPr/>
        <p:txBody>
          <a:bodyPr/>
          <a:lstStyle/>
          <a:p>
            <a:fld id="{ADC93ACF-CAC4-4FCC-895E-3CDFBEE1CB41}" type="slidenum">
              <a:rPr lang="en-US" altLang="en-US">
                <a:solidFill>
                  <a:srgbClr val="FFFFFF"/>
                </a:solidFill>
              </a:rPr>
              <a:pPr/>
              <a:t>5</a:t>
            </a:fld>
            <a:endParaRPr lang="en-US" altLang="en-US">
              <a:solidFill>
                <a:srgbClr val="FFFFFF"/>
              </a:solidFill>
            </a:endParaRPr>
          </a:p>
        </p:txBody>
      </p:sp>
      <p:sp>
        <p:nvSpPr>
          <p:cNvPr id="77826" name="Rectangle 2"/>
          <p:cNvSpPr>
            <a:spLocks noGrp="1" noChangeArrowheads="1"/>
          </p:cNvSpPr>
          <p:nvPr>
            <p:ph type="title"/>
          </p:nvPr>
        </p:nvSpPr>
        <p:spPr/>
        <p:txBody>
          <a:bodyPr/>
          <a:lstStyle/>
          <a:p>
            <a:r>
              <a:rPr lang="en-US" altLang="en-US"/>
              <a:t>Instruction Execution Cycle</a:t>
            </a:r>
          </a:p>
        </p:txBody>
      </p:sp>
      <p:sp>
        <p:nvSpPr>
          <p:cNvPr id="77827" name="Rectangle 3"/>
          <p:cNvSpPr>
            <a:spLocks noGrp="1" noChangeArrowheads="1"/>
          </p:cNvSpPr>
          <p:nvPr>
            <p:ph type="body" idx="1"/>
          </p:nvPr>
        </p:nvSpPr>
        <p:spPr>
          <a:xfrm>
            <a:off x="228600" y="1066800"/>
            <a:ext cx="2514600" cy="4826000"/>
          </a:xfrm>
        </p:spPr>
        <p:txBody>
          <a:bodyPr/>
          <a:lstStyle/>
          <a:p>
            <a:pPr>
              <a:lnSpc>
                <a:spcPct val="90000"/>
              </a:lnSpc>
            </a:pPr>
            <a:r>
              <a:rPr lang="en-US" altLang="en-US" sz="2000" dirty="0" smtClean="0"/>
              <a:t>Fetch</a:t>
            </a:r>
          </a:p>
          <a:p>
            <a:pPr>
              <a:lnSpc>
                <a:spcPct val="90000"/>
              </a:lnSpc>
            </a:pPr>
            <a:endParaRPr lang="en-US" altLang="en-US" sz="2000" dirty="0"/>
          </a:p>
          <a:p>
            <a:pPr>
              <a:lnSpc>
                <a:spcPct val="90000"/>
              </a:lnSpc>
            </a:pPr>
            <a:r>
              <a:rPr lang="en-US" altLang="en-US" sz="2000" dirty="0" smtClean="0"/>
              <a:t>Decode</a:t>
            </a:r>
          </a:p>
          <a:p>
            <a:pPr>
              <a:lnSpc>
                <a:spcPct val="90000"/>
              </a:lnSpc>
            </a:pPr>
            <a:endParaRPr lang="en-US" altLang="en-US" sz="2000" dirty="0"/>
          </a:p>
          <a:p>
            <a:pPr>
              <a:lnSpc>
                <a:spcPct val="90000"/>
              </a:lnSpc>
            </a:pPr>
            <a:r>
              <a:rPr lang="en-US" altLang="en-US" sz="2000" dirty="0">
                <a:solidFill>
                  <a:srgbClr val="FFC000"/>
                </a:solidFill>
              </a:rPr>
              <a:t>Fetch </a:t>
            </a:r>
            <a:r>
              <a:rPr lang="en-US" altLang="en-US" sz="2000" dirty="0" smtClean="0">
                <a:solidFill>
                  <a:srgbClr val="FFC000"/>
                </a:solidFill>
              </a:rPr>
              <a:t>operands</a:t>
            </a:r>
          </a:p>
          <a:p>
            <a:pPr>
              <a:lnSpc>
                <a:spcPct val="90000"/>
              </a:lnSpc>
            </a:pPr>
            <a:endParaRPr lang="en-US" altLang="en-US" sz="2000" dirty="0">
              <a:solidFill>
                <a:srgbClr val="FFC000"/>
              </a:solidFill>
            </a:endParaRPr>
          </a:p>
          <a:p>
            <a:pPr>
              <a:lnSpc>
                <a:spcPct val="90000"/>
              </a:lnSpc>
            </a:pPr>
            <a:r>
              <a:rPr lang="en-US" altLang="en-US" sz="2000" dirty="0"/>
              <a:t>Execute </a:t>
            </a:r>
            <a:endParaRPr lang="en-US" altLang="en-US" sz="2000" dirty="0" smtClean="0"/>
          </a:p>
          <a:p>
            <a:pPr>
              <a:lnSpc>
                <a:spcPct val="90000"/>
              </a:lnSpc>
            </a:pPr>
            <a:endParaRPr lang="en-US" altLang="en-US" sz="2000" dirty="0"/>
          </a:p>
          <a:p>
            <a:pPr>
              <a:lnSpc>
                <a:spcPct val="90000"/>
              </a:lnSpc>
            </a:pPr>
            <a:r>
              <a:rPr lang="en-US" altLang="en-US" sz="2000" dirty="0">
                <a:solidFill>
                  <a:srgbClr val="FFC000"/>
                </a:solidFill>
              </a:rPr>
              <a:t>Store </a:t>
            </a:r>
            <a:r>
              <a:rPr lang="en-US" altLang="en-US" sz="2000" dirty="0" smtClean="0">
                <a:solidFill>
                  <a:srgbClr val="FFC000"/>
                </a:solidFill>
              </a:rPr>
              <a:t>output</a:t>
            </a:r>
          </a:p>
          <a:p>
            <a:pPr>
              <a:lnSpc>
                <a:spcPct val="90000"/>
              </a:lnSpc>
            </a:pPr>
            <a:endParaRPr lang="en-US" altLang="en-US" sz="2000" dirty="0">
              <a:solidFill>
                <a:srgbClr val="FFC000"/>
              </a:solidFill>
            </a:endParaRPr>
          </a:p>
          <a:p>
            <a:pPr marL="0" indent="0">
              <a:lnSpc>
                <a:spcPct val="90000"/>
              </a:lnSpc>
              <a:buNone/>
            </a:pPr>
            <a:r>
              <a:rPr lang="en-US" altLang="en-US" sz="2000" dirty="0" smtClean="0">
                <a:solidFill>
                  <a:srgbClr val="FFC000"/>
                </a:solidFill>
              </a:rPr>
              <a:t>   (See Page 27)</a:t>
            </a:r>
            <a:endParaRPr lang="en-US" altLang="en-US" sz="2000" dirty="0">
              <a:solidFill>
                <a:srgbClr val="FFC000"/>
              </a:solidFill>
            </a:endParaRPr>
          </a:p>
        </p:txBody>
      </p:sp>
      <p:sp>
        <p:nvSpPr>
          <p:cNvPr id="77829" name="Rectangle 5"/>
          <p:cNvSpPr>
            <a:spLocks noChangeArrowheads="1"/>
          </p:cNvSpPr>
          <p:nvPr/>
        </p:nvSpPr>
        <p:spPr bwMode="auto">
          <a:xfrm>
            <a:off x="4267200" y="1066800"/>
            <a:ext cx="426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nSpc>
                <a:spcPct val="90000"/>
              </a:lnSpc>
              <a:spcBef>
                <a:spcPct val="20000"/>
              </a:spcBef>
              <a:buClr>
                <a:srgbClr val="FFFFFF"/>
              </a:buClr>
              <a:buFontTx/>
              <a:buChar char="•"/>
            </a:pPr>
            <a:endParaRPr lang="en-US" altLang="en-US" sz="2000">
              <a:solidFill>
                <a:srgbClr val="FFFFFF"/>
              </a:solidFill>
              <a:latin typeface="Arial" charset="0"/>
            </a:endParaRPr>
          </a:p>
        </p:txBody>
      </p:sp>
      <p:sp>
        <p:nvSpPr>
          <p:cNvPr id="77830" name="Rectangle 6"/>
          <p:cNvSpPr>
            <a:spLocks noChangeArrowheads="1"/>
          </p:cNvSpPr>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3200">
                <a:solidFill>
                  <a:schemeClr val="tx2"/>
                </a:solidFill>
                <a:effectLst>
                  <a:outerShdw blurRad="38100" dist="38100" dir="2700000" algn="tl">
                    <a:srgbClr val="000000"/>
                  </a:outerShdw>
                </a:effectLst>
                <a:latin typeface="Arial" charset="0"/>
              </a:defRPr>
            </a:lvl1pPr>
            <a:lvl2pPr algn="ctr">
              <a:defRPr sz="3200">
                <a:solidFill>
                  <a:schemeClr val="tx2"/>
                </a:solidFill>
                <a:effectLst>
                  <a:outerShdw blurRad="38100" dist="38100" dir="2700000" algn="tl">
                    <a:srgbClr val="000000"/>
                  </a:outerShdw>
                </a:effectLst>
                <a:latin typeface="Arial" charset="0"/>
              </a:defRPr>
            </a:lvl2pPr>
            <a:lvl3pPr algn="ctr">
              <a:defRPr sz="3200">
                <a:solidFill>
                  <a:schemeClr val="tx2"/>
                </a:solidFill>
                <a:effectLst>
                  <a:outerShdw blurRad="38100" dist="38100" dir="2700000" algn="tl">
                    <a:srgbClr val="000000"/>
                  </a:outerShdw>
                </a:effectLst>
                <a:latin typeface="Arial" charset="0"/>
              </a:defRPr>
            </a:lvl3pPr>
            <a:lvl4pPr algn="ctr">
              <a:defRPr sz="3200">
                <a:solidFill>
                  <a:schemeClr val="tx2"/>
                </a:solidFill>
                <a:effectLst>
                  <a:outerShdw blurRad="38100" dist="38100" dir="2700000" algn="tl">
                    <a:srgbClr val="000000"/>
                  </a:outerShdw>
                </a:effectLst>
                <a:latin typeface="Arial" charset="0"/>
              </a:defRPr>
            </a:lvl4pPr>
            <a:lvl5pPr algn="ctr">
              <a:defRPr sz="32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r>
              <a:rPr lang="en-US" altLang="en-US">
                <a:solidFill>
                  <a:srgbClr val="FFCC66"/>
                </a:solidFill>
              </a:rPr>
              <a:t>Instruction Execution Cycle</a:t>
            </a:r>
          </a:p>
        </p:txBody>
      </p:sp>
      <p:sp>
        <p:nvSpPr>
          <p:cNvPr id="77832" name="Rectangle 8"/>
          <p:cNvSpPr>
            <a:spLocks noChangeArrowheads="1"/>
          </p:cNvSpPr>
          <p:nvPr/>
        </p:nvSpPr>
        <p:spPr bwMode="auto">
          <a:xfrm>
            <a:off x="4267200" y="1066800"/>
            <a:ext cx="426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20000"/>
              </a:spcBef>
              <a:buClr>
                <a:srgbClr val="FFFFFF"/>
              </a:buClr>
              <a:buFontTx/>
              <a:buChar char="•"/>
            </a:pPr>
            <a:endParaRPr lang="en-US" altLang="en-US" sz="2000">
              <a:solidFill>
                <a:srgbClr val="FFFFFF"/>
              </a:solidFill>
              <a:latin typeface="Arial" charset="0"/>
            </a:endParaRPr>
          </a:p>
        </p:txBody>
      </p:sp>
      <p:pic>
        <p:nvPicPr>
          <p:cNvPr id="778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066800"/>
            <a:ext cx="6172200" cy="4826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544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26D9C54-1EE2-4D19-8678-FF52A0638471}" type="slidenum">
              <a:rPr lang="en-US" altLang="en-US">
                <a:solidFill>
                  <a:srgbClr val="FF9966"/>
                </a:solidFill>
              </a:rPr>
              <a:pPr/>
              <a:t>6</a:t>
            </a:fld>
            <a:endParaRPr lang="en-US" altLang="en-US">
              <a:solidFill>
                <a:srgbClr val="FF9966"/>
              </a:solidFill>
            </a:endParaRPr>
          </a:p>
        </p:txBody>
      </p:sp>
      <p:sp>
        <p:nvSpPr>
          <p:cNvPr id="83970" name="Rectangle 2"/>
          <p:cNvSpPr>
            <a:spLocks noGrp="1" noChangeArrowheads="1"/>
          </p:cNvSpPr>
          <p:nvPr>
            <p:ph type="title"/>
          </p:nvPr>
        </p:nvSpPr>
        <p:spPr/>
        <p:txBody>
          <a:bodyPr/>
          <a:lstStyle/>
          <a:p>
            <a:r>
              <a:rPr lang="en-US" altLang="en-US" dirty="0"/>
              <a:t>The Platform We Will Use</a:t>
            </a:r>
            <a:endParaRPr lang="fr-FR" altLang="en-US" dirty="0"/>
          </a:p>
        </p:txBody>
      </p:sp>
      <p:sp>
        <p:nvSpPr>
          <p:cNvPr id="83971" name="Rectangle 3"/>
          <p:cNvSpPr>
            <a:spLocks noGrp="1" noChangeArrowheads="1"/>
          </p:cNvSpPr>
          <p:nvPr>
            <p:ph type="body" idx="1"/>
          </p:nvPr>
        </p:nvSpPr>
        <p:spPr>
          <a:xfrm>
            <a:off x="76200" y="762000"/>
            <a:ext cx="8991600" cy="5943600"/>
          </a:xfrm>
        </p:spPr>
        <p:txBody>
          <a:bodyPr/>
          <a:lstStyle/>
          <a:p>
            <a:pPr algn="just">
              <a:lnSpc>
                <a:spcPct val="90000"/>
              </a:lnSpc>
            </a:pPr>
            <a:r>
              <a:rPr lang="en-US" altLang="en-US" dirty="0"/>
              <a:t>Assembly language and machine language are processor </a:t>
            </a:r>
            <a:r>
              <a:rPr lang="en-US" altLang="en-US" dirty="0" smtClean="0"/>
              <a:t>specific</a:t>
            </a:r>
          </a:p>
          <a:p>
            <a:pPr algn="just">
              <a:lnSpc>
                <a:spcPct val="90000"/>
              </a:lnSpc>
            </a:pPr>
            <a:endParaRPr lang="en-US" altLang="en-US" dirty="0"/>
          </a:p>
          <a:p>
            <a:pPr lvl="1" algn="just">
              <a:lnSpc>
                <a:spcPct val="90000"/>
              </a:lnSpc>
            </a:pPr>
            <a:r>
              <a:rPr lang="en-US" altLang="en-US" dirty="0"/>
              <a:t>We will write code for Intel’s </a:t>
            </a:r>
            <a:r>
              <a:rPr lang="en-US" altLang="en-US" dirty="0" smtClean="0"/>
              <a:t>80x86  </a:t>
            </a:r>
            <a:r>
              <a:rPr lang="en-US" altLang="en-US" dirty="0"/>
              <a:t>(x&gt;=3</a:t>
            </a:r>
            <a:r>
              <a:rPr lang="en-US" altLang="en-US" dirty="0" smtClean="0"/>
              <a:t>)</a:t>
            </a:r>
          </a:p>
          <a:p>
            <a:pPr lvl="1" algn="just">
              <a:lnSpc>
                <a:spcPct val="90000"/>
              </a:lnSpc>
            </a:pPr>
            <a:r>
              <a:rPr lang="en-US" altLang="en-US" dirty="0" smtClean="0">
                <a:solidFill>
                  <a:srgbClr val="FF0000"/>
                </a:solidFill>
              </a:rPr>
              <a:t>IA-32 family: Intel 80386, 486, … Pentium, …</a:t>
            </a:r>
          </a:p>
          <a:p>
            <a:pPr lvl="1" algn="just">
              <a:lnSpc>
                <a:spcPct val="90000"/>
              </a:lnSpc>
            </a:pPr>
            <a:endParaRPr lang="en-US" altLang="en-US" dirty="0">
              <a:solidFill>
                <a:srgbClr val="FF0000"/>
              </a:solidFill>
            </a:endParaRPr>
          </a:p>
          <a:p>
            <a:pPr algn="just">
              <a:lnSpc>
                <a:spcPct val="90000"/>
              </a:lnSpc>
            </a:pPr>
            <a:r>
              <a:rPr lang="en-US" altLang="en-US" dirty="0"/>
              <a:t>The assembler places its machine code into an object file which is OS </a:t>
            </a:r>
            <a:r>
              <a:rPr lang="en-US" altLang="en-US" dirty="0" smtClean="0"/>
              <a:t>specific</a:t>
            </a:r>
          </a:p>
          <a:p>
            <a:pPr algn="just">
              <a:lnSpc>
                <a:spcPct val="90000"/>
              </a:lnSpc>
            </a:pPr>
            <a:endParaRPr lang="en-US" altLang="en-US" dirty="0"/>
          </a:p>
          <a:p>
            <a:pPr lvl="1" algn="just">
              <a:lnSpc>
                <a:spcPct val="90000"/>
              </a:lnSpc>
            </a:pPr>
            <a:r>
              <a:rPr lang="en-US" altLang="en-US" dirty="0"/>
              <a:t>Our code will run (only) on Windows</a:t>
            </a:r>
          </a:p>
          <a:p>
            <a:pPr lvl="2" algn="just">
              <a:lnSpc>
                <a:spcPct val="90000"/>
              </a:lnSpc>
            </a:pPr>
            <a:r>
              <a:rPr lang="en-US" altLang="en-US" dirty="0"/>
              <a:t>And it will crash on DOS</a:t>
            </a:r>
          </a:p>
          <a:p>
            <a:pPr lvl="1" algn="just">
              <a:lnSpc>
                <a:spcPct val="90000"/>
              </a:lnSpc>
            </a:pPr>
            <a:r>
              <a:rPr lang="en-US" altLang="en-US" dirty="0"/>
              <a:t>Our programs will be Win32 console applications</a:t>
            </a:r>
          </a:p>
          <a:p>
            <a:pPr lvl="2" algn="just">
              <a:lnSpc>
                <a:spcPct val="90000"/>
              </a:lnSpc>
            </a:pPr>
            <a:r>
              <a:rPr lang="en-US" altLang="en-US" dirty="0"/>
              <a:t>These are programs for which all I/O operations are character-based</a:t>
            </a:r>
          </a:p>
          <a:p>
            <a:pPr lvl="2" algn="just">
              <a:lnSpc>
                <a:spcPct val="90000"/>
              </a:lnSpc>
            </a:pPr>
            <a:r>
              <a:rPr lang="en-US" altLang="en-US" dirty="0"/>
              <a:t>They run into an MS-DOS box but they are not DOS programs (they do not use DOS calls</a:t>
            </a:r>
            <a:r>
              <a:rPr lang="en-US" altLang="en-US" dirty="0" smtClean="0"/>
              <a:t>)</a:t>
            </a:r>
            <a:endParaRPr lang="en-US" altLang="en-US" dirty="0"/>
          </a:p>
        </p:txBody>
      </p:sp>
    </p:spTree>
    <p:extLst>
      <p:ext uri="{BB962C8B-B14F-4D97-AF65-F5344CB8AC3E}">
        <p14:creationId xmlns:p14="http://schemas.microsoft.com/office/powerpoint/2010/main" val="3629853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4FF98CE3-6BA7-4791-86D9-668EB204DBBC}" type="slidenum">
              <a:rPr lang="en-US" altLang="en-US">
                <a:solidFill>
                  <a:srgbClr val="FF9966"/>
                </a:solidFill>
              </a:rPr>
              <a:pPr/>
              <a:t>7</a:t>
            </a:fld>
            <a:endParaRPr lang="en-US" altLang="en-US">
              <a:solidFill>
                <a:srgbClr val="FF9966"/>
              </a:solidFill>
            </a:endParaRPr>
          </a:p>
        </p:txBody>
      </p:sp>
      <p:sp>
        <p:nvSpPr>
          <p:cNvPr id="84994" name="Rectangle 2"/>
          <p:cNvSpPr>
            <a:spLocks noGrp="1" noChangeArrowheads="1"/>
          </p:cNvSpPr>
          <p:nvPr>
            <p:ph type="title"/>
          </p:nvPr>
        </p:nvSpPr>
        <p:spPr>
          <a:xfrm>
            <a:off x="914400" y="228600"/>
            <a:ext cx="7885113" cy="817563"/>
          </a:xfrm>
        </p:spPr>
        <p:txBody>
          <a:bodyPr/>
          <a:lstStyle/>
          <a:p>
            <a:r>
              <a:rPr lang="en-US" altLang="en-US"/>
              <a:t>The Intel X86 Family</a:t>
            </a:r>
          </a:p>
        </p:txBody>
      </p:sp>
      <p:sp>
        <p:nvSpPr>
          <p:cNvPr id="84995" name="Rectangle 3"/>
          <p:cNvSpPr>
            <a:spLocks noGrp="1" noChangeArrowheads="1"/>
          </p:cNvSpPr>
          <p:nvPr>
            <p:ph type="body" idx="1"/>
          </p:nvPr>
        </p:nvSpPr>
        <p:spPr>
          <a:xfrm>
            <a:off x="990600" y="5029200"/>
            <a:ext cx="7658100" cy="1600200"/>
          </a:xfrm>
        </p:spPr>
        <p:txBody>
          <a:bodyPr/>
          <a:lstStyle/>
          <a:p>
            <a:r>
              <a:rPr lang="en-US" altLang="en-US" sz="2200"/>
              <a:t>The instruction set of the x86 is backward compatible with any one of its predecessors</a:t>
            </a:r>
          </a:p>
          <a:p>
            <a:pPr lvl="1"/>
            <a:r>
              <a:rPr lang="en-US" altLang="en-US"/>
              <a:t>New additional instructions are introduced with each new processor</a:t>
            </a:r>
          </a:p>
        </p:txBody>
      </p:sp>
      <p:sp>
        <p:nvSpPr>
          <p:cNvPr id="84999" name="Oval 7"/>
          <p:cNvSpPr>
            <a:spLocks noChangeArrowheads="1"/>
          </p:cNvSpPr>
          <p:nvPr/>
        </p:nvSpPr>
        <p:spPr bwMode="auto">
          <a:xfrm>
            <a:off x="3063875" y="3163888"/>
            <a:ext cx="1371600" cy="685800"/>
          </a:xfrm>
          <a:prstGeom prst="ellipse">
            <a:avLst/>
          </a:prstGeom>
          <a:noFill/>
          <a:ln w="12700" cap="sq">
            <a:solidFill>
              <a:srgbClr val="33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smtClean="0">
              <a:solidFill>
                <a:srgbClr val="010000"/>
              </a:solidFill>
            </a:endParaRPr>
          </a:p>
        </p:txBody>
      </p:sp>
      <p:sp>
        <p:nvSpPr>
          <p:cNvPr id="85000" name="Oval 8"/>
          <p:cNvSpPr>
            <a:spLocks noChangeArrowheads="1"/>
          </p:cNvSpPr>
          <p:nvPr/>
        </p:nvSpPr>
        <p:spPr bwMode="auto">
          <a:xfrm>
            <a:off x="2759075" y="2782888"/>
            <a:ext cx="2362200" cy="12954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smtClean="0">
              <a:solidFill>
                <a:srgbClr val="010000"/>
              </a:solidFill>
            </a:endParaRPr>
          </a:p>
        </p:txBody>
      </p:sp>
      <p:sp>
        <p:nvSpPr>
          <p:cNvPr id="85001" name="Text Box 9"/>
          <p:cNvSpPr txBox="1">
            <a:spLocks noChangeArrowheads="1"/>
          </p:cNvSpPr>
          <p:nvPr/>
        </p:nvSpPr>
        <p:spPr bwMode="auto">
          <a:xfrm>
            <a:off x="3352800" y="3276600"/>
            <a:ext cx="777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smtClean="0">
                <a:solidFill>
                  <a:srgbClr val="010000"/>
                </a:solidFill>
              </a:rPr>
              <a:t>8086</a:t>
            </a:r>
            <a:endParaRPr lang="fr-FR" altLang="en-US" sz="1800" smtClean="0">
              <a:solidFill>
                <a:srgbClr val="010000"/>
              </a:solidFill>
            </a:endParaRPr>
          </a:p>
        </p:txBody>
      </p:sp>
      <p:sp>
        <p:nvSpPr>
          <p:cNvPr id="85002" name="Oval 10"/>
          <p:cNvSpPr>
            <a:spLocks noChangeArrowheads="1"/>
          </p:cNvSpPr>
          <p:nvPr/>
        </p:nvSpPr>
        <p:spPr bwMode="auto">
          <a:xfrm>
            <a:off x="2606675" y="2325688"/>
            <a:ext cx="3352800" cy="1985962"/>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smtClean="0">
              <a:solidFill>
                <a:srgbClr val="010000"/>
              </a:solidFill>
            </a:endParaRPr>
          </a:p>
        </p:txBody>
      </p:sp>
      <p:sp>
        <p:nvSpPr>
          <p:cNvPr id="85003" name="Text Box 11"/>
          <p:cNvSpPr txBox="1">
            <a:spLocks noChangeArrowheads="1"/>
          </p:cNvSpPr>
          <p:nvPr/>
        </p:nvSpPr>
        <p:spPr bwMode="auto">
          <a:xfrm>
            <a:off x="3597275" y="2859088"/>
            <a:ext cx="819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80286</a:t>
            </a:r>
            <a:endParaRPr lang="fr-FR" altLang="en-US" sz="1800" smtClean="0">
              <a:solidFill>
                <a:srgbClr val="010000"/>
              </a:solidFill>
            </a:endParaRPr>
          </a:p>
        </p:txBody>
      </p:sp>
      <p:sp>
        <p:nvSpPr>
          <p:cNvPr id="85004" name="Text Box 12"/>
          <p:cNvSpPr txBox="1">
            <a:spLocks noChangeArrowheads="1"/>
          </p:cNvSpPr>
          <p:nvPr/>
        </p:nvSpPr>
        <p:spPr bwMode="auto">
          <a:xfrm>
            <a:off x="3810000" y="2438400"/>
            <a:ext cx="81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80386</a:t>
            </a:r>
            <a:endParaRPr lang="fr-FR" altLang="en-US" sz="1800" smtClean="0">
              <a:solidFill>
                <a:srgbClr val="010000"/>
              </a:solidFill>
            </a:endParaRPr>
          </a:p>
        </p:txBody>
      </p:sp>
      <p:sp>
        <p:nvSpPr>
          <p:cNvPr id="85005" name="Oval 13"/>
          <p:cNvSpPr>
            <a:spLocks noChangeArrowheads="1"/>
          </p:cNvSpPr>
          <p:nvPr/>
        </p:nvSpPr>
        <p:spPr bwMode="auto">
          <a:xfrm>
            <a:off x="2362200" y="1828800"/>
            <a:ext cx="4343400" cy="26670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smtClean="0">
              <a:solidFill>
                <a:srgbClr val="010000"/>
              </a:solidFill>
            </a:endParaRPr>
          </a:p>
        </p:txBody>
      </p:sp>
      <p:sp>
        <p:nvSpPr>
          <p:cNvPr id="85006" name="Text Box 14"/>
          <p:cNvSpPr txBox="1">
            <a:spLocks noChangeArrowheads="1"/>
          </p:cNvSpPr>
          <p:nvPr/>
        </p:nvSpPr>
        <p:spPr bwMode="auto">
          <a:xfrm>
            <a:off x="4495800" y="1905000"/>
            <a:ext cx="81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80486</a:t>
            </a:r>
            <a:endParaRPr lang="fr-FR" altLang="en-US" sz="1800" smtClean="0">
              <a:solidFill>
                <a:srgbClr val="010000"/>
              </a:solidFill>
            </a:endParaRPr>
          </a:p>
        </p:txBody>
      </p:sp>
      <p:sp>
        <p:nvSpPr>
          <p:cNvPr id="85008" name="Oval 16"/>
          <p:cNvSpPr>
            <a:spLocks noChangeArrowheads="1"/>
          </p:cNvSpPr>
          <p:nvPr/>
        </p:nvSpPr>
        <p:spPr bwMode="auto">
          <a:xfrm>
            <a:off x="2209800" y="1371600"/>
            <a:ext cx="5410200" cy="34290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smtClean="0">
              <a:solidFill>
                <a:srgbClr val="010000"/>
              </a:solidFill>
            </a:endParaRPr>
          </a:p>
        </p:txBody>
      </p:sp>
      <p:sp>
        <p:nvSpPr>
          <p:cNvPr id="85009" name="Text Box 17"/>
          <p:cNvSpPr txBox="1">
            <a:spLocks noChangeArrowheads="1"/>
          </p:cNvSpPr>
          <p:nvPr/>
        </p:nvSpPr>
        <p:spPr bwMode="auto">
          <a:xfrm>
            <a:off x="4860925" y="1484313"/>
            <a:ext cx="102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smtClean="0">
                <a:solidFill>
                  <a:srgbClr val="010000"/>
                </a:solidFill>
              </a:rPr>
              <a:t>Pentium</a:t>
            </a:r>
            <a:endParaRPr lang="fr-FR" altLang="en-US" sz="1800" smtClean="0">
              <a:solidFill>
                <a:srgbClr val="010000"/>
              </a:solidFill>
            </a:endParaRPr>
          </a:p>
        </p:txBody>
      </p:sp>
      <p:sp>
        <p:nvSpPr>
          <p:cNvPr id="85010" name="Text Box 18"/>
          <p:cNvSpPr txBox="1">
            <a:spLocks noChangeArrowheads="1"/>
          </p:cNvSpPr>
          <p:nvPr/>
        </p:nvSpPr>
        <p:spPr bwMode="auto">
          <a:xfrm>
            <a:off x="6781800" y="13716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1800" dirty="0" smtClean="0">
                <a:solidFill>
                  <a:srgbClr val="010000"/>
                </a:solidFill>
              </a:rPr>
              <a:t>. . . </a:t>
            </a:r>
            <a:r>
              <a:rPr lang="en-US" altLang="en-US" sz="1800" dirty="0" err="1" smtClean="0">
                <a:solidFill>
                  <a:srgbClr val="010000"/>
                </a:solidFill>
              </a:rPr>
              <a:t>etc</a:t>
            </a:r>
            <a:endParaRPr lang="fr-FR" altLang="en-US" sz="1800" dirty="0" smtClean="0">
              <a:solidFill>
                <a:srgbClr val="010000"/>
              </a:solidFill>
            </a:endParaRPr>
          </a:p>
        </p:txBody>
      </p:sp>
    </p:spTree>
    <p:extLst>
      <p:ext uri="{BB962C8B-B14F-4D97-AF65-F5344CB8AC3E}">
        <p14:creationId xmlns:p14="http://schemas.microsoft.com/office/powerpoint/2010/main" val="3668836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9E5D890C-4ABD-4839-B455-788E3F0435CD}" type="slidenum">
              <a:rPr lang="en-US" altLang="en-US">
                <a:solidFill>
                  <a:srgbClr val="FFFFFF"/>
                </a:solidFill>
              </a:rPr>
              <a:pPr/>
              <a:t>8</a:t>
            </a:fld>
            <a:endParaRPr lang="en-US" altLang="en-US">
              <a:solidFill>
                <a:srgbClr val="FFFFFF"/>
              </a:solidFill>
            </a:endParaRPr>
          </a:p>
        </p:txBody>
      </p:sp>
      <p:sp>
        <p:nvSpPr>
          <p:cNvPr id="109570" name="Rectangle 2"/>
          <p:cNvSpPr>
            <a:spLocks noGrp="1" noChangeArrowheads="1"/>
          </p:cNvSpPr>
          <p:nvPr>
            <p:ph type="title"/>
          </p:nvPr>
        </p:nvSpPr>
        <p:spPr/>
        <p:txBody>
          <a:bodyPr/>
          <a:lstStyle/>
          <a:p>
            <a:r>
              <a:rPr lang="en-US" altLang="en-US" dirty="0" smtClean="0"/>
              <a:t>Basic Program Execution Registers</a:t>
            </a:r>
            <a:endParaRPr lang="en-US" altLang="en-US" dirty="0"/>
          </a:p>
        </p:txBody>
      </p:sp>
      <p:graphicFrame>
        <p:nvGraphicFramePr>
          <p:cNvPr id="109572" name="Object 4"/>
          <p:cNvGraphicFramePr>
            <a:graphicFrameLocks noChangeAspect="1"/>
          </p:cNvGraphicFramePr>
          <p:nvPr>
            <p:extLst>
              <p:ext uri="{D42A27DB-BD31-4B8C-83A1-F6EECF244321}">
                <p14:modId xmlns:p14="http://schemas.microsoft.com/office/powerpoint/2010/main" val="1878568071"/>
              </p:ext>
            </p:extLst>
          </p:nvPr>
        </p:nvGraphicFramePr>
        <p:xfrm>
          <a:off x="1752600" y="2895600"/>
          <a:ext cx="5638800" cy="3421063"/>
        </p:xfrm>
        <a:graphic>
          <a:graphicData uri="http://schemas.openxmlformats.org/presentationml/2006/ole">
            <mc:AlternateContent xmlns:mc="http://schemas.openxmlformats.org/markup-compatibility/2006">
              <mc:Choice xmlns:v="urn:schemas-microsoft-com:vml" Requires="v">
                <p:oleObj spid="_x0000_s159771" name="VISIO" r:id="rId3" imgW="4206600" imgH="2552760" progId="Visio.Drawing.6">
                  <p:embed/>
                </p:oleObj>
              </mc:Choice>
              <mc:Fallback>
                <p:oleObj name="VISIO" r:id="rId3" imgW="4206600" imgH="25527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895600"/>
                        <a:ext cx="5638800" cy="342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3" name="Text Box 5"/>
          <p:cNvSpPr txBox="1">
            <a:spLocks noChangeArrowheads="1"/>
          </p:cNvSpPr>
          <p:nvPr/>
        </p:nvSpPr>
        <p:spPr bwMode="auto">
          <a:xfrm>
            <a:off x="990600" y="1143000"/>
            <a:ext cx="7010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smtClean="0">
                <a:solidFill>
                  <a:srgbClr val="FFFFFF"/>
                </a:solidFill>
              </a:rPr>
              <a:t>Registers: high-speed memories located in the CPU</a:t>
            </a:r>
          </a:p>
          <a:p>
            <a:pPr marL="342900" indent="-342900">
              <a:spcBef>
                <a:spcPct val="50000"/>
              </a:spcBef>
              <a:buFont typeface="Arial" panose="020B0604020202020204" pitchFamily="34" charset="0"/>
              <a:buChar char="•"/>
            </a:pPr>
            <a:r>
              <a:rPr lang="en-US" altLang="en-US" dirty="0" smtClean="0">
                <a:solidFill>
                  <a:srgbClr val="FFFFFF"/>
                </a:solidFill>
              </a:rPr>
              <a:t>Registers for 8086 and 80286 are 16 bits wide</a:t>
            </a:r>
          </a:p>
          <a:p>
            <a:pPr marL="342900" indent="-342900">
              <a:spcBef>
                <a:spcPct val="50000"/>
              </a:spcBef>
              <a:buFont typeface="Arial" panose="020B0604020202020204" pitchFamily="34" charset="0"/>
              <a:buChar char="•"/>
            </a:pPr>
            <a:r>
              <a:rPr lang="en-US" altLang="en-US" dirty="0" smtClean="0">
                <a:solidFill>
                  <a:srgbClr val="FFFFFF"/>
                </a:solidFill>
              </a:rPr>
              <a:t>Registers for IA-32 family are 32 bits wide</a:t>
            </a:r>
            <a:endParaRPr lang="en-US" altLang="en-US" dirty="0">
              <a:solidFill>
                <a:srgbClr val="FFFFFF"/>
              </a:solidFill>
            </a:endParaRPr>
          </a:p>
        </p:txBody>
      </p:sp>
    </p:spTree>
    <p:extLst>
      <p:ext uri="{BB962C8B-B14F-4D97-AF65-F5344CB8AC3E}">
        <p14:creationId xmlns:p14="http://schemas.microsoft.com/office/powerpoint/2010/main" val="349796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9ADD9EF8-62EE-4793-8DA8-4A24889F7324}" type="slidenum">
              <a:rPr lang="en-US" altLang="en-US">
                <a:solidFill>
                  <a:srgbClr val="FFFFFF"/>
                </a:solidFill>
              </a:rPr>
              <a:pPr/>
              <a:t>9</a:t>
            </a:fld>
            <a:endParaRPr lang="en-US" altLang="en-US">
              <a:solidFill>
                <a:srgbClr val="FFFFFF"/>
              </a:solidFill>
            </a:endParaRPr>
          </a:p>
        </p:txBody>
      </p:sp>
      <p:sp>
        <p:nvSpPr>
          <p:cNvPr id="110594" name="Rectangle 2"/>
          <p:cNvSpPr>
            <a:spLocks noGrp="1" noChangeArrowheads="1"/>
          </p:cNvSpPr>
          <p:nvPr>
            <p:ph type="title"/>
          </p:nvPr>
        </p:nvSpPr>
        <p:spPr/>
        <p:txBody>
          <a:bodyPr/>
          <a:lstStyle/>
          <a:p>
            <a:r>
              <a:rPr lang="en-US" altLang="en-US" dirty="0" smtClean="0"/>
              <a:t>General-Purpose Registers</a:t>
            </a:r>
            <a:endParaRPr lang="en-US" altLang="en-US" dirty="0"/>
          </a:p>
        </p:txBody>
      </p:sp>
      <p:sp>
        <p:nvSpPr>
          <p:cNvPr id="110595" name="Rectangle 3"/>
          <p:cNvSpPr>
            <a:spLocks noGrp="1" noChangeArrowheads="1"/>
          </p:cNvSpPr>
          <p:nvPr>
            <p:ph type="body" idx="1"/>
          </p:nvPr>
        </p:nvSpPr>
        <p:spPr>
          <a:xfrm>
            <a:off x="685800" y="1143000"/>
            <a:ext cx="7772400" cy="1371600"/>
          </a:xfrm>
        </p:spPr>
        <p:txBody>
          <a:bodyPr/>
          <a:lstStyle/>
          <a:p>
            <a:r>
              <a:rPr lang="en-US" altLang="en-US" dirty="0" smtClean="0"/>
              <a:t>8 registers used for arithmetic and data movement</a:t>
            </a:r>
          </a:p>
          <a:p>
            <a:pPr lvl="1"/>
            <a:r>
              <a:rPr lang="en-US" altLang="en-US" dirty="0" smtClean="0"/>
              <a:t>Use </a:t>
            </a:r>
            <a:r>
              <a:rPr lang="en-US" altLang="en-US" dirty="0"/>
              <a:t>8-bit name, 16-bit name, or 32-bit name</a:t>
            </a:r>
          </a:p>
          <a:p>
            <a:pPr lvl="1"/>
            <a:r>
              <a:rPr lang="en-US" altLang="en-US" dirty="0"/>
              <a:t>Applies to EAX, EBX, ECX, and </a:t>
            </a:r>
            <a:r>
              <a:rPr lang="en-US" altLang="en-US" dirty="0" smtClean="0"/>
              <a:t>EDX only</a:t>
            </a:r>
            <a:endParaRPr lang="en-US" altLang="en-US" dirty="0"/>
          </a:p>
        </p:txBody>
      </p:sp>
      <p:graphicFrame>
        <p:nvGraphicFramePr>
          <p:cNvPr id="110596" name="Object 4"/>
          <p:cNvGraphicFramePr>
            <a:graphicFrameLocks noChangeAspect="1"/>
          </p:cNvGraphicFramePr>
          <p:nvPr>
            <p:extLst>
              <p:ext uri="{D42A27DB-BD31-4B8C-83A1-F6EECF244321}">
                <p14:modId xmlns:p14="http://schemas.microsoft.com/office/powerpoint/2010/main" val="78662435"/>
              </p:ext>
            </p:extLst>
          </p:nvPr>
        </p:nvGraphicFramePr>
        <p:xfrm>
          <a:off x="2667000" y="2667000"/>
          <a:ext cx="3657600" cy="1981200"/>
        </p:xfrm>
        <a:graphic>
          <a:graphicData uri="http://schemas.openxmlformats.org/presentationml/2006/ole">
            <mc:AlternateContent xmlns:mc="http://schemas.openxmlformats.org/markup-compatibility/2006">
              <mc:Choice xmlns:v="urn:schemas-microsoft-com:vml" Requires="v">
                <p:oleObj spid="_x0000_s160795" name="VISIO" r:id="rId3" imgW="2699640" imgH="1476360" progId="Visio.Drawing.6">
                  <p:embed/>
                </p:oleObj>
              </mc:Choice>
              <mc:Fallback>
                <p:oleObj name="VISIO" r:id="rId3" imgW="2699640" imgH="14763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127" b="-1216"/>
                      <a:stretch>
                        <a:fillRect/>
                      </a:stretch>
                    </p:blipFill>
                    <p:spPr bwMode="auto">
                      <a:xfrm>
                        <a:off x="2667000" y="2667000"/>
                        <a:ext cx="3657600" cy="1981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05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953000"/>
            <a:ext cx="4518025"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380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0598"/>
                                        </p:tgtEl>
                                        <p:attrNameLst>
                                          <p:attrName>style.visibility</p:attrName>
                                        </p:attrNameLst>
                                      </p:cBhvr>
                                      <p:to>
                                        <p:strVal val="visible"/>
                                      </p:to>
                                    </p:set>
                                    <p:animEffect transition="in" filter="dissolve">
                                      <p:cBhvr>
                                        <p:cTn id="7" dur="500"/>
                                        <p:tgtEl>
                                          <p:spTgt spid="110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Default 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Default 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6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4358</TotalTime>
  <Words>2841</Words>
  <Application>Microsoft Macintosh PowerPoint</Application>
  <PresentationFormat>On-screen Show (4:3)</PresentationFormat>
  <Paragraphs>522</Paragraphs>
  <Slides>48</Slides>
  <Notes>11</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3</vt:i4>
      </vt:variant>
      <vt:variant>
        <vt:lpstr>Slide Titles</vt:lpstr>
      </vt:variant>
      <vt:variant>
        <vt:i4>48</vt:i4>
      </vt:variant>
    </vt:vector>
  </HeadingPairs>
  <TitlesOfParts>
    <vt:vector size="63" baseType="lpstr">
      <vt:lpstr>Arial</vt:lpstr>
      <vt:lpstr>Arial Black</vt:lpstr>
      <vt:lpstr>Arial Narrow</vt:lpstr>
      <vt:lpstr>Courier New</vt:lpstr>
      <vt:lpstr>Times New Roman</vt:lpstr>
      <vt:lpstr>Verdana</vt:lpstr>
      <vt:lpstr>Viner Hand ITC</vt:lpstr>
      <vt:lpstr>Wingdings</vt:lpstr>
      <vt:lpstr>Soaring</vt:lpstr>
      <vt:lpstr>Default Design</vt:lpstr>
      <vt:lpstr>6_Soaring</vt:lpstr>
      <vt:lpstr>1_Soaring</vt:lpstr>
      <vt:lpstr>VISIO</vt:lpstr>
      <vt:lpstr>Artwork</vt:lpstr>
      <vt:lpstr>Clip</vt:lpstr>
      <vt:lpstr>Assembly Language for x86 Processors 6th Edition </vt:lpstr>
      <vt:lpstr>Basic Microcomputer Design</vt:lpstr>
      <vt:lpstr>Clock</vt:lpstr>
      <vt:lpstr>Instruction Execution Cycle [Fetch-and-Execute Cycle] </vt:lpstr>
      <vt:lpstr>Instruction Execution Cycle</vt:lpstr>
      <vt:lpstr>The Platform We Will Use</vt:lpstr>
      <vt:lpstr>The Intel X86 Family</vt:lpstr>
      <vt:lpstr>Basic Program Execution Registers</vt:lpstr>
      <vt:lpstr>General-Purpose Registers</vt:lpstr>
      <vt:lpstr>Index and Base Registers</vt:lpstr>
      <vt:lpstr>Segment Registers</vt:lpstr>
      <vt:lpstr>Some Specialized Register Uses (1 of 2)</vt:lpstr>
      <vt:lpstr>Some Specialized Register Uses (2 of 2)</vt:lpstr>
      <vt:lpstr>EFLAGS’s Status Flags</vt:lpstr>
      <vt:lpstr>Floating-Point UNIT, MMX, XMM Registers</vt:lpstr>
      <vt:lpstr>Early Intel Microprocessors</vt:lpstr>
      <vt:lpstr>The IBM-AT</vt:lpstr>
      <vt:lpstr>Intel IA-32 Family</vt:lpstr>
      <vt:lpstr>64-bit Processors</vt:lpstr>
      <vt:lpstr>Intel Technologies</vt:lpstr>
      <vt:lpstr>Intel Processor Families</vt:lpstr>
      <vt:lpstr>CISC and RISC</vt:lpstr>
      <vt:lpstr>Logical and Physical Addresses</vt:lpstr>
      <vt:lpstr>Segmented Memory</vt:lpstr>
      <vt:lpstr>Addressable Memory</vt:lpstr>
      <vt:lpstr>IA-32 Memory Management (Real-Address mode)</vt:lpstr>
      <vt:lpstr>Address Translation and Running Modes</vt:lpstr>
      <vt:lpstr>IA-32 Processor Architecture (Modes of Operation)</vt:lpstr>
      <vt:lpstr>Address Translation in Real Mode</vt:lpstr>
      <vt:lpstr>Calculating Linear Addresses</vt:lpstr>
      <vt:lpstr>Your turn . . .</vt:lpstr>
      <vt:lpstr>Your turn . . .</vt:lpstr>
      <vt:lpstr>Characteristics of (Archaic) Real Mode</vt:lpstr>
      <vt:lpstr>IA-32 Memory Management (Protected Mode)</vt:lpstr>
      <vt:lpstr>Protected mode</vt:lpstr>
      <vt:lpstr>Address Translation in Protected Mode</vt:lpstr>
      <vt:lpstr>Intel 386  Address  Translation</vt:lpstr>
      <vt:lpstr>The FLAT Memory Model</vt:lpstr>
      <vt:lpstr>Flat Segment Model</vt:lpstr>
      <vt:lpstr>Multi-Segment Model</vt:lpstr>
      <vt:lpstr>Paging</vt:lpstr>
      <vt:lpstr>54 68 65 20 45 6E 64</vt:lpstr>
      <vt:lpstr>Intel D850MD Motherboard</vt:lpstr>
      <vt:lpstr>Intel 965 Express Chipset</vt:lpstr>
      <vt:lpstr>Sample Video Controller (ATI Corp.)</vt:lpstr>
      <vt:lpstr>Displaying a String of Characters</vt:lpstr>
      <vt:lpstr>Programming levels</vt:lpstr>
      <vt:lpstr>42 69 6E 61 72 79</vt:lpstr>
    </vt:vector>
  </TitlesOfParts>
  <Company>Prentice-Hall Publishing</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IA-32 Processor Architecture</dc:subject>
  <dc:creator>Kip Irvine</dc:creator>
  <cp:lastModifiedBy>Alioune Ngom</cp:lastModifiedBy>
  <cp:revision>510</cp:revision>
  <cp:lastPrinted>1601-01-01T00:00:00Z</cp:lastPrinted>
  <dcterms:created xsi:type="dcterms:W3CDTF">2002-05-30T02:31:33Z</dcterms:created>
  <dcterms:modified xsi:type="dcterms:W3CDTF">2017-09-12T12:00:52Z</dcterms:modified>
</cp:coreProperties>
</file>