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8.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9.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1" r:id="rId2"/>
    <p:sldMasterId id="2147483674" r:id="rId3"/>
    <p:sldMasterId id="2147483686" r:id="rId4"/>
    <p:sldMasterId id="2147483711" r:id="rId5"/>
    <p:sldMasterId id="2147483724" r:id="rId6"/>
    <p:sldMasterId id="2147483737" r:id="rId7"/>
    <p:sldMasterId id="2147483750" r:id="rId8"/>
    <p:sldMasterId id="2147483763" r:id="rId9"/>
    <p:sldMasterId id="2147483775" r:id="rId10"/>
  </p:sldMasterIdLst>
  <p:notesMasterIdLst>
    <p:notesMasterId r:id="rId58"/>
  </p:notesMasterIdLst>
  <p:handoutMasterIdLst>
    <p:handoutMasterId r:id="rId59"/>
  </p:handoutMasterIdLst>
  <p:sldIdLst>
    <p:sldId id="256" r:id="rId11"/>
    <p:sldId id="329" r:id="rId12"/>
    <p:sldId id="339" r:id="rId13"/>
    <p:sldId id="340" r:id="rId14"/>
    <p:sldId id="347" r:id="rId15"/>
    <p:sldId id="330" r:id="rId16"/>
    <p:sldId id="331" r:id="rId17"/>
    <p:sldId id="332" r:id="rId18"/>
    <p:sldId id="262" r:id="rId19"/>
    <p:sldId id="264" r:id="rId20"/>
    <p:sldId id="265" r:id="rId21"/>
    <p:sldId id="328" r:id="rId22"/>
    <p:sldId id="315" r:id="rId23"/>
    <p:sldId id="266" r:id="rId24"/>
    <p:sldId id="268" r:id="rId25"/>
    <p:sldId id="269" r:id="rId26"/>
    <p:sldId id="274" r:id="rId27"/>
    <p:sldId id="280" r:id="rId28"/>
    <p:sldId id="283" r:id="rId29"/>
    <p:sldId id="275" r:id="rId30"/>
    <p:sldId id="318" r:id="rId31"/>
    <p:sldId id="277" r:id="rId32"/>
    <p:sldId id="292" r:id="rId33"/>
    <p:sldId id="294" r:id="rId34"/>
    <p:sldId id="321" r:id="rId35"/>
    <p:sldId id="295" r:id="rId36"/>
    <p:sldId id="334" r:id="rId37"/>
    <p:sldId id="293" r:id="rId38"/>
    <p:sldId id="278" r:id="rId39"/>
    <p:sldId id="299" r:id="rId40"/>
    <p:sldId id="341" r:id="rId41"/>
    <p:sldId id="300" r:id="rId42"/>
    <p:sldId id="335" r:id="rId43"/>
    <p:sldId id="336" r:id="rId44"/>
    <p:sldId id="337" r:id="rId45"/>
    <p:sldId id="297" r:id="rId46"/>
    <p:sldId id="305" r:id="rId47"/>
    <p:sldId id="309" r:id="rId48"/>
    <p:sldId id="310" r:id="rId49"/>
    <p:sldId id="307" r:id="rId50"/>
    <p:sldId id="338" r:id="rId51"/>
    <p:sldId id="260" r:id="rId52"/>
    <p:sldId id="342" r:id="rId53"/>
    <p:sldId id="343" r:id="rId54"/>
    <p:sldId id="344" r:id="rId55"/>
    <p:sldId id="345" r:id="rId56"/>
    <p:sldId id="346" r:id="rId57"/>
  </p:sldIdLst>
  <p:sldSz cx="9144000" cy="6858000" type="screen4x3"/>
  <p:notesSz cx="6858000" cy="9236075"/>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3" autoAdjust="0"/>
    <p:restoredTop sz="90945"/>
  </p:normalViewPr>
  <p:slideViewPr>
    <p:cSldViewPr>
      <p:cViewPr varScale="1">
        <p:scale>
          <a:sx n="191" d="100"/>
          <a:sy n="191" d="100"/>
        </p:scale>
        <p:origin x="184" y="49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63" Type="http://schemas.openxmlformats.org/officeDocument/2006/relationships/tableStyles" Target="tableStyles.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Master" Target="slideMasters/slideMaster10.xml"/><Relationship Id="rId11" Type="http://schemas.openxmlformats.org/officeDocument/2006/relationships/slide" Target="slides/slide1.xml"/><Relationship Id="rId12"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6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ltLang="en-US"/>
          </a:p>
        </p:txBody>
      </p:sp>
      <p:sp>
        <p:nvSpPr>
          <p:cNvPr id="32771" name="Rectangle 3"/>
          <p:cNvSpPr>
            <a:spLocks noGrp="1" noChangeArrowheads="1"/>
          </p:cNvSpPr>
          <p:nvPr>
            <p:ph type="dt" sz="quarter" idx="1"/>
          </p:nvPr>
        </p:nvSpPr>
        <p:spPr bwMode="auto">
          <a:xfrm>
            <a:off x="3886200" y="0"/>
            <a:ext cx="2971800" cy="46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ltLang="en-US"/>
          </a:p>
        </p:txBody>
      </p:sp>
      <p:sp>
        <p:nvSpPr>
          <p:cNvPr id="32772" name="Rectangle 4"/>
          <p:cNvSpPr>
            <a:spLocks noGrp="1" noChangeArrowheads="1"/>
          </p:cNvSpPr>
          <p:nvPr>
            <p:ph type="ftr" sz="quarter" idx="2"/>
          </p:nvPr>
        </p:nvSpPr>
        <p:spPr bwMode="auto">
          <a:xfrm>
            <a:off x="0" y="8774271"/>
            <a:ext cx="2971800" cy="46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ltLang="en-US"/>
          </a:p>
        </p:txBody>
      </p:sp>
      <p:sp>
        <p:nvSpPr>
          <p:cNvPr id="32773" name="Rectangle 5"/>
          <p:cNvSpPr>
            <a:spLocks noGrp="1" noChangeArrowheads="1"/>
          </p:cNvSpPr>
          <p:nvPr>
            <p:ph type="sldNum" sz="quarter" idx="3"/>
          </p:nvPr>
        </p:nvSpPr>
        <p:spPr bwMode="auto">
          <a:xfrm>
            <a:off x="3886200" y="8774271"/>
            <a:ext cx="2971800" cy="46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B907DEBC-0EFB-40B0-86EC-85AA3053CD74}" type="slidenum">
              <a:rPr lang="en-US" altLang="en-US"/>
              <a:pPr/>
              <a:t>‹#›</a:t>
            </a:fld>
            <a:endParaRPr lang="en-US" altLang="en-US"/>
          </a:p>
        </p:txBody>
      </p:sp>
    </p:spTree>
    <p:extLst>
      <p:ext uri="{BB962C8B-B14F-4D97-AF65-F5344CB8AC3E}">
        <p14:creationId xmlns:p14="http://schemas.microsoft.com/office/powerpoint/2010/main" val="2530154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6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5843" name="Rectangle 3"/>
          <p:cNvSpPr>
            <a:spLocks noGrp="1" noChangeArrowheads="1"/>
          </p:cNvSpPr>
          <p:nvPr>
            <p:ph type="dt" idx="1"/>
          </p:nvPr>
        </p:nvSpPr>
        <p:spPr bwMode="auto">
          <a:xfrm>
            <a:off x="3886200" y="0"/>
            <a:ext cx="2971800" cy="46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5844" name="Rectangle 4"/>
          <p:cNvSpPr>
            <a:spLocks noGrp="1" noRot="1" noChangeAspect="1" noChangeArrowheads="1" noTextEdit="1"/>
          </p:cNvSpPr>
          <p:nvPr>
            <p:ph type="sldImg" idx="2"/>
          </p:nvPr>
        </p:nvSpPr>
        <p:spPr bwMode="auto">
          <a:xfrm>
            <a:off x="1119188" y="692150"/>
            <a:ext cx="4619625" cy="34639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914400" y="4387136"/>
            <a:ext cx="5029200" cy="415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5846" name="Rectangle 6"/>
          <p:cNvSpPr>
            <a:spLocks noGrp="1" noChangeArrowheads="1"/>
          </p:cNvSpPr>
          <p:nvPr>
            <p:ph type="ftr" sz="quarter" idx="4"/>
          </p:nvPr>
        </p:nvSpPr>
        <p:spPr bwMode="auto">
          <a:xfrm>
            <a:off x="0" y="8774271"/>
            <a:ext cx="2971800" cy="46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5847" name="Rectangle 7"/>
          <p:cNvSpPr>
            <a:spLocks noGrp="1" noChangeArrowheads="1"/>
          </p:cNvSpPr>
          <p:nvPr>
            <p:ph type="sldNum" sz="quarter" idx="5"/>
          </p:nvPr>
        </p:nvSpPr>
        <p:spPr bwMode="auto">
          <a:xfrm>
            <a:off x="3886200" y="8774271"/>
            <a:ext cx="2971800" cy="46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918D82D-10F5-4C49-A7A9-703ED44B9C84}" type="slidenum">
              <a:rPr lang="en-US" altLang="en-US"/>
              <a:pPr/>
              <a:t>‹#›</a:t>
            </a:fld>
            <a:endParaRPr lang="en-US" altLang="en-US"/>
          </a:p>
        </p:txBody>
      </p:sp>
    </p:spTree>
    <p:extLst>
      <p:ext uri="{BB962C8B-B14F-4D97-AF65-F5344CB8AC3E}">
        <p14:creationId xmlns:p14="http://schemas.microsoft.com/office/powerpoint/2010/main" val="22241934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18D82D-10F5-4C49-A7A9-703ED44B9C84}" type="slidenum">
              <a:rPr lang="en-US" altLang="en-US" smtClean="0"/>
              <a:pPr/>
              <a:t>1</a:t>
            </a:fld>
            <a:endParaRPr lang="en-US" altLang="en-US"/>
          </a:p>
        </p:txBody>
      </p:sp>
    </p:spTree>
    <p:extLst>
      <p:ext uri="{BB962C8B-B14F-4D97-AF65-F5344CB8AC3E}">
        <p14:creationId xmlns:p14="http://schemas.microsoft.com/office/powerpoint/2010/main" val="2012676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for DUP</a:t>
            </a:r>
            <a:endParaRPr lang="en-US" dirty="0"/>
          </a:p>
        </p:txBody>
      </p:sp>
      <p:sp>
        <p:nvSpPr>
          <p:cNvPr id="4" name="Slide Number Placeholder 3"/>
          <p:cNvSpPr>
            <a:spLocks noGrp="1"/>
          </p:cNvSpPr>
          <p:nvPr>
            <p:ph type="sldNum" sz="quarter" idx="10"/>
          </p:nvPr>
        </p:nvSpPr>
        <p:spPr/>
        <p:txBody>
          <a:bodyPr/>
          <a:lstStyle/>
          <a:p>
            <a:fld id="{8918D82D-10F5-4C49-A7A9-703ED44B9C84}" type="slidenum">
              <a:rPr lang="en-US" altLang="en-US" smtClean="0"/>
              <a:pPr/>
              <a:t>37</a:t>
            </a:fld>
            <a:endParaRPr lang="en-US" altLang="en-US"/>
          </a:p>
        </p:txBody>
      </p:sp>
    </p:spTree>
    <p:extLst>
      <p:ext uri="{BB962C8B-B14F-4D97-AF65-F5344CB8AC3E}">
        <p14:creationId xmlns:p14="http://schemas.microsoft.com/office/powerpoint/2010/main" val="1309425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18D82D-10F5-4C49-A7A9-703ED44B9C84}" type="slidenum">
              <a:rPr lang="en-US" altLang="en-US" smtClean="0"/>
              <a:pPr/>
              <a:t>40</a:t>
            </a:fld>
            <a:endParaRPr lang="en-US" altLang="en-US"/>
          </a:p>
        </p:txBody>
      </p:sp>
    </p:spTree>
    <p:extLst>
      <p:ext uri="{BB962C8B-B14F-4D97-AF65-F5344CB8AC3E}">
        <p14:creationId xmlns:p14="http://schemas.microsoft.com/office/powerpoint/2010/main" val="4015394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5707C1-FCF0-4286-BF16-D69F1B6D8FA6}" type="slidenum">
              <a:rPr lang="en-US" altLang="en-US">
                <a:solidFill>
                  <a:srgbClr val="EEECE1"/>
                </a:solidFill>
              </a:rPr>
              <a:pPr/>
              <a:t>41</a:t>
            </a:fld>
            <a:endParaRPr lang="en-US" altLang="en-US">
              <a:solidFill>
                <a:srgbClr val="EEECE1"/>
              </a:solidFill>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97688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2122C0-6546-4986-AFC4-5822B9D92E5C}" type="slidenum">
              <a:rPr lang="en-US" altLang="en-US">
                <a:solidFill>
                  <a:srgbClr val="EEECE1"/>
                </a:solidFill>
              </a:rPr>
              <a:pPr/>
              <a:t>3</a:t>
            </a:fld>
            <a:endParaRPr lang="en-US" altLang="en-US">
              <a:solidFill>
                <a:srgbClr val="EEECE1"/>
              </a:solidFill>
            </a:endParaRPr>
          </a:p>
        </p:txBody>
      </p:sp>
      <p:sp>
        <p:nvSpPr>
          <p:cNvPr id="75778" name="Rectangle 2"/>
          <p:cNvSpPr>
            <a:spLocks noGrp="1" noRot="1" noChangeAspect="1" noChangeArrowheads="1" noTextEdit="1"/>
          </p:cNvSpPr>
          <p:nvPr>
            <p:ph type="sldImg"/>
          </p:nvPr>
        </p:nvSpPr>
        <p:spPr bwMode="auto">
          <a:xfrm>
            <a:off x="1120775" y="692150"/>
            <a:ext cx="4616450" cy="3463925"/>
          </a:xfrm>
          <a:prstGeom prst="rect">
            <a:avLst/>
          </a:prstGeom>
          <a:solidFill>
            <a:srgbClr val="FFFFFF"/>
          </a:solidFill>
          <a:ln>
            <a:solidFill>
              <a:srgbClr val="000000"/>
            </a:solidFill>
            <a:miter lim="800000"/>
            <a:headEnd/>
            <a:tailEnd/>
          </a:ln>
        </p:spPr>
      </p:sp>
      <p:sp>
        <p:nvSpPr>
          <p:cNvPr id="75779" name="Rectangle 3"/>
          <p:cNvSpPr>
            <a:spLocks noGrp="1" noChangeArrowheads="1"/>
          </p:cNvSpPr>
          <p:nvPr>
            <p:ph type="body" idx="1"/>
          </p:nvPr>
        </p:nvSpPr>
        <p:spPr bwMode="auto">
          <a:xfrm>
            <a:off x="914400" y="4387136"/>
            <a:ext cx="5029200" cy="4156234"/>
          </a:xfrm>
          <a:prstGeom prst="rect">
            <a:avLst/>
          </a:prstGeom>
          <a:solidFill>
            <a:srgbClr val="FFFFFF"/>
          </a:solidFill>
          <a:ln>
            <a:solidFill>
              <a:srgbClr val="000000"/>
            </a:solidFill>
            <a:miter lim="800000"/>
            <a:headEnd/>
            <a:tailEnd/>
          </a:ln>
        </p:spPr>
        <p:txBody>
          <a:bodyPr/>
          <a:lstStyle/>
          <a:p>
            <a:endParaRPr lang="fr-FR" altLang="en-US"/>
          </a:p>
        </p:txBody>
      </p:sp>
    </p:spTree>
    <p:extLst>
      <p:ext uri="{BB962C8B-B14F-4D97-AF65-F5344CB8AC3E}">
        <p14:creationId xmlns:p14="http://schemas.microsoft.com/office/powerpoint/2010/main" val="1762763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C4F19A-60D9-4056-B51A-9A4BB7905278}" type="slidenum">
              <a:rPr lang="en-US" altLang="en-US">
                <a:solidFill>
                  <a:srgbClr val="EEECE1"/>
                </a:solidFill>
              </a:rPr>
              <a:pPr/>
              <a:t>4</a:t>
            </a:fld>
            <a:endParaRPr lang="en-US" altLang="en-US">
              <a:solidFill>
                <a:srgbClr val="EEECE1"/>
              </a:solidFill>
            </a:endParaRPr>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9162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18D82D-10F5-4C49-A7A9-703ED44B9C84}" type="slidenum">
              <a:rPr lang="en-US" altLang="en-US" smtClean="0"/>
              <a:pPr/>
              <a:t>5</a:t>
            </a:fld>
            <a:endParaRPr lang="en-US" altLang="en-US"/>
          </a:p>
        </p:txBody>
      </p:sp>
    </p:spTree>
    <p:extLst>
      <p:ext uri="{BB962C8B-B14F-4D97-AF65-F5344CB8AC3E}">
        <p14:creationId xmlns:p14="http://schemas.microsoft.com/office/powerpoint/2010/main" val="1399322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95B83D-9669-425A-974F-797BDCA8BC8D}" type="slidenum">
              <a:rPr lang="en-US" altLang="en-US">
                <a:solidFill>
                  <a:srgbClr val="EEECE1"/>
                </a:solidFill>
              </a:rPr>
              <a:pPr/>
              <a:t>12</a:t>
            </a:fld>
            <a:endParaRPr lang="en-US" altLang="en-US">
              <a:solidFill>
                <a:srgbClr val="EEECE1"/>
              </a:solidFill>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74886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36CAE-DE20-45B0-AEDD-7F995483A58A}" type="slidenum">
              <a:rPr lang="en-US" altLang="en-US">
                <a:solidFill>
                  <a:srgbClr val="EEECE1"/>
                </a:solidFill>
              </a:rPr>
              <a:pPr/>
              <a:t>31</a:t>
            </a:fld>
            <a:endParaRPr lang="en-US" altLang="en-US">
              <a:solidFill>
                <a:srgbClr val="EEECE1"/>
              </a:solidFill>
            </a:endParaRPr>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018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C0F3E3-E425-4D78-B171-E4C27F1F9E06}" type="slidenum">
              <a:rPr lang="en-US" altLang="en-US">
                <a:solidFill>
                  <a:srgbClr val="EEECE1"/>
                </a:solidFill>
              </a:rPr>
              <a:pPr/>
              <a:t>33</a:t>
            </a:fld>
            <a:endParaRPr lang="en-US" altLang="en-US">
              <a:solidFill>
                <a:srgbClr val="EEECE1"/>
              </a:solidFill>
            </a:endParaRPr>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3864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7A204E-9839-47B7-AB14-BDC801C99EF5}" type="slidenum">
              <a:rPr lang="en-US" altLang="en-US">
                <a:solidFill>
                  <a:srgbClr val="EEECE1"/>
                </a:solidFill>
              </a:rPr>
              <a:pPr/>
              <a:t>34</a:t>
            </a:fld>
            <a:endParaRPr lang="en-US" altLang="en-US">
              <a:solidFill>
                <a:srgbClr val="EEECE1"/>
              </a:solidFill>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8530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7A204E-9839-47B7-AB14-BDC801C99EF5}" type="slidenum">
              <a:rPr lang="en-US" altLang="en-US">
                <a:solidFill>
                  <a:srgbClr val="EEECE1"/>
                </a:solidFill>
              </a:rPr>
              <a:pPr/>
              <a:t>35</a:t>
            </a:fld>
            <a:endParaRPr lang="en-US" altLang="en-US">
              <a:solidFill>
                <a:srgbClr val="EEECE1"/>
              </a:solidFill>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9531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9217FF43-DE2F-44F2-87C9-36D0C93E8FC6}" type="slidenum">
              <a:rPr lang="en-US" altLang="en-US"/>
              <a:pPr/>
              <a:t>‹#›</a:t>
            </a:fld>
            <a:endParaRPr lang="en-US" altLang="en-US"/>
          </a:p>
        </p:txBody>
      </p:sp>
    </p:spTree>
    <p:extLst>
      <p:ext uri="{BB962C8B-B14F-4D97-AF65-F5344CB8AC3E}">
        <p14:creationId xmlns:p14="http://schemas.microsoft.com/office/powerpoint/2010/main" val="97467644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3" name="Rectangle 9"/>
          <p:cNvSpPr>
            <a:spLocks noGrp="1" noChangeArrowheads="1"/>
          </p:cNvSpPr>
          <p:nvPr>
            <p:ph type="sldNum" sz="quarter" idx="11"/>
          </p:nvPr>
        </p:nvSpPr>
        <p:spPr>
          <a:ln/>
        </p:spPr>
        <p:txBody>
          <a:bodyPr/>
          <a:lstStyle>
            <a:lvl1pPr>
              <a:defRPr/>
            </a:lvl1pPr>
          </a:lstStyle>
          <a:p>
            <a:pPr>
              <a:defRPr/>
            </a:pPr>
            <a:fld id="{77AB8E7E-1456-46BA-823D-33035BEB7220}"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7411533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45CF0902-E3D8-4206-8CFE-0467622FBD37}"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2517545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B0CD1098-F60F-47C0-B480-FA79F8E32172}"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30711727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1ABCA3B4-801A-4A4F-B18F-CA116485CB19}"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74151253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CCBADA27-1E55-4834-8192-BE9BEBDE7EBB}"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26512720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307133992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744E4095-D77F-43C2-A541-2E617FDAA09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8375047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5FA85A54-2E4D-4DFF-A58C-82B9515930A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04115081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C9080C9D-70D0-4C0B-AF46-840B3F0E602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75027660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2172FCB0-C7BA-4031-A8BC-B0D1FBA1416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0597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FA7ED55-F299-4FF5-A4A6-BD10DC051CC2}" type="slidenum">
              <a:rPr lang="en-US" altLang="en-US"/>
              <a:pPr/>
              <a:t>‹#›</a:t>
            </a:fld>
            <a:endParaRPr lang="en-US" altLang="en-US"/>
          </a:p>
        </p:txBody>
      </p:sp>
    </p:spTree>
    <p:extLst>
      <p:ext uri="{BB962C8B-B14F-4D97-AF65-F5344CB8AC3E}">
        <p14:creationId xmlns:p14="http://schemas.microsoft.com/office/powerpoint/2010/main" val="87011837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32394A6A-88EC-4A4F-AD16-9744A604C50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5096190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FEDD00D1-7935-440E-9D91-62C6ABA380A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5252797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DACB986A-3684-4882-B624-F91A012B4B8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91161168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0FE00547-F1C0-41F4-83C2-B9991684689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43633316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9217FF43-DE2F-44F2-87C9-36D0C93E8FC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3189841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FA7ED55-F299-4FF5-A4A6-BD10DC051CC2}"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757026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CC2FF518-7622-42B2-B43A-646D7A5DC13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85943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453DB94-CEA2-4E41-8D62-341B0474DC9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01269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3225A63-AE4C-41BD-B724-7A6622CE680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88116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AEB93936-BA83-4362-8276-0A8D45EC300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10664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B08E2EFC-2F5C-446D-946E-91A18D2AD6C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520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2C0478AE-B725-4850-9468-9FF4E016883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60708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6EB5DD78-0A63-491D-9F55-ED1C4983C48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71402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E57D5E8-5093-4E11-BDD5-7A8A196BAA7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77444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744E4095-D77F-43C2-A541-2E617FDAA09D}" type="slidenum">
              <a:rPr lang="en-US" altLang="en-US"/>
              <a:pPr/>
              <a:t>‹#›</a:t>
            </a:fld>
            <a:endParaRPr lang="en-US" altLang="en-US"/>
          </a:p>
        </p:txBody>
      </p:sp>
    </p:spTree>
    <p:extLst>
      <p:ext uri="{BB962C8B-B14F-4D97-AF65-F5344CB8AC3E}">
        <p14:creationId xmlns:p14="http://schemas.microsoft.com/office/powerpoint/2010/main" val="33524528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99A5E42-CD68-496B-BDE9-DAC754B0FF3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16653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96E7540-D256-4BF8-9B53-59294F63430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763532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10FDF4D-F6B3-4155-8AB2-1E5A592452B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658266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A1689D3C-5415-42BC-A432-880D29D6ED9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340683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15968972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744E4095-D77F-43C2-A541-2E617FDAA09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850925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5FA85A54-2E4D-4DFF-A58C-82B9515930A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49105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C9080C9D-70D0-4C0B-AF46-840B3F0E602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8106924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2172FCB0-C7BA-4031-A8BC-B0D1FBA1416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878835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32394A6A-88EC-4A4F-AD16-9744A604C50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484995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5FA85A54-2E4D-4DFF-A58C-82B9515930AB}" type="slidenum">
              <a:rPr lang="en-US" altLang="en-US"/>
              <a:pPr/>
              <a:t>‹#›</a:t>
            </a:fld>
            <a:endParaRPr lang="en-US" altLang="en-US"/>
          </a:p>
        </p:txBody>
      </p:sp>
    </p:spTree>
    <p:extLst>
      <p:ext uri="{BB962C8B-B14F-4D97-AF65-F5344CB8AC3E}">
        <p14:creationId xmlns:p14="http://schemas.microsoft.com/office/powerpoint/2010/main" val="40455023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FEDD00D1-7935-440E-9D91-62C6ABA380A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1522607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DACB986A-3684-4882-B624-F91A012B4B8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2163137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0FE00547-F1C0-41F4-83C2-B9991684689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2773486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9217FF43-DE2F-44F2-87C9-36D0C93E8FC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205974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FA7ED55-F299-4FF5-A4A6-BD10DC051CC2}"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061501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27834095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744E4095-D77F-43C2-A541-2E617FDAA09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9173383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5FA85A54-2E4D-4DFF-A58C-82B9515930A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0258963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C9080C9D-70D0-4C0B-AF46-840B3F0E602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9214703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2172FCB0-C7BA-4031-A8BC-B0D1FBA1416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261035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C9080C9D-70D0-4C0B-AF46-840B3F0E602A}" type="slidenum">
              <a:rPr lang="en-US" altLang="en-US"/>
              <a:pPr/>
              <a:t>‹#›</a:t>
            </a:fld>
            <a:endParaRPr lang="en-US" altLang="en-US"/>
          </a:p>
        </p:txBody>
      </p:sp>
    </p:spTree>
    <p:extLst>
      <p:ext uri="{BB962C8B-B14F-4D97-AF65-F5344CB8AC3E}">
        <p14:creationId xmlns:p14="http://schemas.microsoft.com/office/powerpoint/2010/main" val="1386854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32394A6A-88EC-4A4F-AD16-9744A604C50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949828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FEDD00D1-7935-440E-9D91-62C6ABA380A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7219821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DACB986A-3684-4882-B624-F91A012B4B8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2192170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0FE00547-F1C0-41F4-83C2-B9991684689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599024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9217FF43-DE2F-44F2-87C9-36D0C93E8FC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7318479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FA7ED55-F299-4FF5-A4A6-BD10DC051CC2}"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3965061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23E6B08A-B8FD-4D56-9F18-5E26A44577C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289455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1648B2C-F940-45B7-B3F2-A4CFB10E1C1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338635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6E7AF75-FC57-401A-A0FE-8F2EE0E73D2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891043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2EC470B-7E36-486F-8CCF-A0345613C8C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29303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2172FCB0-C7BA-4031-A8BC-B0D1FBA14163}" type="slidenum">
              <a:rPr lang="en-US" altLang="en-US"/>
              <a:pPr/>
              <a:t>‹#›</a:t>
            </a:fld>
            <a:endParaRPr lang="en-US" altLang="en-US"/>
          </a:p>
        </p:txBody>
      </p:sp>
    </p:spTree>
    <p:extLst>
      <p:ext uri="{BB962C8B-B14F-4D97-AF65-F5344CB8AC3E}">
        <p14:creationId xmlns:p14="http://schemas.microsoft.com/office/powerpoint/2010/main" val="21514765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B0FD8946-EFFF-4DF1-8E2B-A9B51056A6C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79496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18CC7489-EAB8-4D93-A162-794B99C69B4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306550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92B261F5-A65F-4340-B184-7A80E14BC88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462836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B83B2C7-C330-4907-8CBB-E8302458B5C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547542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379B79C-B4E7-4702-A7E0-33DE4CD4816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7453201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A57925B-2A4B-4121-B636-DA39437201B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0407292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AFE48AC-67E4-49BD-B4CF-42AB9DA24C2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129192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AEB0E5C2-719A-49B7-8DFD-3DC48BDD3C4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1986361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23E6B08A-B8FD-4D56-9F18-5E26A44577C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140464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1648B2C-F940-45B7-B3F2-A4CFB10E1C1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6445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32394A6A-88EC-4A4F-AD16-9744A604C505}" type="slidenum">
              <a:rPr lang="en-US" altLang="en-US"/>
              <a:pPr/>
              <a:t>‹#›</a:t>
            </a:fld>
            <a:endParaRPr lang="en-US" altLang="en-US"/>
          </a:p>
        </p:txBody>
      </p:sp>
    </p:spTree>
    <p:extLst>
      <p:ext uri="{BB962C8B-B14F-4D97-AF65-F5344CB8AC3E}">
        <p14:creationId xmlns:p14="http://schemas.microsoft.com/office/powerpoint/2010/main" val="3167404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6E7AF75-FC57-401A-A0FE-8F2EE0E73D2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20956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2EC470B-7E36-486F-8CCF-A0345613C8C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8286586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B0FD8946-EFFF-4DF1-8E2B-A9B51056A6C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767687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18CC7489-EAB8-4D93-A162-794B99C69B4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204206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92B261F5-A65F-4340-B184-7A80E14BC88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168600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B83B2C7-C330-4907-8CBB-E8302458B5C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0976173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379B79C-B4E7-4702-A7E0-33DE4CD4816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7516610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A57925B-2A4B-4121-B636-DA39437201B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1292232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AFE48AC-67E4-49BD-B4CF-42AB9DA24C2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181769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AEB0E5C2-719A-49B7-8DFD-3DC48BDD3C4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89987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FEDD00D1-7935-440E-9D91-62C6ABA380AA}" type="slidenum">
              <a:rPr lang="en-US" altLang="en-US"/>
              <a:pPr/>
              <a:t>‹#›</a:t>
            </a:fld>
            <a:endParaRPr lang="en-US" altLang="en-US"/>
          </a:p>
        </p:txBody>
      </p:sp>
    </p:spTree>
    <p:extLst>
      <p:ext uri="{BB962C8B-B14F-4D97-AF65-F5344CB8AC3E}">
        <p14:creationId xmlns:p14="http://schemas.microsoft.com/office/powerpoint/2010/main" val="176417308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39BA640A-8888-456F-B838-178C8A058E2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398378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3DB2C1E-4E62-4CDE-9BE3-07B93910273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7306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E5E979E-5E18-4987-9C04-614AB193533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5687268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893CB0C-0053-493A-899D-BFF655BE78B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4663837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BBB13BB9-4A8C-4CC4-9DA0-3771AD2F4D9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8849048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5B842B25-8594-4118-8199-DFFDE7D5AD1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538523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B4FC69E9-F174-4FFE-9E35-3FCE5EA3513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1332666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BFD5F5D-8CAB-4A46-9AE7-3FF4E2AB398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1612125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9B8CA45-898D-4DE9-8EFF-541791D58E9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4908748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F94CBA9-87CD-4FCA-9A52-E0D20CA9C66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6622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DACB986A-3684-4882-B624-F91A012B4B8A}" type="slidenum">
              <a:rPr lang="en-US" altLang="en-US"/>
              <a:pPr/>
              <a:t>‹#›</a:t>
            </a:fld>
            <a:endParaRPr lang="en-US" altLang="en-US"/>
          </a:p>
        </p:txBody>
      </p:sp>
    </p:spTree>
    <p:extLst>
      <p:ext uri="{BB962C8B-B14F-4D97-AF65-F5344CB8AC3E}">
        <p14:creationId xmlns:p14="http://schemas.microsoft.com/office/powerpoint/2010/main" val="401891199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9254C02-AFD7-49CE-A4B6-7DDBB9AA031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5720954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1E3E79E7-3B73-4F17-B6B4-A8B7E149446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4907377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0EDF9BCB-2319-409B-9251-2CA62FF0465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2609839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A16953C1-6550-4CC1-A373-CC07404749C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8892874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43BF574-B0B3-4F51-B1E7-9A78F5A4CC1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9881733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ABC5CC2-B129-40B9-8883-0F162F9B2D4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4178545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F19AE8E3-D3F1-402B-8416-1DA992AEF62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8877588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C808B3DC-F138-47FF-A1D2-D2C78B07108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6489472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5E8F8964-6AE7-46BF-962B-F95AB6749DB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4775176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887E6AA-91AE-466D-A11B-B983DB3DD44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01569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0FE00547-F1C0-41F4-83C2-B9991684689B}" type="slidenum">
              <a:rPr lang="en-US" altLang="en-US"/>
              <a:pPr/>
              <a:t>‹#›</a:t>
            </a:fld>
            <a:endParaRPr lang="en-US" altLang="en-US"/>
          </a:p>
        </p:txBody>
      </p:sp>
    </p:spTree>
    <p:extLst>
      <p:ext uri="{BB962C8B-B14F-4D97-AF65-F5344CB8AC3E}">
        <p14:creationId xmlns:p14="http://schemas.microsoft.com/office/powerpoint/2010/main" val="312351292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3B542FD-8A26-4F17-B326-F73EC4BD82C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6347860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8C3518B-87CA-418B-8E6D-B3BC7EC7BB8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134985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6F68D1E-1318-4956-86A7-3FC09BDC335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5173222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E19F1135-329B-4A6D-A045-54D74D15E8E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6239623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solidFill>
                  <a:srgbClr val="FFFFFF"/>
                </a:solidFill>
              </a:endParaRPr>
            </a:p>
          </p:txBody>
        </p:sp>
        <p:sp>
          <p:nvSpPr>
            <p:cNvPr id="6" name="Arc 4"/>
            <p:cNvSpPr>
              <a:spLocks/>
            </p:cNvSpPr>
            <p:nvPr/>
          </p:nvSpPr>
          <p:spPr bwMode="auto">
            <a:xfrm>
              <a:off x="-652" y="978"/>
              <a:ext cx="4237" cy="3342"/>
            </a:xfrm>
            <a:custGeom>
              <a:avLst/>
              <a:gdLst>
                <a:gd name="T0" fmla="*/ 780 w 21600"/>
                <a:gd name="T1" fmla="*/ 0 h 21231"/>
                <a:gd name="T2" fmla="*/ 4237 w 21600"/>
                <a:gd name="T3" fmla="*/ 3342 h 21231"/>
                <a:gd name="T4" fmla="*/ 0 w 21600"/>
                <a:gd name="T5" fmla="*/ 3342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372754389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1D302F1C-C969-4377-A43B-786B94DA48DB}"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80017950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A3887550-8F98-4A7B-82E6-B6AED35D1B97}"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82314447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C55D4500-6C42-468E-A659-2FF56A68253B}"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81019818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8" name="Rectangle 9"/>
          <p:cNvSpPr>
            <a:spLocks noGrp="1" noChangeArrowheads="1"/>
          </p:cNvSpPr>
          <p:nvPr>
            <p:ph type="sldNum" sz="quarter" idx="11"/>
          </p:nvPr>
        </p:nvSpPr>
        <p:spPr>
          <a:ln/>
        </p:spPr>
        <p:txBody>
          <a:bodyPr/>
          <a:lstStyle>
            <a:lvl1pPr>
              <a:defRPr/>
            </a:lvl1pPr>
          </a:lstStyle>
          <a:p>
            <a:pPr>
              <a:defRPr/>
            </a:pPr>
            <a:fld id="{E5EF34B2-16AD-42DB-91AA-10F078BE5B03}"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43210497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4" name="Rectangle 9"/>
          <p:cNvSpPr>
            <a:spLocks noGrp="1" noChangeArrowheads="1"/>
          </p:cNvSpPr>
          <p:nvPr>
            <p:ph type="sldNum" sz="quarter" idx="11"/>
          </p:nvPr>
        </p:nvSpPr>
        <p:spPr>
          <a:ln/>
        </p:spPr>
        <p:txBody>
          <a:bodyPr/>
          <a:lstStyle>
            <a:lvl1pPr>
              <a:defRPr/>
            </a:lvl1pPr>
          </a:lstStyle>
          <a:p>
            <a:pPr>
              <a:defRPr/>
            </a:pPr>
            <a:fld id="{9FBAACF2-812C-4386-A864-7DEB2104AB9C}"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1617540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5.xml"/><Relationship Id="rId12" Type="http://schemas.openxmlformats.org/officeDocument/2006/relationships/theme" Target="../theme/theme10.xml"/><Relationship Id="rId1" Type="http://schemas.openxmlformats.org/officeDocument/2006/relationships/slideLayout" Target="../slideLayouts/slideLayout105.xml"/><Relationship Id="rId2" Type="http://schemas.openxmlformats.org/officeDocument/2006/relationships/slideLayout" Target="../slideLayouts/slideLayout106.xml"/><Relationship Id="rId3" Type="http://schemas.openxmlformats.org/officeDocument/2006/relationships/slideLayout" Target="../slideLayouts/slideLayout107.xml"/><Relationship Id="rId4" Type="http://schemas.openxmlformats.org/officeDocument/2006/relationships/slideLayout" Target="../slideLayouts/slideLayout108.xml"/><Relationship Id="rId5" Type="http://schemas.openxmlformats.org/officeDocument/2006/relationships/slideLayout" Target="../slideLayouts/slideLayout109.xml"/><Relationship Id="rId6" Type="http://schemas.openxmlformats.org/officeDocument/2006/relationships/slideLayout" Target="../slideLayouts/slideLayout110.xml"/><Relationship Id="rId7" Type="http://schemas.openxmlformats.org/officeDocument/2006/relationships/slideLayout" Target="../slideLayouts/slideLayout111.xml"/><Relationship Id="rId8" Type="http://schemas.openxmlformats.org/officeDocument/2006/relationships/slideLayout" Target="../slideLayouts/slideLayout112.xml"/><Relationship Id="rId9" Type="http://schemas.openxmlformats.org/officeDocument/2006/relationships/slideLayout" Target="../slideLayouts/slideLayout113.xml"/><Relationship Id="rId10" Type="http://schemas.openxmlformats.org/officeDocument/2006/relationships/slideLayout" Target="../slideLayouts/slideLayout11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2" Type="http://schemas.openxmlformats.org/officeDocument/2006/relationships/theme" Target="../theme/theme4.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theme" Target="../theme/theme5.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theme" Target="../theme/theme6.xml"/><Relationship Id="rId1" Type="http://schemas.openxmlformats.org/officeDocument/2006/relationships/slideLayout" Target="../slideLayouts/slideLayout58.xml"/><Relationship Id="rId2" Type="http://schemas.openxmlformats.org/officeDocument/2006/relationships/slideLayout" Target="../slideLayouts/slideLayout59.xml"/><Relationship Id="rId3" Type="http://schemas.openxmlformats.org/officeDocument/2006/relationships/slideLayout" Target="../slideLayouts/slideLayout60.xml"/><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theme" Target="../theme/theme7.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theme" Target="../theme/theme8.xml"/><Relationship Id="rId1" Type="http://schemas.openxmlformats.org/officeDocument/2006/relationships/slideLayout" Target="../slideLayouts/slideLayout82.xml"/><Relationship Id="rId2" Type="http://schemas.openxmlformats.org/officeDocument/2006/relationships/slideLayout" Target="../slideLayouts/slideLayout83.xml"/><Relationship Id="rId3" Type="http://schemas.openxmlformats.org/officeDocument/2006/relationships/slideLayout" Target="../slideLayouts/slideLayout84.xml"/><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04.xml"/><Relationship Id="rId12" Type="http://schemas.openxmlformats.org/officeDocument/2006/relationships/theme" Target="../theme/theme9.xml"/><Relationship Id="rId1" Type="http://schemas.openxmlformats.org/officeDocument/2006/relationships/slideLayout" Target="../slideLayouts/slideLayout94.xml"/><Relationship Id="rId2" Type="http://schemas.openxmlformats.org/officeDocument/2006/relationships/slideLayout" Target="../slideLayouts/slideLayout95.xml"/><Relationship Id="rId3" Type="http://schemas.openxmlformats.org/officeDocument/2006/relationships/slideLayout" Target="../slideLayouts/slideLayout96.xml"/><Relationship Id="rId4" Type="http://schemas.openxmlformats.org/officeDocument/2006/relationships/slideLayout" Target="../slideLayouts/slideLayout97.xml"/><Relationship Id="rId5" Type="http://schemas.openxmlformats.org/officeDocument/2006/relationships/slideLayout" Target="../slideLayouts/slideLayout98.xml"/><Relationship Id="rId6" Type="http://schemas.openxmlformats.org/officeDocument/2006/relationships/slideLayout" Target="../slideLayouts/slideLayout99.xml"/><Relationship Id="rId7" Type="http://schemas.openxmlformats.org/officeDocument/2006/relationships/slideLayout" Target="../slideLayouts/slideLayout100.xml"/><Relationship Id="rId8" Type="http://schemas.openxmlformats.org/officeDocument/2006/relationships/slideLayout" Target="../slideLayouts/slideLayout101.xml"/><Relationship Id="rId9" Type="http://schemas.openxmlformats.org/officeDocument/2006/relationships/slideLayout" Target="../slideLayouts/slideLayout102.xml"/><Relationship Id="rId10"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248400"/>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685EE3ED-03C5-40AE-8EE3-6F6FE6D5D98F}"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248400"/>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685EE3ED-03C5-40AE-8EE3-6F6FE6D5D98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292952381"/>
      </p:ext>
    </p:extLst>
  </p:cSld>
  <p:clrMap bg1="dk2" tx1="lt1" bg2="dk1"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2B0344EE-1363-4DDA-B59D-4D1A4C91E0FB}"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143823690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4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248400"/>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685EE3ED-03C5-40AE-8EE3-6F6FE6D5D98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11532669"/>
      </p:ext>
    </p:extLst>
  </p:cSld>
  <p:clrMap bg1="dk2" tx1="lt1" bg2="dk1"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248400"/>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685EE3ED-03C5-40AE-8EE3-6F6FE6D5D98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031470963"/>
      </p:ext>
    </p:extLst>
  </p:cSld>
  <p:clrMap bg1="dk2" tx1="lt1" bg2="dk1"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76080F55-0E31-4B98-9A22-4DC03BE27743}"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131693382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4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76080F55-0E31-4B98-9A22-4DC03BE27743}"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81117233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4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9A556EB1-84CA-4FE8-AA69-DF7FFEB5D0B6}"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252826576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4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50E54B3F-161D-4583-A12B-2D86532B6A3C}"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258611912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4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248400"/>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smtClean="0"/>
            </a:lvl1pPr>
          </a:lstStyle>
          <a:p>
            <a:pPr>
              <a:defRPr/>
            </a:pPr>
            <a:r>
              <a:rPr lang="en-US" altLang="en-US">
                <a:solidFill>
                  <a:srgbClr val="FFFFFF"/>
                </a:solidFill>
              </a:rPr>
              <a:t>Irvine, Kip R. Assembly Language for x86 Processors 6/e, 2010.</a:t>
            </a:r>
          </a:p>
        </p:txBody>
      </p:sp>
      <p:sp>
        <p:nvSpPr>
          <p:cNvPr id="1028"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29"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endParaRPr lang="en-US" altLang="en-US" smtClean="0">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smtClean="0">
                <a:latin typeface="Times New Roman" pitchFamily="18" charset="0"/>
              </a:defRPr>
            </a:lvl1pPr>
          </a:lstStyle>
          <a:p>
            <a:pPr>
              <a:defRPr/>
            </a:pPr>
            <a:fld id="{B1BAC0B5-8767-4FB7-A5AB-0B049D028D8D}"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701701761"/>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3.w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4.wmf"/><Relationship Id="rId1" Type="http://schemas.openxmlformats.org/officeDocument/2006/relationships/vmlDrawing" Target="../drawings/vmlDrawing3.vml"/><Relationship Id="rId2" Type="http://schemas.openxmlformats.org/officeDocument/2006/relationships/slideLayout" Target="../slideLayouts/slideLayout9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0.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hyperlink" Target="http://kipirvine.com/asm/gettingStartedVS2015/index.htm" TargetMode="External"/><Relationship Id="rId4" Type="http://schemas.openxmlformats.org/officeDocument/2006/relationships/hyperlink" Target="http://www.asmirvine.com/" TargetMode="External"/><Relationship Id="rId5" Type="http://schemas.openxmlformats.org/officeDocument/2006/relationships/oleObject" Target="../embeddings/oleObject1.bin"/><Relationship Id="rId6"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hyperlink" Target="AddSubLst.tx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hyperlink" Target="AddSubMap.tx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r>
              <a:rPr lang="en-US" altLang="en-US"/>
              <a:t>Assembly Language for x86 Processors </a:t>
            </a:r>
            <a:r>
              <a:rPr lang="en-US" altLang="en-US" sz="2800"/>
              <a:t>6th Edition</a:t>
            </a:r>
            <a:r>
              <a:rPr lang="en-US" altLang="en-US"/>
              <a:t>  </a:t>
            </a:r>
          </a:p>
        </p:txBody>
      </p:sp>
      <p:sp>
        <p:nvSpPr>
          <p:cNvPr id="28675" name="Rectangle 3"/>
          <p:cNvSpPr>
            <a:spLocks noGrp="1" noChangeArrowheads="1"/>
          </p:cNvSpPr>
          <p:nvPr>
            <p:ph type="subTitle" idx="1"/>
          </p:nvPr>
        </p:nvSpPr>
        <p:spPr>
          <a:xfrm>
            <a:off x="1447800" y="2209800"/>
            <a:ext cx="6400800" cy="1752600"/>
          </a:xfrm>
        </p:spPr>
        <p:txBody>
          <a:bodyPr/>
          <a:lstStyle/>
          <a:p>
            <a:r>
              <a:rPr lang="en-US" altLang="en-US" sz="3200"/>
              <a:t>Chapter 3: Assembly Language Fundamentals</a:t>
            </a:r>
          </a:p>
        </p:txBody>
      </p:sp>
      <p:sp>
        <p:nvSpPr>
          <p:cNvPr id="28676" name="Text Box 4"/>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(c) Pearson Education, 2010. All rights reserved. You may modify and copy this slide show for your personal use, or for use in the classroom, as long as this copyright statement, the author's name, and the title are not changed.</a:t>
            </a:r>
          </a:p>
        </p:txBody>
      </p:sp>
      <p:sp>
        <p:nvSpPr>
          <p:cNvPr id="28678" name="Text Box 6"/>
          <p:cNvSpPr txBox="1">
            <a:spLocks noChangeArrowheads="1"/>
          </p:cNvSpPr>
          <p:nvPr/>
        </p:nvSpPr>
        <p:spPr bwMode="auto">
          <a:xfrm>
            <a:off x="533400" y="4953000"/>
            <a:ext cx="518160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i="1"/>
              <a:t>Slides prepared by the author</a:t>
            </a:r>
          </a:p>
          <a:p>
            <a:pPr>
              <a:spcBef>
                <a:spcPct val="50000"/>
              </a:spcBef>
            </a:pPr>
            <a:r>
              <a:rPr lang="en-US" altLang="en-US" sz="1700" i="1"/>
              <a:t>Revision date: 2/15/2010</a:t>
            </a:r>
          </a:p>
        </p:txBody>
      </p:sp>
      <p:sp>
        <p:nvSpPr>
          <p:cNvPr id="28679" name="Text Box 7"/>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chemeClr val="tx2"/>
                </a:solidFill>
              </a:rPr>
              <a:t>Kip Irvine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15D17FF3-626C-4EAF-86B5-9FA62874EB78}" type="slidenum">
              <a:rPr lang="en-US" altLang="en-US"/>
              <a:pPr/>
              <a:t>10</a:t>
            </a:fld>
            <a:endParaRPr lang="en-US" altLang="en-US"/>
          </a:p>
        </p:txBody>
      </p:sp>
      <p:sp>
        <p:nvSpPr>
          <p:cNvPr id="78850" name="Rectangle 2"/>
          <p:cNvSpPr>
            <a:spLocks noGrp="1" noChangeArrowheads="1"/>
          </p:cNvSpPr>
          <p:nvPr>
            <p:ph type="title"/>
          </p:nvPr>
        </p:nvSpPr>
        <p:spPr/>
        <p:txBody>
          <a:bodyPr/>
          <a:lstStyle/>
          <a:p>
            <a:r>
              <a:rPr lang="en-US" altLang="en-US"/>
              <a:t>Character and String Constants</a:t>
            </a:r>
          </a:p>
        </p:txBody>
      </p:sp>
      <p:sp>
        <p:nvSpPr>
          <p:cNvPr id="78851" name="Rectangle 3"/>
          <p:cNvSpPr>
            <a:spLocks noGrp="1" noChangeArrowheads="1"/>
          </p:cNvSpPr>
          <p:nvPr>
            <p:ph type="body" idx="1"/>
          </p:nvPr>
        </p:nvSpPr>
        <p:spPr>
          <a:xfrm>
            <a:off x="685800" y="1143000"/>
            <a:ext cx="7772400" cy="5105400"/>
          </a:xfrm>
        </p:spPr>
        <p:txBody>
          <a:bodyPr/>
          <a:lstStyle/>
          <a:p>
            <a:r>
              <a:rPr lang="en-US" altLang="en-US" dirty="0"/>
              <a:t>Enclose character in single or double quotes</a:t>
            </a:r>
          </a:p>
          <a:p>
            <a:pPr lvl="1"/>
            <a:r>
              <a:rPr lang="en-US" altLang="en-US" dirty="0" smtClean="0"/>
              <a:t>'A‘	,	"</a:t>
            </a:r>
            <a:r>
              <a:rPr lang="en-US" altLang="en-US" dirty="0"/>
              <a:t>x"</a:t>
            </a:r>
          </a:p>
          <a:p>
            <a:pPr lvl="1"/>
            <a:r>
              <a:rPr lang="en-US" altLang="en-US" dirty="0"/>
              <a:t>ASCII character = 1 </a:t>
            </a:r>
            <a:r>
              <a:rPr lang="en-US" altLang="en-US" dirty="0" smtClean="0"/>
              <a:t>byte</a:t>
            </a:r>
          </a:p>
          <a:p>
            <a:pPr lvl="1"/>
            <a:endParaRPr lang="en-US" altLang="en-US" dirty="0"/>
          </a:p>
          <a:p>
            <a:r>
              <a:rPr lang="en-US" altLang="en-US" dirty="0"/>
              <a:t>Enclose strings in single or double quotes</a:t>
            </a:r>
          </a:p>
          <a:p>
            <a:pPr lvl="1"/>
            <a:r>
              <a:rPr lang="en-US" altLang="en-US" dirty="0"/>
              <a:t>"ABC"</a:t>
            </a:r>
          </a:p>
          <a:p>
            <a:pPr lvl="1"/>
            <a:r>
              <a:rPr lang="en-US" altLang="en-US" dirty="0" smtClean="0"/>
              <a:t>'xyz‘	,	</a:t>
            </a:r>
            <a:r>
              <a:rPr lang="en-US" altLang="en-US" dirty="0" smtClean="0">
                <a:solidFill>
                  <a:srgbClr val="FFC000"/>
                </a:solidFill>
              </a:rPr>
              <a:t>“123” (this is a string, not a number)</a:t>
            </a:r>
            <a:endParaRPr lang="en-US" altLang="en-US" dirty="0">
              <a:solidFill>
                <a:srgbClr val="FFC000"/>
              </a:solidFill>
            </a:endParaRPr>
          </a:p>
          <a:p>
            <a:pPr lvl="1"/>
            <a:r>
              <a:rPr lang="en-US" altLang="en-US" dirty="0"/>
              <a:t>Each character occupies a single </a:t>
            </a:r>
            <a:r>
              <a:rPr lang="en-US" altLang="en-US" dirty="0" smtClean="0"/>
              <a:t>byte</a:t>
            </a:r>
          </a:p>
          <a:p>
            <a:pPr lvl="1"/>
            <a:endParaRPr lang="en-US" altLang="en-US" dirty="0"/>
          </a:p>
          <a:p>
            <a:r>
              <a:rPr lang="en-US" altLang="en-US" dirty="0"/>
              <a:t>Embedded quotes:</a:t>
            </a:r>
          </a:p>
          <a:p>
            <a:pPr lvl="1"/>
            <a:r>
              <a:rPr lang="en-US" altLang="en-US" dirty="0"/>
              <a:t>'Say "Goodnight," Gracie'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0EB3503F-EE0A-4911-82D0-8380E290CF27}" type="slidenum">
              <a:rPr lang="en-US" altLang="en-US"/>
              <a:pPr/>
              <a:t>11</a:t>
            </a:fld>
            <a:endParaRPr lang="en-US" altLang="en-US"/>
          </a:p>
        </p:txBody>
      </p:sp>
      <p:sp>
        <p:nvSpPr>
          <p:cNvPr id="79874" name="Rectangle 2"/>
          <p:cNvSpPr>
            <a:spLocks noGrp="1" noChangeArrowheads="1"/>
          </p:cNvSpPr>
          <p:nvPr>
            <p:ph type="title"/>
          </p:nvPr>
        </p:nvSpPr>
        <p:spPr/>
        <p:txBody>
          <a:bodyPr/>
          <a:lstStyle/>
          <a:p>
            <a:r>
              <a:rPr lang="en-US" altLang="en-US" dirty="0"/>
              <a:t>Reserved Words and Identifiers</a:t>
            </a:r>
          </a:p>
        </p:txBody>
      </p:sp>
      <p:sp>
        <p:nvSpPr>
          <p:cNvPr id="79875" name="Rectangle 3"/>
          <p:cNvSpPr>
            <a:spLocks noGrp="1" noChangeArrowheads="1"/>
          </p:cNvSpPr>
          <p:nvPr>
            <p:ph type="body" idx="1"/>
          </p:nvPr>
        </p:nvSpPr>
        <p:spPr>
          <a:xfrm>
            <a:off x="685800" y="838200"/>
            <a:ext cx="7772400" cy="5410200"/>
          </a:xfrm>
        </p:spPr>
        <p:txBody>
          <a:bodyPr/>
          <a:lstStyle/>
          <a:p>
            <a:r>
              <a:rPr lang="en-US" altLang="en-US" dirty="0"/>
              <a:t>Reserved words cannot be used as identifiers</a:t>
            </a:r>
          </a:p>
          <a:p>
            <a:pPr lvl="1"/>
            <a:r>
              <a:rPr lang="en-US" altLang="en-US" dirty="0"/>
              <a:t>Instruction mnemonics, directives, type attributes, operators, predefined symbols</a:t>
            </a:r>
          </a:p>
          <a:p>
            <a:pPr lvl="1"/>
            <a:r>
              <a:rPr lang="en-US" altLang="en-US" dirty="0"/>
              <a:t>See MASM reference in Appendix </a:t>
            </a:r>
            <a:r>
              <a:rPr lang="en-US" altLang="en-US" dirty="0" smtClean="0"/>
              <a:t>A</a:t>
            </a:r>
          </a:p>
          <a:p>
            <a:pPr lvl="1"/>
            <a:endParaRPr lang="en-US" altLang="en-US" dirty="0"/>
          </a:p>
          <a:p>
            <a:r>
              <a:rPr lang="en-US" altLang="en-US" dirty="0" smtClean="0"/>
              <a:t>Identifiers </a:t>
            </a:r>
            <a:r>
              <a:rPr lang="en-US" altLang="en-US" dirty="0" smtClean="0">
                <a:solidFill>
                  <a:srgbClr val="FFC000"/>
                </a:solidFill>
              </a:rPr>
              <a:t>are programmer-chosen names</a:t>
            </a:r>
          </a:p>
          <a:p>
            <a:pPr lvl="1"/>
            <a:r>
              <a:rPr lang="en-US" altLang="en-US" dirty="0" smtClean="0">
                <a:solidFill>
                  <a:srgbClr val="FFC000"/>
                </a:solidFill>
              </a:rPr>
              <a:t>Variable, constant, procedure, code label</a:t>
            </a:r>
            <a:endParaRPr lang="en-US" altLang="en-US" dirty="0">
              <a:solidFill>
                <a:srgbClr val="FFC000"/>
              </a:solidFill>
            </a:endParaRPr>
          </a:p>
          <a:p>
            <a:pPr lvl="1"/>
            <a:r>
              <a:rPr lang="en-US" altLang="en-US" dirty="0" smtClean="0"/>
              <a:t>1 to 247 </a:t>
            </a:r>
            <a:r>
              <a:rPr lang="en-US" altLang="en-US" dirty="0"/>
              <a:t>characters, including digits</a:t>
            </a:r>
          </a:p>
          <a:p>
            <a:pPr lvl="1"/>
            <a:r>
              <a:rPr lang="en-US" altLang="en-US" dirty="0">
                <a:solidFill>
                  <a:schemeClr val="tx2"/>
                </a:solidFill>
              </a:rPr>
              <a:t>not</a:t>
            </a:r>
            <a:r>
              <a:rPr lang="en-US" altLang="en-US" dirty="0"/>
              <a:t> case sensitive</a:t>
            </a:r>
          </a:p>
          <a:p>
            <a:pPr lvl="1"/>
            <a:r>
              <a:rPr lang="en-US" altLang="en-US" dirty="0"/>
              <a:t>first character must be a letter, _, @, ?, or </a:t>
            </a:r>
            <a:r>
              <a:rPr lang="en-US" altLang="en-US" dirty="0" smtClean="0"/>
              <a:t>$</a:t>
            </a:r>
          </a:p>
          <a:p>
            <a:pPr lvl="1"/>
            <a:r>
              <a:rPr lang="en-US" altLang="en-US" dirty="0" smtClean="0">
                <a:solidFill>
                  <a:srgbClr val="FFC000"/>
                </a:solidFill>
              </a:rPr>
              <a:t>Cannot be the same as an assembler reserved word</a:t>
            </a:r>
          </a:p>
          <a:p>
            <a:pPr lvl="1"/>
            <a:r>
              <a:rPr lang="en-US" altLang="en-US" dirty="0" smtClean="0">
                <a:solidFill>
                  <a:srgbClr val="FFC000"/>
                </a:solidFill>
              </a:rPr>
              <a:t>Avoid using ‘@’ as first character since many keywords start with it.</a:t>
            </a:r>
            <a:endParaRPr lang="en-US" altLang="en-US" dirty="0">
              <a:solidFill>
                <a:srgbClr val="FFC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AA1E149-BE72-4A44-9CA2-D4EA4A5D915F}" type="slidenum">
              <a:rPr lang="en-US" altLang="en-US">
                <a:solidFill>
                  <a:srgbClr val="FF9966"/>
                </a:solidFill>
              </a:rPr>
              <a:pPr/>
              <a:t>12</a:t>
            </a:fld>
            <a:endParaRPr lang="en-US" altLang="en-US">
              <a:solidFill>
                <a:srgbClr val="FF9966"/>
              </a:solidFill>
            </a:endParaRPr>
          </a:p>
        </p:txBody>
      </p:sp>
      <p:sp>
        <p:nvSpPr>
          <p:cNvPr id="73730" name="Rectangle 2"/>
          <p:cNvSpPr>
            <a:spLocks noGrp="1" noChangeArrowheads="1"/>
          </p:cNvSpPr>
          <p:nvPr>
            <p:ph type="title"/>
          </p:nvPr>
        </p:nvSpPr>
        <p:spPr/>
        <p:txBody>
          <a:bodyPr/>
          <a:lstStyle/>
          <a:p>
            <a:r>
              <a:rPr lang="en-US" altLang="en-US" dirty="0"/>
              <a:t>Directives and Instructions</a:t>
            </a:r>
            <a:endParaRPr lang="fr-CA" altLang="en-US" dirty="0"/>
          </a:p>
        </p:txBody>
      </p:sp>
      <p:sp>
        <p:nvSpPr>
          <p:cNvPr id="73731" name="Rectangle 3"/>
          <p:cNvSpPr>
            <a:spLocks noGrp="1" noChangeArrowheads="1"/>
          </p:cNvSpPr>
          <p:nvPr>
            <p:ph type="body" idx="1"/>
          </p:nvPr>
        </p:nvSpPr>
        <p:spPr/>
        <p:txBody>
          <a:bodyPr/>
          <a:lstStyle/>
          <a:p>
            <a:pPr>
              <a:lnSpc>
                <a:spcPct val="90000"/>
              </a:lnSpc>
            </a:pPr>
            <a:r>
              <a:rPr lang="en-US" altLang="en-US" sz="2000" dirty="0"/>
              <a:t>Assembly language statements are either </a:t>
            </a:r>
            <a:r>
              <a:rPr lang="en-US" altLang="en-US" sz="2000" dirty="0">
                <a:solidFill>
                  <a:srgbClr val="FF0000"/>
                </a:solidFill>
              </a:rPr>
              <a:t>directives </a:t>
            </a:r>
            <a:r>
              <a:rPr lang="en-US" altLang="en-US" sz="2000" dirty="0"/>
              <a:t>or </a:t>
            </a:r>
            <a:r>
              <a:rPr lang="en-US" altLang="en-US" sz="2000" dirty="0" smtClean="0">
                <a:solidFill>
                  <a:srgbClr val="FF0000"/>
                </a:solidFill>
              </a:rPr>
              <a:t>instructions</a:t>
            </a:r>
          </a:p>
          <a:p>
            <a:pPr>
              <a:lnSpc>
                <a:spcPct val="90000"/>
              </a:lnSpc>
            </a:pPr>
            <a:endParaRPr lang="en-US" altLang="en-US" sz="2000" dirty="0"/>
          </a:p>
          <a:p>
            <a:pPr>
              <a:lnSpc>
                <a:spcPct val="90000"/>
              </a:lnSpc>
            </a:pPr>
            <a:r>
              <a:rPr lang="en-US" altLang="en-US" sz="2000" dirty="0">
                <a:solidFill>
                  <a:schemeClr val="hlink"/>
                </a:solidFill>
              </a:rPr>
              <a:t>Instructions</a:t>
            </a:r>
            <a:r>
              <a:rPr lang="en-US" altLang="en-US" sz="2000" dirty="0"/>
              <a:t> are executable statements. They are translated by the assembler into machine instructions. Ex:</a:t>
            </a:r>
          </a:p>
          <a:p>
            <a:pPr lvl="2">
              <a:lnSpc>
                <a:spcPct val="90000"/>
              </a:lnSpc>
            </a:pPr>
            <a:r>
              <a:rPr lang="en-US" altLang="en-US" sz="2200" dirty="0"/>
              <a:t>call </a:t>
            </a:r>
            <a:r>
              <a:rPr lang="en-US" altLang="en-US" sz="2200" dirty="0" err="1"/>
              <a:t>MySub</a:t>
            </a:r>
            <a:r>
              <a:rPr lang="en-US" altLang="en-US" sz="2200" dirty="0"/>
              <a:t>  ;transfer of control</a:t>
            </a:r>
          </a:p>
          <a:p>
            <a:pPr lvl="2">
              <a:lnSpc>
                <a:spcPct val="90000"/>
              </a:lnSpc>
            </a:pPr>
            <a:r>
              <a:rPr lang="en-US" altLang="en-US" sz="2200" dirty="0" err="1"/>
              <a:t>mov</a:t>
            </a:r>
            <a:r>
              <a:rPr lang="en-US" altLang="en-US" sz="2200" dirty="0"/>
              <a:t>  ax,5   ;data transfer</a:t>
            </a:r>
          </a:p>
          <a:p>
            <a:pPr>
              <a:lnSpc>
                <a:spcPct val="90000"/>
              </a:lnSpc>
            </a:pPr>
            <a:endParaRPr lang="en-US" altLang="en-US" sz="2000" dirty="0"/>
          </a:p>
          <a:p>
            <a:pPr>
              <a:lnSpc>
                <a:spcPct val="90000"/>
              </a:lnSpc>
            </a:pPr>
            <a:r>
              <a:rPr lang="en-US" altLang="en-US" sz="2000" dirty="0">
                <a:solidFill>
                  <a:schemeClr val="hlink"/>
                </a:solidFill>
              </a:rPr>
              <a:t>Directives</a:t>
            </a:r>
            <a:r>
              <a:rPr lang="en-US" altLang="en-US" sz="2000" dirty="0"/>
              <a:t> tells the assembler how to generate machine </a:t>
            </a:r>
            <a:r>
              <a:rPr lang="en-US" altLang="en-US" sz="2000" dirty="0" smtClean="0"/>
              <a:t>code, allocate storage, or define segments. They do not execute at run time; </a:t>
            </a:r>
            <a:r>
              <a:rPr lang="en-US" altLang="en-US" sz="2000" dirty="0" smtClean="0">
                <a:solidFill>
                  <a:srgbClr val="0070C0"/>
                </a:solidFill>
              </a:rPr>
              <a:t>i.e. OS operations</a:t>
            </a:r>
            <a:r>
              <a:rPr lang="en-US" altLang="en-US" sz="2000" dirty="0" smtClean="0"/>
              <a:t>. </a:t>
            </a:r>
            <a:r>
              <a:rPr lang="en-US" altLang="en-US" sz="2000" dirty="0"/>
              <a:t>Ex:  </a:t>
            </a:r>
          </a:p>
          <a:p>
            <a:pPr lvl="2">
              <a:lnSpc>
                <a:spcPct val="90000"/>
              </a:lnSpc>
              <a:buFont typeface="Monotype Sorts" pitchFamily="2" charset="2"/>
              <a:buNone/>
            </a:pPr>
            <a:r>
              <a:rPr lang="en-US" altLang="en-US" sz="2200" dirty="0"/>
              <a:t>count </a:t>
            </a:r>
            <a:r>
              <a:rPr lang="en-US" altLang="en-US" sz="2200" dirty="0" smtClean="0"/>
              <a:t>BYTE 50 ;</a:t>
            </a:r>
            <a:r>
              <a:rPr lang="en-US" altLang="en-US" sz="2200" dirty="0"/>
              <a:t>creates 1 byte</a:t>
            </a:r>
          </a:p>
          <a:p>
            <a:pPr lvl="2">
              <a:lnSpc>
                <a:spcPct val="90000"/>
              </a:lnSpc>
              <a:buFont typeface="Monotype Sorts" pitchFamily="2" charset="2"/>
              <a:buNone/>
            </a:pPr>
            <a:r>
              <a:rPr lang="en-US" altLang="en-US" sz="2200" dirty="0"/>
              <a:t>			   ;of storage </a:t>
            </a:r>
          </a:p>
          <a:p>
            <a:pPr lvl="2">
              <a:lnSpc>
                <a:spcPct val="90000"/>
              </a:lnSpc>
              <a:buFont typeface="Monotype Sorts" pitchFamily="2" charset="2"/>
              <a:buNone/>
            </a:pPr>
            <a:r>
              <a:rPr lang="en-US" altLang="en-US" sz="2200" dirty="0"/>
              <a:t> 			   ;initialized to 50</a:t>
            </a:r>
          </a:p>
          <a:p>
            <a:pPr lvl="2">
              <a:lnSpc>
                <a:spcPct val="90000"/>
              </a:lnSpc>
            </a:pPr>
            <a:r>
              <a:rPr lang="en-US" altLang="en-US" sz="2200" dirty="0"/>
              <a:t>			</a:t>
            </a:r>
          </a:p>
        </p:txBody>
      </p:sp>
    </p:spTree>
    <p:extLst>
      <p:ext uri="{BB962C8B-B14F-4D97-AF65-F5344CB8AC3E}">
        <p14:creationId xmlns:p14="http://schemas.microsoft.com/office/powerpoint/2010/main" val="3023041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04800" y="6400800"/>
            <a:ext cx="4724400" cy="304800"/>
          </a:xfrm>
        </p:spPr>
        <p:txBody>
          <a:bodyPr/>
          <a:lstStyle/>
          <a:p>
            <a:r>
              <a:rPr lang="en-US" altLang="en-US" dirty="0"/>
              <a:t>Irvine, Kip R. Assembly Language for x86 Processors 6/e, 2010.</a:t>
            </a:r>
          </a:p>
        </p:txBody>
      </p:sp>
      <p:sp>
        <p:nvSpPr>
          <p:cNvPr id="5" name="Slide Number Placeholder 4"/>
          <p:cNvSpPr>
            <a:spLocks noGrp="1"/>
          </p:cNvSpPr>
          <p:nvPr>
            <p:ph type="sldNum" sz="quarter" idx="11"/>
          </p:nvPr>
        </p:nvSpPr>
        <p:spPr/>
        <p:txBody>
          <a:bodyPr/>
          <a:lstStyle/>
          <a:p>
            <a:fld id="{978572D9-CD23-46BC-90E1-413AB6C51E8B}" type="slidenum">
              <a:rPr lang="en-US" altLang="en-US"/>
              <a:pPr/>
              <a:t>13</a:t>
            </a:fld>
            <a:endParaRPr lang="en-US" altLang="en-US"/>
          </a:p>
        </p:txBody>
      </p:sp>
      <p:sp>
        <p:nvSpPr>
          <p:cNvPr id="131074" name="Rectangle 1026"/>
          <p:cNvSpPr>
            <a:spLocks noGrp="1" noChangeArrowheads="1"/>
          </p:cNvSpPr>
          <p:nvPr>
            <p:ph type="title"/>
          </p:nvPr>
        </p:nvSpPr>
        <p:spPr/>
        <p:txBody>
          <a:bodyPr/>
          <a:lstStyle/>
          <a:p>
            <a:r>
              <a:rPr lang="en-US" altLang="en-US" dirty="0"/>
              <a:t>Directives</a:t>
            </a:r>
          </a:p>
        </p:txBody>
      </p:sp>
      <p:sp>
        <p:nvSpPr>
          <p:cNvPr id="131075" name="Rectangle 1027"/>
          <p:cNvSpPr>
            <a:spLocks noGrp="1" noChangeArrowheads="1"/>
          </p:cNvSpPr>
          <p:nvPr>
            <p:ph type="body" idx="1"/>
          </p:nvPr>
        </p:nvSpPr>
        <p:spPr>
          <a:xfrm>
            <a:off x="228600" y="838200"/>
            <a:ext cx="8763000" cy="5867400"/>
          </a:xfrm>
        </p:spPr>
        <p:txBody>
          <a:bodyPr/>
          <a:lstStyle/>
          <a:p>
            <a:r>
              <a:rPr lang="en-US" altLang="en-US" dirty="0"/>
              <a:t>Commands that are recognized and acted upon by the </a:t>
            </a:r>
            <a:r>
              <a:rPr lang="en-US" altLang="en-US" dirty="0" smtClean="0"/>
              <a:t>assembler</a:t>
            </a:r>
          </a:p>
          <a:p>
            <a:endParaRPr lang="en-US" altLang="en-US" dirty="0"/>
          </a:p>
          <a:p>
            <a:pPr lvl="1"/>
            <a:r>
              <a:rPr lang="en-US" altLang="en-US" dirty="0"/>
              <a:t>Not part of the Intel instruction </a:t>
            </a:r>
            <a:r>
              <a:rPr lang="en-US" altLang="en-US" dirty="0" smtClean="0"/>
              <a:t>set; </a:t>
            </a:r>
            <a:r>
              <a:rPr lang="en-US" altLang="en-US" dirty="0" smtClean="0">
                <a:solidFill>
                  <a:srgbClr val="FFC000"/>
                </a:solidFill>
              </a:rPr>
              <a:t>but used by the assembler (i.e. the compiler) to direct the OS to perform certain tasks</a:t>
            </a:r>
            <a:r>
              <a:rPr lang="en-US" altLang="en-US" dirty="0" smtClean="0"/>
              <a:t>.</a:t>
            </a:r>
          </a:p>
          <a:p>
            <a:pPr lvl="1"/>
            <a:endParaRPr lang="en-US" altLang="en-US" dirty="0"/>
          </a:p>
          <a:p>
            <a:pPr lvl="1"/>
            <a:r>
              <a:rPr lang="en-US" altLang="en-US" dirty="0"/>
              <a:t>Used to declare code, data areas, select memory model, declare procedures, etc</a:t>
            </a:r>
            <a:r>
              <a:rPr lang="en-US" altLang="en-US" dirty="0" smtClean="0"/>
              <a:t>.</a:t>
            </a:r>
          </a:p>
          <a:p>
            <a:pPr lvl="1"/>
            <a:endParaRPr lang="en-US" altLang="en-US" dirty="0"/>
          </a:p>
          <a:p>
            <a:pPr lvl="1"/>
            <a:r>
              <a:rPr lang="en-US" altLang="en-US" dirty="0"/>
              <a:t>not case </a:t>
            </a:r>
            <a:r>
              <a:rPr lang="en-US" altLang="en-US" dirty="0" smtClean="0"/>
              <a:t>sensitive</a:t>
            </a:r>
          </a:p>
          <a:p>
            <a:pPr lvl="1"/>
            <a:endParaRPr lang="en-US" altLang="en-US" dirty="0"/>
          </a:p>
          <a:p>
            <a:r>
              <a:rPr lang="en-US" altLang="en-US" dirty="0"/>
              <a:t>Different assemblers have different </a:t>
            </a:r>
            <a:r>
              <a:rPr lang="en-US" altLang="en-US" dirty="0" smtClean="0"/>
              <a:t>directives</a:t>
            </a:r>
          </a:p>
          <a:p>
            <a:endParaRPr lang="en-US" altLang="en-US" dirty="0"/>
          </a:p>
          <a:p>
            <a:pPr lvl="1"/>
            <a:r>
              <a:rPr lang="en-US" altLang="en-US" dirty="0" smtClean="0"/>
              <a:t>TASM or NASM </a:t>
            </a:r>
            <a:r>
              <a:rPr lang="en-US" altLang="en-US" dirty="0"/>
              <a:t>not the same as MASM, for example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7196DBF9-7E54-49D6-B2DB-F30E3BAA3217}" type="slidenum">
              <a:rPr lang="en-US" altLang="en-US"/>
              <a:pPr/>
              <a:t>14</a:t>
            </a:fld>
            <a:endParaRPr lang="en-US" altLang="en-US"/>
          </a:p>
        </p:txBody>
      </p:sp>
      <p:sp>
        <p:nvSpPr>
          <p:cNvPr id="80898" name="Rectangle 2"/>
          <p:cNvSpPr>
            <a:spLocks noGrp="1" noChangeArrowheads="1"/>
          </p:cNvSpPr>
          <p:nvPr>
            <p:ph type="title"/>
          </p:nvPr>
        </p:nvSpPr>
        <p:spPr/>
        <p:txBody>
          <a:bodyPr/>
          <a:lstStyle/>
          <a:p>
            <a:r>
              <a:rPr lang="en-US" altLang="en-US" dirty="0"/>
              <a:t>Instructions</a:t>
            </a:r>
          </a:p>
        </p:txBody>
      </p:sp>
      <p:sp>
        <p:nvSpPr>
          <p:cNvPr id="80899" name="Rectangle 3"/>
          <p:cNvSpPr>
            <a:spLocks noGrp="1" noChangeArrowheads="1"/>
          </p:cNvSpPr>
          <p:nvPr>
            <p:ph type="body" idx="1"/>
          </p:nvPr>
        </p:nvSpPr>
        <p:spPr>
          <a:xfrm>
            <a:off x="1143000" y="762000"/>
            <a:ext cx="7010400" cy="5486400"/>
          </a:xfrm>
        </p:spPr>
        <p:txBody>
          <a:bodyPr/>
          <a:lstStyle/>
          <a:p>
            <a:r>
              <a:rPr lang="en-US" altLang="en-US" dirty="0"/>
              <a:t>Assembled into machine code by </a:t>
            </a:r>
            <a:r>
              <a:rPr lang="en-US" altLang="en-US" dirty="0" smtClean="0"/>
              <a:t>assembler</a:t>
            </a:r>
          </a:p>
          <a:p>
            <a:endParaRPr lang="en-US" altLang="en-US" dirty="0"/>
          </a:p>
          <a:p>
            <a:r>
              <a:rPr lang="en-US" altLang="en-US" dirty="0"/>
              <a:t>Executed at runtime by the </a:t>
            </a:r>
            <a:r>
              <a:rPr lang="en-US" altLang="en-US" dirty="0" smtClean="0"/>
              <a:t>CPU</a:t>
            </a:r>
          </a:p>
          <a:p>
            <a:endParaRPr lang="en-US" altLang="en-US" dirty="0"/>
          </a:p>
          <a:p>
            <a:r>
              <a:rPr lang="en-US" altLang="en-US" dirty="0">
                <a:solidFill>
                  <a:srgbClr val="FFC000"/>
                </a:solidFill>
              </a:rPr>
              <a:t>We use the Intel IA-32 instruction </a:t>
            </a:r>
            <a:r>
              <a:rPr lang="en-US" altLang="en-US" dirty="0" smtClean="0">
                <a:solidFill>
                  <a:srgbClr val="FFC000"/>
                </a:solidFill>
              </a:rPr>
              <a:t>set</a:t>
            </a:r>
          </a:p>
          <a:p>
            <a:endParaRPr lang="en-US" altLang="en-US" dirty="0" smtClean="0">
              <a:solidFill>
                <a:srgbClr val="FFC000"/>
              </a:solidFill>
            </a:endParaRPr>
          </a:p>
          <a:p>
            <a:pPr lvl="1"/>
            <a:r>
              <a:rPr lang="en-US" altLang="en-US" dirty="0" smtClean="0">
                <a:solidFill>
                  <a:srgbClr val="FFC000"/>
                </a:solidFill>
              </a:rPr>
              <a:t>Always INCLUDE </a:t>
            </a:r>
            <a:r>
              <a:rPr lang="en-US" altLang="en-US" b="1" i="1" u="sng" dirty="0" smtClean="0">
                <a:solidFill>
                  <a:srgbClr val="FFC000"/>
                </a:solidFill>
              </a:rPr>
              <a:t>Irvine32.inc</a:t>
            </a:r>
            <a:r>
              <a:rPr lang="en-US" altLang="en-US" dirty="0" smtClean="0">
                <a:solidFill>
                  <a:srgbClr val="FFC000"/>
                </a:solidFill>
              </a:rPr>
              <a:t> in your programs</a:t>
            </a:r>
          </a:p>
          <a:p>
            <a:pPr lvl="1"/>
            <a:endParaRPr lang="en-US" altLang="en-US" b="1" i="1" u="sng" dirty="0">
              <a:solidFill>
                <a:srgbClr val="FFC000"/>
              </a:solidFill>
            </a:endParaRPr>
          </a:p>
          <a:p>
            <a:r>
              <a:rPr lang="en-US" altLang="en-US" dirty="0"/>
              <a:t>An instruction contains:</a:t>
            </a:r>
          </a:p>
          <a:p>
            <a:pPr lvl="1"/>
            <a:r>
              <a:rPr lang="en-US" altLang="en-US" dirty="0"/>
              <a:t>Label		(optional)</a:t>
            </a:r>
          </a:p>
          <a:p>
            <a:pPr lvl="1"/>
            <a:r>
              <a:rPr lang="en-US" altLang="en-US" dirty="0"/>
              <a:t>Mnemonic	(required)</a:t>
            </a:r>
          </a:p>
          <a:p>
            <a:pPr lvl="1"/>
            <a:r>
              <a:rPr lang="en-US" altLang="en-US" dirty="0"/>
              <a:t>Operand	(depends on the instruction)</a:t>
            </a:r>
          </a:p>
          <a:p>
            <a:pPr lvl="1"/>
            <a:r>
              <a:rPr lang="en-US" altLang="en-US" dirty="0"/>
              <a:t>Comment	(optional)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04800" y="6400800"/>
            <a:ext cx="4724400" cy="304800"/>
          </a:xfrm>
        </p:spPr>
        <p:txBody>
          <a:bodyPr/>
          <a:lstStyle/>
          <a:p>
            <a:r>
              <a:rPr lang="en-US" altLang="en-US" dirty="0"/>
              <a:t>Irvine, Kip R. Assembly Language for x86 Processors 6/e, 2010.</a:t>
            </a:r>
          </a:p>
        </p:txBody>
      </p:sp>
      <p:sp>
        <p:nvSpPr>
          <p:cNvPr id="5" name="Slide Number Placeholder 4"/>
          <p:cNvSpPr>
            <a:spLocks noGrp="1"/>
          </p:cNvSpPr>
          <p:nvPr>
            <p:ph type="sldNum" sz="quarter" idx="11"/>
          </p:nvPr>
        </p:nvSpPr>
        <p:spPr/>
        <p:txBody>
          <a:bodyPr/>
          <a:lstStyle/>
          <a:p>
            <a:fld id="{4CAA42B6-1058-4A7F-B6A4-C86314A8A365}" type="slidenum">
              <a:rPr lang="en-US" altLang="en-US"/>
              <a:pPr/>
              <a:t>15</a:t>
            </a:fld>
            <a:endParaRPr lang="en-US" altLang="en-US"/>
          </a:p>
        </p:txBody>
      </p:sp>
      <p:sp>
        <p:nvSpPr>
          <p:cNvPr id="82946" name="Rectangle 2"/>
          <p:cNvSpPr>
            <a:spLocks noGrp="1" noChangeArrowheads="1"/>
          </p:cNvSpPr>
          <p:nvPr>
            <p:ph type="title"/>
          </p:nvPr>
        </p:nvSpPr>
        <p:spPr/>
        <p:txBody>
          <a:bodyPr/>
          <a:lstStyle/>
          <a:p>
            <a:r>
              <a:rPr lang="en-US" altLang="en-US" dirty="0"/>
              <a:t>Mnemonics and Operands</a:t>
            </a:r>
          </a:p>
        </p:txBody>
      </p:sp>
      <p:sp>
        <p:nvSpPr>
          <p:cNvPr id="82947" name="Rectangle 3"/>
          <p:cNvSpPr>
            <a:spLocks noGrp="1" noChangeArrowheads="1"/>
          </p:cNvSpPr>
          <p:nvPr>
            <p:ph type="body" idx="1"/>
          </p:nvPr>
        </p:nvSpPr>
        <p:spPr>
          <a:xfrm>
            <a:off x="1143000" y="838200"/>
            <a:ext cx="7010400" cy="5410200"/>
          </a:xfrm>
        </p:spPr>
        <p:txBody>
          <a:bodyPr/>
          <a:lstStyle/>
          <a:p>
            <a:pPr marL="227013" indent="-227013"/>
            <a:r>
              <a:rPr lang="en-US" altLang="en-US" dirty="0"/>
              <a:t>Instruction </a:t>
            </a:r>
            <a:r>
              <a:rPr lang="en-US" altLang="en-US" dirty="0" smtClean="0"/>
              <a:t>Mnemonics</a:t>
            </a:r>
          </a:p>
          <a:p>
            <a:pPr marL="227013" indent="-227013"/>
            <a:endParaRPr lang="en-US" altLang="en-US" dirty="0"/>
          </a:p>
          <a:p>
            <a:pPr lvl="1"/>
            <a:r>
              <a:rPr lang="en-US" altLang="en-US" dirty="0"/>
              <a:t>memory aid</a:t>
            </a:r>
          </a:p>
          <a:p>
            <a:pPr lvl="1"/>
            <a:r>
              <a:rPr lang="en-US" altLang="en-US" dirty="0"/>
              <a:t>examples: MOV, ADD, SUB, MUL, INC, </a:t>
            </a:r>
            <a:r>
              <a:rPr lang="en-US" altLang="en-US" dirty="0" smtClean="0"/>
              <a:t>DEC</a:t>
            </a:r>
          </a:p>
          <a:p>
            <a:pPr lvl="1"/>
            <a:endParaRPr lang="en-US" altLang="en-US" dirty="0"/>
          </a:p>
          <a:p>
            <a:pPr marL="227013" indent="-227013"/>
            <a:r>
              <a:rPr lang="en-US" altLang="en-US" dirty="0" smtClean="0"/>
              <a:t>Operands</a:t>
            </a:r>
          </a:p>
          <a:p>
            <a:pPr marL="227013" indent="-227013"/>
            <a:endParaRPr lang="en-US" altLang="en-US" dirty="0"/>
          </a:p>
          <a:p>
            <a:pPr lvl="1"/>
            <a:r>
              <a:rPr lang="en-US" altLang="en-US" dirty="0"/>
              <a:t>constant</a:t>
            </a:r>
          </a:p>
          <a:p>
            <a:pPr lvl="1"/>
            <a:r>
              <a:rPr lang="en-US" altLang="en-US" dirty="0"/>
              <a:t>constant expression</a:t>
            </a:r>
          </a:p>
          <a:p>
            <a:pPr lvl="1"/>
            <a:r>
              <a:rPr lang="en-US" altLang="en-US" dirty="0"/>
              <a:t>register</a:t>
            </a:r>
          </a:p>
          <a:p>
            <a:pPr lvl="1"/>
            <a:r>
              <a:rPr lang="en-US" altLang="en-US" dirty="0"/>
              <a:t>memory (data label)</a:t>
            </a:r>
          </a:p>
          <a:p>
            <a:pPr marL="227013" indent="-227013">
              <a:buFontTx/>
              <a:buNone/>
            </a:pPr>
            <a:endParaRPr lang="en-US" altLang="en-US" sz="2000" dirty="0"/>
          </a:p>
          <a:p>
            <a:pPr marL="227013" indent="-227013">
              <a:buFontTx/>
              <a:buNone/>
            </a:pPr>
            <a:r>
              <a:rPr lang="en-US" altLang="en-US" sz="2000" dirty="0"/>
              <a:t>Constants and constant expressions are often called </a:t>
            </a:r>
            <a:r>
              <a:rPr lang="en-US" altLang="en-US" sz="2000" dirty="0">
                <a:solidFill>
                  <a:schemeClr val="tx2"/>
                </a:solidFill>
              </a:rPr>
              <a:t>immediate values</a:t>
            </a:r>
            <a:endParaRPr lang="en-US" alt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130FC9C6-6A35-4F53-BD8A-5A46BA0ED04B}" type="slidenum">
              <a:rPr lang="en-US" altLang="en-US"/>
              <a:pPr/>
              <a:t>16</a:t>
            </a:fld>
            <a:endParaRPr lang="en-US" altLang="en-US"/>
          </a:p>
        </p:txBody>
      </p:sp>
      <p:sp>
        <p:nvSpPr>
          <p:cNvPr id="83970" name="Rectangle 2"/>
          <p:cNvSpPr>
            <a:spLocks noGrp="1" noChangeArrowheads="1"/>
          </p:cNvSpPr>
          <p:nvPr>
            <p:ph type="title"/>
          </p:nvPr>
        </p:nvSpPr>
        <p:spPr/>
        <p:txBody>
          <a:bodyPr/>
          <a:lstStyle/>
          <a:p>
            <a:r>
              <a:rPr lang="en-US" altLang="en-US" dirty="0"/>
              <a:t>Instruction Format Examples</a:t>
            </a:r>
          </a:p>
        </p:txBody>
      </p:sp>
      <p:sp>
        <p:nvSpPr>
          <p:cNvPr id="83971" name="Rectangle 3"/>
          <p:cNvSpPr>
            <a:spLocks noGrp="1" noChangeArrowheads="1"/>
          </p:cNvSpPr>
          <p:nvPr>
            <p:ph type="body" idx="1"/>
          </p:nvPr>
        </p:nvSpPr>
        <p:spPr>
          <a:xfrm>
            <a:off x="762000" y="838200"/>
            <a:ext cx="7772400" cy="5410200"/>
          </a:xfrm>
        </p:spPr>
        <p:txBody>
          <a:bodyPr/>
          <a:lstStyle/>
          <a:p>
            <a:r>
              <a:rPr lang="en-US" altLang="en-US" dirty="0"/>
              <a:t>No operands</a:t>
            </a:r>
          </a:p>
          <a:p>
            <a:pPr lvl="1"/>
            <a:r>
              <a:rPr lang="en-US" altLang="en-US" dirty="0" err="1"/>
              <a:t>stc</a:t>
            </a:r>
            <a:r>
              <a:rPr lang="en-US" altLang="en-US" dirty="0"/>
              <a:t>			; set Carry </a:t>
            </a:r>
            <a:r>
              <a:rPr lang="en-US" altLang="en-US" dirty="0" smtClean="0"/>
              <a:t>flag</a:t>
            </a:r>
          </a:p>
          <a:p>
            <a:pPr lvl="1"/>
            <a:endParaRPr lang="en-US" altLang="en-US" dirty="0"/>
          </a:p>
          <a:p>
            <a:r>
              <a:rPr lang="en-US" altLang="en-US" dirty="0"/>
              <a:t>One operand</a:t>
            </a:r>
          </a:p>
          <a:p>
            <a:pPr lvl="1"/>
            <a:r>
              <a:rPr lang="en-US" altLang="en-US" dirty="0" err="1"/>
              <a:t>inc</a:t>
            </a:r>
            <a:r>
              <a:rPr lang="en-US" altLang="en-US" dirty="0"/>
              <a:t> </a:t>
            </a:r>
            <a:r>
              <a:rPr lang="en-US" altLang="en-US" dirty="0" err="1"/>
              <a:t>eax</a:t>
            </a:r>
            <a:r>
              <a:rPr lang="en-US" altLang="en-US" dirty="0"/>
              <a:t>			; register</a:t>
            </a:r>
          </a:p>
          <a:p>
            <a:pPr lvl="1"/>
            <a:r>
              <a:rPr lang="en-US" altLang="en-US" dirty="0" err="1" smtClean="0"/>
              <a:t>dec</a:t>
            </a:r>
            <a:r>
              <a:rPr lang="en-US" altLang="en-US" dirty="0" smtClean="0"/>
              <a:t> </a:t>
            </a:r>
            <a:r>
              <a:rPr lang="en-US" altLang="en-US" dirty="0" err="1" smtClean="0"/>
              <a:t>myByte</a:t>
            </a:r>
            <a:r>
              <a:rPr lang="en-US" altLang="en-US" dirty="0"/>
              <a:t>		; </a:t>
            </a:r>
            <a:r>
              <a:rPr lang="en-US" altLang="en-US" dirty="0" smtClean="0"/>
              <a:t>memory</a:t>
            </a:r>
          </a:p>
          <a:p>
            <a:pPr lvl="1"/>
            <a:endParaRPr lang="en-US" altLang="en-US" dirty="0"/>
          </a:p>
          <a:p>
            <a:r>
              <a:rPr lang="en-US" altLang="en-US" dirty="0"/>
              <a:t>Two </a:t>
            </a:r>
            <a:r>
              <a:rPr lang="en-US" altLang="en-US" dirty="0" smtClean="0"/>
              <a:t>operands	</a:t>
            </a:r>
            <a:r>
              <a:rPr lang="en-US" altLang="en-US" sz="1400" dirty="0" smtClean="0">
                <a:solidFill>
                  <a:srgbClr val="FFC000"/>
                </a:solidFill>
              </a:rPr>
              <a:t>(there are also 3-operand instructions, but they are very rare)</a:t>
            </a:r>
            <a:endParaRPr lang="en-US" altLang="en-US" sz="1400" dirty="0">
              <a:solidFill>
                <a:srgbClr val="FFC000"/>
              </a:solidFill>
            </a:endParaRPr>
          </a:p>
          <a:p>
            <a:pPr lvl="1"/>
            <a:r>
              <a:rPr lang="en-US" altLang="en-US" dirty="0"/>
              <a:t>add </a:t>
            </a:r>
            <a:r>
              <a:rPr lang="en-US" altLang="en-US" dirty="0" err="1"/>
              <a:t>ebx</a:t>
            </a:r>
            <a:r>
              <a:rPr lang="en-US" altLang="en-US" dirty="0" smtClean="0"/>
              <a:t>, </a:t>
            </a:r>
            <a:r>
              <a:rPr lang="en-US" altLang="en-US" dirty="0" err="1" smtClean="0"/>
              <a:t>ecx</a:t>
            </a:r>
            <a:r>
              <a:rPr lang="en-US" altLang="en-US" dirty="0"/>
              <a:t>		; register, register</a:t>
            </a:r>
          </a:p>
          <a:p>
            <a:pPr lvl="1"/>
            <a:r>
              <a:rPr lang="en-US" altLang="en-US" dirty="0"/>
              <a:t>sub </a:t>
            </a:r>
            <a:r>
              <a:rPr lang="en-US" altLang="en-US" dirty="0" err="1"/>
              <a:t>myByte</a:t>
            </a:r>
            <a:r>
              <a:rPr lang="en-US" altLang="en-US" dirty="0" smtClean="0"/>
              <a:t>, 25</a:t>
            </a:r>
            <a:r>
              <a:rPr lang="en-US" altLang="en-US" dirty="0"/>
              <a:t>		; memory, constant</a:t>
            </a:r>
          </a:p>
          <a:p>
            <a:pPr lvl="1"/>
            <a:r>
              <a:rPr lang="en-US" altLang="en-US" dirty="0"/>
              <a:t>add </a:t>
            </a:r>
            <a:r>
              <a:rPr lang="en-US" altLang="en-US" dirty="0" err="1"/>
              <a:t>eax</a:t>
            </a:r>
            <a:r>
              <a:rPr lang="en-US" altLang="en-US" dirty="0" smtClean="0"/>
              <a:t>, 36 </a:t>
            </a:r>
            <a:r>
              <a:rPr lang="en-US" altLang="en-US" dirty="0"/>
              <a:t>* 25	</a:t>
            </a:r>
            <a:r>
              <a:rPr lang="en-US" altLang="en-US" dirty="0" smtClean="0"/>
              <a:t>; </a:t>
            </a:r>
            <a:r>
              <a:rPr lang="en-US" altLang="en-US" dirty="0"/>
              <a:t>register, </a:t>
            </a:r>
            <a:r>
              <a:rPr lang="en-US" altLang="en-US" dirty="0" smtClean="0"/>
              <a:t>constant-expression</a:t>
            </a:r>
          </a:p>
          <a:p>
            <a:pPr lvl="1"/>
            <a:endParaRPr lang="en-US" altLang="en-US" dirty="0"/>
          </a:p>
          <a:p>
            <a:r>
              <a:rPr lang="en-US" altLang="en-US" dirty="0" smtClean="0">
                <a:solidFill>
                  <a:srgbClr val="FFC000"/>
                </a:solidFill>
              </a:rPr>
              <a:t>All instructions are in the </a:t>
            </a:r>
            <a:r>
              <a:rPr lang="en-US" altLang="en-US" b="1" i="1" u="sng" dirty="0" smtClean="0">
                <a:solidFill>
                  <a:srgbClr val="FFC000"/>
                </a:solidFill>
              </a:rPr>
              <a:t>.code</a:t>
            </a:r>
            <a:r>
              <a:rPr lang="en-US" altLang="en-US" dirty="0" smtClean="0">
                <a:solidFill>
                  <a:srgbClr val="FFC000"/>
                </a:solidFill>
              </a:rPr>
              <a:t> segment of programs</a:t>
            </a:r>
            <a:endParaRPr lang="en-US" altLang="en-US" dirty="0">
              <a:solidFill>
                <a:srgbClr val="FFC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Irvine, Kip R. Assembly Language for x86 Processors 6/e, 2010.</a:t>
            </a:r>
          </a:p>
        </p:txBody>
      </p:sp>
      <p:sp>
        <p:nvSpPr>
          <p:cNvPr id="5" name="Slide Number Placeholder 3"/>
          <p:cNvSpPr>
            <a:spLocks noGrp="1"/>
          </p:cNvSpPr>
          <p:nvPr>
            <p:ph type="sldNum" sz="quarter" idx="11"/>
          </p:nvPr>
        </p:nvSpPr>
        <p:spPr/>
        <p:txBody>
          <a:bodyPr/>
          <a:lstStyle/>
          <a:p>
            <a:fld id="{EFC645BE-0FCF-4E2A-84A6-9C0CC74A5DCA}" type="slidenum">
              <a:rPr lang="en-US" altLang="en-US"/>
              <a:pPr/>
              <a:t>17</a:t>
            </a:fld>
            <a:endParaRPr lang="en-US" altLang="en-US"/>
          </a:p>
        </p:txBody>
      </p:sp>
      <p:sp>
        <p:nvSpPr>
          <p:cNvPr id="89090" name="Rectangle 2"/>
          <p:cNvSpPr>
            <a:spLocks noGrp="1" noChangeArrowheads="1"/>
          </p:cNvSpPr>
          <p:nvPr>
            <p:ph type="title"/>
          </p:nvPr>
        </p:nvSpPr>
        <p:spPr>
          <a:xfrm>
            <a:off x="533400" y="228600"/>
            <a:ext cx="8001000" cy="609600"/>
          </a:xfrm>
        </p:spPr>
        <p:txBody>
          <a:bodyPr/>
          <a:lstStyle/>
          <a:p>
            <a:r>
              <a:rPr lang="en-US" altLang="en-US" dirty="0"/>
              <a:t>Example: Adding and Subtracting Integers</a:t>
            </a:r>
          </a:p>
        </p:txBody>
      </p:sp>
      <p:sp>
        <p:nvSpPr>
          <p:cNvPr id="89091" name="Text Box 3"/>
          <p:cNvSpPr txBox="1">
            <a:spLocks noChangeArrowheads="1"/>
          </p:cNvSpPr>
          <p:nvPr/>
        </p:nvSpPr>
        <p:spPr bwMode="auto">
          <a:xfrm>
            <a:off x="228600" y="1219200"/>
            <a:ext cx="8763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60000"/>
              </a:lnSpc>
              <a:spcBef>
                <a:spcPct val="50000"/>
              </a:spcBef>
            </a:pPr>
            <a:r>
              <a:rPr lang="en-US" altLang="en-US" sz="1800" b="1" dirty="0">
                <a:latin typeface="Courier New" pitchFamily="49" charset="0"/>
              </a:rPr>
              <a:t>TITLE Add and Subtract           (AddSub.asm)</a:t>
            </a:r>
          </a:p>
          <a:p>
            <a:pPr>
              <a:lnSpc>
                <a:spcPct val="60000"/>
              </a:lnSpc>
              <a:spcBef>
                <a:spcPct val="50000"/>
              </a:spcBef>
            </a:pPr>
            <a:endParaRPr lang="en-US" altLang="en-US" sz="1800" b="1" dirty="0">
              <a:latin typeface="Courier New" pitchFamily="49" charset="0"/>
            </a:endParaRPr>
          </a:p>
          <a:p>
            <a:pPr>
              <a:lnSpc>
                <a:spcPct val="60000"/>
              </a:lnSpc>
              <a:spcBef>
                <a:spcPct val="50000"/>
              </a:spcBef>
            </a:pPr>
            <a:r>
              <a:rPr lang="en-US" altLang="en-US" sz="1800" b="1" dirty="0">
                <a:latin typeface="Courier New" pitchFamily="49" charset="0"/>
              </a:rPr>
              <a:t>; This program adds and subtracts 32-bit integers.</a:t>
            </a:r>
          </a:p>
          <a:p>
            <a:pPr>
              <a:lnSpc>
                <a:spcPct val="60000"/>
              </a:lnSpc>
              <a:spcBef>
                <a:spcPct val="50000"/>
              </a:spcBef>
            </a:pPr>
            <a:endParaRPr lang="en-US" altLang="en-US" sz="1800" b="1" dirty="0">
              <a:latin typeface="Courier New" pitchFamily="49" charset="0"/>
            </a:endParaRPr>
          </a:p>
          <a:p>
            <a:pPr>
              <a:lnSpc>
                <a:spcPct val="60000"/>
              </a:lnSpc>
              <a:spcBef>
                <a:spcPct val="50000"/>
              </a:spcBef>
            </a:pPr>
            <a:r>
              <a:rPr lang="en-US" altLang="en-US" sz="1800" b="1" dirty="0">
                <a:latin typeface="Courier New" pitchFamily="49" charset="0"/>
              </a:rPr>
              <a:t>INCLUDE Irvine32.inc</a:t>
            </a:r>
          </a:p>
          <a:p>
            <a:pPr>
              <a:lnSpc>
                <a:spcPct val="60000"/>
              </a:lnSpc>
              <a:spcBef>
                <a:spcPct val="50000"/>
              </a:spcBef>
            </a:pPr>
            <a:r>
              <a:rPr lang="en-US" altLang="en-US" sz="1800" b="1" dirty="0">
                <a:latin typeface="Courier New" pitchFamily="49" charset="0"/>
              </a:rPr>
              <a:t>.code</a:t>
            </a:r>
          </a:p>
          <a:p>
            <a:pPr>
              <a:lnSpc>
                <a:spcPct val="60000"/>
              </a:lnSpc>
              <a:spcBef>
                <a:spcPct val="50000"/>
              </a:spcBef>
            </a:pPr>
            <a:r>
              <a:rPr lang="en-US" altLang="en-US" sz="1800" b="1" dirty="0">
                <a:latin typeface="Courier New" pitchFamily="49" charset="0"/>
              </a:rPr>
              <a:t>main PROC</a:t>
            </a:r>
          </a:p>
          <a:p>
            <a:pPr>
              <a:lnSpc>
                <a:spcPct val="60000"/>
              </a:lnSpc>
              <a:spcBef>
                <a:spcPct val="50000"/>
              </a:spcBef>
            </a:pPr>
            <a:r>
              <a:rPr lang="en-US" altLang="en-US" sz="1800" b="1" dirty="0">
                <a:latin typeface="Courier New" pitchFamily="49" charset="0"/>
              </a:rPr>
              <a:t>	</a:t>
            </a:r>
            <a:r>
              <a:rPr lang="en-US" altLang="en-US" sz="1800" b="1" dirty="0" err="1">
                <a:latin typeface="Courier New" pitchFamily="49" charset="0"/>
              </a:rPr>
              <a:t>mov</a:t>
            </a:r>
            <a:r>
              <a:rPr lang="en-US" altLang="en-US" sz="1800" b="1" dirty="0">
                <a:latin typeface="Courier New" pitchFamily="49" charset="0"/>
              </a:rPr>
              <a:t> eax,10000h	; EAX = 10000h</a:t>
            </a:r>
          </a:p>
          <a:p>
            <a:pPr>
              <a:lnSpc>
                <a:spcPct val="60000"/>
              </a:lnSpc>
              <a:spcBef>
                <a:spcPct val="50000"/>
              </a:spcBef>
            </a:pPr>
            <a:r>
              <a:rPr lang="en-US" altLang="en-US" sz="1800" b="1" dirty="0">
                <a:latin typeface="Courier New" pitchFamily="49" charset="0"/>
              </a:rPr>
              <a:t>	add eax,40000h	; EAX = 50000h</a:t>
            </a:r>
          </a:p>
          <a:p>
            <a:pPr>
              <a:lnSpc>
                <a:spcPct val="60000"/>
              </a:lnSpc>
              <a:spcBef>
                <a:spcPct val="50000"/>
              </a:spcBef>
            </a:pPr>
            <a:r>
              <a:rPr lang="en-US" altLang="en-US" sz="1800" b="1" dirty="0">
                <a:latin typeface="Courier New" pitchFamily="49" charset="0"/>
              </a:rPr>
              <a:t>	sub eax,20000h	; EAX = 30000h</a:t>
            </a:r>
          </a:p>
          <a:p>
            <a:pPr>
              <a:lnSpc>
                <a:spcPct val="60000"/>
              </a:lnSpc>
              <a:spcBef>
                <a:spcPct val="50000"/>
              </a:spcBef>
            </a:pPr>
            <a:r>
              <a:rPr lang="en-US" altLang="en-US" sz="1800" b="1" dirty="0">
                <a:latin typeface="Courier New" pitchFamily="49" charset="0"/>
              </a:rPr>
              <a:t>	call </a:t>
            </a:r>
            <a:r>
              <a:rPr lang="en-US" altLang="en-US" sz="1800" b="1" dirty="0" err="1">
                <a:latin typeface="Courier New" pitchFamily="49" charset="0"/>
              </a:rPr>
              <a:t>DumpRegs</a:t>
            </a:r>
            <a:r>
              <a:rPr lang="en-US" altLang="en-US" sz="1800" b="1" dirty="0">
                <a:latin typeface="Courier New" pitchFamily="49" charset="0"/>
              </a:rPr>
              <a:t>	; display </a:t>
            </a:r>
            <a:r>
              <a:rPr lang="en-US" altLang="en-US" sz="1800" b="1" dirty="0" smtClean="0">
                <a:latin typeface="Courier New" pitchFamily="49" charset="0"/>
              </a:rPr>
              <a:t>content of registers</a:t>
            </a:r>
            <a:endParaRPr lang="en-US" altLang="en-US" sz="1800" b="1" dirty="0">
              <a:latin typeface="Courier New" pitchFamily="49" charset="0"/>
            </a:endParaRPr>
          </a:p>
          <a:p>
            <a:pPr>
              <a:lnSpc>
                <a:spcPct val="60000"/>
              </a:lnSpc>
              <a:spcBef>
                <a:spcPct val="50000"/>
              </a:spcBef>
            </a:pPr>
            <a:r>
              <a:rPr lang="en-US" altLang="en-US" sz="1800" b="1" dirty="0">
                <a:latin typeface="Courier New" pitchFamily="49" charset="0"/>
              </a:rPr>
              <a:t>	exit</a:t>
            </a:r>
          </a:p>
          <a:p>
            <a:pPr>
              <a:lnSpc>
                <a:spcPct val="60000"/>
              </a:lnSpc>
              <a:spcBef>
                <a:spcPct val="50000"/>
              </a:spcBef>
            </a:pPr>
            <a:r>
              <a:rPr lang="en-US" altLang="en-US" sz="1800" b="1" dirty="0">
                <a:latin typeface="Courier New" pitchFamily="49" charset="0"/>
              </a:rPr>
              <a:t>main ENDP</a:t>
            </a:r>
          </a:p>
          <a:p>
            <a:pPr>
              <a:lnSpc>
                <a:spcPct val="60000"/>
              </a:lnSpc>
              <a:spcBef>
                <a:spcPct val="50000"/>
              </a:spcBef>
            </a:pPr>
            <a:r>
              <a:rPr lang="en-US" altLang="en-US" sz="1800" b="1" dirty="0">
                <a:latin typeface="Courier New" pitchFamily="49" charset="0"/>
              </a:rPr>
              <a:t>END main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0481A181-FF7E-4311-B6EF-76C02C9EA8EA}" type="slidenum">
              <a:rPr lang="en-US" altLang="en-US"/>
              <a:pPr/>
              <a:t>18</a:t>
            </a:fld>
            <a:endParaRPr lang="en-US" altLang="en-US"/>
          </a:p>
        </p:txBody>
      </p:sp>
      <p:sp>
        <p:nvSpPr>
          <p:cNvPr id="95234" name="Rectangle 1026"/>
          <p:cNvSpPr>
            <a:spLocks noGrp="1" noChangeArrowheads="1"/>
          </p:cNvSpPr>
          <p:nvPr>
            <p:ph type="title"/>
          </p:nvPr>
        </p:nvSpPr>
        <p:spPr/>
        <p:txBody>
          <a:bodyPr/>
          <a:lstStyle/>
          <a:p>
            <a:r>
              <a:rPr lang="en-US" altLang="en-US" dirty="0"/>
              <a:t>Example Output</a:t>
            </a:r>
          </a:p>
        </p:txBody>
      </p:sp>
      <p:sp>
        <p:nvSpPr>
          <p:cNvPr id="95236" name="Text Box 1028"/>
          <p:cNvSpPr txBox="1">
            <a:spLocks noChangeArrowheads="1"/>
          </p:cNvSpPr>
          <p:nvPr/>
        </p:nvSpPr>
        <p:spPr bwMode="auto">
          <a:xfrm>
            <a:off x="1143000" y="1371600"/>
            <a:ext cx="67056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sz="2500"/>
              <a:t>Program output, showing registers and flags:</a:t>
            </a:r>
          </a:p>
        </p:txBody>
      </p:sp>
      <p:sp>
        <p:nvSpPr>
          <p:cNvPr id="95237" name="Text Box 1029"/>
          <p:cNvSpPr txBox="1">
            <a:spLocks noChangeArrowheads="1"/>
          </p:cNvSpPr>
          <p:nvPr/>
        </p:nvSpPr>
        <p:spPr bwMode="auto">
          <a:xfrm>
            <a:off x="762000" y="2286000"/>
            <a:ext cx="74676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p>
            <a:pPr>
              <a:lnSpc>
                <a:spcPct val="80000"/>
              </a:lnSpc>
              <a:spcBef>
                <a:spcPct val="50000"/>
              </a:spcBef>
            </a:pPr>
            <a:r>
              <a:rPr lang="en-US" altLang="en-US" sz="1700" b="1">
                <a:solidFill>
                  <a:schemeClr val="tx2"/>
                </a:solidFill>
                <a:latin typeface="Courier New" pitchFamily="49" charset="0"/>
              </a:rPr>
              <a:t>EAX=00030000</a:t>
            </a:r>
            <a:r>
              <a:rPr lang="en-US" altLang="en-US" sz="1700" b="1">
                <a:latin typeface="Courier New" pitchFamily="49" charset="0"/>
              </a:rPr>
              <a:t>  EBX=7FFDF000  ECX=00000101  EDX=FFFFFFFF</a:t>
            </a:r>
          </a:p>
          <a:p>
            <a:pPr>
              <a:lnSpc>
                <a:spcPct val="80000"/>
              </a:lnSpc>
              <a:spcBef>
                <a:spcPct val="50000"/>
              </a:spcBef>
            </a:pPr>
            <a:r>
              <a:rPr lang="en-US" altLang="en-US" sz="1700" b="1">
                <a:latin typeface="Courier New" pitchFamily="49" charset="0"/>
              </a:rPr>
              <a:t>ESI=00000000  EDI=00000000  EBP=0012FFF0  ESP=0012FFC4</a:t>
            </a:r>
          </a:p>
          <a:p>
            <a:pPr>
              <a:lnSpc>
                <a:spcPct val="80000"/>
              </a:lnSpc>
              <a:spcBef>
                <a:spcPct val="50000"/>
              </a:spcBef>
            </a:pPr>
            <a:r>
              <a:rPr lang="en-US" altLang="en-US" sz="1700" b="1">
                <a:latin typeface="Courier New" pitchFamily="49" charset="0"/>
              </a:rPr>
              <a:t>EIP=00401024  EFL=00000206  CF=0  SF=0  ZF=0  OF=0</a:t>
            </a:r>
          </a:p>
          <a:p>
            <a:pPr>
              <a:spcBef>
                <a:spcPct val="50000"/>
              </a:spcBef>
            </a:pPr>
            <a:endParaRPr lang="en-US" altLang="en-US" sz="1700" b="1">
              <a:latin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893C3680-F43B-4A78-A4C4-029D960123B6}" type="slidenum">
              <a:rPr lang="en-US" altLang="en-US"/>
              <a:pPr/>
              <a:t>19</a:t>
            </a:fld>
            <a:endParaRPr lang="en-US" altLang="en-US"/>
          </a:p>
        </p:txBody>
      </p:sp>
      <p:sp>
        <p:nvSpPr>
          <p:cNvPr id="98306" name="Rectangle 2"/>
          <p:cNvSpPr>
            <a:spLocks noGrp="1" noChangeArrowheads="1"/>
          </p:cNvSpPr>
          <p:nvPr>
            <p:ph type="title"/>
          </p:nvPr>
        </p:nvSpPr>
        <p:spPr/>
        <p:txBody>
          <a:bodyPr/>
          <a:lstStyle/>
          <a:p>
            <a:r>
              <a:rPr lang="en-US" altLang="en-US" dirty="0"/>
              <a:t>Suggested Coding </a:t>
            </a:r>
            <a:r>
              <a:rPr lang="en-US" altLang="en-US" dirty="0" smtClean="0"/>
              <a:t>Standards</a:t>
            </a:r>
            <a:endParaRPr lang="en-US" altLang="en-US" sz="2400" dirty="0"/>
          </a:p>
        </p:txBody>
      </p:sp>
      <p:sp>
        <p:nvSpPr>
          <p:cNvPr id="98307" name="Rectangle 3"/>
          <p:cNvSpPr>
            <a:spLocks noGrp="1" noChangeArrowheads="1"/>
          </p:cNvSpPr>
          <p:nvPr>
            <p:ph type="body" idx="1"/>
          </p:nvPr>
        </p:nvSpPr>
        <p:spPr>
          <a:xfrm>
            <a:off x="990600" y="838200"/>
            <a:ext cx="7543800" cy="5410200"/>
          </a:xfrm>
        </p:spPr>
        <p:txBody>
          <a:bodyPr/>
          <a:lstStyle/>
          <a:p>
            <a:r>
              <a:rPr lang="en-US" altLang="en-US" dirty="0"/>
              <a:t>Indentation and </a:t>
            </a:r>
            <a:r>
              <a:rPr lang="en-US" altLang="en-US" dirty="0" smtClean="0"/>
              <a:t>spacing</a:t>
            </a:r>
          </a:p>
          <a:p>
            <a:endParaRPr lang="en-US" altLang="en-US" dirty="0"/>
          </a:p>
          <a:p>
            <a:pPr lvl="1"/>
            <a:r>
              <a:rPr lang="en-US" altLang="en-US" dirty="0"/>
              <a:t>code and data labels – no </a:t>
            </a:r>
            <a:r>
              <a:rPr lang="en-US" altLang="en-US" dirty="0" smtClean="0"/>
              <a:t>indentation</a:t>
            </a:r>
          </a:p>
          <a:p>
            <a:pPr lvl="1"/>
            <a:endParaRPr lang="en-US" altLang="en-US" dirty="0"/>
          </a:p>
          <a:p>
            <a:pPr lvl="1"/>
            <a:r>
              <a:rPr lang="en-US" altLang="en-US" dirty="0"/>
              <a:t>executable instructions – indent 4-5 </a:t>
            </a:r>
            <a:r>
              <a:rPr lang="en-US" altLang="en-US" dirty="0" smtClean="0"/>
              <a:t>spaces</a:t>
            </a:r>
          </a:p>
          <a:p>
            <a:pPr lvl="1"/>
            <a:endParaRPr lang="en-US" altLang="en-US" dirty="0"/>
          </a:p>
          <a:p>
            <a:pPr lvl="1"/>
            <a:r>
              <a:rPr lang="en-US" altLang="en-US" dirty="0"/>
              <a:t>comments: right side of page, aligned </a:t>
            </a:r>
            <a:r>
              <a:rPr lang="en-US" altLang="en-US" dirty="0" smtClean="0"/>
              <a:t>vertically</a:t>
            </a:r>
          </a:p>
          <a:p>
            <a:pPr lvl="1"/>
            <a:endParaRPr lang="en-US" altLang="en-US" dirty="0"/>
          </a:p>
          <a:p>
            <a:pPr lvl="1"/>
            <a:r>
              <a:rPr lang="en-US" altLang="en-US" dirty="0"/>
              <a:t>1-3 spaces between instruction and its </a:t>
            </a:r>
            <a:r>
              <a:rPr lang="en-US" altLang="en-US" dirty="0" smtClean="0"/>
              <a:t>operands</a:t>
            </a:r>
          </a:p>
          <a:p>
            <a:pPr lvl="1"/>
            <a:endParaRPr lang="en-US" altLang="en-US" dirty="0"/>
          </a:p>
          <a:p>
            <a:pPr lvl="2"/>
            <a:r>
              <a:rPr lang="en-US" altLang="en-US" dirty="0"/>
              <a:t>ex:   </a:t>
            </a:r>
            <a:r>
              <a:rPr lang="en-US" altLang="en-US" dirty="0" err="1"/>
              <a:t>mov</a:t>
            </a:r>
            <a:r>
              <a:rPr lang="en-US" altLang="en-US" dirty="0"/>
              <a:t>  </a:t>
            </a:r>
            <a:r>
              <a:rPr lang="en-US" altLang="en-US" dirty="0" smtClean="0"/>
              <a:t>ax, </a:t>
            </a:r>
            <a:r>
              <a:rPr lang="en-US" altLang="en-US" dirty="0" err="1" smtClean="0"/>
              <a:t>bx</a:t>
            </a:r>
            <a:endParaRPr lang="en-US" altLang="en-US" dirty="0" smtClean="0"/>
          </a:p>
          <a:p>
            <a:pPr lvl="2"/>
            <a:endParaRPr lang="en-US" altLang="en-US" dirty="0"/>
          </a:p>
          <a:p>
            <a:pPr lvl="1"/>
            <a:r>
              <a:rPr lang="en-US" altLang="en-US" dirty="0"/>
              <a:t>1-2 blank lines between procedures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5E831810-E1A1-4B29-8562-A406484F82D7}" type="slidenum">
              <a:rPr lang="en-US" altLang="en-US">
                <a:solidFill>
                  <a:srgbClr val="FFFFFF"/>
                </a:solidFill>
              </a:rPr>
              <a:pPr/>
              <a:t>2</a:t>
            </a:fld>
            <a:endParaRPr lang="en-US" altLang="en-US">
              <a:solidFill>
                <a:srgbClr val="FFFFFF"/>
              </a:solidFill>
            </a:endParaRPr>
          </a:p>
        </p:txBody>
      </p:sp>
      <p:sp>
        <p:nvSpPr>
          <p:cNvPr id="91138" name="Rectangle 2"/>
          <p:cNvSpPr>
            <a:spLocks noGrp="1" noChangeArrowheads="1"/>
          </p:cNvSpPr>
          <p:nvPr>
            <p:ph type="title"/>
          </p:nvPr>
        </p:nvSpPr>
        <p:spPr>
          <a:xfrm>
            <a:off x="152400" y="228600"/>
            <a:ext cx="8839200" cy="609600"/>
          </a:xfrm>
        </p:spPr>
        <p:txBody>
          <a:bodyPr/>
          <a:lstStyle/>
          <a:p>
            <a:r>
              <a:rPr lang="en-US" altLang="en-US" dirty="0" smtClean="0"/>
              <a:t>A Template for Assembly Language Programs</a:t>
            </a:r>
            <a:endParaRPr lang="en-US" altLang="en-US" dirty="0"/>
          </a:p>
        </p:txBody>
      </p:sp>
      <p:sp>
        <p:nvSpPr>
          <p:cNvPr id="91139" name="Text Box 3"/>
          <p:cNvSpPr txBox="1">
            <a:spLocks noChangeArrowheads="1"/>
          </p:cNvSpPr>
          <p:nvPr/>
        </p:nvSpPr>
        <p:spPr bwMode="auto">
          <a:xfrm>
            <a:off x="609600" y="838200"/>
            <a:ext cx="7696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600" b="1" dirty="0">
                <a:solidFill>
                  <a:srgbClr val="FFC000"/>
                </a:solidFill>
                <a:latin typeface="Courier New" pitchFamily="49" charset="0"/>
              </a:rPr>
              <a:t>TITLE</a:t>
            </a:r>
            <a:r>
              <a:rPr lang="en-US" altLang="en-US" sz="1600" b="1" dirty="0">
                <a:solidFill>
                  <a:srgbClr val="FFFFFF"/>
                </a:solidFill>
                <a:latin typeface="Courier New" pitchFamily="49" charset="0"/>
              </a:rPr>
              <a:t> Program Template           (Template.asm)</a:t>
            </a:r>
          </a:p>
          <a:p>
            <a:pPr>
              <a:lnSpc>
                <a:spcPct val="50000"/>
              </a:lnSpc>
              <a:spcBef>
                <a:spcPct val="50000"/>
              </a:spcBef>
            </a:pPr>
            <a:endParaRPr lang="en-US" altLang="en-US" sz="1600" b="1" dirty="0">
              <a:solidFill>
                <a:srgbClr val="FFFFFF"/>
              </a:solidFill>
              <a:latin typeface="Courier New" pitchFamily="49" charset="0"/>
            </a:endParaRPr>
          </a:p>
          <a:p>
            <a:pPr>
              <a:lnSpc>
                <a:spcPct val="50000"/>
              </a:lnSpc>
              <a:spcBef>
                <a:spcPct val="50000"/>
              </a:spcBef>
            </a:pPr>
            <a:r>
              <a:rPr lang="en-US" altLang="en-US" sz="1600" b="1" dirty="0">
                <a:solidFill>
                  <a:srgbClr val="FFC000"/>
                </a:solidFill>
                <a:latin typeface="Courier New" pitchFamily="49" charset="0"/>
              </a:rPr>
              <a:t>;</a:t>
            </a:r>
            <a:r>
              <a:rPr lang="en-US" altLang="en-US" sz="1600" b="1" dirty="0">
                <a:solidFill>
                  <a:srgbClr val="FFFFFF"/>
                </a:solidFill>
                <a:latin typeface="Courier New" pitchFamily="49" charset="0"/>
              </a:rPr>
              <a:t> Program </a:t>
            </a:r>
            <a:r>
              <a:rPr lang="en-US" altLang="en-US" sz="1600" b="1" dirty="0" smtClean="0">
                <a:solidFill>
                  <a:srgbClr val="FFFFFF"/>
                </a:solidFill>
                <a:latin typeface="Courier New" pitchFamily="49" charset="0"/>
              </a:rPr>
              <a:t>Description:   </a:t>
            </a:r>
            <a:r>
              <a:rPr lang="en-US" altLang="en-US" sz="1600" b="1" dirty="0" smtClean="0">
                <a:solidFill>
                  <a:srgbClr val="FFC000"/>
                </a:solidFill>
                <a:latin typeface="Courier New" pitchFamily="49" charset="0"/>
              </a:rPr>
              <a:t>anything after the ‘;’ is ignored</a:t>
            </a:r>
            <a:endParaRPr lang="en-US" altLang="en-US" sz="1600" b="1" dirty="0">
              <a:solidFill>
                <a:srgbClr val="FFC000"/>
              </a:solidFill>
              <a:latin typeface="Courier New" pitchFamily="49" charset="0"/>
            </a:endParaRPr>
          </a:p>
          <a:p>
            <a:pPr>
              <a:lnSpc>
                <a:spcPct val="50000"/>
              </a:lnSpc>
              <a:spcBef>
                <a:spcPct val="50000"/>
              </a:spcBef>
            </a:pPr>
            <a:r>
              <a:rPr lang="en-US" altLang="en-US" sz="1600" b="1" dirty="0">
                <a:solidFill>
                  <a:srgbClr val="FFFFFF"/>
                </a:solidFill>
                <a:latin typeface="Courier New" pitchFamily="49" charset="0"/>
              </a:rPr>
              <a:t>; Author:</a:t>
            </a:r>
          </a:p>
          <a:p>
            <a:pPr>
              <a:lnSpc>
                <a:spcPct val="50000"/>
              </a:lnSpc>
              <a:spcBef>
                <a:spcPct val="50000"/>
              </a:spcBef>
            </a:pPr>
            <a:r>
              <a:rPr lang="en-US" altLang="en-US" sz="1600" b="1" dirty="0">
                <a:solidFill>
                  <a:srgbClr val="FFFFFF"/>
                </a:solidFill>
                <a:latin typeface="Courier New" pitchFamily="49" charset="0"/>
              </a:rPr>
              <a:t>; Creation Date:</a:t>
            </a:r>
          </a:p>
          <a:p>
            <a:pPr>
              <a:lnSpc>
                <a:spcPct val="50000"/>
              </a:lnSpc>
              <a:spcBef>
                <a:spcPct val="50000"/>
              </a:spcBef>
            </a:pPr>
            <a:r>
              <a:rPr lang="en-US" altLang="en-US" sz="1600" b="1" dirty="0">
                <a:solidFill>
                  <a:srgbClr val="FFFFFF"/>
                </a:solidFill>
                <a:latin typeface="Courier New" pitchFamily="49" charset="0"/>
              </a:rPr>
              <a:t>; Revisions: </a:t>
            </a:r>
          </a:p>
          <a:p>
            <a:pPr>
              <a:lnSpc>
                <a:spcPct val="50000"/>
              </a:lnSpc>
              <a:spcBef>
                <a:spcPct val="50000"/>
              </a:spcBef>
            </a:pPr>
            <a:r>
              <a:rPr lang="en-US" altLang="en-US" sz="1600" b="1" dirty="0">
                <a:solidFill>
                  <a:srgbClr val="FFFFFF"/>
                </a:solidFill>
                <a:latin typeface="Courier New" pitchFamily="49" charset="0"/>
              </a:rPr>
              <a:t>; Date:              Modified by:</a:t>
            </a:r>
          </a:p>
          <a:p>
            <a:pPr>
              <a:lnSpc>
                <a:spcPct val="50000"/>
              </a:lnSpc>
              <a:spcBef>
                <a:spcPct val="50000"/>
              </a:spcBef>
            </a:pPr>
            <a:endParaRPr lang="en-US" altLang="en-US" sz="1600" b="1" dirty="0">
              <a:solidFill>
                <a:srgbClr val="FFFFFF"/>
              </a:solidFill>
              <a:latin typeface="Courier New" pitchFamily="49" charset="0"/>
            </a:endParaRPr>
          </a:p>
          <a:p>
            <a:pPr>
              <a:lnSpc>
                <a:spcPct val="50000"/>
              </a:lnSpc>
              <a:spcBef>
                <a:spcPct val="50000"/>
              </a:spcBef>
            </a:pPr>
            <a:r>
              <a:rPr lang="en-US" altLang="en-US" sz="1600" b="1" dirty="0">
                <a:solidFill>
                  <a:srgbClr val="FFC000"/>
                </a:solidFill>
                <a:latin typeface="Courier New" pitchFamily="49" charset="0"/>
              </a:rPr>
              <a:t>INCLUDE</a:t>
            </a:r>
            <a:r>
              <a:rPr lang="en-US" altLang="en-US" sz="1600" b="1" dirty="0">
                <a:solidFill>
                  <a:srgbClr val="FFFFFF"/>
                </a:solidFill>
                <a:latin typeface="Courier New" pitchFamily="49" charset="0"/>
              </a:rPr>
              <a:t> </a:t>
            </a:r>
            <a:r>
              <a:rPr lang="en-US" altLang="en-US" sz="1600" b="1" dirty="0" smtClean="0">
                <a:solidFill>
                  <a:srgbClr val="FFFFFF"/>
                </a:solidFill>
                <a:latin typeface="Courier New" pitchFamily="49" charset="0"/>
              </a:rPr>
              <a:t>Irvine32.inc ; contains library procedures for IA-32</a:t>
            </a:r>
          </a:p>
          <a:p>
            <a:pPr>
              <a:lnSpc>
                <a:spcPct val="50000"/>
              </a:lnSpc>
              <a:spcBef>
                <a:spcPct val="50000"/>
              </a:spcBef>
            </a:pPr>
            <a:r>
              <a:rPr lang="en-US" altLang="en-US" sz="1600" b="1" dirty="0">
                <a:solidFill>
                  <a:srgbClr val="FFFFFF"/>
                </a:solidFill>
                <a:latin typeface="Courier New" pitchFamily="49" charset="0"/>
              </a:rPr>
              <a:t>	</a:t>
            </a:r>
            <a:r>
              <a:rPr lang="en-US" altLang="en-US" sz="1600" b="1" dirty="0" smtClean="0">
                <a:solidFill>
                  <a:srgbClr val="FFFFFF"/>
                </a:solidFill>
                <a:latin typeface="Courier New" pitchFamily="49" charset="0"/>
              </a:rPr>
              <a:t>                 ; </a:t>
            </a:r>
            <a:r>
              <a:rPr lang="en-US" altLang="en-US" sz="1600" b="1" dirty="0" smtClean="0">
                <a:solidFill>
                  <a:srgbClr val="FFC000"/>
                </a:solidFill>
                <a:latin typeface="Courier New" pitchFamily="49" charset="0"/>
              </a:rPr>
              <a:t>for</a:t>
            </a:r>
            <a:r>
              <a:rPr lang="en-US" altLang="en-US" sz="1600" b="1" dirty="0" smtClean="0">
                <a:solidFill>
                  <a:srgbClr val="FFFFFF"/>
                </a:solidFill>
                <a:latin typeface="Courier New" pitchFamily="49" charset="0"/>
              </a:rPr>
              <a:t> </a:t>
            </a:r>
            <a:r>
              <a:rPr lang="en-US" altLang="en-US" sz="1600" b="1" dirty="0" smtClean="0">
                <a:solidFill>
                  <a:srgbClr val="FFC000"/>
                </a:solidFill>
                <a:latin typeface="Courier New" pitchFamily="49" charset="0"/>
              </a:rPr>
              <a:t>32-bit protected mode programs</a:t>
            </a:r>
            <a:endParaRPr lang="en-US" altLang="en-US" sz="1600" b="1" dirty="0">
              <a:solidFill>
                <a:srgbClr val="FFC000"/>
              </a:solidFill>
              <a:latin typeface="Courier New" pitchFamily="49" charset="0"/>
            </a:endParaRPr>
          </a:p>
          <a:p>
            <a:pPr>
              <a:lnSpc>
                <a:spcPct val="50000"/>
              </a:lnSpc>
              <a:spcBef>
                <a:spcPct val="50000"/>
              </a:spcBef>
            </a:pPr>
            <a:r>
              <a:rPr lang="en-US" altLang="en-US" sz="1600" b="1" dirty="0">
                <a:solidFill>
                  <a:srgbClr val="FFC000"/>
                </a:solidFill>
                <a:latin typeface="Courier New" pitchFamily="49" charset="0"/>
              </a:rPr>
              <a:t>.</a:t>
            </a:r>
            <a:r>
              <a:rPr lang="en-US" altLang="en-US" sz="1600" b="1" dirty="0" smtClean="0">
                <a:solidFill>
                  <a:srgbClr val="FFC000"/>
                </a:solidFill>
                <a:latin typeface="Courier New" pitchFamily="49" charset="0"/>
              </a:rPr>
              <a:t>data                ; data segment, </a:t>
            </a:r>
            <a:r>
              <a:rPr lang="en-US" altLang="en-US" sz="1600" b="1" dirty="0" smtClean="0">
                <a:solidFill>
                  <a:srgbClr val="FF0000"/>
                </a:solidFill>
                <a:latin typeface="Courier New" pitchFamily="49" charset="0"/>
              </a:rPr>
              <a:t>read and write</a:t>
            </a:r>
            <a:endParaRPr lang="en-US" altLang="en-US" sz="1600" b="1" dirty="0">
              <a:solidFill>
                <a:srgbClr val="FF0000"/>
              </a:solidFill>
              <a:latin typeface="Courier New" pitchFamily="49" charset="0"/>
            </a:endParaRPr>
          </a:p>
          <a:p>
            <a:pPr>
              <a:lnSpc>
                <a:spcPct val="50000"/>
              </a:lnSpc>
              <a:spcBef>
                <a:spcPct val="50000"/>
              </a:spcBef>
            </a:pPr>
            <a:r>
              <a:rPr lang="en-US" altLang="en-US" sz="1600" b="1" dirty="0">
                <a:solidFill>
                  <a:srgbClr val="FFFFFF"/>
                </a:solidFill>
                <a:latin typeface="Courier New" pitchFamily="49" charset="0"/>
              </a:rPr>
              <a:t>	; (insert </a:t>
            </a:r>
            <a:r>
              <a:rPr lang="en-US" altLang="en-US" sz="1600" b="1" dirty="0" smtClean="0">
                <a:solidFill>
                  <a:srgbClr val="FFFFFF"/>
                </a:solidFill>
                <a:latin typeface="Courier New" pitchFamily="49" charset="0"/>
              </a:rPr>
              <a:t>variable declarations </a:t>
            </a:r>
            <a:r>
              <a:rPr lang="en-US" altLang="en-US" sz="1600" b="1" dirty="0">
                <a:solidFill>
                  <a:srgbClr val="FFFFFF"/>
                </a:solidFill>
                <a:latin typeface="Courier New" pitchFamily="49" charset="0"/>
              </a:rPr>
              <a:t>here)</a:t>
            </a:r>
          </a:p>
          <a:p>
            <a:pPr>
              <a:lnSpc>
                <a:spcPct val="50000"/>
              </a:lnSpc>
              <a:spcBef>
                <a:spcPct val="50000"/>
              </a:spcBef>
            </a:pPr>
            <a:r>
              <a:rPr lang="en-US" altLang="en-US" sz="1600" b="1" dirty="0">
                <a:solidFill>
                  <a:srgbClr val="FFC000"/>
                </a:solidFill>
                <a:latin typeface="Courier New" pitchFamily="49" charset="0"/>
              </a:rPr>
              <a:t>.</a:t>
            </a:r>
            <a:r>
              <a:rPr lang="en-US" altLang="en-US" sz="1600" b="1" dirty="0" smtClean="0">
                <a:solidFill>
                  <a:srgbClr val="FFC000"/>
                </a:solidFill>
                <a:latin typeface="Courier New" pitchFamily="49" charset="0"/>
              </a:rPr>
              <a:t>code                ; code segment, </a:t>
            </a:r>
            <a:r>
              <a:rPr lang="en-US" altLang="en-US" sz="1600" b="1" dirty="0" smtClean="0">
                <a:solidFill>
                  <a:srgbClr val="FF0000"/>
                </a:solidFill>
                <a:latin typeface="Courier New" pitchFamily="49" charset="0"/>
              </a:rPr>
              <a:t>read-only</a:t>
            </a:r>
            <a:endParaRPr lang="en-US" altLang="en-US" sz="1600" b="1" dirty="0">
              <a:solidFill>
                <a:srgbClr val="FF0000"/>
              </a:solidFill>
              <a:latin typeface="Courier New" pitchFamily="49" charset="0"/>
            </a:endParaRPr>
          </a:p>
          <a:p>
            <a:pPr>
              <a:lnSpc>
                <a:spcPct val="50000"/>
              </a:lnSpc>
              <a:spcBef>
                <a:spcPct val="50000"/>
              </a:spcBef>
            </a:pPr>
            <a:r>
              <a:rPr lang="en-US" altLang="en-US" sz="1600" b="1" dirty="0">
                <a:solidFill>
                  <a:srgbClr val="FFFFFF"/>
                </a:solidFill>
                <a:latin typeface="Courier New" pitchFamily="49" charset="0"/>
              </a:rPr>
              <a:t>main </a:t>
            </a:r>
            <a:r>
              <a:rPr lang="en-US" altLang="en-US" sz="1600" b="1" dirty="0">
                <a:solidFill>
                  <a:srgbClr val="FFC000"/>
                </a:solidFill>
                <a:latin typeface="Courier New" pitchFamily="49" charset="0"/>
              </a:rPr>
              <a:t>PROC</a:t>
            </a:r>
          </a:p>
          <a:p>
            <a:pPr>
              <a:lnSpc>
                <a:spcPct val="50000"/>
              </a:lnSpc>
              <a:spcBef>
                <a:spcPct val="50000"/>
              </a:spcBef>
            </a:pPr>
            <a:r>
              <a:rPr lang="en-US" altLang="en-US" sz="1600" b="1" dirty="0">
                <a:solidFill>
                  <a:srgbClr val="FFFFFF"/>
                </a:solidFill>
                <a:latin typeface="Courier New" pitchFamily="49" charset="0"/>
              </a:rPr>
              <a:t>	; (insert executable instructions here)</a:t>
            </a:r>
          </a:p>
          <a:p>
            <a:pPr>
              <a:lnSpc>
                <a:spcPct val="50000"/>
              </a:lnSpc>
              <a:spcBef>
                <a:spcPct val="50000"/>
              </a:spcBef>
            </a:pPr>
            <a:r>
              <a:rPr lang="en-US" altLang="en-US" sz="1600" b="1" dirty="0">
                <a:solidFill>
                  <a:srgbClr val="FFFFFF"/>
                </a:solidFill>
                <a:latin typeface="Courier New" pitchFamily="49" charset="0"/>
              </a:rPr>
              <a:t>	exit</a:t>
            </a:r>
          </a:p>
          <a:p>
            <a:pPr>
              <a:lnSpc>
                <a:spcPct val="50000"/>
              </a:lnSpc>
              <a:spcBef>
                <a:spcPct val="50000"/>
              </a:spcBef>
            </a:pPr>
            <a:r>
              <a:rPr lang="en-US" altLang="en-US" sz="1600" b="1" dirty="0">
                <a:solidFill>
                  <a:srgbClr val="FFFFFF"/>
                </a:solidFill>
                <a:latin typeface="Courier New" pitchFamily="49" charset="0"/>
              </a:rPr>
              <a:t>main </a:t>
            </a:r>
            <a:r>
              <a:rPr lang="en-US" altLang="en-US" sz="1600" b="1" dirty="0">
                <a:solidFill>
                  <a:srgbClr val="FFC000"/>
                </a:solidFill>
                <a:latin typeface="Courier New" pitchFamily="49" charset="0"/>
              </a:rPr>
              <a:t>ENDP</a:t>
            </a:r>
          </a:p>
          <a:p>
            <a:pPr>
              <a:lnSpc>
                <a:spcPct val="50000"/>
              </a:lnSpc>
              <a:spcBef>
                <a:spcPct val="50000"/>
              </a:spcBef>
            </a:pPr>
            <a:r>
              <a:rPr lang="en-US" altLang="en-US" sz="1600" b="1" dirty="0">
                <a:solidFill>
                  <a:srgbClr val="FFFFFF"/>
                </a:solidFill>
                <a:latin typeface="Courier New" pitchFamily="49" charset="0"/>
              </a:rPr>
              <a:t>	; (insert additional procedures here)</a:t>
            </a:r>
          </a:p>
          <a:p>
            <a:pPr>
              <a:lnSpc>
                <a:spcPct val="50000"/>
              </a:lnSpc>
              <a:spcBef>
                <a:spcPct val="50000"/>
              </a:spcBef>
            </a:pPr>
            <a:r>
              <a:rPr lang="en-US" altLang="en-US" sz="1600" b="1" dirty="0">
                <a:solidFill>
                  <a:srgbClr val="FFC000"/>
                </a:solidFill>
                <a:latin typeface="Courier New" pitchFamily="49" charset="0"/>
              </a:rPr>
              <a:t>END</a:t>
            </a:r>
            <a:r>
              <a:rPr lang="en-US" altLang="en-US" sz="1600" b="1" dirty="0">
                <a:solidFill>
                  <a:srgbClr val="FFFFFF"/>
                </a:solidFill>
                <a:latin typeface="Courier New" pitchFamily="49" charset="0"/>
              </a:rPr>
              <a:t> </a:t>
            </a:r>
            <a:r>
              <a:rPr lang="en-US" altLang="en-US" sz="1600" b="1" dirty="0" smtClean="0">
                <a:solidFill>
                  <a:srgbClr val="FFFFFF"/>
                </a:solidFill>
                <a:latin typeface="Courier New" pitchFamily="49" charset="0"/>
              </a:rPr>
              <a:t>main</a:t>
            </a:r>
          </a:p>
          <a:p>
            <a:pPr>
              <a:lnSpc>
                <a:spcPct val="50000"/>
              </a:lnSpc>
              <a:spcBef>
                <a:spcPct val="50000"/>
              </a:spcBef>
            </a:pPr>
            <a:endParaRPr lang="en-US" altLang="en-US" sz="1600" b="1" dirty="0">
              <a:solidFill>
                <a:srgbClr val="FFFFFF"/>
              </a:solidFill>
              <a:latin typeface="Courier New" pitchFamily="49" charset="0"/>
            </a:endParaRPr>
          </a:p>
          <a:p>
            <a:pPr algn="ctr">
              <a:lnSpc>
                <a:spcPct val="50000"/>
              </a:lnSpc>
              <a:spcBef>
                <a:spcPct val="50000"/>
              </a:spcBef>
            </a:pPr>
            <a:r>
              <a:rPr lang="en-US" altLang="en-US" sz="1600" b="1" i="1" u="sng" dirty="0" smtClean="0">
                <a:solidFill>
                  <a:srgbClr val="FFC000"/>
                </a:solidFill>
                <a:latin typeface="Courier New" pitchFamily="49" charset="0"/>
              </a:rPr>
              <a:t>This is the template to follow in all your programs</a:t>
            </a:r>
            <a:endParaRPr lang="en-US" altLang="en-US" sz="1600" b="1" i="1" u="sng" dirty="0">
              <a:solidFill>
                <a:srgbClr val="FFC000"/>
              </a:solidFill>
              <a:latin typeface="Courier New" pitchFamily="49" charset="0"/>
            </a:endParaRPr>
          </a:p>
        </p:txBody>
      </p:sp>
    </p:spTree>
    <p:extLst>
      <p:ext uri="{BB962C8B-B14F-4D97-AF65-F5344CB8AC3E}">
        <p14:creationId xmlns:p14="http://schemas.microsoft.com/office/powerpoint/2010/main" val="5234425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Irvine, Kip R. Assembly Language for x86 Processors 6/e, 2010.</a:t>
            </a:r>
          </a:p>
        </p:txBody>
      </p:sp>
      <p:sp>
        <p:nvSpPr>
          <p:cNvPr id="5" name="Slide Number Placeholder 3"/>
          <p:cNvSpPr>
            <a:spLocks noGrp="1"/>
          </p:cNvSpPr>
          <p:nvPr>
            <p:ph type="sldNum" sz="quarter" idx="11"/>
          </p:nvPr>
        </p:nvSpPr>
        <p:spPr/>
        <p:txBody>
          <a:bodyPr/>
          <a:lstStyle/>
          <a:p>
            <a:fld id="{09728550-87F8-438A-A678-87B2CF467C09}" type="slidenum">
              <a:rPr lang="en-US" altLang="en-US"/>
              <a:pPr/>
              <a:t>20</a:t>
            </a:fld>
            <a:endParaRPr lang="en-US" altLang="en-US"/>
          </a:p>
        </p:txBody>
      </p:sp>
      <p:sp>
        <p:nvSpPr>
          <p:cNvPr id="90114" name="Rectangle 2"/>
          <p:cNvSpPr>
            <a:spLocks noGrp="1" noChangeArrowheads="1"/>
          </p:cNvSpPr>
          <p:nvPr>
            <p:ph type="title"/>
          </p:nvPr>
        </p:nvSpPr>
        <p:spPr>
          <a:xfrm>
            <a:off x="685800" y="228600"/>
            <a:ext cx="7772400" cy="838200"/>
          </a:xfrm>
        </p:spPr>
        <p:txBody>
          <a:bodyPr/>
          <a:lstStyle/>
          <a:p>
            <a:r>
              <a:rPr lang="en-US" altLang="en-US" dirty="0"/>
              <a:t>Alternative Version of </a:t>
            </a:r>
            <a:r>
              <a:rPr lang="en-US" altLang="en-US" dirty="0" err="1" smtClean="0"/>
              <a:t>AddSub</a:t>
            </a:r>
            <a:r>
              <a:rPr lang="en-US" altLang="en-US" dirty="0" smtClean="0"/>
              <a:t/>
            </a:r>
            <a:br>
              <a:rPr lang="en-US" altLang="en-US" dirty="0" smtClean="0"/>
            </a:br>
            <a:r>
              <a:rPr lang="en-US" altLang="en-US" sz="2400" dirty="0" smtClean="0"/>
              <a:t>(If not including Irvine32.inc)</a:t>
            </a:r>
            <a:endParaRPr lang="en-US" altLang="en-US" sz="2400" dirty="0"/>
          </a:p>
        </p:txBody>
      </p:sp>
      <p:sp>
        <p:nvSpPr>
          <p:cNvPr id="90115" name="Text Box 3"/>
          <p:cNvSpPr txBox="1">
            <a:spLocks noChangeArrowheads="1"/>
          </p:cNvSpPr>
          <p:nvPr/>
        </p:nvSpPr>
        <p:spPr bwMode="auto">
          <a:xfrm>
            <a:off x="762000" y="990600"/>
            <a:ext cx="7696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TITLE Add and Subtract              (AddSubAlt.asm)</a:t>
            </a:r>
          </a:p>
          <a:p>
            <a:pPr>
              <a:lnSpc>
                <a:spcPct val="50000"/>
              </a:lnSpc>
              <a:spcBef>
                <a:spcPct val="50000"/>
              </a:spcBef>
            </a:pPr>
            <a:endParaRPr lang="en-US" altLang="en-US" sz="1800" b="1">
              <a:latin typeface="Courier New" pitchFamily="49" charset="0"/>
            </a:endParaRPr>
          </a:p>
          <a:p>
            <a:pPr>
              <a:lnSpc>
                <a:spcPct val="50000"/>
              </a:lnSpc>
              <a:spcBef>
                <a:spcPct val="50000"/>
              </a:spcBef>
            </a:pPr>
            <a:r>
              <a:rPr lang="en-US" altLang="en-US" sz="1800" b="1">
                <a:latin typeface="Courier New" pitchFamily="49" charset="0"/>
              </a:rPr>
              <a:t>; This program adds and subtracts 32-bit integers.</a:t>
            </a:r>
          </a:p>
          <a:p>
            <a:pPr>
              <a:lnSpc>
                <a:spcPct val="50000"/>
              </a:lnSpc>
              <a:spcBef>
                <a:spcPct val="50000"/>
              </a:spcBef>
            </a:pPr>
            <a:r>
              <a:rPr lang="en-US" altLang="en-US" sz="1800" b="1">
                <a:solidFill>
                  <a:schemeClr val="tx2"/>
                </a:solidFill>
                <a:latin typeface="Courier New" pitchFamily="49" charset="0"/>
              </a:rPr>
              <a:t>.386</a:t>
            </a:r>
          </a:p>
          <a:p>
            <a:pPr>
              <a:lnSpc>
                <a:spcPct val="50000"/>
              </a:lnSpc>
              <a:spcBef>
                <a:spcPct val="50000"/>
              </a:spcBef>
            </a:pPr>
            <a:r>
              <a:rPr lang="en-US" altLang="en-US" sz="1800" b="1">
                <a:solidFill>
                  <a:schemeClr val="tx2"/>
                </a:solidFill>
                <a:latin typeface="Courier New" pitchFamily="49" charset="0"/>
              </a:rPr>
              <a:t>.MODEL flat,stdcall</a:t>
            </a:r>
          </a:p>
          <a:p>
            <a:pPr>
              <a:lnSpc>
                <a:spcPct val="50000"/>
              </a:lnSpc>
              <a:spcBef>
                <a:spcPct val="50000"/>
              </a:spcBef>
            </a:pPr>
            <a:r>
              <a:rPr lang="en-US" altLang="en-US" sz="1800" b="1">
                <a:solidFill>
                  <a:schemeClr val="tx2"/>
                </a:solidFill>
                <a:latin typeface="Courier New" pitchFamily="49" charset="0"/>
              </a:rPr>
              <a:t>.STACK 4096</a:t>
            </a:r>
          </a:p>
          <a:p>
            <a:pPr>
              <a:lnSpc>
                <a:spcPct val="40000"/>
              </a:lnSpc>
              <a:spcBef>
                <a:spcPct val="50000"/>
              </a:spcBef>
            </a:pPr>
            <a:endParaRPr lang="en-US" altLang="en-US" sz="1800" b="1">
              <a:solidFill>
                <a:schemeClr val="tx2"/>
              </a:solidFill>
              <a:latin typeface="Courier New" pitchFamily="49" charset="0"/>
            </a:endParaRPr>
          </a:p>
          <a:p>
            <a:pPr>
              <a:lnSpc>
                <a:spcPct val="40000"/>
              </a:lnSpc>
              <a:spcBef>
                <a:spcPct val="50000"/>
              </a:spcBef>
            </a:pPr>
            <a:r>
              <a:rPr lang="en-US" altLang="en-US" sz="1800" b="1">
                <a:solidFill>
                  <a:schemeClr val="tx2"/>
                </a:solidFill>
                <a:latin typeface="Courier New" pitchFamily="49" charset="0"/>
              </a:rPr>
              <a:t>ExitProcess PROTO, dwExitCode:DWORD</a:t>
            </a:r>
          </a:p>
          <a:p>
            <a:pPr>
              <a:lnSpc>
                <a:spcPct val="40000"/>
              </a:lnSpc>
              <a:spcBef>
                <a:spcPct val="50000"/>
              </a:spcBef>
            </a:pPr>
            <a:r>
              <a:rPr lang="en-US" altLang="en-US" sz="1800" b="1">
                <a:solidFill>
                  <a:schemeClr val="tx2"/>
                </a:solidFill>
                <a:latin typeface="Courier New" pitchFamily="49" charset="0"/>
              </a:rPr>
              <a:t>DumpRegs PROTO</a:t>
            </a:r>
          </a:p>
          <a:p>
            <a:pPr>
              <a:lnSpc>
                <a:spcPct val="40000"/>
              </a:lnSpc>
              <a:spcBef>
                <a:spcPct val="50000"/>
              </a:spcBef>
            </a:pPr>
            <a:endParaRPr lang="en-US" altLang="en-US" sz="1800" b="1">
              <a:solidFill>
                <a:schemeClr val="tx2"/>
              </a:solidFill>
              <a:latin typeface="Courier New" pitchFamily="49" charset="0"/>
            </a:endParaRPr>
          </a:p>
          <a:p>
            <a:pPr>
              <a:lnSpc>
                <a:spcPct val="40000"/>
              </a:lnSpc>
              <a:spcBef>
                <a:spcPct val="50000"/>
              </a:spcBef>
            </a:pPr>
            <a:r>
              <a:rPr lang="en-US" altLang="en-US" sz="1800" b="1">
                <a:latin typeface="Courier New" pitchFamily="49" charset="0"/>
              </a:rPr>
              <a:t>.code</a:t>
            </a:r>
          </a:p>
          <a:p>
            <a:pPr>
              <a:lnSpc>
                <a:spcPct val="40000"/>
              </a:lnSpc>
              <a:spcBef>
                <a:spcPct val="50000"/>
              </a:spcBef>
            </a:pPr>
            <a:r>
              <a:rPr lang="en-US" altLang="en-US" sz="1800" b="1">
                <a:latin typeface="Courier New" pitchFamily="49" charset="0"/>
              </a:rPr>
              <a:t>main PROC</a:t>
            </a:r>
          </a:p>
          <a:p>
            <a:pPr>
              <a:lnSpc>
                <a:spcPct val="40000"/>
              </a:lnSpc>
              <a:spcBef>
                <a:spcPct val="50000"/>
              </a:spcBef>
            </a:pPr>
            <a:r>
              <a:rPr lang="en-US" altLang="en-US" sz="1800" b="1">
                <a:latin typeface="Courier New" pitchFamily="49" charset="0"/>
              </a:rPr>
              <a:t>	mov eax,10000h		; EAX = 10000h</a:t>
            </a:r>
          </a:p>
          <a:p>
            <a:pPr>
              <a:lnSpc>
                <a:spcPct val="40000"/>
              </a:lnSpc>
              <a:spcBef>
                <a:spcPct val="50000"/>
              </a:spcBef>
            </a:pPr>
            <a:r>
              <a:rPr lang="en-US" altLang="en-US" sz="1800" b="1">
                <a:latin typeface="Courier New" pitchFamily="49" charset="0"/>
              </a:rPr>
              <a:t>	add eax,40000h		; EAX = 50000h</a:t>
            </a:r>
          </a:p>
          <a:p>
            <a:pPr>
              <a:lnSpc>
                <a:spcPct val="40000"/>
              </a:lnSpc>
              <a:spcBef>
                <a:spcPct val="50000"/>
              </a:spcBef>
            </a:pPr>
            <a:r>
              <a:rPr lang="en-US" altLang="en-US" sz="1800" b="1">
                <a:latin typeface="Courier New" pitchFamily="49" charset="0"/>
              </a:rPr>
              <a:t>	sub eax,20000h		; EAX = 30000h</a:t>
            </a:r>
          </a:p>
          <a:p>
            <a:pPr>
              <a:lnSpc>
                <a:spcPct val="40000"/>
              </a:lnSpc>
              <a:spcBef>
                <a:spcPct val="50000"/>
              </a:spcBef>
            </a:pPr>
            <a:r>
              <a:rPr lang="en-US" altLang="en-US" sz="1800" b="1">
                <a:latin typeface="Courier New" pitchFamily="49" charset="0"/>
              </a:rPr>
              <a:t>	call DumpRegs</a:t>
            </a:r>
          </a:p>
          <a:p>
            <a:pPr>
              <a:lnSpc>
                <a:spcPct val="40000"/>
              </a:lnSpc>
              <a:spcBef>
                <a:spcPct val="50000"/>
              </a:spcBef>
            </a:pPr>
            <a:r>
              <a:rPr lang="en-US" altLang="en-US" sz="1800" b="1">
                <a:latin typeface="Courier New" pitchFamily="49" charset="0"/>
              </a:rPr>
              <a:t>	</a:t>
            </a:r>
            <a:r>
              <a:rPr lang="en-US" altLang="en-US" sz="1800" b="1">
                <a:solidFill>
                  <a:schemeClr val="tx2"/>
                </a:solidFill>
                <a:latin typeface="Courier New" pitchFamily="49" charset="0"/>
              </a:rPr>
              <a:t>INVOKE ExitProcess,0</a:t>
            </a:r>
          </a:p>
          <a:p>
            <a:pPr>
              <a:lnSpc>
                <a:spcPct val="40000"/>
              </a:lnSpc>
              <a:spcBef>
                <a:spcPct val="50000"/>
              </a:spcBef>
            </a:pPr>
            <a:r>
              <a:rPr lang="en-US" altLang="en-US" sz="1800" b="1">
                <a:latin typeface="Courier New" pitchFamily="49" charset="0"/>
              </a:rPr>
              <a:t>main ENDP</a:t>
            </a:r>
          </a:p>
          <a:p>
            <a:pPr>
              <a:lnSpc>
                <a:spcPct val="40000"/>
              </a:lnSpc>
              <a:spcBef>
                <a:spcPct val="50000"/>
              </a:spcBef>
            </a:pPr>
            <a:r>
              <a:rPr lang="en-US" altLang="en-US" sz="1800" b="1">
                <a:latin typeface="Courier New" pitchFamily="49" charset="0"/>
              </a:rPr>
              <a:t>END main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t>Irvine, Kip R. Assembly Language for x86 Processors 6/e, 2010.</a:t>
            </a:r>
          </a:p>
        </p:txBody>
      </p:sp>
      <p:sp>
        <p:nvSpPr>
          <p:cNvPr id="8" name="Slide Number Placeholder 4"/>
          <p:cNvSpPr>
            <a:spLocks noGrp="1"/>
          </p:cNvSpPr>
          <p:nvPr>
            <p:ph type="sldNum" sz="quarter" idx="11"/>
          </p:nvPr>
        </p:nvSpPr>
        <p:spPr/>
        <p:txBody>
          <a:bodyPr/>
          <a:lstStyle/>
          <a:p>
            <a:fld id="{56C10CE5-FAD4-47E8-BCAA-3D708D8DFF48}" type="slidenum">
              <a:rPr lang="en-US" altLang="en-US"/>
              <a:pPr/>
              <a:t>21</a:t>
            </a:fld>
            <a:endParaRPr lang="en-US" altLang="en-US"/>
          </a:p>
        </p:txBody>
      </p:sp>
      <p:sp>
        <p:nvSpPr>
          <p:cNvPr id="134146" name="Rectangle 2"/>
          <p:cNvSpPr>
            <a:spLocks noGrp="1" noChangeArrowheads="1"/>
          </p:cNvSpPr>
          <p:nvPr>
            <p:ph type="title"/>
          </p:nvPr>
        </p:nvSpPr>
        <p:spPr/>
        <p:txBody>
          <a:bodyPr/>
          <a:lstStyle/>
          <a:p>
            <a:r>
              <a:rPr lang="en-US" altLang="en-US" dirty="0"/>
              <a:t>Data Definition Statement</a:t>
            </a:r>
          </a:p>
        </p:txBody>
      </p:sp>
      <p:sp>
        <p:nvSpPr>
          <p:cNvPr id="134147" name="Rectangle 3"/>
          <p:cNvSpPr>
            <a:spLocks noGrp="1" noChangeArrowheads="1"/>
          </p:cNvSpPr>
          <p:nvPr>
            <p:ph type="body" idx="1"/>
          </p:nvPr>
        </p:nvSpPr>
        <p:spPr>
          <a:xfrm>
            <a:off x="152400" y="838200"/>
            <a:ext cx="8839200" cy="5410200"/>
          </a:xfrm>
        </p:spPr>
        <p:txBody>
          <a:bodyPr/>
          <a:lstStyle/>
          <a:p>
            <a:pPr>
              <a:lnSpc>
                <a:spcPct val="90000"/>
              </a:lnSpc>
            </a:pPr>
            <a:r>
              <a:rPr lang="en-US" altLang="en-US" sz="2000" dirty="0"/>
              <a:t>A data definition statement </a:t>
            </a:r>
            <a:r>
              <a:rPr lang="en-US" altLang="en-US" sz="2000" dirty="0" smtClean="0"/>
              <a:t>declares a variable and allocates memory </a:t>
            </a:r>
            <a:r>
              <a:rPr lang="en-US" altLang="en-US" sz="2000" dirty="0"/>
              <a:t>for </a:t>
            </a:r>
            <a:r>
              <a:rPr lang="en-US" altLang="en-US" sz="2000" dirty="0" smtClean="0"/>
              <a:t>the </a:t>
            </a:r>
            <a:r>
              <a:rPr lang="en-US" altLang="en-US" sz="2000" dirty="0"/>
              <a:t>variable</a:t>
            </a:r>
            <a:r>
              <a:rPr lang="en-US" altLang="en-US" sz="2000" dirty="0" smtClean="0"/>
              <a:t>. The </a:t>
            </a:r>
            <a:r>
              <a:rPr lang="en-US" altLang="en-US" sz="2000" dirty="0" smtClean="0">
                <a:solidFill>
                  <a:srgbClr val="FFC000"/>
                </a:solidFill>
              </a:rPr>
              <a:t>allocation </a:t>
            </a:r>
            <a:r>
              <a:rPr lang="en-US" altLang="en-US" sz="2000" b="1" i="1" u="sng" dirty="0" smtClean="0">
                <a:solidFill>
                  <a:srgbClr val="FFC000"/>
                </a:solidFill>
              </a:rPr>
              <a:t>directive</a:t>
            </a:r>
            <a:r>
              <a:rPr lang="en-US" altLang="en-US" sz="2000" dirty="0" smtClean="0"/>
              <a:t> defines the </a:t>
            </a:r>
            <a:r>
              <a:rPr lang="en-US" altLang="en-US" sz="2000" b="1" i="1" u="sng" dirty="0" smtClean="0">
                <a:solidFill>
                  <a:srgbClr val="FFC000"/>
                </a:solidFill>
              </a:rPr>
              <a:t>type</a:t>
            </a:r>
            <a:r>
              <a:rPr lang="en-US" altLang="en-US" sz="2000" dirty="0" smtClean="0"/>
              <a:t> of the variable.</a:t>
            </a:r>
          </a:p>
          <a:p>
            <a:pPr>
              <a:lnSpc>
                <a:spcPct val="90000"/>
              </a:lnSpc>
            </a:pPr>
            <a:endParaRPr lang="en-US" altLang="en-US" sz="2000" dirty="0"/>
          </a:p>
          <a:p>
            <a:pPr>
              <a:lnSpc>
                <a:spcPct val="90000"/>
              </a:lnSpc>
            </a:pPr>
            <a:r>
              <a:rPr lang="en-US" altLang="en-US" sz="2000" dirty="0"/>
              <a:t>May optionally assign a name (label) to the </a:t>
            </a:r>
            <a:r>
              <a:rPr lang="en-US" altLang="en-US" sz="2000" dirty="0" smtClean="0"/>
              <a:t>data</a:t>
            </a:r>
          </a:p>
          <a:p>
            <a:pPr>
              <a:lnSpc>
                <a:spcPct val="90000"/>
              </a:lnSpc>
            </a:pPr>
            <a:endParaRPr lang="en-US" altLang="en-US" sz="2000" dirty="0"/>
          </a:p>
          <a:p>
            <a:pPr>
              <a:lnSpc>
                <a:spcPct val="90000"/>
              </a:lnSpc>
            </a:pPr>
            <a:r>
              <a:rPr lang="en-US" altLang="en-US" sz="2000" dirty="0"/>
              <a:t>Syntax</a:t>
            </a:r>
            <a:r>
              <a:rPr lang="en-US" altLang="en-US" sz="2000" dirty="0" smtClean="0"/>
              <a:t>:</a:t>
            </a:r>
          </a:p>
          <a:p>
            <a:pPr>
              <a:lnSpc>
                <a:spcPct val="90000"/>
              </a:lnSpc>
            </a:pPr>
            <a:endParaRPr lang="en-US" altLang="en-US" sz="2000" dirty="0"/>
          </a:p>
          <a:p>
            <a:pPr lvl="1">
              <a:lnSpc>
                <a:spcPct val="90000"/>
              </a:lnSpc>
              <a:buFontTx/>
              <a:buNone/>
            </a:pPr>
            <a:r>
              <a:rPr lang="en-US" altLang="en-US" sz="2000" dirty="0"/>
              <a:t>[</a:t>
            </a:r>
            <a:r>
              <a:rPr lang="en-US" altLang="en-US" sz="2000" i="1" dirty="0"/>
              <a:t>name</a:t>
            </a:r>
            <a:r>
              <a:rPr lang="en-US" altLang="en-US" sz="2000" dirty="0"/>
              <a:t>] </a:t>
            </a:r>
            <a:r>
              <a:rPr lang="en-US" altLang="en-US" sz="2000" b="1" i="1" dirty="0"/>
              <a:t>directive</a:t>
            </a:r>
            <a:r>
              <a:rPr lang="en-US" altLang="en-US" sz="2000" dirty="0"/>
              <a:t> </a:t>
            </a:r>
            <a:r>
              <a:rPr lang="en-US" altLang="en-US" sz="2000" i="1" dirty="0"/>
              <a:t>initializer</a:t>
            </a:r>
            <a:r>
              <a:rPr lang="en-US" altLang="en-US" sz="2000" dirty="0"/>
              <a:t> [,</a:t>
            </a:r>
            <a:r>
              <a:rPr lang="en-US" altLang="en-US" sz="2000" i="1" dirty="0"/>
              <a:t>initializer</a:t>
            </a:r>
            <a:r>
              <a:rPr lang="en-US" altLang="en-US" sz="2000" dirty="0"/>
              <a:t>] </a:t>
            </a:r>
            <a:endParaRPr lang="en-US" altLang="en-US" sz="1400" dirty="0">
              <a:solidFill>
                <a:srgbClr val="FFC000"/>
              </a:solidFill>
            </a:endParaRPr>
          </a:p>
          <a:p>
            <a:pPr lvl="1">
              <a:lnSpc>
                <a:spcPct val="90000"/>
              </a:lnSpc>
              <a:buFontTx/>
              <a:buNone/>
            </a:pPr>
            <a:endParaRPr lang="en-US" altLang="en-US" sz="2000" dirty="0" smtClean="0"/>
          </a:p>
          <a:p>
            <a:pPr lvl="1">
              <a:lnSpc>
                <a:spcPct val="90000"/>
              </a:lnSpc>
              <a:buFontTx/>
              <a:buNone/>
            </a:pPr>
            <a:endParaRPr lang="en-US" altLang="en-US" sz="2000" dirty="0"/>
          </a:p>
          <a:p>
            <a:pPr lvl="1">
              <a:lnSpc>
                <a:spcPct val="90000"/>
              </a:lnSpc>
              <a:buFontTx/>
              <a:buNone/>
            </a:pPr>
            <a:r>
              <a:rPr lang="en-US" altLang="en-US" sz="2000" dirty="0"/>
              <a:t>	</a:t>
            </a:r>
            <a:r>
              <a:rPr lang="en-US" altLang="en-US" sz="2000" dirty="0" smtClean="0"/>
              <a:t>   </a:t>
            </a:r>
            <a:r>
              <a:rPr lang="en-US" altLang="en-US" sz="2000" b="1" dirty="0" smtClean="0">
                <a:latin typeface="Courier New" pitchFamily="49" charset="0"/>
              </a:rPr>
              <a:t>var1 </a:t>
            </a:r>
            <a:r>
              <a:rPr lang="en-US" altLang="en-US" sz="2000" b="1" dirty="0">
                <a:latin typeface="Courier New" pitchFamily="49" charset="0"/>
              </a:rPr>
              <a:t>BYTE </a:t>
            </a:r>
            <a:r>
              <a:rPr lang="en-US" altLang="en-US" sz="2000" b="1" dirty="0" smtClean="0">
                <a:latin typeface="Courier New" pitchFamily="49" charset="0"/>
              </a:rPr>
              <a:t>10	var2 SWORD </a:t>
            </a:r>
            <a:r>
              <a:rPr lang="en-US" altLang="en-US" sz="2000" b="1" dirty="0" err="1" smtClean="0">
                <a:latin typeface="Courier New" pitchFamily="49" charset="0"/>
              </a:rPr>
              <a:t>AFh</a:t>
            </a:r>
            <a:r>
              <a:rPr lang="en-US" altLang="en-US" sz="2000" b="1" dirty="0" smtClean="0">
                <a:latin typeface="Courier New" pitchFamily="49" charset="0"/>
              </a:rPr>
              <a:t>, ?, -2, +7, 0BC9h</a:t>
            </a:r>
            <a:endParaRPr lang="en-US" altLang="en-US" sz="2000" b="1" dirty="0">
              <a:latin typeface="Courier New" pitchFamily="49" charset="0"/>
            </a:endParaRPr>
          </a:p>
          <a:p>
            <a:pPr lvl="1">
              <a:lnSpc>
                <a:spcPct val="90000"/>
              </a:lnSpc>
              <a:buFontTx/>
              <a:buNone/>
            </a:pPr>
            <a:endParaRPr lang="en-US" altLang="en-US" sz="2000" b="1" dirty="0">
              <a:latin typeface="Courier New" pitchFamily="49" charset="0"/>
            </a:endParaRPr>
          </a:p>
          <a:p>
            <a:pPr>
              <a:lnSpc>
                <a:spcPct val="90000"/>
              </a:lnSpc>
            </a:pPr>
            <a:r>
              <a:rPr lang="en-US" altLang="en-US" sz="2000" dirty="0"/>
              <a:t>All initializers become binary data in </a:t>
            </a:r>
            <a:r>
              <a:rPr lang="en-US" altLang="en-US" sz="2000" dirty="0" smtClean="0"/>
              <a:t>memory</a:t>
            </a:r>
          </a:p>
          <a:p>
            <a:pPr>
              <a:lnSpc>
                <a:spcPct val="90000"/>
              </a:lnSpc>
            </a:pPr>
            <a:endParaRPr lang="en-US" altLang="en-US" sz="2000" dirty="0"/>
          </a:p>
          <a:p>
            <a:pPr>
              <a:lnSpc>
                <a:spcPct val="90000"/>
              </a:lnSpc>
            </a:pPr>
            <a:r>
              <a:rPr lang="en-US" altLang="en-US" sz="2000" dirty="0" smtClean="0">
                <a:solidFill>
                  <a:srgbClr val="FFC000"/>
                </a:solidFill>
              </a:rPr>
              <a:t>All variable declarations are in the </a:t>
            </a:r>
            <a:r>
              <a:rPr lang="en-US" altLang="en-US" sz="2000" b="1" i="1" u="sng" dirty="0" smtClean="0">
                <a:solidFill>
                  <a:srgbClr val="FFC000"/>
                </a:solidFill>
              </a:rPr>
              <a:t>.data</a:t>
            </a:r>
            <a:r>
              <a:rPr lang="en-US" altLang="en-US" sz="2000" dirty="0" smtClean="0">
                <a:solidFill>
                  <a:srgbClr val="FFC000"/>
                </a:solidFill>
              </a:rPr>
              <a:t> segment of programs</a:t>
            </a:r>
            <a:endParaRPr lang="en-US" altLang="en-US" sz="2000" dirty="0">
              <a:solidFill>
                <a:srgbClr val="FFC000"/>
              </a:solidFill>
            </a:endParaRPr>
          </a:p>
        </p:txBody>
      </p:sp>
      <p:sp>
        <p:nvSpPr>
          <p:cNvPr id="134148" name="Line 4"/>
          <p:cNvSpPr>
            <a:spLocks noChangeShapeType="1"/>
          </p:cNvSpPr>
          <p:nvPr/>
        </p:nvSpPr>
        <p:spPr bwMode="auto">
          <a:xfrm>
            <a:off x="1219200" y="3489649"/>
            <a:ext cx="228600" cy="6858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134149" name="Line 5"/>
          <p:cNvSpPr>
            <a:spLocks noChangeShapeType="1"/>
          </p:cNvSpPr>
          <p:nvPr/>
        </p:nvSpPr>
        <p:spPr bwMode="auto">
          <a:xfrm>
            <a:off x="2057400" y="3489649"/>
            <a:ext cx="152400" cy="6858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134150" name="Line 6"/>
          <p:cNvSpPr>
            <a:spLocks noChangeShapeType="1"/>
          </p:cNvSpPr>
          <p:nvPr/>
        </p:nvSpPr>
        <p:spPr bwMode="auto">
          <a:xfrm flipH="1">
            <a:off x="2895600" y="3491982"/>
            <a:ext cx="76200" cy="6858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t>Irvine, Kip R. Assembly Language for x86 Processors 6/e, 2010.</a:t>
            </a:r>
          </a:p>
        </p:txBody>
      </p:sp>
      <p:sp>
        <p:nvSpPr>
          <p:cNvPr id="7" name="Slide Number Placeholder 3"/>
          <p:cNvSpPr>
            <a:spLocks noGrp="1"/>
          </p:cNvSpPr>
          <p:nvPr>
            <p:ph type="sldNum" sz="quarter" idx="11"/>
          </p:nvPr>
        </p:nvSpPr>
        <p:spPr/>
        <p:txBody>
          <a:bodyPr/>
          <a:lstStyle/>
          <a:p>
            <a:fld id="{A482F5B3-DA4D-420B-BA39-E1402494F28B}" type="slidenum">
              <a:rPr lang="en-US" altLang="en-US"/>
              <a:pPr/>
              <a:t>22</a:t>
            </a:fld>
            <a:endParaRPr lang="en-US" altLang="en-US"/>
          </a:p>
        </p:txBody>
      </p:sp>
      <p:sp>
        <p:nvSpPr>
          <p:cNvPr id="92162" name="Rectangle 2"/>
          <p:cNvSpPr>
            <a:spLocks noGrp="1" noChangeArrowheads="1"/>
          </p:cNvSpPr>
          <p:nvPr>
            <p:ph type="title"/>
          </p:nvPr>
        </p:nvSpPr>
        <p:spPr/>
        <p:txBody>
          <a:bodyPr/>
          <a:lstStyle/>
          <a:p>
            <a:pPr lvl="1"/>
            <a:r>
              <a:rPr lang="en-US" altLang="en-US" dirty="0"/>
              <a:t>Defining BYTE and SBYTE </a:t>
            </a:r>
            <a:r>
              <a:rPr lang="en-US" altLang="en-US" dirty="0" smtClean="0"/>
              <a:t>Data</a:t>
            </a:r>
            <a:endParaRPr lang="en-US" altLang="en-US" sz="2400" dirty="0"/>
          </a:p>
        </p:txBody>
      </p:sp>
      <p:sp>
        <p:nvSpPr>
          <p:cNvPr id="92163" name="Text Box 3"/>
          <p:cNvSpPr txBox="1">
            <a:spLocks noChangeArrowheads="1"/>
          </p:cNvSpPr>
          <p:nvPr/>
        </p:nvSpPr>
        <p:spPr bwMode="auto">
          <a:xfrm>
            <a:off x="762000" y="2133600"/>
            <a:ext cx="7696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80000"/>
              </a:lnSpc>
              <a:spcBef>
                <a:spcPct val="50000"/>
              </a:spcBef>
            </a:pPr>
            <a:r>
              <a:rPr lang="en-US" altLang="en-US" sz="1800" b="1" dirty="0">
                <a:latin typeface="Courier New" pitchFamily="49" charset="0"/>
              </a:rPr>
              <a:t>value1 BYTE 'A'	; character constant</a:t>
            </a:r>
          </a:p>
          <a:p>
            <a:pPr>
              <a:lnSpc>
                <a:spcPct val="80000"/>
              </a:lnSpc>
              <a:spcBef>
                <a:spcPct val="50000"/>
              </a:spcBef>
            </a:pPr>
            <a:r>
              <a:rPr lang="en-US" altLang="en-US" sz="1800" b="1" dirty="0">
                <a:latin typeface="Courier New" pitchFamily="49" charset="0"/>
              </a:rPr>
              <a:t>value2 BYTE 0	; smallest unsigned byte</a:t>
            </a:r>
          </a:p>
          <a:p>
            <a:pPr>
              <a:lnSpc>
                <a:spcPct val="80000"/>
              </a:lnSpc>
              <a:spcBef>
                <a:spcPct val="50000"/>
              </a:spcBef>
            </a:pPr>
            <a:r>
              <a:rPr lang="en-US" altLang="en-US" sz="1800" b="1" dirty="0">
                <a:latin typeface="Courier New" pitchFamily="49" charset="0"/>
              </a:rPr>
              <a:t>value3 BYTE 255	; largest unsigned byte</a:t>
            </a:r>
          </a:p>
          <a:p>
            <a:pPr>
              <a:lnSpc>
                <a:spcPct val="80000"/>
              </a:lnSpc>
              <a:spcBef>
                <a:spcPct val="50000"/>
              </a:spcBef>
            </a:pPr>
            <a:r>
              <a:rPr lang="en-US" altLang="en-US" sz="1800" b="1" dirty="0">
                <a:latin typeface="Courier New" pitchFamily="49" charset="0"/>
              </a:rPr>
              <a:t>value4 SBYTE -128	; smallest signed byte</a:t>
            </a:r>
          </a:p>
          <a:p>
            <a:pPr>
              <a:lnSpc>
                <a:spcPct val="80000"/>
              </a:lnSpc>
              <a:spcBef>
                <a:spcPct val="50000"/>
              </a:spcBef>
            </a:pPr>
            <a:r>
              <a:rPr lang="en-US" altLang="en-US" sz="1800" b="1" dirty="0">
                <a:latin typeface="Courier New" pitchFamily="49" charset="0"/>
              </a:rPr>
              <a:t>value5 SBYTE +127	; largest signed byte</a:t>
            </a:r>
          </a:p>
          <a:p>
            <a:pPr>
              <a:lnSpc>
                <a:spcPct val="80000"/>
              </a:lnSpc>
              <a:spcBef>
                <a:spcPct val="50000"/>
              </a:spcBef>
            </a:pPr>
            <a:r>
              <a:rPr lang="en-US" altLang="en-US" sz="1800" b="1" dirty="0">
                <a:latin typeface="Courier New" pitchFamily="49" charset="0"/>
              </a:rPr>
              <a:t>value6 BYTE ?	; uninitialized byte</a:t>
            </a:r>
          </a:p>
        </p:txBody>
      </p:sp>
      <p:sp>
        <p:nvSpPr>
          <p:cNvPr id="92164" name="Text Box 4"/>
          <p:cNvSpPr txBox="1">
            <a:spLocks noChangeArrowheads="1"/>
          </p:cNvSpPr>
          <p:nvPr/>
        </p:nvSpPr>
        <p:spPr bwMode="auto">
          <a:xfrm>
            <a:off x="914400" y="1066800"/>
            <a:ext cx="7391400"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400" dirty="0" smtClean="0">
                <a:solidFill>
                  <a:srgbClr val="FFC000"/>
                </a:solidFill>
              </a:rPr>
              <a:t>8-bit </a:t>
            </a:r>
            <a:r>
              <a:rPr lang="en-US" altLang="en-US" sz="2400" dirty="0">
                <a:solidFill>
                  <a:srgbClr val="FFC000"/>
                </a:solidFill>
              </a:rPr>
              <a:t>unsigned </a:t>
            </a:r>
            <a:r>
              <a:rPr lang="en-US" altLang="en-US" sz="2400" dirty="0" smtClean="0">
                <a:solidFill>
                  <a:srgbClr val="FFC000"/>
                </a:solidFill>
              </a:rPr>
              <a:t>integer and </a:t>
            </a:r>
            <a:r>
              <a:rPr lang="en-US" altLang="en-US" sz="2400" dirty="0">
                <a:solidFill>
                  <a:srgbClr val="FFC000"/>
                </a:solidFill>
              </a:rPr>
              <a:t>8-bit signed </a:t>
            </a:r>
            <a:r>
              <a:rPr lang="en-US" altLang="en-US" sz="2400" dirty="0" smtClean="0">
                <a:solidFill>
                  <a:srgbClr val="FFC000"/>
                </a:solidFill>
              </a:rPr>
              <a:t>integer type</a:t>
            </a:r>
          </a:p>
          <a:p>
            <a:pPr>
              <a:spcBef>
                <a:spcPct val="50000"/>
              </a:spcBef>
            </a:pPr>
            <a:r>
              <a:rPr lang="en-US" altLang="en-US" dirty="0" smtClean="0"/>
              <a:t>Each </a:t>
            </a:r>
            <a:r>
              <a:rPr lang="en-US" altLang="en-US" dirty="0"/>
              <a:t>of the following defines a single byte of storage:</a:t>
            </a:r>
          </a:p>
        </p:txBody>
      </p:sp>
      <p:sp>
        <p:nvSpPr>
          <p:cNvPr id="92165" name="Text Box 5"/>
          <p:cNvSpPr txBox="1">
            <a:spLocks noChangeArrowheads="1"/>
          </p:cNvSpPr>
          <p:nvPr/>
        </p:nvSpPr>
        <p:spPr bwMode="auto">
          <a:xfrm>
            <a:off x="751892" y="4648200"/>
            <a:ext cx="7543800" cy="1582738"/>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7013" indent="-227013">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1900" dirty="0">
                <a:latin typeface="Arial" charset="0"/>
              </a:rPr>
              <a:t>MASM does not prevent you from initializing a BYTE with a negative value, but it's considered poor style.</a:t>
            </a:r>
          </a:p>
          <a:p>
            <a:pPr>
              <a:spcBef>
                <a:spcPct val="50000"/>
              </a:spcBef>
              <a:buFontTx/>
              <a:buChar char="•"/>
            </a:pPr>
            <a:r>
              <a:rPr lang="en-US" altLang="en-US" sz="1900" dirty="0">
                <a:latin typeface="Arial" charset="0"/>
              </a:rPr>
              <a:t>If you declare a SBYTE variable, the Microsoft debugger will automatically display its value in decimal with a leading sign.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95A9A73B-25D8-4BB5-B2EB-CFC7C57FBCB7}" type="slidenum">
              <a:rPr lang="en-US" altLang="en-US"/>
              <a:pPr/>
              <a:t>23</a:t>
            </a:fld>
            <a:endParaRPr lang="en-US" altLang="en-US"/>
          </a:p>
        </p:txBody>
      </p:sp>
      <p:sp>
        <p:nvSpPr>
          <p:cNvPr id="107522" name="Rectangle 1026"/>
          <p:cNvSpPr>
            <a:spLocks noGrp="1" noChangeArrowheads="1"/>
          </p:cNvSpPr>
          <p:nvPr>
            <p:ph type="title"/>
          </p:nvPr>
        </p:nvSpPr>
        <p:spPr/>
        <p:txBody>
          <a:bodyPr/>
          <a:lstStyle/>
          <a:p>
            <a:r>
              <a:rPr lang="en-US" altLang="en-US" dirty="0"/>
              <a:t>Defining </a:t>
            </a:r>
            <a:r>
              <a:rPr lang="en-US" altLang="en-US" dirty="0" smtClean="0"/>
              <a:t>[S]Byte </a:t>
            </a:r>
            <a:r>
              <a:rPr lang="en-US" altLang="en-US" dirty="0"/>
              <a:t>Arrays</a:t>
            </a:r>
          </a:p>
        </p:txBody>
      </p:sp>
      <p:sp>
        <p:nvSpPr>
          <p:cNvPr id="107523" name="Text Box 1027"/>
          <p:cNvSpPr txBox="1">
            <a:spLocks noChangeArrowheads="1"/>
          </p:cNvSpPr>
          <p:nvPr/>
        </p:nvSpPr>
        <p:spPr bwMode="auto">
          <a:xfrm>
            <a:off x="1524000" y="2209800"/>
            <a:ext cx="5943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80000"/>
              </a:lnSpc>
              <a:spcBef>
                <a:spcPct val="50000"/>
              </a:spcBef>
            </a:pPr>
            <a:r>
              <a:rPr lang="en-US" altLang="en-US" sz="1800" b="1" dirty="0">
                <a:latin typeface="Courier New" pitchFamily="49" charset="0"/>
              </a:rPr>
              <a:t>list1 BYTE 10,20,30,40</a:t>
            </a:r>
          </a:p>
          <a:p>
            <a:pPr>
              <a:spcBef>
                <a:spcPct val="50000"/>
              </a:spcBef>
            </a:pPr>
            <a:r>
              <a:rPr lang="en-US" altLang="en-US" sz="1800" b="1" dirty="0">
                <a:latin typeface="Courier New" pitchFamily="49" charset="0"/>
              </a:rPr>
              <a:t>list2 BYTE 10,20,30,40</a:t>
            </a:r>
          </a:p>
          <a:p>
            <a:pPr>
              <a:spcBef>
                <a:spcPct val="50000"/>
              </a:spcBef>
            </a:pPr>
            <a:r>
              <a:rPr lang="en-US" altLang="en-US" sz="1800" b="1" dirty="0">
                <a:latin typeface="Courier New" pitchFamily="49" charset="0"/>
              </a:rPr>
              <a:t>      BYTE 50,60,70,80</a:t>
            </a:r>
          </a:p>
          <a:p>
            <a:pPr>
              <a:spcBef>
                <a:spcPct val="50000"/>
              </a:spcBef>
            </a:pPr>
            <a:r>
              <a:rPr lang="en-US" altLang="en-US" sz="1800" b="1" dirty="0">
                <a:latin typeface="Courier New" pitchFamily="49" charset="0"/>
              </a:rPr>
              <a:t>      BYTE 81,82,83,84</a:t>
            </a:r>
          </a:p>
          <a:p>
            <a:pPr>
              <a:spcBef>
                <a:spcPct val="50000"/>
              </a:spcBef>
            </a:pPr>
            <a:r>
              <a:rPr lang="en-US" altLang="en-US" sz="1800" b="1" dirty="0">
                <a:latin typeface="Courier New" pitchFamily="49" charset="0"/>
              </a:rPr>
              <a:t>list3 BYTE ?,32,41h,00100010b</a:t>
            </a:r>
          </a:p>
          <a:p>
            <a:pPr>
              <a:spcBef>
                <a:spcPct val="50000"/>
              </a:spcBef>
            </a:pPr>
            <a:r>
              <a:rPr lang="en-US" altLang="en-US" sz="1800" b="1" dirty="0">
                <a:latin typeface="Courier New" pitchFamily="49" charset="0"/>
              </a:rPr>
              <a:t>list4 BYTE 0Ah,20h,‘A’,</a:t>
            </a:r>
            <a:r>
              <a:rPr lang="en-US" altLang="en-US" sz="1800" b="1" dirty="0" smtClean="0">
                <a:latin typeface="Courier New" pitchFamily="49" charset="0"/>
              </a:rPr>
              <a:t>22h</a:t>
            </a:r>
            <a:endParaRPr lang="en-US" altLang="en-US" sz="1800" b="1" dirty="0">
              <a:latin typeface="Courier New" pitchFamily="49" charset="0"/>
            </a:endParaRPr>
          </a:p>
        </p:txBody>
      </p:sp>
      <p:sp>
        <p:nvSpPr>
          <p:cNvPr id="107524" name="Text Box 1028"/>
          <p:cNvSpPr txBox="1">
            <a:spLocks noChangeArrowheads="1"/>
          </p:cNvSpPr>
          <p:nvPr/>
        </p:nvSpPr>
        <p:spPr bwMode="auto">
          <a:xfrm>
            <a:off x="914400" y="1295400"/>
            <a:ext cx="739140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500" dirty="0"/>
              <a:t>Examples that use multiple initializers</a:t>
            </a:r>
            <a:r>
              <a:rPr lang="en-US" altLang="en-US" sz="2500" dirty="0" smtClean="0"/>
              <a:t>:</a:t>
            </a:r>
          </a:p>
          <a:p>
            <a:pPr>
              <a:spcBef>
                <a:spcPct val="50000"/>
              </a:spcBef>
            </a:pPr>
            <a:endParaRPr lang="en-US" altLang="en-US" sz="2500" dirty="0"/>
          </a:p>
          <a:p>
            <a:pPr>
              <a:spcBef>
                <a:spcPct val="50000"/>
              </a:spcBef>
            </a:pPr>
            <a:endParaRPr lang="en-US" altLang="en-US" sz="2500" dirty="0" smtClean="0"/>
          </a:p>
          <a:p>
            <a:pPr>
              <a:spcBef>
                <a:spcPct val="50000"/>
              </a:spcBef>
            </a:pPr>
            <a:endParaRPr lang="en-US" altLang="en-US" sz="2500" dirty="0"/>
          </a:p>
          <a:p>
            <a:pPr>
              <a:spcBef>
                <a:spcPct val="50000"/>
              </a:spcBef>
            </a:pPr>
            <a:endParaRPr lang="en-US" altLang="en-US" sz="2500" dirty="0" smtClean="0"/>
          </a:p>
          <a:p>
            <a:pPr>
              <a:spcBef>
                <a:spcPct val="50000"/>
              </a:spcBef>
            </a:pPr>
            <a:endParaRPr lang="en-US" altLang="en-US" sz="2500" dirty="0" smtClean="0"/>
          </a:p>
          <a:p>
            <a:pPr>
              <a:spcBef>
                <a:spcPct val="50000"/>
              </a:spcBef>
            </a:pPr>
            <a:endParaRPr lang="en-US" altLang="en-US" sz="2500" dirty="0" smtClean="0"/>
          </a:p>
          <a:p>
            <a:r>
              <a:rPr lang="en-US" altLang="en-US" dirty="0"/>
              <a:t>A question mark (?) in the initializer leaves the initial value of the variable undefined. </a:t>
            </a:r>
            <a:r>
              <a:rPr lang="en-US" altLang="en-US" dirty="0" smtClean="0"/>
              <a:t>Ex: </a:t>
            </a:r>
            <a:r>
              <a:rPr lang="en-US" altLang="en-US" dirty="0" smtClean="0">
                <a:solidFill>
                  <a:srgbClr val="FFC000"/>
                </a:solidFill>
              </a:rPr>
              <a:t>c SBYTE ?</a:t>
            </a:r>
            <a:r>
              <a:rPr lang="en-US" altLang="en-US" dirty="0" smtClean="0"/>
              <a:t> ; c </a:t>
            </a:r>
            <a:r>
              <a:rPr lang="en-US" altLang="en-US" dirty="0"/>
              <a:t>is </a:t>
            </a:r>
            <a:r>
              <a:rPr lang="en-US" altLang="en-US" dirty="0" smtClean="0"/>
              <a:t>undefined</a:t>
            </a:r>
            <a:endParaRPr lang="en-US" altLang="en-US" sz="25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4D656C70-6695-469E-AA4B-B2FB771A2BE8}" type="slidenum">
              <a:rPr lang="en-US" altLang="en-US"/>
              <a:pPr/>
              <a:t>24</a:t>
            </a:fld>
            <a:endParaRPr lang="en-US" altLang="en-US"/>
          </a:p>
        </p:txBody>
      </p:sp>
      <p:sp>
        <p:nvSpPr>
          <p:cNvPr id="109570" name="Rectangle 2"/>
          <p:cNvSpPr>
            <a:spLocks noGrp="1" noChangeArrowheads="1"/>
          </p:cNvSpPr>
          <p:nvPr>
            <p:ph type="title"/>
          </p:nvPr>
        </p:nvSpPr>
        <p:spPr/>
        <p:txBody>
          <a:bodyPr/>
          <a:lstStyle/>
          <a:p>
            <a:r>
              <a:rPr lang="en-US" altLang="en-US"/>
              <a:t>Defining Strings</a:t>
            </a:r>
            <a:r>
              <a:rPr lang="en-US" altLang="en-US" sz="2400"/>
              <a:t>  (1 of 3)</a:t>
            </a:r>
          </a:p>
        </p:txBody>
      </p:sp>
      <p:sp>
        <p:nvSpPr>
          <p:cNvPr id="109571" name="Rectangle 3"/>
          <p:cNvSpPr>
            <a:spLocks noGrp="1" noChangeArrowheads="1"/>
          </p:cNvSpPr>
          <p:nvPr>
            <p:ph type="body" idx="1"/>
          </p:nvPr>
        </p:nvSpPr>
        <p:spPr>
          <a:xfrm>
            <a:off x="685800" y="1143000"/>
            <a:ext cx="7772400" cy="2057400"/>
          </a:xfrm>
        </p:spPr>
        <p:txBody>
          <a:bodyPr/>
          <a:lstStyle/>
          <a:p>
            <a:r>
              <a:rPr lang="en-US" altLang="en-US" dirty="0"/>
              <a:t>A string is implemented as an array of characters</a:t>
            </a:r>
          </a:p>
          <a:p>
            <a:pPr lvl="1"/>
            <a:r>
              <a:rPr lang="en-US" altLang="en-US" sz="2000" dirty="0"/>
              <a:t>For convenience, it is usually enclosed in quotation marks</a:t>
            </a:r>
          </a:p>
          <a:p>
            <a:pPr lvl="1"/>
            <a:r>
              <a:rPr lang="en-US" altLang="en-US" sz="2000" dirty="0"/>
              <a:t>It often will be </a:t>
            </a:r>
            <a:r>
              <a:rPr lang="en-US" altLang="en-US" sz="2000" dirty="0" smtClean="0">
                <a:solidFill>
                  <a:schemeClr val="tx2"/>
                </a:solidFill>
              </a:rPr>
              <a:t>null-terminated</a:t>
            </a:r>
          </a:p>
          <a:p>
            <a:pPr lvl="1"/>
            <a:r>
              <a:rPr lang="en-US" altLang="en-US" sz="2000" dirty="0">
                <a:solidFill>
                  <a:schemeClr val="tx2"/>
                </a:solidFill>
              </a:rPr>
              <a:t>Character type is </a:t>
            </a:r>
            <a:r>
              <a:rPr lang="en-US" altLang="en-US" sz="2000" dirty="0" smtClean="0">
                <a:solidFill>
                  <a:schemeClr val="tx2"/>
                </a:solidFill>
              </a:rPr>
              <a:t>BYTE</a:t>
            </a:r>
          </a:p>
          <a:p>
            <a:pPr lvl="1"/>
            <a:endParaRPr lang="en-US" altLang="en-US" sz="2000" dirty="0">
              <a:solidFill>
                <a:schemeClr val="tx2"/>
              </a:solidFill>
            </a:endParaRPr>
          </a:p>
          <a:p>
            <a:r>
              <a:rPr lang="en-US" altLang="en-US" dirty="0"/>
              <a:t>Examples:</a:t>
            </a:r>
          </a:p>
        </p:txBody>
      </p:sp>
      <p:sp>
        <p:nvSpPr>
          <p:cNvPr id="109572" name="Text Box 4"/>
          <p:cNvSpPr txBox="1">
            <a:spLocks noChangeArrowheads="1"/>
          </p:cNvSpPr>
          <p:nvPr/>
        </p:nvSpPr>
        <p:spPr bwMode="auto">
          <a:xfrm>
            <a:off x="914400" y="3581400"/>
            <a:ext cx="7315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70000"/>
              </a:lnSpc>
              <a:spcBef>
                <a:spcPct val="50000"/>
              </a:spcBef>
            </a:pPr>
            <a:r>
              <a:rPr lang="en-US" altLang="en-US" sz="1600" b="1" dirty="0">
                <a:latin typeface="Courier New" pitchFamily="49" charset="0"/>
              </a:rPr>
              <a:t>str1 BYTE "Enter your name",</a:t>
            </a:r>
            <a:r>
              <a:rPr lang="en-US" altLang="en-US" sz="1600" b="1" dirty="0" smtClean="0">
                <a:latin typeface="Courier New" pitchFamily="49" charset="0"/>
              </a:rPr>
              <a:t>0</a:t>
            </a:r>
          </a:p>
          <a:p>
            <a:pPr>
              <a:lnSpc>
                <a:spcPct val="70000"/>
              </a:lnSpc>
              <a:spcBef>
                <a:spcPct val="50000"/>
              </a:spcBef>
            </a:pPr>
            <a:endParaRPr lang="en-US" altLang="en-US" sz="1600" b="1" dirty="0">
              <a:latin typeface="Courier New" pitchFamily="49" charset="0"/>
            </a:endParaRPr>
          </a:p>
          <a:p>
            <a:pPr>
              <a:lnSpc>
                <a:spcPct val="70000"/>
              </a:lnSpc>
              <a:spcBef>
                <a:spcPct val="50000"/>
              </a:spcBef>
            </a:pPr>
            <a:r>
              <a:rPr lang="en-US" altLang="en-US" sz="1600" b="1" dirty="0">
                <a:latin typeface="Courier New" pitchFamily="49" charset="0"/>
              </a:rPr>
              <a:t>str2 BYTE 'Error: halting program',</a:t>
            </a:r>
            <a:r>
              <a:rPr lang="en-US" altLang="en-US" sz="1600" b="1" dirty="0" smtClean="0">
                <a:latin typeface="Courier New" pitchFamily="49" charset="0"/>
              </a:rPr>
              <a:t>0</a:t>
            </a:r>
          </a:p>
          <a:p>
            <a:pPr>
              <a:lnSpc>
                <a:spcPct val="70000"/>
              </a:lnSpc>
              <a:spcBef>
                <a:spcPct val="50000"/>
              </a:spcBef>
            </a:pPr>
            <a:endParaRPr lang="en-US" altLang="en-US" sz="1600" b="1" dirty="0">
              <a:latin typeface="Courier New" pitchFamily="49" charset="0"/>
            </a:endParaRPr>
          </a:p>
          <a:p>
            <a:pPr>
              <a:lnSpc>
                <a:spcPct val="70000"/>
              </a:lnSpc>
              <a:spcBef>
                <a:spcPct val="50000"/>
              </a:spcBef>
            </a:pPr>
            <a:r>
              <a:rPr lang="en-US" altLang="en-US" sz="1600" b="1" dirty="0">
                <a:latin typeface="Courier New" pitchFamily="49" charset="0"/>
              </a:rPr>
              <a:t>str3 BYTE 'A','E','I','O',</a:t>
            </a:r>
            <a:r>
              <a:rPr lang="en-US" altLang="en-US" sz="1600" b="1" dirty="0" smtClean="0">
                <a:latin typeface="Courier New" pitchFamily="49" charset="0"/>
              </a:rPr>
              <a:t>'U‘</a:t>
            </a:r>
          </a:p>
          <a:p>
            <a:pPr>
              <a:lnSpc>
                <a:spcPct val="70000"/>
              </a:lnSpc>
              <a:spcBef>
                <a:spcPct val="50000"/>
              </a:spcBef>
            </a:pPr>
            <a:endParaRPr lang="en-US" altLang="en-US" sz="1600" b="1" dirty="0">
              <a:latin typeface="Courier New" pitchFamily="49" charset="0"/>
            </a:endParaRPr>
          </a:p>
          <a:p>
            <a:pPr>
              <a:lnSpc>
                <a:spcPct val="70000"/>
              </a:lnSpc>
              <a:spcBef>
                <a:spcPct val="50000"/>
              </a:spcBef>
            </a:pPr>
            <a:r>
              <a:rPr lang="en-US" altLang="en-US" sz="1600" b="1" dirty="0">
                <a:latin typeface="Courier New" pitchFamily="49" charset="0"/>
              </a:rPr>
              <a:t>greeting  BYTE "Welcome to the Encryption Demo program "</a:t>
            </a:r>
          </a:p>
          <a:p>
            <a:pPr>
              <a:lnSpc>
                <a:spcPct val="70000"/>
              </a:lnSpc>
              <a:spcBef>
                <a:spcPct val="50000"/>
              </a:spcBef>
            </a:pPr>
            <a:r>
              <a:rPr lang="en-US" altLang="en-US" sz="1600" b="1" dirty="0">
                <a:latin typeface="Courier New" pitchFamily="49" charset="0"/>
              </a:rPr>
              <a:t>          BYTE "created by Kip Irvine.",0</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4522C331-F020-4AA5-88F9-30D4AE601D81}" type="slidenum">
              <a:rPr lang="en-US" altLang="en-US"/>
              <a:pPr/>
              <a:t>25</a:t>
            </a:fld>
            <a:endParaRPr lang="en-US" altLang="en-US"/>
          </a:p>
        </p:txBody>
      </p:sp>
      <p:sp>
        <p:nvSpPr>
          <p:cNvPr id="137218" name="Rectangle 2"/>
          <p:cNvSpPr>
            <a:spLocks noGrp="1" noChangeArrowheads="1"/>
          </p:cNvSpPr>
          <p:nvPr>
            <p:ph type="title"/>
          </p:nvPr>
        </p:nvSpPr>
        <p:spPr/>
        <p:txBody>
          <a:bodyPr/>
          <a:lstStyle/>
          <a:p>
            <a:r>
              <a:rPr lang="en-US" altLang="en-US"/>
              <a:t>Defining Strings</a:t>
            </a:r>
            <a:r>
              <a:rPr lang="en-US" altLang="en-US" sz="2400"/>
              <a:t>  (2 of 3)</a:t>
            </a:r>
          </a:p>
        </p:txBody>
      </p:sp>
      <p:sp>
        <p:nvSpPr>
          <p:cNvPr id="137219" name="Rectangle 3"/>
          <p:cNvSpPr>
            <a:spLocks noGrp="1" noChangeArrowheads="1"/>
          </p:cNvSpPr>
          <p:nvPr>
            <p:ph type="body" idx="1"/>
          </p:nvPr>
        </p:nvSpPr>
        <p:spPr>
          <a:xfrm>
            <a:off x="685800" y="1143000"/>
            <a:ext cx="7772400" cy="990600"/>
          </a:xfrm>
        </p:spPr>
        <p:txBody>
          <a:bodyPr/>
          <a:lstStyle/>
          <a:p>
            <a:r>
              <a:rPr lang="en-US" altLang="en-US"/>
              <a:t>To continue a single string across multiple lines, end each line with a comma:</a:t>
            </a:r>
          </a:p>
        </p:txBody>
      </p:sp>
      <p:sp>
        <p:nvSpPr>
          <p:cNvPr id="137220" name="Text Box 4"/>
          <p:cNvSpPr txBox="1">
            <a:spLocks noChangeArrowheads="1"/>
          </p:cNvSpPr>
          <p:nvPr/>
        </p:nvSpPr>
        <p:spPr bwMode="auto">
          <a:xfrm>
            <a:off x="1143000" y="2286000"/>
            <a:ext cx="7086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70000"/>
              </a:lnSpc>
              <a:spcBef>
                <a:spcPct val="50000"/>
              </a:spcBef>
            </a:pPr>
            <a:r>
              <a:rPr lang="en-US" altLang="en-US" sz="1800" b="1">
                <a:latin typeface="Courier New" pitchFamily="49" charset="0"/>
              </a:rPr>
              <a:t>menu BYTE "Checking Account",0dh,0ah,0dh,0ah,</a:t>
            </a:r>
          </a:p>
          <a:p>
            <a:pPr>
              <a:lnSpc>
                <a:spcPct val="70000"/>
              </a:lnSpc>
              <a:spcBef>
                <a:spcPct val="50000"/>
              </a:spcBef>
            </a:pPr>
            <a:r>
              <a:rPr lang="en-US" altLang="en-US" sz="1800" b="1">
                <a:latin typeface="Courier New" pitchFamily="49" charset="0"/>
              </a:rPr>
              <a:t>	"1. Create a new account",0dh,0ah,</a:t>
            </a:r>
          </a:p>
          <a:p>
            <a:pPr>
              <a:lnSpc>
                <a:spcPct val="70000"/>
              </a:lnSpc>
              <a:spcBef>
                <a:spcPct val="50000"/>
              </a:spcBef>
            </a:pPr>
            <a:r>
              <a:rPr lang="en-US" altLang="en-US" sz="1800" b="1">
                <a:latin typeface="Courier New" pitchFamily="49" charset="0"/>
              </a:rPr>
              <a:t>	"2. Open an existing account",0dh,0ah,</a:t>
            </a:r>
          </a:p>
          <a:p>
            <a:pPr>
              <a:lnSpc>
                <a:spcPct val="70000"/>
              </a:lnSpc>
              <a:spcBef>
                <a:spcPct val="50000"/>
              </a:spcBef>
            </a:pPr>
            <a:r>
              <a:rPr lang="en-US" altLang="en-US" sz="1800" b="1">
                <a:latin typeface="Courier New" pitchFamily="49" charset="0"/>
              </a:rPr>
              <a:t>	"3. Credit the account",0dh,0ah,</a:t>
            </a:r>
          </a:p>
          <a:p>
            <a:pPr>
              <a:lnSpc>
                <a:spcPct val="70000"/>
              </a:lnSpc>
              <a:spcBef>
                <a:spcPct val="50000"/>
              </a:spcBef>
            </a:pPr>
            <a:r>
              <a:rPr lang="en-US" altLang="en-US" sz="1800" b="1">
                <a:latin typeface="Courier New" pitchFamily="49" charset="0"/>
              </a:rPr>
              <a:t>	"4. Debit the account",0dh,0ah,</a:t>
            </a:r>
          </a:p>
          <a:p>
            <a:pPr>
              <a:lnSpc>
                <a:spcPct val="70000"/>
              </a:lnSpc>
              <a:spcBef>
                <a:spcPct val="50000"/>
              </a:spcBef>
            </a:pPr>
            <a:r>
              <a:rPr lang="en-US" altLang="en-US" sz="1800" b="1">
                <a:latin typeface="Courier New" pitchFamily="49" charset="0"/>
              </a:rPr>
              <a:t>	"5. Exit",0ah,0ah,</a:t>
            </a:r>
          </a:p>
          <a:p>
            <a:pPr>
              <a:lnSpc>
                <a:spcPct val="70000"/>
              </a:lnSpc>
              <a:spcBef>
                <a:spcPct val="50000"/>
              </a:spcBef>
            </a:pPr>
            <a:r>
              <a:rPr lang="en-US" altLang="en-US" sz="1800" b="1">
                <a:latin typeface="Courier New" pitchFamily="49" charset="0"/>
              </a:rPr>
              <a:t>	"Choice&gt; ",0</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x86 Processors 6/e, 2010.</a:t>
            </a:r>
          </a:p>
        </p:txBody>
      </p:sp>
      <p:sp>
        <p:nvSpPr>
          <p:cNvPr id="7" name="Slide Number Placeholder 4"/>
          <p:cNvSpPr>
            <a:spLocks noGrp="1"/>
          </p:cNvSpPr>
          <p:nvPr>
            <p:ph type="sldNum" sz="quarter" idx="11"/>
          </p:nvPr>
        </p:nvSpPr>
        <p:spPr/>
        <p:txBody>
          <a:bodyPr/>
          <a:lstStyle/>
          <a:p>
            <a:fld id="{BE47AAEE-2DF5-4755-8AB9-0C309269D64C}" type="slidenum">
              <a:rPr lang="en-US" altLang="en-US"/>
              <a:pPr/>
              <a:t>26</a:t>
            </a:fld>
            <a:endParaRPr lang="en-US" altLang="en-US"/>
          </a:p>
        </p:txBody>
      </p:sp>
      <p:sp>
        <p:nvSpPr>
          <p:cNvPr id="110594" name="Rectangle 2"/>
          <p:cNvSpPr>
            <a:spLocks noGrp="1" noChangeArrowheads="1"/>
          </p:cNvSpPr>
          <p:nvPr>
            <p:ph type="title"/>
          </p:nvPr>
        </p:nvSpPr>
        <p:spPr/>
        <p:txBody>
          <a:bodyPr/>
          <a:lstStyle/>
          <a:p>
            <a:r>
              <a:rPr lang="en-US" altLang="en-US" dirty="0"/>
              <a:t>Defining Strings</a:t>
            </a:r>
            <a:r>
              <a:rPr lang="en-US" altLang="en-US" sz="2400" dirty="0"/>
              <a:t>  (3 of 3)</a:t>
            </a:r>
          </a:p>
        </p:txBody>
      </p:sp>
      <p:sp>
        <p:nvSpPr>
          <p:cNvPr id="110595" name="Rectangle 3"/>
          <p:cNvSpPr>
            <a:spLocks noGrp="1" noChangeArrowheads="1"/>
          </p:cNvSpPr>
          <p:nvPr>
            <p:ph type="body" idx="1"/>
          </p:nvPr>
        </p:nvSpPr>
        <p:spPr>
          <a:xfrm>
            <a:off x="685800" y="1143000"/>
            <a:ext cx="7772400" cy="1295400"/>
          </a:xfrm>
        </p:spPr>
        <p:txBody>
          <a:bodyPr/>
          <a:lstStyle/>
          <a:p>
            <a:r>
              <a:rPr lang="en-US" altLang="en-US" dirty="0"/>
              <a:t>End-of-line character sequence:</a:t>
            </a:r>
          </a:p>
          <a:p>
            <a:pPr lvl="1"/>
            <a:r>
              <a:rPr lang="en-US" altLang="en-US" dirty="0"/>
              <a:t>0Dh = carriage return</a:t>
            </a:r>
          </a:p>
          <a:p>
            <a:pPr lvl="1"/>
            <a:r>
              <a:rPr lang="en-US" altLang="en-US" dirty="0"/>
              <a:t>0Ah = line </a:t>
            </a:r>
            <a:r>
              <a:rPr lang="en-US" altLang="en-US" dirty="0" smtClean="0"/>
              <a:t>feed</a:t>
            </a:r>
          </a:p>
          <a:p>
            <a:pPr lvl="1"/>
            <a:endParaRPr lang="en-US" altLang="en-US" dirty="0"/>
          </a:p>
          <a:p>
            <a:pPr lvl="1"/>
            <a:endParaRPr lang="en-US" altLang="en-US" dirty="0" smtClean="0"/>
          </a:p>
          <a:p>
            <a:pPr lvl="1"/>
            <a:endParaRPr lang="en-US" altLang="en-US" dirty="0"/>
          </a:p>
          <a:p>
            <a:pPr lvl="1"/>
            <a:endParaRPr lang="en-US" altLang="en-US" dirty="0" smtClean="0"/>
          </a:p>
          <a:p>
            <a:pPr lvl="1"/>
            <a:endParaRPr lang="en-US" altLang="en-US" dirty="0"/>
          </a:p>
          <a:p>
            <a:r>
              <a:rPr lang="en-US" altLang="en-US" dirty="0" smtClean="0"/>
              <a:t>Line continuation character (\)</a:t>
            </a:r>
          </a:p>
          <a:p>
            <a:pPr lvl="1"/>
            <a:r>
              <a:rPr lang="en-US" altLang="en-US" sz="2000" dirty="0" smtClean="0"/>
              <a:t>Concatenates two source code lines into a single statement</a:t>
            </a:r>
          </a:p>
          <a:p>
            <a:pPr lvl="1"/>
            <a:r>
              <a:rPr lang="en-US" altLang="en-US" sz="1800" dirty="0">
                <a:solidFill>
                  <a:srgbClr val="FFC000"/>
                </a:solidFill>
              </a:rPr>
              <a:t>g</a:t>
            </a:r>
            <a:r>
              <a:rPr lang="en-US" altLang="en-US" sz="1800" dirty="0" smtClean="0">
                <a:solidFill>
                  <a:srgbClr val="FFC000"/>
                </a:solidFill>
              </a:rPr>
              <a:t>reeting1 BYTE “Welcome to the Encryption Demo Program”,0</a:t>
            </a:r>
          </a:p>
          <a:p>
            <a:pPr lvl="1"/>
            <a:r>
              <a:rPr lang="en-US" altLang="en-US" sz="1800" dirty="0" smtClean="0">
                <a:solidFill>
                  <a:srgbClr val="FFC000"/>
                </a:solidFill>
              </a:rPr>
              <a:t>greeting1 \</a:t>
            </a:r>
          </a:p>
          <a:p>
            <a:pPr marL="457200" lvl="1" indent="0">
              <a:buNone/>
            </a:pPr>
            <a:r>
              <a:rPr lang="en-US" altLang="en-US" sz="1800" dirty="0">
                <a:solidFill>
                  <a:srgbClr val="FFC000"/>
                </a:solidFill>
              </a:rPr>
              <a:t>	</a:t>
            </a:r>
            <a:r>
              <a:rPr lang="en-US" altLang="en-US" sz="1800" dirty="0" smtClean="0">
                <a:solidFill>
                  <a:srgbClr val="FFC000"/>
                </a:solidFill>
              </a:rPr>
              <a:t>BYTE </a:t>
            </a:r>
            <a:r>
              <a:rPr lang="en-US" altLang="en-US" sz="1800" dirty="0">
                <a:solidFill>
                  <a:srgbClr val="FFC000"/>
                </a:solidFill>
              </a:rPr>
              <a:t>“Welcome to the Encryption Demo Program”,0</a:t>
            </a:r>
          </a:p>
        </p:txBody>
      </p:sp>
      <p:sp>
        <p:nvSpPr>
          <p:cNvPr id="110596" name="Text Box 4"/>
          <p:cNvSpPr txBox="1">
            <a:spLocks noChangeArrowheads="1"/>
          </p:cNvSpPr>
          <p:nvPr/>
        </p:nvSpPr>
        <p:spPr bwMode="auto">
          <a:xfrm>
            <a:off x="1600200" y="2667000"/>
            <a:ext cx="5943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70000"/>
              </a:lnSpc>
              <a:spcBef>
                <a:spcPct val="50000"/>
              </a:spcBef>
            </a:pPr>
            <a:r>
              <a:rPr lang="en-US" altLang="en-US" sz="1800" b="1" dirty="0">
                <a:latin typeface="Courier New" pitchFamily="49" charset="0"/>
              </a:rPr>
              <a:t>str1 BYTE "Enter your name:    ",0Dh,0Ah</a:t>
            </a:r>
          </a:p>
          <a:p>
            <a:pPr>
              <a:lnSpc>
                <a:spcPct val="70000"/>
              </a:lnSpc>
              <a:spcBef>
                <a:spcPct val="50000"/>
              </a:spcBef>
            </a:pPr>
            <a:r>
              <a:rPr lang="en-US" altLang="en-US" sz="1800" b="1" dirty="0">
                <a:latin typeface="Courier New" pitchFamily="49" charset="0"/>
              </a:rPr>
              <a:t>     BYTE "Enter your address: ",0</a:t>
            </a:r>
          </a:p>
          <a:p>
            <a:pPr>
              <a:lnSpc>
                <a:spcPct val="70000"/>
              </a:lnSpc>
              <a:spcBef>
                <a:spcPct val="50000"/>
              </a:spcBef>
            </a:pPr>
            <a:endParaRPr lang="en-US" altLang="en-US" sz="1800" b="1" dirty="0">
              <a:latin typeface="Courier New" pitchFamily="49" charset="0"/>
            </a:endParaRPr>
          </a:p>
          <a:p>
            <a:pPr>
              <a:lnSpc>
                <a:spcPct val="70000"/>
              </a:lnSpc>
              <a:spcBef>
                <a:spcPct val="50000"/>
              </a:spcBef>
            </a:pPr>
            <a:r>
              <a:rPr lang="en-US" altLang="en-US" sz="1800" b="1" dirty="0" err="1">
                <a:latin typeface="Courier New" pitchFamily="49" charset="0"/>
              </a:rPr>
              <a:t>newLine</a:t>
            </a:r>
            <a:r>
              <a:rPr lang="en-US" altLang="en-US" sz="1800" b="1" dirty="0">
                <a:latin typeface="Courier New" pitchFamily="49" charset="0"/>
              </a:rPr>
              <a:t> BYTE 0Dh,0Ah,0</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A45A6E19-ECBE-4D54-9917-B5B96EA2A39F}" type="slidenum">
              <a:rPr lang="en-US" altLang="en-US">
                <a:solidFill>
                  <a:srgbClr val="FFFFFF"/>
                </a:solidFill>
              </a:rPr>
              <a:pPr/>
              <a:t>27</a:t>
            </a:fld>
            <a:endParaRPr lang="en-US" altLang="en-US">
              <a:solidFill>
                <a:srgbClr val="FFFFFF"/>
              </a:solidFill>
            </a:endParaRPr>
          </a:p>
        </p:txBody>
      </p:sp>
      <p:sp>
        <p:nvSpPr>
          <p:cNvPr id="111618" name="Rectangle 2"/>
          <p:cNvSpPr>
            <a:spLocks noGrp="1" noChangeArrowheads="1"/>
          </p:cNvSpPr>
          <p:nvPr>
            <p:ph type="title"/>
          </p:nvPr>
        </p:nvSpPr>
        <p:spPr/>
        <p:txBody>
          <a:bodyPr/>
          <a:lstStyle/>
          <a:p>
            <a:r>
              <a:rPr lang="en-US" altLang="en-US" dirty="0"/>
              <a:t>Using the DUP Operator</a:t>
            </a:r>
          </a:p>
        </p:txBody>
      </p:sp>
      <p:sp>
        <p:nvSpPr>
          <p:cNvPr id="111619" name="Rectangle 3"/>
          <p:cNvSpPr>
            <a:spLocks noGrp="1" noChangeArrowheads="1"/>
          </p:cNvSpPr>
          <p:nvPr>
            <p:ph type="body" idx="1"/>
          </p:nvPr>
        </p:nvSpPr>
        <p:spPr>
          <a:xfrm>
            <a:off x="685800" y="1143000"/>
            <a:ext cx="7772400" cy="1752600"/>
          </a:xfrm>
        </p:spPr>
        <p:txBody>
          <a:bodyPr/>
          <a:lstStyle/>
          <a:p>
            <a:r>
              <a:rPr lang="en-US" altLang="en-US" dirty="0"/>
              <a:t>Use DUP to allocate (create space for) an </a:t>
            </a:r>
            <a:r>
              <a:rPr lang="en-US" altLang="en-US" dirty="0" smtClean="0"/>
              <a:t>array of any type </a:t>
            </a:r>
            <a:r>
              <a:rPr lang="en-US" altLang="en-US" dirty="0"/>
              <a:t>or </a:t>
            </a:r>
            <a:r>
              <a:rPr lang="en-US" altLang="en-US" dirty="0" smtClean="0"/>
              <a:t>for a string</a:t>
            </a:r>
            <a:r>
              <a:rPr lang="en-US" altLang="en-US" dirty="0"/>
              <a:t>. </a:t>
            </a:r>
            <a:endParaRPr lang="en-US" altLang="en-US" dirty="0" smtClean="0"/>
          </a:p>
          <a:p>
            <a:endParaRPr lang="en-US" altLang="en-US" dirty="0" smtClean="0"/>
          </a:p>
          <a:p>
            <a:pPr marL="457200" lvl="1" indent="0">
              <a:buNone/>
            </a:pPr>
            <a:r>
              <a:rPr lang="en-US" altLang="en-US" dirty="0" smtClean="0"/>
              <a:t>Syntax: </a:t>
            </a:r>
            <a:r>
              <a:rPr lang="en-US" altLang="en-US" dirty="0" smtClean="0">
                <a:solidFill>
                  <a:srgbClr val="FFC000"/>
                </a:solidFill>
              </a:rPr>
              <a:t>[var_name] TYPE </a:t>
            </a:r>
            <a:r>
              <a:rPr lang="en-US" altLang="en-US" i="1" dirty="0" smtClean="0">
                <a:solidFill>
                  <a:srgbClr val="FFC000"/>
                </a:solidFill>
              </a:rPr>
              <a:t>counter </a:t>
            </a:r>
            <a:r>
              <a:rPr lang="en-US" altLang="en-US" dirty="0" smtClean="0">
                <a:solidFill>
                  <a:srgbClr val="FFC000"/>
                </a:solidFill>
              </a:rPr>
              <a:t> </a:t>
            </a:r>
            <a:r>
              <a:rPr lang="en-US" altLang="en-US" dirty="0">
                <a:solidFill>
                  <a:srgbClr val="FFC000"/>
                </a:solidFill>
              </a:rPr>
              <a:t>DUP ( </a:t>
            </a:r>
            <a:r>
              <a:rPr lang="en-US" altLang="en-US" i="1" dirty="0">
                <a:solidFill>
                  <a:srgbClr val="FFC000"/>
                </a:solidFill>
              </a:rPr>
              <a:t>argument</a:t>
            </a:r>
            <a:r>
              <a:rPr lang="en-US" altLang="en-US" dirty="0">
                <a:solidFill>
                  <a:srgbClr val="FFC000"/>
                </a:solidFill>
              </a:rPr>
              <a:t> </a:t>
            </a:r>
            <a:r>
              <a:rPr lang="en-US" altLang="en-US" dirty="0" smtClean="0">
                <a:solidFill>
                  <a:srgbClr val="FFC000"/>
                </a:solidFill>
              </a:rPr>
              <a:t>)</a:t>
            </a:r>
          </a:p>
          <a:p>
            <a:pPr lvl="1"/>
            <a:endParaRPr lang="en-US" altLang="en-US" dirty="0">
              <a:solidFill>
                <a:schemeClr val="tx2"/>
              </a:solidFill>
            </a:endParaRPr>
          </a:p>
          <a:p>
            <a:r>
              <a:rPr lang="en-US" altLang="en-US" i="1" dirty="0"/>
              <a:t>Counter</a:t>
            </a:r>
            <a:r>
              <a:rPr lang="en-US" altLang="en-US" dirty="0"/>
              <a:t> and </a:t>
            </a:r>
            <a:r>
              <a:rPr lang="en-US" altLang="en-US" i="1" dirty="0"/>
              <a:t>argument</a:t>
            </a:r>
            <a:r>
              <a:rPr lang="en-US" altLang="en-US" dirty="0"/>
              <a:t> must be constants or constant </a:t>
            </a:r>
            <a:r>
              <a:rPr lang="en-US" altLang="en-US" dirty="0" smtClean="0"/>
              <a:t>expressions. </a:t>
            </a:r>
            <a:r>
              <a:rPr lang="en-US" altLang="en-US" sz="1600" dirty="0" smtClean="0">
                <a:solidFill>
                  <a:srgbClr val="FFC000"/>
                </a:solidFill>
              </a:rPr>
              <a:t>DUP must be used only with data allocation directives</a:t>
            </a:r>
            <a:r>
              <a:rPr lang="en-US" altLang="en-US" dirty="0" smtClean="0"/>
              <a:t>.</a:t>
            </a:r>
            <a:endParaRPr lang="en-US" altLang="en-US" dirty="0"/>
          </a:p>
        </p:txBody>
      </p:sp>
      <p:sp>
        <p:nvSpPr>
          <p:cNvPr id="111620" name="Text Box 4"/>
          <p:cNvSpPr txBox="1">
            <a:spLocks noChangeArrowheads="1"/>
          </p:cNvSpPr>
          <p:nvPr/>
        </p:nvSpPr>
        <p:spPr bwMode="auto">
          <a:xfrm>
            <a:off x="533400" y="41148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spcBef>
                <a:spcPct val="50000"/>
              </a:spcBef>
            </a:pPr>
            <a:r>
              <a:rPr lang="en-US" altLang="en-US" sz="1600" b="1" dirty="0">
                <a:solidFill>
                  <a:srgbClr val="FFFFFF"/>
                </a:solidFill>
                <a:latin typeface="Courier New" pitchFamily="49" charset="0"/>
              </a:rPr>
              <a:t>var1 BYTE 20 DUP(0)	; 20 bytes, all equal to zero</a:t>
            </a:r>
          </a:p>
          <a:p>
            <a:pPr>
              <a:spcBef>
                <a:spcPct val="50000"/>
              </a:spcBef>
            </a:pPr>
            <a:r>
              <a:rPr lang="en-US" altLang="en-US" sz="1600" b="1" dirty="0">
                <a:solidFill>
                  <a:srgbClr val="FFFFFF"/>
                </a:solidFill>
                <a:latin typeface="Courier New" pitchFamily="49" charset="0"/>
              </a:rPr>
              <a:t>var2 BYTE 20 DUP(?)	; 20 bytes, uninitialized</a:t>
            </a:r>
          </a:p>
          <a:p>
            <a:pPr>
              <a:spcBef>
                <a:spcPct val="50000"/>
              </a:spcBef>
            </a:pPr>
            <a:r>
              <a:rPr lang="en-US" altLang="en-US" sz="1600" b="1" dirty="0">
                <a:solidFill>
                  <a:srgbClr val="FFFFFF"/>
                </a:solidFill>
                <a:latin typeface="Courier New" pitchFamily="49" charset="0"/>
              </a:rPr>
              <a:t>var3 BYTE 4 DUP("STACK")      ; 20 bytes: "STACKSTACKSTACKSTACK"</a:t>
            </a:r>
          </a:p>
          <a:p>
            <a:pPr>
              <a:spcBef>
                <a:spcPct val="50000"/>
              </a:spcBef>
            </a:pPr>
            <a:r>
              <a:rPr lang="en-US" altLang="en-US" sz="1600" b="1" dirty="0">
                <a:solidFill>
                  <a:srgbClr val="FFFFFF"/>
                </a:solidFill>
                <a:latin typeface="Courier New" pitchFamily="49" charset="0"/>
              </a:rPr>
              <a:t>var4 BYTE 10,3 DUP(0),20	; 5 </a:t>
            </a:r>
            <a:r>
              <a:rPr lang="en-US" altLang="en-US" sz="1600" b="1" dirty="0" smtClean="0">
                <a:solidFill>
                  <a:srgbClr val="FFFFFF"/>
                </a:solidFill>
                <a:latin typeface="Courier New" pitchFamily="49" charset="0"/>
              </a:rPr>
              <a:t>bytes</a:t>
            </a:r>
          </a:p>
          <a:p>
            <a:pPr>
              <a:spcBef>
                <a:spcPct val="50000"/>
              </a:spcBef>
            </a:pPr>
            <a:r>
              <a:rPr lang="en-US" altLang="en-US" sz="1600" b="1" dirty="0" smtClean="0">
                <a:solidFill>
                  <a:srgbClr val="FFFFFF"/>
                </a:solidFill>
                <a:latin typeface="Courier New" pitchFamily="49" charset="0"/>
              </a:rPr>
              <a:t>Var5 BYTE 2 DUP( ‘a’ , 2 DUP ( ‘b’ ) ) ; 6 bytes : ‘</a:t>
            </a:r>
            <a:r>
              <a:rPr lang="en-US" altLang="en-US" sz="1600" b="1" dirty="0" err="1" smtClean="0">
                <a:solidFill>
                  <a:srgbClr val="FFFFFF"/>
                </a:solidFill>
                <a:latin typeface="Courier New" pitchFamily="49" charset="0"/>
              </a:rPr>
              <a:t>abbabb</a:t>
            </a:r>
            <a:r>
              <a:rPr lang="en-US" altLang="en-US" sz="1600" b="1" dirty="0" smtClean="0">
                <a:solidFill>
                  <a:srgbClr val="FFFFFF"/>
                </a:solidFill>
                <a:latin typeface="Courier New" pitchFamily="49" charset="0"/>
              </a:rPr>
              <a:t>’</a:t>
            </a:r>
            <a:endParaRPr lang="en-US" altLang="en-US" sz="1600" b="1" dirty="0">
              <a:solidFill>
                <a:srgbClr val="FFFFFF"/>
              </a:solidFill>
              <a:latin typeface="Courier New" pitchFamily="49" charset="0"/>
            </a:endParaRPr>
          </a:p>
        </p:txBody>
      </p:sp>
    </p:spTree>
    <p:extLst>
      <p:ext uri="{BB962C8B-B14F-4D97-AF65-F5344CB8AC3E}">
        <p14:creationId xmlns:p14="http://schemas.microsoft.com/office/powerpoint/2010/main" val="1107617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06B363EB-D5B7-4E7D-A6A1-1710D169F1AB}" type="slidenum">
              <a:rPr lang="en-US" altLang="en-US"/>
              <a:pPr/>
              <a:t>28</a:t>
            </a:fld>
            <a:endParaRPr lang="en-US" altLang="en-US"/>
          </a:p>
        </p:txBody>
      </p:sp>
      <p:sp>
        <p:nvSpPr>
          <p:cNvPr id="108546" name="Rectangle 2"/>
          <p:cNvSpPr>
            <a:spLocks noGrp="1" noChangeArrowheads="1"/>
          </p:cNvSpPr>
          <p:nvPr>
            <p:ph type="title"/>
          </p:nvPr>
        </p:nvSpPr>
        <p:spPr/>
        <p:txBody>
          <a:bodyPr/>
          <a:lstStyle/>
          <a:p>
            <a:r>
              <a:rPr lang="en-US" altLang="en-US" dirty="0"/>
              <a:t>Defining WORD and SWORD Data</a:t>
            </a:r>
          </a:p>
        </p:txBody>
      </p:sp>
      <p:sp>
        <p:nvSpPr>
          <p:cNvPr id="108547" name="Rectangle 3"/>
          <p:cNvSpPr>
            <a:spLocks noGrp="1" noChangeArrowheads="1"/>
          </p:cNvSpPr>
          <p:nvPr>
            <p:ph type="body" idx="1"/>
          </p:nvPr>
        </p:nvSpPr>
        <p:spPr>
          <a:xfrm>
            <a:off x="1143000" y="1219200"/>
            <a:ext cx="7391400" cy="1371600"/>
          </a:xfrm>
        </p:spPr>
        <p:txBody>
          <a:bodyPr/>
          <a:lstStyle/>
          <a:p>
            <a:r>
              <a:rPr lang="en-US" altLang="en-US" dirty="0">
                <a:solidFill>
                  <a:srgbClr val="FFC000"/>
                </a:solidFill>
              </a:rPr>
              <a:t>16-bit unsigned &amp; signed </a:t>
            </a:r>
            <a:r>
              <a:rPr lang="en-US" altLang="en-US" dirty="0" smtClean="0">
                <a:solidFill>
                  <a:srgbClr val="FFC000"/>
                </a:solidFill>
              </a:rPr>
              <a:t>integer type</a:t>
            </a:r>
          </a:p>
          <a:p>
            <a:endParaRPr lang="en-US" altLang="en-US" dirty="0">
              <a:solidFill>
                <a:srgbClr val="FFC000"/>
              </a:solidFill>
            </a:endParaRPr>
          </a:p>
          <a:p>
            <a:r>
              <a:rPr lang="en-US" altLang="en-US" dirty="0" smtClean="0"/>
              <a:t>Define </a:t>
            </a:r>
            <a:r>
              <a:rPr lang="en-US" altLang="en-US" dirty="0"/>
              <a:t>storage for 16-bit integers</a:t>
            </a:r>
          </a:p>
          <a:p>
            <a:pPr lvl="1"/>
            <a:r>
              <a:rPr lang="en-US" altLang="en-US" sz="2400" dirty="0"/>
              <a:t>or double characters</a:t>
            </a:r>
          </a:p>
          <a:p>
            <a:pPr lvl="1"/>
            <a:r>
              <a:rPr lang="en-US" altLang="en-US" sz="2400" dirty="0"/>
              <a:t>single value or multiple values</a:t>
            </a:r>
          </a:p>
        </p:txBody>
      </p:sp>
      <p:sp>
        <p:nvSpPr>
          <p:cNvPr id="108548" name="Text Box 4"/>
          <p:cNvSpPr txBox="1">
            <a:spLocks noChangeArrowheads="1"/>
          </p:cNvSpPr>
          <p:nvPr/>
        </p:nvSpPr>
        <p:spPr bwMode="auto">
          <a:xfrm>
            <a:off x="762000" y="3505200"/>
            <a:ext cx="76962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70000"/>
              </a:lnSpc>
              <a:spcBef>
                <a:spcPct val="50000"/>
              </a:spcBef>
            </a:pPr>
            <a:r>
              <a:rPr lang="en-US" altLang="en-US" sz="1800" b="1" dirty="0">
                <a:latin typeface="Courier New" pitchFamily="49" charset="0"/>
              </a:rPr>
              <a:t>word1  WORD  65535 	; largest unsigned value</a:t>
            </a:r>
          </a:p>
          <a:p>
            <a:pPr>
              <a:lnSpc>
                <a:spcPct val="70000"/>
              </a:lnSpc>
              <a:spcBef>
                <a:spcPct val="50000"/>
              </a:spcBef>
            </a:pPr>
            <a:r>
              <a:rPr lang="en-US" altLang="en-US" sz="1800" b="1" dirty="0">
                <a:latin typeface="Courier New" pitchFamily="49" charset="0"/>
              </a:rPr>
              <a:t>word2  SWORD –32768	; smallest signed value</a:t>
            </a:r>
          </a:p>
          <a:p>
            <a:pPr>
              <a:lnSpc>
                <a:spcPct val="70000"/>
              </a:lnSpc>
              <a:spcBef>
                <a:spcPct val="50000"/>
              </a:spcBef>
            </a:pPr>
            <a:r>
              <a:rPr lang="en-US" altLang="en-US" sz="1800" b="1" dirty="0">
                <a:latin typeface="Courier New" pitchFamily="49" charset="0"/>
              </a:rPr>
              <a:t>word3  WORD  ?	; uninitialized, unsigned</a:t>
            </a:r>
          </a:p>
          <a:p>
            <a:pPr>
              <a:lnSpc>
                <a:spcPct val="70000"/>
              </a:lnSpc>
              <a:spcBef>
                <a:spcPct val="50000"/>
              </a:spcBef>
            </a:pPr>
            <a:r>
              <a:rPr lang="en-US" altLang="en-US" sz="1800" b="1" dirty="0">
                <a:latin typeface="Courier New" pitchFamily="49" charset="0"/>
              </a:rPr>
              <a:t>word4  WORD  "AB"	; double characters</a:t>
            </a:r>
          </a:p>
          <a:p>
            <a:pPr>
              <a:lnSpc>
                <a:spcPct val="70000"/>
              </a:lnSpc>
              <a:spcBef>
                <a:spcPct val="50000"/>
              </a:spcBef>
            </a:pPr>
            <a:r>
              <a:rPr lang="en-US" altLang="en-US" sz="1800" b="1" dirty="0" err="1">
                <a:latin typeface="Courier New" pitchFamily="49" charset="0"/>
              </a:rPr>
              <a:t>myList</a:t>
            </a:r>
            <a:r>
              <a:rPr lang="en-US" altLang="en-US" sz="1800" b="1" dirty="0">
                <a:latin typeface="Courier New" pitchFamily="49" charset="0"/>
              </a:rPr>
              <a:t> WORD  1,2,3,4,5	; array of words</a:t>
            </a:r>
          </a:p>
          <a:p>
            <a:pPr>
              <a:lnSpc>
                <a:spcPct val="70000"/>
              </a:lnSpc>
              <a:spcBef>
                <a:spcPct val="50000"/>
              </a:spcBef>
            </a:pPr>
            <a:r>
              <a:rPr lang="en-US" altLang="en-US" sz="1800" b="1" dirty="0">
                <a:latin typeface="Courier New" pitchFamily="49" charset="0"/>
              </a:rPr>
              <a:t>array  WORD  5 DUP(?)	; uninitialized array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5BF9E064-7093-45C5-8E19-CD5370E67A98}" type="slidenum">
              <a:rPr lang="en-US" altLang="en-US"/>
              <a:pPr/>
              <a:t>29</a:t>
            </a:fld>
            <a:endParaRPr lang="en-US" altLang="en-US"/>
          </a:p>
        </p:txBody>
      </p:sp>
      <p:sp>
        <p:nvSpPr>
          <p:cNvPr id="93186" name="Rectangle 2"/>
          <p:cNvSpPr>
            <a:spLocks noGrp="1" noChangeArrowheads="1"/>
          </p:cNvSpPr>
          <p:nvPr>
            <p:ph type="title"/>
          </p:nvPr>
        </p:nvSpPr>
        <p:spPr/>
        <p:txBody>
          <a:bodyPr/>
          <a:lstStyle/>
          <a:p>
            <a:r>
              <a:rPr lang="en-US" altLang="en-US"/>
              <a:t>Defining DWORD and SDWORD Data</a:t>
            </a:r>
          </a:p>
        </p:txBody>
      </p:sp>
      <p:sp>
        <p:nvSpPr>
          <p:cNvPr id="93187" name="Text Box 3"/>
          <p:cNvSpPr txBox="1">
            <a:spLocks noChangeArrowheads="1"/>
          </p:cNvSpPr>
          <p:nvPr/>
        </p:nvSpPr>
        <p:spPr bwMode="auto">
          <a:xfrm>
            <a:off x="914400" y="2941260"/>
            <a:ext cx="7696200" cy="1325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70000"/>
              </a:lnSpc>
              <a:spcBef>
                <a:spcPct val="50000"/>
              </a:spcBef>
            </a:pPr>
            <a:r>
              <a:rPr lang="en-US" altLang="en-US" sz="1800" b="1" dirty="0">
                <a:latin typeface="Courier New" pitchFamily="49" charset="0"/>
              </a:rPr>
              <a:t>val1 DWORD  12345678h 		; unsigned</a:t>
            </a:r>
          </a:p>
          <a:p>
            <a:pPr>
              <a:lnSpc>
                <a:spcPct val="70000"/>
              </a:lnSpc>
              <a:spcBef>
                <a:spcPct val="50000"/>
              </a:spcBef>
            </a:pPr>
            <a:r>
              <a:rPr lang="en-US" altLang="en-US" sz="1800" b="1" dirty="0">
                <a:latin typeface="Courier New" pitchFamily="49" charset="0"/>
              </a:rPr>
              <a:t>val2 SDWORD –2147483648 		; signed</a:t>
            </a:r>
          </a:p>
          <a:p>
            <a:pPr>
              <a:lnSpc>
                <a:spcPct val="70000"/>
              </a:lnSpc>
              <a:spcBef>
                <a:spcPct val="50000"/>
              </a:spcBef>
            </a:pPr>
            <a:r>
              <a:rPr lang="en-US" altLang="en-US" sz="1800" b="1" dirty="0">
                <a:latin typeface="Courier New" pitchFamily="49" charset="0"/>
              </a:rPr>
              <a:t>val3 DWORD  20 DUP(?) 		; unsigned array</a:t>
            </a:r>
          </a:p>
          <a:p>
            <a:pPr>
              <a:lnSpc>
                <a:spcPct val="70000"/>
              </a:lnSpc>
              <a:spcBef>
                <a:spcPct val="50000"/>
              </a:spcBef>
            </a:pPr>
            <a:r>
              <a:rPr lang="en-US" altLang="en-US" sz="1800" b="1" dirty="0">
                <a:latin typeface="Courier New" pitchFamily="49" charset="0"/>
              </a:rPr>
              <a:t>val4 SDWORD –3,–2,–1,0,1		; signed array</a:t>
            </a:r>
          </a:p>
        </p:txBody>
      </p:sp>
      <p:sp>
        <p:nvSpPr>
          <p:cNvPr id="93188" name="Text Box 4"/>
          <p:cNvSpPr txBox="1">
            <a:spLocks noChangeArrowheads="1"/>
          </p:cNvSpPr>
          <p:nvPr/>
        </p:nvSpPr>
        <p:spPr bwMode="auto">
          <a:xfrm>
            <a:off x="685800" y="1371600"/>
            <a:ext cx="7696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400" dirty="0">
                <a:solidFill>
                  <a:srgbClr val="FFC000"/>
                </a:solidFill>
              </a:rPr>
              <a:t>32-bit unsigned &amp; signed </a:t>
            </a:r>
            <a:r>
              <a:rPr lang="en-US" altLang="en-US" sz="2400" dirty="0" smtClean="0">
                <a:solidFill>
                  <a:srgbClr val="FFC000"/>
                </a:solidFill>
              </a:rPr>
              <a:t>integer type</a:t>
            </a:r>
            <a:endParaRPr lang="en-US" altLang="en-US" sz="2400" dirty="0">
              <a:solidFill>
                <a:srgbClr val="FFC000"/>
              </a:solidFill>
            </a:endParaRPr>
          </a:p>
          <a:p>
            <a:pPr>
              <a:spcBef>
                <a:spcPct val="50000"/>
              </a:spcBef>
            </a:pPr>
            <a:r>
              <a:rPr lang="en-US" altLang="en-US" sz="2400" dirty="0" smtClean="0"/>
              <a:t>Storage </a:t>
            </a:r>
            <a:r>
              <a:rPr lang="en-US" altLang="en-US" sz="2400" dirty="0"/>
              <a:t>definitions for signed and unsigned 32-bit integers: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E86F949C-456E-4CB5-BA3C-AD24D52F8EB8}" type="slidenum">
              <a:rPr lang="en-US" altLang="en-US">
                <a:solidFill>
                  <a:srgbClr val="FF9966"/>
                </a:solidFill>
              </a:rPr>
              <a:pPr/>
              <a:t>3</a:t>
            </a:fld>
            <a:endParaRPr lang="en-US" altLang="en-US">
              <a:solidFill>
                <a:srgbClr val="FF9966"/>
              </a:solidFill>
            </a:endParaRPr>
          </a:p>
        </p:txBody>
      </p:sp>
      <p:sp>
        <p:nvSpPr>
          <p:cNvPr id="74754" name="Rectangle 2"/>
          <p:cNvSpPr>
            <a:spLocks noGrp="1" noChangeArrowheads="1"/>
          </p:cNvSpPr>
          <p:nvPr>
            <p:ph type="title"/>
          </p:nvPr>
        </p:nvSpPr>
        <p:spPr>
          <a:xfrm>
            <a:off x="76200" y="152400"/>
            <a:ext cx="8943975" cy="838200"/>
          </a:xfrm>
        </p:spPr>
        <p:txBody>
          <a:bodyPr/>
          <a:lstStyle/>
          <a:p>
            <a:pPr algn="ctr"/>
            <a:r>
              <a:rPr lang="en-US" altLang="en-US" sz="3200" dirty="0"/>
              <a:t>A Template for </a:t>
            </a:r>
            <a:r>
              <a:rPr lang="en-US" altLang="en-US" sz="3200" dirty="0" smtClean="0"/>
              <a:t>ASM if Irvine32.inc is not Included</a:t>
            </a:r>
            <a:endParaRPr lang="fr-FR" altLang="en-US" sz="3200" dirty="0"/>
          </a:p>
        </p:txBody>
      </p:sp>
      <p:sp>
        <p:nvSpPr>
          <p:cNvPr id="74755" name="Rectangle 3"/>
          <p:cNvSpPr>
            <a:spLocks noGrp="1" noChangeArrowheads="1"/>
          </p:cNvSpPr>
          <p:nvPr>
            <p:ph type="body" sz="half" idx="1"/>
          </p:nvPr>
        </p:nvSpPr>
        <p:spPr>
          <a:xfrm>
            <a:off x="152400" y="838200"/>
            <a:ext cx="4191000" cy="5943600"/>
          </a:xfrm>
        </p:spPr>
        <p:txBody>
          <a:bodyPr/>
          <a:lstStyle/>
          <a:p>
            <a:pPr algn="just">
              <a:lnSpc>
                <a:spcPct val="90000"/>
              </a:lnSpc>
            </a:pPr>
            <a:r>
              <a:rPr lang="en-US" altLang="en-US" sz="2000" dirty="0" smtClean="0">
                <a:solidFill>
                  <a:schemeClr val="folHlink"/>
                </a:solidFill>
              </a:rPr>
              <a:t>Irvine32.inc</a:t>
            </a:r>
            <a:r>
              <a:rPr lang="en-US" altLang="en-US" sz="2000" dirty="0" smtClean="0"/>
              <a:t>: library procedures and setup information </a:t>
            </a:r>
            <a:r>
              <a:rPr lang="en-US" altLang="en-US" sz="2000" dirty="0"/>
              <a:t>for </a:t>
            </a:r>
            <a:r>
              <a:rPr lang="en-US" altLang="en-US" sz="2000" dirty="0" smtClean="0"/>
              <a:t>IA-32</a:t>
            </a:r>
          </a:p>
          <a:p>
            <a:pPr lvl="1" algn="just">
              <a:lnSpc>
                <a:spcPct val="90000"/>
              </a:lnSpc>
            </a:pPr>
            <a:r>
              <a:rPr lang="en-US" altLang="en-US" sz="1600" dirty="0" smtClean="0">
                <a:solidFill>
                  <a:schemeClr val="folHlink"/>
                </a:solidFill>
              </a:rPr>
              <a:t>.386</a:t>
            </a:r>
            <a:r>
              <a:rPr lang="en-US" altLang="en-US" sz="1600" dirty="0" smtClean="0"/>
              <a:t>: identifies 80386 as required processor. Use .586 for Pentium.</a:t>
            </a:r>
          </a:p>
          <a:p>
            <a:pPr lvl="1" algn="just">
              <a:lnSpc>
                <a:spcPct val="90000"/>
              </a:lnSpc>
            </a:pPr>
            <a:r>
              <a:rPr lang="en-US" altLang="en-US" sz="1600" dirty="0" smtClean="0">
                <a:solidFill>
                  <a:schemeClr val="folHlink"/>
                </a:solidFill>
              </a:rPr>
              <a:t>.model</a:t>
            </a:r>
            <a:r>
              <a:rPr lang="en-US" altLang="en-US" sz="1600" dirty="0" smtClean="0"/>
              <a:t>: set the running mode to 32-bit protected mode and use the MS-Windows calling convention</a:t>
            </a:r>
            <a:endParaRPr lang="en-US" altLang="en-US" sz="2000" dirty="0" smtClean="0"/>
          </a:p>
          <a:p>
            <a:pPr algn="just">
              <a:lnSpc>
                <a:spcPct val="90000"/>
              </a:lnSpc>
            </a:pPr>
            <a:r>
              <a:rPr lang="en-US" altLang="en-US" sz="2000" dirty="0" smtClean="0">
                <a:solidFill>
                  <a:schemeClr val="folHlink"/>
                </a:solidFill>
              </a:rPr>
              <a:t>main PROC</a:t>
            </a:r>
            <a:r>
              <a:rPr lang="en-US" altLang="en-US" sz="2000" dirty="0" smtClean="0"/>
              <a:t>: label of the entry point of the program</a:t>
            </a:r>
          </a:p>
          <a:p>
            <a:pPr lvl="1" algn="just">
              <a:lnSpc>
                <a:spcPct val="90000"/>
              </a:lnSpc>
            </a:pPr>
            <a:r>
              <a:rPr lang="en-US" altLang="en-US" sz="1600" dirty="0" smtClean="0"/>
              <a:t>first instruction to execute</a:t>
            </a:r>
            <a:endParaRPr lang="en-US" altLang="en-US" sz="1600" dirty="0" smtClean="0">
              <a:solidFill>
                <a:schemeClr val="folHlink"/>
              </a:solidFill>
            </a:endParaRPr>
          </a:p>
          <a:p>
            <a:pPr algn="just">
              <a:lnSpc>
                <a:spcPct val="90000"/>
              </a:lnSpc>
            </a:pPr>
            <a:r>
              <a:rPr lang="en-US" altLang="en-US" sz="2000" dirty="0" smtClean="0">
                <a:solidFill>
                  <a:schemeClr val="folHlink"/>
                </a:solidFill>
              </a:rPr>
              <a:t>END</a:t>
            </a:r>
            <a:r>
              <a:rPr lang="en-US" altLang="en-US" sz="2000" dirty="0" smtClean="0"/>
              <a:t>: marks the end of the program and identifies the program’s startup procedure</a:t>
            </a:r>
          </a:p>
          <a:p>
            <a:pPr algn="just">
              <a:lnSpc>
                <a:spcPct val="90000"/>
              </a:lnSpc>
            </a:pPr>
            <a:r>
              <a:rPr lang="en-US" altLang="en-US" sz="2000" dirty="0">
                <a:solidFill>
                  <a:schemeClr val="folHlink"/>
                </a:solidFill>
              </a:rPr>
              <a:t>e</a:t>
            </a:r>
            <a:r>
              <a:rPr lang="en-US" altLang="en-US" sz="2000" dirty="0" smtClean="0">
                <a:solidFill>
                  <a:schemeClr val="folHlink"/>
                </a:solidFill>
              </a:rPr>
              <a:t>xit</a:t>
            </a:r>
            <a:r>
              <a:rPr lang="en-US" altLang="en-US" sz="2000" dirty="0" smtClean="0"/>
              <a:t>: macro that halts the program then returns </a:t>
            </a:r>
            <a:r>
              <a:rPr lang="en-US" altLang="en-US" sz="2000" dirty="0"/>
              <a:t>the control to the caller (here the Win32 console)</a:t>
            </a:r>
          </a:p>
          <a:p>
            <a:pPr algn="just">
              <a:lnSpc>
                <a:spcPct val="90000"/>
              </a:lnSpc>
            </a:pPr>
            <a:r>
              <a:rPr lang="en-US" altLang="en-US" sz="2000" dirty="0" smtClean="0">
                <a:solidFill>
                  <a:schemeClr val="folHlink"/>
                </a:solidFill>
              </a:rPr>
              <a:t>.data </a:t>
            </a:r>
            <a:r>
              <a:rPr lang="en-US" altLang="en-US" sz="2000" dirty="0" smtClean="0"/>
              <a:t>and </a:t>
            </a:r>
            <a:r>
              <a:rPr lang="en-US" altLang="en-US" sz="2000" dirty="0" smtClean="0">
                <a:solidFill>
                  <a:schemeClr val="folHlink"/>
                </a:solidFill>
              </a:rPr>
              <a:t>.code</a:t>
            </a:r>
            <a:r>
              <a:rPr lang="en-US" altLang="en-US" sz="2000" dirty="0" smtClean="0"/>
              <a:t>: beginning of the </a:t>
            </a:r>
            <a:r>
              <a:rPr lang="en-US" altLang="en-US" sz="2000" i="1" dirty="0" smtClean="0"/>
              <a:t>data segment</a:t>
            </a:r>
            <a:r>
              <a:rPr lang="en-US" altLang="en-US" sz="2000" dirty="0" smtClean="0"/>
              <a:t> and </a:t>
            </a:r>
            <a:r>
              <a:rPr lang="en-US" altLang="en-US" sz="2000" i="1" dirty="0" smtClean="0"/>
              <a:t>code segment</a:t>
            </a:r>
            <a:endParaRPr lang="fr-FR" altLang="en-US" sz="2000" i="1" dirty="0"/>
          </a:p>
        </p:txBody>
      </p:sp>
      <p:sp>
        <p:nvSpPr>
          <p:cNvPr id="74756" name="Text Box 4"/>
          <p:cNvSpPr txBox="1">
            <a:spLocks noChangeArrowheads="1"/>
          </p:cNvSpPr>
          <p:nvPr/>
        </p:nvSpPr>
        <p:spPr bwMode="auto">
          <a:xfrm>
            <a:off x="4419600" y="1676400"/>
            <a:ext cx="4600575" cy="3785652"/>
          </a:xfrm>
          <a:prstGeom prst="rect">
            <a:avLst/>
          </a:prstGeom>
          <a:solidFill>
            <a:schemeClr val="accent2"/>
          </a:solidFill>
          <a:ln>
            <a:noFill/>
          </a:ln>
          <a:effectLst/>
          <a:extLst/>
        </p:spPr>
        <p:txBody>
          <a:bodyPr wrap="square">
            <a:spAutoFit/>
          </a:bodyPr>
          <a:lstStyle/>
          <a:p>
            <a:pPr eaLnBrk="0" hangingPunct="0"/>
            <a:r>
              <a:rPr lang="fr-FR" altLang="en-US" sz="1600" b="1" dirty="0" smtClean="0">
                <a:solidFill>
                  <a:srgbClr val="FF0000"/>
                </a:solidFill>
                <a:latin typeface="Courier New" pitchFamily="49" charset="0"/>
              </a:rPr>
              <a:t>.386</a:t>
            </a:r>
          </a:p>
          <a:p>
            <a:pPr eaLnBrk="0" hangingPunct="0"/>
            <a:r>
              <a:rPr lang="fr-FR" altLang="en-US" sz="1600" b="1" dirty="0" smtClean="0">
                <a:solidFill>
                  <a:srgbClr val="FF0000"/>
                </a:solidFill>
                <a:latin typeface="Courier New" pitchFamily="49" charset="0"/>
              </a:rPr>
              <a:t>.model flat, </a:t>
            </a:r>
            <a:r>
              <a:rPr lang="fr-FR" altLang="en-US" sz="1600" b="1" dirty="0" err="1" smtClean="0">
                <a:solidFill>
                  <a:srgbClr val="FF0000"/>
                </a:solidFill>
                <a:latin typeface="Courier New" pitchFamily="49" charset="0"/>
              </a:rPr>
              <a:t>stdcall</a:t>
            </a:r>
            <a:endParaRPr lang="fr-FR" altLang="en-US" sz="1600" b="1" dirty="0" smtClean="0">
              <a:solidFill>
                <a:srgbClr val="FF0000"/>
              </a:solidFill>
              <a:latin typeface="Courier New" pitchFamily="49" charset="0"/>
            </a:endParaRPr>
          </a:p>
          <a:p>
            <a:pPr eaLnBrk="0" hangingPunct="0"/>
            <a:r>
              <a:rPr lang="fr-FR" altLang="en-US" sz="1600" b="1" dirty="0" smtClean="0">
                <a:solidFill>
                  <a:srgbClr val="FF0000"/>
                </a:solidFill>
                <a:latin typeface="Courier New" pitchFamily="49" charset="0"/>
              </a:rPr>
              <a:t>.</a:t>
            </a:r>
            <a:r>
              <a:rPr lang="fr-FR" altLang="en-US" sz="1600" b="1" dirty="0" err="1" smtClean="0">
                <a:solidFill>
                  <a:srgbClr val="FF0000"/>
                </a:solidFill>
                <a:latin typeface="Courier New" pitchFamily="49" charset="0"/>
              </a:rPr>
              <a:t>stack</a:t>
            </a:r>
            <a:r>
              <a:rPr lang="fr-FR" altLang="en-US" sz="1600" b="1" dirty="0" smtClean="0">
                <a:solidFill>
                  <a:srgbClr val="FF0000"/>
                </a:solidFill>
                <a:latin typeface="Courier New" pitchFamily="49" charset="0"/>
              </a:rPr>
              <a:t> 4096</a:t>
            </a:r>
          </a:p>
          <a:p>
            <a:pPr eaLnBrk="0" hangingPunct="0"/>
            <a:r>
              <a:rPr lang="fr-FR" altLang="en-US" sz="1600" b="1" dirty="0" err="1" smtClean="0">
                <a:solidFill>
                  <a:srgbClr val="FF0000"/>
                </a:solidFill>
                <a:latin typeface="Courier New" pitchFamily="49" charset="0"/>
              </a:rPr>
              <a:t>ExitProcess</a:t>
            </a:r>
            <a:r>
              <a:rPr lang="fr-FR" altLang="en-US" sz="1600" b="1" dirty="0" smtClean="0">
                <a:solidFill>
                  <a:srgbClr val="FF0000"/>
                </a:solidFill>
                <a:latin typeface="Courier New" pitchFamily="49" charset="0"/>
              </a:rPr>
              <a:t> PROTO, </a:t>
            </a:r>
            <a:r>
              <a:rPr lang="fr-FR" altLang="en-US" sz="1600" b="1" dirty="0" err="1" smtClean="0">
                <a:solidFill>
                  <a:srgbClr val="FF0000"/>
                </a:solidFill>
                <a:latin typeface="Courier New" pitchFamily="49" charset="0"/>
              </a:rPr>
              <a:t>dwExitCode</a:t>
            </a:r>
            <a:r>
              <a:rPr lang="fr-FR" altLang="en-US" sz="1600" b="1" dirty="0" smtClean="0">
                <a:solidFill>
                  <a:srgbClr val="FF0000"/>
                </a:solidFill>
                <a:latin typeface="Courier New" pitchFamily="49" charset="0"/>
              </a:rPr>
              <a:t>: DWORD</a:t>
            </a:r>
          </a:p>
          <a:p>
            <a:pPr eaLnBrk="0" hangingPunct="0"/>
            <a:r>
              <a:rPr lang="fr-FR" altLang="en-US" sz="1600" b="1" dirty="0" err="1" smtClean="0">
                <a:solidFill>
                  <a:srgbClr val="FF0000"/>
                </a:solidFill>
                <a:latin typeface="Courier New" pitchFamily="49" charset="0"/>
              </a:rPr>
              <a:t>DumpRegs</a:t>
            </a:r>
            <a:r>
              <a:rPr lang="fr-FR" altLang="en-US" sz="1600" b="1" dirty="0" smtClean="0">
                <a:solidFill>
                  <a:srgbClr val="FF0000"/>
                </a:solidFill>
                <a:latin typeface="Courier New" pitchFamily="49" charset="0"/>
              </a:rPr>
              <a:t> PROTO</a:t>
            </a:r>
          </a:p>
          <a:p>
            <a:pPr eaLnBrk="0" hangingPunct="0"/>
            <a:endParaRPr lang="fr-FR" altLang="en-US" sz="1600" b="1" dirty="0" smtClean="0">
              <a:solidFill>
                <a:srgbClr val="336699"/>
              </a:solidFill>
              <a:latin typeface="Courier New" pitchFamily="49" charset="0"/>
            </a:endParaRPr>
          </a:p>
          <a:p>
            <a:pPr eaLnBrk="0" hangingPunct="0"/>
            <a:r>
              <a:rPr lang="fr-FR" altLang="en-US" sz="1600" b="1" dirty="0" smtClean="0">
                <a:solidFill>
                  <a:schemeClr val="bg2"/>
                </a:solidFill>
                <a:latin typeface="Courier New" pitchFamily="49" charset="0"/>
              </a:rPr>
              <a:t>.data</a:t>
            </a:r>
          </a:p>
          <a:p>
            <a:pPr eaLnBrk="0" hangingPunct="0"/>
            <a:r>
              <a:rPr lang="en-US" altLang="en-US" sz="1600" b="1" dirty="0" smtClean="0">
                <a:solidFill>
                  <a:schemeClr val="bg2"/>
                </a:solidFill>
                <a:latin typeface="Courier New" pitchFamily="49" charset="0"/>
              </a:rPr>
              <a:t>   </a:t>
            </a:r>
            <a:r>
              <a:rPr lang="fr-FR" altLang="en-US" sz="1600" b="1" dirty="0" smtClean="0">
                <a:solidFill>
                  <a:schemeClr val="bg2"/>
                </a:solidFill>
                <a:latin typeface="Courier New" pitchFamily="49" charset="0"/>
              </a:rPr>
              <a:t>;data </a:t>
            </a:r>
            <a:r>
              <a:rPr lang="fr-FR" altLang="en-US" sz="1600" b="1" dirty="0" err="1" smtClean="0">
                <a:solidFill>
                  <a:schemeClr val="bg2"/>
                </a:solidFill>
                <a:latin typeface="Courier New" pitchFamily="49" charset="0"/>
              </a:rPr>
              <a:t>declarations</a:t>
            </a:r>
            <a:r>
              <a:rPr lang="fr-FR" altLang="en-US" sz="1600" b="1" dirty="0" smtClean="0">
                <a:solidFill>
                  <a:schemeClr val="bg2"/>
                </a:solidFill>
                <a:latin typeface="Courier New" pitchFamily="49" charset="0"/>
              </a:rPr>
              <a:t>	</a:t>
            </a:r>
          </a:p>
          <a:p>
            <a:pPr eaLnBrk="0" hangingPunct="0"/>
            <a:r>
              <a:rPr lang="fr-FR" altLang="en-US" sz="1600" b="1" dirty="0" smtClean="0">
                <a:solidFill>
                  <a:schemeClr val="bg2"/>
                </a:solidFill>
                <a:latin typeface="Courier New" pitchFamily="49" charset="0"/>
              </a:rPr>
              <a:t>.code             </a:t>
            </a:r>
          </a:p>
          <a:p>
            <a:pPr eaLnBrk="0" hangingPunct="0"/>
            <a:r>
              <a:rPr lang="fr-FR" altLang="en-US" sz="1600" b="1" dirty="0">
                <a:solidFill>
                  <a:schemeClr val="bg2"/>
                </a:solidFill>
                <a:latin typeface="Courier New" pitchFamily="49" charset="0"/>
              </a:rPr>
              <a:t>m</a:t>
            </a:r>
            <a:r>
              <a:rPr lang="fr-FR" altLang="en-US" sz="1600" b="1" dirty="0" smtClean="0">
                <a:solidFill>
                  <a:schemeClr val="bg2"/>
                </a:solidFill>
                <a:latin typeface="Courier New" pitchFamily="49" charset="0"/>
              </a:rPr>
              <a:t>ain PROC</a:t>
            </a:r>
          </a:p>
          <a:p>
            <a:pPr eaLnBrk="0" hangingPunct="0"/>
            <a:r>
              <a:rPr lang="en-US" altLang="en-US" sz="1600" b="1" dirty="0">
                <a:solidFill>
                  <a:schemeClr val="bg2"/>
                </a:solidFill>
                <a:latin typeface="Courier New" pitchFamily="49" charset="0"/>
              </a:rPr>
              <a:t> </a:t>
            </a:r>
            <a:r>
              <a:rPr lang="en-US" altLang="en-US" sz="1600" b="1" dirty="0" smtClean="0">
                <a:solidFill>
                  <a:schemeClr val="bg2"/>
                </a:solidFill>
                <a:latin typeface="Courier New" pitchFamily="49" charset="0"/>
              </a:rPr>
              <a:t> … </a:t>
            </a:r>
            <a:r>
              <a:rPr lang="fr-FR" altLang="en-US" sz="1600" b="1" dirty="0" smtClean="0">
                <a:solidFill>
                  <a:schemeClr val="bg2"/>
                </a:solidFill>
                <a:latin typeface="Courier New" pitchFamily="49" charset="0"/>
              </a:rPr>
              <a:t>;instructions </a:t>
            </a:r>
            <a:r>
              <a:rPr lang="fr-FR" altLang="en-US" sz="1600" b="1" dirty="0" err="1" smtClean="0">
                <a:solidFill>
                  <a:schemeClr val="bg2"/>
                </a:solidFill>
                <a:latin typeface="Courier New" pitchFamily="49" charset="0"/>
              </a:rPr>
              <a:t>here</a:t>
            </a:r>
            <a:endParaRPr lang="fr-FR" altLang="en-US" sz="1600" b="1" dirty="0" smtClean="0">
              <a:solidFill>
                <a:schemeClr val="bg2"/>
              </a:solidFill>
              <a:latin typeface="Courier New" pitchFamily="49" charset="0"/>
            </a:endParaRPr>
          </a:p>
          <a:p>
            <a:pPr eaLnBrk="0" hangingPunct="0"/>
            <a:r>
              <a:rPr lang="fr-FR" altLang="en-US" sz="1600" b="1" dirty="0">
                <a:solidFill>
                  <a:schemeClr val="bg2"/>
                </a:solidFill>
                <a:latin typeface="Courier New" pitchFamily="49" charset="0"/>
              </a:rPr>
              <a:t> </a:t>
            </a:r>
            <a:r>
              <a:rPr lang="fr-FR" altLang="en-US" sz="1600" b="1" dirty="0" smtClean="0">
                <a:solidFill>
                  <a:schemeClr val="bg2"/>
                </a:solidFill>
                <a:latin typeface="Courier New" pitchFamily="49" charset="0"/>
              </a:rPr>
              <a:t> call </a:t>
            </a:r>
            <a:r>
              <a:rPr lang="fr-FR" altLang="en-US" sz="1600" b="1" dirty="0" err="1" smtClean="0">
                <a:solidFill>
                  <a:schemeClr val="bg2"/>
                </a:solidFill>
                <a:latin typeface="Courier New" pitchFamily="49" charset="0"/>
              </a:rPr>
              <a:t>DumpRegs</a:t>
            </a:r>
            <a:endParaRPr lang="en-US" altLang="en-US" sz="1600" b="1" dirty="0" smtClean="0">
              <a:solidFill>
                <a:srgbClr val="010000"/>
              </a:solidFill>
              <a:latin typeface="Courier New" pitchFamily="49" charset="0"/>
            </a:endParaRPr>
          </a:p>
          <a:p>
            <a:pPr eaLnBrk="0" hangingPunct="0"/>
            <a:r>
              <a:rPr lang="en-US" altLang="en-US" sz="1600" b="1" dirty="0" smtClean="0">
                <a:solidFill>
                  <a:srgbClr val="010000"/>
                </a:solidFill>
                <a:latin typeface="Courier New" pitchFamily="49" charset="0"/>
              </a:rPr>
              <a:t>  </a:t>
            </a:r>
            <a:r>
              <a:rPr lang="en-US" altLang="en-US" sz="1600" b="1" dirty="0" smtClean="0">
                <a:solidFill>
                  <a:srgbClr val="FF0000"/>
                </a:solidFill>
                <a:latin typeface="Courier New" pitchFamily="49" charset="0"/>
              </a:rPr>
              <a:t>INVOKE </a:t>
            </a:r>
            <a:r>
              <a:rPr lang="en-US" altLang="en-US" sz="1600" b="1" dirty="0" err="1" smtClean="0">
                <a:solidFill>
                  <a:srgbClr val="FF0000"/>
                </a:solidFill>
                <a:latin typeface="Courier New" pitchFamily="49" charset="0"/>
              </a:rPr>
              <a:t>ExitProcess</a:t>
            </a:r>
            <a:r>
              <a:rPr lang="en-US" altLang="en-US" sz="1600" b="1" dirty="0" smtClean="0">
                <a:solidFill>
                  <a:srgbClr val="FF0000"/>
                </a:solidFill>
                <a:latin typeface="Courier New" pitchFamily="49" charset="0"/>
              </a:rPr>
              <a:t>, 0</a:t>
            </a:r>
          </a:p>
          <a:p>
            <a:pPr eaLnBrk="0" hangingPunct="0"/>
            <a:r>
              <a:rPr lang="fr-FR" altLang="en-US" sz="1600" b="1" dirty="0">
                <a:solidFill>
                  <a:schemeClr val="bg2"/>
                </a:solidFill>
                <a:latin typeface="Courier New" pitchFamily="49" charset="0"/>
              </a:rPr>
              <a:t>m</a:t>
            </a:r>
            <a:r>
              <a:rPr lang="fr-FR" altLang="en-US" sz="1600" b="1" dirty="0" smtClean="0">
                <a:solidFill>
                  <a:schemeClr val="bg2"/>
                </a:solidFill>
                <a:latin typeface="Courier New" pitchFamily="49" charset="0"/>
              </a:rPr>
              <a:t>ain ENDP</a:t>
            </a:r>
          </a:p>
          <a:p>
            <a:pPr eaLnBrk="0" hangingPunct="0"/>
            <a:r>
              <a:rPr lang="fr-FR" altLang="en-US" sz="1600" b="1" dirty="0" smtClean="0">
                <a:solidFill>
                  <a:schemeClr val="bg2"/>
                </a:solidFill>
                <a:latin typeface="Courier New" pitchFamily="49" charset="0"/>
              </a:rPr>
              <a:t>END main</a:t>
            </a:r>
          </a:p>
        </p:txBody>
      </p:sp>
    </p:spTree>
    <p:extLst>
      <p:ext uri="{BB962C8B-B14F-4D97-AF65-F5344CB8AC3E}">
        <p14:creationId xmlns:p14="http://schemas.microsoft.com/office/powerpoint/2010/main" val="26304208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66275A47-37D3-46C6-8710-0C4DDAAD38BF}" type="slidenum">
              <a:rPr lang="en-US" altLang="en-US"/>
              <a:pPr/>
              <a:t>30</a:t>
            </a:fld>
            <a:endParaRPr lang="en-US" altLang="en-US"/>
          </a:p>
        </p:txBody>
      </p:sp>
      <p:sp>
        <p:nvSpPr>
          <p:cNvPr id="114690" name="Rectangle 2"/>
          <p:cNvSpPr>
            <a:spLocks noGrp="1" noChangeArrowheads="1"/>
          </p:cNvSpPr>
          <p:nvPr>
            <p:ph type="title"/>
          </p:nvPr>
        </p:nvSpPr>
        <p:spPr/>
        <p:txBody>
          <a:bodyPr/>
          <a:lstStyle/>
          <a:p>
            <a:r>
              <a:rPr lang="en-US" altLang="en-US"/>
              <a:t>Defining QWORD, TBYTE, Real Data</a:t>
            </a:r>
          </a:p>
        </p:txBody>
      </p:sp>
      <p:sp>
        <p:nvSpPr>
          <p:cNvPr id="114691" name="Text Box 3"/>
          <p:cNvSpPr txBox="1">
            <a:spLocks noChangeArrowheads="1"/>
          </p:cNvSpPr>
          <p:nvPr/>
        </p:nvSpPr>
        <p:spPr bwMode="auto">
          <a:xfrm>
            <a:off x="152400" y="3429000"/>
            <a:ext cx="8839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lvl1pPr>
              <a:tabLst>
                <a:tab pos="457200" algn="l"/>
                <a:tab pos="1773238" algn="l"/>
                <a:tab pos="3657600" algn="l"/>
                <a:tab pos="4114800" algn="l"/>
              </a:tabLst>
              <a:defRPr sz="2400">
                <a:solidFill>
                  <a:schemeClr val="tx1"/>
                </a:solidFill>
                <a:latin typeface="Times New Roman" pitchFamily="18" charset="0"/>
              </a:defRPr>
            </a:lvl1pPr>
            <a:lvl2pPr>
              <a:tabLst>
                <a:tab pos="457200" algn="l"/>
                <a:tab pos="1773238" algn="l"/>
                <a:tab pos="3657600" algn="l"/>
                <a:tab pos="4114800" algn="l"/>
              </a:tabLst>
              <a:defRPr sz="2400">
                <a:solidFill>
                  <a:schemeClr val="tx1"/>
                </a:solidFill>
                <a:latin typeface="Times New Roman" pitchFamily="18" charset="0"/>
              </a:defRPr>
            </a:lvl2pPr>
            <a:lvl3pPr>
              <a:tabLst>
                <a:tab pos="457200" algn="l"/>
                <a:tab pos="1773238" algn="l"/>
                <a:tab pos="3657600" algn="l"/>
                <a:tab pos="4114800" algn="l"/>
              </a:tabLst>
              <a:defRPr sz="2400">
                <a:solidFill>
                  <a:schemeClr val="tx1"/>
                </a:solidFill>
                <a:latin typeface="Times New Roman" pitchFamily="18" charset="0"/>
              </a:defRPr>
            </a:lvl3pPr>
            <a:lvl4pPr>
              <a:tabLst>
                <a:tab pos="457200" algn="l"/>
                <a:tab pos="1773238" algn="l"/>
                <a:tab pos="3657600" algn="l"/>
                <a:tab pos="4114800" algn="l"/>
              </a:tabLst>
              <a:defRPr sz="2400">
                <a:solidFill>
                  <a:schemeClr val="tx1"/>
                </a:solidFill>
                <a:latin typeface="Times New Roman" pitchFamily="18" charset="0"/>
              </a:defRPr>
            </a:lvl4pPr>
            <a:lvl5pPr>
              <a:tabLst>
                <a:tab pos="457200" algn="l"/>
                <a:tab pos="1773238"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1773238"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1773238"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1773238"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1773238" algn="l"/>
                <a:tab pos="3657600" algn="l"/>
                <a:tab pos="4114800" algn="l"/>
              </a:tabLst>
              <a:defRPr sz="2400">
                <a:solidFill>
                  <a:schemeClr val="tx1"/>
                </a:solidFill>
                <a:latin typeface="Times New Roman" pitchFamily="18" charset="0"/>
              </a:defRPr>
            </a:lvl9pPr>
          </a:lstStyle>
          <a:p>
            <a:pPr>
              <a:lnSpc>
                <a:spcPct val="70000"/>
              </a:lnSpc>
              <a:spcBef>
                <a:spcPct val="50000"/>
              </a:spcBef>
            </a:pPr>
            <a:r>
              <a:rPr lang="en-US" altLang="en-US" sz="1800" b="1" dirty="0">
                <a:latin typeface="Courier New" pitchFamily="49" charset="0"/>
              </a:rPr>
              <a:t>quad1 QWORD  1234567812345678h</a:t>
            </a:r>
          </a:p>
          <a:p>
            <a:pPr>
              <a:lnSpc>
                <a:spcPct val="70000"/>
              </a:lnSpc>
              <a:spcBef>
                <a:spcPct val="50000"/>
              </a:spcBef>
            </a:pPr>
            <a:r>
              <a:rPr lang="en-US" altLang="en-US" sz="1800" b="1" dirty="0">
                <a:latin typeface="Courier New" pitchFamily="49" charset="0"/>
              </a:rPr>
              <a:t>val1  TBYTE  1000000000123456789Ah</a:t>
            </a:r>
          </a:p>
          <a:p>
            <a:pPr>
              <a:lnSpc>
                <a:spcPct val="70000"/>
              </a:lnSpc>
              <a:spcBef>
                <a:spcPct val="50000"/>
              </a:spcBef>
            </a:pPr>
            <a:r>
              <a:rPr lang="en-US" altLang="en-US" sz="1800" b="1" dirty="0">
                <a:latin typeface="Courier New" pitchFamily="49" charset="0"/>
              </a:rPr>
              <a:t>rVal1 REAL4  -</a:t>
            </a:r>
            <a:r>
              <a:rPr lang="en-US" altLang="en-US" sz="1800" b="1" dirty="0" smtClean="0">
                <a:latin typeface="Courier New" pitchFamily="49" charset="0"/>
              </a:rPr>
              <a:t>2.1			; </a:t>
            </a:r>
            <a:r>
              <a:rPr lang="en-US" altLang="en-US" sz="1800" b="1" dirty="0" smtClean="0">
                <a:solidFill>
                  <a:srgbClr val="FFC000"/>
                </a:solidFill>
                <a:latin typeface="Courier New" pitchFamily="49" charset="0"/>
              </a:rPr>
              <a:t>4-byte single-precision</a:t>
            </a:r>
            <a:endParaRPr lang="en-US" altLang="en-US" sz="1800" b="1" dirty="0">
              <a:solidFill>
                <a:srgbClr val="FFC000"/>
              </a:solidFill>
              <a:latin typeface="Courier New" pitchFamily="49" charset="0"/>
            </a:endParaRPr>
          </a:p>
          <a:p>
            <a:pPr>
              <a:lnSpc>
                <a:spcPct val="70000"/>
              </a:lnSpc>
              <a:spcBef>
                <a:spcPct val="50000"/>
              </a:spcBef>
            </a:pPr>
            <a:r>
              <a:rPr lang="en-US" altLang="en-US" sz="1800" b="1" dirty="0">
                <a:latin typeface="Courier New" pitchFamily="49" charset="0"/>
              </a:rPr>
              <a:t>rVal2 REAL8  </a:t>
            </a:r>
            <a:r>
              <a:rPr lang="en-US" altLang="en-US" sz="1800" b="1" dirty="0" smtClean="0">
                <a:latin typeface="Courier New" pitchFamily="49" charset="0"/>
              </a:rPr>
              <a:t>3.2E-260			; </a:t>
            </a:r>
            <a:r>
              <a:rPr lang="en-US" altLang="en-US" sz="1800" b="1" dirty="0" smtClean="0">
                <a:solidFill>
                  <a:srgbClr val="FFC000"/>
                </a:solidFill>
                <a:latin typeface="Courier New" pitchFamily="49" charset="0"/>
              </a:rPr>
              <a:t>8-byte double-precision</a:t>
            </a:r>
            <a:endParaRPr lang="en-US" altLang="en-US" sz="1800" b="1" dirty="0">
              <a:solidFill>
                <a:srgbClr val="FFC000"/>
              </a:solidFill>
              <a:latin typeface="Courier New" pitchFamily="49" charset="0"/>
            </a:endParaRPr>
          </a:p>
          <a:p>
            <a:pPr>
              <a:lnSpc>
                <a:spcPct val="70000"/>
              </a:lnSpc>
              <a:spcBef>
                <a:spcPct val="50000"/>
              </a:spcBef>
            </a:pPr>
            <a:r>
              <a:rPr lang="en-US" altLang="en-US" sz="1800" b="1" dirty="0">
                <a:latin typeface="Courier New" pitchFamily="49" charset="0"/>
              </a:rPr>
              <a:t>rVal3 REAL10 </a:t>
            </a:r>
            <a:r>
              <a:rPr lang="en-US" altLang="en-US" sz="1800" b="1" dirty="0" smtClean="0">
                <a:latin typeface="Courier New" pitchFamily="49" charset="0"/>
              </a:rPr>
              <a:t>4.6E+4096			; </a:t>
            </a:r>
            <a:r>
              <a:rPr lang="en-US" altLang="en-US" sz="1800" b="1" dirty="0" smtClean="0">
                <a:solidFill>
                  <a:srgbClr val="FFC000"/>
                </a:solidFill>
                <a:latin typeface="Courier New" pitchFamily="49" charset="0"/>
              </a:rPr>
              <a:t>10-byte extended precision</a:t>
            </a:r>
            <a:endParaRPr lang="en-US" altLang="en-US" sz="1800" b="1" dirty="0">
              <a:solidFill>
                <a:srgbClr val="FFC000"/>
              </a:solidFill>
              <a:latin typeface="Courier New" pitchFamily="49" charset="0"/>
            </a:endParaRPr>
          </a:p>
          <a:p>
            <a:pPr>
              <a:lnSpc>
                <a:spcPct val="70000"/>
              </a:lnSpc>
              <a:spcBef>
                <a:spcPct val="50000"/>
              </a:spcBef>
            </a:pPr>
            <a:r>
              <a:rPr lang="en-US" altLang="en-US" sz="1800" b="1" dirty="0" err="1">
                <a:latin typeface="Courier New" pitchFamily="49" charset="0"/>
              </a:rPr>
              <a:t>ShortArray</a:t>
            </a:r>
            <a:r>
              <a:rPr lang="en-US" altLang="en-US" sz="1800" b="1" dirty="0">
                <a:latin typeface="Courier New" pitchFamily="49" charset="0"/>
              </a:rPr>
              <a:t> </a:t>
            </a:r>
            <a:r>
              <a:rPr lang="en-US" altLang="en-US" sz="1800" b="1" dirty="0" smtClean="0">
                <a:latin typeface="Courier New" pitchFamily="49" charset="0"/>
              </a:rPr>
              <a:t>  REAL4 </a:t>
            </a:r>
            <a:r>
              <a:rPr lang="en-US" altLang="en-US" sz="1800" b="1" dirty="0">
                <a:latin typeface="Courier New" pitchFamily="49" charset="0"/>
              </a:rPr>
              <a:t>20 DUP(0.0)</a:t>
            </a:r>
          </a:p>
        </p:txBody>
      </p:sp>
      <p:sp>
        <p:nvSpPr>
          <p:cNvPr id="114692" name="Text Box 4"/>
          <p:cNvSpPr txBox="1">
            <a:spLocks noChangeArrowheads="1"/>
          </p:cNvSpPr>
          <p:nvPr/>
        </p:nvSpPr>
        <p:spPr bwMode="auto">
          <a:xfrm>
            <a:off x="685800" y="1066800"/>
            <a:ext cx="76962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800" dirty="0">
                <a:solidFill>
                  <a:srgbClr val="FFC000"/>
                </a:solidFill>
              </a:rPr>
              <a:t>64-bit </a:t>
            </a:r>
            <a:r>
              <a:rPr lang="en-US" altLang="en-US" sz="2800" dirty="0" smtClean="0">
                <a:solidFill>
                  <a:srgbClr val="FFC000"/>
                </a:solidFill>
              </a:rPr>
              <a:t>integer, </a:t>
            </a:r>
            <a:r>
              <a:rPr lang="en-US" altLang="en-US" sz="2800" dirty="0">
                <a:solidFill>
                  <a:srgbClr val="FFC000"/>
                </a:solidFill>
              </a:rPr>
              <a:t>80-bit </a:t>
            </a:r>
            <a:r>
              <a:rPr lang="en-US" altLang="en-US" sz="2800" dirty="0" smtClean="0">
                <a:solidFill>
                  <a:srgbClr val="FFC000"/>
                </a:solidFill>
              </a:rPr>
              <a:t>integer, and real types</a:t>
            </a:r>
          </a:p>
          <a:p>
            <a:pPr>
              <a:spcBef>
                <a:spcPct val="50000"/>
              </a:spcBef>
            </a:pPr>
            <a:endParaRPr lang="en-US" altLang="en-US" sz="2500" dirty="0" smtClean="0">
              <a:solidFill>
                <a:srgbClr val="FFC000"/>
              </a:solidFill>
            </a:endParaRPr>
          </a:p>
          <a:p>
            <a:pPr>
              <a:spcBef>
                <a:spcPct val="50000"/>
              </a:spcBef>
            </a:pPr>
            <a:r>
              <a:rPr lang="en-US" altLang="en-US" sz="2500" dirty="0" smtClean="0"/>
              <a:t>Storage </a:t>
            </a:r>
            <a:r>
              <a:rPr lang="en-US" altLang="en-US" sz="2500" dirty="0"/>
              <a:t>definitions for </a:t>
            </a:r>
            <a:r>
              <a:rPr lang="en-US" altLang="en-US" sz="2500" dirty="0" err="1"/>
              <a:t>quadwords</a:t>
            </a:r>
            <a:r>
              <a:rPr lang="en-US" altLang="en-US" sz="2500" dirty="0"/>
              <a:t>, </a:t>
            </a:r>
            <a:r>
              <a:rPr lang="en-US" altLang="en-US" sz="2500" dirty="0" err="1"/>
              <a:t>tenbyte</a:t>
            </a:r>
            <a:r>
              <a:rPr lang="en-US" altLang="en-US" sz="2500" dirty="0"/>
              <a:t> values, and real numbers</a:t>
            </a:r>
            <a:r>
              <a:rPr lang="en-US" altLang="en-US" sz="2500" dirty="0" smtClean="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D29B667-98E6-451C-A00E-0B94428B2D07}" type="slidenum">
              <a:rPr lang="en-US" altLang="en-US">
                <a:solidFill>
                  <a:srgbClr val="FF9966"/>
                </a:solidFill>
              </a:rPr>
              <a:pPr/>
              <a:t>31</a:t>
            </a:fld>
            <a:endParaRPr lang="en-US" altLang="en-US">
              <a:solidFill>
                <a:srgbClr val="FF9966"/>
              </a:solidFill>
            </a:endParaRPr>
          </a:p>
        </p:txBody>
      </p:sp>
      <p:sp>
        <p:nvSpPr>
          <p:cNvPr id="83970" name="Rectangle 2"/>
          <p:cNvSpPr>
            <a:spLocks noGrp="1" noChangeArrowheads="1"/>
          </p:cNvSpPr>
          <p:nvPr>
            <p:ph type="title"/>
          </p:nvPr>
        </p:nvSpPr>
        <p:spPr>
          <a:xfrm>
            <a:off x="533400" y="228600"/>
            <a:ext cx="8229600" cy="762000"/>
          </a:xfrm>
        </p:spPr>
        <p:txBody>
          <a:bodyPr/>
          <a:lstStyle/>
          <a:p>
            <a:pPr algn="ctr"/>
            <a:r>
              <a:rPr lang="en-US" altLang="en-US" dirty="0" smtClean="0"/>
              <a:t>Offset Address of Variables and Data</a:t>
            </a:r>
            <a:endParaRPr lang="en-US" altLang="en-US" dirty="0"/>
          </a:p>
        </p:txBody>
      </p:sp>
      <p:sp>
        <p:nvSpPr>
          <p:cNvPr id="83971" name="Rectangle 3"/>
          <p:cNvSpPr>
            <a:spLocks noGrp="1" noChangeArrowheads="1"/>
          </p:cNvSpPr>
          <p:nvPr>
            <p:ph type="body" idx="1"/>
          </p:nvPr>
        </p:nvSpPr>
        <p:spPr>
          <a:xfrm>
            <a:off x="685800" y="1143000"/>
            <a:ext cx="8305800" cy="5562600"/>
          </a:xfrm>
        </p:spPr>
        <p:txBody>
          <a:bodyPr/>
          <a:lstStyle/>
          <a:p>
            <a:r>
              <a:rPr lang="en-US" altLang="en-US" sz="2000" dirty="0" smtClean="0"/>
              <a:t>The optional variable name is a label marking its address in the data segment.</a:t>
            </a:r>
          </a:p>
          <a:p>
            <a:endParaRPr lang="en-US" altLang="en-US" sz="2000" dirty="0" smtClean="0"/>
          </a:p>
          <a:p>
            <a:r>
              <a:rPr lang="en-US" altLang="en-US" sz="2000" dirty="0" smtClean="0"/>
              <a:t>The</a:t>
            </a:r>
            <a:r>
              <a:rPr lang="en-US" altLang="en-US" sz="2000" dirty="0" smtClean="0">
                <a:solidFill>
                  <a:schemeClr val="hlink"/>
                </a:solidFill>
              </a:rPr>
              <a:t> </a:t>
            </a:r>
            <a:r>
              <a:rPr lang="en-US" altLang="en-US" sz="2000" dirty="0">
                <a:solidFill>
                  <a:schemeClr val="hlink"/>
                </a:solidFill>
              </a:rPr>
              <a:t>(offset) address of a variable</a:t>
            </a:r>
            <a:r>
              <a:rPr lang="en-US" altLang="en-US" sz="2000" dirty="0"/>
              <a:t> is the address of its first </a:t>
            </a:r>
            <a:r>
              <a:rPr lang="en-US" altLang="en-US" sz="2000" dirty="0" smtClean="0"/>
              <a:t>byte.</a:t>
            </a:r>
          </a:p>
          <a:p>
            <a:endParaRPr lang="en-US" altLang="en-US" sz="2000" dirty="0"/>
          </a:p>
          <a:p>
            <a:r>
              <a:rPr lang="en-US" altLang="en-US" sz="2000" dirty="0" smtClean="0"/>
              <a:t> </a:t>
            </a:r>
            <a:r>
              <a:rPr lang="en-US" altLang="en-US" sz="2000" dirty="0"/>
              <a:t>Ex: If the following data segment starts at address </a:t>
            </a:r>
            <a:r>
              <a:rPr lang="en-US" altLang="en-US" sz="2000" dirty="0" smtClean="0"/>
              <a:t>0. </a:t>
            </a:r>
            <a:endParaRPr lang="en-US" altLang="en-US" sz="2200" b="0" dirty="0"/>
          </a:p>
          <a:p>
            <a:pPr lvl="2">
              <a:buFont typeface="Monotype Sorts" pitchFamily="2" charset="2"/>
              <a:buNone/>
            </a:pPr>
            <a:r>
              <a:rPr lang="en-US" altLang="en-US" sz="2200" dirty="0"/>
              <a:t>.data</a:t>
            </a:r>
          </a:p>
          <a:p>
            <a:pPr lvl="2">
              <a:buFont typeface="Monotype Sorts" pitchFamily="2" charset="2"/>
              <a:buNone/>
            </a:pPr>
            <a:r>
              <a:rPr lang="en-US" altLang="en-US" sz="2200" dirty="0"/>
              <a:t>  Var1 </a:t>
            </a:r>
            <a:r>
              <a:rPr lang="en-US" altLang="en-US" sz="2200" dirty="0" smtClean="0"/>
              <a:t>BYTE “ABC</a:t>
            </a:r>
            <a:r>
              <a:rPr lang="en-US" altLang="en-US" sz="2200" dirty="0"/>
              <a:t>”</a:t>
            </a:r>
          </a:p>
          <a:p>
            <a:pPr lvl="2">
              <a:buFont typeface="Monotype Sorts" pitchFamily="2" charset="2"/>
              <a:buNone/>
            </a:pPr>
            <a:r>
              <a:rPr lang="en-US" altLang="en-US" sz="2200" dirty="0"/>
              <a:t>  Var2 </a:t>
            </a:r>
            <a:r>
              <a:rPr lang="en-US" altLang="en-US" sz="2200" dirty="0" smtClean="0"/>
              <a:t>BYTE “DEFG”</a:t>
            </a:r>
          </a:p>
          <a:p>
            <a:pPr lvl="2">
              <a:buFont typeface="Monotype Sorts" pitchFamily="2" charset="2"/>
              <a:buNone/>
            </a:pPr>
            <a:endParaRPr lang="en-US" altLang="en-US" sz="2200" dirty="0"/>
          </a:p>
          <a:p>
            <a:pPr lvl="1"/>
            <a:r>
              <a:rPr lang="en-US" altLang="en-US" sz="2000" dirty="0"/>
              <a:t>The address of Var1 is 0   =   the address of ‘A’ </a:t>
            </a:r>
          </a:p>
          <a:p>
            <a:pPr lvl="1"/>
            <a:r>
              <a:rPr lang="en-US" altLang="en-US" sz="2000" dirty="0"/>
              <a:t>The address of ‘B’ is 1</a:t>
            </a:r>
          </a:p>
          <a:p>
            <a:pPr lvl="1"/>
            <a:r>
              <a:rPr lang="en-US" altLang="en-US" sz="2000" dirty="0"/>
              <a:t>The address of ‘C’ is 2 </a:t>
            </a:r>
          </a:p>
          <a:p>
            <a:pPr lvl="1"/>
            <a:r>
              <a:rPr lang="en-US" altLang="en-US" sz="2000" dirty="0"/>
              <a:t>The address of Var2 is 3</a:t>
            </a:r>
          </a:p>
          <a:p>
            <a:pPr lvl="1"/>
            <a:r>
              <a:rPr lang="en-US" altLang="en-US" sz="2000" dirty="0"/>
              <a:t>The address of ‘E’ is 4 …</a:t>
            </a:r>
          </a:p>
        </p:txBody>
      </p:sp>
    </p:spTree>
    <p:extLst>
      <p:ext uri="{BB962C8B-B14F-4D97-AF65-F5344CB8AC3E}">
        <p14:creationId xmlns:p14="http://schemas.microsoft.com/office/powerpoint/2010/main" val="36768223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2C7BCA29-D551-4C3B-AD16-18AAE0DFCC3D}" type="slidenum">
              <a:rPr lang="en-US" altLang="en-US"/>
              <a:pPr/>
              <a:t>32</a:t>
            </a:fld>
            <a:endParaRPr lang="en-US" altLang="en-US"/>
          </a:p>
        </p:txBody>
      </p:sp>
      <p:sp>
        <p:nvSpPr>
          <p:cNvPr id="115714" name="Rectangle 2"/>
          <p:cNvSpPr>
            <a:spLocks noGrp="1" noChangeArrowheads="1"/>
          </p:cNvSpPr>
          <p:nvPr>
            <p:ph type="title"/>
          </p:nvPr>
        </p:nvSpPr>
        <p:spPr/>
        <p:txBody>
          <a:bodyPr/>
          <a:lstStyle/>
          <a:p>
            <a:r>
              <a:rPr lang="en-US" altLang="en-US"/>
              <a:t>Little Endian Order</a:t>
            </a:r>
          </a:p>
        </p:txBody>
      </p:sp>
      <p:sp>
        <p:nvSpPr>
          <p:cNvPr id="115715" name="Rectangle 3"/>
          <p:cNvSpPr>
            <a:spLocks noGrp="1" noChangeArrowheads="1"/>
          </p:cNvSpPr>
          <p:nvPr>
            <p:ph type="body" idx="1"/>
          </p:nvPr>
        </p:nvSpPr>
        <p:spPr>
          <a:xfrm>
            <a:off x="304800" y="1371600"/>
            <a:ext cx="8153400" cy="2667000"/>
          </a:xfrm>
        </p:spPr>
        <p:txBody>
          <a:bodyPr/>
          <a:lstStyle/>
          <a:p>
            <a:r>
              <a:rPr lang="en-US" altLang="en-US"/>
              <a:t>All data types larger than a byte store their individual bytes in reverse order. The least significant byte occurs at the first (lowest) memory address.</a:t>
            </a:r>
          </a:p>
          <a:p>
            <a:endParaRPr lang="en-US" altLang="en-US"/>
          </a:p>
          <a:p>
            <a:r>
              <a:rPr lang="en-US" altLang="en-US"/>
              <a:t>Example:</a:t>
            </a:r>
          </a:p>
          <a:p>
            <a:pPr>
              <a:buFontTx/>
              <a:buNone/>
            </a:pPr>
            <a:r>
              <a:rPr lang="en-US" altLang="en-US"/>
              <a:t>		</a:t>
            </a:r>
            <a:r>
              <a:rPr lang="en-US" altLang="en-US" sz="2000" b="1">
                <a:latin typeface="Courier New" pitchFamily="49" charset="0"/>
              </a:rPr>
              <a:t>val1 DWORD 12345678h</a:t>
            </a:r>
          </a:p>
        </p:txBody>
      </p:sp>
      <p:pic>
        <p:nvPicPr>
          <p:cNvPr id="115717" name="Picture 5"/>
          <p:cNvPicPr>
            <a:picLocks noChangeAspect="1" noChangeArrowheads="1"/>
          </p:cNvPicPr>
          <p:nvPr/>
        </p:nvPicPr>
        <p:blipFill>
          <a:blip r:embed="rId2">
            <a:extLst>
              <a:ext uri="{28A0092B-C50C-407E-A947-70E740481C1C}">
                <a14:useLocalDpi xmlns:a14="http://schemas.microsoft.com/office/drawing/2010/main" val="0"/>
              </a:ext>
            </a:extLst>
          </a:blip>
          <a:srcRect l="50262"/>
          <a:stretch>
            <a:fillRect/>
          </a:stretch>
        </p:blipFill>
        <p:spPr bwMode="auto">
          <a:xfrm>
            <a:off x="5334000" y="2895600"/>
            <a:ext cx="1508125" cy="172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C99D7CA-C724-4F81-8670-C2EB03CB00EB}" type="slidenum">
              <a:rPr lang="en-US" altLang="en-US">
                <a:solidFill>
                  <a:srgbClr val="FF9966"/>
                </a:solidFill>
              </a:rPr>
              <a:pPr/>
              <a:t>33</a:t>
            </a:fld>
            <a:endParaRPr lang="en-US" altLang="en-US">
              <a:solidFill>
                <a:srgbClr val="FF9966"/>
              </a:solidFill>
            </a:endParaRPr>
          </a:p>
        </p:txBody>
      </p:sp>
      <p:sp>
        <p:nvSpPr>
          <p:cNvPr id="84994" name="Rectangle 2"/>
          <p:cNvSpPr>
            <a:spLocks noGrp="1" noChangeArrowheads="1"/>
          </p:cNvSpPr>
          <p:nvPr>
            <p:ph type="title"/>
          </p:nvPr>
        </p:nvSpPr>
        <p:spPr>
          <a:xfrm>
            <a:off x="533400" y="325438"/>
            <a:ext cx="8382000" cy="741362"/>
          </a:xfrm>
        </p:spPr>
        <p:txBody>
          <a:bodyPr/>
          <a:lstStyle/>
          <a:p>
            <a:pPr algn="ctr"/>
            <a:r>
              <a:rPr lang="en-US" altLang="en-US" dirty="0" smtClean="0"/>
              <a:t>Little Endian Order</a:t>
            </a:r>
            <a:endParaRPr lang="en-US" altLang="en-US" dirty="0"/>
          </a:p>
        </p:txBody>
      </p:sp>
      <p:sp>
        <p:nvSpPr>
          <p:cNvPr id="84995" name="Rectangle 3"/>
          <p:cNvSpPr>
            <a:spLocks noGrp="1" noChangeArrowheads="1"/>
          </p:cNvSpPr>
          <p:nvPr>
            <p:ph type="body" idx="1"/>
          </p:nvPr>
        </p:nvSpPr>
        <p:spPr>
          <a:xfrm>
            <a:off x="152400" y="1295400"/>
            <a:ext cx="8763000" cy="5105400"/>
          </a:xfrm>
        </p:spPr>
        <p:txBody>
          <a:bodyPr/>
          <a:lstStyle/>
          <a:p>
            <a:r>
              <a:rPr lang="en-US" altLang="en-US" dirty="0" smtClean="0"/>
              <a:t>Ex</a:t>
            </a:r>
            <a:r>
              <a:rPr lang="en-US" altLang="en-US" dirty="0"/>
              <a:t>: </a:t>
            </a:r>
          </a:p>
          <a:p>
            <a:pPr lvl="2"/>
            <a:r>
              <a:rPr lang="en-US" altLang="en-US" dirty="0"/>
              <a:t>A </a:t>
            </a:r>
            <a:r>
              <a:rPr lang="en-US" altLang="en-US" dirty="0" smtClean="0"/>
              <a:t>WORD 1234h</a:t>
            </a:r>
            <a:r>
              <a:rPr lang="en-US" altLang="en-US" dirty="0"/>
              <a:t>, 5678h ; allocates 2 </a:t>
            </a:r>
            <a:r>
              <a:rPr lang="en-US" altLang="en-US" dirty="0" smtClean="0"/>
              <a:t>words</a:t>
            </a:r>
          </a:p>
          <a:p>
            <a:pPr lvl="2"/>
            <a:endParaRPr lang="en-US" altLang="en-US" dirty="0"/>
          </a:p>
          <a:p>
            <a:r>
              <a:rPr lang="en-US" altLang="en-US" dirty="0"/>
              <a:t>Intel’s x86 are </a:t>
            </a:r>
            <a:r>
              <a:rPr lang="en-US" altLang="en-US" dirty="0">
                <a:solidFill>
                  <a:schemeClr val="hlink"/>
                </a:solidFill>
              </a:rPr>
              <a:t>little endian</a:t>
            </a:r>
            <a:r>
              <a:rPr lang="en-US" altLang="en-US" dirty="0"/>
              <a:t> processors: the lowest order byte (of a word or double word) is always stored at the lowest address. </a:t>
            </a:r>
            <a:endParaRPr lang="en-US" altLang="en-US" dirty="0" smtClean="0"/>
          </a:p>
          <a:p>
            <a:endParaRPr lang="en-US" altLang="en-US" dirty="0"/>
          </a:p>
          <a:p>
            <a:r>
              <a:rPr lang="en-US" altLang="en-US" dirty="0"/>
              <a:t>Ex: if variable A (above) is located at address 0, we have:</a:t>
            </a:r>
          </a:p>
          <a:p>
            <a:pPr lvl="1"/>
            <a:r>
              <a:rPr lang="en-US" altLang="en-US" dirty="0"/>
              <a:t>address:	0	1	2	3	</a:t>
            </a:r>
          </a:p>
          <a:p>
            <a:pPr lvl="1"/>
            <a:r>
              <a:rPr lang="en-US" altLang="en-US" dirty="0"/>
              <a:t>value:		34h	12h	78h	56h	</a:t>
            </a:r>
          </a:p>
        </p:txBody>
      </p:sp>
    </p:spTree>
    <p:extLst>
      <p:ext uri="{BB962C8B-B14F-4D97-AF65-F5344CB8AC3E}">
        <p14:creationId xmlns:p14="http://schemas.microsoft.com/office/powerpoint/2010/main" val="25171602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00F47DB-40B7-4C9B-9D62-592C23A49ECA}" type="slidenum">
              <a:rPr lang="en-US" altLang="en-US">
                <a:solidFill>
                  <a:srgbClr val="FF9966"/>
                </a:solidFill>
              </a:rPr>
              <a:pPr/>
              <a:t>34</a:t>
            </a:fld>
            <a:endParaRPr lang="en-US" altLang="en-US">
              <a:solidFill>
                <a:srgbClr val="FF9966"/>
              </a:solidFill>
            </a:endParaRPr>
          </a:p>
        </p:txBody>
      </p:sp>
      <p:sp>
        <p:nvSpPr>
          <p:cNvPr id="86018" name="Rectangle 2"/>
          <p:cNvSpPr>
            <a:spLocks noGrp="1" noChangeArrowheads="1"/>
          </p:cNvSpPr>
          <p:nvPr>
            <p:ph type="title"/>
          </p:nvPr>
        </p:nvSpPr>
        <p:spPr>
          <a:xfrm>
            <a:off x="685800" y="325438"/>
            <a:ext cx="8229600" cy="962025"/>
          </a:xfrm>
        </p:spPr>
        <p:txBody>
          <a:bodyPr/>
          <a:lstStyle/>
          <a:p>
            <a:pPr algn="ctr"/>
            <a:r>
              <a:rPr lang="en-US" altLang="en-US" dirty="0" smtClean="0"/>
              <a:t>Little Endian Order</a:t>
            </a:r>
            <a:endParaRPr lang="en-US" altLang="en-US" dirty="0"/>
          </a:p>
        </p:txBody>
      </p:sp>
      <p:sp>
        <p:nvSpPr>
          <p:cNvPr id="86019" name="Rectangle 3"/>
          <p:cNvSpPr>
            <a:spLocks noGrp="1" noChangeArrowheads="1"/>
          </p:cNvSpPr>
          <p:nvPr>
            <p:ph type="body" idx="1"/>
          </p:nvPr>
        </p:nvSpPr>
        <p:spPr>
          <a:xfrm>
            <a:off x="152400" y="1447800"/>
            <a:ext cx="8763000" cy="5334000"/>
          </a:xfrm>
        </p:spPr>
        <p:txBody>
          <a:bodyPr/>
          <a:lstStyle/>
          <a:p>
            <a:r>
              <a:rPr lang="en-US" altLang="en-US" sz="2000" dirty="0" smtClean="0"/>
              <a:t>Ex</a:t>
            </a:r>
            <a:r>
              <a:rPr lang="en-US" altLang="en-US" sz="2000" dirty="0"/>
              <a:t>:</a:t>
            </a:r>
          </a:p>
          <a:p>
            <a:pPr lvl="2"/>
            <a:r>
              <a:rPr lang="en-US" altLang="en-US" sz="2000" dirty="0"/>
              <a:t>B </a:t>
            </a:r>
            <a:r>
              <a:rPr lang="en-US" altLang="en-US" sz="2000" dirty="0" smtClean="0"/>
              <a:t>DWORD 12345678h </a:t>
            </a:r>
            <a:r>
              <a:rPr lang="en-US" altLang="en-US" sz="2000" dirty="0"/>
              <a:t>;allocates 1 double </a:t>
            </a:r>
            <a:r>
              <a:rPr lang="en-US" altLang="en-US" sz="2000" dirty="0" smtClean="0"/>
              <a:t>word</a:t>
            </a:r>
          </a:p>
          <a:p>
            <a:pPr lvl="2"/>
            <a:endParaRPr lang="en-US" altLang="en-US" sz="2000" dirty="0"/>
          </a:p>
          <a:p>
            <a:r>
              <a:rPr lang="en-US" altLang="en-US" sz="2000" dirty="0"/>
              <a:t>If </a:t>
            </a:r>
            <a:r>
              <a:rPr lang="en-US" altLang="en-US" sz="2000" dirty="0" smtClean="0"/>
              <a:t>variable B </a:t>
            </a:r>
            <a:r>
              <a:rPr lang="en-US" altLang="en-US" sz="2000" dirty="0"/>
              <a:t>is located at address of 0, we have:</a:t>
            </a:r>
          </a:p>
          <a:p>
            <a:pPr lvl="1"/>
            <a:r>
              <a:rPr lang="en-US" altLang="en-US" sz="2000" dirty="0"/>
              <a:t>address:	0	1	2	3	</a:t>
            </a:r>
          </a:p>
          <a:p>
            <a:pPr lvl="1"/>
            <a:r>
              <a:rPr lang="en-US" altLang="en-US" sz="2000" dirty="0"/>
              <a:t>value:	78h	56h	34h	12h	</a:t>
            </a:r>
            <a:endParaRPr lang="en-US" altLang="en-US" sz="2000" dirty="0" smtClean="0"/>
          </a:p>
          <a:p>
            <a:pPr lvl="1"/>
            <a:endParaRPr lang="en-US" altLang="en-US" sz="2000" dirty="0"/>
          </a:p>
          <a:p>
            <a:r>
              <a:rPr lang="en-US" altLang="en-US" sz="2000" dirty="0"/>
              <a:t>If a value fits into a byte, it will be stored in  the lowest ordered byte available. </a:t>
            </a:r>
            <a:r>
              <a:rPr lang="en-US" altLang="en-US" sz="2000" dirty="0" smtClean="0"/>
              <a:t>Ex: </a:t>
            </a:r>
            <a:r>
              <a:rPr lang="en-US" altLang="en-US" sz="2000" dirty="0" smtClean="0">
                <a:solidFill>
                  <a:schemeClr val="bg2"/>
                </a:solidFill>
              </a:rPr>
              <a:t>V WORD ‘A’</a:t>
            </a:r>
          </a:p>
          <a:p>
            <a:endParaRPr lang="en-US" altLang="en-US" sz="2000" dirty="0"/>
          </a:p>
          <a:p>
            <a:pPr lvl="1"/>
            <a:r>
              <a:rPr lang="en-US" altLang="en-US" sz="2000" dirty="0"/>
              <a:t>the value will be stored as:</a:t>
            </a:r>
          </a:p>
          <a:p>
            <a:pPr lvl="2"/>
            <a:r>
              <a:rPr lang="en-US" altLang="en-US" sz="2000" dirty="0"/>
              <a:t>address:	0	1</a:t>
            </a:r>
          </a:p>
          <a:p>
            <a:pPr lvl="2"/>
            <a:r>
              <a:rPr lang="en-US" altLang="en-US" sz="2000" dirty="0"/>
              <a:t>value:	41h	00h</a:t>
            </a:r>
          </a:p>
          <a:p>
            <a:endParaRPr lang="en-US" altLang="en-US" sz="2000" dirty="0"/>
          </a:p>
        </p:txBody>
      </p:sp>
    </p:spTree>
    <p:extLst>
      <p:ext uri="{BB962C8B-B14F-4D97-AF65-F5344CB8AC3E}">
        <p14:creationId xmlns:p14="http://schemas.microsoft.com/office/powerpoint/2010/main" val="3071424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00F47DB-40B7-4C9B-9D62-592C23A49ECA}" type="slidenum">
              <a:rPr lang="en-US" altLang="en-US">
                <a:solidFill>
                  <a:srgbClr val="FF9966"/>
                </a:solidFill>
              </a:rPr>
              <a:pPr/>
              <a:t>35</a:t>
            </a:fld>
            <a:endParaRPr lang="en-US" altLang="en-US">
              <a:solidFill>
                <a:srgbClr val="FF9966"/>
              </a:solidFill>
            </a:endParaRPr>
          </a:p>
        </p:txBody>
      </p:sp>
      <p:sp>
        <p:nvSpPr>
          <p:cNvPr id="86018" name="Rectangle 2"/>
          <p:cNvSpPr>
            <a:spLocks noGrp="1" noChangeArrowheads="1"/>
          </p:cNvSpPr>
          <p:nvPr>
            <p:ph type="title"/>
          </p:nvPr>
        </p:nvSpPr>
        <p:spPr>
          <a:xfrm>
            <a:off x="685800" y="325438"/>
            <a:ext cx="8229600" cy="962025"/>
          </a:xfrm>
        </p:spPr>
        <p:txBody>
          <a:bodyPr/>
          <a:lstStyle/>
          <a:p>
            <a:pPr algn="ctr"/>
            <a:r>
              <a:rPr lang="en-US" altLang="en-US" dirty="0" smtClean="0">
                <a:solidFill>
                  <a:srgbClr val="FF0000"/>
                </a:solidFill>
              </a:rPr>
              <a:t>Legacy Data Directives</a:t>
            </a:r>
            <a:endParaRPr lang="en-US" altLang="en-US" dirty="0">
              <a:solidFill>
                <a:srgbClr val="FF0000"/>
              </a:solidFill>
            </a:endParaRPr>
          </a:p>
        </p:txBody>
      </p:sp>
      <p:sp>
        <p:nvSpPr>
          <p:cNvPr id="86019" name="Rectangle 3"/>
          <p:cNvSpPr>
            <a:spLocks noGrp="1" noChangeArrowheads="1"/>
          </p:cNvSpPr>
          <p:nvPr>
            <p:ph type="body" idx="1"/>
          </p:nvPr>
        </p:nvSpPr>
        <p:spPr>
          <a:xfrm>
            <a:off x="152400" y="1447800"/>
            <a:ext cx="8763000" cy="5334000"/>
          </a:xfrm>
        </p:spPr>
        <p:txBody>
          <a:bodyPr/>
          <a:lstStyle/>
          <a:p>
            <a:r>
              <a:rPr lang="en-US" altLang="en-US" sz="2000" dirty="0" smtClean="0"/>
              <a:t>Legacy data directives are also supported by NASM and TASM.</a:t>
            </a:r>
          </a:p>
          <a:p>
            <a:endParaRPr lang="en-US" altLang="en-US" sz="2000" dirty="0"/>
          </a:p>
          <a:p>
            <a:pPr lvl="1"/>
            <a:r>
              <a:rPr lang="en-US" altLang="en-US" sz="2000" dirty="0" smtClean="0"/>
              <a:t>Var1 DB -128		; 8-bit integer type (signed or unsigned)</a:t>
            </a:r>
          </a:p>
          <a:p>
            <a:pPr lvl="1"/>
            <a:endParaRPr lang="en-US" altLang="en-US" sz="2000" dirty="0" smtClean="0"/>
          </a:p>
          <a:p>
            <a:pPr lvl="1"/>
            <a:r>
              <a:rPr lang="en-US" altLang="en-US" sz="2000" dirty="0" smtClean="0"/>
              <a:t>Var2 DW +32768		; 16-bit integer type (signed or unsigned)</a:t>
            </a:r>
          </a:p>
          <a:p>
            <a:pPr lvl="1"/>
            <a:endParaRPr lang="en-US" altLang="en-US" sz="2000" dirty="0" smtClean="0"/>
          </a:p>
          <a:p>
            <a:pPr lvl="1"/>
            <a:r>
              <a:rPr lang="en-US" altLang="en-US" sz="2000" dirty="0" smtClean="0"/>
              <a:t>Var3 DD 1.2		; 32-bit integer/real (signed or unsigned)</a:t>
            </a:r>
          </a:p>
          <a:p>
            <a:pPr lvl="1"/>
            <a:endParaRPr lang="en-US" altLang="en-US" sz="2000" dirty="0" smtClean="0"/>
          </a:p>
          <a:p>
            <a:pPr lvl="1"/>
            <a:r>
              <a:rPr lang="en-US" altLang="en-US" sz="2000" dirty="0" smtClean="0"/>
              <a:t>Var4 DQ 3.2E-260	; 64-bit integer/real (signed or unsigned)</a:t>
            </a:r>
          </a:p>
          <a:p>
            <a:pPr lvl="1"/>
            <a:endParaRPr lang="en-US" altLang="en-US" sz="2000" dirty="0" smtClean="0"/>
          </a:p>
          <a:p>
            <a:pPr lvl="1"/>
            <a:r>
              <a:rPr lang="en-US" altLang="en-US" sz="2000" dirty="0" smtClean="0"/>
              <a:t>Var5 DT 4.6E+4096	; 80-bit integer/real (signed or unsigned)</a:t>
            </a:r>
          </a:p>
          <a:p>
            <a:pPr lvl="1"/>
            <a:endParaRPr lang="en-US" altLang="en-US" sz="2000" dirty="0"/>
          </a:p>
          <a:p>
            <a:pPr marL="57150" indent="0" algn="ctr">
              <a:buNone/>
            </a:pPr>
            <a:r>
              <a:rPr lang="en-US" altLang="en-US" sz="2000" dirty="0" smtClean="0">
                <a:solidFill>
                  <a:srgbClr val="FF0000"/>
                </a:solidFill>
              </a:rPr>
              <a:t>The Legacy Data Directives do not distinguish between signed or unsigned data</a:t>
            </a:r>
          </a:p>
        </p:txBody>
      </p:sp>
    </p:spTree>
    <p:extLst>
      <p:ext uri="{BB962C8B-B14F-4D97-AF65-F5344CB8AC3E}">
        <p14:creationId xmlns:p14="http://schemas.microsoft.com/office/powerpoint/2010/main" val="34835995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Irvine, Kip R. Assembly Language for x86 Processors 6/e, 2010.</a:t>
            </a:r>
          </a:p>
        </p:txBody>
      </p:sp>
      <p:sp>
        <p:nvSpPr>
          <p:cNvPr id="5" name="Slide Number Placeholder 3"/>
          <p:cNvSpPr>
            <a:spLocks noGrp="1"/>
          </p:cNvSpPr>
          <p:nvPr>
            <p:ph type="sldNum" sz="quarter" idx="11"/>
          </p:nvPr>
        </p:nvSpPr>
        <p:spPr/>
        <p:txBody>
          <a:bodyPr/>
          <a:lstStyle/>
          <a:p>
            <a:fld id="{5AFF966E-D4FE-4885-9E8D-89E7ABD0BA8A}" type="slidenum">
              <a:rPr lang="en-US" altLang="en-US"/>
              <a:pPr/>
              <a:t>36</a:t>
            </a:fld>
            <a:endParaRPr lang="en-US" altLang="en-US"/>
          </a:p>
        </p:txBody>
      </p:sp>
      <p:sp>
        <p:nvSpPr>
          <p:cNvPr id="112642" name="Rectangle 2"/>
          <p:cNvSpPr>
            <a:spLocks noGrp="1" noChangeArrowheads="1"/>
          </p:cNvSpPr>
          <p:nvPr>
            <p:ph type="title"/>
          </p:nvPr>
        </p:nvSpPr>
        <p:spPr/>
        <p:txBody>
          <a:bodyPr/>
          <a:lstStyle/>
          <a:p>
            <a:r>
              <a:rPr lang="en-US" altLang="en-US"/>
              <a:t>Adding Variables to AddSub</a:t>
            </a:r>
          </a:p>
        </p:txBody>
      </p:sp>
      <p:sp>
        <p:nvSpPr>
          <p:cNvPr id="112643" name="Text Box 3"/>
          <p:cNvSpPr txBox="1">
            <a:spLocks noChangeArrowheads="1"/>
          </p:cNvSpPr>
          <p:nvPr/>
        </p:nvSpPr>
        <p:spPr bwMode="auto">
          <a:xfrm>
            <a:off x="685800" y="990600"/>
            <a:ext cx="7848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600" b="1">
                <a:latin typeface="Courier New" pitchFamily="49" charset="0"/>
              </a:rPr>
              <a:t>TITLE Add and Subtract, Version 2            (AddSub2.asm)</a:t>
            </a:r>
          </a:p>
          <a:p>
            <a:pPr>
              <a:lnSpc>
                <a:spcPct val="50000"/>
              </a:lnSpc>
              <a:spcBef>
                <a:spcPct val="50000"/>
              </a:spcBef>
            </a:pPr>
            <a:r>
              <a:rPr lang="en-US" altLang="en-US" sz="1600" b="1">
                <a:latin typeface="Courier New" pitchFamily="49" charset="0"/>
              </a:rPr>
              <a:t>; This program adds and subtracts 32-bit unsigned</a:t>
            </a:r>
          </a:p>
          <a:p>
            <a:pPr>
              <a:lnSpc>
                <a:spcPct val="50000"/>
              </a:lnSpc>
              <a:spcBef>
                <a:spcPct val="50000"/>
              </a:spcBef>
            </a:pPr>
            <a:r>
              <a:rPr lang="en-US" altLang="en-US" sz="1600" b="1">
                <a:latin typeface="Courier New" pitchFamily="49" charset="0"/>
              </a:rPr>
              <a:t>; integers and stores the sum in a variable.</a:t>
            </a:r>
          </a:p>
          <a:p>
            <a:pPr>
              <a:lnSpc>
                <a:spcPct val="50000"/>
              </a:lnSpc>
              <a:spcBef>
                <a:spcPct val="50000"/>
              </a:spcBef>
            </a:pPr>
            <a:r>
              <a:rPr lang="en-US" altLang="en-US" sz="1600" b="1">
                <a:latin typeface="Courier New" pitchFamily="49" charset="0"/>
              </a:rPr>
              <a:t>INCLUDE Irvine32.inc</a:t>
            </a:r>
          </a:p>
          <a:p>
            <a:pPr>
              <a:lnSpc>
                <a:spcPct val="50000"/>
              </a:lnSpc>
              <a:spcBef>
                <a:spcPct val="50000"/>
              </a:spcBef>
            </a:pPr>
            <a:r>
              <a:rPr lang="en-US" altLang="en-US" sz="1600" b="1">
                <a:latin typeface="Courier New" pitchFamily="49" charset="0"/>
              </a:rPr>
              <a:t>.data</a:t>
            </a:r>
          </a:p>
          <a:p>
            <a:pPr>
              <a:lnSpc>
                <a:spcPct val="50000"/>
              </a:lnSpc>
              <a:spcBef>
                <a:spcPct val="50000"/>
              </a:spcBef>
            </a:pPr>
            <a:r>
              <a:rPr lang="en-US" altLang="en-US" sz="1600" b="1">
                <a:solidFill>
                  <a:schemeClr val="tx2"/>
                </a:solidFill>
                <a:latin typeface="Courier New" pitchFamily="49" charset="0"/>
              </a:rPr>
              <a:t>val1 DWORD 10000h</a:t>
            </a:r>
          </a:p>
          <a:p>
            <a:pPr>
              <a:lnSpc>
                <a:spcPct val="50000"/>
              </a:lnSpc>
              <a:spcBef>
                <a:spcPct val="50000"/>
              </a:spcBef>
            </a:pPr>
            <a:r>
              <a:rPr lang="en-US" altLang="en-US" sz="1600" b="1">
                <a:solidFill>
                  <a:schemeClr val="tx2"/>
                </a:solidFill>
                <a:latin typeface="Courier New" pitchFamily="49" charset="0"/>
              </a:rPr>
              <a:t>val2 DWORD 40000h</a:t>
            </a:r>
          </a:p>
          <a:p>
            <a:pPr>
              <a:lnSpc>
                <a:spcPct val="50000"/>
              </a:lnSpc>
              <a:spcBef>
                <a:spcPct val="50000"/>
              </a:spcBef>
            </a:pPr>
            <a:r>
              <a:rPr lang="en-US" altLang="en-US" sz="1600" b="1">
                <a:solidFill>
                  <a:schemeClr val="tx2"/>
                </a:solidFill>
                <a:latin typeface="Courier New" pitchFamily="49" charset="0"/>
              </a:rPr>
              <a:t>val3 DWORD 20000h</a:t>
            </a:r>
          </a:p>
          <a:p>
            <a:pPr>
              <a:lnSpc>
                <a:spcPct val="50000"/>
              </a:lnSpc>
              <a:spcBef>
                <a:spcPct val="50000"/>
              </a:spcBef>
            </a:pPr>
            <a:r>
              <a:rPr lang="en-US" altLang="en-US" sz="1600" b="1">
                <a:solidFill>
                  <a:schemeClr val="tx2"/>
                </a:solidFill>
                <a:latin typeface="Courier New" pitchFamily="49" charset="0"/>
              </a:rPr>
              <a:t>finalVal DWORD ?</a:t>
            </a:r>
          </a:p>
          <a:p>
            <a:pPr>
              <a:lnSpc>
                <a:spcPct val="50000"/>
              </a:lnSpc>
              <a:spcBef>
                <a:spcPct val="50000"/>
              </a:spcBef>
            </a:pPr>
            <a:r>
              <a:rPr lang="en-US" altLang="en-US" sz="1600" b="1">
                <a:latin typeface="Courier New" pitchFamily="49" charset="0"/>
              </a:rPr>
              <a:t>.code</a:t>
            </a:r>
          </a:p>
          <a:p>
            <a:pPr>
              <a:lnSpc>
                <a:spcPct val="50000"/>
              </a:lnSpc>
              <a:spcBef>
                <a:spcPct val="50000"/>
              </a:spcBef>
            </a:pPr>
            <a:r>
              <a:rPr lang="en-US" altLang="en-US" sz="1600" b="1">
                <a:latin typeface="Courier New" pitchFamily="49" charset="0"/>
              </a:rPr>
              <a:t>main PROC</a:t>
            </a:r>
          </a:p>
          <a:p>
            <a:pPr>
              <a:lnSpc>
                <a:spcPct val="50000"/>
              </a:lnSpc>
              <a:spcBef>
                <a:spcPct val="50000"/>
              </a:spcBef>
            </a:pPr>
            <a:r>
              <a:rPr lang="en-US" altLang="en-US" sz="1600" b="1">
                <a:latin typeface="Courier New" pitchFamily="49" charset="0"/>
              </a:rPr>
              <a:t>	mov eax,val1	; start with 10000h</a:t>
            </a:r>
          </a:p>
          <a:p>
            <a:pPr lvl="1">
              <a:lnSpc>
                <a:spcPct val="50000"/>
              </a:lnSpc>
              <a:spcBef>
                <a:spcPct val="50000"/>
              </a:spcBef>
            </a:pPr>
            <a:r>
              <a:rPr lang="en-US" altLang="en-US" sz="1600" b="1">
                <a:latin typeface="Courier New" pitchFamily="49" charset="0"/>
              </a:rPr>
              <a:t>add eax,val2	; add 40000h</a:t>
            </a:r>
          </a:p>
          <a:p>
            <a:pPr lvl="1">
              <a:lnSpc>
                <a:spcPct val="50000"/>
              </a:lnSpc>
              <a:spcBef>
                <a:spcPct val="50000"/>
              </a:spcBef>
            </a:pPr>
            <a:r>
              <a:rPr lang="en-US" altLang="en-US" sz="1600" b="1">
                <a:latin typeface="Courier New" pitchFamily="49" charset="0"/>
              </a:rPr>
              <a:t>sub eax,val3	; subtract 20000h</a:t>
            </a:r>
          </a:p>
          <a:p>
            <a:pPr lvl="1">
              <a:lnSpc>
                <a:spcPct val="50000"/>
              </a:lnSpc>
              <a:spcBef>
                <a:spcPct val="50000"/>
              </a:spcBef>
            </a:pPr>
            <a:r>
              <a:rPr lang="en-US" altLang="en-US" sz="1600" b="1">
                <a:latin typeface="Courier New" pitchFamily="49" charset="0"/>
              </a:rPr>
              <a:t>mov finalVal,eax	; store the result (30000h)</a:t>
            </a:r>
          </a:p>
          <a:p>
            <a:pPr lvl="1">
              <a:lnSpc>
                <a:spcPct val="50000"/>
              </a:lnSpc>
              <a:spcBef>
                <a:spcPct val="50000"/>
              </a:spcBef>
            </a:pPr>
            <a:r>
              <a:rPr lang="en-US" altLang="en-US" sz="1600" b="1">
                <a:latin typeface="Courier New" pitchFamily="49" charset="0"/>
              </a:rPr>
              <a:t>call DumpRegs	; display the registers</a:t>
            </a:r>
          </a:p>
          <a:p>
            <a:pPr lvl="1">
              <a:lnSpc>
                <a:spcPct val="50000"/>
              </a:lnSpc>
              <a:spcBef>
                <a:spcPct val="50000"/>
              </a:spcBef>
            </a:pPr>
            <a:r>
              <a:rPr lang="en-US" altLang="en-US" sz="1600" b="1">
                <a:latin typeface="Courier New" pitchFamily="49" charset="0"/>
              </a:rPr>
              <a:t>exit</a:t>
            </a:r>
          </a:p>
          <a:p>
            <a:pPr>
              <a:lnSpc>
                <a:spcPct val="50000"/>
              </a:lnSpc>
              <a:spcBef>
                <a:spcPct val="50000"/>
              </a:spcBef>
            </a:pPr>
            <a:r>
              <a:rPr lang="en-US" altLang="en-US" sz="1600" b="1">
                <a:latin typeface="Courier New" pitchFamily="49" charset="0"/>
              </a:rPr>
              <a:t>main ENDP</a:t>
            </a:r>
          </a:p>
          <a:p>
            <a:pPr>
              <a:lnSpc>
                <a:spcPct val="50000"/>
              </a:lnSpc>
              <a:spcBef>
                <a:spcPct val="50000"/>
              </a:spcBef>
            </a:pPr>
            <a:r>
              <a:rPr lang="en-US" altLang="en-US" sz="1600" b="1">
                <a:latin typeface="Courier New" pitchFamily="49" charset="0"/>
              </a:rPr>
              <a:t>END main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04800" y="6477000"/>
            <a:ext cx="4724400" cy="228600"/>
          </a:xfrm>
        </p:spPr>
        <p:txBody>
          <a:bodyPr/>
          <a:lstStyle/>
          <a:p>
            <a:r>
              <a:rPr lang="en-US" altLang="en-US" dirty="0"/>
              <a:t>Irvine, Kip R. Assembly Language for x86 Processors 6/e, 2010.</a:t>
            </a:r>
          </a:p>
        </p:txBody>
      </p:sp>
      <p:sp>
        <p:nvSpPr>
          <p:cNvPr id="6" name="Slide Number Placeholder 4"/>
          <p:cNvSpPr>
            <a:spLocks noGrp="1"/>
          </p:cNvSpPr>
          <p:nvPr>
            <p:ph type="sldNum" sz="quarter" idx="11"/>
          </p:nvPr>
        </p:nvSpPr>
        <p:spPr/>
        <p:txBody>
          <a:bodyPr/>
          <a:lstStyle/>
          <a:p>
            <a:fld id="{9C891075-16FA-4A28-A7E8-212DBE0F3D6B}" type="slidenum">
              <a:rPr lang="en-US" altLang="en-US"/>
              <a:pPr/>
              <a:t>37</a:t>
            </a:fld>
            <a:endParaRPr lang="en-US" altLang="en-US"/>
          </a:p>
        </p:txBody>
      </p:sp>
      <p:sp>
        <p:nvSpPr>
          <p:cNvPr id="120834" name="Rectangle 2"/>
          <p:cNvSpPr>
            <a:spLocks noGrp="1" noChangeArrowheads="1"/>
          </p:cNvSpPr>
          <p:nvPr>
            <p:ph type="title"/>
          </p:nvPr>
        </p:nvSpPr>
        <p:spPr/>
        <p:txBody>
          <a:bodyPr/>
          <a:lstStyle/>
          <a:p>
            <a:r>
              <a:rPr lang="en-US" altLang="en-US" dirty="0"/>
              <a:t>Equal-Sign Directive</a:t>
            </a:r>
          </a:p>
        </p:txBody>
      </p:sp>
      <p:sp>
        <p:nvSpPr>
          <p:cNvPr id="120835" name="Rectangle 3"/>
          <p:cNvSpPr>
            <a:spLocks noGrp="1" noChangeArrowheads="1"/>
          </p:cNvSpPr>
          <p:nvPr>
            <p:ph type="body" idx="1"/>
          </p:nvPr>
        </p:nvSpPr>
        <p:spPr>
          <a:xfrm>
            <a:off x="685800" y="914400"/>
            <a:ext cx="7772400" cy="4724400"/>
          </a:xfrm>
        </p:spPr>
        <p:txBody>
          <a:bodyPr/>
          <a:lstStyle/>
          <a:p>
            <a:r>
              <a:rPr lang="en-US" altLang="en-US" i="1" dirty="0">
                <a:solidFill>
                  <a:srgbClr val="FFC000"/>
                </a:solidFill>
              </a:rPr>
              <a:t>name</a:t>
            </a:r>
            <a:r>
              <a:rPr lang="en-US" altLang="en-US" dirty="0">
                <a:solidFill>
                  <a:srgbClr val="FFC000"/>
                </a:solidFill>
              </a:rPr>
              <a:t> = </a:t>
            </a:r>
            <a:r>
              <a:rPr lang="en-US" altLang="en-US" b="1" i="1" u="sng" dirty="0" smtClean="0">
                <a:solidFill>
                  <a:srgbClr val="FFC000"/>
                </a:solidFill>
              </a:rPr>
              <a:t>integer</a:t>
            </a:r>
            <a:r>
              <a:rPr lang="en-US" altLang="en-US" dirty="0" smtClean="0">
                <a:solidFill>
                  <a:srgbClr val="FFC000"/>
                </a:solidFill>
              </a:rPr>
              <a:t> </a:t>
            </a:r>
            <a:r>
              <a:rPr lang="en-US" altLang="en-US" i="1" dirty="0" smtClean="0">
                <a:solidFill>
                  <a:srgbClr val="FFC000"/>
                </a:solidFill>
              </a:rPr>
              <a:t>expression</a:t>
            </a:r>
            <a:endParaRPr lang="en-US" altLang="en-US" i="1" dirty="0">
              <a:solidFill>
                <a:srgbClr val="FFC000"/>
              </a:solidFill>
            </a:endParaRPr>
          </a:p>
          <a:p>
            <a:pPr lvl="1"/>
            <a:r>
              <a:rPr lang="en-US" altLang="en-US" dirty="0"/>
              <a:t>expression is a 32-bit integer (expression or constant)</a:t>
            </a:r>
          </a:p>
          <a:p>
            <a:pPr lvl="1"/>
            <a:r>
              <a:rPr lang="en-US" altLang="en-US" b="1" i="1" u="sng" dirty="0">
                <a:solidFill>
                  <a:srgbClr val="FFC000"/>
                </a:solidFill>
              </a:rPr>
              <a:t>may be redefined</a:t>
            </a:r>
          </a:p>
          <a:p>
            <a:pPr lvl="1"/>
            <a:r>
              <a:rPr lang="en-US" altLang="en-US" i="1" dirty="0"/>
              <a:t>name</a:t>
            </a:r>
            <a:r>
              <a:rPr lang="en-US" altLang="en-US" dirty="0"/>
              <a:t> is called a </a:t>
            </a:r>
            <a:r>
              <a:rPr lang="en-US" altLang="en-US" dirty="0">
                <a:solidFill>
                  <a:schemeClr val="tx2"/>
                </a:solidFill>
              </a:rPr>
              <a:t>symbolic </a:t>
            </a:r>
            <a:r>
              <a:rPr lang="en-US" altLang="en-US" dirty="0" smtClean="0">
                <a:solidFill>
                  <a:schemeClr val="tx2"/>
                </a:solidFill>
              </a:rPr>
              <a:t>constant</a:t>
            </a:r>
          </a:p>
          <a:p>
            <a:pPr lvl="1"/>
            <a:r>
              <a:rPr lang="en-US" altLang="en-US" dirty="0" smtClean="0">
                <a:solidFill>
                  <a:schemeClr val="tx2"/>
                </a:solidFill>
              </a:rPr>
              <a:t>No memory is allocated for a constant</a:t>
            </a:r>
          </a:p>
          <a:p>
            <a:pPr lvl="2"/>
            <a:r>
              <a:rPr lang="en-US" altLang="en-US" dirty="0" smtClean="0">
                <a:solidFill>
                  <a:schemeClr val="tx2"/>
                </a:solidFill>
              </a:rPr>
              <a:t>ASM substitutes </a:t>
            </a:r>
            <a:r>
              <a:rPr lang="en-US" altLang="en-US" b="1" i="1" u="sng" dirty="0" smtClean="0">
                <a:solidFill>
                  <a:schemeClr val="tx2"/>
                </a:solidFill>
              </a:rPr>
              <a:t>name</a:t>
            </a:r>
            <a:r>
              <a:rPr lang="en-US" altLang="en-US" dirty="0" smtClean="0">
                <a:solidFill>
                  <a:schemeClr val="tx2"/>
                </a:solidFill>
              </a:rPr>
              <a:t> with </a:t>
            </a:r>
            <a:r>
              <a:rPr lang="en-US" altLang="en-US" b="1" i="1" u="sng" dirty="0" smtClean="0">
                <a:solidFill>
                  <a:schemeClr val="tx2"/>
                </a:solidFill>
              </a:rPr>
              <a:t>value</a:t>
            </a:r>
            <a:r>
              <a:rPr lang="en-US" altLang="en-US" dirty="0" smtClean="0">
                <a:solidFill>
                  <a:schemeClr val="tx2"/>
                </a:solidFill>
              </a:rPr>
              <a:t> (of </a:t>
            </a:r>
            <a:r>
              <a:rPr lang="en-US" altLang="en-US" b="1" i="1" u="sng" dirty="0" smtClean="0">
                <a:solidFill>
                  <a:schemeClr val="tx2"/>
                </a:solidFill>
              </a:rPr>
              <a:t>expression</a:t>
            </a:r>
            <a:r>
              <a:rPr lang="en-US" altLang="en-US" dirty="0" smtClean="0">
                <a:solidFill>
                  <a:schemeClr val="tx2"/>
                </a:solidFill>
              </a:rPr>
              <a:t>) in each occurrence of </a:t>
            </a:r>
            <a:r>
              <a:rPr lang="en-US" altLang="en-US" b="1" dirty="0" smtClean="0">
                <a:solidFill>
                  <a:schemeClr val="tx2"/>
                </a:solidFill>
              </a:rPr>
              <a:t>name</a:t>
            </a:r>
          </a:p>
          <a:p>
            <a:pPr lvl="2"/>
            <a:endParaRPr lang="en-US" altLang="en-US" b="1" dirty="0">
              <a:solidFill>
                <a:schemeClr val="tx2"/>
              </a:solidFill>
            </a:endParaRPr>
          </a:p>
          <a:p>
            <a:r>
              <a:rPr lang="en-US" altLang="en-US" dirty="0"/>
              <a:t>good programming style to use symbols</a:t>
            </a:r>
          </a:p>
        </p:txBody>
      </p:sp>
      <p:sp>
        <p:nvSpPr>
          <p:cNvPr id="120836" name="Text Box 4"/>
          <p:cNvSpPr txBox="1">
            <a:spLocks noChangeArrowheads="1"/>
          </p:cNvSpPr>
          <p:nvPr/>
        </p:nvSpPr>
        <p:spPr bwMode="auto">
          <a:xfrm>
            <a:off x="1143000" y="4419600"/>
            <a:ext cx="7848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spcBef>
                <a:spcPct val="50000"/>
              </a:spcBef>
            </a:pPr>
            <a:r>
              <a:rPr lang="en-US" altLang="en-US" sz="1800" b="1" dirty="0">
                <a:latin typeface="Courier New" pitchFamily="49" charset="0"/>
              </a:rPr>
              <a:t>COUNT = </a:t>
            </a:r>
            <a:r>
              <a:rPr lang="en-US" altLang="en-US" sz="1800" b="1" dirty="0" smtClean="0">
                <a:latin typeface="Courier New" pitchFamily="49" charset="0"/>
              </a:rPr>
              <a:t>500   ; this is a constant, not a variable</a:t>
            </a:r>
            <a:endParaRPr lang="en-US" altLang="en-US" sz="1800" b="1" dirty="0">
              <a:latin typeface="Courier New" pitchFamily="49" charset="0"/>
            </a:endParaRPr>
          </a:p>
          <a:p>
            <a:pPr>
              <a:spcBef>
                <a:spcPct val="50000"/>
              </a:spcBef>
            </a:pPr>
            <a:r>
              <a:rPr lang="en-US" altLang="en-US" sz="1800" b="1" dirty="0" err="1">
                <a:latin typeface="Courier New" pitchFamily="49" charset="0"/>
              </a:rPr>
              <a:t>mov</a:t>
            </a:r>
            <a:r>
              <a:rPr lang="en-US" altLang="en-US" sz="1800" b="1" dirty="0">
                <a:latin typeface="Courier New" pitchFamily="49" charset="0"/>
              </a:rPr>
              <a:t> </a:t>
            </a:r>
            <a:r>
              <a:rPr lang="en-US" altLang="en-US" sz="1800" b="1" dirty="0" smtClean="0">
                <a:latin typeface="Courier New" pitchFamily="49" charset="0"/>
              </a:rPr>
              <a:t>ax, COUNT ; AX ← 500</a:t>
            </a:r>
          </a:p>
          <a:p>
            <a:pPr marL="0" lvl="2">
              <a:spcBef>
                <a:spcPct val="50000"/>
              </a:spcBef>
            </a:pPr>
            <a:r>
              <a:rPr lang="en-US" altLang="en-US" sz="1800" b="1" dirty="0">
                <a:solidFill>
                  <a:srgbClr val="FFC000"/>
                </a:solidFill>
              </a:rPr>
              <a:t>A = (-3 * 8) + 2 </a:t>
            </a:r>
            <a:endParaRPr lang="en-US" altLang="en-US" sz="1800" b="1" dirty="0" smtClean="0">
              <a:solidFill>
                <a:srgbClr val="FFC000"/>
              </a:solidFill>
            </a:endParaRPr>
          </a:p>
          <a:p>
            <a:pPr marL="0" lvl="2">
              <a:spcBef>
                <a:spcPct val="50000"/>
              </a:spcBef>
            </a:pPr>
            <a:r>
              <a:rPr lang="en-US" altLang="en-US" sz="1800" b="1" dirty="0">
                <a:solidFill>
                  <a:srgbClr val="FFC000"/>
                </a:solidFill>
              </a:rPr>
              <a:t>B = (A+2)/</a:t>
            </a:r>
            <a:r>
              <a:rPr lang="en-US" altLang="en-US" sz="1800" b="1" dirty="0" smtClean="0">
                <a:solidFill>
                  <a:srgbClr val="FFC000"/>
                </a:solidFill>
              </a:rPr>
              <a:t>2          ;  constants can be defined in terms of another constants</a:t>
            </a:r>
            <a:endParaRPr lang="en-US" altLang="en-US" sz="1800" b="1" dirty="0">
              <a:solidFill>
                <a:srgbClr val="FFC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27F6CD0F-7C2D-4626-A19C-A6776675F474}" type="slidenum">
              <a:rPr lang="en-US" altLang="en-US"/>
              <a:pPr/>
              <a:t>38</a:t>
            </a:fld>
            <a:endParaRPr lang="en-US" altLang="en-US"/>
          </a:p>
        </p:txBody>
      </p:sp>
      <p:sp>
        <p:nvSpPr>
          <p:cNvPr id="124930" name="Rectangle 1026"/>
          <p:cNvSpPr>
            <a:spLocks noGrp="1" noChangeArrowheads="1"/>
          </p:cNvSpPr>
          <p:nvPr>
            <p:ph type="title"/>
          </p:nvPr>
        </p:nvSpPr>
        <p:spPr/>
        <p:txBody>
          <a:bodyPr/>
          <a:lstStyle/>
          <a:p>
            <a:r>
              <a:rPr lang="en-US" altLang="en-US" dirty="0"/>
              <a:t>EQU Directive</a:t>
            </a:r>
          </a:p>
        </p:txBody>
      </p:sp>
      <p:sp>
        <p:nvSpPr>
          <p:cNvPr id="124931" name="Rectangle 1027"/>
          <p:cNvSpPr>
            <a:spLocks noGrp="1" noChangeArrowheads="1"/>
          </p:cNvSpPr>
          <p:nvPr>
            <p:ph type="body" idx="1"/>
          </p:nvPr>
        </p:nvSpPr>
        <p:spPr>
          <a:xfrm>
            <a:off x="152400" y="838200"/>
            <a:ext cx="8839200" cy="1600200"/>
          </a:xfrm>
        </p:spPr>
        <p:txBody>
          <a:bodyPr/>
          <a:lstStyle/>
          <a:p>
            <a:pPr>
              <a:lnSpc>
                <a:spcPct val="90000"/>
              </a:lnSpc>
            </a:pPr>
            <a:r>
              <a:rPr lang="en-US" altLang="en-US" dirty="0"/>
              <a:t>Define a symbol as either an integer or text expression</a:t>
            </a:r>
            <a:r>
              <a:rPr lang="en-US" altLang="en-US" dirty="0" smtClean="0"/>
              <a:t>.</a:t>
            </a:r>
            <a:endParaRPr lang="en-US" altLang="en-US" dirty="0"/>
          </a:p>
          <a:p>
            <a:pPr>
              <a:lnSpc>
                <a:spcPct val="90000"/>
              </a:lnSpc>
            </a:pPr>
            <a:r>
              <a:rPr lang="en-US" altLang="en-US" b="1" i="1" u="sng" dirty="0">
                <a:solidFill>
                  <a:srgbClr val="FFC000"/>
                </a:solidFill>
              </a:rPr>
              <a:t>Cannot be redefined</a:t>
            </a:r>
          </a:p>
        </p:txBody>
      </p:sp>
      <p:sp>
        <p:nvSpPr>
          <p:cNvPr id="124932" name="Text Box 1028"/>
          <p:cNvSpPr txBox="1">
            <a:spLocks noChangeArrowheads="1"/>
          </p:cNvSpPr>
          <p:nvPr/>
        </p:nvSpPr>
        <p:spPr bwMode="auto">
          <a:xfrm>
            <a:off x="914400" y="1828800"/>
            <a:ext cx="71628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80000"/>
              </a:lnSpc>
              <a:spcBef>
                <a:spcPct val="50000"/>
              </a:spcBef>
            </a:pPr>
            <a:r>
              <a:rPr lang="en-US" altLang="en-US" sz="1800" b="1" dirty="0">
                <a:latin typeface="Courier New" pitchFamily="49" charset="0"/>
              </a:rPr>
              <a:t>PI </a:t>
            </a:r>
            <a:r>
              <a:rPr lang="en-US" altLang="en-US" sz="1800" b="1" dirty="0" smtClean="0">
                <a:latin typeface="Courier New" pitchFamily="49" charset="0"/>
              </a:rPr>
              <a:t>   EQU </a:t>
            </a:r>
            <a:r>
              <a:rPr lang="en-US" altLang="en-US" sz="1800" b="1" dirty="0">
                <a:latin typeface="Courier New" pitchFamily="49" charset="0"/>
              </a:rPr>
              <a:t>&lt;3.1416</a:t>
            </a:r>
            <a:r>
              <a:rPr lang="en-US" altLang="en-US" sz="1800" b="1" dirty="0" smtClean="0">
                <a:latin typeface="Courier New" pitchFamily="49" charset="0"/>
              </a:rPr>
              <a:t>&gt;	; text expression</a:t>
            </a:r>
          </a:p>
          <a:p>
            <a:pPr>
              <a:lnSpc>
                <a:spcPct val="80000"/>
              </a:lnSpc>
              <a:spcBef>
                <a:spcPct val="50000"/>
              </a:spcBef>
            </a:pPr>
            <a:r>
              <a:rPr lang="en-US" altLang="en-US" sz="1800" b="1" dirty="0" smtClean="0">
                <a:latin typeface="Courier New" pitchFamily="49" charset="0"/>
              </a:rPr>
              <a:t>Mat1  EQU 10 * 10	; integer expression</a:t>
            </a:r>
          </a:p>
          <a:p>
            <a:pPr>
              <a:lnSpc>
                <a:spcPct val="80000"/>
              </a:lnSpc>
              <a:spcBef>
                <a:spcPct val="50000"/>
              </a:spcBef>
            </a:pPr>
            <a:r>
              <a:rPr lang="en-US" altLang="en-US" sz="1800" b="1" dirty="0" smtClean="0">
                <a:latin typeface="Courier New" pitchFamily="49" charset="0"/>
              </a:rPr>
              <a:t>Mat2  EQU &lt;10*10&gt;	; text expression</a:t>
            </a:r>
            <a:endParaRPr lang="en-US" altLang="en-US" sz="1800" b="1" dirty="0">
              <a:latin typeface="Courier New" pitchFamily="49" charset="0"/>
            </a:endParaRPr>
          </a:p>
          <a:p>
            <a:pPr>
              <a:lnSpc>
                <a:spcPct val="80000"/>
              </a:lnSpc>
              <a:spcBef>
                <a:spcPct val="50000"/>
              </a:spcBef>
            </a:pPr>
            <a:r>
              <a:rPr lang="en-US" altLang="en-US" sz="1800" b="1" dirty="0" err="1">
                <a:latin typeface="Courier New" pitchFamily="49" charset="0"/>
              </a:rPr>
              <a:t>pressKey</a:t>
            </a:r>
            <a:r>
              <a:rPr lang="en-US" altLang="en-US" sz="1800" b="1" dirty="0">
                <a:latin typeface="Courier New" pitchFamily="49" charset="0"/>
              </a:rPr>
              <a:t> EQU &lt;"Press any key to continue...",0&gt;</a:t>
            </a:r>
          </a:p>
          <a:p>
            <a:pPr>
              <a:lnSpc>
                <a:spcPct val="80000"/>
              </a:lnSpc>
              <a:spcBef>
                <a:spcPct val="50000"/>
              </a:spcBef>
            </a:pPr>
            <a:r>
              <a:rPr lang="en-US" altLang="en-US" sz="1800" b="1" dirty="0">
                <a:latin typeface="Courier New" pitchFamily="49" charset="0"/>
              </a:rPr>
              <a:t>.data</a:t>
            </a:r>
          </a:p>
          <a:p>
            <a:pPr>
              <a:lnSpc>
                <a:spcPct val="80000"/>
              </a:lnSpc>
              <a:spcBef>
                <a:spcPct val="50000"/>
              </a:spcBef>
            </a:pPr>
            <a:r>
              <a:rPr lang="en-US" altLang="en-US" sz="1800" b="1" dirty="0" smtClean="0">
                <a:latin typeface="Courier New" pitchFamily="49" charset="0"/>
              </a:rPr>
              <a:t>  prompt </a:t>
            </a:r>
            <a:r>
              <a:rPr lang="en-US" altLang="en-US" sz="1800" b="1" dirty="0">
                <a:latin typeface="Courier New" pitchFamily="49" charset="0"/>
              </a:rPr>
              <a:t>BYTE </a:t>
            </a:r>
            <a:r>
              <a:rPr lang="en-US" altLang="en-US" sz="1800" b="1" dirty="0" err="1" smtClean="0">
                <a:latin typeface="Courier New" pitchFamily="49" charset="0"/>
              </a:rPr>
              <a:t>pressKey</a:t>
            </a:r>
            <a:r>
              <a:rPr lang="en-US" altLang="en-US" sz="1800" b="1" dirty="0" smtClean="0">
                <a:latin typeface="Courier New" pitchFamily="49" charset="0"/>
              </a:rPr>
              <a:t> </a:t>
            </a:r>
            <a:r>
              <a:rPr lang="en-US" altLang="en-US" sz="1800" b="1" dirty="0">
                <a:latin typeface="Courier New" pitchFamily="49" charset="0"/>
              </a:rPr>
              <a:t>; prompt </a:t>
            </a:r>
            <a:r>
              <a:rPr lang="en-US" altLang="en-US" sz="1800" b="1" dirty="0" smtClean="0">
                <a:latin typeface="Courier New" pitchFamily="49" charset="0"/>
              </a:rPr>
              <a:t>← “Press any …”,0 “</a:t>
            </a:r>
          </a:p>
          <a:p>
            <a:pPr>
              <a:lnSpc>
                <a:spcPct val="80000"/>
              </a:lnSpc>
              <a:spcBef>
                <a:spcPct val="50000"/>
              </a:spcBef>
            </a:pPr>
            <a:r>
              <a:rPr lang="en-US" altLang="en-US" sz="1800" b="1" dirty="0" smtClean="0">
                <a:latin typeface="Courier New" pitchFamily="49" charset="0"/>
              </a:rPr>
              <a:t>  M1 WORD  Mat1	; M1 WORD 100</a:t>
            </a:r>
          </a:p>
          <a:p>
            <a:pPr>
              <a:lnSpc>
                <a:spcPct val="80000"/>
              </a:lnSpc>
              <a:spcBef>
                <a:spcPct val="50000"/>
              </a:spcBef>
            </a:pPr>
            <a:r>
              <a:rPr lang="en-US" altLang="en-US" sz="1800" b="1" dirty="0" smtClean="0">
                <a:latin typeface="Courier New" pitchFamily="49" charset="0"/>
              </a:rPr>
              <a:t>  M2 WORD  Mat2	; M2 WORD 10 * 10</a:t>
            </a:r>
          </a:p>
          <a:p>
            <a:pPr>
              <a:lnSpc>
                <a:spcPct val="80000"/>
              </a:lnSpc>
              <a:spcBef>
                <a:spcPct val="50000"/>
              </a:spcBef>
            </a:pPr>
            <a:r>
              <a:rPr lang="en-US" altLang="en-US" sz="1800" b="1" dirty="0" smtClean="0">
                <a:latin typeface="Courier New" pitchFamily="49" charset="0"/>
              </a:rPr>
              <a:t>  P  REAL4 PI	; </a:t>
            </a:r>
            <a:r>
              <a:rPr lang="en-US" altLang="en-US" sz="1800" b="1" dirty="0">
                <a:latin typeface="Courier New" pitchFamily="49" charset="0"/>
              </a:rPr>
              <a:t>P </a:t>
            </a:r>
            <a:r>
              <a:rPr lang="en-US" altLang="en-US" sz="1800" b="1" dirty="0" smtClean="0">
                <a:latin typeface="Courier New" pitchFamily="49" charset="0"/>
              </a:rPr>
              <a:t>REAL4 3.1416</a:t>
            </a:r>
          </a:p>
          <a:p>
            <a:pPr>
              <a:lnSpc>
                <a:spcPct val="80000"/>
              </a:lnSpc>
              <a:spcBef>
                <a:spcPct val="50000"/>
              </a:spcBef>
            </a:pPr>
            <a:endParaRPr lang="en-US" altLang="en-US" sz="1800" b="1" dirty="0">
              <a:latin typeface="Courier New" pitchFamily="49" charset="0"/>
            </a:endParaRPr>
          </a:p>
          <a:p>
            <a:pPr>
              <a:lnSpc>
                <a:spcPct val="80000"/>
              </a:lnSpc>
              <a:spcBef>
                <a:spcPct val="50000"/>
              </a:spcBef>
            </a:pPr>
            <a:r>
              <a:rPr lang="en-US" altLang="en-US" sz="1800" b="1" dirty="0" smtClean="0">
                <a:solidFill>
                  <a:srgbClr val="FFC000"/>
                </a:solidFill>
                <a:latin typeface="Courier New" pitchFamily="49" charset="0"/>
              </a:rPr>
              <a:t>Text must be enclosed with &lt;...&gt; </a:t>
            </a:r>
          </a:p>
          <a:p>
            <a:pPr>
              <a:lnSpc>
                <a:spcPct val="80000"/>
              </a:lnSpc>
              <a:spcBef>
                <a:spcPct val="50000"/>
              </a:spcBef>
            </a:pPr>
            <a:r>
              <a:rPr lang="en-US" altLang="en-US" sz="1800" b="1" dirty="0">
                <a:solidFill>
                  <a:srgbClr val="FFC000"/>
                </a:solidFill>
                <a:latin typeface="Courier New" pitchFamily="49" charset="0"/>
              </a:rPr>
              <a:t>	</a:t>
            </a:r>
            <a:r>
              <a:rPr lang="en-US" altLang="en-US" sz="1800" b="1" dirty="0" smtClean="0">
                <a:solidFill>
                  <a:srgbClr val="FFC000"/>
                </a:solidFill>
                <a:latin typeface="Courier New" pitchFamily="49" charset="0"/>
              </a:rPr>
              <a:t>(useful for real value)</a:t>
            </a:r>
            <a:endParaRPr lang="en-US" altLang="en-US" sz="1800" b="1" dirty="0">
              <a:solidFill>
                <a:srgbClr val="FFC000"/>
              </a:solidFill>
              <a:latin typeface="Courier New"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999C4B2E-3793-4072-82BA-2661A8853DF2}" type="slidenum">
              <a:rPr lang="en-US" altLang="en-US"/>
              <a:pPr/>
              <a:t>39</a:t>
            </a:fld>
            <a:endParaRPr lang="en-US" altLang="en-US"/>
          </a:p>
        </p:txBody>
      </p:sp>
      <p:sp>
        <p:nvSpPr>
          <p:cNvPr id="125954" name="Rectangle 2"/>
          <p:cNvSpPr>
            <a:spLocks noGrp="1" noChangeArrowheads="1"/>
          </p:cNvSpPr>
          <p:nvPr>
            <p:ph type="title"/>
          </p:nvPr>
        </p:nvSpPr>
        <p:spPr/>
        <p:txBody>
          <a:bodyPr/>
          <a:lstStyle/>
          <a:p>
            <a:r>
              <a:rPr lang="en-US" altLang="en-US" dirty="0"/>
              <a:t>TEXTEQU Directive</a:t>
            </a:r>
          </a:p>
        </p:txBody>
      </p:sp>
      <p:sp>
        <p:nvSpPr>
          <p:cNvPr id="125955" name="Rectangle 3"/>
          <p:cNvSpPr>
            <a:spLocks noGrp="1" noChangeArrowheads="1"/>
          </p:cNvSpPr>
          <p:nvPr>
            <p:ph type="body" idx="1"/>
          </p:nvPr>
        </p:nvSpPr>
        <p:spPr>
          <a:xfrm>
            <a:off x="685800" y="1143000"/>
            <a:ext cx="7772400" cy="990600"/>
          </a:xfrm>
        </p:spPr>
        <p:txBody>
          <a:bodyPr/>
          <a:lstStyle/>
          <a:p>
            <a:pPr>
              <a:lnSpc>
                <a:spcPct val="90000"/>
              </a:lnSpc>
            </a:pPr>
            <a:r>
              <a:rPr lang="en-US" altLang="en-US" sz="2000" dirty="0"/>
              <a:t>Define a symbol as either an integer or text expression.</a:t>
            </a:r>
          </a:p>
          <a:p>
            <a:pPr>
              <a:lnSpc>
                <a:spcPct val="90000"/>
              </a:lnSpc>
            </a:pPr>
            <a:r>
              <a:rPr lang="en-US" altLang="en-US" sz="2000" dirty="0"/>
              <a:t>Called a </a:t>
            </a:r>
            <a:r>
              <a:rPr lang="en-US" altLang="en-US" sz="2000" dirty="0">
                <a:solidFill>
                  <a:schemeClr val="tx2"/>
                </a:solidFill>
              </a:rPr>
              <a:t>text macro</a:t>
            </a:r>
          </a:p>
          <a:p>
            <a:pPr>
              <a:lnSpc>
                <a:spcPct val="90000"/>
              </a:lnSpc>
            </a:pPr>
            <a:r>
              <a:rPr lang="en-US" altLang="en-US" sz="2000" dirty="0"/>
              <a:t>Can be </a:t>
            </a:r>
            <a:r>
              <a:rPr lang="en-US" altLang="en-US" sz="2000" dirty="0" smtClean="0"/>
              <a:t>redefined at any time</a:t>
            </a:r>
            <a:endParaRPr lang="en-US" altLang="en-US" sz="2000" dirty="0"/>
          </a:p>
        </p:txBody>
      </p:sp>
      <p:sp>
        <p:nvSpPr>
          <p:cNvPr id="125956" name="Text Box 4"/>
          <p:cNvSpPr txBox="1">
            <a:spLocks noChangeArrowheads="1"/>
          </p:cNvSpPr>
          <p:nvPr/>
        </p:nvSpPr>
        <p:spPr bwMode="auto">
          <a:xfrm>
            <a:off x="152400" y="2362200"/>
            <a:ext cx="8839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80000"/>
              </a:lnSpc>
              <a:spcBef>
                <a:spcPct val="50000"/>
              </a:spcBef>
            </a:pPr>
            <a:r>
              <a:rPr lang="en-US" altLang="en-US" sz="1600" b="1" dirty="0" err="1">
                <a:latin typeface="Courier New" pitchFamily="49" charset="0"/>
              </a:rPr>
              <a:t>continueMsg</a:t>
            </a:r>
            <a:r>
              <a:rPr lang="en-US" altLang="en-US" sz="1600" b="1" dirty="0">
                <a:latin typeface="Courier New" pitchFamily="49" charset="0"/>
              </a:rPr>
              <a:t> TEXTEQU &lt;"Do you wish to continue (Y/N)?"&gt;</a:t>
            </a:r>
          </a:p>
          <a:p>
            <a:pPr>
              <a:lnSpc>
                <a:spcPct val="80000"/>
              </a:lnSpc>
              <a:spcBef>
                <a:spcPct val="50000"/>
              </a:spcBef>
            </a:pPr>
            <a:r>
              <a:rPr lang="en-US" altLang="en-US" sz="1600" b="1" dirty="0" err="1">
                <a:latin typeface="Courier New" pitchFamily="49" charset="0"/>
              </a:rPr>
              <a:t>rowSize</a:t>
            </a:r>
            <a:r>
              <a:rPr lang="en-US" altLang="en-US" sz="1600" b="1" dirty="0">
                <a:latin typeface="Courier New" pitchFamily="49" charset="0"/>
              </a:rPr>
              <a:t> = </a:t>
            </a:r>
            <a:r>
              <a:rPr lang="en-US" altLang="en-US" sz="1600" b="1" dirty="0" smtClean="0">
                <a:latin typeface="Courier New" pitchFamily="49" charset="0"/>
              </a:rPr>
              <a:t>5</a:t>
            </a:r>
          </a:p>
          <a:p>
            <a:pPr>
              <a:lnSpc>
                <a:spcPct val="80000"/>
              </a:lnSpc>
              <a:spcBef>
                <a:spcPct val="50000"/>
              </a:spcBef>
            </a:pPr>
            <a:endParaRPr lang="en-US" altLang="en-US" sz="1600" b="1" dirty="0">
              <a:latin typeface="Courier New" pitchFamily="49" charset="0"/>
            </a:endParaRPr>
          </a:p>
          <a:p>
            <a:pPr>
              <a:lnSpc>
                <a:spcPct val="80000"/>
              </a:lnSpc>
              <a:spcBef>
                <a:spcPct val="50000"/>
              </a:spcBef>
            </a:pPr>
            <a:r>
              <a:rPr lang="en-US" altLang="en-US" sz="1600" b="1" dirty="0">
                <a:latin typeface="Courier New" pitchFamily="49" charset="0"/>
              </a:rPr>
              <a:t>.data</a:t>
            </a:r>
          </a:p>
          <a:p>
            <a:pPr>
              <a:lnSpc>
                <a:spcPct val="80000"/>
              </a:lnSpc>
              <a:spcBef>
                <a:spcPct val="50000"/>
              </a:spcBef>
            </a:pPr>
            <a:r>
              <a:rPr lang="en-US" altLang="en-US" sz="1600" b="1" dirty="0" smtClean="0">
                <a:latin typeface="Courier New" pitchFamily="49" charset="0"/>
              </a:rPr>
              <a:t>  prompt1 </a:t>
            </a:r>
            <a:r>
              <a:rPr lang="en-US" altLang="en-US" sz="1600" b="1" dirty="0">
                <a:latin typeface="Courier New" pitchFamily="49" charset="0"/>
              </a:rPr>
              <a:t>BYTE </a:t>
            </a:r>
            <a:r>
              <a:rPr lang="en-US" altLang="en-US" sz="1600" b="1" dirty="0" smtClean="0">
                <a:latin typeface="Courier New" pitchFamily="49" charset="0"/>
              </a:rPr>
              <a:t>   </a:t>
            </a:r>
            <a:r>
              <a:rPr lang="en-US" altLang="en-US" sz="1600" b="1" dirty="0" err="1" smtClean="0">
                <a:latin typeface="Courier New" pitchFamily="49" charset="0"/>
              </a:rPr>
              <a:t>continueMsg</a:t>
            </a:r>
            <a:r>
              <a:rPr lang="en-US" altLang="en-US" sz="1600" b="1" dirty="0">
                <a:latin typeface="Courier New" pitchFamily="49" charset="0"/>
              </a:rPr>
              <a:t>	</a:t>
            </a:r>
            <a:r>
              <a:rPr lang="en-US" altLang="en-US" sz="1600" b="1" dirty="0" smtClean="0">
                <a:latin typeface="Courier New" pitchFamily="49" charset="0"/>
              </a:rPr>
              <a:t>	; assigns the content of a </a:t>
            </a:r>
            <a:r>
              <a:rPr lang="en-US" altLang="en-US" sz="1600" b="1" dirty="0" err="1" smtClean="0">
                <a:latin typeface="Courier New" pitchFamily="49" charset="0"/>
              </a:rPr>
              <a:t>textmacro</a:t>
            </a:r>
            <a:endParaRPr lang="en-US" altLang="en-US" sz="1600" b="1" dirty="0">
              <a:latin typeface="Courier New" pitchFamily="49" charset="0"/>
            </a:endParaRPr>
          </a:p>
          <a:p>
            <a:pPr>
              <a:lnSpc>
                <a:spcPct val="80000"/>
              </a:lnSpc>
              <a:spcBef>
                <a:spcPct val="50000"/>
              </a:spcBef>
            </a:pPr>
            <a:r>
              <a:rPr lang="en-US" altLang="en-US" sz="1600" b="1" dirty="0" smtClean="0">
                <a:latin typeface="Courier New" pitchFamily="49" charset="0"/>
              </a:rPr>
              <a:t>  count   TEXTEQU %(</a:t>
            </a:r>
            <a:r>
              <a:rPr lang="en-US" altLang="en-US" sz="1600" b="1" dirty="0" err="1">
                <a:latin typeface="Courier New" pitchFamily="49" charset="0"/>
              </a:rPr>
              <a:t>rowSize</a:t>
            </a:r>
            <a:r>
              <a:rPr lang="en-US" altLang="en-US" sz="1600" b="1" dirty="0">
                <a:latin typeface="Courier New" pitchFamily="49" charset="0"/>
              </a:rPr>
              <a:t> * 2</a:t>
            </a:r>
            <a:r>
              <a:rPr lang="en-US" altLang="en-US" sz="1600" b="1" dirty="0" smtClean="0">
                <a:latin typeface="Courier New" pitchFamily="49" charset="0"/>
              </a:rPr>
              <a:t>)	; </a:t>
            </a:r>
            <a:r>
              <a:rPr lang="en-US" altLang="en-US" sz="1600" b="1" dirty="0">
                <a:latin typeface="Courier New" pitchFamily="49" charset="0"/>
              </a:rPr>
              <a:t>evaluates the </a:t>
            </a:r>
            <a:r>
              <a:rPr lang="en-US" altLang="en-US" sz="1600" b="1" dirty="0" smtClean="0">
                <a:latin typeface="Courier New" pitchFamily="49" charset="0"/>
              </a:rPr>
              <a:t>integer expression</a:t>
            </a:r>
            <a:endParaRPr lang="en-US" altLang="en-US" sz="1600" b="1" dirty="0">
              <a:latin typeface="Courier New" pitchFamily="49" charset="0"/>
            </a:endParaRPr>
          </a:p>
          <a:p>
            <a:pPr>
              <a:lnSpc>
                <a:spcPct val="80000"/>
              </a:lnSpc>
              <a:spcBef>
                <a:spcPct val="50000"/>
              </a:spcBef>
            </a:pPr>
            <a:r>
              <a:rPr lang="en-US" altLang="en-US" sz="1600" b="1" dirty="0" smtClean="0">
                <a:latin typeface="Courier New" pitchFamily="49" charset="0"/>
              </a:rPr>
              <a:t>  </a:t>
            </a:r>
            <a:r>
              <a:rPr lang="en-US" altLang="en-US" sz="1600" b="1" dirty="0" err="1" smtClean="0">
                <a:latin typeface="Courier New" pitchFamily="49" charset="0"/>
              </a:rPr>
              <a:t>setupAL</a:t>
            </a:r>
            <a:r>
              <a:rPr lang="en-US" altLang="en-US" sz="1600" b="1" dirty="0" smtClean="0">
                <a:latin typeface="Courier New" pitchFamily="49" charset="0"/>
              </a:rPr>
              <a:t> </a:t>
            </a:r>
            <a:r>
              <a:rPr lang="en-US" altLang="en-US" sz="1600" b="1" dirty="0">
                <a:latin typeface="Courier New" pitchFamily="49" charset="0"/>
              </a:rPr>
              <a:t>TEXTEQU &lt;</a:t>
            </a:r>
            <a:r>
              <a:rPr lang="en-US" altLang="en-US" sz="1600" b="1" dirty="0" err="1">
                <a:latin typeface="Courier New" pitchFamily="49" charset="0"/>
              </a:rPr>
              <a:t>mov</a:t>
            </a:r>
            <a:r>
              <a:rPr lang="en-US" altLang="en-US" sz="1600" b="1" dirty="0">
                <a:latin typeface="Courier New" pitchFamily="49" charset="0"/>
              </a:rPr>
              <a:t> </a:t>
            </a:r>
            <a:r>
              <a:rPr lang="en-US" altLang="en-US" sz="1600" b="1" dirty="0" err="1">
                <a:latin typeface="Courier New" pitchFamily="49" charset="0"/>
              </a:rPr>
              <a:t>al,count</a:t>
            </a:r>
            <a:r>
              <a:rPr lang="en-US" altLang="en-US" sz="1600" b="1" dirty="0" smtClean="0">
                <a:latin typeface="Courier New" pitchFamily="49" charset="0"/>
              </a:rPr>
              <a:t>&gt;	; assigns text </a:t>
            </a:r>
            <a:endParaRPr lang="en-US" altLang="en-US" sz="1600" b="1" dirty="0">
              <a:latin typeface="Courier New" pitchFamily="49" charset="0"/>
            </a:endParaRPr>
          </a:p>
          <a:p>
            <a:pPr>
              <a:lnSpc>
                <a:spcPct val="80000"/>
              </a:lnSpc>
              <a:spcBef>
                <a:spcPct val="50000"/>
              </a:spcBef>
            </a:pPr>
            <a:endParaRPr lang="en-US" altLang="en-US" sz="1600" b="1" dirty="0">
              <a:latin typeface="Courier New" pitchFamily="49" charset="0"/>
            </a:endParaRPr>
          </a:p>
          <a:p>
            <a:pPr>
              <a:lnSpc>
                <a:spcPct val="80000"/>
              </a:lnSpc>
              <a:spcBef>
                <a:spcPct val="50000"/>
              </a:spcBef>
            </a:pPr>
            <a:r>
              <a:rPr lang="en-US" altLang="en-US" sz="1600" b="1" dirty="0">
                <a:latin typeface="Courier New" pitchFamily="49" charset="0"/>
              </a:rPr>
              <a:t>.code</a:t>
            </a:r>
          </a:p>
          <a:p>
            <a:pPr>
              <a:lnSpc>
                <a:spcPct val="80000"/>
              </a:lnSpc>
              <a:spcBef>
                <a:spcPct val="50000"/>
              </a:spcBef>
            </a:pPr>
            <a:r>
              <a:rPr lang="en-US" altLang="en-US" sz="1600" b="1" dirty="0" smtClean="0">
                <a:latin typeface="Courier New" pitchFamily="49" charset="0"/>
              </a:rPr>
              <a:t>  </a:t>
            </a:r>
            <a:r>
              <a:rPr lang="en-US" altLang="en-US" sz="1600" b="1" dirty="0" err="1" smtClean="0">
                <a:latin typeface="Courier New" pitchFamily="49" charset="0"/>
              </a:rPr>
              <a:t>setupAL</a:t>
            </a:r>
            <a:r>
              <a:rPr lang="en-US" altLang="en-US" sz="1600" b="1" dirty="0">
                <a:latin typeface="Courier New" pitchFamily="49" charset="0"/>
              </a:rPr>
              <a:t>		; generates: "</a:t>
            </a:r>
            <a:r>
              <a:rPr lang="en-US" altLang="en-US" sz="1600" b="1" dirty="0" err="1">
                <a:latin typeface="Courier New" pitchFamily="49" charset="0"/>
              </a:rPr>
              <a:t>mov</a:t>
            </a:r>
            <a:r>
              <a:rPr lang="en-US" altLang="en-US" sz="1600" b="1" dirty="0">
                <a:latin typeface="Courier New" pitchFamily="49" charset="0"/>
              </a:rPr>
              <a:t> al,10"</a:t>
            </a:r>
          </a:p>
          <a:p>
            <a:pPr>
              <a:lnSpc>
                <a:spcPct val="80000"/>
              </a:lnSpc>
              <a:spcBef>
                <a:spcPct val="50000"/>
              </a:spcBef>
            </a:pPr>
            <a:r>
              <a:rPr lang="en-US" altLang="en-US" sz="1600" b="1" dirty="0">
                <a:latin typeface="Courier New" pitchFamily="49"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A718AEE-DC35-4AE2-8455-6D88CA344BAA}" type="slidenum">
              <a:rPr lang="en-US" altLang="en-US">
                <a:solidFill>
                  <a:srgbClr val="FF9966"/>
                </a:solidFill>
              </a:rPr>
              <a:pPr/>
              <a:t>4</a:t>
            </a:fld>
            <a:endParaRPr lang="en-US" altLang="en-US">
              <a:solidFill>
                <a:srgbClr val="FF9966"/>
              </a:solidFill>
            </a:endParaRPr>
          </a:p>
        </p:txBody>
      </p:sp>
      <p:sp>
        <p:nvSpPr>
          <p:cNvPr id="76802" name="Rectangle 2"/>
          <p:cNvSpPr>
            <a:spLocks noGrp="1" noChangeArrowheads="1"/>
          </p:cNvSpPr>
          <p:nvPr>
            <p:ph type="title"/>
          </p:nvPr>
        </p:nvSpPr>
        <p:spPr/>
        <p:txBody>
          <a:bodyPr/>
          <a:lstStyle/>
          <a:p>
            <a:r>
              <a:rPr lang="en-US" altLang="en-US"/>
              <a:t>The FLAT Memory Model</a:t>
            </a:r>
            <a:endParaRPr lang="fr-CA" altLang="en-US"/>
          </a:p>
        </p:txBody>
      </p:sp>
      <p:sp>
        <p:nvSpPr>
          <p:cNvPr id="76803" name="Rectangle 3"/>
          <p:cNvSpPr>
            <a:spLocks noGrp="1" noChangeArrowheads="1"/>
          </p:cNvSpPr>
          <p:nvPr>
            <p:ph type="body" idx="1"/>
          </p:nvPr>
        </p:nvSpPr>
        <p:spPr>
          <a:xfrm>
            <a:off x="152400" y="762000"/>
            <a:ext cx="8915400" cy="6019800"/>
          </a:xfrm>
        </p:spPr>
        <p:txBody>
          <a:bodyPr/>
          <a:lstStyle/>
          <a:p>
            <a:pPr>
              <a:lnSpc>
                <a:spcPct val="90000"/>
              </a:lnSpc>
            </a:pPr>
            <a:r>
              <a:rPr lang="en-US" altLang="en-US" sz="2000" dirty="0"/>
              <a:t>The </a:t>
            </a:r>
            <a:r>
              <a:rPr lang="en-US" altLang="en-US" sz="2000" dirty="0">
                <a:solidFill>
                  <a:schemeClr val="folHlink"/>
                </a:solidFill>
              </a:rPr>
              <a:t>.model flat</a:t>
            </a:r>
            <a:r>
              <a:rPr lang="en-US" altLang="en-US" sz="2000" dirty="0"/>
              <a:t> directive tells the assembler to generate code that will run in </a:t>
            </a:r>
            <a:r>
              <a:rPr lang="en-US" altLang="en-US" sz="2000" dirty="0">
                <a:solidFill>
                  <a:schemeClr val="folHlink"/>
                </a:solidFill>
              </a:rPr>
              <a:t>protected mode</a:t>
            </a:r>
            <a:r>
              <a:rPr lang="en-US" altLang="en-US" sz="2000" dirty="0"/>
              <a:t> and in </a:t>
            </a:r>
            <a:r>
              <a:rPr lang="en-US" altLang="en-US" sz="2000" dirty="0">
                <a:solidFill>
                  <a:schemeClr val="folHlink"/>
                </a:solidFill>
              </a:rPr>
              <a:t>32-bit </a:t>
            </a:r>
            <a:r>
              <a:rPr lang="en-US" altLang="en-US" sz="2000" dirty="0" smtClean="0">
                <a:solidFill>
                  <a:schemeClr val="folHlink"/>
                </a:solidFill>
              </a:rPr>
              <a:t>mode</a:t>
            </a:r>
          </a:p>
          <a:p>
            <a:pPr lvl="1">
              <a:lnSpc>
                <a:spcPct val="90000"/>
              </a:lnSpc>
            </a:pPr>
            <a:r>
              <a:rPr lang="en-US" altLang="en-US" sz="2000" b="1" dirty="0" smtClean="0">
                <a:solidFill>
                  <a:srgbClr val="FF0000"/>
                </a:solidFill>
              </a:rPr>
              <a:t>Include Irvine32.inc</a:t>
            </a:r>
            <a:r>
              <a:rPr lang="en-US" altLang="en-US" sz="2000" dirty="0" smtClean="0">
                <a:solidFill>
                  <a:srgbClr val="FF0000"/>
                </a:solidFill>
              </a:rPr>
              <a:t> sets to flat and </a:t>
            </a:r>
            <a:r>
              <a:rPr lang="en-US" altLang="en-US" sz="2000" dirty="0" smtClean="0">
                <a:solidFill>
                  <a:srgbClr val="FF0000"/>
                </a:solidFill>
              </a:rPr>
              <a:t>uses </a:t>
            </a:r>
            <a:r>
              <a:rPr lang="en-US" altLang="en-US" sz="2000" dirty="0" smtClean="0">
                <a:solidFill>
                  <a:srgbClr val="FF0000"/>
                </a:solidFill>
              </a:rPr>
              <a:t>386 Instruction Set</a:t>
            </a:r>
            <a:endParaRPr lang="en-US" altLang="en-US" sz="2000" b="1" dirty="0" smtClean="0">
              <a:solidFill>
                <a:srgbClr val="FF0000"/>
              </a:solidFill>
            </a:endParaRPr>
          </a:p>
          <a:p>
            <a:pPr lvl="1">
              <a:lnSpc>
                <a:spcPct val="90000"/>
              </a:lnSpc>
            </a:pPr>
            <a:endParaRPr lang="en-US" altLang="en-US" sz="2000" dirty="0">
              <a:solidFill>
                <a:srgbClr val="FF0000"/>
              </a:solidFill>
            </a:endParaRPr>
          </a:p>
          <a:p>
            <a:pPr>
              <a:lnSpc>
                <a:spcPct val="90000"/>
              </a:lnSpc>
            </a:pPr>
            <a:r>
              <a:rPr lang="en-US" altLang="en-US" sz="2000" dirty="0"/>
              <a:t>Also ask the assembler to do whatever is needed in order that code, stack, and data share the same 32-bit memory </a:t>
            </a:r>
            <a:r>
              <a:rPr lang="en-US" altLang="en-US" sz="2000" dirty="0" smtClean="0"/>
              <a:t>segment</a:t>
            </a:r>
          </a:p>
          <a:p>
            <a:pPr>
              <a:lnSpc>
                <a:spcPct val="90000"/>
              </a:lnSpc>
            </a:pPr>
            <a:endParaRPr lang="en-US" altLang="en-US" sz="2000" dirty="0"/>
          </a:p>
          <a:p>
            <a:pPr lvl="1">
              <a:lnSpc>
                <a:spcPct val="90000"/>
              </a:lnSpc>
            </a:pPr>
            <a:r>
              <a:rPr lang="en-US" altLang="en-US" sz="2000" dirty="0"/>
              <a:t>All the segment registers will be loaded with the correct values at load time and do not need to be changed by the </a:t>
            </a:r>
            <a:r>
              <a:rPr lang="en-US" altLang="en-US" sz="2000" dirty="0" smtClean="0"/>
              <a:t>programmer</a:t>
            </a:r>
          </a:p>
          <a:p>
            <a:pPr lvl="1">
              <a:lnSpc>
                <a:spcPct val="90000"/>
              </a:lnSpc>
            </a:pPr>
            <a:endParaRPr lang="en-US" altLang="en-US" sz="2000" dirty="0"/>
          </a:p>
          <a:p>
            <a:pPr>
              <a:lnSpc>
                <a:spcPct val="90000"/>
              </a:lnSpc>
            </a:pPr>
            <a:r>
              <a:rPr lang="en-US" altLang="en-US" sz="2000" dirty="0"/>
              <a:t>Only the offset part of a logical address becomes relevant </a:t>
            </a:r>
          </a:p>
          <a:p>
            <a:pPr lvl="1">
              <a:lnSpc>
                <a:spcPct val="90000"/>
              </a:lnSpc>
            </a:pPr>
            <a:r>
              <a:rPr lang="en-US" altLang="en-US" sz="2000" dirty="0"/>
              <a:t>Each data byte (or instruction) is referred to only by a 32-bit offset address </a:t>
            </a:r>
            <a:endParaRPr lang="en-US" altLang="en-US" sz="2000" dirty="0" smtClean="0"/>
          </a:p>
          <a:p>
            <a:pPr lvl="1">
              <a:lnSpc>
                <a:spcPct val="90000"/>
              </a:lnSpc>
            </a:pPr>
            <a:endParaRPr lang="en-US" altLang="en-US" sz="2000" dirty="0"/>
          </a:p>
          <a:p>
            <a:pPr>
              <a:lnSpc>
                <a:spcPct val="90000"/>
              </a:lnSpc>
            </a:pPr>
            <a:r>
              <a:rPr lang="en-US" altLang="en-US" sz="2000" dirty="0"/>
              <a:t>The directives </a:t>
            </a:r>
            <a:r>
              <a:rPr lang="en-US" altLang="en-US" sz="2000" dirty="0">
                <a:solidFill>
                  <a:srgbClr val="FF0000"/>
                </a:solidFill>
              </a:rPr>
              <a:t>.code </a:t>
            </a:r>
            <a:r>
              <a:rPr lang="en-US" altLang="en-US" sz="2000" dirty="0"/>
              <a:t>and </a:t>
            </a:r>
            <a:r>
              <a:rPr lang="en-US" altLang="en-US" sz="2000" dirty="0">
                <a:solidFill>
                  <a:srgbClr val="FF0000"/>
                </a:solidFill>
              </a:rPr>
              <a:t>.data </a:t>
            </a:r>
            <a:r>
              <a:rPr lang="en-US" altLang="en-US" sz="2000" dirty="0"/>
              <a:t>mark the beginning of the code and data segments. They are used only for </a:t>
            </a:r>
            <a:r>
              <a:rPr lang="en-US" altLang="en-US" sz="2000" dirty="0" smtClean="0"/>
              <a:t>protection</a:t>
            </a:r>
            <a:endParaRPr lang="en-US" altLang="en-US" sz="2000" dirty="0"/>
          </a:p>
          <a:p>
            <a:pPr lvl="2">
              <a:lnSpc>
                <a:spcPct val="90000"/>
              </a:lnSpc>
            </a:pPr>
            <a:r>
              <a:rPr lang="en-US" altLang="en-US" sz="2000" dirty="0"/>
              <a:t>.code is read-only</a:t>
            </a:r>
          </a:p>
          <a:p>
            <a:pPr lvl="2">
              <a:lnSpc>
                <a:spcPct val="90000"/>
              </a:lnSpc>
            </a:pPr>
            <a:r>
              <a:rPr lang="en-US" altLang="en-US" sz="2000" dirty="0"/>
              <a:t>.data is read and write</a:t>
            </a:r>
            <a:endParaRPr lang="fr-CA" altLang="en-US" sz="2000" dirty="0"/>
          </a:p>
        </p:txBody>
      </p:sp>
    </p:spTree>
    <p:extLst>
      <p:ext uri="{BB962C8B-B14F-4D97-AF65-F5344CB8AC3E}">
        <p14:creationId xmlns:p14="http://schemas.microsoft.com/office/powerpoint/2010/main" val="34909031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04800" y="6477000"/>
            <a:ext cx="4724400" cy="304800"/>
          </a:xfrm>
        </p:spPr>
        <p:txBody>
          <a:bodyPr/>
          <a:lstStyle/>
          <a:p>
            <a:r>
              <a:rPr lang="en-US" altLang="en-US" dirty="0"/>
              <a:t>Irvine, Kip R. Assembly Language for x86 Processors 6/e, 2010.</a:t>
            </a:r>
          </a:p>
        </p:txBody>
      </p:sp>
      <p:sp>
        <p:nvSpPr>
          <p:cNvPr id="6" name="Slide Number Placeholder 4"/>
          <p:cNvSpPr>
            <a:spLocks noGrp="1"/>
          </p:cNvSpPr>
          <p:nvPr>
            <p:ph type="sldNum" sz="quarter" idx="11"/>
          </p:nvPr>
        </p:nvSpPr>
        <p:spPr/>
        <p:txBody>
          <a:bodyPr/>
          <a:lstStyle/>
          <a:p>
            <a:fld id="{2771240A-ED72-4630-BC10-CBD4E2AA393C}" type="slidenum">
              <a:rPr lang="en-US" altLang="en-US"/>
              <a:pPr/>
              <a:t>40</a:t>
            </a:fld>
            <a:endParaRPr lang="en-US" altLang="en-US"/>
          </a:p>
        </p:txBody>
      </p:sp>
      <p:sp>
        <p:nvSpPr>
          <p:cNvPr id="122882" name="Rectangle 2"/>
          <p:cNvSpPr>
            <a:spLocks noGrp="1" noChangeArrowheads="1"/>
          </p:cNvSpPr>
          <p:nvPr>
            <p:ph type="title"/>
          </p:nvPr>
        </p:nvSpPr>
        <p:spPr/>
        <p:txBody>
          <a:bodyPr/>
          <a:lstStyle/>
          <a:p>
            <a:r>
              <a:rPr lang="en-US" altLang="en-US"/>
              <a:t>Calculating the Size of a Word Array</a:t>
            </a:r>
          </a:p>
        </p:txBody>
      </p:sp>
      <p:sp>
        <p:nvSpPr>
          <p:cNvPr id="122883" name="Rectangle 3"/>
          <p:cNvSpPr>
            <a:spLocks noGrp="1" noChangeArrowheads="1"/>
          </p:cNvSpPr>
          <p:nvPr>
            <p:ph type="body" idx="1"/>
          </p:nvPr>
        </p:nvSpPr>
        <p:spPr>
          <a:xfrm>
            <a:off x="685800" y="990600"/>
            <a:ext cx="7772400" cy="1447800"/>
          </a:xfrm>
        </p:spPr>
        <p:txBody>
          <a:bodyPr/>
          <a:lstStyle/>
          <a:p>
            <a:pPr>
              <a:buFontTx/>
              <a:buNone/>
            </a:pPr>
            <a:r>
              <a:rPr lang="en-US" altLang="en-US" dirty="0"/>
              <a:t>Divide total number of bytes by 2 (the size of a word</a:t>
            </a:r>
            <a:r>
              <a:rPr lang="en-US" altLang="en-US" dirty="0" smtClean="0"/>
              <a:t>)</a:t>
            </a:r>
          </a:p>
          <a:p>
            <a:pPr>
              <a:buFontTx/>
              <a:buNone/>
            </a:pPr>
            <a:endParaRPr lang="en-US" altLang="en-US" dirty="0"/>
          </a:p>
          <a:p>
            <a:pPr>
              <a:buFontTx/>
              <a:buNone/>
            </a:pPr>
            <a:endParaRPr lang="en-US" altLang="en-US" dirty="0" smtClean="0"/>
          </a:p>
          <a:p>
            <a:pPr>
              <a:buFontTx/>
              <a:buNone/>
            </a:pPr>
            <a:endParaRPr lang="en-US" altLang="en-US" dirty="0"/>
          </a:p>
          <a:p>
            <a:pPr>
              <a:buFontTx/>
              <a:buNone/>
            </a:pPr>
            <a:endParaRPr lang="en-US" altLang="en-US" dirty="0" smtClean="0">
              <a:solidFill>
                <a:srgbClr val="FFC000"/>
              </a:solidFill>
            </a:endParaRPr>
          </a:p>
          <a:p>
            <a:pPr>
              <a:buFontTx/>
              <a:buNone/>
            </a:pPr>
            <a:endParaRPr lang="en-US" altLang="en-US" dirty="0">
              <a:solidFill>
                <a:srgbClr val="FFC000"/>
              </a:solidFill>
            </a:endParaRPr>
          </a:p>
          <a:p>
            <a:pPr>
              <a:buFontTx/>
              <a:buNone/>
            </a:pPr>
            <a:r>
              <a:rPr lang="en-US" altLang="en-US" dirty="0" smtClean="0">
                <a:solidFill>
                  <a:srgbClr val="FFC000"/>
                </a:solidFill>
              </a:rPr>
              <a:t>The $ operator (current location counter) returns the offset associated with the current program statement</a:t>
            </a:r>
          </a:p>
          <a:p>
            <a:pPr>
              <a:buFontTx/>
              <a:buNone/>
            </a:pPr>
            <a:endParaRPr lang="en-US" altLang="en-US" dirty="0">
              <a:solidFill>
                <a:srgbClr val="FFC000"/>
              </a:solidFill>
            </a:endParaRPr>
          </a:p>
          <a:p>
            <a:pPr>
              <a:buFontTx/>
              <a:buNone/>
            </a:pPr>
            <a:r>
              <a:rPr lang="en-US" altLang="en-US" dirty="0" smtClean="0">
                <a:solidFill>
                  <a:srgbClr val="FFC000"/>
                </a:solidFill>
              </a:rPr>
              <a:t>The constant </a:t>
            </a:r>
            <a:r>
              <a:rPr lang="en-US" altLang="en-US" b="1" i="1" u="sng" dirty="0" smtClean="0">
                <a:solidFill>
                  <a:srgbClr val="FFC000"/>
                </a:solidFill>
              </a:rPr>
              <a:t>must follow immediately</a:t>
            </a:r>
            <a:r>
              <a:rPr lang="en-US" altLang="en-US" dirty="0" smtClean="0">
                <a:solidFill>
                  <a:srgbClr val="FFC000"/>
                </a:solidFill>
              </a:rPr>
              <a:t> after the array whose size you want to calculate</a:t>
            </a:r>
          </a:p>
          <a:p>
            <a:pPr>
              <a:buFontTx/>
              <a:buNone/>
            </a:pPr>
            <a:endParaRPr lang="en-US" altLang="en-US" dirty="0">
              <a:solidFill>
                <a:srgbClr val="FFC000"/>
              </a:solidFill>
            </a:endParaRPr>
          </a:p>
          <a:p>
            <a:pPr>
              <a:buFontTx/>
              <a:buNone/>
            </a:pPr>
            <a:r>
              <a:rPr lang="en-US" altLang="en-US" dirty="0" smtClean="0">
                <a:solidFill>
                  <a:srgbClr val="FFC000"/>
                </a:solidFill>
              </a:rPr>
              <a:t>Works for any type: BYTE, DWORD, QWORD, … </a:t>
            </a:r>
            <a:r>
              <a:rPr lang="en-US" altLang="en-US" dirty="0" err="1" smtClean="0">
                <a:solidFill>
                  <a:srgbClr val="FFC000"/>
                </a:solidFill>
              </a:rPr>
              <a:t>etc</a:t>
            </a:r>
            <a:endParaRPr lang="en-US" altLang="en-US" dirty="0">
              <a:solidFill>
                <a:srgbClr val="FFC000"/>
              </a:solidFill>
            </a:endParaRPr>
          </a:p>
        </p:txBody>
      </p:sp>
      <p:sp>
        <p:nvSpPr>
          <p:cNvPr id="122884" name="Text Box 4"/>
          <p:cNvSpPr txBox="1">
            <a:spLocks noChangeArrowheads="1"/>
          </p:cNvSpPr>
          <p:nvPr/>
        </p:nvSpPr>
        <p:spPr bwMode="auto">
          <a:xfrm>
            <a:off x="990600" y="1752600"/>
            <a:ext cx="8001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60000"/>
              </a:lnSpc>
              <a:spcBef>
                <a:spcPct val="50000"/>
              </a:spcBef>
            </a:pPr>
            <a:r>
              <a:rPr lang="en-US" altLang="en-US" sz="1800" b="1" dirty="0">
                <a:latin typeface="Courier New" pitchFamily="49" charset="0"/>
              </a:rPr>
              <a:t>list WORD 1000h,2000h,3000h,4000h</a:t>
            </a:r>
          </a:p>
          <a:p>
            <a:pPr>
              <a:lnSpc>
                <a:spcPct val="60000"/>
              </a:lnSpc>
              <a:spcBef>
                <a:spcPct val="50000"/>
              </a:spcBef>
            </a:pPr>
            <a:r>
              <a:rPr lang="en-US" altLang="en-US" sz="1800" b="1" dirty="0" err="1">
                <a:latin typeface="Courier New" pitchFamily="49" charset="0"/>
              </a:rPr>
              <a:t>ListSize</a:t>
            </a:r>
            <a:r>
              <a:rPr lang="en-US" altLang="en-US" sz="1800" b="1" dirty="0">
                <a:latin typeface="Courier New" pitchFamily="49" charset="0"/>
              </a:rPr>
              <a:t> = ($ - list) / </a:t>
            </a:r>
            <a:r>
              <a:rPr lang="en-US" altLang="en-US" sz="1800" b="1" dirty="0" smtClean="0">
                <a:latin typeface="Courier New" pitchFamily="49" charset="0"/>
              </a:rPr>
              <a:t>2	</a:t>
            </a:r>
            <a:r>
              <a:rPr lang="en-US" altLang="en-US" sz="1800" b="1" dirty="0">
                <a:latin typeface="Courier New" pitchFamily="49" charset="0"/>
              </a:rPr>
              <a:t>; </a:t>
            </a:r>
            <a:r>
              <a:rPr lang="en-US" altLang="en-US" sz="1800" b="1" dirty="0" err="1">
                <a:solidFill>
                  <a:srgbClr val="FFC000"/>
                </a:solidFill>
                <a:latin typeface="Courier New" pitchFamily="49" charset="0"/>
              </a:rPr>
              <a:t>ListSize</a:t>
            </a:r>
            <a:r>
              <a:rPr lang="en-US" altLang="en-US" sz="1800" b="1" dirty="0">
                <a:solidFill>
                  <a:srgbClr val="FFC000"/>
                </a:solidFill>
                <a:latin typeface="Courier New" pitchFamily="49" charset="0"/>
              </a:rPr>
              <a:t> </a:t>
            </a:r>
            <a:r>
              <a:rPr lang="en-US" altLang="en-US" sz="1800" b="1" dirty="0" smtClean="0">
                <a:solidFill>
                  <a:srgbClr val="FFC000"/>
                </a:solidFill>
                <a:latin typeface="Courier New" pitchFamily="49" charset="0"/>
              </a:rPr>
              <a:t>is a constant</a:t>
            </a:r>
          </a:p>
          <a:p>
            <a:pPr>
              <a:lnSpc>
                <a:spcPct val="60000"/>
              </a:lnSpc>
              <a:spcBef>
                <a:spcPct val="50000"/>
              </a:spcBef>
            </a:pPr>
            <a:r>
              <a:rPr lang="en-US" altLang="en-US" sz="1800" b="1" dirty="0" smtClean="0">
                <a:solidFill>
                  <a:srgbClr val="FFC000"/>
                </a:solidFill>
                <a:latin typeface="Courier New" pitchFamily="49" charset="0"/>
              </a:rPr>
              <a:t>		; evaluated at runtime</a:t>
            </a:r>
            <a:endParaRPr lang="en-US" altLang="en-US" sz="1800" b="1" dirty="0">
              <a:solidFill>
                <a:srgbClr val="FFC000"/>
              </a:solidFill>
              <a:latin typeface="Courier New" pitchFamily="49" charset="0"/>
            </a:endParaRPr>
          </a:p>
          <a:p>
            <a:pPr marL="0" lvl="1">
              <a:lnSpc>
                <a:spcPct val="60000"/>
              </a:lnSpc>
              <a:spcBef>
                <a:spcPct val="50000"/>
              </a:spcBef>
            </a:pPr>
            <a:r>
              <a:rPr lang="en-US" altLang="en-US" dirty="0" smtClean="0"/>
              <a:t>Difference </a:t>
            </a:r>
            <a:r>
              <a:rPr lang="en-US" altLang="en-US" b="1" dirty="0">
                <a:latin typeface="Courier New" pitchFamily="49" charset="0"/>
              </a:rPr>
              <a:t>($ - list)</a:t>
            </a:r>
            <a:r>
              <a:rPr lang="en-US" altLang="en-US" dirty="0" smtClean="0"/>
              <a:t> </a:t>
            </a:r>
            <a:r>
              <a:rPr lang="en-US" altLang="en-US" dirty="0"/>
              <a:t>is the number of bytes</a:t>
            </a:r>
          </a:p>
          <a:p>
            <a:pPr>
              <a:lnSpc>
                <a:spcPct val="60000"/>
              </a:lnSpc>
              <a:spcBef>
                <a:spcPct val="50000"/>
              </a:spcBef>
            </a:pPr>
            <a:endParaRPr lang="en-US" altLang="en-US" sz="1800" b="1" dirty="0">
              <a:solidFill>
                <a:srgbClr val="FFC000"/>
              </a:solidFill>
              <a:latin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6D99CA0-0B84-4822-8B4B-B75D023CE2BE}" type="slidenum">
              <a:rPr lang="en-US" altLang="en-US">
                <a:solidFill>
                  <a:srgbClr val="FF9966"/>
                </a:solidFill>
              </a:rPr>
              <a:pPr/>
              <a:t>41</a:t>
            </a:fld>
            <a:endParaRPr lang="en-US" altLang="en-US">
              <a:solidFill>
                <a:srgbClr val="FF9966"/>
              </a:solidFill>
            </a:endParaRPr>
          </a:p>
        </p:txBody>
      </p:sp>
      <p:sp>
        <p:nvSpPr>
          <p:cNvPr id="115714" name="Rectangle 2"/>
          <p:cNvSpPr>
            <a:spLocks noGrp="1" noChangeArrowheads="1"/>
          </p:cNvSpPr>
          <p:nvPr>
            <p:ph type="title"/>
          </p:nvPr>
        </p:nvSpPr>
        <p:spPr/>
        <p:txBody>
          <a:bodyPr/>
          <a:lstStyle/>
          <a:p>
            <a:r>
              <a:rPr lang="en-US" altLang="en-US"/>
              <a:t>Exercise</a:t>
            </a:r>
            <a:r>
              <a:rPr lang="fr-CA" altLang="en-US"/>
              <a:t> 1</a:t>
            </a:r>
            <a:r>
              <a:rPr lang="en-US" altLang="en-US"/>
              <a:t> </a:t>
            </a:r>
          </a:p>
        </p:txBody>
      </p:sp>
      <p:sp>
        <p:nvSpPr>
          <p:cNvPr id="115715" name="Rectangle 3"/>
          <p:cNvSpPr>
            <a:spLocks noGrp="1" noChangeArrowheads="1"/>
          </p:cNvSpPr>
          <p:nvPr>
            <p:ph type="body" idx="1"/>
          </p:nvPr>
        </p:nvSpPr>
        <p:spPr/>
        <p:txBody>
          <a:bodyPr/>
          <a:lstStyle/>
          <a:p>
            <a:pPr>
              <a:lnSpc>
                <a:spcPct val="90000"/>
              </a:lnSpc>
            </a:pPr>
            <a:r>
              <a:rPr lang="en-US" altLang="en-US" dirty="0"/>
              <a:t>Suppose that the following data segment starts at address 0</a:t>
            </a:r>
          </a:p>
          <a:p>
            <a:pPr lvl="2">
              <a:lnSpc>
                <a:spcPct val="90000"/>
              </a:lnSpc>
            </a:pPr>
            <a:r>
              <a:rPr lang="en-US" altLang="en-US" dirty="0"/>
              <a:t>.data</a:t>
            </a:r>
          </a:p>
          <a:p>
            <a:pPr lvl="2">
              <a:lnSpc>
                <a:spcPct val="90000"/>
              </a:lnSpc>
            </a:pPr>
            <a:r>
              <a:rPr lang="en-US" altLang="en-US" dirty="0"/>
              <a:t>A  </a:t>
            </a:r>
            <a:r>
              <a:rPr lang="en-US" altLang="en-US" dirty="0" smtClean="0"/>
              <a:t>WORD	1,2</a:t>
            </a:r>
            <a:endParaRPr lang="en-US" altLang="en-US" dirty="0"/>
          </a:p>
          <a:p>
            <a:pPr lvl="2">
              <a:lnSpc>
                <a:spcPct val="90000"/>
              </a:lnSpc>
            </a:pPr>
            <a:r>
              <a:rPr lang="en-US" altLang="en-US" dirty="0"/>
              <a:t>B  </a:t>
            </a:r>
            <a:r>
              <a:rPr lang="en-US" altLang="en-US" dirty="0" smtClean="0"/>
              <a:t>WORD	6ABCh </a:t>
            </a:r>
            <a:endParaRPr lang="en-US" altLang="en-US" dirty="0"/>
          </a:p>
          <a:p>
            <a:pPr lvl="2">
              <a:lnSpc>
                <a:spcPct val="90000"/>
              </a:lnSpc>
            </a:pPr>
            <a:r>
              <a:rPr lang="en-US" altLang="en-US" dirty="0"/>
              <a:t>Z  EQU </a:t>
            </a:r>
            <a:r>
              <a:rPr lang="en-US" altLang="en-US" dirty="0" smtClean="0"/>
              <a:t>	232</a:t>
            </a:r>
            <a:endParaRPr lang="en-US" altLang="en-US" dirty="0"/>
          </a:p>
          <a:p>
            <a:pPr lvl="2">
              <a:lnSpc>
                <a:spcPct val="90000"/>
              </a:lnSpc>
            </a:pPr>
            <a:r>
              <a:rPr lang="en-US" altLang="en-US" dirty="0"/>
              <a:t>C  </a:t>
            </a:r>
            <a:r>
              <a:rPr lang="en-US" altLang="en-US" dirty="0" smtClean="0"/>
              <a:t>BYTE	'ABCD</a:t>
            </a:r>
            <a:r>
              <a:rPr lang="en-US" altLang="en-US" dirty="0"/>
              <a:t>' </a:t>
            </a:r>
          </a:p>
          <a:p>
            <a:pPr lvl="2">
              <a:lnSpc>
                <a:spcPct val="90000"/>
              </a:lnSpc>
            </a:pPr>
            <a:endParaRPr lang="en-US" altLang="en-US" dirty="0"/>
          </a:p>
          <a:p>
            <a:pPr lvl="1">
              <a:lnSpc>
                <a:spcPct val="90000"/>
              </a:lnSpc>
            </a:pPr>
            <a:r>
              <a:rPr lang="en-US" altLang="en-US" dirty="0"/>
              <a:t>A) Find the address of variable A.</a:t>
            </a:r>
          </a:p>
          <a:p>
            <a:pPr lvl="1">
              <a:lnSpc>
                <a:spcPct val="90000"/>
              </a:lnSpc>
            </a:pPr>
            <a:r>
              <a:rPr lang="en-US" altLang="en-US" dirty="0"/>
              <a:t>B) Find the address of variable B.</a:t>
            </a:r>
          </a:p>
          <a:p>
            <a:pPr lvl="1">
              <a:lnSpc>
                <a:spcPct val="90000"/>
              </a:lnSpc>
            </a:pPr>
            <a:r>
              <a:rPr lang="en-US" altLang="en-US" dirty="0"/>
              <a:t>C) Find the address of variable C.</a:t>
            </a:r>
          </a:p>
          <a:p>
            <a:pPr lvl="1">
              <a:lnSpc>
                <a:spcPct val="90000"/>
              </a:lnSpc>
            </a:pPr>
            <a:r>
              <a:rPr lang="en-US" altLang="en-US" dirty="0"/>
              <a:t>D) Find the address of character ‘C’.</a:t>
            </a:r>
          </a:p>
        </p:txBody>
      </p:sp>
    </p:spTree>
    <p:extLst>
      <p:ext uri="{BB962C8B-B14F-4D97-AF65-F5344CB8AC3E}">
        <p14:creationId xmlns:p14="http://schemas.microsoft.com/office/powerpoint/2010/main" val="31300319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Irvine, Kip R. Assembly Language for x86 Processors 6/e, 2010.</a:t>
            </a:r>
          </a:p>
        </p:txBody>
      </p:sp>
      <p:sp>
        <p:nvSpPr>
          <p:cNvPr id="5" name="Slide Number Placeholder 3"/>
          <p:cNvSpPr>
            <a:spLocks noGrp="1"/>
          </p:cNvSpPr>
          <p:nvPr>
            <p:ph type="sldNum" sz="quarter" idx="11"/>
          </p:nvPr>
        </p:nvSpPr>
        <p:spPr/>
        <p:txBody>
          <a:bodyPr/>
          <a:lstStyle/>
          <a:p>
            <a:fld id="{F6B32E37-A53F-4A2E-B0DB-9169AB5BF65A}" type="slidenum">
              <a:rPr lang="en-US" altLang="en-US"/>
              <a:pPr/>
              <a:t>42</a:t>
            </a:fld>
            <a:endParaRPr lang="en-US" altLang="en-US"/>
          </a:p>
        </p:txBody>
      </p:sp>
      <p:sp>
        <p:nvSpPr>
          <p:cNvPr id="34818" name="Rectangle 2"/>
          <p:cNvSpPr>
            <a:spLocks noGrp="1" noChangeArrowheads="1"/>
          </p:cNvSpPr>
          <p:nvPr>
            <p:ph type="title"/>
          </p:nvPr>
        </p:nvSpPr>
        <p:spPr>
          <a:xfrm>
            <a:off x="3200400" y="3276600"/>
            <a:ext cx="2895600" cy="457200"/>
          </a:xfrm>
          <a:ln>
            <a:solidFill>
              <a:schemeClr val="tx1"/>
            </a:solidFill>
            <a:miter lim="800000"/>
            <a:headEnd/>
            <a:tailEnd/>
          </a:ln>
        </p:spPr>
        <p:txBody>
          <a:bodyPr tIns="137160"/>
          <a:lstStyle/>
          <a:p>
            <a:r>
              <a:rPr lang="en-US" altLang="en-US" sz="2400">
                <a:latin typeface="Viner Hand ITC" pitchFamily="66" charset="0"/>
              </a:rPr>
              <a:t>4C 61   46 69 6E</a:t>
            </a:r>
          </a:p>
        </p:txBody>
      </p:sp>
      <p:graphicFrame>
        <p:nvGraphicFramePr>
          <p:cNvPr id="34821" name="Object 5"/>
          <p:cNvGraphicFramePr>
            <a:graphicFrameLocks noChangeAspect="1"/>
          </p:cNvGraphicFramePr>
          <p:nvPr/>
        </p:nvGraphicFramePr>
        <p:xfrm>
          <a:off x="3962400" y="2362200"/>
          <a:ext cx="1295400" cy="688975"/>
        </p:xfrm>
        <a:graphic>
          <a:graphicData uri="http://schemas.openxmlformats.org/presentationml/2006/ole">
            <mc:AlternateContent xmlns:mc="http://schemas.openxmlformats.org/markup-compatibility/2006">
              <mc:Choice xmlns:v="urn:schemas-microsoft-com:vml" Requires="v">
                <p:oleObj spid="_x0000_s34958" name="Clip" r:id="rId3" imgW="4090320" imgH="2177640" progId="MS_ClipArt_Gallery.2">
                  <p:embed/>
                </p:oleObj>
              </mc:Choice>
              <mc:Fallback>
                <p:oleObj name="Clip" r:id="rId3" imgW="4090320" imgH="217764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3622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solidFill>
                  <a:srgbClr val="FFFFFF"/>
                </a:solidFill>
              </a:rPr>
              <a:t>Irvine, Kip R. Assembly Language for x86 Processors 6/e, 2010.</a:t>
            </a:r>
          </a:p>
        </p:txBody>
      </p:sp>
      <p:sp>
        <p:nvSpPr>
          <p:cNvPr id="56323"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ED9B271-3C5F-4867-9DA1-1393B7F51F82}" type="slidenum">
              <a:rPr lang="en-US" altLang="en-US" sz="1600">
                <a:solidFill>
                  <a:srgbClr val="FFFFFF"/>
                </a:solidFill>
                <a:latin typeface="Times New Roman" pitchFamily="18" charset="0"/>
              </a:rPr>
              <a:pPr eaLnBrk="1" hangingPunct="1"/>
              <a:t>43</a:t>
            </a:fld>
            <a:endParaRPr lang="en-US" altLang="en-US" sz="1600">
              <a:solidFill>
                <a:srgbClr val="FFFFFF"/>
              </a:solidFill>
              <a:latin typeface="Times New Roman" pitchFamily="18" charset="0"/>
            </a:endParaRPr>
          </a:p>
        </p:txBody>
      </p:sp>
      <p:sp>
        <p:nvSpPr>
          <p:cNvPr id="128002" name="Rectangle 2"/>
          <p:cNvSpPr>
            <a:spLocks noGrp="1" noChangeArrowheads="1"/>
          </p:cNvSpPr>
          <p:nvPr>
            <p:ph type="title"/>
          </p:nvPr>
        </p:nvSpPr>
        <p:spPr/>
        <p:txBody>
          <a:bodyPr/>
          <a:lstStyle/>
          <a:p>
            <a:pPr eaLnBrk="1" hangingPunct="1">
              <a:defRPr/>
            </a:pPr>
            <a:r>
              <a:rPr lang="en-US" altLang="en-US" smtClean="0"/>
              <a:t>Real-Address Mode Programming</a:t>
            </a:r>
            <a:r>
              <a:rPr lang="en-US" altLang="en-US" sz="2400" smtClean="0"/>
              <a:t>  (1 of 2)</a:t>
            </a:r>
          </a:p>
        </p:txBody>
      </p:sp>
      <p:sp>
        <p:nvSpPr>
          <p:cNvPr id="56325" name="Rectangle 3"/>
          <p:cNvSpPr>
            <a:spLocks noGrp="1" noChangeArrowheads="1"/>
          </p:cNvSpPr>
          <p:nvPr>
            <p:ph type="body" idx="1"/>
          </p:nvPr>
        </p:nvSpPr>
        <p:spPr>
          <a:xfrm>
            <a:off x="990600" y="1447800"/>
            <a:ext cx="7772400" cy="3810000"/>
          </a:xfrm>
        </p:spPr>
        <p:txBody>
          <a:bodyPr/>
          <a:lstStyle/>
          <a:p>
            <a:pPr eaLnBrk="1" hangingPunct="1"/>
            <a:r>
              <a:rPr lang="en-US" altLang="en-US" smtClean="0"/>
              <a:t>Generate 16-bit MS-DOS Programs</a:t>
            </a:r>
          </a:p>
          <a:p>
            <a:pPr eaLnBrk="1" hangingPunct="1"/>
            <a:r>
              <a:rPr lang="en-US" altLang="en-US" smtClean="0"/>
              <a:t>Advantages</a:t>
            </a:r>
          </a:p>
          <a:p>
            <a:pPr lvl="1" eaLnBrk="1" hangingPunct="1"/>
            <a:r>
              <a:rPr lang="en-US" altLang="en-US" smtClean="0"/>
              <a:t>enables calling of MS-DOS and BIOS functions</a:t>
            </a:r>
          </a:p>
          <a:p>
            <a:pPr lvl="1" eaLnBrk="1" hangingPunct="1"/>
            <a:r>
              <a:rPr lang="en-US" altLang="en-US" smtClean="0"/>
              <a:t>no memory access restrictions</a:t>
            </a:r>
          </a:p>
          <a:p>
            <a:pPr eaLnBrk="1" hangingPunct="1"/>
            <a:r>
              <a:rPr lang="en-US" altLang="en-US" smtClean="0"/>
              <a:t>Disadvantages</a:t>
            </a:r>
          </a:p>
          <a:p>
            <a:pPr lvl="1" eaLnBrk="1" hangingPunct="1"/>
            <a:r>
              <a:rPr lang="en-US" altLang="en-US" smtClean="0"/>
              <a:t>must be aware of both segments and offsets</a:t>
            </a:r>
          </a:p>
          <a:p>
            <a:pPr lvl="1" eaLnBrk="1" hangingPunct="1"/>
            <a:r>
              <a:rPr lang="en-US" altLang="en-US" smtClean="0"/>
              <a:t>cannot call Win32 functions (Windows 95 onward)</a:t>
            </a:r>
          </a:p>
          <a:p>
            <a:pPr lvl="1" eaLnBrk="1" hangingPunct="1"/>
            <a:r>
              <a:rPr lang="en-US" altLang="en-US" smtClean="0"/>
              <a:t>limited to 640K program memory</a:t>
            </a:r>
          </a:p>
        </p:txBody>
      </p:sp>
    </p:spTree>
    <p:extLst>
      <p:ext uri="{BB962C8B-B14F-4D97-AF65-F5344CB8AC3E}">
        <p14:creationId xmlns:p14="http://schemas.microsoft.com/office/powerpoint/2010/main" val="21222876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solidFill>
                  <a:srgbClr val="FFFFFF"/>
                </a:solidFill>
              </a:rPr>
              <a:t>Irvine, Kip R. Assembly Language for x86 Processors 6/e, 2010.</a:t>
            </a:r>
          </a:p>
        </p:txBody>
      </p:sp>
      <p:sp>
        <p:nvSpPr>
          <p:cNvPr id="57347"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05A61770-4544-43FF-B8BF-EA3C1137E678}" type="slidenum">
              <a:rPr lang="en-US" altLang="en-US" sz="1600">
                <a:solidFill>
                  <a:srgbClr val="FFFFFF"/>
                </a:solidFill>
                <a:latin typeface="Times New Roman" pitchFamily="18" charset="0"/>
              </a:rPr>
              <a:pPr eaLnBrk="1" hangingPunct="1"/>
              <a:t>44</a:t>
            </a:fld>
            <a:endParaRPr lang="en-US" altLang="en-US" sz="1600">
              <a:solidFill>
                <a:srgbClr val="FFFFFF"/>
              </a:solidFill>
              <a:latin typeface="Times New Roman" pitchFamily="18" charset="0"/>
            </a:endParaRPr>
          </a:p>
        </p:txBody>
      </p:sp>
      <p:sp>
        <p:nvSpPr>
          <p:cNvPr id="129026" name="Rectangle 2"/>
          <p:cNvSpPr>
            <a:spLocks noGrp="1" noChangeArrowheads="1"/>
          </p:cNvSpPr>
          <p:nvPr>
            <p:ph type="title"/>
          </p:nvPr>
        </p:nvSpPr>
        <p:spPr/>
        <p:txBody>
          <a:bodyPr/>
          <a:lstStyle/>
          <a:p>
            <a:pPr eaLnBrk="1" hangingPunct="1">
              <a:defRPr/>
            </a:pPr>
            <a:r>
              <a:rPr lang="en-US" altLang="en-US" smtClean="0"/>
              <a:t>Real-Address Mode Programming</a:t>
            </a:r>
            <a:r>
              <a:rPr lang="en-US" altLang="en-US" sz="2400" smtClean="0"/>
              <a:t>  (2 of 2)</a:t>
            </a:r>
          </a:p>
        </p:txBody>
      </p:sp>
      <p:sp>
        <p:nvSpPr>
          <p:cNvPr id="57349" name="Rectangle 3"/>
          <p:cNvSpPr>
            <a:spLocks noGrp="1" noChangeArrowheads="1"/>
          </p:cNvSpPr>
          <p:nvPr>
            <p:ph type="body" idx="1"/>
          </p:nvPr>
        </p:nvSpPr>
        <p:spPr>
          <a:xfrm>
            <a:off x="1828800" y="1600200"/>
            <a:ext cx="5486400" cy="2514600"/>
          </a:xfrm>
        </p:spPr>
        <p:txBody>
          <a:bodyPr/>
          <a:lstStyle/>
          <a:p>
            <a:pPr eaLnBrk="1" hangingPunct="1"/>
            <a:r>
              <a:rPr lang="en-US" altLang="en-US" smtClean="0"/>
              <a:t>Requirements</a:t>
            </a:r>
          </a:p>
          <a:p>
            <a:pPr lvl="1" eaLnBrk="1" hangingPunct="1"/>
            <a:r>
              <a:rPr lang="en-US" altLang="en-US" smtClean="0"/>
              <a:t>INCLUDE Irvine16.inc</a:t>
            </a:r>
          </a:p>
          <a:p>
            <a:pPr lvl="1" eaLnBrk="1" hangingPunct="1"/>
            <a:r>
              <a:rPr lang="en-US" altLang="en-US" smtClean="0"/>
              <a:t>Initialize DS to the data segment:</a:t>
            </a:r>
          </a:p>
          <a:p>
            <a:pPr lvl="3" eaLnBrk="1" hangingPunct="1">
              <a:buFontTx/>
              <a:buNone/>
            </a:pPr>
            <a:r>
              <a:rPr lang="en-US" altLang="en-US" b="1" smtClean="0">
                <a:latin typeface="Courier New" pitchFamily="49" charset="0"/>
              </a:rPr>
              <a:t>mov ax,@data</a:t>
            </a:r>
          </a:p>
          <a:p>
            <a:pPr lvl="3" eaLnBrk="1" hangingPunct="1">
              <a:buFontTx/>
              <a:buNone/>
            </a:pPr>
            <a:r>
              <a:rPr lang="en-US" altLang="en-US" b="1" smtClean="0">
                <a:latin typeface="Courier New" pitchFamily="49" charset="0"/>
              </a:rPr>
              <a:t>mov ds,ax</a:t>
            </a:r>
          </a:p>
        </p:txBody>
      </p:sp>
    </p:spTree>
    <p:extLst>
      <p:ext uri="{BB962C8B-B14F-4D97-AF65-F5344CB8AC3E}">
        <p14:creationId xmlns:p14="http://schemas.microsoft.com/office/powerpoint/2010/main" val="1460434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solidFill>
                  <a:srgbClr val="FFFFFF"/>
                </a:solidFill>
              </a:rPr>
              <a:t>Irvine, Kip R. Assembly Language for x86 Processors 6/e, 2010.</a:t>
            </a:r>
          </a:p>
        </p:txBody>
      </p:sp>
      <p:sp>
        <p:nvSpPr>
          <p:cNvPr id="58371"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C6C7EE59-C015-46EC-932F-099C41E353E8}" type="slidenum">
              <a:rPr lang="en-US" altLang="en-US" sz="1600">
                <a:solidFill>
                  <a:srgbClr val="FFFFFF"/>
                </a:solidFill>
                <a:latin typeface="Times New Roman" pitchFamily="18" charset="0"/>
              </a:rPr>
              <a:pPr eaLnBrk="1" hangingPunct="1"/>
              <a:t>45</a:t>
            </a:fld>
            <a:endParaRPr lang="en-US" altLang="en-US" sz="1600">
              <a:solidFill>
                <a:srgbClr val="FFFFFF"/>
              </a:solidFill>
              <a:latin typeface="Times New Roman" pitchFamily="18" charset="0"/>
            </a:endParaRPr>
          </a:p>
        </p:txBody>
      </p:sp>
      <p:sp>
        <p:nvSpPr>
          <p:cNvPr id="116738" name="Rectangle 2"/>
          <p:cNvSpPr>
            <a:spLocks noGrp="1" noChangeArrowheads="1"/>
          </p:cNvSpPr>
          <p:nvPr>
            <p:ph type="title"/>
          </p:nvPr>
        </p:nvSpPr>
        <p:spPr/>
        <p:txBody>
          <a:bodyPr/>
          <a:lstStyle/>
          <a:p>
            <a:pPr eaLnBrk="1" hangingPunct="1">
              <a:defRPr/>
            </a:pPr>
            <a:r>
              <a:rPr lang="en-US" altLang="en-US" smtClean="0"/>
              <a:t>Add and Subtract, 16-Bit Version</a:t>
            </a:r>
          </a:p>
        </p:txBody>
      </p:sp>
      <p:sp>
        <p:nvSpPr>
          <p:cNvPr id="58373" name="Text Box 3"/>
          <p:cNvSpPr txBox="1">
            <a:spLocks noChangeArrowheads="1"/>
          </p:cNvSpPr>
          <p:nvPr/>
        </p:nvSpPr>
        <p:spPr bwMode="auto">
          <a:xfrm>
            <a:off x="1295400" y="1066800"/>
            <a:ext cx="6781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600" b="1" smtClean="0">
                <a:solidFill>
                  <a:srgbClr val="FFFFFF"/>
                </a:solidFill>
                <a:latin typeface="Courier New" pitchFamily="49" charset="0"/>
              </a:rPr>
              <a:t>TITLE Add and Subtract, Version 2      (AddSub2r.asm)</a:t>
            </a:r>
          </a:p>
          <a:p>
            <a:pPr eaLnBrk="1" hangingPunct="1">
              <a:lnSpc>
                <a:spcPct val="50000"/>
              </a:lnSpc>
              <a:spcBef>
                <a:spcPct val="50000"/>
              </a:spcBef>
            </a:pPr>
            <a:r>
              <a:rPr lang="en-US" altLang="en-US" sz="1600" b="1" smtClean="0">
                <a:solidFill>
                  <a:srgbClr val="FFCC66"/>
                </a:solidFill>
                <a:latin typeface="Courier New" pitchFamily="49" charset="0"/>
              </a:rPr>
              <a:t>INCLUDE Irvine16.inc</a:t>
            </a:r>
          </a:p>
          <a:p>
            <a:pPr eaLnBrk="1" hangingPunct="1">
              <a:lnSpc>
                <a:spcPct val="50000"/>
              </a:lnSpc>
              <a:spcBef>
                <a:spcPct val="50000"/>
              </a:spcBef>
            </a:pPr>
            <a:r>
              <a:rPr lang="en-US" altLang="en-US" sz="1600" b="1" smtClean="0">
                <a:solidFill>
                  <a:srgbClr val="FFFFFF"/>
                </a:solidFill>
                <a:latin typeface="Courier New" pitchFamily="49" charset="0"/>
              </a:rPr>
              <a:t>.data</a:t>
            </a:r>
          </a:p>
          <a:p>
            <a:pPr eaLnBrk="1" hangingPunct="1">
              <a:lnSpc>
                <a:spcPct val="50000"/>
              </a:lnSpc>
              <a:spcBef>
                <a:spcPct val="50000"/>
              </a:spcBef>
            </a:pPr>
            <a:r>
              <a:rPr lang="en-US" altLang="en-US" sz="1600" b="1" smtClean="0">
                <a:solidFill>
                  <a:srgbClr val="FFFFFF"/>
                </a:solidFill>
                <a:latin typeface="Courier New" pitchFamily="49" charset="0"/>
              </a:rPr>
              <a:t>val1 DWORD 10000h</a:t>
            </a:r>
          </a:p>
          <a:p>
            <a:pPr eaLnBrk="1" hangingPunct="1">
              <a:lnSpc>
                <a:spcPct val="50000"/>
              </a:lnSpc>
              <a:spcBef>
                <a:spcPct val="50000"/>
              </a:spcBef>
            </a:pPr>
            <a:r>
              <a:rPr lang="en-US" altLang="en-US" sz="1600" b="1" smtClean="0">
                <a:solidFill>
                  <a:srgbClr val="FFFFFF"/>
                </a:solidFill>
                <a:latin typeface="Courier New" pitchFamily="49" charset="0"/>
              </a:rPr>
              <a:t>val2 DWORD 40000h</a:t>
            </a:r>
          </a:p>
          <a:p>
            <a:pPr eaLnBrk="1" hangingPunct="1">
              <a:lnSpc>
                <a:spcPct val="50000"/>
              </a:lnSpc>
              <a:spcBef>
                <a:spcPct val="50000"/>
              </a:spcBef>
            </a:pPr>
            <a:r>
              <a:rPr lang="en-US" altLang="en-US" sz="1600" b="1" smtClean="0">
                <a:solidFill>
                  <a:srgbClr val="FFFFFF"/>
                </a:solidFill>
                <a:latin typeface="Courier New" pitchFamily="49" charset="0"/>
              </a:rPr>
              <a:t>val3 DWORD 20000h</a:t>
            </a:r>
          </a:p>
          <a:p>
            <a:pPr eaLnBrk="1" hangingPunct="1">
              <a:lnSpc>
                <a:spcPct val="50000"/>
              </a:lnSpc>
              <a:spcBef>
                <a:spcPct val="50000"/>
              </a:spcBef>
            </a:pPr>
            <a:r>
              <a:rPr lang="en-US" altLang="en-US" sz="1600" b="1" smtClean="0">
                <a:solidFill>
                  <a:srgbClr val="FFFFFF"/>
                </a:solidFill>
                <a:latin typeface="Courier New" pitchFamily="49" charset="0"/>
              </a:rPr>
              <a:t>finalVal DWORD ?</a:t>
            </a:r>
          </a:p>
          <a:p>
            <a:pPr eaLnBrk="1" hangingPunct="1">
              <a:lnSpc>
                <a:spcPct val="50000"/>
              </a:lnSpc>
              <a:spcBef>
                <a:spcPct val="50000"/>
              </a:spcBef>
            </a:pPr>
            <a:r>
              <a:rPr lang="en-US" altLang="en-US" sz="1600" b="1" smtClean="0">
                <a:solidFill>
                  <a:srgbClr val="FFFFFF"/>
                </a:solidFill>
                <a:latin typeface="Courier New" pitchFamily="49" charset="0"/>
              </a:rPr>
              <a:t>.code</a:t>
            </a:r>
          </a:p>
          <a:p>
            <a:pPr eaLnBrk="1" hangingPunct="1">
              <a:lnSpc>
                <a:spcPct val="50000"/>
              </a:lnSpc>
              <a:spcBef>
                <a:spcPct val="50000"/>
              </a:spcBef>
            </a:pPr>
            <a:r>
              <a:rPr lang="en-US" altLang="en-US" sz="1600" b="1" smtClean="0">
                <a:solidFill>
                  <a:srgbClr val="FFFFFF"/>
                </a:solidFill>
                <a:latin typeface="Courier New" pitchFamily="49" charset="0"/>
              </a:rPr>
              <a:t>main PROC</a:t>
            </a:r>
          </a:p>
          <a:p>
            <a:pPr lvl="1" eaLnBrk="1" hangingPunct="1">
              <a:lnSpc>
                <a:spcPct val="50000"/>
              </a:lnSpc>
              <a:spcBef>
                <a:spcPct val="50000"/>
              </a:spcBef>
            </a:pPr>
            <a:r>
              <a:rPr lang="en-US" altLang="en-US" sz="1600" b="1" smtClean="0">
                <a:solidFill>
                  <a:srgbClr val="FFCC66"/>
                </a:solidFill>
                <a:latin typeface="Courier New" pitchFamily="49" charset="0"/>
              </a:rPr>
              <a:t>mov ax,@data	; initialize DS</a:t>
            </a:r>
          </a:p>
          <a:p>
            <a:pPr lvl="1" eaLnBrk="1" hangingPunct="1">
              <a:lnSpc>
                <a:spcPct val="50000"/>
              </a:lnSpc>
              <a:spcBef>
                <a:spcPct val="50000"/>
              </a:spcBef>
            </a:pPr>
            <a:r>
              <a:rPr lang="en-US" altLang="en-US" sz="1600" b="1" smtClean="0">
                <a:solidFill>
                  <a:srgbClr val="FFCC66"/>
                </a:solidFill>
                <a:latin typeface="Courier New" pitchFamily="49" charset="0"/>
              </a:rPr>
              <a:t>mov ds,ax </a:t>
            </a:r>
          </a:p>
          <a:p>
            <a:pPr lvl="1" eaLnBrk="1" hangingPunct="1">
              <a:lnSpc>
                <a:spcPct val="50000"/>
              </a:lnSpc>
              <a:spcBef>
                <a:spcPct val="50000"/>
              </a:spcBef>
            </a:pPr>
            <a:r>
              <a:rPr lang="en-US" altLang="en-US" sz="1600" b="1" smtClean="0">
                <a:solidFill>
                  <a:srgbClr val="FFFFFF"/>
                </a:solidFill>
                <a:latin typeface="Courier New" pitchFamily="49" charset="0"/>
              </a:rPr>
              <a:t>mov eax,val1	; get first value</a:t>
            </a:r>
          </a:p>
          <a:p>
            <a:pPr lvl="1" eaLnBrk="1" hangingPunct="1">
              <a:lnSpc>
                <a:spcPct val="50000"/>
              </a:lnSpc>
              <a:spcBef>
                <a:spcPct val="50000"/>
              </a:spcBef>
            </a:pPr>
            <a:r>
              <a:rPr lang="en-US" altLang="en-US" sz="1600" b="1" smtClean="0">
                <a:solidFill>
                  <a:srgbClr val="FFFFFF"/>
                </a:solidFill>
                <a:latin typeface="Courier New" pitchFamily="49" charset="0"/>
              </a:rPr>
              <a:t>add eax,val2	; add second value</a:t>
            </a:r>
          </a:p>
          <a:p>
            <a:pPr lvl="1" eaLnBrk="1" hangingPunct="1">
              <a:lnSpc>
                <a:spcPct val="50000"/>
              </a:lnSpc>
              <a:spcBef>
                <a:spcPct val="50000"/>
              </a:spcBef>
            </a:pPr>
            <a:r>
              <a:rPr lang="en-US" altLang="en-US" sz="1600" b="1" smtClean="0">
                <a:solidFill>
                  <a:srgbClr val="FFFFFF"/>
                </a:solidFill>
                <a:latin typeface="Courier New" pitchFamily="49" charset="0"/>
              </a:rPr>
              <a:t>sub eax,val3	; subtract third value</a:t>
            </a:r>
          </a:p>
          <a:p>
            <a:pPr lvl="1" eaLnBrk="1" hangingPunct="1">
              <a:lnSpc>
                <a:spcPct val="50000"/>
              </a:lnSpc>
              <a:spcBef>
                <a:spcPct val="50000"/>
              </a:spcBef>
            </a:pPr>
            <a:r>
              <a:rPr lang="en-US" altLang="en-US" sz="1600" b="1" smtClean="0">
                <a:solidFill>
                  <a:srgbClr val="FFFFFF"/>
                </a:solidFill>
                <a:latin typeface="Courier New" pitchFamily="49" charset="0"/>
              </a:rPr>
              <a:t>mov finalVal,eax	; store the result</a:t>
            </a:r>
          </a:p>
          <a:p>
            <a:pPr lvl="1" eaLnBrk="1" hangingPunct="1">
              <a:lnSpc>
                <a:spcPct val="50000"/>
              </a:lnSpc>
              <a:spcBef>
                <a:spcPct val="50000"/>
              </a:spcBef>
            </a:pPr>
            <a:r>
              <a:rPr lang="en-US" altLang="en-US" sz="1600" b="1" smtClean="0">
                <a:solidFill>
                  <a:srgbClr val="FFFFFF"/>
                </a:solidFill>
                <a:latin typeface="Courier New" pitchFamily="49" charset="0"/>
              </a:rPr>
              <a:t>call DumpRegs	; display registers</a:t>
            </a:r>
          </a:p>
          <a:p>
            <a:pPr lvl="1" eaLnBrk="1" hangingPunct="1">
              <a:lnSpc>
                <a:spcPct val="50000"/>
              </a:lnSpc>
              <a:spcBef>
                <a:spcPct val="50000"/>
              </a:spcBef>
            </a:pPr>
            <a:r>
              <a:rPr lang="en-US" altLang="en-US" sz="1600" b="1" smtClean="0">
                <a:solidFill>
                  <a:srgbClr val="FFFFFF"/>
                </a:solidFill>
                <a:latin typeface="Courier New" pitchFamily="49" charset="0"/>
              </a:rPr>
              <a:t>exit</a:t>
            </a:r>
          </a:p>
          <a:p>
            <a:pPr eaLnBrk="1" hangingPunct="1">
              <a:lnSpc>
                <a:spcPct val="50000"/>
              </a:lnSpc>
              <a:spcBef>
                <a:spcPct val="50000"/>
              </a:spcBef>
            </a:pPr>
            <a:r>
              <a:rPr lang="en-US" altLang="en-US" sz="1600" b="1" smtClean="0">
                <a:solidFill>
                  <a:srgbClr val="FFFFFF"/>
                </a:solidFill>
                <a:latin typeface="Courier New" pitchFamily="49" charset="0"/>
              </a:rPr>
              <a:t>main ENDP</a:t>
            </a:r>
          </a:p>
          <a:p>
            <a:pPr eaLnBrk="1" hangingPunct="1">
              <a:lnSpc>
                <a:spcPct val="50000"/>
              </a:lnSpc>
              <a:spcBef>
                <a:spcPct val="50000"/>
              </a:spcBef>
            </a:pPr>
            <a:r>
              <a:rPr lang="en-US" altLang="en-US" sz="1600" b="1" smtClean="0">
                <a:solidFill>
                  <a:srgbClr val="FFFFFF"/>
                </a:solidFill>
                <a:latin typeface="Courier New" pitchFamily="49" charset="0"/>
              </a:rPr>
              <a:t>END main</a:t>
            </a:r>
          </a:p>
        </p:txBody>
      </p:sp>
    </p:spTree>
    <p:extLst>
      <p:ext uri="{BB962C8B-B14F-4D97-AF65-F5344CB8AC3E}">
        <p14:creationId xmlns:p14="http://schemas.microsoft.com/office/powerpoint/2010/main" val="1381561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solidFill>
                  <a:srgbClr val="FFFFFF"/>
                </a:solidFill>
              </a:rPr>
              <a:t>Irvine, Kip R. Assembly Language for x86 Processors 6/e, 2010.</a:t>
            </a:r>
          </a:p>
        </p:txBody>
      </p:sp>
      <p:sp>
        <p:nvSpPr>
          <p:cNvPr id="59395"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7AEF7CCA-A68A-410D-8CD0-10862E2F6CEC}" type="slidenum">
              <a:rPr lang="en-US" altLang="en-US" sz="1600">
                <a:solidFill>
                  <a:srgbClr val="FFFFFF"/>
                </a:solidFill>
                <a:latin typeface="Times New Roman" pitchFamily="18" charset="0"/>
              </a:rPr>
              <a:pPr eaLnBrk="1" hangingPunct="1"/>
              <a:t>46</a:t>
            </a:fld>
            <a:endParaRPr lang="en-US" altLang="en-US" sz="1600">
              <a:solidFill>
                <a:srgbClr val="FFFFFF"/>
              </a:solidFill>
              <a:latin typeface="Times New Roman" pitchFamily="18" charset="0"/>
            </a:endParaRPr>
          </a:p>
        </p:txBody>
      </p:sp>
      <p:sp>
        <p:nvSpPr>
          <p:cNvPr id="143362" name="Rectangle 2"/>
          <p:cNvSpPr>
            <a:spLocks noGrp="1" noChangeArrowheads="1"/>
          </p:cNvSpPr>
          <p:nvPr>
            <p:ph type="title"/>
          </p:nvPr>
        </p:nvSpPr>
        <p:spPr/>
        <p:txBody>
          <a:bodyPr/>
          <a:lstStyle/>
          <a:p>
            <a:pPr eaLnBrk="1" hangingPunct="1">
              <a:defRPr/>
            </a:pPr>
            <a:r>
              <a:rPr lang="en-US" altLang="en-US" smtClean="0"/>
              <a:t>Summary</a:t>
            </a:r>
          </a:p>
        </p:txBody>
      </p:sp>
      <p:sp>
        <p:nvSpPr>
          <p:cNvPr id="59397" name="Rectangle 3"/>
          <p:cNvSpPr>
            <a:spLocks noGrp="1" noChangeArrowheads="1"/>
          </p:cNvSpPr>
          <p:nvPr>
            <p:ph type="body" idx="1"/>
          </p:nvPr>
        </p:nvSpPr>
        <p:spPr>
          <a:xfrm>
            <a:off x="685800" y="1143000"/>
            <a:ext cx="7772400" cy="4876800"/>
          </a:xfrm>
        </p:spPr>
        <p:txBody>
          <a:bodyPr/>
          <a:lstStyle/>
          <a:p>
            <a:pPr eaLnBrk="1" hangingPunct="1">
              <a:lnSpc>
                <a:spcPct val="110000"/>
              </a:lnSpc>
            </a:pPr>
            <a:r>
              <a:rPr lang="en-US" altLang="en-US" sz="2000" smtClean="0"/>
              <a:t>Integer expression, character constant</a:t>
            </a:r>
          </a:p>
          <a:p>
            <a:pPr eaLnBrk="1" hangingPunct="1">
              <a:lnSpc>
                <a:spcPct val="110000"/>
              </a:lnSpc>
            </a:pPr>
            <a:r>
              <a:rPr lang="en-US" altLang="en-US" sz="2000" smtClean="0"/>
              <a:t>directive – interpreted by the assembler</a:t>
            </a:r>
          </a:p>
          <a:p>
            <a:pPr eaLnBrk="1" hangingPunct="1">
              <a:lnSpc>
                <a:spcPct val="110000"/>
              </a:lnSpc>
            </a:pPr>
            <a:r>
              <a:rPr lang="en-US" altLang="en-US" sz="2000" smtClean="0"/>
              <a:t>instruction – executes at runtime</a:t>
            </a:r>
          </a:p>
          <a:p>
            <a:pPr eaLnBrk="1" hangingPunct="1">
              <a:lnSpc>
                <a:spcPct val="110000"/>
              </a:lnSpc>
            </a:pPr>
            <a:r>
              <a:rPr lang="en-US" altLang="en-US" sz="2000" smtClean="0"/>
              <a:t>code, data, and stack segments</a:t>
            </a:r>
          </a:p>
          <a:p>
            <a:pPr eaLnBrk="1" hangingPunct="1">
              <a:lnSpc>
                <a:spcPct val="110000"/>
              </a:lnSpc>
            </a:pPr>
            <a:r>
              <a:rPr lang="en-US" altLang="en-US" sz="2000" smtClean="0"/>
              <a:t>source, listing, object, map, executable files</a:t>
            </a:r>
          </a:p>
          <a:p>
            <a:pPr eaLnBrk="1" hangingPunct="1">
              <a:lnSpc>
                <a:spcPct val="110000"/>
              </a:lnSpc>
            </a:pPr>
            <a:r>
              <a:rPr lang="en-US" altLang="en-US" sz="2000" smtClean="0"/>
              <a:t>Data definition directives:</a:t>
            </a:r>
          </a:p>
          <a:p>
            <a:pPr lvl="1" eaLnBrk="1" hangingPunct="1">
              <a:lnSpc>
                <a:spcPct val="110000"/>
              </a:lnSpc>
            </a:pPr>
            <a:r>
              <a:rPr lang="en-US" altLang="en-US" sz="1800" smtClean="0"/>
              <a:t>BYTE, SBYTE, WORD, SWORD, DWORD, SDWORD, QWORD, TBYTE, REAL4, REAL8, and REAL10</a:t>
            </a:r>
          </a:p>
          <a:p>
            <a:pPr lvl="1" eaLnBrk="1" hangingPunct="1">
              <a:lnSpc>
                <a:spcPct val="110000"/>
              </a:lnSpc>
            </a:pPr>
            <a:r>
              <a:rPr lang="en-US" altLang="en-US" sz="2000" smtClean="0"/>
              <a:t>DUP operator, location counter ($)</a:t>
            </a:r>
          </a:p>
          <a:p>
            <a:pPr eaLnBrk="1" hangingPunct="1">
              <a:lnSpc>
                <a:spcPct val="110000"/>
              </a:lnSpc>
            </a:pPr>
            <a:r>
              <a:rPr lang="en-US" altLang="en-US" sz="2000" smtClean="0"/>
              <a:t>Symbolic constant</a:t>
            </a:r>
          </a:p>
          <a:p>
            <a:pPr lvl="1" eaLnBrk="1" hangingPunct="1">
              <a:lnSpc>
                <a:spcPct val="110000"/>
              </a:lnSpc>
            </a:pPr>
            <a:r>
              <a:rPr lang="en-US" altLang="en-US" sz="1800" smtClean="0"/>
              <a:t>EQU and TEXTEQU</a:t>
            </a:r>
          </a:p>
        </p:txBody>
      </p:sp>
    </p:spTree>
    <p:extLst>
      <p:ext uri="{BB962C8B-B14F-4D97-AF65-F5344CB8AC3E}">
        <p14:creationId xmlns:p14="http://schemas.microsoft.com/office/powerpoint/2010/main" val="1160533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solidFill>
                  <a:srgbClr val="FFFFFF"/>
                </a:solidFill>
              </a:rPr>
              <a:t>Irvine, Kip R. Assembly Language for x86 Processors 6/e, 2010.</a:t>
            </a:r>
          </a:p>
        </p:txBody>
      </p:sp>
      <p:sp>
        <p:nvSpPr>
          <p:cNvPr id="60419"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85C7542B-7E80-4DF9-9417-474DC1F896B2}" type="slidenum">
              <a:rPr lang="en-US" altLang="en-US" sz="1600">
                <a:solidFill>
                  <a:srgbClr val="FFFFFF"/>
                </a:solidFill>
                <a:latin typeface="Times New Roman" pitchFamily="18" charset="0"/>
              </a:rPr>
              <a:pPr eaLnBrk="1" hangingPunct="1"/>
              <a:t>47</a:t>
            </a:fld>
            <a:endParaRPr lang="en-US" altLang="en-US" sz="1600">
              <a:solidFill>
                <a:srgbClr val="FFFFFF"/>
              </a:solidFill>
              <a:latin typeface="Times New Roman" pitchFamily="18" charset="0"/>
            </a:endParaRPr>
          </a:p>
        </p:txBody>
      </p:sp>
      <p:sp>
        <p:nvSpPr>
          <p:cNvPr id="34818" name="Rectangle 2"/>
          <p:cNvSpPr>
            <a:spLocks noGrp="1" noChangeArrowheads="1"/>
          </p:cNvSpPr>
          <p:nvPr>
            <p:ph type="title"/>
          </p:nvPr>
        </p:nvSpPr>
        <p:spPr>
          <a:xfrm>
            <a:off x="3200400" y="3276600"/>
            <a:ext cx="2895600" cy="457200"/>
          </a:xfrm>
          <a:ln>
            <a:solidFill>
              <a:schemeClr val="tx1"/>
            </a:solidFill>
            <a:miter lim="800000"/>
            <a:headEnd/>
            <a:tailEnd/>
          </a:ln>
        </p:spPr>
        <p:txBody>
          <a:bodyPr tIns="137160"/>
          <a:lstStyle/>
          <a:p>
            <a:pPr eaLnBrk="1" hangingPunct="1">
              <a:defRPr/>
            </a:pPr>
            <a:r>
              <a:rPr lang="en-US" altLang="en-US" sz="2400" smtClean="0">
                <a:latin typeface="Viner Hand ITC" pitchFamily="66" charset="0"/>
              </a:rPr>
              <a:t>4C 61   46 69 6E</a:t>
            </a:r>
          </a:p>
        </p:txBody>
      </p:sp>
      <p:graphicFrame>
        <p:nvGraphicFramePr>
          <p:cNvPr id="60421" name="Object 5"/>
          <p:cNvGraphicFramePr>
            <a:graphicFrameLocks noChangeAspect="1"/>
          </p:cNvGraphicFramePr>
          <p:nvPr/>
        </p:nvGraphicFramePr>
        <p:xfrm>
          <a:off x="3962400" y="2362200"/>
          <a:ext cx="1295400" cy="688975"/>
        </p:xfrm>
        <a:graphic>
          <a:graphicData uri="http://schemas.openxmlformats.org/presentationml/2006/ole">
            <mc:AlternateContent xmlns:mc="http://schemas.openxmlformats.org/markup-compatibility/2006">
              <mc:Choice xmlns:v="urn:schemas-microsoft-com:vml" Requires="v">
                <p:oleObj spid="_x0000_s108602" name="Clip" r:id="rId3" imgW="4090988" imgH="2178050" progId="MS_ClipArt_Gallery.2">
                  <p:embed/>
                </p:oleObj>
              </mc:Choice>
              <mc:Fallback>
                <p:oleObj name="Clip" r:id="rId3" imgW="4090988" imgH="21780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3622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2609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EFC645BE-0FCF-4E2A-84A6-9C0CC74A5DCA}" type="slidenum">
              <a:rPr lang="en-US" altLang="en-US">
                <a:solidFill>
                  <a:srgbClr val="FFFFFF"/>
                </a:solidFill>
              </a:rPr>
              <a:pPr/>
              <a:t>5</a:t>
            </a:fld>
            <a:endParaRPr lang="en-US" altLang="en-US">
              <a:solidFill>
                <a:srgbClr val="FFFFFF"/>
              </a:solidFill>
            </a:endParaRPr>
          </a:p>
        </p:txBody>
      </p:sp>
      <p:sp>
        <p:nvSpPr>
          <p:cNvPr id="89090" name="Rectangle 2"/>
          <p:cNvSpPr>
            <a:spLocks noGrp="1" noChangeArrowheads="1"/>
          </p:cNvSpPr>
          <p:nvPr>
            <p:ph type="title"/>
          </p:nvPr>
        </p:nvSpPr>
        <p:spPr>
          <a:xfrm>
            <a:off x="533400" y="228600"/>
            <a:ext cx="8001000" cy="609600"/>
          </a:xfrm>
        </p:spPr>
        <p:txBody>
          <a:bodyPr/>
          <a:lstStyle/>
          <a:p>
            <a:r>
              <a:rPr lang="en-US" altLang="en-US" dirty="0"/>
              <a:t>Example: Adding and Subtracting Integers</a:t>
            </a:r>
          </a:p>
        </p:txBody>
      </p:sp>
      <p:sp>
        <p:nvSpPr>
          <p:cNvPr id="89091" name="Text Box 3"/>
          <p:cNvSpPr txBox="1">
            <a:spLocks noChangeArrowheads="1"/>
          </p:cNvSpPr>
          <p:nvPr/>
        </p:nvSpPr>
        <p:spPr bwMode="auto">
          <a:xfrm>
            <a:off x="762000" y="1219200"/>
            <a:ext cx="7696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60000"/>
              </a:lnSpc>
              <a:spcBef>
                <a:spcPct val="50000"/>
              </a:spcBef>
            </a:pPr>
            <a:r>
              <a:rPr lang="en-US" altLang="en-US" sz="1800" b="1" dirty="0">
                <a:solidFill>
                  <a:srgbClr val="FFFFFF"/>
                </a:solidFill>
                <a:latin typeface="Courier New" pitchFamily="49" charset="0"/>
              </a:rPr>
              <a:t>TITLE Add and Subtract           (</a:t>
            </a:r>
            <a:r>
              <a:rPr lang="en-US" altLang="en-US" sz="1800" b="1" dirty="0" err="1">
                <a:solidFill>
                  <a:srgbClr val="FFFFFF"/>
                </a:solidFill>
                <a:latin typeface="Courier New" pitchFamily="49" charset="0"/>
              </a:rPr>
              <a:t>AddSub.asm</a:t>
            </a:r>
            <a:r>
              <a:rPr lang="en-US" altLang="en-US" sz="1800" b="1" dirty="0">
                <a:solidFill>
                  <a:srgbClr val="FFFFFF"/>
                </a:solidFill>
                <a:latin typeface="Courier New" pitchFamily="49" charset="0"/>
              </a:rPr>
              <a:t>)</a:t>
            </a:r>
          </a:p>
          <a:p>
            <a:pPr>
              <a:lnSpc>
                <a:spcPct val="60000"/>
              </a:lnSpc>
              <a:spcBef>
                <a:spcPct val="50000"/>
              </a:spcBef>
            </a:pPr>
            <a:endParaRPr lang="en-US" altLang="en-US" sz="1800" b="1" dirty="0">
              <a:solidFill>
                <a:srgbClr val="FFFFFF"/>
              </a:solidFill>
              <a:latin typeface="Courier New" pitchFamily="49" charset="0"/>
            </a:endParaRPr>
          </a:p>
          <a:p>
            <a:pPr>
              <a:lnSpc>
                <a:spcPct val="60000"/>
              </a:lnSpc>
              <a:spcBef>
                <a:spcPct val="50000"/>
              </a:spcBef>
            </a:pPr>
            <a:r>
              <a:rPr lang="en-US" altLang="en-US" sz="1800" b="1" dirty="0">
                <a:solidFill>
                  <a:srgbClr val="FFFFFF"/>
                </a:solidFill>
                <a:latin typeface="Courier New" pitchFamily="49" charset="0"/>
              </a:rPr>
              <a:t>; This program adds and subtracts 32-bit integers.</a:t>
            </a:r>
          </a:p>
          <a:p>
            <a:pPr>
              <a:lnSpc>
                <a:spcPct val="60000"/>
              </a:lnSpc>
              <a:spcBef>
                <a:spcPct val="50000"/>
              </a:spcBef>
            </a:pPr>
            <a:endParaRPr lang="en-US" altLang="en-US" sz="1800" b="1" dirty="0">
              <a:solidFill>
                <a:srgbClr val="FFFFFF"/>
              </a:solidFill>
              <a:latin typeface="Courier New" pitchFamily="49" charset="0"/>
            </a:endParaRPr>
          </a:p>
          <a:p>
            <a:pPr>
              <a:lnSpc>
                <a:spcPct val="60000"/>
              </a:lnSpc>
              <a:spcBef>
                <a:spcPct val="50000"/>
              </a:spcBef>
            </a:pPr>
            <a:r>
              <a:rPr lang="en-US" altLang="en-US" sz="1800" b="1" dirty="0">
                <a:solidFill>
                  <a:srgbClr val="FFFFFF"/>
                </a:solidFill>
                <a:latin typeface="Courier New" pitchFamily="49" charset="0"/>
              </a:rPr>
              <a:t>INCLUDE Irvine32.inc</a:t>
            </a:r>
          </a:p>
          <a:p>
            <a:pPr>
              <a:lnSpc>
                <a:spcPct val="60000"/>
              </a:lnSpc>
              <a:spcBef>
                <a:spcPct val="50000"/>
              </a:spcBef>
            </a:pPr>
            <a:r>
              <a:rPr lang="en-US" altLang="en-US" sz="1800" b="1" dirty="0">
                <a:solidFill>
                  <a:srgbClr val="FFFFFF"/>
                </a:solidFill>
                <a:latin typeface="Courier New" pitchFamily="49" charset="0"/>
              </a:rPr>
              <a:t>.code</a:t>
            </a:r>
          </a:p>
          <a:p>
            <a:pPr>
              <a:lnSpc>
                <a:spcPct val="60000"/>
              </a:lnSpc>
              <a:spcBef>
                <a:spcPct val="50000"/>
              </a:spcBef>
            </a:pPr>
            <a:r>
              <a:rPr lang="en-US" altLang="en-US" sz="1800" b="1" dirty="0">
                <a:solidFill>
                  <a:srgbClr val="FFFFFF"/>
                </a:solidFill>
                <a:latin typeface="Courier New" pitchFamily="49" charset="0"/>
              </a:rPr>
              <a:t>main PROC</a:t>
            </a:r>
          </a:p>
          <a:p>
            <a:pPr>
              <a:lnSpc>
                <a:spcPct val="6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eax,10000h	; EAX = 10000h</a:t>
            </a:r>
          </a:p>
          <a:p>
            <a:pPr>
              <a:lnSpc>
                <a:spcPct val="60000"/>
              </a:lnSpc>
              <a:spcBef>
                <a:spcPct val="50000"/>
              </a:spcBef>
            </a:pPr>
            <a:r>
              <a:rPr lang="en-US" altLang="en-US" sz="1800" b="1" dirty="0">
                <a:solidFill>
                  <a:srgbClr val="FFFFFF"/>
                </a:solidFill>
                <a:latin typeface="Courier New" pitchFamily="49" charset="0"/>
              </a:rPr>
              <a:t>	add eax,40000h	; EAX = 50000h</a:t>
            </a:r>
          </a:p>
          <a:p>
            <a:pPr>
              <a:lnSpc>
                <a:spcPct val="60000"/>
              </a:lnSpc>
              <a:spcBef>
                <a:spcPct val="50000"/>
              </a:spcBef>
            </a:pPr>
            <a:r>
              <a:rPr lang="en-US" altLang="en-US" sz="1800" b="1" dirty="0">
                <a:solidFill>
                  <a:srgbClr val="FFFFFF"/>
                </a:solidFill>
                <a:latin typeface="Courier New" pitchFamily="49" charset="0"/>
              </a:rPr>
              <a:t>	sub eax,20000h	; EAX = 30000h</a:t>
            </a:r>
          </a:p>
          <a:p>
            <a:pPr>
              <a:lnSpc>
                <a:spcPct val="60000"/>
              </a:lnSpc>
              <a:spcBef>
                <a:spcPct val="50000"/>
              </a:spcBef>
            </a:pPr>
            <a:r>
              <a:rPr lang="en-US" altLang="en-US" sz="1800" b="1" dirty="0">
                <a:solidFill>
                  <a:srgbClr val="FFFFFF"/>
                </a:solidFill>
                <a:latin typeface="Courier New" pitchFamily="49" charset="0"/>
              </a:rPr>
              <a:t>	call </a:t>
            </a:r>
            <a:r>
              <a:rPr lang="en-US" altLang="en-US" sz="1800" b="1" dirty="0" err="1">
                <a:solidFill>
                  <a:srgbClr val="FFFFFF"/>
                </a:solidFill>
                <a:latin typeface="Courier New" pitchFamily="49" charset="0"/>
              </a:rPr>
              <a:t>DumpRegs</a:t>
            </a:r>
            <a:r>
              <a:rPr lang="en-US" altLang="en-US" sz="1800" b="1" dirty="0">
                <a:solidFill>
                  <a:srgbClr val="FFFFFF"/>
                </a:solidFill>
                <a:latin typeface="Courier New" pitchFamily="49" charset="0"/>
              </a:rPr>
              <a:t>	; display registers</a:t>
            </a:r>
          </a:p>
          <a:p>
            <a:pPr>
              <a:lnSpc>
                <a:spcPct val="60000"/>
              </a:lnSpc>
              <a:spcBef>
                <a:spcPct val="50000"/>
              </a:spcBef>
            </a:pPr>
            <a:r>
              <a:rPr lang="en-US" altLang="en-US" sz="1800" b="1" dirty="0">
                <a:solidFill>
                  <a:srgbClr val="FFFFFF"/>
                </a:solidFill>
                <a:latin typeface="Courier New" pitchFamily="49" charset="0"/>
              </a:rPr>
              <a:t>	exit</a:t>
            </a:r>
          </a:p>
          <a:p>
            <a:pPr>
              <a:lnSpc>
                <a:spcPct val="60000"/>
              </a:lnSpc>
              <a:spcBef>
                <a:spcPct val="50000"/>
              </a:spcBef>
            </a:pPr>
            <a:r>
              <a:rPr lang="en-US" altLang="en-US" sz="1800" b="1" dirty="0">
                <a:solidFill>
                  <a:srgbClr val="FFFFFF"/>
                </a:solidFill>
                <a:latin typeface="Courier New" pitchFamily="49" charset="0"/>
              </a:rPr>
              <a:t>main ENDP</a:t>
            </a:r>
          </a:p>
          <a:p>
            <a:pPr>
              <a:lnSpc>
                <a:spcPct val="60000"/>
              </a:lnSpc>
              <a:spcBef>
                <a:spcPct val="50000"/>
              </a:spcBef>
            </a:pPr>
            <a:r>
              <a:rPr lang="en-US" altLang="en-US" sz="1800" b="1" dirty="0">
                <a:solidFill>
                  <a:srgbClr val="FFFFFF"/>
                </a:solidFill>
                <a:latin typeface="Courier New" pitchFamily="49" charset="0"/>
              </a:rPr>
              <a:t>END main</a:t>
            </a:r>
          </a:p>
        </p:txBody>
      </p:sp>
    </p:spTree>
    <p:extLst>
      <p:ext uri="{BB962C8B-B14F-4D97-AF65-F5344CB8AC3E}">
        <p14:creationId xmlns:p14="http://schemas.microsoft.com/office/powerpoint/2010/main" val="3824177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284BA1BD-3790-4B45-BF08-75CBD70A7E63}" type="slidenum">
              <a:rPr lang="en-US" altLang="en-US">
                <a:solidFill>
                  <a:srgbClr val="FFFFFF"/>
                </a:solidFill>
              </a:rPr>
              <a:pPr/>
              <a:t>6</a:t>
            </a:fld>
            <a:endParaRPr lang="en-US" altLang="en-US">
              <a:solidFill>
                <a:srgbClr val="FFFFFF"/>
              </a:solidFill>
            </a:endParaRPr>
          </a:p>
        </p:txBody>
      </p:sp>
      <p:sp>
        <p:nvSpPr>
          <p:cNvPr id="100354" name="Rectangle 2"/>
          <p:cNvSpPr>
            <a:spLocks noGrp="1" noChangeArrowheads="1"/>
          </p:cNvSpPr>
          <p:nvPr>
            <p:ph type="title"/>
          </p:nvPr>
        </p:nvSpPr>
        <p:spPr/>
        <p:txBody>
          <a:bodyPr/>
          <a:lstStyle/>
          <a:p>
            <a:r>
              <a:rPr lang="en-US" altLang="en-US" dirty="0"/>
              <a:t>Assemble-Link Execute </a:t>
            </a:r>
            <a:r>
              <a:rPr lang="en-US" altLang="en-US" dirty="0" smtClean="0"/>
              <a:t>Cycle</a:t>
            </a:r>
            <a:br>
              <a:rPr lang="en-US" altLang="en-US" dirty="0" smtClean="0"/>
            </a:br>
            <a:r>
              <a:rPr lang="en-US" altLang="en-US" sz="2400" dirty="0" smtClean="0"/>
              <a:t>(Steps to Produce an Executable File)</a:t>
            </a:r>
            <a:endParaRPr lang="en-US" altLang="en-US" sz="2400" dirty="0"/>
          </a:p>
        </p:txBody>
      </p:sp>
      <p:sp>
        <p:nvSpPr>
          <p:cNvPr id="100355" name="Rectangle 3"/>
          <p:cNvSpPr>
            <a:spLocks noGrp="1" noChangeArrowheads="1"/>
          </p:cNvSpPr>
          <p:nvPr>
            <p:ph type="body" idx="1"/>
          </p:nvPr>
        </p:nvSpPr>
        <p:spPr>
          <a:xfrm>
            <a:off x="685800" y="1143000"/>
            <a:ext cx="7772400" cy="5105400"/>
          </a:xfrm>
        </p:spPr>
        <p:txBody>
          <a:bodyPr/>
          <a:lstStyle/>
          <a:p>
            <a:r>
              <a:rPr lang="en-US" altLang="en-US" sz="2000" dirty="0"/>
              <a:t>The following diagram describes the steps from creating a source program through executing the compiled program.</a:t>
            </a:r>
          </a:p>
          <a:p>
            <a:r>
              <a:rPr lang="en-US" altLang="en-US" sz="2000" dirty="0"/>
              <a:t>If the source code is modified, Steps 2 through 4 must be repeated</a:t>
            </a:r>
            <a:r>
              <a:rPr lang="en-US" altLang="en-US" sz="2000" dirty="0" smtClean="0"/>
              <a:t>. </a:t>
            </a:r>
            <a:r>
              <a:rPr lang="en-US" altLang="en-US" sz="2000" b="1" dirty="0" smtClean="0">
                <a:solidFill>
                  <a:srgbClr val="FFFF00"/>
                </a:solidFill>
              </a:rPr>
              <a:t>All 4 steps performed via the Visual Studio environment</a:t>
            </a:r>
            <a:r>
              <a:rPr lang="en-US" altLang="en-US" sz="2000" b="1" dirty="0" smtClean="0"/>
              <a:t>.</a:t>
            </a:r>
            <a:r>
              <a:rPr lang="en-US" altLang="en-US" sz="2000" dirty="0" smtClean="0"/>
              <a:t> </a:t>
            </a:r>
            <a:r>
              <a:rPr lang="en-US" altLang="en-US" sz="2000" i="1" u="sng" dirty="0" smtClean="0">
                <a:solidFill>
                  <a:srgbClr val="FFC000"/>
                </a:solidFill>
              </a:rPr>
              <a:t>No need to use command lines in a window.</a:t>
            </a:r>
          </a:p>
          <a:p>
            <a:endParaRPr lang="en-US" altLang="en-US" sz="2000" dirty="0"/>
          </a:p>
          <a:p>
            <a:endParaRPr lang="en-US" altLang="en-US" sz="2000" dirty="0" smtClean="0"/>
          </a:p>
          <a:p>
            <a:endParaRPr lang="en-US" altLang="en-US" sz="2000" dirty="0"/>
          </a:p>
          <a:p>
            <a:endParaRPr lang="en-US" altLang="en-US" sz="2000" dirty="0" smtClean="0"/>
          </a:p>
          <a:p>
            <a:endParaRPr lang="en-US" altLang="en-US" sz="2000" dirty="0"/>
          </a:p>
          <a:p>
            <a:endParaRPr lang="en-US" altLang="en-US" sz="2000" dirty="0" smtClean="0"/>
          </a:p>
          <a:p>
            <a:pPr marL="0" indent="0">
              <a:buNone/>
            </a:pPr>
            <a:endParaRPr lang="en-US" altLang="en-US" sz="2000" dirty="0" smtClean="0"/>
          </a:p>
          <a:p>
            <a:pPr algn="just"/>
            <a:r>
              <a:rPr lang="en-US" altLang="en-US" sz="1800" dirty="0" smtClean="0"/>
              <a:t>See </a:t>
            </a:r>
            <a:r>
              <a:rPr lang="en-US" sz="1800" dirty="0">
                <a:hlinkClick r:id="rId3"/>
              </a:rPr>
              <a:t>Getting started with MASM and Visual Studio </a:t>
            </a:r>
            <a:r>
              <a:rPr lang="en-US" sz="1800" dirty="0" smtClean="0">
                <a:hlinkClick r:id="rId3"/>
              </a:rPr>
              <a:t>2015</a:t>
            </a:r>
            <a:r>
              <a:rPr lang="en-US" sz="1800" dirty="0" smtClean="0"/>
              <a:t> </a:t>
            </a:r>
            <a:r>
              <a:rPr lang="en-US" sz="1800" dirty="0"/>
              <a:t>at </a:t>
            </a:r>
            <a:r>
              <a:rPr lang="en-US" sz="1800" dirty="0">
                <a:hlinkClick r:id="rId4"/>
              </a:rPr>
              <a:t>http://www.asmirvine.com</a:t>
            </a:r>
            <a:r>
              <a:rPr lang="en-US" sz="1800" dirty="0" smtClean="0">
                <a:hlinkClick r:id="rId4"/>
              </a:rPr>
              <a:t>/</a:t>
            </a:r>
            <a:r>
              <a:rPr lang="en-US" sz="1800" dirty="0" smtClean="0"/>
              <a:t> for instruction on assembling, linking and running ASM programs using Microsoft Visual Studio</a:t>
            </a:r>
            <a:endParaRPr lang="en-US" altLang="en-US" sz="1800" dirty="0"/>
          </a:p>
        </p:txBody>
      </p:sp>
      <p:graphicFrame>
        <p:nvGraphicFramePr>
          <p:cNvPr id="100356" name="Object 4"/>
          <p:cNvGraphicFramePr>
            <a:graphicFrameLocks noChangeAspect="1"/>
          </p:cNvGraphicFramePr>
          <p:nvPr>
            <p:extLst>
              <p:ext uri="{D42A27DB-BD31-4B8C-83A1-F6EECF244321}">
                <p14:modId xmlns:p14="http://schemas.microsoft.com/office/powerpoint/2010/main" val="2983839260"/>
              </p:ext>
            </p:extLst>
          </p:nvPr>
        </p:nvGraphicFramePr>
        <p:xfrm>
          <a:off x="609600" y="2971800"/>
          <a:ext cx="8153400" cy="2362200"/>
        </p:xfrm>
        <a:graphic>
          <a:graphicData uri="http://schemas.openxmlformats.org/presentationml/2006/ole">
            <mc:AlternateContent xmlns:mc="http://schemas.openxmlformats.org/markup-compatibility/2006">
              <mc:Choice xmlns:v="urn:schemas-microsoft-com:vml" Requires="v">
                <p:oleObj spid="_x0000_s107655" name="VISIO" r:id="rId5" imgW="4823640" imgH="1300320" progId="Visio.Drawing.6">
                  <p:embed/>
                </p:oleObj>
              </mc:Choice>
              <mc:Fallback>
                <p:oleObj name="VISIO" r:id="rId5" imgW="4823640" imgH="130032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t="-3534" r="-1904" b="-6038"/>
                      <a:stretch>
                        <a:fillRect/>
                      </a:stretch>
                    </p:blipFill>
                    <p:spPr bwMode="auto">
                      <a:xfrm>
                        <a:off x="609600" y="2971800"/>
                        <a:ext cx="8153400" cy="2362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89186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70978F98-F19E-4B6A-86EC-FA9B7084B0A3}" type="slidenum">
              <a:rPr lang="en-US" altLang="en-US">
                <a:solidFill>
                  <a:srgbClr val="FFFFFF"/>
                </a:solidFill>
              </a:rPr>
              <a:pPr/>
              <a:t>7</a:t>
            </a:fld>
            <a:endParaRPr lang="en-US" altLang="en-US">
              <a:solidFill>
                <a:srgbClr val="FFFFFF"/>
              </a:solidFill>
            </a:endParaRPr>
          </a:p>
        </p:txBody>
      </p:sp>
      <p:sp>
        <p:nvSpPr>
          <p:cNvPr id="102402" name="Rectangle 2"/>
          <p:cNvSpPr>
            <a:spLocks noGrp="1" noChangeArrowheads="1"/>
          </p:cNvSpPr>
          <p:nvPr>
            <p:ph type="title"/>
          </p:nvPr>
        </p:nvSpPr>
        <p:spPr/>
        <p:txBody>
          <a:bodyPr/>
          <a:lstStyle/>
          <a:p>
            <a:r>
              <a:rPr lang="en-US" altLang="en-US"/>
              <a:t>Listing File</a:t>
            </a:r>
          </a:p>
        </p:txBody>
      </p:sp>
      <p:sp>
        <p:nvSpPr>
          <p:cNvPr id="102403" name="Rectangle 3"/>
          <p:cNvSpPr>
            <a:spLocks noGrp="1" noChangeArrowheads="1"/>
          </p:cNvSpPr>
          <p:nvPr>
            <p:ph type="body" idx="1"/>
          </p:nvPr>
        </p:nvSpPr>
        <p:spPr>
          <a:xfrm>
            <a:off x="762000" y="1524000"/>
            <a:ext cx="7772400" cy="3581400"/>
          </a:xfrm>
        </p:spPr>
        <p:txBody>
          <a:bodyPr/>
          <a:lstStyle/>
          <a:p>
            <a:r>
              <a:rPr lang="en-US" altLang="en-US" dirty="0"/>
              <a:t>Use it to see how your program is compiled</a:t>
            </a:r>
          </a:p>
          <a:p>
            <a:r>
              <a:rPr lang="en-US" altLang="en-US" dirty="0"/>
              <a:t>Contains </a:t>
            </a:r>
          </a:p>
          <a:p>
            <a:pPr lvl="1"/>
            <a:r>
              <a:rPr lang="en-US" altLang="en-US" dirty="0"/>
              <a:t>source code</a:t>
            </a:r>
          </a:p>
          <a:p>
            <a:pPr lvl="1"/>
            <a:r>
              <a:rPr lang="en-US" altLang="en-US" dirty="0"/>
              <a:t>addresses</a:t>
            </a:r>
          </a:p>
          <a:p>
            <a:pPr lvl="1"/>
            <a:r>
              <a:rPr lang="en-US" altLang="en-US" dirty="0"/>
              <a:t>object code (machine language)</a:t>
            </a:r>
          </a:p>
          <a:p>
            <a:pPr lvl="1"/>
            <a:r>
              <a:rPr lang="en-US" altLang="en-US" dirty="0"/>
              <a:t>segment names</a:t>
            </a:r>
          </a:p>
          <a:p>
            <a:pPr lvl="1"/>
            <a:r>
              <a:rPr lang="en-US" altLang="en-US" dirty="0"/>
              <a:t>symbols (variables, procedures, and constants)</a:t>
            </a:r>
          </a:p>
          <a:p>
            <a:r>
              <a:rPr lang="en-US" altLang="en-US" dirty="0"/>
              <a:t>Example: </a:t>
            </a:r>
            <a:r>
              <a:rPr lang="en-US" altLang="en-US" dirty="0">
                <a:hlinkClick r:id="rId2" action="ppaction://hlinkfile"/>
              </a:rPr>
              <a:t>addSub.lst</a:t>
            </a:r>
            <a:endParaRPr lang="en-US" altLang="en-US" dirty="0"/>
          </a:p>
        </p:txBody>
      </p:sp>
    </p:spTree>
    <p:extLst>
      <p:ext uri="{BB962C8B-B14F-4D97-AF65-F5344CB8AC3E}">
        <p14:creationId xmlns:p14="http://schemas.microsoft.com/office/powerpoint/2010/main" val="979209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31567F54-78C5-4E55-836A-A55A0AF6819D}" type="slidenum">
              <a:rPr lang="en-US" altLang="en-US">
                <a:solidFill>
                  <a:srgbClr val="FFFFFF"/>
                </a:solidFill>
              </a:rPr>
              <a:pPr/>
              <a:t>8</a:t>
            </a:fld>
            <a:endParaRPr lang="en-US" altLang="en-US">
              <a:solidFill>
                <a:srgbClr val="FFFFFF"/>
              </a:solidFill>
            </a:endParaRPr>
          </a:p>
        </p:txBody>
      </p:sp>
      <p:sp>
        <p:nvSpPr>
          <p:cNvPr id="103426" name="Rectangle 2"/>
          <p:cNvSpPr>
            <a:spLocks noGrp="1" noChangeArrowheads="1"/>
          </p:cNvSpPr>
          <p:nvPr>
            <p:ph type="title"/>
          </p:nvPr>
        </p:nvSpPr>
        <p:spPr/>
        <p:txBody>
          <a:bodyPr/>
          <a:lstStyle/>
          <a:p>
            <a:r>
              <a:rPr lang="en-US" altLang="en-US"/>
              <a:t>Map File</a:t>
            </a:r>
          </a:p>
        </p:txBody>
      </p:sp>
      <p:sp>
        <p:nvSpPr>
          <p:cNvPr id="103427" name="Rectangle 3"/>
          <p:cNvSpPr>
            <a:spLocks noGrp="1" noChangeArrowheads="1"/>
          </p:cNvSpPr>
          <p:nvPr>
            <p:ph type="body" idx="1"/>
          </p:nvPr>
        </p:nvSpPr>
        <p:spPr>
          <a:xfrm>
            <a:off x="1371600" y="1600200"/>
            <a:ext cx="7010400" cy="3581400"/>
          </a:xfrm>
        </p:spPr>
        <p:txBody>
          <a:bodyPr/>
          <a:lstStyle/>
          <a:p>
            <a:r>
              <a:rPr lang="en-US" altLang="en-US"/>
              <a:t>Information about each program segment:</a:t>
            </a:r>
          </a:p>
          <a:p>
            <a:pPr lvl="1"/>
            <a:r>
              <a:rPr lang="en-US" altLang="en-US"/>
              <a:t>starting address</a:t>
            </a:r>
          </a:p>
          <a:p>
            <a:pPr lvl="1"/>
            <a:r>
              <a:rPr lang="en-US" altLang="en-US"/>
              <a:t>ending address</a:t>
            </a:r>
          </a:p>
          <a:p>
            <a:pPr lvl="1"/>
            <a:r>
              <a:rPr lang="en-US" altLang="en-US"/>
              <a:t>size</a:t>
            </a:r>
          </a:p>
          <a:p>
            <a:pPr lvl="1"/>
            <a:r>
              <a:rPr lang="en-US" altLang="en-US"/>
              <a:t>segment type</a:t>
            </a:r>
          </a:p>
          <a:p>
            <a:r>
              <a:rPr lang="en-US" altLang="en-US"/>
              <a:t>Example: </a:t>
            </a:r>
            <a:r>
              <a:rPr lang="en-US" altLang="en-US">
                <a:hlinkClick r:id="rId2" action="ppaction://hlinkfile"/>
              </a:rPr>
              <a:t>addSub.map</a:t>
            </a:r>
            <a:r>
              <a:rPr lang="en-US" altLang="en-US"/>
              <a:t> (16-bit version)</a:t>
            </a:r>
          </a:p>
        </p:txBody>
      </p:sp>
    </p:spTree>
    <p:extLst>
      <p:ext uri="{BB962C8B-B14F-4D97-AF65-F5344CB8AC3E}">
        <p14:creationId xmlns:p14="http://schemas.microsoft.com/office/powerpoint/2010/main" val="2911493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68A9EF37-2E07-4131-AC7B-D79C76F18C7E}" type="slidenum">
              <a:rPr lang="en-US" altLang="en-US"/>
              <a:pPr/>
              <a:t>9</a:t>
            </a:fld>
            <a:endParaRPr lang="en-US" altLang="en-US"/>
          </a:p>
        </p:txBody>
      </p:sp>
      <p:sp>
        <p:nvSpPr>
          <p:cNvPr id="76802" name="Rectangle 2"/>
          <p:cNvSpPr>
            <a:spLocks noGrp="1" noChangeArrowheads="1"/>
          </p:cNvSpPr>
          <p:nvPr>
            <p:ph type="title"/>
          </p:nvPr>
        </p:nvSpPr>
        <p:spPr/>
        <p:txBody>
          <a:bodyPr/>
          <a:lstStyle/>
          <a:p>
            <a:r>
              <a:rPr lang="en-US" altLang="en-US" dirty="0"/>
              <a:t>Integer Constants</a:t>
            </a:r>
          </a:p>
        </p:txBody>
      </p:sp>
      <p:sp>
        <p:nvSpPr>
          <p:cNvPr id="76803" name="Rectangle 3"/>
          <p:cNvSpPr>
            <a:spLocks noGrp="1" noChangeArrowheads="1"/>
          </p:cNvSpPr>
          <p:nvPr>
            <p:ph type="body" idx="1"/>
          </p:nvPr>
        </p:nvSpPr>
        <p:spPr>
          <a:xfrm>
            <a:off x="152400" y="1143000"/>
            <a:ext cx="8839200" cy="5105400"/>
          </a:xfrm>
        </p:spPr>
        <p:txBody>
          <a:bodyPr/>
          <a:lstStyle/>
          <a:p>
            <a:r>
              <a:rPr lang="en-US" altLang="en-US" dirty="0"/>
              <a:t>Optional leading + or – sign</a:t>
            </a:r>
          </a:p>
          <a:p>
            <a:r>
              <a:rPr lang="en-US" altLang="en-US" dirty="0"/>
              <a:t>binary, decimal, hexadecimal, or octal digits</a:t>
            </a:r>
          </a:p>
          <a:p>
            <a:r>
              <a:rPr lang="en-US" altLang="en-US" dirty="0"/>
              <a:t>Common </a:t>
            </a:r>
            <a:r>
              <a:rPr lang="en-US" altLang="en-US" dirty="0" smtClean="0"/>
              <a:t>radix (</a:t>
            </a:r>
            <a:r>
              <a:rPr lang="en-US" altLang="en-US" dirty="0" err="1" smtClean="0"/>
              <a:t>ie</a:t>
            </a:r>
            <a:r>
              <a:rPr lang="en-US" altLang="en-US" dirty="0" smtClean="0"/>
              <a:t>, </a:t>
            </a:r>
            <a:r>
              <a:rPr lang="en-US" altLang="en-US" dirty="0" smtClean="0">
                <a:solidFill>
                  <a:srgbClr val="FFC000"/>
                </a:solidFill>
              </a:rPr>
              <a:t>base</a:t>
            </a:r>
            <a:r>
              <a:rPr lang="en-US" altLang="en-US" dirty="0" smtClean="0"/>
              <a:t>) </a:t>
            </a:r>
            <a:r>
              <a:rPr lang="en-US" altLang="en-US" dirty="0"/>
              <a:t>characters:</a:t>
            </a:r>
          </a:p>
          <a:p>
            <a:pPr lvl="1"/>
            <a:r>
              <a:rPr lang="en-US" altLang="en-US" dirty="0"/>
              <a:t>h – </a:t>
            </a:r>
            <a:r>
              <a:rPr lang="en-US" altLang="en-US" dirty="0" smtClean="0"/>
              <a:t>hexadecimal	1011h</a:t>
            </a:r>
          </a:p>
          <a:p>
            <a:pPr lvl="1"/>
            <a:r>
              <a:rPr lang="en-US" altLang="en-US" dirty="0" smtClean="0"/>
              <a:t>q/o </a:t>
            </a:r>
            <a:r>
              <a:rPr lang="en-US" altLang="en-US" dirty="0"/>
              <a:t>– </a:t>
            </a:r>
            <a:r>
              <a:rPr lang="en-US" altLang="en-US" dirty="0" smtClean="0"/>
              <a:t>octal		1011q or 1011o</a:t>
            </a:r>
            <a:endParaRPr lang="en-US" altLang="en-US" dirty="0"/>
          </a:p>
          <a:p>
            <a:pPr lvl="1"/>
            <a:r>
              <a:rPr lang="en-US" altLang="en-US" dirty="0"/>
              <a:t>d – </a:t>
            </a:r>
            <a:r>
              <a:rPr lang="en-US" altLang="en-US" dirty="0" smtClean="0"/>
              <a:t>decimal		1011d or </a:t>
            </a:r>
            <a:r>
              <a:rPr lang="en-US" altLang="en-US" dirty="0" smtClean="0">
                <a:solidFill>
                  <a:srgbClr val="FFC000"/>
                </a:solidFill>
              </a:rPr>
              <a:t>1011 (base 10 is the default)</a:t>
            </a:r>
            <a:endParaRPr lang="en-US" altLang="en-US" dirty="0">
              <a:solidFill>
                <a:srgbClr val="FFC000"/>
              </a:solidFill>
            </a:endParaRPr>
          </a:p>
          <a:p>
            <a:pPr lvl="1"/>
            <a:r>
              <a:rPr lang="en-US" altLang="en-US" dirty="0"/>
              <a:t>b – </a:t>
            </a:r>
            <a:r>
              <a:rPr lang="en-US" altLang="en-US" dirty="0" smtClean="0"/>
              <a:t>binary		1011b</a:t>
            </a:r>
            <a:endParaRPr lang="en-US" altLang="en-US" dirty="0"/>
          </a:p>
          <a:p>
            <a:pPr lvl="1"/>
            <a:r>
              <a:rPr lang="en-US" altLang="en-US" dirty="0">
                <a:solidFill>
                  <a:srgbClr val="FFC000"/>
                </a:solidFill>
              </a:rPr>
              <a:t>r – encoded </a:t>
            </a:r>
            <a:r>
              <a:rPr lang="en-US" altLang="en-US" dirty="0" smtClean="0">
                <a:solidFill>
                  <a:srgbClr val="FFC000"/>
                </a:solidFill>
              </a:rPr>
              <a:t>real	3F800000r = +1.0 (topic of Chap 12)</a:t>
            </a:r>
          </a:p>
          <a:p>
            <a:pPr lvl="1"/>
            <a:r>
              <a:rPr lang="en-US" altLang="en-US" dirty="0" smtClean="0">
                <a:solidFill>
                  <a:srgbClr val="FFC000"/>
                </a:solidFill>
              </a:rPr>
              <a:t>real			-26.E5+05 , 2. , +3.0 , …</a:t>
            </a:r>
            <a:endParaRPr lang="en-US" altLang="en-US" dirty="0"/>
          </a:p>
          <a:p>
            <a:r>
              <a:rPr lang="en-US" altLang="en-US" dirty="0" smtClean="0"/>
              <a:t>More examples</a:t>
            </a:r>
            <a:r>
              <a:rPr lang="en-US" altLang="en-US" dirty="0"/>
              <a:t>: 30d, 6Ah, </a:t>
            </a:r>
            <a:r>
              <a:rPr lang="en-US" altLang="en-US" dirty="0" smtClean="0"/>
              <a:t>-42</a:t>
            </a:r>
            <a:r>
              <a:rPr lang="en-US" altLang="en-US" dirty="0"/>
              <a:t>, 1101b</a:t>
            </a:r>
          </a:p>
          <a:p>
            <a:r>
              <a:rPr lang="en-US" altLang="en-US" dirty="0"/>
              <a:t>Hexadecimal beginning with letter: </a:t>
            </a:r>
            <a:r>
              <a:rPr lang="en-US" altLang="en-US" dirty="0" smtClean="0">
                <a:solidFill>
                  <a:srgbClr val="FFC000"/>
                </a:solidFill>
              </a:rPr>
              <a:t>0</a:t>
            </a:r>
            <a:r>
              <a:rPr lang="en-US" altLang="en-US" dirty="0" smtClean="0"/>
              <a:t>A5h</a:t>
            </a:r>
          </a:p>
          <a:p>
            <a:pPr lvl="1"/>
            <a:r>
              <a:rPr lang="en-US" altLang="en-US" dirty="0" smtClean="0"/>
              <a:t>A5h is not a </a:t>
            </a:r>
            <a:r>
              <a:rPr lang="en-US" altLang="en-US" dirty="0" smtClean="0"/>
              <a:t>number; </a:t>
            </a:r>
            <a:r>
              <a:rPr lang="en-US" altLang="en-US" dirty="0" smtClean="0">
                <a:solidFill>
                  <a:srgbClr val="FFC000"/>
                </a:solidFill>
              </a:rPr>
              <a:t>(must start with digit </a:t>
            </a:r>
            <a:r>
              <a:rPr lang="en-US" altLang="en-US" dirty="0" smtClean="0">
                <a:solidFill>
                  <a:srgbClr val="FFC000"/>
                </a:solidFill>
              </a:rPr>
              <a:t>0, if it is a number)</a:t>
            </a:r>
            <a:endParaRPr lang="en-US" altLang="en-US" dirty="0">
              <a:solidFill>
                <a:srgbClr val="FFC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4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5116</TotalTime>
  <Words>2901</Words>
  <Application>Microsoft Macintosh PowerPoint</Application>
  <PresentationFormat>On-screen Show (4:3)</PresentationFormat>
  <Paragraphs>680</Paragraphs>
  <Slides>47</Slides>
  <Notes>12</Notes>
  <HiddenSlides>0</HiddenSlides>
  <MMClips>0</MMClips>
  <ScaleCrop>false</ScaleCrop>
  <HeadingPairs>
    <vt:vector size="8" baseType="variant">
      <vt:variant>
        <vt:lpstr>Fonts Used</vt:lpstr>
      </vt:variant>
      <vt:variant>
        <vt:i4>8</vt:i4>
      </vt:variant>
      <vt:variant>
        <vt:lpstr>Theme</vt:lpstr>
      </vt:variant>
      <vt:variant>
        <vt:i4>10</vt:i4>
      </vt:variant>
      <vt:variant>
        <vt:lpstr>Embedded OLE Servers</vt:lpstr>
      </vt:variant>
      <vt:variant>
        <vt:i4>2</vt:i4>
      </vt:variant>
      <vt:variant>
        <vt:lpstr>Slide Titles</vt:lpstr>
      </vt:variant>
      <vt:variant>
        <vt:i4>47</vt:i4>
      </vt:variant>
    </vt:vector>
  </HeadingPairs>
  <TitlesOfParts>
    <vt:vector size="67" baseType="lpstr">
      <vt:lpstr>Arial Black</vt:lpstr>
      <vt:lpstr>Arial Narrow</vt:lpstr>
      <vt:lpstr>Courier New</vt:lpstr>
      <vt:lpstr>Monotype Sorts</vt:lpstr>
      <vt:lpstr>Times New Roman</vt:lpstr>
      <vt:lpstr>Viner Hand ITC</vt:lpstr>
      <vt:lpstr>Wingdings</vt:lpstr>
      <vt:lpstr>Arial</vt:lpstr>
      <vt:lpstr>Soaring</vt:lpstr>
      <vt:lpstr>CodeStyle</vt:lpstr>
      <vt:lpstr>1_Soaring</vt:lpstr>
      <vt:lpstr>2_Soaring</vt:lpstr>
      <vt:lpstr>2_CodeStyle</vt:lpstr>
      <vt:lpstr>3_CodeStyle</vt:lpstr>
      <vt:lpstr>4_CodeStyle</vt:lpstr>
      <vt:lpstr>5_CodeStyle</vt:lpstr>
      <vt:lpstr>3_Soaring</vt:lpstr>
      <vt:lpstr>4_Soaring</vt:lpstr>
      <vt:lpstr>VISIO</vt:lpstr>
      <vt:lpstr>Clip</vt:lpstr>
      <vt:lpstr>Assembly Language for x86 Processors 6th Edition  </vt:lpstr>
      <vt:lpstr>A Template for Assembly Language Programs</vt:lpstr>
      <vt:lpstr>A Template for ASM if Irvine32.inc is not Included</vt:lpstr>
      <vt:lpstr>The FLAT Memory Model</vt:lpstr>
      <vt:lpstr>Example: Adding and Subtracting Integers</vt:lpstr>
      <vt:lpstr>Assemble-Link Execute Cycle (Steps to Produce an Executable File)</vt:lpstr>
      <vt:lpstr>Listing File</vt:lpstr>
      <vt:lpstr>Map File</vt:lpstr>
      <vt:lpstr>Integer Constants</vt:lpstr>
      <vt:lpstr>Character and String Constants</vt:lpstr>
      <vt:lpstr>Reserved Words and Identifiers</vt:lpstr>
      <vt:lpstr>Directives and Instructions</vt:lpstr>
      <vt:lpstr>Directives</vt:lpstr>
      <vt:lpstr>Instructions</vt:lpstr>
      <vt:lpstr>Mnemonics and Operands</vt:lpstr>
      <vt:lpstr>Instruction Format Examples</vt:lpstr>
      <vt:lpstr>Example: Adding and Subtracting Integers</vt:lpstr>
      <vt:lpstr>Example Output</vt:lpstr>
      <vt:lpstr>Suggested Coding Standards</vt:lpstr>
      <vt:lpstr>Alternative Version of AddSub (If not including Irvine32.inc)</vt:lpstr>
      <vt:lpstr>Data Definition Statement</vt:lpstr>
      <vt:lpstr>Defining BYTE and SBYTE Data</vt:lpstr>
      <vt:lpstr>Defining [S]Byte Arrays</vt:lpstr>
      <vt:lpstr>Defining Strings  (1 of 3)</vt:lpstr>
      <vt:lpstr>Defining Strings  (2 of 3)</vt:lpstr>
      <vt:lpstr>Defining Strings  (3 of 3)</vt:lpstr>
      <vt:lpstr>Using the DUP Operator</vt:lpstr>
      <vt:lpstr>Defining WORD and SWORD Data</vt:lpstr>
      <vt:lpstr>Defining DWORD and SDWORD Data</vt:lpstr>
      <vt:lpstr>Defining QWORD, TBYTE, Real Data</vt:lpstr>
      <vt:lpstr>Offset Address of Variables and Data</vt:lpstr>
      <vt:lpstr>Little Endian Order</vt:lpstr>
      <vt:lpstr>Little Endian Order</vt:lpstr>
      <vt:lpstr>Little Endian Order</vt:lpstr>
      <vt:lpstr>Legacy Data Directives</vt:lpstr>
      <vt:lpstr>Adding Variables to AddSub</vt:lpstr>
      <vt:lpstr>Equal-Sign Directive</vt:lpstr>
      <vt:lpstr>EQU Directive</vt:lpstr>
      <vt:lpstr>TEXTEQU Directive</vt:lpstr>
      <vt:lpstr>Calculating the Size of a Word Array</vt:lpstr>
      <vt:lpstr>Exercise 1 </vt:lpstr>
      <vt:lpstr>4C 61   46 69 6E</vt:lpstr>
      <vt:lpstr>Real-Address Mode Programming  (1 of 2)</vt:lpstr>
      <vt:lpstr>Real-Address Mode Programming  (2 of 2)</vt:lpstr>
      <vt:lpstr>Add and Subtract, 16-Bit Version</vt:lpstr>
      <vt:lpstr>Summary</vt:lpstr>
      <vt:lpstr>4C 61   46 69 6E</vt:lpstr>
    </vt:vector>
  </TitlesOfParts>
  <Company>Prentice-Hall Publishing</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subject>Assembly Language Fundamentals</dc:subject>
  <dc:creator>Kip Irvine</dc:creator>
  <cp:lastModifiedBy>Alioune Ngom</cp:lastModifiedBy>
  <cp:revision>602</cp:revision>
  <cp:lastPrinted>2013-11-27T15:41:04Z</cp:lastPrinted>
  <dcterms:created xsi:type="dcterms:W3CDTF">2002-05-30T02:31:33Z</dcterms:created>
  <dcterms:modified xsi:type="dcterms:W3CDTF">2018-01-15T13:05:44Z</dcterms:modified>
</cp:coreProperties>
</file>