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7.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8.xml" ContentType="application/vnd.openxmlformats-officedocument.them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9.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10.xml" ContentType="application/vnd.openxmlformats-officedocument.theme+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61" r:id="rId2"/>
    <p:sldMasterId id="2147483674" r:id="rId3"/>
    <p:sldMasterId id="2147483686" r:id="rId4"/>
    <p:sldMasterId id="2147483699" r:id="rId5"/>
    <p:sldMasterId id="2147483712" r:id="rId6"/>
    <p:sldMasterId id="2147483725" r:id="rId7"/>
    <p:sldMasterId id="2147483737" r:id="rId8"/>
    <p:sldMasterId id="2147483750" r:id="rId9"/>
    <p:sldMasterId id="2147483763" r:id="rId10"/>
    <p:sldMasterId id="2147483776" r:id="rId11"/>
  </p:sldMasterIdLst>
  <p:notesMasterIdLst>
    <p:notesMasterId r:id="rId68"/>
  </p:notesMasterIdLst>
  <p:handoutMasterIdLst>
    <p:handoutMasterId r:id="rId69"/>
  </p:handoutMasterIdLst>
  <p:sldIdLst>
    <p:sldId id="256" r:id="rId12"/>
    <p:sldId id="352" r:id="rId13"/>
    <p:sldId id="338" r:id="rId14"/>
    <p:sldId id="339" r:id="rId15"/>
    <p:sldId id="264" r:id="rId16"/>
    <p:sldId id="262" r:id="rId17"/>
    <p:sldId id="351" r:id="rId18"/>
    <p:sldId id="326" r:id="rId19"/>
    <p:sldId id="265" r:id="rId20"/>
    <p:sldId id="271" r:id="rId21"/>
    <p:sldId id="266" r:id="rId22"/>
    <p:sldId id="405" r:id="rId23"/>
    <p:sldId id="278" r:id="rId24"/>
    <p:sldId id="272" r:id="rId25"/>
    <p:sldId id="353" r:id="rId26"/>
    <p:sldId id="285" r:id="rId27"/>
    <p:sldId id="287" r:id="rId28"/>
    <p:sldId id="273" r:id="rId29"/>
    <p:sldId id="410" r:id="rId30"/>
    <p:sldId id="411" r:id="rId31"/>
    <p:sldId id="274" r:id="rId32"/>
    <p:sldId id="354" r:id="rId33"/>
    <p:sldId id="358" r:id="rId34"/>
    <p:sldId id="359" r:id="rId35"/>
    <p:sldId id="360" r:id="rId36"/>
    <p:sldId id="361" r:id="rId37"/>
    <p:sldId id="362" r:id="rId38"/>
    <p:sldId id="363" r:id="rId39"/>
    <p:sldId id="365" r:id="rId40"/>
    <p:sldId id="344" r:id="rId41"/>
    <p:sldId id="366" r:id="rId42"/>
    <p:sldId id="406" r:id="rId43"/>
    <p:sldId id="407" r:id="rId44"/>
    <p:sldId id="408" r:id="rId45"/>
    <p:sldId id="364" r:id="rId46"/>
    <p:sldId id="409" r:id="rId47"/>
    <p:sldId id="370" r:id="rId48"/>
    <p:sldId id="387" r:id="rId49"/>
    <p:sldId id="388" r:id="rId50"/>
    <p:sldId id="371" r:id="rId51"/>
    <p:sldId id="374" r:id="rId52"/>
    <p:sldId id="375" r:id="rId53"/>
    <p:sldId id="376" r:id="rId54"/>
    <p:sldId id="377" r:id="rId55"/>
    <p:sldId id="378" r:id="rId56"/>
    <p:sldId id="380" r:id="rId57"/>
    <p:sldId id="381" r:id="rId58"/>
    <p:sldId id="382" r:id="rId59"/>
    <p:sldId id="383" r:id="rId60"/>
    <p:sldId id="384" r:id="rId61"/>
    <p:sldId id="385" r:id="rId62"/>
    <p:sldId id="386" r:id="rId63"/>
    <p:sldId id="389" r:id="rId64"/>
    <p:sldId id="275" r:id="rId65"/>
    <p:sldId id="291" r:id="rId66"/>
    <p:sldId id="404" r:id="rId67"/>
  </p:sldIdLst>
  <p:sldSz cx="9144000" cy="6858000" type="screen4x3"/>
  <p:notesSz cx="6858000" cy="9236075"/>
  <p:defaultTextStyle>
    <a:defPPr>
      <a:defRPr lang="en-US"/>
    </a:defPPr>
    <a:lvl1pPr algn="l" rtl="0" fontAlgn="base">
      <a:spcBef>
        <a:spcPct val="0"/>
      </a:spcBef>
      <a:spcAft>
        <a:spcPct val="0"/>
      </a:spcAft>
      <a:defRPr sz="2100" kern="1200">
        <a:solidFill>
          <a:schemeClr val="tx1"/>
        </a:solidFill>
        <a:latin typeface="Arial" charset="0"/>
        <a:ea typeface="+mn-ea"/>
        <a:cs typeface="+mn-cs"/>
      </a:defRPr>
    </a:lvl1pPr>
    <a:lvl2pPr marL="457200" algn="l" rtl="0" fontAlgn="base">
      <a:spcBef>
        <a:spcPct val="0"/>
      </a:spcBef>
      <a:spcAft>
        <a:spcPct val="0"/>
      </a:spcAft>
      <a:defRPr sz="2100" kern="1200">
        <a:solidFill>
          <a:schemeClr val="tx1"/>
        </a:solidFill>
        <a:latin typeface="Arial" charset="0"/>
        <a:ea typeface="+mn-ea"/>
        <a:cs typeface="+mn-cs"/>
      </a:defRPr>
    </a:lvl2pPr>
    <a:lvl3pPr marL="914400" algn="l" rtl="0" fontAlgn="base">
      <a:spcBef>
        <a:spcPct val="0"/>
      </a:spcBef>
      <a:spcAft>
        <a:spcPct val="0"/>
      </a:spcAft>
      <a:defRPr sz="2100" kern="1200">
        <a:solidFill>
          <a:schemeClr val="tx1"/>
        </a:solidFill>
        <a:latin typeface="Arial" charset="0"/>
        <a:ea typeface="+mn-ea"/>
        <a:cs typeface="+mn-cs"/>
      </a:defRPr>
    </a:lvl3pPr>
    <a:lvl4pPr marL="1371600" algn="l" rtl="0" fontAlgn="base">
      <a:spcBef>
        <a:spcPct val="0"/>
      </a:spcBef>
      <a:spcAft>
        <a:spcPct val="0"/>
      </a:spcAft>
      <a:defRPr sz="2100" kern="1200">
        <a:solidFill>
          <a:schemeClr val="tx1"/>
        </a:solidFill>
        <a:latin typeface="Arial" charset="0"/>
        <a:ea typeface="+mn-ea"/>
        <a:cs typeface="+mn-cs"/>
      </a:defRPr>
    </a:lvl4pPr>
    <a:lvl5pPr marL="1828800" algn="l" rtl="0" fontAlgn="base">
      <a:spcBef>
        <a:spcPct val="0"/>
      </a:spcBef>
      <a:spcAft>
        <a:spcPct val="0"/>
      </a:spcAft>
      <a:defRPr sz="2100" kern="1200">
        <a:solidFill>
          <a:schemeClr val="tx1"/>
        </a:solidFill>
        <a:latin typeface="Arial" charset="0"/>
        <a:ea typeface="+mn-ea"/>
        <a:cs typeface="+mn-cs"/>
      </a:defRPr>
    </a:lvl5pPr>
    <a:lvl6pPr marL="2286000" algn="l" defTabSz="914400" rtl="0" eaLnBrk="1" latinLnBrk="0" hangingPunct="1">
      <a:defRPr sz="2100" kern="1200">
        <a:solidFill>
          <a:schemeClr val="tx1"/>
        </a:solidFill>
        <a:latin typeface="Arial" charset="0"/>
        <a:ea typeface="+mn-ea"/>
        <a:cs typeface="+mn-cs"/>
      </a:defRPr>
    </a:lvl6pPr>
    <a:lvl7pPr marL="2743200" algn="l" defTabSz="914400" rtl="0" eaLnBrk="1" latinLnBrk="0" hangingPunct="1">
      <a:defRPr sz="2100" kern="1200">
        <a:solidFill>
          <a:schemeClr val="tx1"/>
        </a:solidFill>
        <a:latin typeface="Arial" charset="0"/>
        <a:ea typeface="+mn-ea"/>
        <a:cs typeface="+mn-cs"/>
      </a:defRPr>
    </a:lvl7pPr>
    <a:lvl8pPr marL="3200400" algn="l" defTabSz="914400" rtl="0" eaLnBrk="1" latinLnBrk="0" hangingPunct="1">
      <a:defRPr sz="2100" kern="1200">
        <a:solidFill>
          <a:schemeClr val="tx1"/>
        </a:solidFill>
        <a:latin typeface="Arial" charset="0"/>
        <a:ea typeface="+mn-ea"/>
        <a:cs typeface="+mn-cs"/>
      </a:defRPr>
    </a:lvl8pPr>
    <a:lvl9pPr marL="3657600" algn="l" defTabSz="914400" rtl="0" eaLnBrk="1" latinLnBrk="0" hangingPunct="1">
      <a:defRPr sz="2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44" autoAdjust="0"/>
    <p:restoredTop sz="90947"/>
  </p:normalViewPr>
  <p:slideViewPr>
    <p:cSldViewPr>
      <p:cViewPr varScale="1">
        <p:scale>
          <a:sx n="175" d="100"/>
          <a:sy n="175" d="100"/>
        </p:scale>
        <p:origin x="57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0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63" Type="http://schemas.openxmlformats.org/officeDocument/2006/relationships/slide" Target="slides/slide52.xml"/><Relationship Id="rId64" Type="http://schemas.openxmlformats.org/officeDocument/2006/relationships/slide" Target="slides/slide53.xml"/><Relationship Id="rId65" Type="http://schemas.openxmlformats.org/officeDocument/2006/relationships/slide" Target="slides/slide54.xml"/><Relationship Id="rId66" Type="http://schemas.openxmlformats.org/officeDocument/2006/relationships/slide" Target="slides/slide55.xml"/><Relationship Id="rId67" Type="http://schemas.openxmlformats.org/officeDocument/2006/relationships/slide" Target="slides/slide56.xml"/><Relationship Id="rId68" Type="http://schemas.openxmlformats.org/officeDocument/2006/relationships/notesMaster" Target="notesMasters/notesMaster1.xml"/><Relationship Id="rId69" Type="http://schemas.openxmlformats.org/officeDocument/2006/relationships/handoutMaster" Target="handoutMasters/handoutMaster1.xml"/><Relationship Id="rId50" Type="http://schemas.openxmlformats.org/officeDocument/2006/relationships/slide" Target="slides/slide39.xml"/><Relationship Id="rId51" Type="http://schemas.openxmlformats.org/officeDocument/2006/relationships/slide" Target="slides/slide40.xml"/><Relationship Id="rId52" Type="http://schemas.openxmlformats.org/officeDocument/2006/relationships/slide" Target="slides/slide41.xml"/><Relationship Id="rId53" Type="http://schemas.openxmlformats.org/officeDocument/2006/relationships/slide" Target="slides/slide42.xml"/><Relationship Id="rId54" Type="http://schemas.openxmlformats.org/officeDocument/2006/relationships/slide" Target="slides/slide43.xml"/><Relationship Id="rId55" Type="http://schemas.openxmlformats.org/officeDocument/2006/relationships/slide" Target="slides/slide44.xml"/><Relationship Id="rId56" Type="http://schemas.openxmlformats.org/officeDocument/2006/relationships/slide" Target="slides/slide45.xml"/><Relationship Id="rId57" Type="http://schemas.openxmlformats.org/officeDocument/2006/relationships/slide" Target="slides/slide46.xml"/><Relationship Id="rId58" Type="http://schemas.openxmlformats.org/officeDocument/2006/relationships/slide" Target="slides/slide47.xml"/><Relationship Id="rId59" Type="http://schemas.openxmlformats.org/officeDocument/2006/relationships/slide" Target="slides/slide48.xml"/><Relationship Id="rId40" Type="http://schemas.openxmlformats.org/officeDocument/2006/relationships/slide" Target="slides/slide29.xml"/><Relationship Id="rId41" Type="http://schemas.openxmlformats.org/officeDocument/2006/relationships/slide" Target="slides/slide30.xml"/><Relationship Id="rId42" Type="http://schemas.openxmlformats.org/officeDocument/2006/relationships/slide" Target="slides/slide31.xml"/><Relationship Id="rId43" Type="http://schemas.openxmlformats.org/officeDocument/2006/relationships/slide" Target="slides/slide32.xml"/><Relationship Id="rId44" Type="http://schemas.openxmlformats.org/officeDocument/2006/relationships/slide" Target="slides/slide33.xml"/><Relationship Id="rId45" Type="http://schemas.openxmlformats.org/officeDocument/2006/relationships/slide" Target="slides/slide34.xml"/><Relationship Id="rId46" Type="http://schemas.openxmlformats.org/officeDocument/2006/relationships/slide" Target="slides/slide35.xml"/><Relationship Id="rId47" Type="http://schemas.openxmlformats.org/officeDocument/2006/relationships/slide" Target="slides/slide36.xml"/><Relationship Id="rId48" Type="http://schemas.openxmlformats.org/officeDocument/2006/relationships/slide" Target="slides/slide37.xml"/><Relationship Id="rId49" Type="http://schemas.openxmlformats.org/officeDocument/2006/relationships/slide" Target="slides/slide38.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 Id="rId34" Type="http://schemas.openxmlformats.org/officeDocument/2006/relationships/slide" Target="slides/slide23.xml"/><Relationship Id="rId35" Type="http://schemas.openxmlformats.org/officeDocument/2006/relationships/slide" Target="slides/slide24.xml"/><Relationship Id="rId36" Type="http://schemas.openxmlformats.org/officeDocument/2006/relationships/slide" Target="slides/slide25.xml"/><Relationship Id="rId37" Type="http://schemas.openxmlformats.org/officeDocument/2006/relationships/slide" Target="slides/slide26.xml"/><Relationship Id="rId38" Type="http://schemas.openxmlformats.org/officeDocument/2006/relationships/slide" Target="slides/slide27.xml"/><Relationship Id="rId39" Type="http://schemas.openxmlformats.org/officeDocument/2006/relationships/slide" Target="slides/slide28.xml"/><Relationship Id="rId70" Type="http://schemas.openxmlformats.org/officeDocument/2006/relationships/presProps" Target="presProps.xml"/><Relationship Id="rId71" Type="http://schemas.openxmlformats.org/officeDocument/2006/relationships/viewProps" Target="viewProps.xml"/><Relationship Id="rId72" Type="http://schemas.openxmlformats.org/officeDocument/2006/relationships/theme" Target="theme/theme1.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73" Type="http://schemas.openxmlformats.org/officeDocument/2006/relationships/tableStyles" Target="tableStyles.xml"/><Relationship Id="rId60" Type="http://schemas.openxmlformats.org/officeDocument/2006/relationships/slide" Target="slides/slide49.xml"/><Relationship Id="rId61" Type="http://schemas.openxmlformats.org/officeDocument/2006/relationships/slide" Target="slides/slide50.xml"/><Relationship Id="rId62" Type="http://schemas.openxmlformats.org/officeDocument/2006/relationships/slide" Target="slides/slide51.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1"/>
            <a:ext cx="2972098" cy="461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2" tIns="46151" rIns="92302" bIns="46151" numCol="1" anchor="t" anchorCtr="0" compatLnSpc="1">
            <a:prstTxWarp prst="textNoShape">
              <a:avLst/>
            </a:prstTxWarp>
          </a:bodyPr>
          <a:lstStyle>
            <a:lvl1pPr defTabSz="923186">
              <a:defRPr sz="1200">
                <a:latin typeface="Times New Roman" pitchFamily="18" charset="0"/>
              </a:defRPr>
            </a:lvl1pPr>
          </a:lstStyle>
          <a:p>
            <a:endParaRPr lang="en-US" altLang="en-US"/>
          </a:p>
        </p:txBody>
      </p:sp>
      <p:sp>
        <p:nvSpPr>
          <p:cNvPr id="32771" name="Rectangle 3"/>
          <p:cNvSpPr>
            <a:spLocks noGrp="1" noChangeArrowheads="1"/>
          </p:cNvSpPr>
          <p:nvPr>
            <p:ph type="dt" sz="quarter" idx="1"/>
          </p:nvPr>
        </p:nvSpPr>
        <p:spPr bwMode="auto">
          <a:xfrm>
            <a:off x="3885904" y="1"/>
            <a:ext cx="2972097" cy="461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2" tIns="46151" rIns="92302" bIns="46151" numCol="1" anchor="t" anchorCtr="0" compatLnSpc="1">
            <a:prstTxWarp prst="textNoShape">
              <a:avLst/>
            </a:prstTxWarp>
          </a:bodyPr>
          <a:lstStyle>
            <a:lvl1pPr algn="r" defTabSz="923186">
              <a:defRPr sz="1200">
                <a:latin typeface="Times New Roman" pitchFamily="18" charset="0"/>
              </a:defRPr>
            </a:lvl1pPr>
          </a:lstStyle>
          <a:p>
            <a:endParaRPr lang="en-US" altLang="en-US"/>
          </a:p>
        </p:txBody>
      </p:sp>
      <p:sp>
        <p:nvSpPr>
          <p:cNvPr id="32772" name="Rectangle 4"/>
          <p:cNvSpPr>
            <a:spLocks noGrp="1" noChangeArrowheads="1"/>
          </p:cNvSpPr>
          <p:nvPr>
            <p:ph type="ftr" sz="quarter" idx="2"/>
          </p:nvPr>
        </p:nvSpPr>
        <p:spPr bwMode="auto">
          <a:xfrm>
            <a:off x="0" y="8774883"/>
            <a:ext cx="2972098" cy="461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2" tIns="46151" rIns="92302" bIns="46151" numCol="1" anchor="b" anchorCtr="0" compatLnSpc="1">
            <a:prstTxWarp prst="textNoShape">
              <a:avLst/>
            </a:prstTxWarp>
          </a:bodyPr>
          <a:lstStyle>
            <a:lvl1pPr defTabSz="923186">
              <a:defRPr sz="1200">
                <a:latin typeface="Times New Roman" pitchFamily="18" charset="0"/>
              </a:defRPr>
            </a:lvl1pPr>
          </a:lstStyle>
          <a:p>
            <a:endParaRPr lang="en-US" altLang="en-US"/>
          </a:p>
        </p:txBody>
      </p:sp>
      <p:sp>
        <p:nvSpPr>
          <p:cNvPr id="32773" name="Rectangle 5"/>
          <p:cNvSpPr>
            <a:spLocks noGrp="1" noChangeArrowheads="1"/>
          </p:cNvSpPr>
          <p:nvPr>
            <p:ph type="sldNum" sz="quarter" idx="3"/>
          </p:nvPr>
        </p:nvSpPr>
        <p:spPr bwMode="auto">
          <a:xfrm>
            <a:off x="3885904" y="8774883"/>
            <a:ext cx="2972097" cy="461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2" tIns="46151" rIns="92302" bIns="46151" numCol="1" anchor="b" anchorCtr="0" compatLnSpc="1">
            <a:prstTxWarp prst="textNoShape">
              <a:avLst/>
            </a:prstTxWarp>
          </a:bodyPr>
          <a:lstStyle>
            <a:lvl1pPr algn="r" defTabSz="923186">
              <a:defRPr sz="1200">
                <a:latin typeface="Times New Roman" pitchFamily="18" charset="0"/>
              </a:defRPr>
            </a:lvl1pPr>
          </a:lstStyle>
          <a:p>
            <a:fld id="{EDCBF575-D5A7-45BE-87DD-91C57544A22B}" type="slidenum">
              <a:rPr lang="en-US" altLang="en-US"/>
              <a:pPr/>
              <a:t>‹#›</a:t>
            </a:fld>
            <a:endParaRPr lang="en-US" altLang="en-US"/>
          </a:p>
        </p:txBody>
      </p:sp>
    </p:spTree>
    <p:extLst>
      <p:ext uri="{BB962C8B-B14F-4D97-AF65-F5344CB8AC3E}">
        <p14:creationId xmlns:p14="http://schemas.microsoft.com/office/powerpoint/2010/main" val="2058636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1"/>
            <a:ext cx="2972098" cy="461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2" tIns="46151" rIns="92302" bIns="46151" numCol="1" anchor="t" anchorCtr="0" compatLnSpc="1">
            <a:prstTxWarp prst="textNoShape">
              <a:avLst/>
            </a:prstTxWarp>
          </a:bodyPr>
          <a:lstStyle>
            <a:lvl1pPr defTabSz="923186">
              <a:defRPr sz="1200"/>
            </a:lvl1pPr>
          </a:lstStyle>
          <a:p>
            <a:endParaRPr lang="en-US" altLang="en-US"/>
          </a:p>
        </p:txBody>
      </p:sp>
      <p:sp>
        <p:nvSpPr>
          <p:cNvPr id="35843" name="Rectangle 3"/>
          <p:cNvSpPr>
            <a:spLocks noGrp="1" noChangeArrowheads="1"/>
          </p:cNvSpPr>
          <p:nvPr>
            <p:ph type="dt" idx="1"/>
          </p:nvPr>
        </p:nvSpPr>
        <p:spPr bwMode="auto">
          <a:xfrm>
            <a:off x="3885904" y="1"/>
            <a:ext cx="2972097" cy="461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2" tIns="46151" rIns="92302" bIns="46151" numCol="1" anchor="t" anchorCtr="0" compatLnSpc="1">
            <a:prstTxWarp prst="textNoShape">
              <a:avLst/>
            </a:prstTxWarp>
          </a:bodyPr>
          <a:lstStyle>
            <a:lvl1pPr algn="r" defTabSz="923186">
              <a:defRPr sz="1200"/>
            </a:lvl1pPr>
          </a:lstStyle>
          <a:p>
            <a:endParaRPr lang="en-US" altLang="en-US"/>
          </a:p>
        </p:txBody>
      </p:sp>
      <p:sp>
        <p:nvSpPr>
          <p:cNvPr id="35844" name="Rectangle 4"/>
          <p:cNvSpPr>
            <a:spLocks noGrp="1" noRot="1" noChangeAspect="1" noChangeArrowheads="1" noTextEdit="1"/>
          </p:cNvSpPr>
          <p:nvPr>
            <p:ph type="sldImg" idx="2"/>
          </p:nvPr>
        </p:nvSpPr>
        <p:spPr bwMode="auto">
          <a:xfrm>
            <a:off x="1120775" y="693738"/>
            <a:ext cx="4618038" cy="346392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845" name="Rectangle 5"/>
          <p:cNvSpPr>
            <a:spLocks noGrp="1" noChangeArrowheads="1"/>
          </p:cNvSpPr>
          <p:nvPr>
            <p:ph type="body" sz="quarter" idx="3"/>
          </p:nvPr>
        </p:nvSpPr>
        <p:spPr bwMode="auto">
          <a:xfrm>
            <a:off x="913806" y="4387443"/>
            <a:ext cx="5030391" cy="4155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2" tIns="46151" rIns="92302" bIns="46151"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5846" name="Rectangle 6"/>
          <p:cNvSpPr>
            <a:spLocks noGrp="1" noChangeArrowheads="1"/>
          </p:cNvSpPr>
          <p:nvPr>
            <p:ph type="ftr" sz="quarter" idx="4"/>
          </p:nvPr>
        </p:nvSpPr>
        <p:spPr bwMode="auto">
          <a:xfrm>
            <a:off x="0" y="8774883"/>
            <a:ext cx="2972098" cy="461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2" tIns="46151" rIns="92302" bIns="46151" numCol="1" anchor="b" anchorCtr="0" compatLnSpc="1">
            <a:prstTxWarp prst="textNoShape">
              <a:avLst/>
            </a:prstTxWarp>
          </a:bodyPr>
          <a:lstStyle>
            <a:lvl1pPr defTabSz="923186">
              <a:defRPr sz="1200"/>
            </a:lvl1pPr>
          </a:lstStyle>
          <a:p>
            <a:endParaRPr lang="en-US" altLang="en-US"/>
          </a:p>
        </p:txBody>
      </p:sp>
      <p:sp>
        <p:nvSpPr>
          <p:cNvPr id="35847" name="Rectangle 7"/>
          <p:cNvSpPr>
            <a:spLocks noGrp="1" noChangeArrowheads="1"/>
          </p:cNvSpPr>
          <p:nvPr>
            <p:ph type="sldNum" sz="quarter" idx="5"/>
          </p:nvPr>
        </p:nvSpPr>
        <p:spPr bwMode="auto">
          <a:xfrm>
            <a:off x="3885904" y="8774883"/>
            <a:ext cx="2972097" cy="461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2" tIns="46151" rIns="92302" bIns="46151" numCol="1" anchor="b" anchorCtr="0" compatLnSpc="1">
            <a:prstTxWarp prst="textNoShape">
              <a:avLst/>
            </a:prstTxWarp>
          </a:bodyPr>
          <a:lstStyle>
            <a:lvl1pPr algn="r" defTabSz="923186">
              <a:defRPr sz="1200"/>
            </a:lvl1pPr>
          </a:lstStyle>
          <a:p>
            <a:fld id="{AEDD13C9-1D36-4C37-B66A-AC918FF41437}" type="slidenum">
              <a:rPr lang="en-US" altLang="en-US"/>
              <a:pPr/>
              <a:t>‹#›</a:t>
            </a:fld>
            <a:endParaRPr lang="en-US" altLang="en-US"/>
          </a:p>
        </p:txBody>
      </p:sp>
    </p:spTree>
    <p:extLst>
      <p:ext uri="{BB962C8B-B14F-4D97-AF65-F5344CB8AC3E}">
        <p14:creationId xmlns:p14="http://schemas.microsoft.com/office/powerpoint/2010/main" val="22648429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D13C9-1D36-4C37-B66A-AC918FF41437}" type="slidenum">
              <a:rPr lang="en-US" altLang="en-US" smtClean="0"/>
              <a:pPr/>
              <a:t>4</a:t>
            </a:fld>
            <a:endParaRPr lang="en-US" altLang="en-US"/>
          </a:p>
        </p:txBody>
      </p:sp>
    </p:spTree>
    <p:extLst>
      <p:ext uri="{BB962C8B-B14F-4D97-AF65-F5344CB8AC3E}">
        <p14:creationId xmlns:p14="http://schemas.microsoft.com/office/powerpoint/2010/main" val="1471987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D0D5A5-FA56-47B2-A277-A259E3DB0D93}" type="slidenum">
              <a:rPr lang="en-US" altLang="en-US">
                <a:solidFill>
                  <a:srgbClr val="EEECE1"/>
                </a:solidFill>
              </a:rPr>
              <a:pPr/>
              <a:t>35</a:t>
            </a:fld>
            <a:endParaRPr lang="en-US" altLang="en-US">
              <a:solidFill>
                <a:srgbClr val="EEECE1"/>
              </a:solidFill>
            </a:endParaRPr>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235FAF-CB06-45EF-B5BF-4CB7FF55386F}" type="slidenum">
              <a:rPr lang="en-US" altLang="en-US">
                <a:solidFill>
                  <a:srgbClr val="EEECE1"/>
                </a:solidFill>
              </a:rPr>
              <a:pPr/>
              <a:t>36</a:t>
            </a:fld>
            <a:endParaRPr lang="en-US" altLang="en-US">
              <a:solidFill>
                <a:srgbClr val="EEECE1"/>
              </a:solidFill>
            </a:endParaRPr>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FB08B8-5D64-4F38-9671-C9DCD5E983C3}" type="slidenum">
              <a:rPr lang="en-US" altLang="en-US">
                <a:solidFill>
                  <a:srgbClr val="EEECE1"/>
                </a:solidFill>
              </a:rPr>
              <a:pPr/>
              <a:t>53</a:t>
            </a:fld>
            <a:endParaRPr lang="en-US" altLang="en-US">
              <a:solidFill>
                <a:srgbClr val="EEECE1"/>
              </a:solidFill>
            </a:endParaRPr>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ABCBA3-F1E2-4002-80BE-6436A0C36F5D}" type="slidenum">
              <a:rPr lang="en-US" altLang="en-US">
                <a:solidFill>
                  <a:srgbClr val="EEECE1"/>
                </a:solidFill>
              </a:rPr>
              <a:pPr/>
              <a:t>7</a:t>
            </a:fld>
            <a:endParaRPr lang="en-US" altLang="en-US">
              <a:solidFill>
                <a:srgbClr val="EEECE1"/>
              </a:solidFill>
            </a:endParaRPr>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918EEC-DA7C-4864-A1F8-3FF81EE2C4E8}" type="slidenum">
              <a:rPr lang="en-US" altLang="en-US">
                <a:solidFill>
                  <a:srgbClr val="EEECE1"/>
                </a:solidFill>
              </a:rPr>
              <a:pPr/>
              <a:t>12</a:t>
            </a:fld>
            <a:endParaRPr lang="en-US" altLang="en-US">
              <a:solidFill>
                <a:srgbClr val="EEECE1"/>
              </a:solidFill>
            </a:endParaRPr>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1458E2-AED8-4945-BD2F-127D988E054B}" type="slidenum">
              <a:rPr lang="en-US" altLang="en-US">
                <a:solidFill>
                  <a:srgbClr val="EEECE1"/>
                </a:solidFill>
              </a:rPr>
              <a:pPr/>
              <a:t>15</a:t>
            </a:fld>
            <a:endParaRPr lang="en-US" altLang="en-US">
              <a:solidFill>
                <a:srgbClr val="EEECE1"/>
              </a:solidFill>
            </a:endParaRPr>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See Pages </a:t>
            </a:r>
            <a:r>
              <a:rPr lang="en-US" dirty="0" smtClean="0"/>
              <a:t>28</a:t>
            </a:r>
            <a:r>
              <a:rPr lang="en-US" baseline="0" dirty="0" smtClean="0"/>
              <a:t> and 32</a:t>
            </a:r>
            <a:endParaRPr lang="en-US" dirty="0"/>
          </a:p>
        </p:txBody>
      </p:sp>
      <p:sp>
        <p:nvSpPr>
          <p:cNvPr id="4" name="Slide Number Placeholder 3"/>
          <p:cNvSpPr>
            <a:spLocks noGrp="1"/>
          </p:cNvSpPr>
          <p:nvPr>
            <p:ph type="sldNum" sz="quarter" idx="10"/>
          </p:nvPr>
        </p:nvSpPr>
        <p:spPr/>
        <p:txBody>
          <a:bodyPr/>
          <a:lstStyle/>
          <a:p>
            <a:fld id="{AEDD13C9-1D36-4C37-B66A-AC918FF41437}" type="slidenum">
              <a:rPr lang="en-US" altLang="en-US" smtClean="0"/>
              <a:pPr/>
              <a:t>24</a:t>
            </a:fld>
            <a:endParaRPr lang="en-US" altLang="en-US"/>
          </a:p>
        </p:txBody>
      </p:sp>
    </p:spTree>
    <p:extLst>
      <p:ext uri="{BB962C8B-B14F-4D97-AF65-F5344CB8AC3E}">
        <p14:creationId xmlns:p14="http://schemas.microsoft.com/office/powerpoint/2010/main" val="1669778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AA6684-1CCA-48B9-ABAA-E474117AF793}" type="slidenum">
              <a:rPr lang="en-US" altLang="en-US">
                <a:solidFill>
                  <a:srgbClr val="EEECE1"/>
                </a:solidFill>
              </a:rPr>
              <a:pPr/>
              <a:t>29</a:t>
            </a:fld>
            <a:endParaRPr lang="en-US" altLang="en-US">
              <a:solidFill>
                <a:srgbClr val="EEECE1"/>
              </a:solidFill>
            </a:endParaRPr>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E485EE-964E-4E27-A731-16104F37ED79}" type="slidenum">
              <a:rPr lang="en-US" altLang="en-US">
                <a:solidFill>
                  <a:srgbClr val="EEECE1"/>
                </a:solidFill>
              </a:rPr>
              <a:pPr/>
              <a:t>32</a:t>
            </a:fld>
            <a:endParaRPr lang="en-US" altLang="en-US">
              <a:solidFill>
                <a:srgbClr val="EEECE1"/>
              </a:solidFill>
            </a:endParaRPr>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406FAB-5FEA-4F39-B009-3DF9BA183DAE}" type="slidenum">
              <a:rPr lang="en-US" altLang="en-US">
                <a:solidFill>
                  <a:srgbClr val="EEECE1"/>
                </a:solidFill>
              </a:rPr>
              <a:pPr/>
              <a:t>33</a:t>
            </a:fld>
            <a:endParaRPr lang="en-US" altLang="en-US">
              <a:solidFill>
                <a:srgbClr val="EEECE1"/>
              </a:solidFill>
            </a:endParaRPr>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8EB98F-B2AB-4552-915E-90211B75101C}" type="slidenum">
              <a:rPr lang="en-US" altLang="en-US">
                <a:solidFill>
                  <a:srgbClr val="EEECE1"/>
                </a:solidFill>
              </a:rPr>
              <a:pPr/>
              <a:t>34</a:t>
            </a:fld>
            <a:endParaRPr lang="en-US" altLang="en-US">
              <a:solidFill>
                <a:srgbClr val="EEECE1"/>
              </a:solidFill>
            </a:endParaRPr>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2" name="Group 10"/>
          <p:cNvGrpSpPr>
            <a:grpSpLocks/>
          </p:cNvGrpSpPr>
          <p:nvPr/>
        </p:nvGrpSpPr>
        <p:grpSpPr bwMode="auto">
          <a:xfrm>
            <a:off x="-1035050" y="1552575"/>
            <a:ext cx="10179050" cy="5305425"/>
            <a:chOff x="-652" y="978"/>
            <a:chExt cx="6412" cy="3342"/>
          </a:xfrm>
        </p:grpSpPr>
        <p:sp>
          <p:nvSpPr>
            <p:cNvPr id="30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3C04EC9F-CEA6-45C2-8021-8AEE7E8101FA}" type="slidenum">
              <a:rPr lang="en-US" altLang="en-US"/>
              <a:pPr/>
              <a:t>‹#›</a:t>
            </a:fld>
            <a:endParaRPr lang="en-US" altLang="en-US"/>
          </a:p>
        </p:txBody>
      </p:sp>
    </p:spTree>
    <p:extLst>
      <p:ext uri="{BB962C8B-B14F-4D97-AF65-F5344CB8AC3E}">
        <p14:creationId xmlns:p14="http://schemas.microsoft.com/office/powerpoint/2010/main" val="79125315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EE6674A4-AA94-49CD-9318-006585D68A4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82785766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9030DC48-D2BD-4538-AA96-141ECC79016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16400136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6B3176B6-401E-450C-A301-B9F6F3FBD1C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06045433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D5E98EAD-A557-48E8-8A79-3B4AF04D0B0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03421729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0391B50C-6A5D-4C14-87B3-D94C2C11DE1B}"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82049776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BC7418DD-B939-4E1A-BE06-31CF6C6686C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83559159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4099" name="Arc 3"/>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4100" name="Rectangle 4"/>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5"/>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6"/>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7"/>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8"/>
          <p:cNvSpPr>
            <a:spLocks noGrp="1" noChangeArrowheads="1"/>
          </p:cNvSpPr>
          <p:nvPr>
            <p:ph type="sldNum" sz="quarter" idx="4"/>
          </p:nvPr>
        </p:nvSpPr>
        <p:spPr>
          <a:xfrm>
            <a:off x="8204200" y="6400800"/>
            <a:ext cx="939800" cy="457200"/>
          </a:xfrm>
        </p:spPr>
        <p:txBody>
          <a:bodyPr/>
          <a:lstStyle>
            <a:lvl1pPr>
              <a:defRPr/>
            </a:lvl1pPr>
          </a:lstStyle>
          <a:p>
            <a:fld id="{97F74886-A76D-474C-A3FE-3DBFFBDFB25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87552371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50B0875B-D820-48B4-9C38-F32FE5F055E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74523857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3AF6EC4D-3B4B-44F5-AE14-EABB95EC963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32780046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D9A0E264-D8A8-4416-A0A5-E7CFCA3EFACA}"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478389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D7E0486D-FF44-422D-9004-986AF49C9F22}" type="slidenum">
              <a:rPr lang="en-US" altLang="en-US"/>
              <a:pPr/>
              <a:t>‹#›</a:t>
            </a:fld>
            <a:endParaRPr lang="en-US" altLang="en-US"/>
          </a:p>
        </p:txBody>
      </p:sp>
    </p:spTree>
    <p:extLst>
      <p:ext uri="{BB962C8B-B14F-4D97-AF65-F5344CB8AC3E}">
        <p14:creationId xmlns:p14="http://schemas.microsoft.com/office/powerpoint/2010/main" val="86403456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02B10326-EA25-4694-BC0E-4EED91B77B8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76111299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AA409009-1D27-4FD5-B0F9-AF92B1D0A02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99966144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EE6674A4-AA94-49CD-9318-006585D68A4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83559015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9030DC48-D2BD-4538-AA96-141ECC79016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7322693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6B3176B6-401E-450C-A301-B9F6F3FBD1C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2588846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D5E98EAD-A557-48E8-8A79-3B4AF04D0B0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28295811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0391B50C-6A5D-4C14-87B3-D94C2C11DE1B}"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98035567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BC7418DD-B939-4E1A-BE06-31CF6C6686C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5862810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4099" name="Arc 3"/>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4100" name="Rectangle 4"/>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5"/>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6"/>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7"/>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8"/>
          <p:cNvSpPr>
            <a:spLocks noGrp="1" noChangeArrowheads="1"/>
          </p:cNvSpPr>
          <p:nvPr>
            <p:ph type="sldNum" sz="quarter" idx="4"/>
          </p:nvPr>
        </p:nvSpPr>
        <p:spPr>
          <a:xfrm>
            <a:off x="8204200" y="6400800"/>
            <a:ext cx="939800" cy="457200"/>
          </a:xfrm>
        </p:spPr>
        <p:txBody>
          <a:bodyPr/>
          <a:lstStyle>
            <a:lvl1pPr>
              <a:defRPr/>
            </a:lvl1pPr>
          </a:lstStyle>
          <a:p>
            <a:fld id="{97F74886-A76D-474C-A3FE-3DBFFBDFB25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379368591"/>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50B0875B-D820-48B4-9C38-F32FE5F055E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678928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a:solidFill>
                <a:srgbClr val="010000"/>
              </a:solidFill>
            </a:endParaRPr>
          </a:p>
        </p:txBody>
      </p:sp>
      <p:sp>
        <p:nvSpPr>
          <p:cNvPr id="4099" name="Arc 3"/>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a:solidFill>
                <a:srgbClr val="010000"/>
              </a:solidFill>
            </a:endParaRPr>
          </a:p>
        </p:txBody>
      </p:sp>
      <p:sp>
        <p:nvSpPr>
          <p:cNvPr id="4100" name="Rectangle 4"/>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5"/>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6"/>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7"/>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8"/>
          <p:cNvSpPr>
            <a:spLocks noGrp="1" noChangeArrowheads="1"/>
          </p:cNvSpPr>
          <p:nvPr>
            <p:ph type="sldNum" sz="quarter" idx="4"/>
          </p:nvPr>
        </p:nvSpPr>
        <p:spPr>
          <a:xfrm>
            <a:off x="8204200" y="6400800"/>
            <a:ext cx="939800" cy="457200"/>
          </a:xfrm>
        </p:spPr>
        <p:txBody>
          <a:bodyPr/>
          <a:lstStyle>
            <a:lvl1pPr>
              <a:defRPr/>
            </a:lvl1pPr>
          </a:lstStyle>
          <a:p>
            <a:fld id="{23E6B08A-B8FD-4D56-9F18-5E26A44577CA}"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59973373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3AF6EC4D-3B4B-44F5-AE14-EABB95EC963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05382468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D9A0E264-D8A8-4416-A0A5-E7CFCA3EFACA}"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23764264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02B10326-EA25-4694-BC0E-4EED91B77B8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094077831"/>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AA409009-1D27-4FD5-B0F9-AF92B1D0A02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85070550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EE6674A4-AA94-49CD-9318-006585D68A4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54469073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9030DC48-D2BD-4538-AA96-141ECC79016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77901923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6B3176B6-401E-450C-A301-B9F6F3FBD1C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62586322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D5E98EAD-A557-48E8-8A79-3B4AF04D0B0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92511167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0391B50C-6A5D-4C14-87B3-D94C2C11DE1B}"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17346192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BC7418DD-B939-4E1A-BE06-31CF6C6686C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578456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31648B2C-F940-45B7-B3F2-A4CFB10E1C1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774167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46E7AF75-FC57-401A-A0FE-8F2EE0E73D22}"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566766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E2EC470B-7E36-486F-8CCF-A0345613C8CA}"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30614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B0FD8946-EFFF-4DF1-8E2B-A9B51056A6C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958113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18CC7489-EAB8-4D93-A162-794B99C69B4B}"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4517340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92B261F5-A65F-4340-B184-7A80E14BC88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6482565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FB83B2C7-C330-4907-8CBB-E8302458B5C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02823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FE2EE5D9-EFFA-4D7B-B163-E01948F381B9}" type="slidenum">
              <a:rPr lang="en-US" altLang="en-US"/>
              <a:pPr/>
              <a:t>‹#›</a:t>
            </a:fld>
            <a:endParaRPr lang="en-US" altLang="en-US"/>
          </a:p>
        </p:txBody>
      </p:sp>
    </p:spTree>
    <p:extLst>
      <p:ext uri="{BB962C8B-B14F-4D97-AF65-F5344CB8AC3E}">
        <p14:creationId xmlns:p14="http://schemas.microsoft.com/office/powerpoint/2010/main" val="14433872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C379B79C-B4E7-4702-A7E0-33DE4CD4816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434509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FA57925B-2A4B-4121-B636-DA39437201B2}"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8983703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3AFE48AC-67E4-49BD-B4CF-42AB9DA24C2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7266068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AEB0E5C2-719A-49B7-8DFD-3DC48BDD3C42}"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7307650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2" name="Group 10"/>
          <p:cNvGrpSpPr>
            <a:grpSpLocks/>
          </p:cNvGrpSpPr>
          <p:nvPr/>
        </p:nvGrpSpPr>
        <p:grpSpPr bwMode="auto">
          <a:xfrm>
            <a:off x="-1035050" y="1552575"/>
            <a:ext cx="10179050" cy="5305425"/>
            <a:chOff x="-652" y="978"/>
            <a:chExt cx="6412" cy="3342"/>
          </a:xfrm>
        </p:grpSpPr>
        <p:sp>
          <p:nvSpPr>
            <p:cNvPr id="30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FFFFFF"/>
                </a:solidFill>
              </a:endParaRPr>
            </a:p>
          </p:txBody>
        </p:sp>
        <p:sp>
          <p:nvSpPr>
            <p:cNvPr id="30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FFFF"/>
                </a:solidFill>
              </a:endParaRPr>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extLst>
      <p:ext uri="{BB962C8B-B14F-4D97-AF65-F5344CB8AC3E}">
        <p14:creationId xmlns:p14="http://schemas.microsoft.com/office/powerpoint/2010/main" val="17090775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744E4095-D77F-43C2-A541-2E617FDAA09D}"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6409905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5FA85A54-2E4D-4DFF-A58C-82B9515930AB}"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7393218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C9080C9D-70D0-4C0B-AF46-840B3F0E602A}"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3023983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8" name="Slide Number Placeholder 7"/>
          <p:cNvSpPr>
            <a:spLocks noGrp="1"/>
          </p:cNvSpPr>
          <p:nvPr>
            <p:ph type="sldNum" sz="quarter" idx="11"/>
          </p:nvPr>
        </p:nvSpPr>
        <p:spPr/>
        <p:txBody>
          <a:bodyPr/>
          <a:lstStyle>
            <a:lvl1pPr>
              <a:defRPr/>
            </a:lvl1pPr>
          </a:lstStyle>
          <a:p>
            <a:fld id="{2172FCB0-C7BA-4031-A8BC-B0D1FBA14163}"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1279286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4" name="Slide Number Placeholder 3"/>
          <p:cNvSpPr>
            <a:spLocks noGrp="1"/>
          </p:cNvSpPr>
          <p:nvPr>
            <p:ph type="sldNum" sz="quarter" idx="11"/>
          </p:nvPr>
        </p:nvSpPr>
        <p:spPr/>
        <p:txBody>
          <a:bodyPr/>
          <a:lstStyle>
            <a:lvl1pPr>
              <a:defRPr/>
            </a:lvl1pPr>
          </a:lstStyle>
          <a:p>
            <a:fld id="{32394A6A-88EC-4A4F-AD16-9744A604C50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894291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8F690E18-27C7-4EE6-9993-CAC0BF0904F9}" type="slidenum">
              <a:rPr lang="en-US" altLang="en-US"/>
              <a:pPr/>
              <a:t>‹#›</a:t>
            </a:fld>
            <a:endParaRPr lang="en-US" altLang="en-US"/>
          </a:p>
        </p:txBody>
      </p:sp>
    </p:spTree>
    <p:extLst>
      <p:ext uri="{BB962C8B-B14F-4D97-AF65-F5344CB8AC3E}">
        <p14:creationId xmlns:p14="http://schemas.microsoft.com/office/powerpoint/2010/main" val="6613298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3" name="Slide Number Placeholder 2"/>
          <p:cNvSpPr>
            <a:spLocks noGrp="1"/>
          </p:cNvSpPr>
          <p:nvPr>
            <p:ph type="sldNum" sz="quarter" idx="11"/>
          </p:nvPr>
        </p:nvSpPr>
        <p:spPr/>
        <p:txBody>
          <a:bodyPr/>
          <a:lstStyle>
            <a:lvl1pPr>
              <a:defRPr/>
            </a:lvl1pPr>
          </a:lstStyle>
          <a:p>
            <a:fld id="{FEDD00D1-7935-440E-9D91-62C6ABA380AA}"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0983476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DACB986A-3684-4882-B624-F91A012B4B8A}"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2656646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0FE00547-F1C0-41F4-83C2-B9991684689B}"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2660016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9217FF43-DE2F-44F2-87C9-36D0C93E8FC6}"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8723534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AFA7ED55-F299-4FF5-A4A6-BD10DC051CC2}"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8754626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4099" name="Arc 3"/>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4100" name="Rectangle 4"/>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5"/>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6"/>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7"/>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8"/>
          <p:cNvSpPr>
            <a:spLocks noGrp="1" noChangeArrowheads="1"/>
          </p:cNvSpPr>
          <p:nvPr>
            <p:ph type="sldNum" sz="quarter" idx="4"/>
          </p:nvPr>
        </p:nvSpPr>
        <p:spPr>
          <a:xfrm>
            <a:off x="8204200" y="6400800"/>
            <a:ext cx="939800" cy="457200"/>
          </a:xfrm>
        </p:spPr>
        <p:txBody>
          <a:bodyPr/>
          <a:lstStyle>
            <a:lvl1pPr>
              <a:defRPr/>
            </a:lvl1pPr>
          </a:lstStyle>
          <a:p>
            <a:fld id="{39BA640A-8888-456F-B838-178C8A058E2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5993977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F3DB2C1E-4E62-4CDE-9BE3-07B93910273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4039851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1E5E979E-5E18-4987-9C04-614AB193533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7520472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F893CB0C-0053-493A-899D-BFF655BE78B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8135462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BBB13BB9-4A8C-4CC4-9DA0-3771AD2F4D9B}"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69110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F97F45C2-47FE-409C-9197-7D217047395B}" type="slidenum">
              <a:rPr lang="en-US" altLang="en-US"/>
              <a:pPr/>
              <a:t>‹#›</a:t>
            </a:fld>
            <a:endParaRPr lang="en-US" altLang="en-US"/>
          </a:p>
        </p:txBody>
      </p:sp>
    </p:spTree>
    <p:extLst>
      <p:ext uri="{BB962C8B-B14F-4D97-AF65-F5344CB8AC3E}">
        <p14:creationId xmlns:p14="http://schemas.microsoft.com/office/powerpoint/2010/main" val="27562001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5B842B25-8594-4118-8199-DFFDE7D5AD1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79237930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B4FC69E9-F174-4FFE-9E35-3FCE5EA35132}"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42920027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BBFD5F5D-8CAB-4A46-9AE7-3FF4E2AB398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2824352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39B8CA45-898D-4DE9-8EFF-541791D58E9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4310986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1F94CBA9-87CD-4FCA-9A52-E0D20CA9C66A}"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1198700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C9254C02-AFD7-49CE-A4B6-7DDBB9AA031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62660942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1E3E79E7-3B73-4F17-B6B4-A8B7E149446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99219788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4099" name="Arc 3"/>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4100" name="Rectangle 4"/>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5"/>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6"/>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7"/>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8"/>
          <p:cNvSpPr>
            <a:spLocks noGrp="1" noChangeArrowheads="1"/>
          </p:cNvSpPr>
          <p:nvPr>
            <p:ph type="sldNum" sz="quarter" idx="4"/>
          </p:nvPr>
        </p:nvSpPr>
        <p:spPr>
          <a:xfrm>
            <a:off x="8204200" y="6400800"/>
            <a:ext cx="939800" cy="457200"/>
          </a:xfrm>
        </p:spPr>
        <p:txBody>
          <a:bodyPr/>
          <a:lstStyle>
            <a:lvl1pPr>
              <a:defRPr/>
            </a:lvl1pPr>
          </a:lstStyle>
          <a:p>
            <a:fld id="{11D23C86-76FE-41F8-B459-AD658C4500A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6874847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9D6555C2-7956-44CF-9F5B-BB07E513ACC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62493119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89D3596B-9FB3-42E3-8EAB-9022D595F8A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266244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8" name="Slide Number Placeholder 7"/>
          <p:cNvSpPr>
            <a:spLocks noGrp="1"/>
          </p:cNvSpPr>
          <p:nvPr>
            <p:ph type="sldNum" sz="quarter" idx="11"/>
          </p:nvPr>
        </p:nvSpPr>
        <p:spPr/>
        <p:txBody>
          <a:bodyPr/>
          <a:lstStyle>
            <a:lvl1pPr>
              <a:defRPr/>
            </a:lvl1pPr>
          </a:lstStyle>
          <a:p>
            <a:fld id="{133FBB70-C05F-4AAE-9792-98645BE50CC9}" type="slidenum">
              <a:rPr lang="en-US" altLang="en-US"/>
              <a:pPr/>
              <a:t>‹#›</a:t>
            </a:fld>
            <a:endParaRPr lang="en-US" altLang="en-US"/>
          </a:p>
        </p:txBody>
      </p:sp>
    </p:spTree>
    <p:extLst>
      <p:ext uri="{BB962C8B-B14F-4D97-AF65-F5344CB8AC3E}">
        <p14:creationId xmlns:p14="http://schemas.microsoft.com/office/powerpoint/2010/main" val="175273291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076A8FB8-7CE8-4C4D-B15A-07214F07C96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7994674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F224B7FC-F66E-4256-8C39-AFACD041614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93467218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8CD81FE5-5D3B-4E8C-9D9B-5F61BFBD1EA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84936512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4931E5F2-5166-4CDC-8CDE-B9435A8E3A0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53475398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949337A4-69AE-433C-87C3-7B2F476A97C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70436727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E4D00BD0-EEB2-4AEC-9E99-EA966D00A28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16598003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2459B905-C9B3-456E-8A90-511E1264551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99512057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5DADE40C-82F2-47E1-81EC-E685D464DE1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48649352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0A8E3902-91B0-4193-9E65-46368475D1D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77468825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4099" name="Arc 3"/>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4100" name="Rectangle 4"/>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5"/>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6"/>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7"/>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8"/>
          <p:cNvSpPr>
            <a:spLocks noGrp="1" noChangeArrowheads="1"/>
          </p:cNvSpPr>
          <p:nvPr>
            <p:ph type="sldNum" sz="quarter" idx="4"/>
          </p:nvPr>
        </p:nvSpPr>
        <p:spPr>
          <a:xfrm>
            <a:off x="8204200" y="6400800"/>
            <a:ext cx="939800" cy="457200"/>
          </a:xfrm>
        </p:spPr>
        <p:txBody>
          <a:bodyPr/>
          <a:lstStyle>
            <a:lvl1pPr>
              <a:defRPr/>
            </a:lvl1pPr>
          </a:lstStyle>
          <a:p>
            <a:fld id="{11D23C86-76FE-41F8-B459-AD658C4500A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453668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4" name="Slide Number Placeholder 3"/>
          <p:cNvSpPr>
            <a:spLocks noGrp="1"/>
          </p:cNvSpPr>
          <p:nvPr>
            <p:ph type="sldNum" sz="quarter" idx="11"/>
          </p:nvPr>
        </p:nvSpPr>
        <p:spPr/>
        <p:txBody>
          <a:bodyPr/>
          <a:lstStyle>
            <a:lvl1pPr>
              <a:defRPr/>
            </a:lvl1pPr>
          </a:lstStyle>
          <a:p>
            <a:fld id="{F69F9D45-8114-4FA8-92A5-1F77F4B513FC}" type="slidenum">
              <a:rPr lang="en-US" altLang="en-US"/>
              <a:pPr/>
              <a:t>‹#›</a:t>
            </a:fld>
            <a:endParaRPr lang="en-US" altLang="en-US"/>
          </a:p>
        </p:txBody>
      </p:sp>
    </p:spTree>
    <p:extLst>
      <p:ext uri="{BB962C8B-B14F-4D97-AF65-F5344CB8AC3E}">
        <p14:creationId xmlns:p14="http://schemas.microsoft.com/office/powerpoint/2010/main" val="113685575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9D6555C2-7956-44CF-9F5B-BB07E513ACC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74316814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89D3596B-9FB3-42E3-8EAB-9022D595F8A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94167273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076A8FB8-7CE8-4C4D-B15A-07214F07C96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21805942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F224B7FC-F66E-4256-8C39-AFACD041614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8773301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8CD81FE5-5D3B-4E8C-9D9B-5F61BFBD1EA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91769012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4931E5F2-5166-4CDC-8CDE-B9435A8E3A0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16620378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949337A4-69AE-433C-87C3-7B2F476A97C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51321867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E4D00BD0-EEB2-4AEC-9E99-EA966D00A28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74435794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2459B905-C9B3-456E-8A90-511E1264551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80563137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5DADE40C-82F2-47E1-81EC-E685D464DE1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429532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3" name="Slide Number Placeholder 2"/>
          <p:cNvSpPr>
            <a:spLocks noGrp="1"/>
          </p:cNvSpPr>
          <p:nvPr>
            <p:ph type="sldNum" sz="quarter" idx="11"/>
          </p:nvPr>
        </p:nvSpPr>
        <p:spPr/>
        <p:txBody>
          <a:bodyPr/>
          <a:lstStyle>
            <a:lvl1pPr>
              <a:defRPr/>
            </a:lvl1pPr>
          </a:lstStyle>
          <a:p>
            <a:fld id="{5B1AF138-2B05-4F28-8E98-811A2005E0A7}" type="slidenum">
              <a:rPr lang="en-US" altLang="en-US"/>
              <a:pPr/>
              <a:t>‹#›</a:t>
            </a:fld>
            <a:endParaRPr lang="en-US" altLang="en-US"/>
          </a:p>
        </p:txBody>
      </p:sp>
    </p:spTree>
    <p:extLst>
      <p:ext uri="{BB962C8B-B14F-4D97-AF65-F5344CB8AC3E}">
        <p14:creationId xmlns:p14="http://schemas.microsoft.com/office/powerpoint/2010/main" val="238720814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0A8E3902-91B0-4193-9E65-46368475D1D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3514999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2" name="Group 10"/>
          <p:cNvGrpSpPr>
            <a:grpSpLocks/>
          </p:cNvGrpSpPr>
          <p:nvPr/>
        </p:nvGrpSpPr>
        <p:grpSpPr bwMode="auto">
          <a:xfrm>
            <a:off x="-1035050" y="1552575"/>
            <a:ext cx="10179050" cy="5305425"/>
            <a:chOff x="-652" y="978"/>
            <a:chExt cx="6412" cy="3342"/>
          </a:xfrm>
        </p:grpSpPr>
        <p:sp>
          <p:nvSpPr>
            <p:cNvPr id="30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FFFFFF"/>
                </a:solidFill>
              </a:endParaRPr>
            </a:p>
          </p:txBody>
        </p:sp>
        <p:sp>
          <p:nvSpPr>
            <p:cNvPr id="30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FFFFFF"/>
                </a:solidFill>
              </a:endParaRPr>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extLst>
      <p:ext uri="{BB962C8B-B14F-4D97-AF65-F5344CB8AC3E}">
        <p14:creationId xmlns:p14="http://schemas.microsoft.com/office/powerpoint/2010/main" val="345065664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953A130A-88EF-4452-85DA-AC8140C74E3D}"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73811587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6618CF83-EB60-4BEB-BFBD-7B402D90872F}"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45478192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27522BA0-7C24-4C9B-93B1-553FBB57BD01}"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66762313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8" name="Slide Number Placeholder 7"/>
          <p:cNvSpPr>
            <a:spLocks noGrp="1"/>
          </p:cNvSpPr>
          <p:nvPr>
            <p:ph type="sldNum" sz="quarter" idx="11"/>
          </p:nvPr>
        </p:nvSpPr>
        <p:spPr/>
        <p:txBody>
          <a:bodyPr/>
          <a:lstStyle>
            <a:lvl1pPr>
              <a:defRPr/>
            </a:lvl1pPr>
          </a:lstStyle>
          <a:p>
            <a:fld id="{155F77A6-B07D-4CBC-A866-03E023AAEB0D}"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0037201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4" name="Slide Number Placeholder 3"/>
          <p:cNvSpPr>
            <a:spLocks noGrp="1"/>
          </p:cNvSpPr>
          <p:nvPr>
            <p:ph type="sldNum" sz="quarter" idx="11"/>
          </p:nvPr>
        </p:nvSpPr>
        <p:spPr/>
        <p:txBody>
          <a:bodyPr/>
          <a:lstStyle>
            <a:lvl1pPr>
              <a:defRPr/>
            </a:lvl1pPr>
          </a:lstStyle>
          <a:p>
            <a:fld id="{37047055-87C0-44D0-B6B0-81056D91E63A}"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54731878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3" name="Slide Number Placeholder 2"/>
          <p:cNvSpPr>
            <a:spLocks noGrp="1"/>
          </p:cNvSpPr>
          <p:nvPr>
            <p:ph type="sldNum" sz="quarter" idx="11"/>
          </p:nvPr>
        </p:nvSpPr>
        <p:spPr/>
        <p:txBody>
          <a:bodyPr/>
          <a:lstStyle>
            <a:lvl1pPr>
              <a:defRPr/>
            </a:lvl1pPr>
          </a:lstStyle>
          <a:p>
            <a:fld id="{395E252E-843E-4191-9B3A-94310ED62D7D}"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65934513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A4596396-0E6A-488B-9520-5833C3C0C991}"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56859759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EEE4122E-F846-4F23-86C1-B5E88990DC24}"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428013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5C67B2A4-5CCC-4D19-8F93-F84528FFE139}" type="slidenum">
              <a:rPr lang="en-US" altLang="en-US"/>
              <a:pPr/>
              <a:t>‹#›</a:t>
            </a:fld>
            <a:endParaRPr lang="en-US" altLang="en-US"/>
          </a:p>
        </p:txBody>
      </p:sp>
    </p:spTree>
    <p:extLst>
      <p:ext uri="{BB962C8B-B14F-4D97-AF65-F5344CB8AC3E}">
        <p14:creationId xmlns:p14="http://schemas.microsoft.com/office/powerpoint/2010/main" val="122742107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9A974B39-0EE8-49E0-9CC7-C82C75C4803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07439242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6B4A2053-9D3E-4D91-A869-0842B912C777}"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29016700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4099" name="Arc 3"/>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4100" name="Rectangle 4"/>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5"/>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6"/>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7"/>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8"/>
          <p:cNvSpPr>
            <a:spLocks noGrp="1" noChangeArrowheads="1"/>
          </p:cNvSpPr>
          <p:nvPr>
            <p:ph type="sldNum" sz="quarter" idx="4"/>
          </p:nvPr>
        </p:nvSpPr>
        <p:spPr>
          <a:xfrm>
            <a:off x="8204200" y="6400800"/>
            <a:ext cx="939800" cy="457200"/>
          </a:xfrm>
        </p:spPr>
        <p:txBody>
          <a:bodyPr/>
          <a:lstStyle>
            <a:lvl1pPr>
              <a:defRPr/>
            </a:lvl1pPr>
          </a:lstStyle>
          <a:p>
            <a:fld id="{8ACC9D5D-6B66-4732-AD31-D948E635A44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62266716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2547603D-137C-416E-84DF-9B5254568B1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46152872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8C6CC946-86D9-4E56-8565-49E3A6B6E4E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72947496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EC47D940-759F-4C85-9DBF-87C38CF9A3E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01570297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ADA554AF-970F-439D-9E14-90AE8270951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85309181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9D90738A-5B1B-467F-AC7F-469FC08370B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52201063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24A7BE55-7916-473A-AE21-F516E7BF628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02615206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EF8B7EB6-EE11-408A-8874-2626449D7C6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507008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88CC5B62-B238-4D10-B496-F85888C4EB11}" type="slidenum">
              <a:rPr lang="en-US" altLang="en-US"/>
              <a:pPr/>
              <a:t>‹#›</a:t>
            </a:fld>
            <a:endParaRPr lang="en-US" altLang="en-US"/>
          </a:p>
        </p:txBody>
      </p:sp>
    </p:spTree>
    <p:extLst>
      <p:ext uri="{BB962C8B-B14F-4D97-AF65-F5344CB8AC3E}">
        <p14:creationId xmlns:p14="http://schemas.microsoft.com/office/powerpoint/2010/main" val="382645906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278BC011-9507-46C3-8A26-EF4D5ED32E7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62311100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555947D2-0D31-4B30-A466-0CF8E2D4D28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15320922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F367B974-109F-4C3A-BDCA-8D54486579E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2794739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41923CDC-B89C-4AAC-82D3-3B8E08FDB9E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35015150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4099" name="Arc 3"/>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4100" name="Rectangle 4"/>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5"/>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6"/>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7"/>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8"/>
          <p:cNvSpPr>
            <a:spLocks noGrp="1" noChangeArrowheads="1"/>
          </p:cNvSpPr>
          <p:nvPr>
            <p:ph type="sldNum" sz="quarter" idx="4"/>
          </p:nvPr>
        </p:nvSpPr>
        <p:spPr>
          <a:xfrm>
            <a:off x="8204200" y="6400800"/>
            <a:ext cx="939800" cy="457200"/>
          </a:xfrm>
        </p:spPr>
        <p:txBody>
          <a:bodyPr/>
          <a:lstStyle>
            <a:lvl1pPr>
              <a:defRPr/>
            </a:lvl1pPr>
          </a:lstStyle>
          <a:p>
            <a:fld id="{97F74886-A76D-474C-A3FE-3DBFFBDFB25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03314591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50B0875B-D820-48B4-9C38-F32FE5F055E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43784167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3AF6EC4D-3B4B-44F5-AE14-EABB95EC963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89720091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D9A0E264-D8A8-4416-A0A5-E7CFCA3EFACA}"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51008650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02B10326-EA25-4694-BC0E-4EED91B77B8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36722332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AA409009-1D27-4FD5-B0F9-AF92B1D0A02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74895031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116.xml"/><Relationship Id="rId12" Type="http://schemas.openxmlformats.org/officeDocument/2006/relationships/slideLayout" Target="../slideLayouts/slideLayout117.xml"/><Relationship Id="rId13" Type="http://schemas.openxmlformats.org/officeDocument/2006/relationships/theme" Target="../theme/theme10.xml"/><Relationship Id="rId1" Type="http://schemas.openxmlformats.org/officeDocument/2006/relationships/slideLayout" Target="../slideLayouts/slideLayout106.xml"/><Relationship Id="rId2" Type="http://schemas.openxmlformats.org/officeDocument/2006/relationships/slideLayout" Target="../slideLayouts/slideLayout107.xml"/><Relationship Id="rId3" Type="http://schemas.openxmlformats.org/officeDocument/2006/relationships/slideLayout" Target="../slideLayouts/slideLayout108.xml"/><Relationship Id="rId4" Type="http://schemas.openxmlformats.org/officeDocument/2006/relationships/slideLayout" Target="../slideLayouts/slideLayout109.xml"/><Relationship Id="rId5" Type="http://schemas.openxmlformats.org/officeDocument/2006/relationships/slideLayout" Target="../slideLayouts/slideLayout110.xml"/><Relationship Id="rId6" Type="http://schemas.openxmlformats.org/officeDocument/2006/relationships/slideLayout" Target="../slideLayouts/slideLayout111.xml"/><Relationship Id="rId7" Type="http://schemas.openxmlformats.org/officeDocument/2006/relationships/slideLayout" Target="../slideLayouts/slideLayout112.xml"/><Relationship Id="rId8" Type="http://schemas.openxmlformats.org/officeDocument/2006/relationships/slideLayout" Target="../slideLayouts/slideLayout113.xml"/><Relationship Id="rId9" Type="http://schemas.openxmlformats.org/officeDocument/2006/relationships/slideLayout" Target="../slideLayouts/slideLayout114.xml"/><Relationship Id="rId10" Type="http://schemas.openxmlformats.org/officeDocument/2006/relationships/slideLayout" Target="../slideLayouts/slideLayout115.xml"/></Relationships>
</file>

<file path=ppt/slideMasters/_rels/slideMaster11.xml.rels><?xml version="1.0" encoding="UTF-8" standalone="yes"?>
<Relationships xmlns="http://schemas.openxmlformats.org/package/2006/relationships"><Relationship Id="rId11" Type="http://schemas.openxmlformats.org/officeDocument/2006/relationships/slideLayout" Target="../slideLayouts/slideLayout128.xml"/><Relationship Id="rId12" Type="http://schemas.openxmlformats.org/officeDocument/2006/relationships/slideLayout" Target="../slideLayouts/slideLayout129.xml"/><Relationship Id="rId13" Type="http://schemas.openxmlformats.org/officeDocument/2006/relationships/theme" Target="../theme/theme11.xml"/><Relationship Id="rId1" Type="http://schemas.openxmlformats.org/officeDocument/2006/relationships/slideLayout" Target="../slideLayouts/slideLayout118.xml"/><Relationship Id="rId2" Type="http://schemas.openxmlformats.org/officeDocument/2006/relationships/slideLayout" Target="../slideLayouts/slideLayout119.xml"/><Relationship Id="rId3" Type="http://schemas.openxmlformats.org/officeDocument/2006/relationships/slideLayout" Target="../slideLayouts/slideLayout120.xml"/><Relationship Id="rId4" Type="http://schemas.openxmlformats.org/officeDocument/2006/relationships/slideLayout" Target="../slideLayouts/slideLayout121.xml"/><Relationship Id="rId5" Type="http://schemas.openxmlformats.org/officeDocument/2006/relationships/slideLayout" Target="../slideLayouts/slideLayout122.xml"/><Relationship Id="rId6" Type="http://schemas.openxmlformats.org/officeDocument/2006/relationships/slideLayout" Target="../slideLayouts/slideLayout123.xml"/><Relationship Id="rId7" Type="http://schemas.openxmlformats.org/officeDocument/2006/relationships/slideLayout" Target="../slideLayouts/slideLayout124.xml"/><Relationship Id="rId8" Type="http://schemas.openxmlformats.org/officeDocument/2006/relationships/slideLayout" Target="../slideLayouts/slideLayout125.xml"/><Relationship Id="rId9" Type="http://schemas.openxmlformats.org/officeDocument/2006/relationships/slideLayout" Target="../slideLayouts/slideLayout126.xml"/><Relationship Id="rId10" Type="http://schemas.openxmlformats.org/officeDocument/2006/relationships/slideLayout" Target="../slideLayouts/slideLayout12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2" Type="http://schemas.openxmlformats.org/officeDocument/2006/relationships/theme" Target="../theme/theme3.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theme" Target="../theme/theme4.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theme" Target="../theme/theme5.xml"/><Relationship Id="rId1" Type="http://schemas.openxmlformats.org/officeDocument/2006/relationships/slideLayout" Target="../slideLayouts/slideLayout47.xml"/><Relationship Id="rId2" Type="http://schemas.openxmlformats.org/officeDocument/2006/relationships/slideLayout" Target="../slideLayouts/slideLayout48.xml"/><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theme" Target="../theme/theme6.xml"/><Relationship Id="rId1" Type="http://schemas.openxmlformats.org/officeDocument/2006/relationships/slideLayout" Target="../slideLayouts/slideLayout59.xml"/><Relationship Id="rId2" Type="http://schemas.openxmlformats.org/officeDocument/2006/relationships/slideLayout" Target="../slideLayouts/slideLayout60.xml"/><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81.xml"/><Relationship Id="rId12" Type="http://schemas.openxmlformats.org/officeDocument/2006/relationships/theme" Target="../theme/theme7.xml"/><Relationship Id="rId1" Type="http://schemas.openxmlformats.org/officeDocument/2006/relationships/slideLayout" Target="../slideLayouts/slideLayout71.xml"/><Relationship Id="rId2" Type="http://schemas.openxmlformats.org/officeDocument/2006/relationships/slideLayout" Target="../slideLayouts/slideLayout72.xml"/><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92.xml"/><Relationship Id="rId12" Type="http://schemas.openxmlformats.org/officeDocument/2006/relationships/slideLayout" Target="../slideLayouts/slideLayout93.xml"/><Relationship Id="rId13" Type="http://schemas.openxmlformats.org/officeDocument/2006/relationships/theme" Target="../theme/theme8.xml"/><Relationship Id="rId1" Type="http://schemas.openxmlformats.org/officeDocument/2006/relationships/slideLayout" Target="../slideLayouts/slideLayout82.xml"/><Relationship Id="rId2" Type="http://schemas.openxmlformats.org/officeDocument/2006/relationships/slideLayout" Target="../slideLayouts/slideLayout83.xml"/><Relationship Id="rId3" Type="http://schemas.openxmlformats.org/officeDocument/2006/relationships/slideLayout" Target="../slideLayouts/slideLayout84.xml"/><Relationship Id="rId4" Type="http://schemas.openxmlformats.org/officeDocument/2006/relationships/slideLayout" Target="../slideLayouts/slideLayout85.xml"/><Relationship Id="rId5" Type="http://schemas.openxmlformats.org/officeDocument/2006/relationships/slideLayout" Target="../slideLayouts/slideLayout86.xml"/><Relationship Id="rId6" Type="http://schemas.openxmlformats.org/officeDocument/2006/relationships/slideLayout" Target="../slideLayouts/slideLayout87.xml"/><Relationship Id="rId7" Type="http://schemas.openxmlformats.org/officeDocument/2006/relationships/slideLayout" Target="../slideLayouts/slideLayout88.xml"/><Relationship Id="rId8" Type="http://schemas.openxmlformats.org/officeDocument/2006/relationships/slideLayout" Target="../slideLayouts/slideLayout89.xml"/><Relationship Id="rId9" Type="http://schemas.openxmlformats.org/officeDocument/2006/relationships/slideLayout" Target="../slideLayouts/slideLayout90.xml"/><Relationship Id="rId10" Type="http://schemas.openxmlformats.org/officeDocument/2006/relationships/slideLayout" Target="../slideLayouts/slideLayout91.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104.xml"/><Relationship Id="rId12" Type="http://schemas.openxmlformats.org/officeDocument/2006/relationships/slideLayout" Target="../slideLayouts/slideLayout105.xml"/><Relationship Id="rId13" Type="http://schemas.openxmlformats.org/officeDocument/2006/relationships/theme" Target="../theme/theme9.xml"/><Relationship Id="rId1" Type="http://schemas.openxmlformats.org/officeDocument/2006/relationships/slideLayout" Target="../slideLayouts/slideLayout94.xml"/><Relationship Id="rId2" Type="http://schemas.openxmlformats.org/officeDocument/2006/relationships/slideLayout" Target="../slideLayouts/slideLayout95.xml"/><Relationship Id="rId3" Type="http://schemas.openxmlformats.org/officeDocument/2006/relationships/slideLayout" Target="../slideLayouts/slideLayout96.xml"/><Relationship Id="rId4" Type="http://schemas.openxmlformats.org/officeDocument/2006/relationships/slideLayout" Target="../slideLayouts/slideLayout97.xml"/><Relationship Id="rId5" Type="http://schemas.openxmlformats.org/officeDocument/2006/relationships/slideLayout" Target="../slideLayouts/slideLayout98.xml"/><Relationship Id="rId6" Type="http://schemas.openxmlformats.org/officeDocument/2006/relationships/slideLayout" Target="../slideLayouts/slideLayout99.xml"/><Relationship Id="rId7" Type="http://schemas.openxmlformats.org/officeDocument/2006/relationships/slideLayout" Target="../slideLayouts/slideLayout100.xml"/><Relationship Id="rId8" Type="http://schemas.openxmlformats.org/officeDocument/2006/relationships/slideLayout" Target="../slideLayouts/slideLayout101.xml"/><Relationship Id="rId9" Type="http://schemas.openxmlformats.org/officeDocument/2006/relationships/slideLayout" Target="../slideLayouts/slideLayout102.xml"/><Relationship Id="rId10" Type="http://schemas.openxmlformats.org/officeDocument/2006/relationships/slideLayout" Target="../slideLayouts/slideLayout10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304800" y="6340475"/>
            <a:ext cx="480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a:lvl1pPr>
          </a:lstStyle>
          <a:p>
            <a:r>
              <a:rPr lang="en-US" altLang="en-US"/>
              <a:t>Irvine, Kip R. Assembly Language for x86 Processors 6/e, 2010.</a:t>
            </a:r>
          </a:p>
        </p:txBody>
      </p:sp>
      <p:sp>
        <p:nvSpPr>
          <p:cNvPr id="2059"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60" name="Text Box 12"/>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endParaRPr lang="en-US" altLang="en-US"/>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a:latin typeface="Times New Roman" pitchFamily="18" charset="0"/>
              </a:defRPr>
            </a:lvl1pPr>
          </a:lstStyle>
          <a:p>
            <a:fld id="{1AB9788B-AD30-4181-87D5-EB26C08B3BAB}"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ctr" rtl="0" fontAlgn="base">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200">
          <a:solidFill>
            <a:schemeClr val="tx1"/>
          </a:solidFill>
          <a:latin typeface="+mn-lt"/>
        </a:defRPr>
      </a:lvl2pPr>
      <a:lvl3pPr marL="1143000" indent="-228600" algn="l" rtl="0" fontAlgn="base">
        <a:spcBef>
          <a:spcPct val="20000"/>
        </a:spcBef>
        <a:spcAft>
          <a:spcPct val="0"/>
        </a:spcAft>
        <a:buClr>
          <a:schemeClr val="tx1"/>
        </a:buClr>
        <a:buChar char="•"/>
        <a:defRPr sz="2000">
          <a:solidFill>
            <a:schemeClr val="tx1"/>
          </a:solidFill>
          <a:latin typeface="+mn-lt"/>
        </a:defRPr>
      </a:lvl3pPr>
      <a:lvl4pPr marL="1600200" indent="-228600" algn="l" rtl="0" fontAlgn="base">
        <a:spcBef>
          <a:spcPct val="20000"/>
        </a:spcBef>
        <a:spcAft>
          <a:spcPct val="0"/>
        </a:spcAft>
        <a:buClr>
          <a:schemeClr val="tx1"/>
        </a:buClr>
        <a:buChar char="–"/>
        <a:defRPr sz="2000">
          <a:solidFill>
            <a:schemeClr val="tx1"/>
          </a:solidFill>
          <a:latin typeface="Times New Roman" pitchFamily="18" charset="0"/>
        </a:defRPr>
      </a:lvl4pPr>
      <a:lvl5pPr marL="2057400" indent="-228600" algn="l" rtl="0" fontAlgn="base">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a:solidFill>
                  <a:schemeClr val="hlink"/>
                </a:solidFill>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a:solidFill>
                  <a:schemeClr val="hlink"/>
                </a:solidFill>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a:solidFill>
                  <a:schemeClr val="hlink"/>
                </a:solidFill>
              </a:defRPr>
            </a:lvl1pPr>
          </a:lstStyle>
          <a:p>
            <a:pPr eaLnBrk="0" hangingPunct="0"/>
            <a:fld id="{628F97AA-C032-49D0-8E2A-477CF8626A66}"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3778164053"/>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4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a:solidFill>
                  <a:schemeClr val="hlink"/>
                </a:solidFill>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a:solidFill>
                  <a:schemeClr val="hlink"/>
                </a:solidFill>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a:solidFill>
                  <a:schemeClr val="hlink"/>
                </a:solidFill>
              </a:defRPr>
            </a:lvl1pPr>
          </a:lstStyle>
          <a:p>
            <a:pPr eaLnBrk="0" hangingPunct="0"/>
            <a:fld id="{628F97AA-C032-49D0-8E2A-477CF8626A66}"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2565504676"/>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4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a:solidFill>
                <a:srgbClr val="010000"/>
              </a:solidFill>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a:solidFill>
                  <a:schemeClr val="hlink"/>
                </a:solidFill>
              </a:defRPr>
            </a:lvl1pPr>
          </a:lstStyle>
          <a:p>
            <a:pPr eaLnBrk="0" hangingPunct="0"/>
            <a:endParaRPr lang="en-US" alt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a:solidFill>
                  <a:schemeClr val="hlink"/>
                </a:solidFill>
              </a:defRPr>
            </a:lvl1pPr>
          </a:lstStyle>
          <a:p>
            <a:pPr eaLnBrk="0" hangingPunct="0"/>
            <a:r>
              <a:rPr lang="en-US" alt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a:solidFill>
                  <a:schemeClr val="hlink"/>
                </a:solidFill>
              </a:defRPr>
            </a:lvl1pPr>
          </a:lstStyle>
          <a:p>
            <a:pPr eaLnBrk="0" hangingPunct="0"/>
            <a:fld id="{76080F55-0E31-4B98-9A22-4DC03BE27743}" type="slidenum">
              <a:rPr lang="en-US" altLang="en-US">
                <a:solidFill>
                  <a:srgbClr val="FF9966"/>
                </a:solidFill>
              </a:rPr>
              <a:pPr eaLnBrk="0" hangingPunct="0"/>
              <a:t>‹#›</a:t>
            </a:fld>
            <a:endParaRPr lang="en-US" altLang="en-US">
              <a:solidFill>
                <a:srgbClr val="FF9966"/>
              </a:solidFill>
            </a:endParaRPr>
          </a:p>
        </p:txBody>
      </p:sp>
    </p:spTree>
    <p:extLst>
      <p:ext uri="{BB962C8B-B14F-4D97-AF65-F5344CB8AC3E}">
        <p14:creationId xmlns:p14="http://schemas.microsoft.com/office/powerpoint/2010/main" val="352033542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4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304800" y="6248400"/>
            <a:ext cx="472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a:lvl1pPr>
          </a:lstStyle>
          <a:p>
            <a:r>
              <a:rPr lang="en-US" altLang="en-US">
                <a:solidFill>
                  <a:srgbClr val="FFFFFF"/>
                </a:solidFill>
              </a:rPr>
              <a:t>Irvine, Kip R. Assembly Language for x86 Processors 6/e, 2010.</a:t>
            </a:r>
          </a:p>
        </p:txBody>
      </p:sp>
      <p:sp>
        <p:nvSpPr>
          <p:cNvPr id="2059"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60" name="Text Box 12"/>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endParaRPr lang="en-US" altLang="en-US">
              <a:solidFill>
                <a:srgbClr val="FFFFFF"/>
              </a:solidFill>
            </a:endParaRPr>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a:latin typeface="Times New Roman" pitchFamily="18" charset="0"/>
              </a:defRPr>
            </a:lvl1pPr>
          </a:lstStyle>
          <a:p>
            <a:fld id="{685EE3ED-03C5-40AE-8EE3-6F6FE6D5D98F}"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437907884"/>
      </p:ext>
    </p:extLst>
  </p:cSld>
  <p:clrMap bg1="dk2" tx1="lt1" bg2="dk1"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dt="0"/>
  <p:txStyles>
    <p:titleStyle>
      <a:lvl1pPr algn="ctr" rtl="0" fontAlgn="base">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200">
          <a:solidFill>
            <a:schemeClr val="tx1"/>
          </a:solidFill>
          <a:latin typeface="+mn-lt"/>
        </a:defRPr>
      </a:lvl2pPr>
      <a:lvl3pPr marL="1143000" indent="-228600" algn="l" rtl="0" fontAlgn="base">
        <a:spcBef>
          <a:spcPct val="20000"/>
        </a:spcBef>
        <a:spcAft>
          <a:spcPct val="0"/>
        </a:spcAft>
        <a:buClr>
          <a:schemeClr val="tx1"/>
        </a:buClr>
        <a:buChar char="•"/>
        <a:defRPr sz="2000">
          <a:solidFill>
            <a:schemeClr val="tx1"/>
          </a:solidFill>
          <a:latin typeface="+mn-lt"/>
        </a:defRPr>
      </a:lvl3pPr>
      <a:lvl4pPr marL="1600200" indent="-228600" algn="l" rtl="0" fontAlgn="base">
        <a:spcBef>
          <a:spcPct val="20000"/>
        </a:spcBef>
        <a:spcAft>
          <a:spcPct val="0"/>
        </a:spcAft>
        <a:buClr>
          <a:schemeClr val="tx1"/>
        </a:buClr>
        <a:buChar char="–"/>
        <a:defRPr sz="2000">
          <a:solidFill>
            <a:schemeClr val="tx1"/>
          </a:solidFill>
          <a:latin typeface="Times New Roman" pitchFamily="18" charset="0"/>
        </a:defRPr>
      </a:lvl4pPr>
      <a:lvl5pPr marL="2057400" indent="-228600" algn="l" rtl="0" fontAlgn="base">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a:solidFill>
                  <a:schemeClr val="hlink"/>
                </a:solidFill>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a:solidFill>
                  <a:schemeClr val="hlink"/>
                </a:solidFill>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a:solidFill>
                  <a:schemeClr val="hlink"/>
                </a:solidFill>
              </a:defRPr>
            </a:lvl1pPr>
          </a:lstStyle>
          <a:p>
            <a:pPr eaLnBrk="0" hangingPunct="0"/>
            <a:fld id="{9A556EB1-84CA-4FE8-AA69-DF7FFEB5D0B6}"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106804459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4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a:solidFill>
                  <a:schemeClr val="hlink"/>
                </a:solidFill>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a:solidFill>
                  <a:schemeClr val="hlink"/>
                </a:solidFill>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a:solidFill>
                  <a:schemeClr val="hlink"/>
                </a:solidFill>
              </a:defRPr>
            </a:lvl1pPr>
          </a:lstStyle>
          <a:p>
            <a:pPr eaLnBrk="0" hangingPunct="0"/>
            <a:fld id="{1DAF4103-395C-4E7D-B94A-CD590E9BE14B}"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310337224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4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a:solidFill>
                  <a:schemeClr val="hlink"/>
                </a:solidFill>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a:solidFill>
                  <a:schemeClr val="hlink"/>
                </a:solidFill>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a:solidFill>
                  <a:schemeClr val="hlink"/>
                </a:solidFill>
              </a:defRPr>
            </a:lvl1pPr>
          </a:lstStyle>
          <a:p>
            <a:pPr eaLnBrk="0" hangingPunct="0"/>
            <a:fld id="{1DAF4103-395C-4E7D-B94A-CD590E9BE14B}"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3733966161"/>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4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228600" y="6248400"/>
            <a:ext cx="480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a:lvl1pPr>
          </a:lstStyle>
          <a:p>
            <a:r>
              <a:rPr lang="en-US" altLang="en-US" smtClean="0">
                <a:solidFill>
                  <a:srgbClr val="FFFFFF"/>
                </a:solidFill>
              </a:rPr>
              <a:t>Irvine, Kip R. Assembly Language for x86 Processors 6/e, 2010.</a:t>
            </a:r>
          </a:p>
        </p:txBody>
      </p:sp>
      <p:sp>
        <p:nvSpPr>
          <p:cNvPr id="2059"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60" name="Text Box 12"/>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endParaRPr lang="en-US" altLang="en-US" smtClean="0">
              <a:solidFill>
                <a:srgbClr val="FFFFFF"/>
              </a:solidFill>
            </a:endParaRPr>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a:latin typeface="Times New Roman" pitchFamily="18" charset="0"/>
              </a:defRPr>
            </a:lvl1pPr>
          </a:lstStyle>
          <a:p>
            <a:fld id="{6294E5ED-85FA-4A2B-875C-7CBB1452BBF6}" type="slidenum">
              <a:rPr lang="en-US" altLang="en-US" smtClean="0">
                <a:solidFill>
                  <a:srgbClr val="FFFFFF"/>
                </a:solidFill>
              </a:rPr>
              <a:pPr/>
              <a:t>‹#›</a:t>
            </a:fld>
            <a:endParaRPr lang="en-US" altLang="en-US" smtClean="0">
              <a:solidFill>
                <a:srgbClr val="FFFFFF"/>
              </a:solidFill>
            </a:endParaRPr>
          </a:p>
        </p:txBody>
      </p:sp>
    </p:spTree>
    <p:extLst>
      <p:ext uri="{BB962C8B-B14F-4D97-AF65-F5344CB8AC3E}">
        <p14:creationId xmlns:p14="http://schemas.microsoft.com/office/powerpoint/2010/main" val="2243385495"/>
      </p:ext>
    </p:extLst>
  </p:cSld>
  <p:clrMap bg1="dk2" tx1="lt1" bg2="dk1"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hdr="0" dt="0"/>
  <p:txStyles>
    <p:titleStyle>
      <a:lvl1pPr algn="ctr" rtl="0" fontAlgn="base">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200">
          <a:solidFill>
            <a:schemeClr val="tx1"/>
          </a:solidFill>
          <a:latin typeface="+mn-lt"/>
        </a:defRPr>
      </a:lvl2pPr>
      <a:lvl3pPr marL="1143000" indent="-228600" algn="l" rtl="0" fontAlgn="base">
        <a:spcBef>
          <a:spcPct val="20000"/>
        </a:spcBef>
        <a:spcAft>
          <a:spcPct val="0"/>
        </a:spcAft>
        <a:buClr>
          <a:schemeClr val="tx1"/>
        </a:buClr>
        <a:buChar char="•"/>
        <a:defRPr sz="2000">
          <a:solidFill>
            <a:schemeClr val="tx1"/>
          </a:solidFill>
          <a:latin typeface="+mn-lt"/>
        </a:defRPr>
      </a:lvl3pPr>
      <a:lvl4pPr marL="1600200" indent="-228600" algn="l" rtl="0" fontAlgn="base">
        <a:spcBef>
          <a:spcPct val="20000"/>
        </a:spcBef>
        <a:spcAft>
          <a:spcPct val="0"/>
        </a:spcAft>
        <a:buClr>
          <a:schemeClr val="tx1"/>
        </a:buClr>
        <a:buChar char="–"/>
        <a:defRPr sz="2000">
          <a:solidFill>
            <a:schemeClr val="tx1"/>
          </a:solidFill>
          <a:latin typeface="Times New Roman" pitchFamily="18" charset="0"/>
        </a:defRPr>
      </a:lvl4pPr>
      <a:lvl5pPr marL="2057400" indent="-228600" algn="l" rtl="0" fontAlgn="base">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a:solidFill>
                  <a:schemeClr val="hlink"/>
                </a:solidFill>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a:solidFill>
                  <a:schemeClr val="hlink"/>
                </a:solidFill>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a:solidFill>
                  <a:schemeClr val="hlink"/>
                </a:solidFill>
              </a:defRPr>
            </a:lvl1pPr>
          </a:lstStyle>
          <a:p>
            <a:pPr eaLnBrk="0" hangingPunct="0"/>
            <a:fld id="{4414FC45-A9E5-4EB2-9E77-54AC790C7D08}"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735168463"/>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4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a:solidFill>
                  <a:schemeClr val="hlink"/>
                </a:solidFill>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a:solidFill>
                  <a:schemeClr val="hlink"/>
                </a:solidFill>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a:solidFill>
                  <a:schemeClr val="hlink"/>
                </a:solidFill>
              </a:defRPr>
            </a:lvl1pPr>
          </a:lstStyle>
          <a:p>
            <a:pPr eaLnBrk="0" hangingPunct="0"/>
            <a:fld id="{628F97AA-C032-49D0-8E2A-477CF8626A66}"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1675543999"/>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4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3.wmf"/><Relationship Id="rId1" Type="http://schemas.openxmlformats.org/officeDocument/2006/relationships/vmlDrawing" Target="../drawings/vmlDrawing2.vml"/><Relationship Id="rId2"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5.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7.xml"/><Relationship Id="rId2" Type="http://schemas.openxmlformats.org/officeDocument/2006/relationships/notesSlide" Target="../notesSlides/notesSlide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7.xml"/><Relationship Id="rId2" Type="http://schemas.openxmlformats.org/officeDocument/2006/relationships/notesSlide" Target="../notesSlides/notesSlide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7.xml"/><Relationship Id="rId2" Type="http://schemas.openxmlformats.org/officeDocument/2006/relationships/notesSlide" Target="../notesSlides/notesSlide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9.xml"/><Relationship Id="rId2" Type="http://schemas.openxmlformats.org/officeDocument/2006/relationships/notesSlide" Target="../notesSlides/notesSlide11.xml"/><Relationship Id="rId3" Type="http://schemas.openxmlformats.org/officeDocument/2006/relationships/hyperlink" Target="http://www.kipirvine.com/asm/gettingStartedVS2012/index.ht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hyperlink" Target="http://www.kipirvine.com/asm/examples/index.htm"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5.wmf"/><Relationship Id="rId1" Type="http://schemas.openxmlformats.org/officeDocument/2006/relationships/vmlDrawing" Target="../drawings/vmlDrawing3.vml"/><Relationship Id="rId2" Type="http://schemas.openxmlformats.org/officeDocument/2006/relationships/slideLayout" Target="../slideLayouts/slideLayout7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hyperlink" Target="http://www.kipirvine.com/asm/" TargetMode="External"/><Relationship Id="rId3" Type="http://schemas.openxmlformats.org/officeDocument/2006/relationships/hyperlink" Target="IrvineLibHelp.chm"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7.xml"/><Relationship Id="rId2" Type="http://schemas.openxmlformats.org/officeDocument/2006/relationships/notesSlide" Target="../notesSlides/notesSlide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6.wmf"/><Relationship Id="rId1" Type="http://schemas.openxmlformats.org/officeDocument/2006/relationships/vmlDrawing" Target="../drawings/vmlDrawing4.vml"/><Relationship Id="rId2"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wmf"/><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685800" y="609600"/>
            <a:ext cx="7772400" cy="1143000"/>
          </a:xfrm>
        </p:spPr>
        <p:txBody>
          <a:bodyPr/>
          <a:lstStyle/>
          <a:p>
            <a:r>
              <a:rPr lang="en-US" altLang="en-US" dirty="0"/>
              <a:t>Assembly Language for x86 Processors </a:t>
            </a:r>
            <a:r>
              <a:rPr lang="en-US" altLang="en-US" sz="2800" dirty="0"/>
              <a:t>6th Edition  </a:t>
            </a:r>
          </a:p>
        </p:txBody>
      </p:sp>
      <p:sp>
        <p:nvSpPr>
          <p:cNvPr id="28675" name="Rectangle 3"/>
          <p:cNvSpPr>
            <a:spLocks noGrp="1" noChangeArrowheads="1"/>
          </p:cNvSpPr>
          <p:nvPr>
            <p:ph type="subTitle" idx="1"/>
          </p:nvPr>
        </p:nvSpPr>
        <p:spPr>
          <a:xfrm>
            <a:off x="685800" y="2209800"/>
            <a:ext cx="7848600" cy="2209800"/>
          </a:xfrm>
        </p:spPr>
        <p:txBody>
          <a:bodyPr/>
          <a:lstStyle/>
          <a:p>
            <a:r>
              <a:rPr lang="en-US" altLang="en-US" sz="3200" dirty="0"/>
              <a:t>Chapter 4: Data Transfers, </a:t>
            </a:r>
            <a:r>
              <a:rPr lang="en-US" altLang="en-US" sz="3200" dirty="0" smtClean="0"/>
              <a:t>Direct Addressing</a:t>
            </a:r>
            <a:r>
              <a:rPr lang="en-US" altLang="en-US" sz="3200" dirty="0"/>
              <a:t>, </a:t>
            </a:r>
            <a:r>
              <a:rPr lang="en-US" altLang="en-US" sz="3200" dirty="0" smtClean="0"/>
              <a:t>Arithmetic, and Irvine32 Link Library</a:t>
            </a:r>
          </a:p>
          <a:p>
            <a:r>
              <a:rPr lang="en-US" altLang="en-US" sz="3200" dirty="0" smtClean="0">
                <a:solidFill>
                  <a:srgbClr val="FFC000"/>
                </a:solidFill>
              </a:rPr>
              <a:t>(Includes Chapter 5, Sections 5.1--5.3.2)</a:t>
            </a:r>
            <a:endParaRPr lang="en-US" altLang="en-US" sz="3200" dirty="0">
              <a:solidFill>
                <a:srgbClr val="FFC000"/>
              </a:solidFill>
            </a:endParaRPr>
          </a:p>
        </p:txBody>
      </p:sp>
      <p:sp>
        <p:nvSpPr>
          <p:cNvPr id="28676" name="Text Box 4"/>
          <p:cNvSpPr txBox="1">
            <a:spLocks noChangeArrowheads="1"/>
          </p:cNvSpPr>
          <p:nvPr/>
        </p:nvSpPr>
        <p:spPr bwMode="auto">
          <a:xfrm>
            <a:off x="533400" y="61722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(c) Pearson Education, 2010. All rights reserved. You may modify and copy this slide show for your personal use, or for use in the classroom, as long as this copyright statement, the author's name, and the title are not changed.</a:t>
            </a:r>
          </a:p>
        </p:txBody>
      </p:sp>
      <p:sp>
        <p:nvSpPr>
          <p:cNvPr id="28678" name="Text Box 6"/>
          <p:cNvSpPr txBox="1">
            <a:spLocks noChangeArrowheads="1"/>
          </p:cNvSpPr>
          <p:nvPr/>
        </p:nvSpPr>
        <p:spPr bwMode="auto">
          <a:xfrm>
            <a:off x="533400" y="4953000"/>
            <a:ext cx="5181600" cy="98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i="1"/>
              <a:t>Slides prepared by the author</a:t>
            </a:r>
          </a:p>
          <a:p>
            <a:pPr>
              <a:spcBef>
                <a:spcPct val="50000"/>
              </a:spcBef>
            </a:pPr>
            <a:r>
              <a:rPr lang="en-US" altLang="en-US" sz="1700" i="1"/>
              <a:t>Revision date: 2/15/2010</a:t>
            </a:r>
          </a:p>
        </p:txBody>
      </p:sp>
      <p:sp>
        <p:nvSpPr>
          <p:cNvPr id="28679" name="Text Box 7"/>
          <p:cNvSpPr txBox="1">
            <a:spLocks noChangeArrowheads="1"/>
          </p:cNvSpPr>
          <p:nvPr/>
        </p:nvSpPr>
        <p:spPr bwMode="auto">
          <a:xfrm>
            <a:off x="2895600" y="1676400"/>
            <a:ext cx="3276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a:solidFill>
                  <a:schemeClr val="tx2"/>
                </a:solidFill>
              </a:rPr>
              <a:t>Kip Irvine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
          <p:cNvSpPr>
            <a:spLocks noGrp="1"/>
          </p:cNvSpPr>
          <p:nvPr>
            <p:ph type="ftr" sz="quarter" idx="10"/>
          </p:nvPr>
        </p:nvSpPr>
        <p:spPr/>
        <p:txBody>
          <a:bodyPr/>
          <a:lstStyle/>
          <a:p>
            <a:r>
              <a:rPr lang="en-US" altLang="en-US"/>
              <a:t>Irvine, Kip R. Assembly Language for x86 Processors 6/e, 2010.</a:t>
            </a:r>
          </a:p>
        </p:txBody>
      </p:sp>
      <p:sp>
        <p:nvSpPr>
          <p:cNvPr id="8" name="Slide Number Placeholder 3"/>
          <p:cNvSpPr>
            <a:spLocks noGrp="1"/>
          </p:cNvSpPr>
          <p:nvPr>
            <p:ph type="sldNum" sz="quarter" idx="11"/>
          </p:nvPr>
        </p:nvSpPr>
        <p:spPr/>
        <p:txBody>
          <a:bodyPr/>
          <a:lstStyle/>
          <a:p>
            <a:fld id="{94858E7B-6090-4878-997E-EF2D751E10C9}" type="slidenum">
              <a:rPr lang="en-US" altLang="en-US"/>
              <a:pPr/>
              <a:t>10</a:t>
            </a:fld>
            <a:endParaRPr lang="en-US" altLang="en-US"/>
          </a:p>
        </p:txBody>
      </p:sp>
      <p:sp>
        <p:nvSpPr>
          <p:cNvPr id="88066" name="Rectangle 2"/>
          <p:cNvSpPr>
            <a:spLocks noGrp="1" noChangeArrowheads="1"/>
          </p:cNvSpPr>
          <p:nvPr>
            <p:ph type="title"/>
          </p:nvPr>
        </p:nvSpPr>
        <p:spPr/>
        <p:txBody>
          <a:bodyPr/>
          <a:lstStyle/>
          <a:p>
            <a:r>
              <a:rPr lang="en-US" altLang="en-US"/>
              <a:t>Sign Extension</a:t>
            </a:r>
          </a:p>
        </p:txBody>
      </p:sp>
      <p:sp>
        <p:nvSpPr>
          <p:cNvPr id="88067" name="Text Box 3"/>
          <p:cNvSpPr txBox="1">
            <a:spLocks noChangeArrowheads="1"/>
          </p:cNvSpPr>
          <p:nvPr/>
        </p:nvSpPr>
        <p:spPr bwMode="auto">
          <a:xfrm>
            <a:off x="1295400" y="4267200"/>
            <a:ext cx="7696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80000"/>
              </a:lnSpc>
              <a:spcBef>
                <a:spcPct val="50000"/>
              </a:spcBef>
            </a:pPr>
            <a:r>
              <a:rPr lang="en-US" altLang="en-US" sz="1800" b="1" dirty="0" err="1">
                <a:latin typeface="Courier New" pitchFamily="49" charset="0"/>
              </a:rPr>
              <a:t>mov</a:t>
            </a:r>
            <a:r>
              <a:rPr lang="en-US" altLang="en-US" sz="1800" b="1" dirty="0">
                <a:latin typeface="Courier New" pitchFamily="49" charset="0"/>
              </a:rPr>
              <a:t> bl,10001111b</a:t>
            </a:r>
          </a:p>
          <a:p>
            <a:pPr>
              <a:lnSpc>
                <a:spcPct val="80000"/>
              </a:lnSpc>
              <a:spcBef>
                <a:spcPct val="50000"/>
              </a:spcBef>
            </a:pPr>
            <a:r>
              <a:rPr lang="en-US" altLang="en-US" sz="1800" b="1" dirty="0" err="1">
                <a:solidFill>
                  <a:schemeClr val="tx2"/>
                </a:solidFill>
                <a:latin typeface="Courier New" pitchFamily="49" charset="0"/>
              </a:rPr>
              <a:t>movsx</a:t>
            </a:r>
            <a:r>
              <a:rPr lang="en-US" altLang="en-US" sz="1800" b="1" dirty="0">
                <a:latin typeface="Courier New" pitchFamily="49" charset="0"/>
              </a:rPr>
              <a:t> </a:t>
            </a:r>
            <a:r>
              <a:rPr lang="en-US" altLang="en-US" sz="1800" b="1" dirty="0" err="1">
                <a:latin typeface="Courier New" pitchFamily="49" charset="0"/>
              </a:rPr>
              <a:t>ax,bl</a:t>
            </a:r>
            <a:r>
              <a:rPr lang="en-US" altLang="en-US" sz="1800" b="1" dirty="0">
                <a:latin typeface="Courier New" pitchFamily="49" charset="0"/>
              </a:rPr>
              <a:t>	; sign extension</a:t>
            </a:r>
          </a:p>
          <a:p>
            <a:pPr>
              <a:lnSpc>
                <a:spcPct val="80000"/>
              </a:lnSpc>
              <a:spcBef>
                <a:spcPct val="50000"/>
              </a:spcBef>
            </a:pPr>
            <a:r>
              <a:rPr lang="en-US" altLang="en-US" sz="1800" b="1" strike="sngStrike" dirty="0" err="1" smtClean="0">
                <a:solidFill>
                  <a:srgbClr val="FFC000"/>
                </a:solidFill>
                <a:latin typeface="Courier New" pitchFamily="49" charset="0"/>
              </a:rPr>
              <a:t>movsx</a:t>
            </a:r>
            <a:r>
              <a:rPr lang="en-US" altLang="en-US" sz="1800" b="1" strike="sngStrike" dirty="0" smtClean="0">
                <a:solidFill>
                  <a:srgbClr val="FFC000"/>
                </a:solidFill>
                <a:latin typeface="Courier New" pitchFamily="49" charset="0"/>
              </a:rPr>
              <a:t> </a:t>
            </a:r>
            <a:r>
              <a:rPr lang="en-US" altLang="en-US" sz="1800" b="1" strike="sngStrike" dirty="0" err="1">
                <a:solidFill>
                  <a:srgbClr val="FFC000"/>
                </a:solidFill>
                <a:latin typeface="Courier New" pitchFamily="49" charset="0"/>
              </a:rPr>
              <a:t>ah,bl</a:t>
            </a:r>
            <a:r>
              <a:rPr lang="en-US" altLang="en-US" sz="1800" b="1" dirty="0">
                <a:latin typeface="Courier New" pitchFamily="49" charset="0"/>
              </a:rPr>
              <a:t>	; illegal, size mismatch</a:t>
            </a:r>
          </a:p>
        </p:txBody>
      </p:sp>
      <p:sp>
        <p:nvSpPr>
          <p:cNvPr id="88068" name="Text Box 4"/>
          <p:cNvSpPr txBox="1">
            <a:spLocks noChangeArrowheads="1"/>
          </p:cNvSpPr>
          <p:nvPr/>
        </p:nvSpPr>
        <p:spPr bwMode="auto">
          <a:xfrm>
            <a:off x="152400" y="990600"/>
            <a:ext cx="88392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p>
            <a:pPr>
              <a:spcBef>
                <a:spcPct val="50000"/>
              </a:spcBef>
            </a:pPr>
            <a:r>
              <a:rPr lang="en-US" altLang="en-US" dirty="0"/>
              <a:t>The MOVSX instruction fills the upper half of the destination with a copy of the source operand's sign bit</a:t>
            </a:r>
            <a:r>
              <a:rPr lang="en-US" altLang="en-US" dirty="0" smtClean="0"/>
              <a:t>. </a:t>
            </a:r>
            <a:r>
              <a:rPr lang="en-US" altLang="en-US" b="1" i="1" u="sng" dirty="0" smtClean="0">
                <a:solidFill>
                  <a:srgbClr val="FFC000"/>
                </a:solidFill>
              </a:rPr>
              <a:t>Only used with signed integers</a:t>
            </a:r>
            <a:r>
              <a:rPr lang="en-US" altLang="en-US" dirty="0" smtClean="0"/>
              <a:t>.</a:t>
            </a:r>
            <a:endParaRPr lang="en-US" altLang="en-US" dirty="0"/>
          </a:p>
        </p:txBody>
      </p:sp>
      <p:graphicFrame>
        <p:nvGraphicFramePr>
          <p:cNvPr id="88070" name="Object 6"/>
          <p:cNvGraphicFramePr>
            <a:graphicFrameLocks noChangeAspect="1"/>
          </p:cNvGraphicFramePr>
          <p:nvPr/>
        </p:nvGraphicFramePr>
        <p:xfrm>
          <a:off x="2209800" y="1905000"/>
          <a:ext cx="4648200" cy="1981200"/>
        </p:xfrm>
        <a:graphic>
          <a:graphicData uri="http://schemas.openxmlformats.org/presentationml/2006/ole">
            <mc:AlternateContent xmlns:mc="http://schemas.openxmlformats.org/markup-compatibility/2006">
              <mc:Choice xmlns:v="urn:schemas-microsoft-com:vml" Requires="v">
                <p:oleObj spid="_x0000_s88181" name="VISIO" r:id="rId3" imgW="2926800" imgH="1189800" progId="Visio.Drawing.6">
                  <p:embed/>
                </p:oleObj>
              </mc:Choice>
              <mc:Fallback>
                <p:oleObj name="VISIO" r:id="rId3" imgW="2926800" imgH="1189800" progId="Visio.Drawing.6">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l="-3391" t="-4173" b="-4347"/>
                      <a:stretch>
                        <a:fillRect/>
                      </a:stretch>
                    </p:blipFill>
                    <p:spPr bwMode="auto">
                      <a:xfrm>
                        <a:off x="2209800" y="1905000"/>
                        <a:ext cx="4648200" cy="1981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071" name="Text Box 7"/>
          <p:cNvSpPr txBox="1">
            <a:spLocks noChangeArrowheads="1"/>
          </p:cNvSpPr>
          <p:nvPr/>
        </p:nvSpPr>
        <p:spPr bwMode="auto">
          <a:xfrm>
            <a:off x="1715678" y="5562600"/>
            <a:ext cx="5562600" cy="6032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a:t>The destination must be a register.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80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1"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304800" y="6629400"/>
            <a:ext cx="4800600" cy="152399"/>
          </a:xfrm>
        </p:spPr>
        <p:txBody>
          <a:bodyPr/>
          <a:lstStyle/>
          <a:p>
            <a:r>
              <a:rPr lang="en-US" altLang="en-US" dirty="0"/>
              <a:t>Irvine, Kip R. Assembly Language for x86 Processors 6/e, 2010.</a:t>
            </a:r>
          </a:p>
        </p:txBody>
      </p:sp>
      <p:sp>
        <p:nvSpPr>
          <p:cNvPr id="6" name="Slide Number Placeholder 3"/>
          <p:cNvSpPr>
            <a:spLocks noGrp="1"/>
          </p:cNvSpPr>
          <p:nvPr>
            <p:ph type="sldNum" sz="quarter" idx="11"/>
          </p:nvPr>
        </p:nvSpPr>
        <p:spPr/>
        <p:txBody>
          <a:bodyPr/>
          <a:lstStyle/>
          <a:p>
            <a:fld id="{5DEBACC2-D153-4DFC-A203-F772C15EC9D1}" type="slidenum">
              <a:rPr lang="en-US" altLang="en-US"/>
              <a:pPr/>
              <a:t>11</a:t>
            </a:fld>
            <a:endParaRPr lang="en-US" altLang="en-US"/>
          </a:p>
        </p:txBody>
      </p:sp>
      <p:sp>
        <p:nvSpPr>
          <p:cNvPr id="82946" name="Rectangle 2"/>
          <p:cNvSpPr>
            <a:spLocks noGrp="1" noChangeArrowheads="1"/>
          </p:cNvSpPr>
          <p:nvPr>
            <p:ph type="title"/>
          </p:nvPr>
        </p:nvSpPr>
        <p:spPr/>
        <p:txBody>
          <a:bodyPr/>
          <a:lstStyle/>
          <a:p>
            <a:r>
              <a:rPr lang="en-US" altLang="en-US"/>
              <a:t>XCHG Instruction</a:t>
            </a:r>
          </a:p>
        </p:txBody>
      </p:sp>
      <p:sp>
        <p:nvSpPr>
          <p:cNvPr id="82947" name="Text Box 3"/>
          <p:cNvSpPr txBox="1">
            <a:spLocks noChangeArrowheads="1"/>
          </p:cNvSpPr>
          <p:nvPr/>
        </p:nvSpPr>
        <p:spPr bwMode="auto">
          <a:xfrm>
            <a:off x="914400" y="2362200"/>
            <a:ext cx="76200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3257550" algn="l"/>
                <a:tab pos="4114800" algn="l"/>
              </a:tabLst>
              <a:defRPr sz="2400">
                <a:solidFill>
                  <a:schemeClr val="tx1"/>
                </a:solidFill>
                <a:latin typeface="Times New Roman" pitchFamily="18" charset="0"/>
              </a:defRPr>
            </a:lvl1pPr>
            <a:lvl2pPr>
              <a:tabLst>
                <a:tab pos="457200" algn="l"/>
                <a:tab pos="3257550" algn="l"/>
                <a:tab pos="4114800" algn="l"/>
              </a:tabLst>
              <a:defRPr sz="2400">
                <a:solidFill>
                  <a:schemeClr val="tx1"/>
                </a:solidFill>
                <a:latin typeface="Times New Roman" pitchFamily="18" charset="0"/>
              </a:defRPr>
            </a:lvl2pPr>
            <a:lvl3pPr>
              <a:tabLst>
                <a:tab pos="457200" algn="l"/>
                <a:tab pos="3257550" algn="l"/>
                <a:tab pos="4114800" algn="l"/>
              </a:tabLst>
              <a:defRPr sz="2400">
                <a:solidFill>
                  <a:schemeClr val="tx1"/>
                </a:solidFill>
                <a:latin typeface="Times New Roman" pitchFamily="18" charset="0"/>
              </a:defRPr>
            </a:lvl3pPr>
            <a:lvl4pPr>
              <a:tabLst>
                <a:tab pos="457200" algn="l"/>
                <a:tab pos="3257550" algn="l"/>
                <a:tab pos="4114800" algn="l"/>
              </a:tabLst>
              <a:defRPr sz="2400">
                <a:solidFill>
                  <a:schemeClr val="tx1"/>
                </a:solidFill>
                <a:latin typeface="Times New Roman" pitchFamily="18" charset="0"/>
              </a:defRPr>
            </a:lvl4pPr>
            <a:lvl5pPr>
              <a:tabLst>
                <a:tab pos="457200" algn="l"/>
                <a:tab pos="325755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25755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25755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25755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257550" algn="l"/>
                <a:tab pos="4114800" algn="l"/>
              </a:tabLst>
              <a:defRPr sz="2400">
                <a:solidFill>
                  <a:schemeClr val="tx1"/>
                </a:solidFill>
                <a:latin typeface="Times New Roman" pitchFamily="18" charset="0"/>
              </a:defRPr>
            </a:lvl9pPr>
          </a:lstStyle>
          <a:p>
            <a:pPr>
              <a:lnSpc>
                <a:spcPct val="60000"/>
              </a:lnSpc>
              <a:spcBef>
                <a:spcPct val="50000"/>
              </a:spcBef>
            </a:pPr>
            <a:r>
              <a:rPr lang="en-US" altLang="en-US" sz="1800" b="1" dirty="0">
                <a:latin typeface="Courier New" pitchFamily="49" charset="0"/>
              </a:rPr>
              <a:t>.data</a:t>
            </a:r>
          </a:p>
          <a:p>
            <a:pPr>
              <a:lnSpc>
                <a:spcPct val="60000"/>
              </a:lnSpc>
              <a:spcBef>
                <a:spcPct val="50000"/>
              </a:spcBef>
            </a:pPr>
            <a:r>
              <a:rPr lang="en-US" altLang="en-US" sz="1800" b="1" dirty="0">
                <a:latin typeface="Courier New" pitchFamily="49" charset="0"/>
              </a:rPr>
              <a:t>var1 WORD 1000h</a:t>
            </a:r>
          </a:p>
          <a:p>
            <a:pPr>
              <a:lnSpc>
                <a:spcPct val="60000"/>
              </a:lnSpc>
              <a:spcBef>
                <a:spcPct val="50000"/>
              </a:spcBef>
            </a:pPr>
            <a:r>
              <a:rPr lang="en-US" altLang="en-US" sz="1800" b="1" dirty="0">
                <a:latin typeface="Courier New" pitchFamily="49" charset="0"/>
              </a:rPr>
              <a:t>var2 WORD 2000h</a:t>
            </a:r>
          </a:p>
          <a:p>
            <a:pPr>
              <a:lnSpc>
                <a:spcPct val="60000"/>
              </a:lnSpc>
              <a:spcBef>
                <a:spcPct val="50000"/>
              </a:spcBef>
            </a:pPr>
            <a:r>
              <a:rPr lang="en-US" altLang="en-US" sz="1800" b="1" dirty="0">
                <a:latin typeface="Courier New" pitchFamily="49" charset="0"/>
              </a:rPr>
              <a:t>.code</a:t>
            </a:r>
          </a:p>
          <a:p>
            <a:pPr>
              <a:lnSpc>
                <a:spcPct val="60000"/>
              </a:lnSpc>
              <a:spcBef>
                <a:spcPct val="50000"/>
              </a:spcBef>
            </a:pPr>
            <a:r>
              <a:rPr lang="en-US" altLang="en-US" sz="1800" b="1" dirty="0" err="1">
                <a:latin typeface="Courier New" pitchFamily="49" charset="0"/>
              </a:rPr>
              <a:t>xchg</a:t>
            </a:r>
            <a:r>
              <a:rPr lang="en-US" altLang="en-US" sz="1800" b="1" dirty="0">
                <a:latin typeface="Courier New" pitchFamily="49" charset="0"/>
              </a:rPr>
              <a:t> </a:t>
            </a:r>
            <a:r>
              <a:rPr lang="en-US" altLang="en-US" sz="1800" b="1" dirty="0" err="1">
                <a:latin typeface="Courier New" pitchFamily="49" charset="0"/>
              </a:rPr>
              <a:t>ax,bx</a:t>
            </a:r>
            <a:r>
              <a:rPr lang="en-US" altLang="en-US" sz="1800" b="1" dirty="0">
                <a:latin typeface="Courier New" pitchFamily="49" charset="0"/>
              </a:rPr>
              <a:t>	; exchange 16-bit </a:t>
            </a:r>
            <a:r>
              <a:rPr lang="en-US" altLang="en-US" sz="1800" b="1" dirty="0" err="1">
                <a:latin typeface="Courier New" pitchFamily="49" charset="0"/>
              </a:rPr>
              <a:t>regs</a:t>
            </a:r>
            <a:endParaRPr lang="en-US" altLang="en-US" sz="1800" b="1" dirty="0">
              <a:latin typeface="Courier New" pitchFamily="49" charset="0"/>
            </a:endParaRPr>
          </a:p>
          <a:p>
            <a:pPr>
              <a:lnSpc>
                <a:spcPct val="60000"/>
              </a:lnSpc>
              <a:spcBef>
                <a:spcPct val="50000"/>
              </a:spcBef>
            </a:pPr>
            <a:r>
              <a:rPr lang="en-US" altLang="en-US" sz="1800" b="1" dirty="0" err="1">
                <a:latin typeface="Courier New" pitchFamily="49" charset="0"/>
              </a:rPr>
              <a:t>xchg</a:t>
            </a:r>
            <a:r>
              <a:rPr lang="en-US" altLang="en-US" sz="1800" b="1" dirty="0">
                <a:latin typeface="Courier New" pitchFamily="49" charset="0"/>
              </a:rPr>
              <a:t> </a:t>
            </a:r>
            <a:r>
              <a:rPr lang="en-US" altLang="en-US" sz="1800" b="1" dirty="0" err="1">
                <a:latin typeface="Courier New" pitchFamily="49" charset="0"/>
              </a:rPr>
              <a:t>ah,al</a:t>
            </a:r>
            <a:r>
              <a:rPr lang="en-US" altLang="en-US" sz="1800" b="1" dirty="0">
                <a:latin typeface="Courier New" pitchFamily="49" charset="0"/>
              </a:rPr>
              <a:t>	; exchange 8-bit </a:t>
            </a:r>
            <a:r>
              <a:rPr lang="en-US" altLang="en-US" sz="1800" b="1" dirty="0" err="1">
                <a:latin typeface="Courier New" pitchFamily="49" charset="0"/>
              </a:rPr>
              <a:t>regs</a:t>
            </a:r>
            <a:endParaRPr lang="en-US" altLang="en-US" sz="1800" b="1" dirty="0">
              <a:latin typeface="Courier New" pitchFamily="49" charset="0"/>
            </a:endParaRPr>
          </a:p>
          <a:p>
            <a:pPr>
              <a:lnSpc>
                <a:spcPct val="60000"/>
              </a:lnSpc>
              <a:spcBef>
                <a:spcPct val="50000"/>
              </a:spcBef>
            </a:pPr>
            <a:r>
              <a:rPr lang="en-US" altLang="en-US" sz="1800" b="1" dirty="0" err="1">
                <a:latin typeface="Courier New" pitchFamily="49" charset="0"/>
              </a:rPr>
              <a:t>xchg</a:t>
            </a:r>
            <a:r>
              <a:rPr lang="en-US" altLang="en-US" sz="1800" b="1" dirty="0">
                <a:latin typeface="Courier New" pitchFamily="49" charset="0"/>
              </a:rPr>
              <a:t> var1,bx	; exchange </a:t>
            </a:r>
            <a:r>
              <a:rPr lang="en-US" altLang="en-US" sz="1800" b="1" dirty="0" err="1">
                <a:latin typeface="Courier New" pitchFamily="49" charset="0"/>
              </a:rPr>
              <a:t>mem</a:t>
            </a:r>
            <a:r>
              <a:rPr lang="en-US" altLang="en-US" sz="1800" b="1" dirty="0">
                <a:latin typeface="Courier New" pitchFamily="49" charset="0"/>
              </a:rPr>
              <a:t>, </a:t>
            </a:r>
            <a:r>
              <a:rPr lang="en-US" altLang="en-US" sz="1800" b="1" dirty="0" err="1">
                <a:latin typeface="Courier New" pitchFamily="49" charset="0"/>
              </a:rPr>
              <a:t>reg</a:t>
            </a:r>
            <a:endParaRPr lang="en-US" altLang="en-US" sz="1800" b="1" dirty="0">
              <a:latin typeface="Courier New" pitchFamily="49" charset="0"/>
            </a:endParaRPr>
          </a:p>
          <a:p>
            <a:pPr>
              <a:lnSpc>
                <a:spcPct val="60000"/>
              </a:lnSpc>
              <a:spcBef>
                <a:spcPct val="50000"/>
              </a:spcBef>
            </a:pPr>
            <a:r>
              <a:rPr lang="en-US" altLang="en-US" sz="1800" b="1" dirty="0" err="1">
                <a:latin typeface="Courier New" pitchFamily="49" charset="0"/>
              </a:rPr>
              <a:t>xchg</a:t>
            </a:r>
            <a:r>
              <a:rPr lang="en-US" altLang="en-US" sz="1800" b="1" dirty="0">
                <a:latin typeface="Courier New" pitchFamily="49" charset="0"/>
              </a:rPr>
              <a:t> </a:t>
            </a:r>
            <a:r>
              <a:rPr lang="en-US" altLang="en-US" sz="1800" b="1" dirty="0" err="1">
                <a:latin typeface="Courier New" pitchFamily="49" charset="0"/>
              </a:rPr>
              <a:t>eax,ebx</a:t>
            </a:r>
            <a:r>
              <a:rPr lang="en-US" altLang="en-US" sz="1800" b="1" dirty="0">
                <a:latin typeface="Courier New" pitchFamily="49" charset="0"/>
              </a:rPr>
              <a:t>	; exchange 32-bit </a:t>
            </a:r>
            <a:r>
              <a:rPr lang="en-US" altLang="en-US" sz="1800" b="1" dirty="0" err="1">
                <a:latin typeface="Courier New" pitchFamily="49" charset="0"/>
              </a:rPr>
              <a:t>regs</a:t>
            </a:r>
            <a:endParaRPr lang="en-US" altLang="en-US" sz="1800" b="1" dirty="0">
              <a:latin typeface="Courier New" pitchFamily="49" charset="0"/>
            </a:endParaRPr>
          </a:p>
          <a:p>
            <a:pPr>
              <a:lnSpc>
                <a:spcPct val="60000"/>
              </a:lnSpc>
              <a:spcBef>
                <a:spcPct val="50000"/>
              </a:spcBef>
            </a:pPr>
            <a:endParaRPr lang="en-US" altLang="en-US" sz="1800" b="1" dirty="0">
              <a:latin typeface="Courier New" pitchFamily="49" charset="0"/>
            </a:endParaRPr>
          </a:p>
          <a:p>
            <a:pPr>
              <a:lnSpc>
                <a:spcPct val="60000"/>
              </a:lnSpc>
              <a:spcBef>
                <a:spcPct val="50000"/>
              </a:spcBef>
            </a:pPr>
            <a:r>
              <a:rPr lang="en-US" altLang="en-US" sz="1800" b="1" strike="sngStrike" dirty="0" err="1">
                <a:solidFill>
                  <a:schemeClr val="tx2"/>
                </a:solidFill>
                <a:latin typeface="Courier New" pitchFamily="49" charset="0"/>
              </a:rPr>
              <a:t>xchg</a:t>
            </a:r>
            <a:r>
              <a:rPr lang="en-US" altLang="en-US" sz="1800" b="1" strike="sngStrike" dirty="0">
                <a:solidFill>
                  <a:schemeClr val="tx2"/>
                </a:solidFill>
                <a:latin typeface="Courier New" pitchFamily="49" charset="0"/>
              </a:rPr>
              <a:t> var1,var2</a:t>
            </a:r>
            <a:r>
              <a:rPr lang="en-US" altLang="en-US" sz="1800" b="1" dirty="0">
                <a:solidFill>
                  <a:schemeClr val="tx2"/>
                </a:solidFill>
                <a:latin typeface="Courier New" pitchFamily="49" charset="0"/>
              </a:rPr>
              <a:t>	; error: two memory </a:t>
            </a:r>
            <a:r>
              <a:rPr lang="en-US" altLang="en-US" sz="1800" b="1" dirty="0" smtClean="0">
                <a:solidFill>
                  <a:schemeClr val="tx2"/>
                </a:solidFill>
                <a:latin typeface="Courier New" pitchFamily="49" charset="0"/>
              </a:rPr>
              <a:t>operands</a:t>
            </a:r>
          </a:p>
          <a:p>
            <a:pPr>
              <a:lnSpc>
                <a:spcPct val="60000"/>
              </a:lnSpc>
              <a:spcBef>
                <a:spcPct val="50000"/>
              </a:spcBef>
            </a:pPr>
            <a:r>
              <a:rPr lang="en-US" altLang="en-US" sz="2000" dirty="0" err="1" smtClean="0">
                <a:solidFill>
                  <a:srgbClr val="FFC000"/>
                </a:solidFill>
              </a:rPr>
              <a:t>mov</a:t>
            </a:r>
            <a:r>
              <a:rPr lang="en-US" altLang="en-US" sz="2000" dirty="0" smtClean="0">
                <a:solidFill>
                  <a:srgbClr val="FFC000"/>
                </a:solidFill>
              </a:rPr>
              <a:t> ax,var1</a:t>
            </a:r>
          </a:p>
          <a:p>
            <a:pPr>
              <a:lnSpc>
                <a:spcPct val="60000"/>
              </a:lnSpc>
              <a:spcBef>
                <a:spcPct val="50000"/>
              </a:spcBef>
            </a:pPr>
            <a:r>
              <a:rPr lang="en-US" altLang="en-US" sz="2000" dirty="0" err="1" smtClean="0">
                <a:solidFill>
                  <a:srgbClr val="FFC000"/>
                </a:solidFill>
              </a:rPr>
              <a:t>xchg</a:t>
            </a:r>
            <a:r>
              <a:rPr lang="en-US" altLang="en-US" sz="2000" dirty="0" smtClean="0">
                <a:solidFill>
                  <a:srgbClr val="FFC000"/>
                </a:solidFill>
              </a:rPr>
              <a:t> var2,ax</a:t>
            </a:r>
          </a:p>
          <a:p>
            <a:pPr>
              <a:lnSpc>
                <a:spcPct val="60000"/>
              </a:lnSpc>
              <a:spcBef>
                <a:spcPct val="50000"/>
              </a:spcBef>
            </a:pPr>
            <a:r>
              <a:rPr lang="en-US" altLang="en-US" sz="2000" dirty="0" err="1" smtClean="0">
                <a:solidFill>
                  <a:srgbClr val="FFC000"/>
                </a:solidFill>
              </a:rPr>
              <a:t>mov</a:t>
            </a:r>
            <a:r>
              <a:rPr lang="en-US" altLang="en-US" sz="2000" dirty="0" smtClean="0">
                <a:solidFill>
                  <a:srgbClr val="FFC000"/>
                </a:solidFill>
              </a:rPr>
              <a:t> var1,ax</a:t>
            </a:r>
          </a:p>
          <a:p>
            <a:pPr>
              <a:lnSpc>
                <a:spcPct val="60000"/>
              </a:lnSpc>
              <a:spcBef>
                <a:spcPct val="50000"/>
              </a:spcBef>
            </a:pPr>
            <a:endParaRPr lang="en-US" altLang="en-US" sz="1800" b="1" dirty="0">
              <a:solidFill>
                <a:schemeClr val="tx2"/>
              </a:solidFill>
              <a:latin typeface="Courier New" pitchFamily="49" charset="0"/>
            </a:endParaRPr>
          </a:p>
        </p:txBody>
      </p:sp>
      <p:sp>
        <p:nvSpPr>
          <p:cNvPr id="82948" name="Text Box 4"/>
          <p:cNvSpPr txBox="1">
            <a:spLocks noChangeArrowheads="1"/>
          </p:cNvSpPr>
          <p:nvPr/>
        </p:nvSpPr>
        <p:spPr bwMode="auto">
          <a:xfrm>
            <a:off x="685800" y="1066800"/>
            <a:ext cx="7696200"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t>XCHG exchanges the values of two operands. At least one operand must be a register. No immediate operands are permitted.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A70B2BD-801F-4DB1-A539-3B6001982EBC}" type="slidenum">
              <a:rPr lang="en-US" altLang="en-US">
                <a:solidFill>
                  <a:srgbClr val="FF9966"/>
                </a:solidFill>
              </a:rPr>
              <a:pPr/>
              <a:t>12</a:t>
            </a:fld>
            <a:endParaRPr lang="en-US" altLang="en-US">
              <a:solidFill>
                <a:srgbClr val="FF9966"/>
              </a:solidFill>
            </a:endParaRPr>
          </a:p>
        </p:txBody>
      </p:sp>
      <p:sp>
        <p:nvSpPr>
          <p:cNvPr id="98306" name="Rectangle 2"/>
          <p:cNvSpPr>
            <a:spLocks noGrp="1" noChangeArrowheads="1"/>
          </p:cNvSpPr>
          <p:nvPr>
            <p:ph type="title"/>
          </p:nvPr>
        </p:nvSpPr>
        <p:spPr/>
        <p:txBody>
          <a:bodyPr/>
          <a:lstStyle/>
          <a:p>
            <a:r>
              <a:rPr lang="en-US" altLang="en-US" dirty="0" smtClean="0"/>
              <a:t>Direct-Offset Operands – Another Example</a:t>
            </a:r>
            <a:endParaRPr lang="en-US" altLang="en-US" dirty="0"/>
          </a:p>
        </p:txBody>
      </p:sp>
      <p:sp>
        <p:nvSpPr>
          <p:cNvPr id="98307" name="Rectangle 3"/>
          <p:cNvSpPr>
            <a:spLocks noGrp="1" noChangeArrowheads="1"/>
          </p:cNvSpPr>
          <p:nvPr>
            <p:ph type="body" idx="1"/>
          </p:nvPr>
        </p:nvSpPr>
        <p:spPr>
          <a:xfrm>
            <a:off x="152400" y="838200"/>
            <a:ext cx="8839200" cy="5867400"/>
          </a:xfrm>
        </p:spPr>
        <p:txBody>
          <a:bodyPr/>
          <a:lstStyle/>
          <a:p>
            <a:r>
              <a:rPr lang="en-US" altLang="en-US" sz="2000" dirty="0" smtClean="0"/>
              <a:t>Let the data segment be:</a:t>
            </a:r>
          </a:p>
          <a:p>
            <a:endParaRPr lang="en-US" altLang="en-US" sz="2000" dirty="0"/>
          </a:p>
          <a:p>
            <a:pPr lvl="2">
              <a:buFont typeface="Monotype Sorts" pitchFamily="2" charset="2"/>
              <a:buNone/>
            </a:pPr>
            <a:r>
              <a:rPr lang="en-US" altLang="en-US" sz="2000" dirty="0"/>
              <a:t>.data</a:t>
            </a:r>
          </a:p>
          <a:p>
            <a:pPr lvl="2">
              <a:buFont typeface="Monotype Sorts" pitchFamily="2" charset="2"/>
              <a:buNone/>
            </a:pPr>
            <a:r>
              <a:rPr lang="en-US" altLang="en-US" sz="2000" dirty="0" err="1"/>
              <a:t>arrB</a:t>
            </a:r>
            <a:r>
              <a:rPr lang="en-US" altLang="en-US" sz="2000" dirty="0"/>
              <a:t> </a:t>
            </a:r>
            <a:r>
              <a:rPr lang="en-US" altLang="en-US" sz="2000" dirty="0" smtClean="0"/>
              <a:t>BYTE  </a:t>
            </a:r>
            <a:r>
              <a:rPr lang="en-US" altLang="en-US" sz="2000" dirty="0"/>
              <a:t>10h, 20h</a:t>
            </a:r>
          </a:p>
          <a:p>
            <a:pPr lvl="2">
              <a:buFont typeface="Monotype Sorts" pitchFamily="2" charset="2"/>
              <a:buNone/>
            </a:pPr>
            <a:r>
              <a:rPr lang="en-US" altLang="en-US" sz="2000" dirty="0" err="1"/>
              <a:t>arrW</a:t>
            </a:r>
            <a:r>
              <a:rPr lang="en-US" altLang="en-US" sz="2000" dirty="0"/>
              <a:t> </a:t>
            </a:r>
            <a:r>
              <a:rPr lang="en-US" altLang="en-US" sz="2000" dirty="0" smtClean="0"/>
              <a:t>WORD  1234h</a:t>
            </a:r>
            <a:r>
              <a:rPr lang="en-US" altLang="en-US" sz="2000" dirty="0"/>
              <a:t>, </a:t>
            </a:r>
            <a:r>
              <a:rPr lang="en-US" altLang="en-US" sz="2000" dirty="0" smtClean="0"/>
              <a:t>5678h</a:t>
            </a:r>
          </a:p>
          <a:p>
            <a:pPr lvl="2">
              <a:buFont typeface="Monotype Sorts" pitchFamily="2" charset="2"/>
              <a:buNone/>
            </a:pPr>
            <a:endParaRPr lang="en-US" altLang="en-US" sz="2000" dirty="0"/>
          </a:p>
          <a:p>
            <a:r>
              <a:rPr lang="en-US" altLang="en-US" sz="2000" dirty="0"/>
              <a:t>arrB+1 refers to the location one byte beyond the beginning of </a:t>
            </a:r>
            <a:r>
              <a:rPr lang="en-US" altLang="en-US" sz="2000" dirty="0" err="1"/>
              <a:t>arrB</a:t>
            </a:r>
            <a:r>
              <a:rPr lang="en-US" altLang="en-US" sz="2000" dirty="0"/>
              <a:t> and arrW+2 refers to the location two bytes beyond the beginning of </a:t>
            </a:r>
            <a:r>
              <a:rPr lang="en-US" altLang="en-US" sz="2000" dirty="0" err="1"/>
              <a:t>arrW</a:t>
            </a:r>
            <a:r>
              <a:rPr lang="en-US" altLang="en-US" sz="2000" dirty="0"/>
              <a:t>. </a:t>
            </a:r>
          </a:p>
          <a:p>
            <a:pPr lvl="2">
              <a:buFont typeface="Monotype Sorts" pitchFamily="2" charset="2"/>
              <a:buNone/>
            </a:pPr>
            <a:r>
              <a:rPr lang="en-US" altLang="en-US" sz="2000" dirty="0" err="1"/>
              <a:t>mov</a:t>
            </a:r>
            <a:r>
              <a:rPr lang="en-US" altLang="en-US" sz="2000" dirty="0"/>
              <a:t> </a:t>
            </a:r>
            <a:r>
              <a:rPr lang="en-US" altLang="en-US" sz="2000" dirty="0" err="1"/>
              <a:t>al,arrB</a:t>
            </a:r>
            <a:r>
              <a:rPr lang="en-US" altLang="en-US" sz="2000" dirty="0"/>
              <a:t>     ; AL = 10h</a:t>
            </a:r>
          </a:p>
          <a:p>
            <a:pPr lvl="2">
              <a:buFont typeface="Monotype Sorts" pitchFamily="2" charset="2"/>
              <a:buNone/>
            </a:pPr>
            <a:r>
              <a:rPr lang="en-US" altLang="en-US" sz="2000" dirty="0" err="1"/>
              <a:t>mov</a:t>
            </a:r>
            <a:r>
              <a:rPr lang="en-US" altLang="en-US" sz="2000" dirty="0"/>
              <a:t> al,arrB+1   ; AL=20h (</a:t>
            </a:r>
            <a:r>
              <a:rPr lang="en-US" altLang="en-US" sz="2000" dirty="0" err="1"/>
              <a:t>mem</a:t>
            </a:r>
            <a:r>
              <a:rPr lang="en-US" altLang="en-US" sz="2000" dirty="0"/>
              <a:t> with displacement)</a:t>
            </a:r>
          </a:p>
          <a:p>
            <a:pPr lvl="2">
              <a:buFont typeface="Monotype Sorts" pitchFamily="2" charset="2"/>
              <a:buNone/>
            </a:pPr>
            <a:r>
              <a:rPr lang="en-US" altLang="en-US" sz="2000" dirty="0" err="1"/>
              <a:t>mov</a:t>
            </a:r>
            <a:r>
              <a:rPr lang="en-US" altLang="en-US" sz="2000" dirty="0"/>
              <a:t> ax,arrW+2   ; AX = 5678h</a:t>
            </a:r>
          </a:p>
          <a:p>
            <a:pPr lvl="2">
              <a:buFont typeface="Monotype Sorts" pitchFamily="2" charset="2"/>
              <a:buNone/>
            </a:pPr>
            <a:r>
              <a:rPr lang="en-US" altLang="en-US" sz="2000" dirty="0" err="1"/>
              <a:t>mov</a:t>
            </a:r>
            <a:r>
              <a:rPr lang="en-US" altLang="en-US" sz="2000" dirty="0"/>
              <a:t> ax,arrW+1   ; AX = 7812h 				 	          ; little endian convention!</a:t>
            </a:r>
          </a:p>
          <a:p>
            <a:pPr lvl="2">
              <a:buFont typeface="Monotype Sorts" pitchFamily="2" charset="2"/>
              <a:buNone/>
            </a:pPr>
            <a:r>
              <a:rPr lang="en-US" altLang="en-US" sz="2000" dirty="0" err="1"/>
              <a:t>mov</a:t>
            </a:r>
            <a:r>
              <a:rPr lang="en-US" altLang="en-US" sz="2000" dirty="0"/>
              <a:t> ax,arrW-2   ; AX = 2010h			          </a:t>
            </a:r>
          </a:p>
          <a:p>
            <a:pPr lvl="2">
              <a:buFont typeface="Monotype Sorts" pitchFamily="2" charset="2"/>
              <a:buNone/>
            </a:pPr>
            <a:r>
              <a:rPr lang="en-US" altLang="en-US" sz="2000" dirty="0"/>
              <a:t>                ; negative displacement permitted</a:t>
            </a:r>
          </a:p>
        </p:txBody>
      </p:sp>
    </p:spTree>
    <p:extLst>
      <p:ext uri="{BB962C8B-B14F-4D97-AF65-F5344CB8AC3E}">
        <p14:creationId xmlns:p14="http://schemas.microsoft.com/office/powerpoint/2010/main" val="3674845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
          <p:cNvSpPr>
            <a:spLocks noGrp="1"/>
          </p:cNvSpPr>
          <p:nvPr>
            <p:ph type="ftr" sz="quarter" idx="10"/>
          </p:nvPr>
        </p:nvSpPr>
        <p:spPr>
          <a:xfrm>
            <a:off x="304800" y="6629400"/>
            <a:ext cx="4800600" cy="152399"/>
          </a:xfrm>
        </p:spPr>
        <p:txBody>
          <a:bodyPr/>
          <a:lstStyle/>
          <a:p>
            <a:r>
              <a:rPr lang="en-US" altLang="en-US" dirty="0"/>
              <a:t>Irvine, Kip R. Assembly Language for x86 Processors 6/e, 2010.</a:t>
            </a:r>
          </a:p>
        </p:txBody>
      </p:sp>
      <p:sp>
        <p:nvSpPr>
          <p:cNvPr id="8" name="Slide Number Placeholder 3"/>
          <p:cNvSpPr>
            <a:spLocks noGrp="1"/>
          </p:cNvSpPr>
          <p:nvPr>
            <p:ph type="sldNum" sz="quarter" idx="11"/>
          </p:nvPr>
        </p:nvSpPr>
        <p:spPr/>
        <p:txBody>
          <a:bodyPr/>
          <a:lstStyle/>
          <a:p>
            <a:fld id="{60388A07-B122-4685-9891-93156C8BF3EB}" type="slidenum">
              <a:rPr lang="en-US" altLang="en-US"/>
              <a:pPr/>
              <a:t>13</a:t>
            </a:fld>
            <a:endParaRPr lang="en-US" altLang="en-US"/>
          </a:p>
        </p:txBody>
      </p:sp>
      <p:sp>
        <p:nvSpPr>
          <p:cNvPr id="95234" name="Rectangle 2"/>
          <p:cNvSpPr>
            <a:spLocks noGrp="1" noChangeArrowheads="1"/>
          </p:cNvSpPr>
          <p:nvPr>
            <p:ph type="title"/>
          </p:nvPr>
        </p:nvSpPr>
        <p:spPr/>
        <p:txBody>
          <a:bodyPr/>
          <a:lstStyle/>
          <a:p>
            <a:r>
              <a:rPr lang="en-US" altLang="en-US" dirty="0"/>
              <a:t>Direct-Offset </a:t>
            </a:r>
            <a:r>
              <a:rPr lang="en-US" altLang="en-US" dirty="0" smtClean="0"/>
              <a:t>Operands</a:t>
            </a:r>
            <a:endParaRPr lang="en-US" altLang="en-US" sz="2400" dirty="0"/>
          </a:p>
        </p:txBody>
      </p:sp>
      <p:sp>
        <p:nvSpPr>
          <p:cNvPr id="95235" name="Text Box 3"/>
          <p:cNvSpPr txBox="1">
            <a:spLocks noChangeArrowheads="1"/>
          </p:cNvSpPr>
          <p:nvPr/>
        </p:nvSpPr>
        <p:spPr bwMode="auto">
          <a:xfrm>
            <a:off x="152400" y="2286000"/>
            <a:ext cx="88392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dirty="0">
                <a:latin typeface="Courier New" pitchFamily="49" charset="0"/>
              </a:rPr>
              <a:t>.</a:t>
            </a:r>
            <a:r>
              <a:rPr lang="en-US" altLang="en-US" sz="1800" b="1" dirty="0" smtClean="0">
                <a:latin typeface="Courier New" pitchFamily="49" charset="0"/>
              </a:rPr>
              <a:t>data</a:t>
            </a:r>
          </a:p>
          <a:p>
            <a:pPr>
              <a:lnSpc>
                <a:spcPct val="50000"/>
              </a:lnSpc>
              <a:spcBef>
                <a:spcPct val="50000"/>
              </a:spcBef>
            </a:pPr>
            <a:r>
              <a:rPr lang="en-US" altLang="en-US" sz="1800" b="1" dirty="0" err="1" smtClean="0">
                <a:latin typeface="Courier New" pitchFamily="49" charset="0"/>
              </a:rPr>
              <a:t>arrayB</a:t>
            </a:r>
            <a:r>
              <a:rPr lang="en-US" altLang="en-US" sz="1800" b="1" dirty="0">
                <a:latin typeface="Courier New" pitchFamily="49" charset="0"/>
              </a:rPr>
              <a:t> </a:t>
            </a:r>
            <a:r>
              <a:rPr lang="en-US" altLang="en-US" sz="1800" b="1" dirty="0" smtClean="0">
                <a:latin typeface="Courier New" pitchFamily="49" charset="0"/>
              </a:rPr>
              <a:t> BYTE  10h,20h,30h,40h</a:t>
            </a:r>
            <a:endParaRPr lang="en-US" altLang="en-US" sz="1800" b="1" dirty="0">
              <a:latin typeface="Courier New" pitchFamily="49" charset="0"/>
            </a:endParaRPr>
          </a:p>
          <a:p>
            <a:pPr>
              <a:lnSpc>
                <a:spcPct val="50000"/>
              </a:lnSpc>
              <a:spcBef>
                <a:spcPct val="50000"/>
              </a:spcBef>
            </a:pPr>
            <a:r>
              <a:rPr lang="en-US" altLang="en-US" sz="1800" b="1" dirty="0" err="1">
                <a:latin typeface="Courier New" pitchFamily="49" charset="0"/>
              </a:rPr>
              <a:t>arrayW</a:t>
            </a:r>
            <a:r>
              <a:rPr lang="en-US" altLang="en-US" sz="1800" b="1" dirty="0">
                <a:latin typeface="Courier New" pitchFamily="49" charset="0"/>
              </a:rPr>
              <a:t>  WORD </a:t>
            </a:r>
            <a:r>
              <a:rPr lang="en-US" altLang="en-US" sz="1800" b="1" dirty="0" smtClean="0">
                <a:latin typeface="Courier New" pitchFamily="49" charset="0"/>
              </a:rPr>
              <a:t> 1000h,2000h,3000h</a:t>
            </a:r>
            <a:endParaRPr lang="en-US" altLang="en-US" sz="1800" b="1" dirty="0">
              <a:latin typeface="Courier New" pitchFamily="49" charset="0"/>
            </a:endParaRPr>
          </a:p>
          <a:p>
            <a:pPr>
              <a:lnSpc>
                <a:spcPct val="50000"/>
              </a:lnSpc>
              <a:spcBef>
                <a:spcPct val="50000"/>
              </a:spcBef>
            </a:pPr>
            <a:r>
              <a:rPr lang="en-US" altLang="en-US" sz="1800" b="1" dirty="0" err="1">
                <a:latin typeface="Courier New" pitchFamily="49" charset="0"/>
              </a:rPr>
              <a:t>arrayD</a:t>
            </a:r>
            <a:r>
              <a:rPr lang="en-US" altLang="en-US" sz="1800" b="1" dirty="0">
                <a:latin typeface="Courier New" pitchFamily="49" charset="0"/>
              </a:rPr>
              <a:t>  DWORD 1,2,3,4</a:t>
            </a:r>
          </a:p>
          <a:p>
            <a:pPr>
              <a:lnSpc>
                <a:spcPct val="50000"/>
              </a:lnSpc>
              <a:spcBef>
                <a:spcPct val="50000"/>
              </a:spcBef>
            </a:pPr>
            <a:r>
              <a:rPr lang="en-US" altLang="en-US" sz="1800" b="1" dirty="0">
                <a:latin typeface="Courier New" pitchFamily="49" charset="0"/>
              </a:rPr>
              <a:t>.</a:t>
            </a:r>
            <a:r>
              <a:rPr lang="en-US" altLang="en-US" sz="1800" b="1" dirty="0" smtClean="0">
                <a:latin typeface="Courier New" pitchFamily="49" charset="0"/>
              </a:rPr>
              <a:t>code</a:t>
            </a:r>
          </a:p>
          <a:p>
            <a:pPr>
              <a:lnSpc>
                <a:spcPct val="50000"/>
              </a:lnSpc>
              <a:spcBef>
                <a:spcPct val="50000"/>
              </a:spcBef>
            </a:pPr>
            <a:r>
              <a:rPr lang="en-US" altLang="en-US" sz="1800" b="1" dirty="0" err="1">
                <a:latin typeface="Courier New" pitchFamily="49" charset="0"/>
              </a:rPr>
              <a:t>mov</a:t>
            </a:r>
            <a:r>
              <a:rPr lang="en-US" altLang="en-US" sz="1800" b="1" dirty="0">
                <a:latin typeface="Courier New" pitchFamily="49" charset="0"/>
              </a:rPr>
              <a:t> al,arrayB+1		; AL = 20h</a:t>
            </a:r>
          </a:p>
          <a:p>
            <a:pPr>
              <a:lnSpc>
                <a:spcPct val="50000"/>
              </a:lnSpc>
              <a:spcBef>
                <a:spcPct val="50000"/>
              </a:spcBef>
            </a:pPr>
            <a:r>
              <a:rPr lang="en-US" altLang="en-US" sz="1800" b="1" dirty="0" err="1">
                <a:latin typeface="Courier New" pitchFamily="49" charset="0"/>
              </a:rPr>
              <a:t>mov</a:t>
            </a:r>
            <a:r>
              <a:rPr lang="en-US" altLang="en-US" sz="1800" b="1" dirty="0">
                <a:latin typeface="Courier New" pitchFamily="49" charset="0"/>
              </a:rPr>
              <a:t> al,[arrayB+1]		; alternative notation, </a:t>
            </a:r>
            <a:r>
              <a:rPr lang="en-US" altLang="en-US" sz="1800" b="1" dirty="0" err="1">
                <a:solidFill>
                  <a:srgbClr val="FFC000"/>
                </a:solidFill>
                <a:latin typeface="Courier New" pitchFamily="49" charset="0"/>
              </a:rPr>
              <a:t>tbdl</a:t>
            </a:r>
            <a:endParaRPr lang="en-US" altLang="en-US" sz="1800" b="1" dirty="0">
              <a:latin typeface="Courier New" pitchFamily="49" charset="0"/>
            </a:endParaRPr>
          </a:p>
          <a:p>
            <a:pPr>
              <a:lnSpc>
                <a:spcPct val="50000"/>
              </a:lnSpc>
              <a:spcBef>
                <a:spcPct val="50000"/>
              </a:spcBef>
            </a:pPr>
            <a:r>
              <a:rPr lang="en-US" altLang="en-US" sz="1800" b="1" dirty="0" err="1">
                <a:latin typeface="Courier New" pitchFamily="49" charset="0"/>
              </a:rPr>
              <a:t>mov</a:t>
            </a:r>
            <a:r>
              <a:rPr lang="en-US" altLang="en-US" sz="1800" b="1" dirty="0">
                <a:latin typeface="Courier New" pitchFamily="49" charset="0"/>
              </a:rPr>
              <a:t> ax,[arrayW+2]		; AX = 2000h</a:t>
            </a:r>
          </a:p>
          <a:p>
            <a:pPr>
              <a:lnSpc>
                <a:spcPct val="50000"/>
              </a:lnSpc>
              <a:spcBef>
                <a:spcPct val="50000"/>
              </a:spcBef>
            </a:pPr>
            <a:r>
              <a:rPr lang="en-US" altLang="en-US" sz="1800" b="1" dirty="0" err="1">
                <a:latin typeface="Courier New" pitchFamily="49" charset="0"/>
              </a:rPr>
              <a:t>mov</a:t>
            </a:r>
            <a:r>
              <a:rPr lang="en-US" altLang="en-US" sz="1800" b="1" dirty="0">
                <a:latin typeface="Courier New" pitchFamily="49" charset="0"/>
              </a:rPr>
              <a:t> ax,[arrayW+4]		; AX = 3000h</a:t>
            </a:r>
          </a:p>
          <a:p>
            <a:pPr>
              <a:lnSpc>
                <a:spcPct val="50000"/>
              </a:lnSpc>
              <a:spcBef>
                <a:spcPct val="50000"/>
              </a:spcBef>
            </a:pPr>
            <a:r>
              <a:rPr lang="en-US" altLang="en-US" sz="1800" b="1" dirty="0" err="1">
                <a:latin typeface="Courier New" pitchFamily="49" charset="0"/>
              </a:rPr>
              <a:t>mov</a:t>
            </a:r>
            <a:r>
              <a:rPr lang="en-US" altLang="en-US" sz="1800" b="1" dirty="0">
                <a:latin typeface="Courier New" pitchFamily="49" charset="0"/>
              </a:rPr>
              <a:t> </a:t>
            </a:r>
            <a:r>
              <a:rPr lang="en-US" altLang="en-US" sz="1800" b="1" dirty="0" err="1">
                <a:latin typeface="Courier New" pitchFamily="49" charset="0"/>
              </a:rPr>
              <a:t>eax</a:t>
            </a:r>
            <a:r>
              <a:rPr lang="en-US" altLang="en-US" sz="1800" b="1" dirty="0">
                <a:latin typeface="Courier New" pitchFamily="49" charset="0"/>
              </a:rPr>
              <a:t>,[arrayD+4]		; EAX = 00000002h</a:t>
            </a:r>
          </a:p>
        </p:txBody>
      </p:sp>
      <p:sp>
        <p:nvSpPr>
          <p:cNvPr id="95236" name="Text Box 4"/>
          <p:cNvSpPr txBox="1">
            <a:spLocks noChangeArrowheads="1"/>
          </p:cNvSpPr>
          <p:nvPr/>
        </p:nvSpPr>
        <p:spPr bwMode="auto">
          <a:xfrm>
            <a:off x="609600" y="762506"/>
            <a:ext cx="7696200" cy="152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just">
              <a:spcBef>
                <a:spcPct val="50000"/>
              </a:spcBef>
            </a:pPr>
            <a:r>
              <a:rPr lang="en-US" altLang="en-US" sz="2000" dirty="0">
                <a:solidFill>
                  <a:srgbClr val="FFC000"/>
                </a:solidFill>
              </a:rPr>
              <a:t>We can add a </a:t>
            </a:r>
            <a:r>
              <a:rPr lang="en-US" altLang="en-US" sz="2000" b="1" i="1" u="sng" dirty="0">
                <a:solidFill>
                  <a:srgbClr val="FFC000"/>
                </a:solidFill>
              </a:rPr>
              <a:t>displacement</a:t>
            </a:r>
            <a:r>
              <a:rPr lang="en-US" altLang="en-US" sz="2000" dirty="0">
                <a:solidFill>
                  <a:srgbClr val="FFC000"/>
                </a:solidFill>
              </a:rPr>
              <a:t> to a memory operand to access a memory </a:t>
            </a:r>
            <a:r>
              <a:rPr lang="en-US" altLang="en-US" sz="2000" dirty="0" smtClean="0">
                <a:solidFill>
                  <a:srgbClr val="FFC000"/>
                </a:solidFill>
              </a:rPr>
              <a:t>value without a name</a:t>
            </a:r>
            <a:r>
              <a:rPr lang="en-US" altLang="en-US" sz="2000" dirty="0" smtClean="0"/>
              <a:t>. That is, a </a:t>
            </a:r>
            <a:r>
              <a:rPr lang="en-US" altLang="en-US" sz="2000" dirty="0"/>
              <a:t>constant offset is added to a data label to produce an effective address (EA). The address is dereferenced to get the value inside its memory </a:t>
            </a:r>
            <a:r>
              <a:rPr lang="en-US" altLang="en-US" dirty="0"/>
              <a:t>location.</a:t>
            </a:r>
          </a:p>
        </p:txBody>
      </p:sp>
      <p:sp>
        <p:nvSpPr>
          <p:cNvPr id="95237" name="Text Box 5"/>
          <p:cNvSpPr txBox="1">
            <a:spLocks noChangeArrowheads="1"/>
          </p:cNvSpPr>
          <p:nvPr/>
        </p:nvSpPr>
        <p:spPr bwMode="auto">
          <a:xfrm>
            <a:off x="904188" y="5257800"/>
            <a:ext cx="7239000" cy="9694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nSpc>
                <a:spcPct val="50000"/>
              </a:lnSpc>
              <a:spcBef>
                <a:spcPct val="50000"/>
              </a:spcBef>
            </a:pPr>
            <a:r>
              <a:rPr lang="en-US" altLang="en-US" sz="1800" dirty="0" smtClean="0"/>
              <a:t>1.   Why </a:t>
            </a:r>
            <a:r>
              <a:rPr lang="en-US" altLang="en-US" sz="1800" dirty="0"/>
              <a:t>doesn't </a:t>
            </a:r>
            <a:r>
              <a:rPr lang="en-US" altLang="en-US" sz="1800" dirty="0">
                <a:solidFill>
                  <a:schemeClr val="tx2"/>
                </a:solidFill>
              </a:rPr>
              <a:t>arrayB+1</a:t>
            </a:r>
            <a:r>
              <a:rPr lang="en-US" altLang="en-US" sz="1800" dirty="0"/>
              <a:t> produce 11h?</a:t>
            </a:r>
            <a:endParaRPr lang="en-US" altLang="en-US" sz="1800" b="1" dirty="0" smtClean="0">
              <a:latin typeface="Courier New" pitchFamily="49" charset="0"/>
            </a:endParaRPr>
          </a:p>
          <a:p>
            <a:pPr>
              <a:lnSpc>
                <a:spcPct val="50000"/>
              </a:lnSpc>
              <a:spcBef>
                <a:spcPct val="50000"/>
              </a:spcBef>
            </a:pPr>
            <a:r>
              <a:rPr lang="en-US" altLang="en-US" sz="1800" b="1" dirty="0" smtClean="0">
                <a:latin typeface="Courier New" pitchFamily="49" charset="0"/>
              </a:rPr>
              <a:t>2. </a:t>
            </a:r>
            <a:r>
              <a:rPr lang="en-US" altLang="en-US" sz="1800" b="1" dirty="0" err="1" smtClean="0">
                <a:latin typeface="Courier New" pitchFamily="49" charset="0"/>
              </a:rPr>
              <a:t>mov</a:t>
            </a:r>
            <a:r>
              <a:rPr lang="en-US" altLang="en-US" sz="1800" b="1" dirty="0" smtClean="0">
                <a:latin typeface="Courier New" pitchFamily="49" charset="0"/>
              </a:rPr>
              <a:t> ax,[arrayW-2]		; ??</a:t>
            </a:r>
          </a:p>
          <a:p>
            <a:pPr>
              <a:lnSpc>
                <a:spcPct val="50000"/>
              </a:lnSpc>
              <a:spcBef>
                <a:spcPct val="50000"/>
              </a:spcBef>
            </a:pPr>
            <a:r>
              <a:rPr lang="en-US" altLang="en-US" sz="1800" b="1" dirty="0" smtClean="0">
                <a:latin typeface="Courier New" pitchFamily="49" charset="0"/>
              </a:rPr>
              <a:t>3. </a:t>
            </a:r>
            <a:r>
              <a:rPr lang="en-US" altLang="en-US" sz="1800" b="1" dirty="0" err="1" smtClean="0">
                <a:latin typeface="Courier New" pitchFamily="49" charset="0"/>
              </a:rPr>
              <a:t>mov</a:t>
            </a:r>
            <a:r>
              <a:rPr lang="en-US" altLang="en-US" sz="1800" b="1" dirty="0" smtClean="0">
                <a:latin typeface="Courier New" pitchFamily="49" charset="0"/>
              </a:rPr>
              <a:t> </a:t>
            </a:r>
            <a:r>
              <a:rPr lang="en-US" altLang="en-US" sz="1800" b="1" dirty="0" err="1">
                <a:latin typeface="Courier New" pitchFamily="49" charset="0"/>
              </a:rPr>
              <a:t>eax</a:t>
            </a:r>
            <a:r>
              <a:rPr lang="en-US" altLang="en-US" sz="1800" b="1" dirty="0">
                <a:latin typeface="Courier New" pitchFamily="49" charset="0"/>
              </a:rPr>
              <a:t>,[arrayD+16]	</a:t>
            </a:r>
            <a:r>
              <a:rPr lang="en-US" altLang="en-US" sz="1800" b="1" dirty="0" smtClean="0">
                <a:latin typeface="Courier New" pitchFamily="49" charset="0"/>
              </a:rPr>
              <a:t>; </a:t>
            </a:r>
            <a:r>
              <a:rPr lang="en-US" altLang="en-US" sz="1800" b="1" dirty="0">
                <a:latin typeface="Courier New" pitchFamily="49" charset="0"/>
              </a:rPr>
              <a:t>??</a:t>
            </a:r>
            <a:endParaRPr lang="en-US" altLang="en-US" dirty="0"/>
          </a:p>
        </p:txBody>
      </p:sp>
      <p:sp>
        <p:nvSpPr>
          <p:cNvPr id="95238" name="Text Box 6"/>
          <p:cNvSpPr txBox="1">
            <a:spLocks noChangeArrowheads="1"/>
          </p:cNvSpPr>
          <p:nvPr/>
        </p:nvSpPr>
        <p:spPr bwMode="auto">
          <a:xfrm>
            <a:off x="904188" y="6074896"/>
            <a:ext cx="716280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dirty="0">
                <a:solidFill>
                  <a:schemeClr val="tx2"/>
                </a:solidFill>
              </a:rPr>
              <a:t>What will happen when </a:t>
            </a:r>
            <a:r>
              <a:rPr lang="en-US" altLang="en-US" dirty="0" smtClean="0">
                <a:solidFill>
                  <a:schemeClr val="tx2"/>
                </a:solidFill>
              </a:rPr>
              <a:t>1 and 2 run</a:t>
            </a:r>
            <a:r>
              <a:rPr lang="en-US" altLang="en-US" dirty="0">
                <a:solidFill>
                  <a:schemeClr val="tx2"/>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5237"/>
                                        </p:tgtEl>
                                        <p:attrNameLst>
                                          <p:attrName>style.visibility</p:attrName>
                                        </p:attrNameLst>
                                      </p:cBhvr>
                                      <p:to>
                                        <p:strVal val="visible"/>
                                      </p:to>
                                    </p:set>
                                    <p:anim calcmode="lin" valueType="num">
                                      <p:cBhvr additive="base">
                                        <p:cTn id="7" dur="500" fill="hold"/>
                                        <p:tgtEl>
                                          <p:spTgt spid="95237"/>
                                        </p:tgtEl>
                                        <p:attrNameLst>
                                          <p:attrName>ppt_x</p:attrName>
                                        </p:attrNameLst>
                                      </p:cBhvr>
                                      <p:tavLst>
                                        <p:tav tm="0">
                                          <p:val>
                                            <p:strVal val="0-#ppt_w/2"/>
                                          </p:val>
                                        </p:tav>
                                        <p:tav tm="100000">
                                          <p:val>
                                            <p:strVal val="#ppt_x"/>
                                          </p:val>
                                        </p:tav>
                                      </p:tavLst>
                                    </p:anim>
                                    <p:anim calcmode="lin" valueType="num">
                                      <p:cBhvr additive="base">
                                        <p:cTn id="8" dur="500" fill="hold"/>
                                        <p:tgtEl>
                                          <p:spTgt spid="9523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952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7" grpId="0" animBg="1" autoUpdateAnimBg="0"/>
      <p:bldP spid="95238"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Footer Placeholder 2"/>
          <p:cNvSpPr>
            <a:spLocks noGrp="1"/>
          </p:cNvSpPr>
          <p:nvPr>
            <p:ph type="ftr" sz="quarter" idx="10"/>
          </p:nvPr>
        </p:nvSpPr>
        <p:spPr/>
        <p:txBody>
          <a:bodyPr/>
          <a:lstStyle/>
          <a:p>
            <a:r>
              <a:rPr lang="en-US" altLang="en-US"/>
              <a:t>Irvine, Kip R. Assembly Language for x86 Processors 6/e, 2010.</a:t>
            </a:r>
          </a:p>
        </p:txBody>
      </p:sp>
      <p:sp>
        <p:nvSpPr>
          <p:cNvPr id="9" name="Slide Number Placeholder 3"/>
          <p:cNvSpPr>
            <a:spLocks noGrp="1"/>
          </p:cNvSpPr>
          <p:nvPr>
            <p:ph type="sldNum" sz="quarter" idx="11"/>
          </p:nvPr>
        </p:nvSpPr>
        <p:spPr/>
        <p:txBody>
          <a:bodyPr/>
          <a:lstStyle/>
          <a:p>
            <a:fld id="{F87965E7-C4C6-45A9-A0FB-93DE31AD0893}" type="slidenum">
              <a:rPr lang="en-US" altLang="en-US"/>
              <a:pPr/>
              <a:t>14</a:t>
            </a:fld>
            <a:endParaRPr lang="en-US" altLang="en-US"/>
          </a:p>
        </p:txBody>
      </p:sp>
      <p:sp>
        <p:nvSpPr>
          <p:cNvPr id="89090" name="Rectangle 2"/>
          <p:cNvSpPr>
            <a:spLocks noGrp="1" noChangeArrowheads="1"/>
          </p:cNvSpPr>
          <p:nvPr>
            <p:ph type="title"/>
          </p:nvPr>
        </p:nvSpPr>
        <p:spPr/>
        <p:txBody>
          <a:bodyPr/>
          <a:lstStyle/>
          <a:p>
            <a:r>
              <a:rPr lang="en-US" altLang="en-US" dirty="0">
                <a:solidFill>
                  <a:srgbClr val="92D050"/>
                </a:solidFill>
              </a:rPr>
              <a:t>Your turn. . .</a:t>
            </a:r>
          </a:p>
        </p:txBody>
      </p:sp>
      <p:sp>
        <p:nvSpPr>
          <p:cNvPr id="89092" name="Text Box 4"/>
          <p:cNvSpPr txBox="1">
            <a:spLocks noChangeArrowheads="1"/>
          </p:cNvSpPr>
          <p:nvPr/>
        </p:nvSpPr>
        <p:spPr bwMode="auto">
          <a:xfrm>
            <a:off x="762000" y="990600"/>
            <a:ext cx="7696200" cy="150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1900" dirty="0"/>
              <a:t>Write a program that rearranges the values of three </a:t>
            </a:r>
            <a:r>
              <a:rPr lang="en-US" altLang="en-US" sz="1900" dirty="0" err="1"/>
              <a:t>doubleword</a:t>
            </a:r>
            <a:r>
              <a:rPr lang="en-US" altLang="en-US" sz="1900" dirty="0"/>
              <a:t>  values in the following array as: 3, 1, 2.</a:t>
            </a:r>
          </a:p>
          <a:p>
            <a:pPr lvl="1">
              <a:spcBef>
                <a:spcPct val="50000"/>
              </a:spcBef>
            </a:pPr>
            <a:r>
              <a:rPr lang="en-US" altLang="en-US" sz="1700" b="1" dirty="0">
                <a:latin typeface="Courier New" pitchFamily="49" charset="0"/>
              </a:rPr>
              <a:t>.data</a:t>
            </a:r>
          </a:p>
          <a:p>
            <a:pPr lvl="1">
              <a:lnSpc>
                <a:spcPct val="50000"/>
              </a:lnSpc>
              <a:spcBef>
                <a:spcPct val="50000"/>
              </a:spcBef>
            </a:pPr>
            <a:r>
              <a:rPr lang="en-US" altLang="en-US" sz="1700" b="1" dirty="0" err="1">
                <a:latin typeface="Courier New" pitchFamily="49" charset="0"/>
              </a:rPr>
              <a:t>arrayD</a:t>
            </a:r>
            <a:r>
              <a:rPr lang="en-US" altLang="en-US" sz="1700" b="1" dirty="0">
                <a:latin typeface="Courier New" pitchFamily="49" charset="0"/>
              </a:rPr>
              <a:t> DWORD 1,2,3</a:t>
            </a:r>
          </a:p>
        </p:txBody>
      </p:sp>
      <p:sp>
        <p:nvSpPr>
          <p:cNvPr id="89093" name="Text Box 5"/>
          <p:cNvSpPr txBox="1">
            <a:spLocks noChangeArrowheads="1"/>
          </p:cNvSpPr>
          <p:nvPr/>
        </p:nvSpPr>
        <p:spPr bwMode="auto">
          <a:xfrm>
            <a:off x="762000" y="4114800"/>
            <a:ext cx="7620000"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28600" indent="-2286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FontTx/>
              <a:buChar char="•"/>
            </a:pPr>
            <a:r>
              <a:rPr lang="en-US" altLang="en-US" sz="1900">
                <a:latin typeface="Arial" charset="0"/>
              </a:rPr>
              <a:t>Step 2: Exchange EAX with the third array value and copy the value in EAX to the first array position.</a:t>
            </a:r>
            <a:r>
              <a:rPr lang="en-US" altLang="en-US" sz="1900">
                <a:solidFill>
                  <a:schemeClr val="tx2"/>
                </a:solidFill>
                <a:latin typeface="Arial" charset="0"/>
              </a:rPr>
              <a:t>				</a:t>
            </a:r>
          </a:p>
        </p:txBody>
      </p:sp>
      <p:sp>
        <p:nvSpPr>
          <p:cNvPr id="89094" name="Text Box 6"/>
          <p:cNvSpPr txBox="1">
            <a:spLocks noChangeArrowheads="1"/>
          </p:cNvSpPr>
          <p:nvPr/>
        </p:nvSpPr>
        <p:spPr bwMode="auto">
          <a:xfrm>
            <a:off x="762000" y="2438400"/>
            <a:ext cx="7315200"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171450" indent="-17145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FontTx/>
              <a:buChar char="•"/>
            </a:pPr>
            <a:r>
              <a:rPr lang="en-US" altLang="en-US" sz="1900">
                <a:latin typeface="Arial" charset="0"/>
              </a:rPr>
              <a:t>Step1: copy the first value into EAX and exchange it with the value in the second position.</a:t>
            </a:r>
          </a:p>
        </p:txBody>
      </p:sp>
      <p:sp>
        <p:nvSpPr>
          <p:cNvPr id="89095" name="Text Box 7"/>
          <p:cNvSpPr txBox="1">
            <a:spLocks noChangeArrowheads="1"/>
          </p:cNvSpPr>
          <p:nvPr/>
        </p:nvSpPr>
        <p:spPr bwMode="auto">
          <a:xfrm>
            <a:off x="1905000" y="3352800"/>
            <a:ext cx="4038600" cy="673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nSpc>
                <a:spcPct val="50000"/>
              </a:lnSpc>
              <a:spcBef>
                <a:spcPct val="50000"/>
              </a:spcBef>
            </a:pPr>
            <a:r>
              <a:rPr lang="en-US" altLang="en-US" sz="1700" b="1">
                <a:latin typeface="Courier New" pitchFamily="49" charset="0"/>
              </a:rPr>
              <a:t>mov eax,arrayD</a:t>
            </a:r>
          </a:p>
          <a:p>
            <a:pPr>
              <a:lnSpc>
                <a:spcPct val="50000"/>
              </a:lnSpc>
              <a:spcBef>
                <a:spcPct val="50000"/>
              </a:spcBef>
            </a:pPr>
            <a:r>
              <a:rPr lang="en-US" altLang="en-US" sz="1700" b="1">
                <a:latin typeface="Courier New" pitchFamily="49" charset="0"/>
              </a:rPr>
              <a:t>xchg eax,[arrayD+4]</a:t>
            </a:r>
            <a:endParaRPr lang="en-US" altLang="en-US"/>
          </a:p>
        </p:txBody>
      </p:sp>
      <p:sp>
        <p:nvSpPr>
          <p:cNvPr id="89096" name="Text Box 8"/>
          <p:cNvSpPr txBox="1">
            <a:spLocks noChangeArrowheads="1"/>
          </p:cNvSpPr>
          <p:nvPr/>
        </p:nvSpPr>
        <p:spPr bwMode="auto">
          <a:xfrm>
            <a:off x="1905000" y="5029200"/>
            <a:ext cx="4038600" cy="673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nSpc>
                <a:spcPct val="50000"/>
              </a:lnSpc>
              <a:spcBef>
                <a:spcPct val="50000"/>
              </a:spcBef>
            </a:pPr>
            <a:r>
              <a:rPr lang="en-US" altLang="en-US" sz="1700" b="1">
                <a:latin typeface="Courier New" pitchFamily="49" charset="0"/>
              </a:rPr>
              <a:t>xchg eax,[arrayD+8]</a:t>
            </a:r>
          </a:p>
          <a:p>
            <a:pPr>
              <a:lnSpc>
                <a:spcPct val="50000"/>
              </a:lnSpc>
              <a:spcBef>
                <a:spcPct val="50000"/>
              </a:spcBef>
            </a:pPr>
            <a:r>
              <a:rPr lang="en-US" altLang="en-US" sz="1700" b="1">
                <a:latin typeface="Courier New" pitchFamily="49" charset="0"/>
              </a:rPr>
              <a:t>mov  arrayD,eax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9094"/>
                                        </p:tgtEl>
                                        <p:attrNameLst>
                                          <p:attrName>style.visibility</p:attrName>
                                        </p:attrNameLst>
                                      </p:cBhvr>
                                      <p:to>
                                        <p:strVal val="visible"/>
                                      </p:to>
                                    </p:set>
                                    <p:anim calcmode="lin" valueType="num">
                                      <p:cBhvr additive="base">
                                        <p:cTn id="7" dur="500" fill="hold"/>
                                        <p:tgtEl>
                                          <p:spTgt spid="89094"/>
                                        </p:tgtEl>
                                        <p:attrNameLst>
                                          <p:attrName>ppt_x</p:attrName>
                                        </p:attrNameLst>
                                      </p:cBhvr>
                                      <p:tavLst>
                                        <p:tav tm="0">
                                          <p:val>
                                            <p:strVal val="0-#ppt_w/2"/>
                                          </p:val>
                                        </p:tav>
                                        <p:tav tm="100000">
                                          <p:val>
                                            <p:strVal val="#ppt_x"/>
                                          </p:val>
                                        </p:tav>
                                      </p:tavLst>
                                    </p:anim>
                                    <p:anim calcmode="lin" valueType="num">
                                      <p:cBhvr additive="base">
                                        <p:cTn id="8" dur="500" fill="hold"/>
                                        <p:tgtEl>
                                          <p:spTgt spid="8909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9095"/>
                                        </p:tgtEl>
                                        <p:attrNameLst>
                                          <p:attrName>style.visibility</p:attrName>
                                        </p:attrNameLst>
                                      </p:cBhvr>
                                      <p:to>
                                        <p:strVal val="visible"/>
                                      </p:to>
                                    </p:set>
                                    <p:anim calcmode="lin" valueType="num">
                                      <p:cBhvr additive="base">
                                        <p:cTn id="13" dur="500" fill="hold"/>
                                        <p:tgtEl>
                                          <p:spTgt spid="89095"/>
                                        </p:tgtEl>
                                        <p:attrNameLst>
                                          <p:attrName>ppt_x</p:attrName>
                                        </p:attrNameLst>
                                      </p:cBhvr>
                                      <p:tavLst>
                                        <p:tav tm="0">
                                          <p:val>
                                            <p:strVal val="0-#ppt_w/2"/>
                                          </p:val>
                                        </p:tav>
                                        <p:tav tm="100000">
                                          <p:val>
                                            <p:strVal val="#ppt_x"/>
                                          </p:val>
                                        </p:tav>
                                      </p:tavLst>
                                    </p:anim>
                                    <p:anim calcmode="lin" valueType="num">
                                      <p:cBhvr additive="base">
                                        <p:cTn id="14" dur="500" fill="hold"/>
                                        <p:tgtEl>
                                          <p:spTgt spid="8909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9093"/>
                                        </p:tgtEl>
                                        <p:attrNameLst>
                                          <p:attrName>style.visibility</p:attrName>
                                        </p:attrNameLst>
                                      </p:cBhvr>
                                      <p:to>
                                        <p:strVal val="visible"/>
                                      </p:to>
                                    </p:set>
                                    <p:anim calcmode="lin" valueType="num">
                                      <p:cBhvr additive="base">
                                        <p:cTn id="19" dur="500" fill="hold"/>
                                        <p:tgtEl>
                                          <p:spTgt spid="89093"/>
                                        </p:tgtEl>
                                        <p:attrNameLst>
                                          <p:attrName>ppt_x</p:attrName>
                                        </p:attrNameLst>
                                      </p:cBhvr>
                                      <p:tavLst>
                                        <p:tav tm="0">
                                          <p:val>
                                            <p:strVal val="0-#ppt_w/2"/>
                                          </p:val>
                                        </p:tav>
                                        <p:tav tm="100000">
                                          <p:val>
                                            <p:strVal val="#ppt_x"/>
                                          </p:val>
                                        </p:tav>
                                      </p:tavLst>
                                    </p:anim>
                                    <p:anim calcmode="lin" valueType="num">
                                      <p:cBhvr additive="base">
                                        <p:cTn id="20" dur="500" fill="hold"/>
                                        <p:tgtEl>
                                          <p:spTgt spid="8909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9096"/>
                                        </p:tgtEl>
                                        <p:attrNameLst>
                                          <p:attrName>style.visibility</p:attrName>
                                        </p:attrNameLst>
                                      </p:cBhvr>
                                      <p:to>
                                        <p:strVal val="visible"/>
                                      </p:to>
                                    </p:set>
                                    <p:anim calcmode="lin" valueType="num">
                                      <p:cBhvr additive="base">
                                        <p:cTn id="25" dur="500" fill="hold"/>
                                        <p:tgtEl>
                                          <p:spTgt spid="89096"/>
                                        </p:tgtEl>
                                        <p:attrNameLst>
                                          <p:attrName>ppt_x</p:attrName>
                                        </p:attrNameLst>
                                      </p:cBhvr>
                                      <p:tavLst>
                                        <p:tav tm="0">
                                          <p:val>
                                            <p:strVal val="0-#ppt_w/2"/>
                                          </p:val>
                                        </p:tav>
                                        <p:tav tm="100000">
                                          <p:val>
                                            <p:strVal val="#ppt_x"/>
                                          </p:val>
                                        </p:tav>
                                      </p:tavLst>
                                    </p:anim>
                                    <p:anim calcmode="lin" valueType="num">
                                      <p:cBhvr additive="base">
                                        <p:cTn id="26" dur="500" fill="hold"/>
                                        <p:tgtEl>
                                          <p:spTgt spid="890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autoUpdateAnimBg="0"/>
      <p:bldP spid="89094" grpId="0" autoUpdateAnimBg="0"/>
      <p:bldP spid="89095" grpId="0" animBg="1" autoUpdateAnimBg="0"/>
      <p:bldP spid="89096"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E44887B-3581-4F32-BB8F-EC786B26A2E0}" type="slidenum">
              <a:rPr lang="en-US" altLang="en-US">
                <a:solidFill>
                  <a:srgbClr val="FF9966"/>
                </a:solidFill>
              </a:rPr>
              <a:pPr/>
              <a:t>15</a:t>
            </a:fld>
            <a:endParaRPr lang="en-US" altLang="en-US">
              <a:solidFill>
                <a:srgbClr val="FF9966"/>
              </a:solidFill>
            </a:endParaRPr>
          </a:p>
        </p:txBody>
      </p:sp>
      <p:sp>
        <p:nvSpPr>
          <p:cNvPr id="116738" name="Rectangle 2"/>
          <p:cNvSpPr>
            <a:spLocks noGrp="1" noChangeArrowheads="1"/>
          </p:cNvSpPr>
          <p:nvPr>
            <p:ph type="title"/>
          </p:nvPr>
        </p:nvSpPr>
        <p:spPr/>
        <p:txBody>
          <a:bodyPr/>
          <a:lstStyle/>
          <a:p>
            <a:r>
              <a:rPr lang="en-US" altLang="en-US" dirty="0"/>
              <a:t>Exercise</a:t>
            </a:r>
            <a:r>
              <a:rPr lang="fr-CA" altLang="en-US" dirty="0"/>
              <a:t> 2</a:t>
            </a:r>
            <a:endParaRPr lang="en-US" altLang="en-US" dirty="0"/>
          </a:p>
        </p:txBody>
      </p:sp>
      <p:sp>
        <p:nvSpPr>
          <p:cNvPr id="116739" name="Rectangle 3"/>
          <p:cNvSpPr>
            <a:spLocks noGrp="1" noChangeArrowheads="1"/>
          </p:cNvSpPr>
          <p:nvPr>
            <p:ph type="body" idx="1"/>
          </p:nvPr>
        </p:nvSpPr>
        <p:spPr>
          <a:xfrm>
            <a:off x="152400" y="762000"/>
            <a:ext cx="8839200" cy="5943600"/>
          </a:xfrm>
        </p:spPr>
        <p:txBody>
          <a:bodyPr/>
          <a:lstStyle/>
          <a:p>
            <a:pPr algn="just"/>
            <a:r>
              <a:rPr lang="en-US" altLang="en-US" sz="2000" dirty="0"/>
              <a:t>Given the following data </a:t>
            </a:r>
            <a:r>
              <a:rPr lang="en-US" altLang="en-US" sz="2000" dirty="0" smtClean="0"/>
              <a:t>segment</a:t>
            </a:r>
          </a:p>
          <a:p>
            <a:pPr algn="just"/>
            <a:endParaRPr lang="en-US" altLang="en-US" sz="2000" dirty="0"/>
          </a:p>
          <a:p>
            <a:pPr lvl="2" algn="just"/>
            <a:r>
              <a:rPr lang="en-US" altLang="en-US" sz="2000" dirty="0"/>
              <a:t>.data</a:t>
            </a:r>
          </a:p>
          <a:p>
            <a:pPr lvl="2" algn="just"/>
            <a:r>
              <a:rPr lang="en-US" altLang="en-US" sz="2000" dirty="0"/>
              <a:t>A </a:t>
            </a:r>
            <a:r>
              <a:rPr lang="en-US" altLang="en-US" sz="2000" dirty="0" smtClean="0"/>
              <a:t>SWORD	1234h</a:t>
            </a:r>
            <a:r>
              <a:rPr lang="en-US" altLang="en-US" sz="2000" dirty="0"/>
              <a:t>,-1</a:t>
            </a:r>
          </a:p>
          <a:p>
            <a:pPr lvl="2" algn="just"/>
            <a:r>
              <a:rPr lang="en-US" altLang="en-US" sz="2000" dirty="0"/>
              <a:t>B </a:t>
            </a:r>
            <a:r>
              <a:rPr lang="en-US" altLang="en-US" sz="2000" dirty="0" smtClean="0"/>
              <a:t>SDWORD	55h,12345678h</a:t>
            </a:r>
          </a:p>
          <a:p>
            <a:pPr lvl="2" algn="just"/>
            <a:endParaRPr lang="en-US" altLang="en-US" sz="2000" dirty="0"/>
          </a:p>
          <a:p>
            <a:pPr algn="just"/>
            <a:r>
              <a:rPr lang="en-US" altLang="en-US" sz="2000" dirty="0"/>
              <a:t>Indicate if the following </a:t>
            </a:r>
            <a:r>
              <a:rPr lang="en-US" altLang="en-US" sz="2000" dirty="0" smtClean="0"/>
              <a:t>instruction is legal</a:t>
            </a:r>
            <a:r>
              <a:rPr lang="en-US" altLang="en-US" sz="2000" dirty="0"/>
              <a:t>. If it is, indicate the value, in hexadecimal, of the destination operand immediately after the instruction is executed (please verify your answers with a debugger</a:t>
            </a:r>
            <a:r>
              <a:rPr lang="en-US" altLang="en-US" sz="2000" dirty="0" smtClean="0"/>
              <a:t>)</a:t>
            </a:r>
          </a:p>
          <a:p>
            <a:pPr algn="just"/>
            <a:endParaRPr lang="en-US" altLang="en-US" sz="2000" dirty="0"/>
          </a:p>
          <a:p>
            <a:pPr lvl="2" algn="just"/>
            <a:r>
              <a:rPr lang="en-US" altLang="en-US" sz="2000" dirty="0"/>
              <a:t>MOV </a:t>
            </a:r>
            <a:r>
              <a:rPr lang="en-US" altLang="en-US" sz="2000" dirty="0" err="1"/>
              <a:t>eax,A</a:t>
            </a:r>
            <a:endParaRPr lang="en-US" altLang="en-US" sz="2000" dirty="0"/>
          </a:p>
          <a:p>
            <a:pPr lvl="2" algn="just"/>
            <a:r>
              <a:rPr lang="en-US" altLang="en-US" sz="2000" dirty="0"/>
              <a:t>MOV bx,A+1</a:t>
            </a:r>
          </a:p>
          <a:p>
            <a:pPr lvl="2" algn="just"/>
            <a:r>
              <a:rPr lang="en-US" altLang="en-US" sz="2000" dirty="0"/>
              <a:t>MOV bx,A+2</a:t>
            </a:r>
          </a:p>
          <a:p>
            <a:pPr lvl="2" algn="just"/>
            <a:r>
              <a:rPr lang="en-US" altLang="en-US" sz="2000" dirty="0"/>
              <a:t>MOV dx,A+4</a:t>
            </a:r>
          </a:p>
          <a:p>
            <a:pPr lvl="2" algn="just"/>
            <a:r>
              <a:rPr lang="en-US" altLang="en-US" sz="2000" dirty="0"/>
              <a:t>MOV cx,B+1</a:t>
            </a:r>
          </a:p>
          <a:p>
            <a:pPr lvl="2" algn="just"/>
            <a:r>
              <a:rPr lang="en-US" altLang="en-US" sz="2000" dirty="0"/>
              <a:t>MOV edx,B+2</a:t>
            </a:r>
          </a:p>
        </p:txBody>
      </p:sp>
    </p:spTree>
    <p:extLst>
      <p:ext uri="{BB962C8B-B14F-4D97-AF65-F5344CB8AC3E}">
        <p14:creationId xmlns:p14="http://schemas.microsoft.com/office/powerpoint/2010/main" val="1300310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p>
            <a:fld id="{BE435DA3-4F70-4F28-AD8D-E48E3049BEA2}" type="slidenum">
              <a:rPr lang="en-US" altLang="en-US"/>
              <a:pPr/>
              <a:t>16</a:t>
            </a:fld>
            <a:endParaRPr lang="en-US" altLang="en-US"/>
          </a:p>
        </p:txBody>
      </p:sp>
      <p:sp>
        <p:nvSpPr>
          <p:cNvPr id="102402" name="Rectangle 2"/>
          <p:cNvSpPr>
            <a:spLocks noGrp="1" noChangeArrowheads="1"/>
          </p:cNvSpPr>
          <p:nvPr>
            <p:ph type="title"/>
          </p:nvPr>
        </p:nvSpPr>
        <p:spPr/>
        <p:txBody>
          <a:bodyPr/>
          <a:lstStyle/>
          <a:p>
            <a:r>
              <a:rPr lang="en-US" altLang="en-US" b="1" dirty="0" smtClean="0"/>
              <a:t>Simple Arithmetic Instructions</a:t>
            </a:r>
            <a:br>
              <a:rPr lang="en-US" altLang="en-US" b="1" dirty="0" smtClean="0"/>
            </a:br>
            <a:r>
              <a:rPr lang="en-US" altLang="en-US" dirty="0" smtClean="0"/>
              <a:t>INC </a:t>
            </a:r>
            <a:r>
              <a:rPr lang="en-US" altLang="en-US" dirty="0"/>
              <a:t>and DEC Instructions</a:t>
            </a:r>
            <a:endParaRPr lang="en-US" altLang="en-US" sz="2400" dirty="0"/>
          </a:p>
        </p:txBody>
      </p:sp>
      <p:sp>
        <p:nvSpPr>
          <p:cNvPr id="102403" name="Rectangle 3"/>
          <p:cNvSpPr>
            <a:spLocks noGrp="1" noChangeArrowheads="1"/>
          </p:cNvSpPr>
          <p:nvPr>
            <p:ph type="body" idx="1"/>
          </p:nvPr>
        </p:nvSpPr>
        <p:spPr>
          <a:xfrm>
            <a:off x="152400" y="1600200"/>
            <a:ext cx="8839200" cy="4724400"/>
          </a:xfrm>
        </p:spPr>
        <p:txBody>
          <a:bodyPr/>
          <a:lstStyle/>
          <a:p>
            <a:pPr>
              <a:lnSpc>
                <a:spcPct val="90000"/>
              </a:lnSpc>
            </a:pPr>
            <a:r>
              <a:rPr lang="en-US" altLang="en-US" dirty="0"/>
              <a:t>Add 1, subtract 1 from destination operand</a:t>
            </a:r>
          </a:p>
          <a:p>
            <a:pPr lvl="1">
              <a:lnSpc>
                <a:spcPct val="90000"/>
              </a:lnSpc>
            </a:pPr>
            <a:r>
              <a:rPr lang="en-US" altLang="en-US" sz="2000" dirty="0"/>
              <a:t>operand may be register or </a:t>
            </a:r>
            <a:r>
              <a:rPr lang="en-US" altLang="en-US" sz="2000" dirty="0" smtClean="0"/>
              <a:t>memory</a:t>
            </a:r>
          </a:p>
          <a:p>
            <a:pPr lvl="1">
              <a:lnSpc>
                <a:spcPct val="90000"/>
              </a:lnSpc>
            </a:pPr>
            <a:endParaRPr lang="en-US" altLang="en-US" sz="2000" dirty="0" smtClean="0"/>
          </a:p>
          <a:p>
            <a:pPr lvl="1">
              <a:lnSpc>
                <a:spcPct val="90000"/>
              </a:lnSpc>
            </a:pPr>
            <a:endParaRPr lang="en-US" altLang="en-US" sz="2000" dirty="0"/>
          </a:p>
          <a:p>
            <a:pPr>
              <a:lnSpc>
                <a:spcPct val="90000"/>
              </a:lnSpc>
            </a:pPr>
            <a:r>
              <a:rPr lang="en-US" altLang="en-US" sz="2200" dirty="0"/>
              <a:t>INC </a:t>
            </a:r>
            <a:r>
              <a:rPr lang="en-US" altLang="en-US" sz="2000" i="1" dirty="0"/>
              <a:t>destination</a:t>
            </a:r>
          </a:p>
          <a:p>
            <a:pPr lvl="2">
              <a:lnSpc>
                <a:spcPct val="90000"/>
              </a:lnSpc>
            </a:pPr>
            <a:r>
              <a:rPr lang="en-US" altLang="en-US" sz="1800" dirty="0"/>
              <a:t>Logic: </a:t>
            </a:r>
            <a:r>
              <a:rPr lang="en-US" altLang="en-US" sz="1800" i="1" dirty="0"/>
              <a:t>destination </a:t>
            </a:r>
            <a:r>
              <a:rPr lang="en-US" altLang="en-US" dirty="0">
                <a:sym typeface="Symbol" pitchFamily="18" charset="2"/>
              </a:rPr>
              <a:t> </a:t>
            </a:r>
            <a:r>
              <a:rPr lang="en-US" altLang="en-US" sz="1800" i="1" dirty="0"/>
              <a:t>destination </a:t>
            </a:r>
            <a:r>
              <a:rPr lang="en-US" altLang="en-US" sz="1800" dirty="0"/>
              <a:t>+ </a:t>
            </a:r>
            <a:r>
              <a:rPr lang="en-US" altLang="en-US" sz="1800" dirty="0" smtClean="0"/>
              <a:t>1</a:t>
            </a:r>
          </a:p>
          <a:p>
            <a:pPr lvl="2">
              <a:lnSpc>
                <a:spcPct val="90000"/>
              </a:lnSpc>
            </a:pPr>
            <a:endParaRPr lang="en-US" altLang="en-US" sz="1800" dirty="0" smtClean="0"/>
          </a:p>
          <a:p>
            <a:pPr lvl="2">
              <a:lnSpc>
                <a:spcPct val="90000"/>
              </a:lnSpc>
            </a:pPr>
            <a:endParaRPr lang="en-US" altLang="en-US" sz="1800" dirty="0"/>
          </a:p>
          <a:p>
            <a:pPr>
              <a:lnSpc>
                <a:spcPct val="90000"/>
              </a:lnSpc>
            </a:pPr>
            <a:r>
              <a:rPr lang="en-US" altLang="en-US" sz="2200" dirty="0"/>
              <a:t>DEC </a:t>
            </a:r>
            <a:r>
              <a:rPr lang="en-US" altLang="en-US" sz="2000" i="1" dirty="0"/>
              <a:t>destination</a:t>
            </a:r>
          </a:p>
          <a:p>
            <a:pPr lvl="2">
              <a:lnSpc>
                <a:spcPct val="90000"/>
              </a:lnSpc>
            </a:pPr>
            <a:r>
              <a:rPr lang="en-US" altLang="en-US" sz="1800" dirty="0"/>
              <a:t>Logic: </a:t>
            </a:r>
            <a:r>
              <a:rPr lang="en-US" altLang="en-US" sz="1800" i="1" dirty="0"/>
              <a:t>destination </a:t>
            </a:r>
            <a:r>
              <a:rPr lang="en-US" altLang="en-US" dirty="0">
                <a:sym typeface="Symbol" pitchFamily="18" charset="2"/>
              </a:rPr>
              <a:t> </a:t>
            </a:r>
            <a:r>
              <a:rPr lang="en-US" altLang="en-US" sz="1800" i="1" dirty="0"/>
              <a:t>destination </a:t>
            </a:r>
            <a:r>
              <a:rPr lang="en-US" altLang="en-US" sz="1800" dirty="0"/>
              <a:t>– </a:t>
            </a:r>
            <a:r>
              <a:rPr lang="en-US" altLang="en-US" sz="1800" dirty="0" smtClean="0"/>
              <a:t>1</a:t>
            </a:r>
          </a:p>
          <a:p>
            <a:pPr lvl="2">
              <a:lnSpc>
                <a:spcPct val="90000"/>
              </a:lnSpc>
            </a:pPr>
            <a:endParaRPr lang="en-US" altLang="en-US" sz="1800" i="1" dirty="0" smtClean="0"/>
          </a:p>
          <a:p>
            <a:pPr lvl="2">
              <a:lnSpc>
                <a:spcPct val="90000"/>
              </a:lnSpc>
            </a:pPr>
            <a:endParaRPr lang="en-US" altLang="en-US" sz="1800" i="1" dirty="0"/>
          </a:p>
          <a:p>
            <a:pPr>
              <a:lnSpc>
                <a:spcPct val="90000"/>
              </a:lnSpc>
            </a:pPr>
            <a:r>
              <a:rPr lang="en-US" altLang="en-US" dirty="0" smtClean="0">
                <a:solidFill>
                  <a:schemeClr val="tx2"/>
                </a:solidFill>
              </a:rPr>
              <a:t>INC and DEC affect all status flags </a:t>
            </a:r>
            <a:r>
              <a:rPr lang="en-US" altLang="en-US" b="1" i="1" u="sng" dirty="0" smtClean="0">
                <a:solidFill>
                  <a:schemeClr val="tx2"/>
                </a:solidFill>
              </a:rPr>
              <a:t>except</a:t>
            </a:r>
            <a:r>
              <a:rPr lang="en-US" altLang="en-US" dirty="0" smtClean="0">
                <a:solidFill>
                  <a:schemeClr val="tx2"/>
                </a:solidFill>
              </a:rPr>
              <a:t> the CF flag</a:t>
            </a:r>
            <a:endParaRPr lang="en-US" altLang="en-US" dirty="0">
              <a:solidFill>
                <a:schemeClr val="tx2"/>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t>Irvine, Kip R. Assembly Language for x86 Processors 6/e, 2010.</a:t>
            </a:r>
          </a:p>
        </p:txBody>
      </p:sp>
      <p:sp>
        <p:nvSpPr>
          <p:cNvPr id="7" name="Slide Number Placeholder 4"/>
          <p:cNvSpPr>
            <a:spLocks noGrp="1"/>
          </p:cNvSpPr>
          <p:nvPr>
            <p:ph type="sldNum" sz="quarter" idx="11"/>
          </p:nvPr>
        </p:nvSpPr>
        <p:spPr/>
        <p:txBody>
          <a:bodyPr/>
          <a:lstStyle/>
          <a:p>
            <a:fld id="{AD546784-E3E6-4BD8-8ACD-E2E6095E41B4}" type="slidenum">
              <a:rPr lang="en-US" altLang="en-US"/>
              <a:pPr/>
              <a:t>17</a:t>
            </a:fld>
            <a:endParaRPr lang="en-US" altLang="en-US"/>
          </a:p>
        </p:txBody>
      </p:sp>
      <p:sp>
        <p:nvSpPr>
          <p:cNvPr id="104450" name="Rectangle 2"/>
          <p:cNvSpPr>
            <a:spLocks noGrp="1" noChangeArrowheads="1"/>
          </p:cNvSpPr>
          <p:nvPr>
            <p:ph type="title"/>
          </p:nvPr>
        </p:nvSpPr>
        <p:spPr/>
        <p:txBody>
          <a:bodyPr/>
          <a:lstStyle/>
          <a:p>
            <a:r>
              <a:rPr lang="en-US" altLang="en-US" dirty="0">
                <a:solidFill>
                  <a:srgbClr val="92D050"/>
                </a:solidFill>
              </a:rPr>
              <a:t>INC and DEC Examples</a:t>
            </a:r>
            <a:endParaRPr lang="en-US" altLang="en-US" sz="2400" dirty="0">
              <a:solidFill>
                <a:srgbClr val="92D050"/>
              </a:solidFill>
            </a:endParaRPr>
          </a:p>
        </p:txBody>
      </p:sp>
      <p:sp>
        <p:nvSpPr>
          <p:cNvPr id="104451" name="Rectangle 3"/>
          <p:cNvSpPr>
            <a:spLocks noGrp="1" noChangeArrowheads="1"/>
          </p:cNvSpPr>
          <p:nvPr>
            <p:ph type="body" idx="1"/>
          </p:nvPr>
        </p:nvSpPr>
        <p:spPr>
          <a:xfrm>
            <a:off x="685800" y="1143000"/>
            <a:ext cx="7772400" cy="609600"/>
          </a:xfrm>
        </p:spPr>
        <p:txBody>
          <a:bodyPr/>
          <a:lstStyle/>
          <a:p>
            <a:pPr marL="0" indent="0">
              <a:lnSpc>
                <a:spcPct val="90000"/>
              </a:lnSpc>
              <a:buFontTx/>
              <a:buNone/>
            </a:pPr>
            <a:r>
              <a:rPr lang="en-US" altLang="en-US" sz="2000"/>
              <a:t>Show the value of the destination operand after each of the following instructions executes:</a:t>
            </a:r>
          </a:p>
        </p:txBody>
      </p:sp>
      <p:sp>
        <p:nvSpPr>
          <p:cNvPr id="104452" name="Text Box 4"/>
          <p:cNvSpPr txBox="1">
            <a:spLocks noChangeArrowheads="1"/>
          </p:cNvSpPr>
          <p:nvPr/>
        </p:nvSpPr>
        <p:spPr bwMode="auto">
          <a:xfrm>
            <a:off x="1219200" y="2209800"/>
            <a:ext cx="60960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dirty="0">
                <a:latin typeface="Courier New" pitchFamily="49" charset="0"/>
              </a:rPr>
              <a:t>.data</a:t>
            </a:r>
          </a:p>
          <a:p>
            <a:pPr>
              <a:lnSpc>
                <a:spcPct val="50000"/>
              </a:lnSpc>
              <a:spcBef>
                <a:spcPct val="50000"/>
              </a:spcBef>
            </a:pPr>
            <a:r>
              <a:rPr lang="en-US" altLang="en-US" sz="1800" b="1" dirty="0" err="1">
                <a:latin typeface="Courier New" pitchFamily="49" charset="0"/>
              </a:rPr>
              <a:t>myByte</a:t>
            </a:r>
            <a:r>
              <a:rPr lang="en-US" altLang="en-US" sz="1800" b="1" dirty="0">
                <a:latin typeface="Courier New" pitchFamily="49" charset="0"/>
              </a:rPr>
              <a:t> BYTE 0FFh, 0</a:t>
            </a:r>
          </a:p>
          <a:p>
            <a:pPr>
              <a:lnSpc>
                <a:spcPct val="50000"/>
              </a:lnSpc>
              <a:spcBef>
                <a:spcPct val="50000"/>
              </a:spcBef>
            </a:pPr>
            <a:r>
              <a:rPr lang="en-US" altLang="en-US" sz="1800" b="1" dirty="0">
                <a:latin typeface="Courier New" pitchFamily="49" charset="0"/>
              </a:rPr>
              <a:t>.code</a:t>
            </a:r>
          </a:p>
          <a:p>
            <a:pPr>
              <a:lnSpc>
                <a:spcPct val="50000"/>
              </a:lnSpc>
              <a:spcBef>
                <a:spcPct val="50000"/>
              </a:spcBef>
            </a:pPr>
            <a:r>
              <a:rPr lang="en-US" altLang="en-US" sz="1800" b="1" dirty="0">
                <a:latin typeface="Courier New" pitchFamily="49" charset="0"/>
              </a:rPr>
              <a:t>	</a:t>
            </a:r>
            <a:r>
              <a:rPr lang="en-US" altLang="en-US" sz="1800" b="1" dirty="0" err="1">
                <a:latin typeface="Courier New" pitchFamily="49" charset="0"/>
              </a:rPr>
              <a:t>mov</a:t>
            </a:r>
            <a:r>
              <a:rPr lang="en-US" altLang="en-US" sz="1800" b="1" dirty="0">
                <a:latin typeface="Courier New" pitchFamily="49" charset="0"/>
              </a:rPr>
              <a:t> </a:t>
            </a:r>
            <a:r>
              <a:rPr lang="en-US" altLang="en-US" sz="1800" b="1" dirty="0" err="1">
                <a:latin typeface="Courier New" pitchFamily="49" charset="0"/>
              </a:rPr>
              <a:t>al,myByte</a:t>
            </a:r>
            <a:r>
              <a:rPr lang="en-US" altLang="en-US" sz="1800" b="1" dirty="0">
                <a:latin typeface="Courier New" pitchFamily="49" charset="0"/>
              </a:rPr>
              <a:t>	; AL =</a:t>
            </a:r>
          </a:p>
          <a:p>
            <a:pPr>
              <a:lnSpc>
                <a:spcPct val="50000"/>
              </a:lnSpc>
              <a:spcBef>
                <a:spcPct val="50000"/>
              </a:spcBef>
            </a:pPr>
            <a:r>
              <a:rPr lang="en-US" altLang="en-US" sz="1800" b="1" dirty="0">
                <a:latin typeface="Courier New" pitchFamily="49" charset="0"/>
              </a:rPr>
              <a:t>	</a:t>
            </a:r>
            <a:r>
              <a:rPr lang="en-US" altLang="en-US" sz="1800" b="1" dirty="0" err="1">
                <a:latin typeface="Courier New" pitchFamily="49" charset="0"/>
              </a:rPr>
              <a:t>mov</a:t>
            </a:r>
            <a:r>
              <a:rPr lang="en-US" altLang="en-US" sz="1800" b="1" dirty="0">
                <a:latin typeface="Courier New" pitchFamily="49" charset="0"/>
              </a:rPr>
              <a:t> ah,[myByte+1]	; AH =</a:t>
            </a:r>
          </a:p>
          <a:p>
            <a:pPr>
              <a:lnSpc>
                <a:spcPct val="50000"/>
              </a:lnSpc>
              <a:spcBef>
                <a:spcPct val="50000"/>
              </a:spcBef>
            </a:pPr>
            <a:r>
              <a:rPr lang="en-US" altLang="en-US" sz="1800" b="1" dirty="0">
                <a:latin typeface="Courier New" pitchFamily="49" charset="0"/>
              </a:rPr>
              <a:t>	</a:t>
            </a:r>
            <a:r>
              <a:rPr lang="en-US" altLang="en-US" sz="1800" b="1" dirty="0" err="1">
                <a:latin typeface="Courier New" pitchFamily="49" charset="0"/>
              </a:rPr>
              <a:t>dec</a:t>
            </a:r>
            <a:r>
              <a:rPr lang="en-US" altLang="en-US" sz="1800" b="1" dirty="0">
                <a:latin typeface="Courier New" pitchFamily="49" charset="0"/>
              </a:rPr>
              <a:t> ah	; AH =</a:t>
            </a:r>
          </a:p>
          <a:p>
            <a:pPr>
              <a:lnSpc>
                <a:spcPct val="50000"/>
              </a:lnSpc>
              <a:spcBef>
                <a:spcPct val="50000"/>
              </a:spcBef>
            </a:pPr>
            <a:r>
              <a:rPr lang="en-US" altLang="en-US" sz="1800" b="1" dirty="0">
                <a:latin typeface="Courier New" pitchFamily="49" charset="0"/>
              </a:rPr>
              <a:t>	</a:t>
            </a:r>
            <a:r>
              <a:rPr lang="en-US" altLang="en-US" sz="1800" b="1" dirty="0" err="1">
                <a:latin typeface="Courier New" pitchFamily="49" charset="0"/>
              </a:rPr>
              <a:t>inc</a:t>
            </a:r>
            <a:r>
              <a:rPr lang="en-US" altLang="en-US" sz="1800" b="1" dirty="0">
                <a:latin typeface="Courier New" pitchFamily="49" charset="0"/>
              </a:rPr>
              <a:t> al	; AL =</a:t>
            </a:r>
          </a:p>
          <a:p>
            <a:pPr>
              <a:lnSpc>
                <a:spcPct val="50000"/>
              </a:lnSpc>
              <a:spcBef>
                <a:spcPct val="50000"/>
              </a:spcBef>
            </a:pPr>
            <a:r>
              <a:rPr lang="en-US" altLang="en-US" sz="1800" b="1" dirty="0">
                <a:latin typeface="Courier New" pitchFamily="49" charset="0"/>
              </a:rPr>
              <a:t>	</a:t>
            </a:r>
            <a:r>
              <a:rPr lang="en-US" altLang="en-US" sz="1800" b="1" dirty="0" err="1">
                <a:latin typeface="Courier New" pitchFamily="49" charset="0"/>
              </a:rPr>
              <a:t>dec</a:t>
            </a:r>
            <a:r>
              <a:rPr lang="en-US" altLang="en-US" sz="1800" b="1" dirty="0">
                <a:latin typeface="Courier New" pitchFamily="49" charset="0"/>
              </a:rPr>
              <a:t> ax	; AX = </a:t>
            </a:r>
          </a:p>
        </p:txBody>
      </p:sp>
      <p:sp>
        <p:nvSpPr>
          <p:cNvPr id="104453" name="Text Box 5"/>
          <p:cNvSpPr txBox="1">
            <a:spLocks noChangeArrowheads="1"/>
          </p:cNvSpPr>
          <p:nvPr/>
        </p:nvSpPr>
        <p:spPr bwMode="auto">
          <a:xfrm>
            <a:off x="5791200" y="2209800"/>
            <a:ext cx="18288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endParaRPr lang="en-US" altLang="en-US" sz="1800" b="1" dirty="0">
              <a:latin typeface="Courier" pitchFamily="49" charset="0"/>
            </a:endParaRPr>
          </a:p>
          <a:p>
            <a:pPr>
              <a:lnSpc>
                <a:spcPct val="50000"/>
              </a:lnSpc>
              <a:spcBef>
                <a:spcPct val="50000"/>
              </a:spcBef>
            </a:pPr>
            <a:endParaRPr lang="en-US" altLang="en-US" sz="1800" b="1" dirty="0">
              <a:latin typeface="Courier" pitchFamily="49" charset="0"/>
            </a:endParaRPr>
          </a:p>
          <a:p>
            <a:pPr>
              <a:lnSpc>
                <a:spcPct val="50000"/>
              </a:lnSpc>
              <a:spcBef>
                <a:spcPct val="50000"/>
              </a:spcBef>
            </a:pPr>
            <a:endParaRPr lang="en-US" altLang="en-US" sz="1800" b="1" dirty="0">
              <a:latin typeface="Courier" pitchFamily="49" charset="0"/>
            </a:endParaRPr>
          </a:p>
          <a:p>
            <a:pPr>
              <a:lnSpc>
                <a:spcPct val="50000"/>
              </a:lnSpc>
              <a:spcBef>
                <a:spcPct val="50000"/>
              </a:spcBef>
            </a:pPr>
            <a:r>
              <a:rPr lang="en-US" altLang="en-US" sz="1800" b="1" dirty="0" err="1">
                <a:solidFill>
                  <a:schemeClr val="tx2"/>
                </a:solidFill>
                <a:latin typeface="Courier" pitchFamily="49" charset="0"/>
              </a:rPr>
              <a:t>FFh</a:t>
            </a:r>
            <a:endParaRPr lang="en-US" altLang="en-US" sz="1800" b="1" dirty="0">
              <a:solidFill>
                <a:schemeClr val="tx2"/>
              </a:solidFill>
              <a:latin typeface="Courier" pitchFamily="49" charset="0"/>
            </a:endParaRPr>
          </a:p>
          <a:p>
            <a:pPr>
              <a:lnSpc>
                <a:spcPct val="50000"/>
              </a:lnSpc>
              <a:spcBef>
                <a:spcPct val="50000"/>
              </a:spcBef>
            </a:pPr>
            <a:r>
              <a:rPr lang="en-US" altLang="en-US" sz="1800" b="1" dirty="0">
                <a:solidFill>
                  <a:schemeClr val="tx2"/>
                </a:solidFill>
                <a:latin typeface="Courier" pitchFamily="49" charset="0"/>
              </a:rPr>
              <a:t>00h</a:t>
            </a:r>
          </a:p>
          <a:p>
            <a:pPr>
              <a:lnSpc>
                <a:spcPct val="50000"/>
              </a:lnSpc>
              <a:spcBef>
                <a:spcPct val="50000"/>
              </a:spcBef>
            </a:pPr>
            <a:r>
              <a:rPr lang="en-US" altLang="en-US" sz="1800" b="1" dirty="0" err="1">
                <a:solidFill>
                  <a:schemeClr val="tx2"/>
                </a:solidFill>
                <a:latin typeface="Courier" pitchFamily="49" charset="0"/>
              </a:rPr>
              <a:t>FFh</a:t>
            </a:r>
            <a:endParaRPr lang="en-US" altLang="en-US" sz="1800" b="1" dirty="0">
              <a:solidFill>
                <a:schemeClr val="tx2"/>
              </a:solidFill>
              <a:latin typeface="Courier" pitchFamily="49" charset="0"/>
            </a:endParaRPr>
          </a:p>
          <a:p>
            <a:pPr>
              <a:lnSpc>
                <a:spcPct val="50000"/>
              </a:lnSpc>
              <a:spcBef>
                <a:spcPct val="50000"/>
              </a:spcBef>
            </a:pPr>
            <a:r>
              <a:rPr lang="en-US" altLang="en-US" sz="1800" b="1" dirty="0">
                <a:solidFill>
                  <a:schemeClr val="tx2"/>
                </a:solidFill>
                <a:latin typeface="Courier" pitchFamily="49" charset="0"/>
              </a:rPr>
              <a:t>00h</a:t>
            </a:r>
          </a:p>
          <a:p>
            <a:pPr>
              <a:lnSpc>
                <a:spcPct val="50000"/>
              </a:lnSpc>
              <a:spcBef>
                <a:spcPct val="50000"/>
              </a:spcBef>
            </a:pPr>
            <a:r>
              <a:rPr lang="en-US" altLang="en-US" sz="1800" b="1" dirty="0">
                <a:solidFill>
                  <a:schemeClr val="tx2"/>
                </a:solidFill>
                <a:latin typeface="Courier" pitchFamily="49" charset="0"/>
              </a:rPr>
              <a:t>FEFF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4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3"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a:xfrm>
            <a:off x="304800" y="6477000"/>
            <a:ext cx="4800600" cy="304800"/>
          </a:xfrm>
        </p:spPr>
        <p:txBody>
          <a:bodyPr/>
          <a:lstStyle/>
          <a:p>
            <a:r>
              <a:rPr lang="en-US" altLang="en-US" dirty="0"/>
              <a:t>Irvine, Kip R. Assembly Language for x86 Processors 6/e, 2010.</a:t>
            </a:r>
          </a:p>
        </p:txBody>
      </p:sp>
      <p:sp>
        <p:nvSpPr>
          <p:cNvPr id="5" name="Slide Number Placeholder 3"/>
          <p:cNvSpPr>
            <a:spLocks noGrp="1"/>
          </p:cNvSpPr>
          <p:nvPr>
            <p:ph type="sldNum" sz="quarter" idx="11"/>
          </p:nvPr>
        </p:nvSpPr>
        <p:spPr/>
        <p:txBody>
          <a:bodyPr/>
          <a:lstStyle/>
          <a:p>
            <a:fld id="{720E3CED-0F68-4870-812D-11CEF0E260FE}" type="slidenum">
              <a:rPr lang="en-US" altLang="en-US"/>
              <a:pPr/>
              <a:t>18</a:t>
            </a:fld>
            <a:endParaRPr lang="en-US" altLang="en-US"/>
          </a:p>
        </p:txBody>
      </p:sp>
      <p:sp>
        <p:nvSpPr>
          <p:cNvPr id="90114" name="Rectangle 2"/>
          <p:cNvSpPr>
            <a:spLocks noGrp="1" noChangeArrowheads="1"/>
          </p:cNvSpPr>
          <p:nvPr>
            <p:ph type="title"/>
          </p:nvPr>
        </p:nvSpPr>
        <p:spPr/>
        <p:txBody>
          <a:bodyPr/>
          <a:lstStyle/>
          <a:p>
            <a:r>
              <a:rPr lang="en-US" altLang="en-US" dirty="0"/>
              <a:t>ADD and SUB Instructions</a:t>
            </a:r>
          </a:p>
        </p:txBody>
      </p:sp>
      <p:sp>
        <p:nvSpPr>
          <p:cNvPr id="90116" name="Text Box 4"/>
          <p:cNvSpPr txBox="1">
            <a:spLocks noChangeArrowheads="1"/>
          </p:cNvSpPr>
          <p:nvPr/>
        </p:nvSpPr>
        <p:spPr bwMode="auto">
          <a:xfrm>
            <a:off x="152400" y="1295400"/>
            <a:ext cx="8839200" cy="5421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marL="228600" indent="-228600">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nSpc>
                <a:spcPct val="60000"/>
              </a:lnSpc>
              <a:spcBef>
                <a:spcPct val="50000"/>
              </a:spcBef>
              <a:buFontTx/>
              <a:buChar char="•"/>
            </a:pPr>
            <a:r>
              <a:rPr lang="en-US" altLang="en-US" sz="2500" dirty="0">
                <a:latin typeface="Arial" charset="0"/>
              </a:rPr>
              <a:t>ADD destination, source</a:t>
            </a:r>
          </a:p>
          <a:p>
            <a:pPr lvl="1">
              <a:lnSpc>
                <a:spcPct val="90000"/>
              </a:lnSpc>
              <a:spcBef>
                <a:spcPct val="20000"/>
              </a:spcBef>
              <a:buClr>
                <a:schemeClr val="tx1"/>
              </a:buClr>
              <a:buFontTx/>
              <a:buChar char="•"/>
            </a:pPr>
            <a:r>
              <a:rPr lang="en-US" altLang="en-US" sz="2000" dirty="0">
                <a:latin typeface="Arial" charset="0"/>
              </a:rPr>
              <a:t>Logic: </a:t>
            </a:r>
            <a:r>
              <a:rPr lang="en-US" altLang="en-US" sz="2000" i="1" dirty="0">
                <a:latin typeface="Arial" charset="0"/>
              </a:rPr>
              <a:t>destination </a:t>
            </a:r>
            <a:r>
              <a:rPr lang="en-US" altLang="en-US" dirty="0">
                <a:latin typeface="Arial" charset="0"/>
                <a:sym typeface="Symbol" pitchFamily="18" charset="2"/>
              </a:rPr>
              <a:t> </a:t>
            </a:r>
            <a:r>
              <a:rPr lang="en-US" altLang="en-US" sz="2000" i="1" dirty="0">
                <a:latin typeface="Arial" charset="0"/>
              </a:rPr>
              <a:t>destination </a:t>
            </a:r>
            <a:r>
              <a:rPr lang="en-US" altLang="en-US" sz="2000" dirty="0">
                <a:latin typeface="Arial" charset="0"/>
              </a:rPr>
              <a:t>+ </a:t>
            </a:r>
            <a:r>
              <a:rPr lang="en-US" altLang="en-US" sz="2000" dirty="0" smtClean="0">
                <a:latin typeface="Arial" charset="0"/>
              </a:rPr>
              <a:t>source</a:t>
            </a:r>
            <a:endParaRPr lang="en-US" altLang="en-US" sz="2000" dirty="0">
              <a:latin typeface="Arial" charset="0"/>
            </a:endParaRPr>
          </a:p>
          <a:p>
            <a:pPr>
              <a:lnSpc>
                <a:spcPct val="60000"/>
              </a:lnSpc>
              <a:spcBef>
                <a:spcPct val="50000"/>
              </a:spcBef>
              <a:buFontTx/>
              <a:buChar char="•"/>
            </a:pPr>
            <a:r>
              <a:rPr lang="en-US" altLang="en-US" sz="2500" dirty="0">
                <a:latin typeface="Arial" charset="0"/>
              </a:rPr>
              <a:t>SUB destination, source</a:t>
            </a:r>
          </a:p>
          <a:p>
            <a:pPr lvl="1">
              <a:lnSpc>
                <a:spcPct val="90000"/>
              </a:lnSpc>
              <a:spcBef>
                <a:spcPct val="20000"/>
              </a:spcBef>
              <a:buClr>
                <a:schemeClr val="tx1"/>
              </a:buClr>
              <a:buFontTx/>
              <a:buChar char="•"/>
            </a:pPr>
            <a:r>
              <a:rPr lang="en-US" altLang="en-US" sz="2000" dirty="0">
                <a:latin typeface="Arial" charset="0"/>
              </a:rPr>
              <a:t>Logic: </a:t>
            </a:r>
            <a:r>
              <a:rPr lang="en-US" altLang="en-US" sz="2000" i="1" dirty="0">
                <a:latin typeface="Arial" charset="0"/>
              </a:rPr>
              <a:t>destination </a:t>
            </a:r>
            <a:r>
              <a:rPr lang="en-US" altLang="en-US" dirty="0">
                <a:latin typeface="Arial" charset="0"/>
                <a:sym typeface="Symbol" pitchFamily="18" charset="2"/>
              </a:rPr>
              <a:t> </a:t>
            </a:r>
            <a:r>
              <a:rPr lang="en-US" altLang="en-US" sz="2000" i="1" dirty="0">
                <a:latin typeface="Arial" charset="0"/>
              </a:rPr>
              <a:t>destination </a:t>
            </a:r>
            <a:r>
              <a:rPr lang="en-US" altLang="en-US" sz="2000" dirty="0">
                <a:latin typeface="Arial" charset="0"/>
              </a:rPr>
              <a:t>– </a:t>
            </a:r>
            <a:r>
              <a:rPr lang="en-US" altLang="en-US" sz="2000" dirty="0" smtClean="0">
                <a:latin typeface="Arial" charset="0"/>
              </a:rPr>
              <a:t>source</a:t>
            </a:r>
          </a:p>
          <a:p>
            <a:pPr lvl="1">
              <a:lnSpc>
                <a:spcPct val="90000"/>
              </a:lnSpc>
              <a:spcBef>
                <a:spcPct val="20000"/>
              </a:spcBef>
              <a:buClr>
                <a:schemeClr val="tx1"/>
              </a:buClr>
              <a:buFontTx/>
              <a:buChar char="•"/>
            </a:pPr>
            <a:r>
              <a:rPr lang="en-US" altLang="en-US" sz="2000" dirty="0" smtClean="0">
                <a:solidFill>
                  <a:srgbClr val="FFC000"/>
                </a:solidFill>
                <a:latin typeface="Arial" charset="0"/>
              </a:rPr>
              <a:t>The CPU performs </a:t>
            </a:r>
            <a:r>
              <a:rPr lang="en-US" altLang="en-US" sz="2000" b="1" i="1" u="sng" dirty="0" smtClean="0">
                <a:solidFill>
                  <a:srgbClr val="FFC000"/>
                </a:solidFill>
                <a:latin typeface="Arial" charset="0"/>
              </a:rPr>
              <a:t>A + NEG(B)</a:t>
            </a:r>
            <a:r>
              <a:rPr lang="en-US" altLang="en-US" sz="2000" dirty="0" smtClean="0">
                <a:solidFill>
                  <a:srgbClr val="FFC000"/>
                </a:solidFill>
                <a:latin typeface="Arial" charset="0"/>
              </a:rPr>
              <a:t>	where	NEG = 2CF operation</a:t>
            </a:r>
            <a:endParaRPr lang="en-US" altLang="en-US" sz="2000" b="1" i="1" u="sng" dirty="0" smtClean="0">
              <a:solidFill>
                <a:srgbClr val="FFC000"/>
              </a:solidFill>
              <a:latin typeface="Arial" charset="0"/>
            </a:endParaRPr>
          </a:p>
          <a:p>
            <a:pPr lvl="1">
              <a:lnSpc>
                <a:spcPct val="90000"/>
              </a:lnSpc>
              <a:spcBef>
                <a:spcPct val="20000"/>
              </a:spcBef>
              <a:buClr>
                <a:schemeClr val="tx1"/>
              </a:buClr>
              <a:buFontTx/>
              <a:buChar char="•"/>
            </a:pPr>
            <a:endParaRPr lang="en-US" altLang="en-US" sz="2000" dirty="0">
              <a:latin typeface="Arial" charset="0"/>
            </a:endParaRPr>
          </a:p>
          <a:p>
            <a:pPr>
              <a:lnSpc>
                <a:spcPct val="80000"/>
              </a:lnSpc>
              <a:spcBef>
                <a:spcPct val="50000"/>
              </a:spcBef>
              <a:buFontTx/>
              <a:buChar char="•"/>
            </a:pPr>
            <a:r>
              <a:rPr lang="en-US" altLang="en-US" sz="2500" dirty="0">
                <a:latin typeface="Arial" charset="0"/>
              </a:rPr>
              <a:t>Same operand rules as for the MOV </a:t>
            </a:r>
            <a:r>
              <a:rPr lang="en-US" altLang="en-US" sz="2500" dirty="0" smtClean="0">
                <a:latin typeface="Arial" charset="0"/>
              </a:rPr>
              <a:t>instruction</a:t>
            </a:r>
            <a:endParaRPr lang="en-US" altLang="en-US" sz="2500" dirty="0" smtClean="0">
              <a:solidFill>
                <a:srgbClr val="FFC000"/>
              </a:solidFill>
              <a:latin typeface="Arial" charset="0"/>
            </a:endParaRPr>
          </a:p>
          <a:p>
            <a:pPr lvl="1">
              <a:lnSpc>
                <a:spcPct val="80000"/>
              </a:lnSpc>
              <a:spcBef>
                <a:spcPct val="50000"/>
              </a:spcBef>
              <a:buFontTx/>
              <a:buChar char="•"/>
            </a:pPr>
            <a:r>
              <a:rPr lang="en-US" altLang="en-US" sz="2500" dirty="0" smtClean="0">
                <a:solidFill>
                  <a:srgbClr val="FFC000"/>
                </a:solidFill>
                <a:latin typeface="Arial" charset="0"/>
              </a:rPr>
              <a:t>Source remains unchanged</a:t>
            </a:r>
          </a:p>
          <a:p>
            <a:pPr lvl="1">
              <a:lnSpc>
                <a:spcPct val="80000"/>
              </a:lnSpc>
              <a:spcBef>
                <a:spcPct val="50000"/>
              </a:spcBef>
              <a:buFontTx/>
              <a:buChar char="•"/>
            </a:pPr>
            <a:r>
              <a:rPr lang="en-US" altLang="en-US" sz="2500" dirty="0" smtClean="0">
                <a:solidFill>
                  <a:srgbClr val="FFC000"/>
                </a:solidFill>
                <a:latin typeface="Arial" charset="0"/>
              </a:rPr>
              <a:t>Both operands must be of the same size</a:t>
            </a:r>
          </a:p>
          <a:p>
            <a:pPr lvl="1">
              <a:lnSpc>
                <a:spcPct val="80000"/>
              </a:lnSpc>
              <a:spcBef>
                <a:spcPct val="50000"/>
              </a:spcBef>
              <a:buFontTx/>
              <a:buChar char="•"/>
            </a:pPr>
            <a:r>
              <a:rPr lang="en-US" altLang="en-US" sz="2500" dirty="0">
                <a:solidFill>
                  <a:srgbClr val="FFC000"/>
                </a:solidFill>
                <a:latin typeface="Arial" charset="0"/>
              </a:rPr>
              <a:t>C</a:t>
            </a:r>
            <a:r>
              <a:rPr lang="en-US" altLang="en-US" sz="2500" dirty="0" smtClean="0">
                <a:solidFill>
                  <a:srgbClr val="FFC000"/>
                </a:solidFill>
                <a:latin typeface="Arial" charset="0"/>
              </a:rPr>
              <a:t>annot be both </a:t>
            </a:r>
            <a:r>
              <a:rPr lang="en-US" altLang="en-US" sz="2500" i="1" dirty="0" err="1" smtClean="0">
                <a:solidFill>
                  <a:srgbClr val="FFC000"/>
                </a:solidFill>
                <a:latin typeface="Arial" charset="0"/>
              </a:rPr>
              <a:t>mem</a:t>
            </a:r>
            <a:r>
              <a:rPr lang="en-US" altLang="en-US" sz="2500" dirty="0" smtClean="0">
                <a:solidFill>
                  <a:srgbClr val="FFC000"/>
                </a:solidFill>
                <a:latin typeface="Arial" charset="0"/>
              </a:rPr>
              <a:t> operands at the same time</a:t>
            </a:r>
          </a:p>
          <a:p>
            <a:pPr lvl="1">
              <a:lnSpc>
                <a:spcPct val="80000"/>
              </a:lnSpc>
              <a:spcBef>
                <a:spcPct val="50000"/>
              </a:spcBef>
              <a:buFontTx/>
              <a:buChar char="•"/>
            </a:pPr>
            <a:endParaRPr lang="en-US" altLang="en-US" sz="2500" dirty="0" smtClean="0">
              <a:solidFill>
                <a:srgbClr val="FFC000"/>
              </a:solidFill>
              <a:latin typeface="Arial" charset="0"/>
            </a:endParaRPr>
          </a:p>
          <a:p>
            <a:pPr>
              <a:lnSpc>
                <a:spcPct val="80000"/>
              </a:lnSpc>
              <a:spcBef>
                <a:spcPct val="50000"/>
              </a:spcBef>
              <a:buFontTx/>
              <a:buChar char="•"/>
            </a:pPr>
            <a:r>
              <a:rPr lang="en-US" altLang="en-US" sz="2500" dirty="0" smtClean="0">
                <a:solidFill>
                  <a:srgbClr val="FFC000"/>
                </a:solidFill>
                <a:latin typeface="Arial" charset="0"/>
              </a:rPr>
              <a:t>ADD and SUB affect </a:t>
            </a:r>
            <a:r>
              <a:rPr lang="en-US" altLang="en-US" sz="2500" b="1" i="1" u="sng" dirty="0" smtClean="0">
                <a:solidFill>
                  <a:srgbClr val="FFC000"/>
                </a:solidFill>
                <a:latin typeface="Arial" charset="0"/>
              </a:rPr>
              <a:t>all</a:t>
            </a:r>
            <a:r>
              <a:rPr lang="en-US" altLang="en-US" sz="2500" dirty="0" smtClean="0">
                <a:solidFill>
                  <a:srgbClr val="FFC000"/>
                </a:solidFill>
                <a:latin typeface="Arial" charset="0"/>
              </a:rPr>
              <a:t> status flags</a:t>
            </a:r>
            <a:endParaRPr lang="en-US" altLang="en-US" sz="2500" dirty="0">
              <a:solidFill>
                <a:srgbClr val="FFC000"/>
              </a:solidFill>
              <a:latin typeface="Arial"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8" name="Slide Number Placeholder 3"/>
          <p:cNvSpPr>
            <a:spLocks noGrp="1"/>
          </p:cNvSpPr>
          <p:nvPr>
            <p:ph type="sldNum" sz="quarter" idx="11"/>
          </p:nvPr>
        </p:nvSpPr>
        <p:spPr/>
        <p:txBody>
          <a:bodyPr/>
          <a:lstStyle/>
          <a:p>
            <a:fld id="{1D3EB552-1641-4316-9CFC-C214B7D6CF11}" type="slidenum">
              <a:rPr lang="en-US" altLang="en-US">
                <a:solidFill>
                  <a:srgbClr val="FFFFFF"/>
                </a:solidFill>
              </a:rPr>
              <a:pPr/>
              <a:t>19</a:t>
            </a:fld>
            <a:endParaRPr lang="en-US" altLang="en-US">
              <a:solidFill>
                <a:srgbClr val="FFFFFF"/>
              </a:solidFill>
            </a:endParaRPr>
          </a:p>
        </p:txBody>
      </p:sp>
      <p:sp>
        <p:nvSpPr>
          <p:cNvPr id="96258" name="Rectangle 2"/>
          <p:cNvSpPr>
            <a:spLocks noGrp="1" noChangeArrowheads="1"/>
          </p:cNvSpPr>
          <p:nvPr>
            <p:ph type="title"/>
          </p:nvPr>
        </p:nvSpPr>
        <p:spPr/>
        <p:txBody>
          <a:bodyPr/>
          <a:lstStyle/>
          <a:p>
            <a:r>
              <a:rPr lang="en-US" altLang="en-US" dirty="0">
                <a:solidFill>
                  <a:srgbClr val="92D050"/>
                </a:solidFill>
              </a:rPr>
              <a:t>Evaluate this . . . </a:t>
            </a:r>
          </a:p>
        </p:txBody>
      </p:sp>
      <p:sp>
        <p:nvSpPr>
          <p:cNvPr id="96259" name="Text Box 3"/>
          <p:cNvSpPr txBox="1">
            <a:spLocks noChangeArrowheads="1"/>
          </p:cNvSpPr>
          <p:nvPr/>
        </p:nvSpPr>
        <p:spPr bwMode="auto">
          <a:xfrm>
            <a:off x="762000" y="1066800"/>
            <a:ext cx="7696200" cy="108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28600" indent="-2286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FontTx/>
              <a:buChar char="•"/>
            </a:pPr>
            <a:r>
              <a:rPr lang="en-US" altLang="en-US" sz="1900">
                <a:solidFill>
                  <a:srgbClr val="FFFFFF"/>
                </a:solidFill>
                <a:latin typeface="Arial" charset="0"/>
              </a:rPr>
              <a:t>We want to write a program that adds the following three bytes:</a:t>
            </a:r>
          </a:p>
          <a:p>
            <a:pPr>
              <a:lnSpc>
                <a:spcPct val="50000"/>
              </a:lnSpc>
              <a:spcBef>
                <a:spcPct val="50000"/>
              </a:spcBef>
            </a:pPr>
            <a:r>
              <a:rPr lang="en-US" altLang="en-US" sz="1700" b="1">
                <a:solidFill>
                  <a:srgbClr val="FFFFFF"/>
                </a:solidFill>
                <a:latin typeface="Courier New" pitchFamily="49" charset="0"/>
              </a:rPr>
              <a:t>		.data</a:t>
            </a:r>
          </a:p>
          <a:p>
            <a:pPr>
              <a:lnSpc>
                <a:spcPct val="50000"/>
              </a:lnSpc>
              <a:spcBef>
                <a:spcPct val="50000"/>
              </a:spcBef>
            </a:pPr>
            <a:r>
              <a:rPr lang="en-US" altLang="en-US" sz="1700" b="1">
                <a:solidFill>
                  <a:srgbClr val="FFFFFF"/>
                </a:solidFill>
                <a:latin typeface="Courier New" pitchFamily="49" charset="0"/>
              </a:rPr>
              <a:t>		myBytes BYTE 80h,66h,0A5h</a:t>
            </a:r>
          </a:p>
        </p:txBody>
      </p:sp>
      <p:sp>
        <p:nvSpPr>
          <p:cNvPr id="96260" name="Text Box 4"/>
          <p:cNvSpPr txBox="1">
            <a:spLocks noChangeArrowheads="1"/>
          </p:cNvSpPr>
          <p:nvPr/>
        </p:nvSpPr>
        <p:spPr bwMode="auto">
          <a:xfrm>
            <a:off x="685800" y="2286000"/>
            <a:ext cx="7620000" cy="119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28600" indent="-2286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nSpc>
                <a:spcPct val="50000"/>
              </a:lnSpc>
              <a:spcBef>
                <a:spcPct val="50000"/>
              </a:spcBef>
              <a:buFontTx/>
              <a:buChar char="•"/>
            </a:pPr>
            <a:r>
              <a:rPr lang="en-US" altLang="en-US" sz="1900">
                <a:solidFill>
                  <a:srgbClr val="FFFFFF"/>
                </a:solidFill>
                <a:latin typeface="Arial" charset="0"/>
              </a:rPr>
              <a:t>What is your evaluation of the following code?</a:t>
            </a:r>
            <a:endParaRPr lang="en-US" altLang="en-US" sz="1700" b="1">
              <a:solidFill>
                <a:srgbClr val="FFFFFF"/>
              </a:solidFill>
              <a:latin typeface="Courier New" pitchFamily="49" charset="0"/>
            </a:endParaRPr>
          </a:p>
          <a:p>
            <a:pPr>
              <a:lnSpc>
                <a:spcPct val="50000"/>
              </a:lnSpc>
              <a:spcBef>
                <a:spcPct val="50000"/>
              </a:spcBef>
            </a:pPr>
            <a:r>
              <a:rPr lang="en-US" altLang="en-US" sz="1700" b="1">
                <a:solidFill>
                  <a:srgbClr val="FFFFFF"/>
                </a:solidFill>
                <a:latin typeface="Courier New" pitchFamily="49" charset="0"/>
              </a:rPr>
              <a:t>	   	mov al,myBytes</a:t>
            </a:r>
          </a:p>
          <a:p>
            <a:pPr>
              <a:lnSpc>
                <a:spcPct val="50000"/>
              </a:lnSpc>
              <a:spcBef>
                <a:spcPct val="50000"/>
              </a:spcBef>
            </a:pPr>
            <a:r>
              <a:rPr lang="en-US" altLang="en-US" sz="1700" b="1">
                <a:solidFill>
                  <a:srgbClr val="FFFFFF"/>
                </a:solidFill>
                <a:latin typeface="Courier New" pitchFamily="49" charset="0"/>
              </a:rPr>
              <a:t>		add al,[myBytes+1]</a:t>
            </a:r>
          </a:p>
          <a:p>
            <a:pPr>
              <a:lnSpc>
                <a:spcPct val="50000"/>
              </a:lnSpc>
              <a:spcBef>
                <a:spcPct val="50000"/>
              </a:spcBef>
            </a:pPr>
            <a:r>
              <a:rPr lang="en-US" altLang="en-US" sz="1700" b="1">
                <a:solidFill>
                  <a:srgbClr val="FFFFFF"/>
                </a:solidFill>
                <a:latin typeface="Courier New" pitchFamily="49" charset="0"/>
              </a:rPr>
              <a:t>		add al,[myBytes+2]</a:t>
            </a:r>
            <a:endParaRPr lang="en-US" altLang="en-US" sz="1900">
              <a:solidFill>
                <a:srgbClr val="FFCC66"/>
              </a:solidFill>
              <a:latin typeface="Arial" charset="0"/>
            </a:endParaRPr>
          </a:p>
        </p:txBody>
      </p:sp>
      <p:sp>
        <p:nvSpPr>
          <p:cNvPr id="96262" name="Rectangle 6"/>
          <p:cNvSpPr>
            <a:spLocks noChangeArrowheads="1"/>
          </p:cNvSpPr>
          <p:nvPr/>
        </p:nvSpPr>
        <p:spPr bwMode="auto">
          <a:xfrm>
            <a:off x="685800" y="3505200"/>
            <a:ext cx="7467600"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28600" indent="-2286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FontTx/>
              <a:buChar char="•"/>
            </a:pPr>
            <a:r>
              <a:rPr lang="en-US" altLang="en-US" sz="1900" dirty="0">
                <a:solidFill>
                  <a:srgbClr val="FFFFFF"/>
                </a:solidFill>
                <a:latin typeface="Arial" charset="0"/>
              </a:rPr>
              <a:t>What is your evaluation of the following code?</a:t>
            </a:r>
            <a:endParaRPr lang="en-US" altLang="en-US" sz="1700" b="1" dirty="0">
              <a:solidFill>
                <a:srgbClr val="FFFFFF"/>
              </a:solidFill>
              <a:latin typeface="Courier New" pitchFamily="49" charset="0"/>
            </a:endParaRPr>
          </a:p>
          <a:p>
            <a:pPr>
              <a:lnSpc>
                <a:spcPct val="50000"/>
              </a:lnSpc>
              <a:spcBef>
                <a:spcPct val="50000"/>
              </a:spcBef>
            </a:pPr>
            <a:r>
              <a:rPr lang="en-US" altLang="en-US" sz="1700" b="1" dirty="0">
                <a:solidFill>
                  <a:srgbClr val="FFFFFF"/>
                </a:solidFill>
                <a:latin typeface="Courier New" pitchFamily="49" charset="0"/>
              </a:rPr>
              <a:t>	   	</a:t>
            </a:r>
            <a:r>
              <a:rPr lang="en-US" altLang="en-US" sz="1700" b="1" dirty="0" err="1">
                <a:solidFill>
                  <a:srgbClr val="FFFFFF"/>
                </a:solidFill>
                <a:latin typeface="Courier New" pitchFamily="49" charset="0"/>
              </a:rPr>
              <a:t>mov</a:t>
            </a:r>
            <a:r>
              <a:rPr lang="en-US" altLang="en-US" sz="1700" b="1" dirty="0">
                <a:solidFill>
                  <a:srgbClr val="FFFFFF"/>
                </a:solidFill>
                <a:latin typeface="Courier New" pitchFamily="49" charset="0"/>
              </a:rPr>
              <a:t> </a:t>
            </a:r>
            <a:r>
              <a:rPr lang="en-US" altLang="en-US" sz="1700" b="1" dirty="0" err="1">
                <a:solidFill>
                  <a:srgbClr val="FFFFFF"/>
                </a:solidFill>
                <a:latin typeface="Courier New" pitchFamily="49" charset="0"/>
              </a:rPr>
              <a:t>ax,myBytes</a:t>
            </a:r>
            <a:endParaRPr lang="en-US" altLang="en-US" sz="1700" b="1" dirty="0">
              <a:solidFill>
                <a:srgbClr val="FFFFFF"/>
              </a:solidFill>
              <a:latin typeface="Courier New" pitchFamily="49" charset="0"/>
            </a:endParaRPr>
          </a:p>
          <a:p>
            <a:pPr>
              <a:lnSpc>
                <a:spcPct val="50000"/>
              </a:lnSpc>
              <a:spcBef>
                <a:spcPct val="50000"/>
              </a:spcBef>
            </a:pPr>
            <a:r>
              <a:rPr lang="en-US" altLang="en-US" sz="1700" b="1" dirty="0">
                <a:solidFill>
                  <a:srgbClr val="FFFFFF"/>
                </a:solidFill>
                <a:latin typeface="Courier New" pitchFamily="49" charset="0"/>
              </a:rPr>
              <a:t>		add ax,[myBytes+1]</a:t>
            </a:r>
          </a:p>
          <a:p>
            <a:pPr>
              <a:lnSpc>
                <a:spcPct val="50000"/>
              </a:lnSpc>
              <a:spcBef>
                <a:spcPct val="50000"/>
              </a:spcBef>
            </a:pPr>
            <a:r>
              <a:rPr lang="en-US" altLang="en-US" sz="1700" b="1" dirty="0">
                <a:solidFill>
                  <a:srgbClr val="FFFFFF"/>
                </a:solidFill>
                <a:latin typeface="Courier New" pitchFamily="49" charset="0"/>
              </a:rPr>
              <a:t>		add ax,[myBytes+2]</a:t>
            </a:r>
          </a:p>
        </p:txBody>
      </p:sp>
      <p:sp>
        <p:nvSpPr>
          <p:cNvPr id="96263" name="Text Box 7"/>
          <p:cNvSpPr txBox="1">
            <a:spLocks noChangeArrowheads="1"/>
          </p:cNvSpPr>
          <p:nvPr/>
        </p:nvSpPr>
        <p:spPr bwMode="auto">
          <a:xfrm>
            <a:off x="685800" y="4953000"/>
            <a:ext cx="67056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28600" indent="-2286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FontTx/>
              <a:buChar char="•"/>
            </a:pPr>
            <a:r>
              <a:rPr lang="en-US" altLang="en-US" sz="1900">
                <a:solidFill>
                  <a:srgbClr val="FFFFFF"/>
                </a:solidFill>
                <a:latin typeface="Arial" charset="0"/>
              </a:rPr>
              <a:t>Any other possibilities?</a:t>
            </a:r>
          </a:p>
        </p:txBody>
      </p:sp>
    </p:spTree>
    <p:extLst>
      <p:ext uri="{BB962C8B-B14F-4D97-AF65-F5344CB8AC3E}">
        <p14:creationId xmlns:p14="http://schemas.microsoft.com/office/powerpoint/2010/main" val="12860653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6260"/>
                                        </p:tgtEl>
                                        <p:attrNameLst>
                                          <p:attrName>style.visibility</p:attrName>
                                        </p:attrNameLst>
                                      </p:cBhvr>
                                      <p:to>
                                        <p:strVal val="visible"/>
                                      </p:to>
                                    </p:set>
                                    <p:anim calcmode="lin" valueType="num">
                                      <p:cBhvr additive="base">
                                        <p:cTn id="7" dur="500" fill="hold"/>
                                        <p:tgtEl>
                                          <p:spTgt spid="96260"/>
                                        </p:tgtEl>
                                        <p:attrNameLst>
                                          <p:attrName>ppt_x</p:attrName>
                                        </p:attrNameLst>
                                      </p:cBhvr>
                                      <p:tavLst>
                                        <p:tav tm="0">
                                          <p:val>
                                            <p:strVal val="0-#ppt_w/2"/>
                                          </p:val>
                                        </p:tav>
                                        <p:tav tm="100000">
                                          <p:val>
                                            <p:strVal val="#ppt_x"/>
                                          </p:val>
                                        </p:tav>
                                      </p:tavLst>
                                    </p:anim>
                                    <p:anim calcmode="lin" valueType="num">
                                      <p:cBhvr additive="base">
                                        <p:cTn id="8" dur="500" fill="hold"/>
                                        <p:tgtEl>
                                          <p:spTgt spid="9626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6262"/>
                                        </p:tgtEl>
                                        <p:attrNameLst>
                                          <p:attrName>style.visibility</p:attrName>
                                        </p:attrNameLst>
                                      </p:cBhvr>
                                      <p:to>
                                        <p:strVal val="visible"/>
                                      </p:to>
                                    </p:set>
                                    <p:anim calcmode="lin" valueType="num">
                                      <p:cBhvr additive="base">
                                        <p:cTn id="13" dur="500" fill="hold"/>
                                        <p:tgtEl>
                                          <p:spTgt spid="96262"/>
                                        </p:tgtEl>
                                        <p:attrNameLst>
                                          <p:attrName>ppt_x</p:attrName>
                                        </p:attrNameLst>
                                      </p:cBhvr>
                                      <p:tavLst>
                                        <p:tav tm="0">
                                          <p:val>
                                            <p:strVal val="0-#ppt_w/2"/>
                                          </p:val>
                                        </p:tav>
                                        <p:tav tm="100000">
                                          <p:val>
                                            <p:strVal val="#ppt_x"/>
                                          </p:val>
                                        </p:tav>
                                      </p:tavLst>
                                    </p:anim>
                                    <p:anim calcmode="lin" valueType="num">
                                      <p:cBhvr additive="base">
                                        <p:cTn id="14" dur="500" fill="hold"/>
                                        <p:tgtEl>
                                          <p:spTgt spid="9626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6263"/>
                                        </p:tgtEl>
                                        <p:attrNameLst>
                                          <p:attrName>style.visibility</p:attrName>
                                        </p:attrNameLst>
                                      </p:cBhvr>
                                      <p:to>
                                        <p:strVal val="visible"/>
                                      </p:to>
                                    </p:set>
                                    <p:anim calcmode="lin" valueType="num">
                                      <p:cBhvr additive="base">
                                        <p:cTn id="19" dur="500" fill="hold"/>
                                        <p:tgtEl>
                                          <p:spTgt spid="96263"/>
                                        </p:tgtEl>
                                        <p:attrNameLst>
                                          <p:attrName>ppt_x</p:attrName>
                                        </p:attrNameLst>
                                      </p:cBhvr>
                                      <p:tavLst>
                                        <p:tav tm="0">
                                          <p:val>
                                            <p:strVal val="0-#ppt_w/2"/>
                                          </p:val>
                                        </p:tav>
                                        <p:tav tm="100000">
                                          <p:val>
                                            <p:strVal val="#ppt_x"/>
                                          </p:val>
                                        </p:tav>
                                      </p:tavLst>
                                    </p:anim>
                                    <p:anim calcmode="lin" valueType="num">
                                      <p:cBhvr additive="base">
                                        <p:cTn id="20" dur="500" fill="hold"/>
                                        <p:tgtEl>
                                          <p:spTgt spid="962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autoUpdateAnimBg="0"/>
      <p:bldP spid="96262" grpId="0" autoUpdateAnimBg="0"/>
      <p:bldP spid="96263"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130FC9C6-6A35-4F53-BD8A-5A46BA0ED04B}" type="slidenum">
              <a:rPr lang="en-US" altLang="en-US">
                <a:solidFill>
                  <a:srgbClr val="FFFFFF"/>
                </a:solidFill>
              </a:rPr>
              <a:pPr/>
              <a:t>2</a:t>
            </a:fld>
            <a:endParaRPr lang="en-US" altLang="en-US">
              <a:solidFill>
                <a:srgbClr val="FFFFFF"/>
              </a:solidFill>
            </a:endParaRPr>
          </a:p>
        </p:txBody>
      </p:sp>
      <p:sp>
        <p:nvSpPr>
          <p:cNvPr id="83970" name="Rectangle 2"/>
          <p:cNvSpPr>
            <a:spLocks noGrp="1" noChangeArrowheads="1"/>
          </p:cNvSpPr>
          <p:nvPr>
            <p:ph type="title"/>
          </p:nvPr>
        </p:nvSpPr>
        <p:spPr/>
        <p:txBody>
          <a:bodyPr/>
          <a:lstStyle/>
          <a:p>
            <a:r>
              <a:rPr lang="en-US" altLang="en-US" dirty="0"/>
              <a:t>Instruction Format Examples</a:t>
            </a:r>
          </a:p>
        </p:txBody>
      </p:sp>
      <p:sp>
        <p:nvSpPr>
          <p:cNvPr id="83971" name="Rectangle 3"/>
          <p:cNvSpPr>
            <a:spLocks noGrp="1" noChangeArrowheads="1"/>
          </p:cNvSpPr>
          <p:nvPr>
            <p:ph type="body" idx="1"/>
          </p:nvPr>
        </p:nvSpPr>
        <p:spPr>
          <a:xfrm>
            <a:off x="762000" y="838200"/>
            <a:ext cx="7772400" cy="5410200"/>
          </a:xfrm>
        </p:spPr>
        <p:txBody>
          <a:bodyPr/>
          <a:lstStyle/>
          <a:p>
            <a:r>
              <a:rPr lang="en-US" altLang="en-US" dirty="0"/>
              <a:t>No operands</a:t>
            </a:r>
          </a:p>
          <a:p>
            <a:pPr lvl="1"/>
            <a:r>
              <a:rPr lang="en-US" altLang="en-US" dirty="0" err="1"/>
              <a:t>stc</a:t>
            </a:r>
            <a:r>
              <a:rPr lang="en-US" altLang="en-US" dirty="0"/>
              <a:t>			; set Carry </a:t>
            </a:r>
            <a:r>
              <a:rPr lang="en-US" altLang="en-US" dirty="0" smtClean="0"/>
              <a:t>flag</a:t>
            </a:r>
          </a:p>
          <a:p>
            <a:pPr lvl="1"/>
            <a:endParaRPr lang="en-US" altLang="en-US" dirty="0"/>
          </a:p>
          <a:p>
            <a:r>
              <a:rPr lang="en-US" altLang="en-US" dirty="0"/>
              <a:t>One operand</a:t>
            </a:r>
          </a:p>
          <a:p>
            <a:pPr lvl="1"/>
            <a:r>
              <a:rPr lang="en-US" altLang="en-US" dirty="0" err="1"/>
              <a:t>inc</a:t>
            </a:r>
            <a:r>
              <a:rPr lang="en-US" altLang="en-US" dirty="0"/>
              <a:t> </a:t>
            </a:r>
            <a:r>
              <a:rPr lang="en-US" altLang="en-US" dirty="0" err="1"/>
              <a:t>eax</a:t>
            </a:r>
            <a:r>
              <a:rPr lang="en-US" altLang="en-US" dirty="0"/>
              <a:t>			; register</a:t>
            </a:r>
          </a:p>
          <a:p>
            <a:pPr lvl="1"/>
            <a:r>
              <a:rPr lang="en-US" altLang="en-US" dirty="0" err="1" smtClean="0"/>
              <a:t>dec</a:t>
            </a:r>
            <a:r>
              <a:rPr lang="en-US" altLang="en-US" dirty="0" smtClean="0"/>
              <a:t> </a:t>
            </a:r>
            <a:r>
              <a:rPr lang="en-US" altLang="en-US" dirty="0" err="1" smtClean="0"/>
              <a:t>myByte</a:t>
            </a:r>
            <a:r>
              <a:rPr lang="en-US" altLang="en-US" dirty="0"/>
              <a:t>		; </a:t>
            </a:r>
            <a:r>
              <a:rPr lang="en-US" altLang="en-US" dirty="0" smtClean="0"/>
              <a:t>memory</a:t>
            </a:r>
          </a:p>
          <a:p>
            <a:pPr lvl="1"/>
            <a:endParaRPr lang="en-US" altLang="en-US" dirty="0"/>
          </a:p>
          <a:p>
            <a:r>
              <a:rPr lang="en-US" altLang="en-US" dirty="0"/>
              <a:t>Two operands</a:t>
            </a:r>
          </a:p>
          <a:p>
            <a:pPr lvl="1"/>
            <a:r>
              <a:rPr lang="en-US" altLang="en-US" dirty="0"/>
              <a:t>add </a:t>
            </a:r>
            <a:r>
              <a:rPr lang="en-US" altLang="en-US" dirty="0" err="1"/>
              <a:t>ebx</a:t>
            </a:r>
            <a:r>
              <a:rPr lang="en-US" altLang="en-US" dirty="0" smtClean="0"/>
              <a:t>, </a:t>
            </a:r>
            <a:r>
              <a:rPr lang="en-US" altLang="en-US" dirty="0" err="1" smtClean="0"/>
              <a:t>ecx</a:t>
            </a:r>
            <a:r>
              <a:rPr lang="en-US" altLang="en-US" dirty="0"/>
              <a:t>		; register, register</a:t>
            </a:r>
          </a:p>
          <a:p>
            <a:pPr lvl="1"/>
            <a:r>
              <a:rPr lang="en-US" altLang="en-US" dirty="0"/>
              <a:t>sub </a:t>
            </a:r>
            <a:r>
              <a:rPr lang="en-US" altLang="en-US" dirty="0" err="1"/>
              <a:t>myByte</a:t>
            </a:r>
            <a:r>
              <a:rPr lang="en-US" altLang="en-US" dirty="0" smtClean="0"/>
              <a:t>, 25</a:t>
            </a:r>
            <a:r>
              <a:rPr lang="en-US" altLang="en-US" dirty="0"/>
              <a:t>		; memory, constant</a:t>
            </a:r>
          </a:p>
          <a:p>
            <a:pPr lvl="1"/>
            <a:r>
              <a:rPr lang="en-US" altLang="en-US" dirty="0"/>
              <a:t>add </a:t>
            </a:r>
            <a:r>
              <a:rPr lang="en-US" altLang="en-US" dirty="0" err="1"/>
              <a:t>eax</a:t>
            </a:r>
            <a:r>
              <a:rPr lang="en-US" altLang="en-US" dirty="0" smtClean="0"/>
              <a:t>, 36 </a:t>
            </a:r>
            <a:r>
              <a:rPr lang="en-US" altLang="en-US" dirty="0"/>
              <a:t>* 25	</a:t>
            </a:r>
            <a:r>
              <a:rPr lang="en-US" altLang="en-US" dirty="0" smtClean="0"/>
              <a:t>; </a:t>
            </a:r>
            <a:r>
              <a:rPr lang="en-US" altLang="en-US" dirty="0"/>
              <a:t>register, </a:t>
            </a:r>
            <a:r>
              <a:rPr lang="en-US" altLang="en-US" dirty="0" smtClean="0"/>
              <a:t>constant-expression</a:t>
            </a:r>
          </a:p>
          <a:p>
            <a:pPr marL="457200" lvl="1" indent="0">
              <a:buNone/>
            </a:pPr>
            <a:r>
              <a:rPr lang="en-US" altLang="en-US" dirty="0" smtClean="0">
                <a:solidFill>
                  <a:srgbClr val="FFC000"/>
                </a:solidFill>
              </a:rPr>
              <a:t>All two-operand instructions are in the form</a:t>
            </a:r>
          </a:p>
          <a:p>
            <a:pPr marL="457200" lvl="1" indent="0">
              <a:buNone/>
            </a:pPr>
            <a:r>
              <a:rPr lang="en-US" altLang="en-US" dirty="0">
                <a:solidFill>
                  <a:srgbClr val="FFC000"/>
                </a:solidFill>
              </a:rPr>
              <a:t>	</a:t>
            </a:r>
            <a:r>
              <a:rPr lang="en-US" altLang="en-US" b="1" i="1" u="sng" dirty="0" err="1" smtClean="0">
                <a:solidFill>
                  <a:srgbClr val="FFC000"/>
                </a:solidFill>
              </a:rPr>
              <a:t>OpCode</a:t>
            </a:r>
            <a:r>
              <a:rPr lang="en-US" altLang="en-US" b="1" i="1" u="sng" dirty="0" smtClean="0">
                <a:solidFill>
                  <a:srgbClr val="FFC000"/>
                </a:solidFill>
              </a:rPr>
              <a:t> Destination, Source</a:t>
            </a:r>
            <a:endParaRPr lang="en-US" altLang="en-US" b="1" i="1" u="sng" dirty="0">
              <a:solidFill>
                <a:srgbClr val="FFC000"/>
              </a:solidFill>
            </a:endParaRPr>
          </a:p>
        </p:txBody>
      </p:sp>
    </p:spTree>
    <p:extLst>
      <p:ext uri="{BB962C8B-B14F-4D97-AF65-F5344CB8AC3E}">
        <p14:creationId xmlns:p14="http://schemas.microsoft.com/office/powerpoint/2010/main" val="29877239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7" name="Slide Number Placeholder 3"/>
          <p:cNvSpPr>
            <a:spLocks noGrp="1"/>
          </p:cNvSpPr>
          <p:nvPr>
            <p:ph type="sldNum" sz="quarter" idx="11"/>
          </p:nvPr>
        </p:nvSpPr>
        <p:spPr/>
        <p:txBody>
          <a:bodyPr/>
          <a:lstStyle/>
          <a:p>
            <a:fld id="{D6EBEED8-E8AF-4F6B-A728-E36DD225CD20}" type="slidenum">
              <a:rPr lang="en-US" altLang="en-US">
                <a:solidFill>
                  <a:srgbClr val="FFFFFF"/>
                </a:solidFill>
              </a:rPr>
              <a:pPr/>
              <a:t>20</a:t>
            </a:fld>
            <a:endParaRPr lang="en-US" altLang="en-US">
              <a:solidFill>
                <a:srgbClr val="FFFFFF"/>
              </a:solidFill>
            </a:endParaRPr>
          </a:p>
        </p:txBody>
      </p:sp>
      <p:sp>
        <p:nvSpPr>
          <p:cNvPr id="97282" name="Rectangle 2"/>
          <p:cNvSpPr>
            <a:spLocks noGrp="1" noChangeArrowheads="1"/>
          </p:cNvSpPr>
          <p:nvPr>
            <p:ph type="title"/>
          </p:nvPr>
        </p:nvSpPr>
        <p:spPr/>
        <p:txBody>
          <a:bodyPr/>
          <a:lstStyle/>
          <a:p>
            <a:r>
              <a:rPr lang="en-US" altLang="en-US" dirty="0">
                <a:solidFill>
                  <a:srgbClr val="92D050"/>
                </a:solidFill>
              </a:rPr>
              <a:t>Evaluate this . . . </a:t>
            </a:r>
            <a:r>
              <a:rPr lang="en-US" altLang="en-US" sz="2400" dirty="0">
                <a:solidFill>
                  <a:srgbClr val="92D050"/>
                </a:solidFill>
              </a:rPr>
              <a:t>(</a:t>
            </a:r>
            <a:r>
              <a:rPr lang="en-US" altLang="en-US" sz="2400" dirty="0" err="1">
                <a:solidFill>
                  <a:srgbClr val="92D050"/>
                </a:solidFill>
              </a:rPr>
              <a:t>cont</a:t>
            </a:r>
            <a:r>
              <a:rPr lang="en-US" altLang="en-US" sz="2400" dirty="0">
                <a:solidFill>
                  <a:srgbClr val="92D050"/>
                </a:solidFill>
              </a:rPr>
              <a:t>)</a:t>
            </a:r>
          </a:p>
        </p:txBody>
      </p:sp>
      <p:sp>
        <p:nvSpPr>
          <p:cNvPr id="97283" name="Text Box 3"/>
          <p:cNvSpPr txBox="1">
            <a:spLocks noChangeArrowheads="1"/>
          </p:cNvSpPr>
          <p:nvPr/>
        </p:nvSpPr>
        <p:spPr bwMode="auto">
          <a:xfrm>
            <a:off x="762000" y="1066800"/>
            <a:ext cx="7696200"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28600" indent="-2286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nSpc>
                <a:spcPct val="50000"/>
              </a:lnSpc>
              <a:spcBef>
                <a:spcPct val="50000"/>
              </a:spcBef>
            </a:pPr>
            <a:r>
              <a:rPr lang="en-US" altLang="en-US" sz="1700" b="1">
                <a:solidFill>
                  <a:srgbClr val="FFFFFF"/>
                </a:solidFill>
                <a:latin typeface="Courier New" pitchFamily="49" charset="0"/>
              </a:rPr>
              <a:t>.data</a:t>
            </a:r>
          </a:p>
          <a:p>
            <a:pPr>
              <a:lnSpc>
                <a:spcPct val="50000"/>
              </a:lnSpc>
              <a:spcBef>
                <a:spcPct val="50000"/>
              </a:spcBef>
            </a:pPr>
            <a:r>
              <a:rPr lang="en-US" altLang="en-US" sz="1700" b="1">
                <a:solidFill>
                  <a:srgbClr val="FFFFFF"/>
                </a:solidFill>
                <a:latin typeface="Courier New" pitchFamily="49" charset="0"/>
              </a:rPr>
              <a:t>myBytes BYTE 80h,66h,0A5h</a:t>
            </a:r>
          </a:p>
        </p:txBody>
      </p:sp>
      <p:sp>
        <p:nvSpPr>
          <p:cNvPr id="97284" name="Text Box 4"/>
          <p:cNvSpPr txBox="1">
            <a:spLocks noChangeArrowheads="1"/>
          </p:cNvSpPr>
          <p:nvPr/>
        </p:nvSpPr>
        <p:spPr bwMode="auto">
          <a:xfrm>
            <a:off x="685800" y="1905000"/>
            <a:ext cx="7620000" cy="197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28600" indent="-2286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nSpc>
                <a:spcPct val="50000"/>
              </a:lnSpc>
              <a:spcBef>
                <a:spcPct val="50000"/>
              </a:spcBef>
              <a:buFontTx/>
              <a:buChar char="•"/>
            </a:pPr>
            <a:r>
              <a:rPr lang="en-US" altLang="en-US" sz="1900">
                <a:solidFill>
                  <a:srgbClr val="FFFFFF"/>
                </a:solidFill>
                <a:latin typeface="Arial" charset="0"/>
              </a:rPr>
              <a:t>How about the following code. Is anything missing?</a:t>
            </a:r>
          </a:p>
          <a:p>
            <a:pPr>
              <a:lnSpc>
                <a:spcPct val="50000"/>
              </a:lnSpc>
              <a:spcBef>
                <a:spcPct val="50000"/>
              </a:spcBef>
              <a:buFontTx/>
              <a:buChar char="•"/>
            </a:pPr>
            <a:endParaRPr lang="en-US" altLang="en-US" sz="1700" b="1">
              <a:solidFill>
                <a:srgbClr val="FFFFFF"/>
              </a:solidFill>
              <a:latin typeface="Courier New" pitchFamily="49" charset="0"/>
            </a:endParaRPr>
          </a:p>
          <a:p>
            <a:pPr>
              <a:lnSpc>
                <a:spcPct val="50000"/>
              </a:lnSpc>
              <a:spcBef>
                <a:spcPct val="50000"/>
              </a:spcBef>
            </a:pPr>
            <a:r>
              <a:rPr lang="en-US" altLang="en-US" sz="1700" b="1">
                <a:solidFill>
                  <a:srgbClr val="FFFFFF"/>
                </a:solidFill>
                <a:latin typeface="Courier New" pitchFamily="49" charset="0"/>
              </a:rPr>
              <a:t>		movzx ax,myBytes</a:t>
            </a:r>
          </a:p>
          <a:p>
            <a:pPr>
              <a:lnSpc>
                <a:spcPct val="50000"/>
              </a:lnSpc>
              <a:spcBef>
                <a:spcPct val="50000"/>
              </a:spcBef>
            </a:pPr>
            <a:r>
              <a:rPr lang="en-US" altLang="en-US" sz="1700" b="1">
                <a:solidFill>
                  <a:srgbClr val="FFFFFF"/>
                </a:solidFill>
                <a:latin typeface="Courier New" pitchFamily="49" charset="0"/>
              </a:rPr>
              <a:t>		mov   bl,[myBytes+1]</a:t>
            </a:r>
          </a:p>
          <a:p>
            <a:pPr>
              <a:lnSpc>
                <a:spcPct val="50000"/>
              </a:lnSpc>
              <a:spcBef>
                <a:spcPct val="50000"/>
              </a:spcBef>
            </a:pPr>
            <a:r>
              <a:rPr lang="en-US" altLang="en-US" sz="1700" b="1">
                <a:solidFill>
                  <a:srgbClr val="FFFFFF"/>
                </a:solidFill>
                <a:latin typeface="Courier New" pitchFamily="49" charset="0"/>
              </a:rPr>
              <a:t>		add   ax,bx</a:t>
            </a:r>
          </a:p>
          <a:p>
            <a:pPr>
              <a:lnSpc>
                <a:spcPct val="50000"/>
              </a:lnSpc>
              <a:spcBef>
                <a:spcPct val="50000"/>
              </a:spcBef>
            </a:pPr>
            <a:r>
              <a:rPr lang="en-US" altLang="en-US" sz="1700" b="1">
                <a:solidFill>
                  <a:srgbClr val="FFFFFF"/>
                </a:solidFill>
                <a:latin typeface="Courier New" pitchFamily="49" charset="0"/>
              </a:rPr>
              <a:t>		mov   bl,[myBytes+2]</a:t>
            </a:r>
          </a:p>
          <a:p>
            <a:pPr>
              <a:lnSpc>
                <a:spcPct val="50000"/>
              </a:lnSpc>
              <a:spcBef>
                <a:spcPct val="50000"/>
              </a:spcBef>
            </a:pPr>
            <a:r>
              <a:rPr lang="en-US" altLang="en-US" sz="1700" b="1">
                <a:solidFill>
                  <a:srgbClr val="FFFFFF"/>
                </a:solidFill>
                <a:latin typeface="Courier New" pitchFamily="49" charset="0"/>
              </a:rPr>
              <a:t>		add   ax,bx			; AX = sum</a:t>
            </a:r>
            <a:endParaRPr lang="en-US" altLang="en-US" sz="1900">
              <a:solidFill>
                <a:srgbClr val="FFCC66"/>
              </a:solidFill>
              <a:latin typeface="Arial" charset="0"/>
            </a:endParaRPr>
          </a:p>
        </p:txBody>
      </p:sp>
      <p:sp>
        <p:nvSpPr>
          <p:cNvPr id="97287" name="Text Box 7"/>
          <p:cNvSpPr txBox="1">
            <a:spLocks noChangeArrowheads="1"/>
          </p:cNvSpPr>
          <p:nvPr/>
        </p:nvSpPr>
        <p:spPr bwMode="auto">
          <a:xfrm>
            <a:off x="990600" y="4419600"/>
            <a:ext cx="70104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CC66"/>
                </a:solidFill>
              </a:rPr>
              <a:t>Yes: Move zero to BX before the MOVZX instruction.</a:t>
            </a:r>
          </a:p>
        </p:txBody>
      </p:sp>
    </p:spTree>
    <p:extLst>
      <p:ext uri="{BB962C8B-B14F-4D97-AF65-F5344CB8AC3E}">
        <p14:creationId xmlns:p14="http://schemas.microsoft.com/office/powerpoint/2010/main" val="27242967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7287"/>
                                        </p:tgtEl>
                                        <p:attrNameLst>
                                          <p:attrName>style.visibility</p:attrName>
                                        </p:attrNameLst>
                                      </p:cBhvr>
                                      <p:to>
                                        <p:strVal val="visible"/>
                                      </p:to>
                                    </p:set>
                                    <p:anim calcmode="lin" valueType="num">
                                      <p:cBhvr additive="base">
                                        <p:cTn id="7" dur="500" fill="hold"/>
                                        <p:tgtEl>
                                          <p:spTgt spid="97287"/>
                                        </p:tgtEl>
                                        <p:attrNameLst>
                                          <p:attrName>ppt_x</p:attrName>
                                        </p:attrNameLst>
                                      </p:cBhvr>
                                      <p:tavLst>
                                        <p:tav tm="0">
                                          <p:val>
                                            <p:strVal val="0-#ppt_w/2"/>
                                          </p:val>
                                        </p:tav>
                                        <p:tav tm="100000">
                                          <p:val>
                                            <p:strVal val="#ppt_x"/>
                                          </p:val>
                                        </p:tav>
                                      </p:tavLst>
                                    </p:anim>
                                    <p:anim calcmode="lin" valueType="num">
                                      <p:cBhvr additive="base">
                                        <p:cTn id="8" dur="500" fill="hold"/>
                                        <p:tgtEl>
                                          <p:spTgt spid="972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7"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04800" y="6464826"/>
            <a:ext cx="4800600" cy="304800"/>
          </a:xfrm>
        </p:spPr>
        <p:txBody>
          <a:bodyPr/>
          <a:lstStyle/>
          <a:p>
            <a:r>
              <a:rPr lang="en-US" altLang="en-US" dirty="0"/>
              <a:t>Irvine, Kip R. Assembly Language for x86 Processors 6/e, 2010.</a:t>
            </a:r>
          </a:p>
        </p:txBody>
      </p:sp>
      <p:sp>
        <p:nvSpPr>
          <p:cNvPr id="7" name="Slide Number Placeholder 3"/>
          <p:cNvSpPr>
            <a:spLocks noGrp="1"/>
          </p:cNvSpPr>
          <p:nvPr>
            <p:ph type="sldNum" sz="quarter" idx="11"/>
          </p:nvPr>
        </p:nvSpPr>
        <p:spPr/>
        <p:txBody>
          <a:bodyPr/>
          <a:lstStyle/>
          <a:p>
            <a:fld id="{8B41B11F-F8F8-4086-AEA7-AE5FC215D0AC}" type="slidenum">
              <a:rPr lang="en-US" altLang="en-US"/>
              <a:pPr/>
              <a:t>21</a:t>
            </a:fld>
            <a:endParaRPr lang="en-US" altLang="en-US"/>
          </a:p>
        </p:txBody>
      </p:sp>
      <p:sp>
        <p:nvSpPr>
          <p:cNvPr id="91138" name="Rectangle 2"/>
          <p:cNvSpPr>
            <a:spLocks noGrp="1" noChangeArrowheads="1"/>
          </p:cNvSpPr>
          <p:nvPr>
            <p:ph type="title"/>
          </p:nvPr>
        </p:nvSpPr>
        <p:spPr/>
        <p:txBody>
          <a:bodyPr/>
          <a:lstStyle/>
          <a:p>
            <a:r>
              <a:rPr lang="en-US" altLang="en-US"/>
              <a:t>NEG (negate) Instruction</a:t>
            </a:r>
          </a:p>
        </p:txBody>
      </p:sp>
      <p:sp>
        <p:nvSpPr>
          <p:cNvPr id="91139" name="Text Box 3"/>
          <p:cNvSpPr txBox="1">
            <a:spLocks noChangeArrowheads="1"/>
          </p:cNvSpPr>
          <p:nvPr/>
        </p:nvSpPr>
        <p:spPr bwMode="auto">
          <a:xfrm>
            <a:off x="1371600" y="2514600"/>
            <a:ext cx="64770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dirty="0">
                <a:latin typeface="Courier New" pitchFamily="49" charset="0"/>
              </a:rPr>
              <a:t>.data</a:t>
            </a:r>
          </a:p>
          <a:p>
            <a:pPr>
              <a:lnSpc>
                <a:spcPct val="50000"/>
              </a:lnSpc>
              <a:spcBef>
                <a:spcPct val="50000"/>
              </a:spcBef>
            </a:pPr>
            <a:r>
              <a:rPr lang="en-US" altLang="en-US" sz="1800" b="1" dirty="0" err="1">
                <a:latin typeface="Courier New" pitchFamily="49" charset="0"/>
              </a:rPr>
              <a:t>valB</a:t>
            </a:r>
            <a:r>
              <a:rPr lang="en-US" altLang="en-US" sz="1800" b="1" dirty="0">
                <a:latin typeface="Courier New" pitchFamily="49" charset="0"/>
              </a:rPr>
              <a:t> BYTE -1</a:t>
            </a:r>
          </a:p>
          <a:p>
            <a:pPr>
              <a:lnSpc>
                <a:spcPct val="50000"/>
              </a:lnSpc>
              <a:spcBef>
                <a:spcPct val="50000"/>
              </a:spcBef>
            </a:pPr>
            <a:r>
              <a:rPr lang="en-US" altLang="en-US" sz="1800" b="1" dirty="0" err="1">
                <a:latin typeface="Courier New" pitchFamily="49" charset="0"/>
              </a:rPr>
              <a:t>valW</a:t>
            </a:r>
            <a:r>
              <a:rPr lang="en-US" altLang="en-US" sz="1800" b="1" dirty="0">
                <a:latin typeface="Courier New" pitchFamily="49" charset="0"/>
              </a:rPr>
              <a:t> WORD +32767</a:t>
            </a:r>
          </a:p>
          <a:p>
            <a:pPr>
              <a:lnSpc>
                <a:spcPct val="50000"/>
              </a:lnSpc>
              <a:spcBef>
                <a:spcPct val="50000"/>
              </a:spcBef>
            </a:pPr>
            <a:r>
              <a:rPr lang="en-US" altLang="en-US" sz="1800" b="1" dirty="0">
                <a:latin typeface="Courier New" pitchFamily="49" charset="0"/>
              </a:rPr>
              <a:t>.code</a:t>
            </a:r>
          </a:p>
          <a:p>
            <a:pPr>
              <a:lnSpc>
                <a:spcPct val="50000"/>
              </a:lnSpc>
              <a:spcBef>
                <a:spcPct val="50000"/>
              </a:spcBef>
            </a:pPr>
            <a:r>
              <a:rPr lang="en-US" altLang="en-US" sz="1800" b="1" dirty="0">
                <a:latin typeface="Courier New" pitchFamily="49" charset="0"/>
              </a:rPr>
              <a:t>	</a:t>
            </a:r>
            <a:r>
              <a:rPr lang="en-US" altLang="en-US" sz="1800" b="1" dirty="0" err="1">
                <a:latin typeface="Courier New" pitchFamily="49" charset="0"/>
              </a:rPr>
              <a:t>mov</a:t>
            </a:r>
            <a:r>
              <a:rPr lang="en-US" altLang="en-US" sz="1800" b="1" dirty="0">
                <a:latin typeface="Courier New" pitchFamily="49" charset="0"/>
              </a:rPr>
              <a:t> </a:t>
            </a:r>
            <a:r>
              <a:rPr lang="en-US" altLang="en-US" sz="1800" b="1" dirty="0" err="1">
                <a:latin typeface="Courier New" pitchFamily="49" charset="0"/>
              </a:rPr>
              <a:t>al,valB</a:t>
            </a:r>
            <a:r>
              <a:rPr lang="en-US" altLang="en-US" sz="1800" b="1" dirty="0">
                <a:latin typeface="Courier New" pitchFamily="49" charset="0"/>
              </a:rPr>
              <a:t>	; AL = -1</a:t>
            </a:r>
          </a:p>
          <a:p>
            <a:pPr>
              <a:lnSpc>
                <a:spcPct val="50000"/>
              </a:lnSpc>
              <a:spcBef>
                <a:spcPct val="50000"/>
              </a:spcBef>
            </a:pPr>
            <a:r>
              <a:rPr lang="en-US" altLang="en-US" sz="1800" b="1" dirty="0">
                <a:latin typeface="Courier New" pitchFamily="49" charset="0"/>
              </a:rPr>
              <a:t>	</a:t>
            </a:r>
            <a:r>
              <a:rPr lang="en-US" altLang="en-US" sz="1800" b="1" dirty="0" err="1">
                <a:latin typeface="Courier New" pitchFamily="49" charset="0"/>
              </a:rPr>
              <a:t>neg</a:t>
            </a:r>
            <a:r>
              <a:rPr lang="en-US" altLang="en-US" sz="1800" b="1" dirty="0">
                <a:latin typeface="Courier New" pitchFamily="49" charset="0"/>
              </a:rPr>
              <a:t> al	; AL = +1</a:t>
            </a:r>
          </a:p>
          <a:p>
            <a:pPr>
              <a:lnSpc>
                <a:spcPct val="50000"/>
              </a:lnSpc>
              <a:spcBef>
                <a:spcPct val="50000"/>
              </a:spcBef>
            </a:pPr>
            <a:r>
              <a:rPr lang="en-US" altLang="en-US" sz="1800" b="1" dirty="0">
                <a:latin typeface="Courier New" pitchFamily="49" charset="0"/>
              </a:rPr>
              <a:t>	</a:t>
            </a:r>
            <a:r>
              <a:rPr lang="en-US" altLang="en-US" sz="1800" b="1" dirty="0" err="1">
                <a:latin typeface="Courier New" pitchFamily="49" charset="0"/>
              </a:rPr>
              <a:t>neg</a:t>
            </a:r>
            <a:r>
              <a:rPr lang="en-US" altLang="en-US" sz="1800" b="1" dirty="0">
                <a:latin typeface="Courier New" pitchFamily="49" charset="0"/>
              </a:rPr>
              <a:t> </a:t>
            </a:r>
            <a:r>
              <a:rPr lang="en-US" altLang="en-US" sz="1800" b="1" dirty="0" err="1">
                <a:latin typeface="Courier New" pitchFamily="49" charset="0"/>
              </a:rPr>
              <a:t>valW</a:t>
            </a:r>
            <a:r>
              <a:rPr lang="en-US" altLang="en-US" sz="1800" b="1" dirty="0">
                <a:latin typeface="Courier New" pitchFamily="49" charset="0"/>
              </a:rPr>
              <a:t>	; </a:t>
            </a:r>
            <a:r>
              <a:rPr lang="en-US" altLang="en-US" sz="1800" b="1" dirty="0" err="1">
                <a:latin typeface="Courier New" pitchFamily="49" charset="0"/>
              </a:rPr>
              <a:t>valW</a:t>
            </a:r>
            <a:r>
              <a:rPr lang="en-US" altLang="en-US" sz="1800" b="1" dirty="0">
                <a:latin typeface="Courier New" pitchFamily="49" charset="0"/>
              </a:rPr>
              <a:t> = -32767</a:t>
            </a:r>
          </a:p>
        </p:txBody>
      </p:sp>
      <p:sp>
        <p:nvSpPr>
          <p:cNvPr id="91140" name="Text Box 4"/>
          <p:cNvSpPr txBox="1">
            <a:spLocks noChangeArrowheads="1"/>
          </p:cNvSpPr>
          <p:nvPr/>
        </p:nvSpPr>
        <p:spPr bwMode="auto">
          <a:xfrm>
            <a:off x="685800" y="1066800"/>
            <a:ext cx="7696200"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dirty="0"/>
              <a:t>Reverses the sign of an operand. Operand can be a register </a:t>
            </a:r>
            <a:r>
              <a:rPr lang="en-US" altLang="en-US" dirty="0" smtClean="0"/>
              <a:t>or a </a:t>
            </a:r>
            <a:r>
              <a:rPr lang="en-US" altLang="en-US" dirty="0"/>
              <a:t>memory operand</a:t>
            </a:r>
            <a:r>
              <a:rPr lang="en-US" altLang="en-US" dirty="0" smtClean="0"/>
              <a:t>. </a:t>
            </a:r>
            <a:r>
              <a:rPr lang="en-US" altLang="en-US" dirty="0" smtClean="0">
                <a:solidFill>
                  <a:srgbClr val="FFC000"/>
                </a:solidFill>
              </a:rPr>
              <a:t>This is equivalent to the </a:t>
            </a:r>
            <a:r>
              <a:rPr lang="en-US" altLang="en-US" b="1" i="1" u="sng" dirty="0" smtClean="0">
                <a:solidFill>
                  <a:srgbClr val="FFC000"/>
                </a:solidFill>
              </a:rPr>
              <a:t>2’s Complement</a:t>
            </a:r>
            <a:r>
              <a:rPr lang="en-US" altLang="en-US" dirty="0" smtClean="0">
                <a:solidFill>
                  <a:srgbClr val="FFC000"/>
                </a:solidFill>
              </a:rPr>
              <a:t> (2CF) operation discussed in 03-60-265</a:t>
            </a:r>
            <a:r>
              <a:rPr lang="en-US" altLang="en-US" dirty="0" smtClean="0"/>
              <a:t>.</a:t>
            </a:r>
            <a:endParaRPr lang="en-US" altLang="en-US" dirty="0"/>
          </a:p>
        </p:txBody>
      </p:sp>
      <p:sp>
        <p:nvSpPr>
          <p:cNvPr id="91141" name="Text Box 5"/>
          <p:cNvSpPr txBox="1">
            <a:spLocks noChangeArrowheads="1"/>
          </p:cNvSpPr>
          <p:nvPr/>
        </p:nvSpPr>
        <p:spPr bwMode="auto">
          <a:xfrm>
            <a:off x="762000" y="4724400"/>
            <a:ext cx="7543800" cy="189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dirty="0"/>
              <a:t>Suppose AX contains –32,768 and we apply NEG to it. Will the result be valid</a:t>
            </a:r>
            <a:r>
              <a:rPr lang="en-US" altLang="en-US" dirty="0" smtClean="0"/>
              <a:t>?</a:t>
            </a:r>
          </a:p>
          <a:p>
            <a:pPr>
              <a:spcBef>
                <a:spcPct val="50000"/>
              </a:spcBef>
            </a:pPr>
            <a:endParaRPr lang="en-US" altLang="en-US" dirty="0" smtClean="0"/>
          </a:p>
          <a:p>
            <a:pPr>
              <a:spcBef>
                <a:spcPct val="50000"/>
              </a:spcBef>
            </a:pPr>
            <a:r>
              <a:rPr lang="en-US" altLang="en-US" dirty="0" smtClean="0">
                <a:solidFill>
                  <a:schemeClr val="tx2"/>
                </a:solidFill>
              </a:rPr>
              <a:t>NEG affects </a:t>
            </a:r>
            <a:r>
              <a:rPr lang="en-US" altLang="en-US" b="1" i="1" u="sng" dirty="0" smtClean="0">
                <a:solidFill>
                  <a:schemeClr val="tx2"/>
                </a:solidFill>
              </a:rPr>
              <a:t>all</a:t>
            </a:r>
            <a:r>
              <a:rPr lang="en-US" altLang="en-US" dirty="0" smtClean="0">
                <a:solidFill>
                  <a:schemeClr val="tx2"/>
                </a:solidFill>
              </a:rPr>
              <a:t> status flags</a:t>
            </a:r>
            <a:endParaRPr lang="en-US" altLang="en-US"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1141"/>
                                        </p:tgtEl>
                                        <p:attrNameLst>
                                          <p:attrName>style.visibility</p:attrName>
                                        </p:attrNameLst>
                                      </p:cBhvr>
                                      <p:to>
                                        <p:strVal val="visible"/>
                                      </p:to>
                                    </p:set>
                                    <p:anim calcmode="lin" valueType="num">
                                      <p:cBhvr additive="base">
                                        <p:cTn id="7" dur="500" fill="hold"/>
                                        <p:tgtEl>
                                          <p:spTgt spid="91141"/>
                                        </p:tgtEl>
                                        <p:attrNameLst>
                                          <p:attrName>ppt_x</p:attrName>
                                        </p:attrNameLst>
                                      </p:cBhvr>
                                      <p:tavLst>
                                        <p:tav tm="0">
                                          <p:val>
                                            <p:strVal val="0-#ppt_w/2"/>
                                          </p:val>
                                        </p:tav>
                                        <p:tav tm="100000">
                                          <p:val>
                                            <p:strVal val="#ppt_x"/>
                                          </p:val>
                                        </p:tav>
                                      </p:tavLst>
                                    </p:anim>
                                    <p:anim calcmode="lin" valueType="num">
                                      <p:cBhvr additive="base">
                                        <p:cTn id="8" dur="500" fill="hold"/>
                                        <p:tgtEl>
                                          <p:spTgt spid="911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1"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0A7ED4CE-979C-468E-AC18-17B929DB7502}" type="slidenum">
              <a:rPr lang="en-US" altLang="en-US">
                <a:solidFill>
                  <a:srgbClr val="FFFFFF"/>
                </a:solidFill>
              </a:rPr>
              <a:pPr/>
              <a:t>22</a:t>
            </a:fld>
            <a:endParaRPr lang="en-US" altLang="en-US">
              <a:solidFill>
                <a:srgbClr val="FFFFFF"/>
              </a:solidFill>
            </a:endParaRPr>
          </a:p>
        </p:txBody>
      </p:sp>
      <p:sp>
        <p:nvSpPr>
          <p:cNvPr id="109570" name="Rectangle 2"/>
          <p:cNvSpPr>
            <a:spLocks noGrp="1" noChangeArrowheads="1"/>
          </p:cNvSpPr>
          <p:nvPr>
            <p:ph type="title"/>
          </p:nvPr>
        </p:nvSpPr>
        <p:spPr/>
        <p:txBody>
          <a:bodyPr/>
          <a:lstStyle/>
          <a:p>
            <a:r>
              <a:rPr lang="en-US" altLang="en-US" dirty="0"/>
              <a:t>Flags Affected by Arithmetic</a:t>
            </a:r>
          </a:p>
        </p:txBody>
      </p:sp>
      <p:sp>
        <p:nvSpPr>
          <p:cNvPr id="109571" name="Rectangle 3"/>
          <p:cNvSpPr>
            <a:spLocks noGrp="1" noChangeArrowheads="1"/>
          </p:cNvSpPr>
          <p:nvPr>
            <p:ph type="body" idx="1"/>
          </p:nvPr>
        </p:nvSpPr>
        <p:spPr>
          <a:xfrm>
            <a:off x="152400" y="914400"/>
            <a:ext cx="8915400" cy="5410200"/>
          </a:xfrm>
        </p:spPr>
        <p:txBody>
          <a:bodyPr/>
          <a:lstStyle/>
          <a:p>
            <a:r>
              <a:rPr lang="en-US" altLang="en-US" dirty="0"/>
              <a:t>The ALU has a number of status flags that reflect the outcome of arithmetic (and bitwise) </a:t>
            </a:r>
            <a:r>
              <a:rPr lang="en-US" altLang="en-US" dirty="0" smtClean="0"/>
              <a:t>operations</a:t>
            </a:r>
            <a:endParaRPr lang="en-US" altLang="en-US" dirty="0"/>
          </a:p>
          <a:p>
            <a:pPr lvl="1"/>
            <a:r>
              <a:rPr lang="en-US" altLang="en-US" dirty="0"/>
              <a:t>based on the contents of the destination </a:t>
            </a:r>
            <a:r>
              <a:rPr lang="en-US" altLang="en-US" dirty="0" smtClean="0"/>
              <a:t>operand</a:t>
            </a:r>
            <a:endParaRPr lang="en-US" altLang="en-US" dirty="0"/>
          </a:p>
          <a:p>
            <a:r>
              <a:rPr lang="en-US" altLang="en-US" dirty="0"/>
              <a:t>Essential </a:t>
            </a:r>
            <a:r>
              <a:rPr lang="en-US" altLang="en-US" dirty="0" smtClean="0">
                <a:solidFill>
                  <a:srgbClr val="FFC000"/>
                </a:solidFill>
              </a:rPr>
              <a:t>status</a:t>
            </a:r>
            <a:r>
              <a:rPr lang="en-US" altLang="en-US" dirty="0" smtClean="0"/>
              <a:t> flags</a:t>
            </a:r>
            <a:r>
              <a:rPr lang="en-US" altLang="en-US" dirty="0"/>
              <a:t>:</a:t>
            </a:r>
          </a:p>
          <a:p>
            <a:pPr lvl="1"/>
            <a:r>
              <a:rPr lang="en-US" altLang="en-US" dirty="0"/>
              <a:t>Zero flag – set when destination equals zero</a:t>
            </a:r>
          </a:p>
          <a:p>
            <a:pPr lvl="1"/>
            <a:r>
              <a:rPr lang="en-US" altLang="en-US" dirty="0"/>
              <a:t>Sign flag – set when destination is negative</a:t>
            </a:r>
          </a:p>
          <a:p>
            <a:pPr lvl="1"/>
            <a:r>
              <a:rPr lang="en-US" altLang="en-US" dirty="0"/>
              <a:t>Carry flag – set when unsigned value is out of </a:t>
            </a:r>
            <a:r>
              <a:rPr lang="en-US" altLang="en-US" dirty="0" smtClean="0"/>
              <a:t>range </a:t>
            </a:r>
            <a:r>
              <a:rPr lang="en-US" altLang="en-US" sz="1200" b="1" i="1" u="sng" dirty="0" smtClean="0">
                <a:solidFill>
                  <a:srgbClr val="FFC000"/>
                </a:solidFill>
              </a:rPr>
              <a:t>(unsigned overflow)</a:t>
            </a:r>
            <a:endParaRPr lang="en-US" altLang="en-US" sz="1200" b="1" i="1" u="sng" dirty="0">
              <a:solidFill>
                <a:srgbClr val="FFC000"/>
              </a:solidFill>
            </a:endParaRPr>
          </a:p>
          <a:p>
            <a:pPr lvl="1"/>
            <a:r>
              <a:rPr lang="en-US" altLang="en-US" dirty="0"/>
              <a:t>Overflow flag – set when signed value is out of </a:t>
            </a:r>
            <a:r>
              <a:rPr lang="en-US" altLang="en-US" dirty="0" smtClean="0"/>
              <a:t>range </a:t>
            </a:r>
            <a:r>
              <a:rPr lang="en-US" altLang="en-US" sz="1200" b="1" i="1" u="sng" dirty="0" smtClean="0">
                <a:solidFill>
                  <a:srgbClr val="FFC000"/>
                </a:solidFill>
              </a:rPr>
              <a:t>(signed </a:t>
            </a:r>
            <a:r>
              <a:rPr lang="en-US" altLang="en-US" sz="1200" b="1" i="1" u="sng" dirty="0">
                <a:solidFill>
                  <a:srgbClr val="FFC000"/>
                </a:solidFill>
              </a:rPr>
              <a:t>overflow)</a:t>
            </a:r>
            <a:endParaRPr lang="en-US" altLang="en-US" sz="1200" dirty="0"/>
          </a:p>
          <a:p>
            <a:r>
              <a:rPr lang="en-US" altLang="en-US" dirty="0"/>
              <a:t>The MOV instruction </a:t>
            </a:r>
            <a:r>
              <a:rPr lang="en-US" altLang="en-US" dirty="0" smtClean="0"/>
              <a:t>never </a:t>
            </a:r>
            <a:r>
              <a:rPr lang="en-US" altLang="en-US" dirty="0"/>
              <a:t>affects the flags.</a:t>
            </a:r>
          </a:p>
        </p:txBody>
      </p:sp>
      <p:pic>
        <p:nvPicPr>
          <p:cNvPr id="1832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9488" y="4876800"/>
            <a:ext cx="4645025" cy="134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06512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3"/>
          <p:cNvSpPr>
            <a:spLocks noGrp="1"/>
          </p:cNvSpPr>
          <p:nvPr>
            <p:ph type="sldNum" sz="quarter" idx="11"/>
          </p:nvPr>
        </p:nvSpPr>
        <p:spPr/>
        <p:txBody>
          <a:bodyPr/>
          <a:lstStyle/>
          <a:p>
            <a:fld id="{0D39196E-EA36-4EFA-B62F-4756AA6C86B0}" type="slidenum">
              <a:rPr lang="en-US" altLang="en-US">
                <a:solidFill>
                  <a:srgbClr val="FFFFFF"/>
                </a:solidFill>
              </a:rPr>
              <a:pPr/>
              <a:t>23</a:t>
            </a:fld>
            <a:endParaRPr lang="en-US" altLang="en-US">
              <a:solidFill>
                <a:srgbClr val="FFFFFF"/>
              </a:solidFill>
            </a:endParaRPr>
          </a:p>
        </p:txBody>
      </p:sp>
      <p:sp>
        <p:nvSpPr>
          <p:cNvPr id="168962" name="Rectangle 2"/>
          <p:cNvSpPr>
            <a:spLocks noGrp="1" noChangeArrowheads="1"/>
          </p:cNvSpPr>
          <p:nvPr>
            <p:ph type="title"/>
          </p:nvPr>
        </p:nvSpPr>
        <p:spPr>
          <a:xfrm>
            <a:off x="685800" y="228600"/>
            <a:ext cx="7772400" cy="914400"/>
          </a:xfrm>
        </p:spPr>
        <p:txBody>
          <a:bodyPr/>
          <a:lstStyle/>
          <a:p>
            <a:r>
              <a:rPr lang="en-US" altLang="en-US" dirty="0"/>
              <a:t>Signed and Unsigned Integers</a:t>
            </a:r>
            <a:br>
              <a:rPr lang="en-US" altLang="en-US" dirty="0"/>
            </a:br>
            <a:r>
              <a:rPr lang="en-US" altLang="en-US" dirty="0"/>
              <a:t>A Hardware Viewpoint</a:t>
            </a:r>
          </a:p>
        </p:txBody>
      </p:sp>
      <p:sp>
        <p:nvSpPr>
          <p:cNvPr id="168963" name="Rectangle 3"/>
          <p:cNvSpPr>
            <a:spLocks noGrp="1" noChangeArrowheads="1"/>
          </p:cNvSpPr>
          <p:nvPr>
            <p:ph type="body" idx="4294967295"/>
          </p:nvPr>
        </p:nvSpPr>
        <p:spPr>
          <a:xfrm>
            <a:off x="685800" y="1143000"/>
            <a:ext cx="7772400" cy="4953000"/>
          </a:xfrm>
        </p:spPr>
        <p:txBody>
          <a:bodyPr/>
          <a:lstStyle/>
          <a:p>
            <a:endParaRPr lang="en-US" altLang="en-US" dirty="0"/>
          </a:p>
          <a:p>
            <a:r>
              <a:rPr lang="en-US" altLang="en-US" dirty="0"/>
              <a:t>All CPU instructions operate exactly the same on signed and unsigned integers</a:t>
            </a:r>
          </a:p>
          <a:p>
            <a:endParaRPr lang="en-US" altLang="en-US" dirty="0"/>
          </a:p>
          <a:p>
            <a:r>
              <a:rPr lang="en-US" altLang="en-US" dirty="0"/>
              <a:t>The CPU cannot distinguish between signed and unsigned integers</a:t>
            </a:r>
          </a:p>
          <a:p>
            <a:endParaRPr lang="en-US" altLang="en-US" dirty="0"/>
          </a:p>
          <a:p>
            <a:r>
              <a:rPr lang="en-US" altLang="en-US" dirty="0"/>
              <a:t>YOU, the programmer, are solely responsible for using the correct data type with each </a:t>
            </a:r>
            <a:r>
              <a:rPr lang="en-US" altLang="en-US" dirty="0" smtClean="0"/>
              <a:t>instruction</a:t>
            </a:r>
          </a:p>
          <a:p>
            <a:endParaRPr lang="en-US" altLang="en-US" dirty="0"/>
          </a:p>
          <a:p>
            <a:pPr lvl="1"/>
            <a:r>
              <a:rPr lang="en-US" altLang="en-US" dirty="0" smtClean="0">
                <a:solidFill>
                  <a:srgbClr val="FFC000"/>
                </a:solidFill>
              </a:rPr>
              <a:t>You are also responsible for determining/using the correct interpretation of the results of operations</a:t>
            </a:r>
            <a:endParaRPr lang="en-US" altLang="en-US" dirty="0">
              <a:solidFill>
                <a:srgbClr val="FFC000"/>
              </a:solidFill>
            </a:endParaRPr>
          </a:p>
        </p:txBody>
      </p:sp>
      <p:sp>
        <p:nvSpPr>
          <p:cNvPr id="168964" name="Text Box 4"/>
          <p:cNvSpPr txBox="1">
            <a:spLocks noChangeArrowheads="1"/>
          </p:cNvSpPr>
          <p:nvPr/>
        </p:nvSpPr>
        <p:spPr bwMode="auto">
          <a:xfrm>
            <a:off x="685800" y="6019800"/>
            <a:ext cx="370205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p>
            <a:r>
              <a:rPr lang="en-US" altLang="en-US" sz="1200">
                <a:solidFill>
                  <a:srgbClr val="FFFFFF"/>
                </a:solidFill>
              </a:rPr>
              <a:t>Added Slide.  Gerald Cahill, Antelope Valley College</a:t>
            </a:r>
            <a:endParaRPr lang="en-US" altLang="en-US">
              <a:solidFill>
                <a:srgbClr val="FFFFFF"/>
              </a:solidFill>
            </a:endParaRPr>
          </a:p>
        </p:txBody>
      </p:sp>
    </p:spTree>
    <p:extLst>
      <p:ext uri="{BB962C8B-B14F-4D97-AF65-F5344CB8AC3E}">
        <p14:creationId xmlns:p14="http://schemas.microsoft.com/office/powerpoint/2010/main" val="10916453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3"/>
          <p:cNvSpPr>
            <a:spLocks noGrp="1"/>
          </p:cNvSpPr>
          <p:nvPr>
            <p:ph type="sldNum" sz="quarter" idx="11"/>
          </p:nvPr>
        </p:nvSpPr>
        <p:spPr/>
        <p:txBody>
          <a:bodyPr/>
          <a:lstStyle/>
          <a:p>
            <a:fld id="{626294B4-61FC-402F-97C2-524857F744C7}" type="slidenum">
              <a:rPr lang="en-US" altLang="en-US">
                <a:solidFill>
                  <a:srgbClr val="FFFFFF"/>
                </a:solidFill>
              </a:rPr>
              <a:pPr/>
              <a:t>24</a:t>
            </a:fld>
            <a:endParaRPr lang="en-US" altLang="en-US">
              <a:solidFill>
                <a:srgbClr val="FFFFFF"/>
              </a:solidFill>
            </a:endParaRPr>
          </a:p>
        </p:txBody>
      </p:sp>
      <p:sp>
        <p:nvSpPr>
          <p:cNvPr id="169986" name="Rectangle 3074"/>
          <p:cNvSpPr>
            <a:spLocks noGrp="1" noChangeArrowheads="1"/>
          </p:cNvSpPr>
          <p:nvPr>
            <p:ph type="title"/>
          </p:nvPr>
        </p:nvSpPr>
        <p:spPr>
          <a:xfrm>
            <a:off x="685800" y="152400"/>
            <a:ext cx="7772400" cy="1066800"/>
          </a:xfrm>
        </p:spPr>
        <p:txBody>
          <a:bodyPr/>
          <a:lstStyle/>
          <a:p>
            <a:r>
              <a:rPr lang="en-US" altLang="en-US" dirty="0" smtClean="0"/>
              <a:t>Overflow Flag </a:t>
            </a:r>
            <a:r>
              <a:rPr lang="en-US" altLang="en-US" dirty="0"/>
              <a:t>and Carry </a:t>
            </a:r>
            <a:r>
              <a:rPr lang="en-US" altLang="en-US" dirty="0" smtClean="0"/>
              <a:t>Flag</a:t>
            </a:r>
            <a:r>
              <a:rPr lang="en-US" altLang="en-US" dirty="0"/>
              <a:t/>
            </a:r>
            <a:br>
              <a:rPr lang="en-US" altLang="en-US" dirty="0"/>
            </a:br>
            <a:r>
              <a:rPr lang="en-US" altLang="en-US" dirty="0"/>
              <a:t>A Hardware Viewpoint</a:t>
            </a:r>
          </a:p>
        </p:txBody>
      </p:sp>
      <p:sp>
        <p:nvSpPr>
          <p:cNvPr id="169987" name="Rectangle 3075"/>
          <p:cNvSpPr>
            <a:spLocks noGrp="1" noChangeArrowheads="1"/>
          </p:cNvSpPr>
          <p:nvPr>
            <p:ph type="body" idx="4294967295"/>
          </p:nvPr>
        </p:nvSpPr>
        <p:spPr>
          <a:xfrm>
            <a:off x="533400" y="1447800"/>
            <a:ext cx="8229600" cy="3352800"/>
          </a:xfrm>
        </p:spPr>
        <p:txBody>
          <a:bodyPr/>
          <a:lstStyle/>
          <a:p>
            <a:r>
              <a:rPr lang="en-US" altLang="en-US" dirty="0"/>
              <a:t>How the </a:t>
            </a:r>
            <a:r>
              <a:rPr lang="en-US" altLang="en-US" dirty="0">
                <a:solidFill>
                  <a:schemeClr val="tx2"/>
                </a:solidFill>
              </a:rPr>
              <a:t>ADD</a:t>
            </a:r>
            <a:r>
              <a:rPr lang="en-US" altLang="en-US" dirty="0"/>
              <a:t> instruction affects OF and CF:</a:t>
            </a:r>
          </a:p>
          <a:p>
            <a:pPr lvl="1"/>
            <a:r>
              <a:rPr lang="en-US" altLang="en-US" dirty="0"/>
              <a:t>CF  =  (carry out of the MSB</a:t>
            </a:r>
            <a:r>
              <a:rPr lang="en-US" altLang="en-US" dirty="0" smtClean="0"/>
              <a:t>)</a:t>
            </a:r>
          </a:p>
          <a:p>
            <a:pPr lvl="1"/>
            <a:r>
              <a:rPr lang="en-US" altLang="en-US" dirty="0" smtClean="0"/>
              <a:t>CI   =  (</a:t>
            </a:r>
            <a:r>
              <a:rPr lang="en-US" altLang="en-US" dirty="0"/>
              <a:t>carry </a:t>
            </a:r>
            <a:r>
              <a:rPr lang="en-US" altLang="en-US" dirty="0" smtClean="0"/>
              <a:t>in to the </a:t>
            </a:r>
            <a:r>
              <a:rPr lang="en-US" altLang="en-US" dirty="0"/>
              <a:t>MSB</a:t>
            </a:r>
            <a:r>
              <a:rPr lang="en-US" altLang="en-US" dirty="0" smtClean="0"/>
              <a:t>)</a:t>
            </a:r>
            <a:endParaRPr lang="en-US" altLang="en-US" dirty="0"/>
          </a:p>
          <a:p>
            <a:pPr lvl="1"/>
            <a:r>
              <a:rPr lang="en-US" altLang="en-US" dirty="0"/>
              <a:t>OF  = CF XOR </a:t>
            </a:r>
            <a:r>
              <a:rPr lang="en-US" altLang="en-US" dirty="0" smtClean="0"/>
              <a:t>CI</a:t>
            </a:r>
          </a:p>
          <a:p>
            <a:pPr lvl="1"/>
            <a:endParaRPr lang="en-US" altLang="en-US" dirty="0"/>
          </a:p>
          <a:p>
            <a:r>
              <a:rPr lang="en-US" altLang="en-US" dirty="0"/>
              <a:t>How the </a:t>
            </a:r>
            <a:r>
              <a:rPr lang="en-US" altLang="en-US" dirty="0">
                <a:solidFill>
                  <a:schemeClr val="tx2"/>
                </a:solidFill>
              </a:rPr>
              <a:t>SUB</a:t>
            </a:r>
            <a:r>
              <a:rPr lang="en-US" altLang="en-US" dirty="0"/>
              <a:t> instruction affects OF and CF</a:t>
            </a:r>
            <a:r>
              <a:rPr lang="en-US" altLang="en-US" dirty="0" smtClean="0"/>
              <a:t>:</a:t>
            </a:r>
            <a:endParaRPr lang="en-US" altLang="en-US" dirty="0"/>
          </a:p>
          <a:p>
            <a:pPr lvl="1"/>
            <a:r>
              <a:rPr lang="en-US" altLang="en-US" dirty="0" smtClean="0">
                <a:solidFill>
                  <a:srgbClr val="FFC000"/>
                </a:solidFill>
              </a:rPr>
              <a:t>NEG</a:t>
            </a:r>
            <a:r>
              <a:rPr lang="en-US" altLang="en-US" dirty="0" smtClean="0"/>
              <a:t> the </a:t>
            </a:r>
            <a:r>
              <a:rPr lang="en-US" altLang="en-US" dirty="0"/>
              <a:t>source and </a:t>
            </a:r>
            <a:r>
              <a:rPr lang="en-US" altLang="en-US" dirty="0" smtClean="0">
                <a:solidFill>
                  <a:srgbClr val="FFC000"/>
                </a:solidFill>
              </a:rPr>
              <a:t>ADD</a:t>
            </a:r>
            <a:r>
              <a:rPr lang="en-US" altLang="en-US" dirty="0" smtClean="0"/>
              <a:t> it </a:t>
            </a:r>
            <a:r>
              <a:rPr lang="en-US" altLang="en-US" dirty="0"/>
              <a:t>to the </a:t>
            </a:r>
            <a:r>
              <a:rPr lang="en-US" altLang="en-US" dirty="0" smtClean="0"/>
              <a:t>destination</a:t>
            </a:r>
          </a:p>
          <a:p>
            <a:pPr lvl="1"/>
            <a:r>
              <a:rPr lang="en-US" altLang="en-US" dirty="0"/>
              <a:t>CF  = INVERT (carry out of the MSB)</a:t>
            </a:r>
          </a:p>
          <a:p>
            <a:pPr lvl="1"/>
            <a:r>
              <a:rPr lang="en-US" altLang="en-US" dirty="0"/>
              <a:t>CI   </a:t>
            </a:r>
            <a:r>
              <a:rPr lang="en-US" altLang="en-US"/>
              <a:t>=  </a:t>
            </a:r>
            <a:r>
              <a:rPr lang="en-US" altLang="en-US" smtClean="0"/>
              <a:t>INVERT (carry </a:t>
            </a:r>
            <a:r>
              <a:rPr lang="en-US" altLang="en-US" dirty="0"/>
              <a:t>in to the MSB)</a:t>
            </a:r>
          </a:p>
          <a:p>
            <a:pPr lvl="1"/>
            <a:r>
              <a:rPr lang="en-US" altLang="en-US" dirty="0"/>
              <a:t>OF  = CF XOR </a:t>
            </a:r>
            <a:r>
              <a:rPr lang="en-US" altLang="en-US" dirty="0" smtClean="0"/>
              <a:t>CI</a:t>
            </a:r>
            <a:endParaRPr lang="en-US" altLang="en-US" dirty="0"/>
          </a:p>
        </p:txBody>
      </p:sp>
      <p:sp>
        <p:nvSpPr>
          <p:cNvPr id="169989" name="Text Box 3077"/>
          <p:cNvSpPr txBox="1">
            <a:spLocks noChangeArrowheads="1"/>
          </p:cNvSpPr>
          <p:nvPr/>
        </p:nvSpPr>
        <p:spPr bwMode="auto">
          <a:xfrm>
            <a:off x="4495800" y="5181600"/>
            <a:ext cx="4114800" cy="1114425"/>
          </a:xfrm>
          <a:prstGeom prst="rect">
            <a:avLst/>
          </a:prstGeom>
          <a:noFill/>
          <a:ln w="9525">
            <a:solidFill>
              <a:srgbClr val="B2B2B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r>
              <a:rPr lang="en-US" altLang="en-US" sz="1600" dirty="0">
                <a:solidFill>
                  <a:srgbClr val="FFFFFF"/>
                </a:solidFill>
              </a:rPr>
              <a:t> MSB = Most Significant Bit (high-order bit)</a:t>
            </a:r>
          </a:p>
          <a:p>
            <a:pPr>
              <a:spcBef>
                <a:spcPct val="20000"/>
              </a:spcBef>
            </a:pPr>
            <a:r>
              <a:rPr lang="en-US" altLang="en-US" sz="1600" dirty="0">
                <a:solidFill>
                  <a:srgbClr val="FFFFFF"/>
                </a:solidFill>
              </a:rPr>
              <a:t> XOR = </a:t>
            </a:r>
            <a:r>
              <a:rPr lang="en-US" altLang="en-US" sz="1600" dirty="0" err="1">
                <a:solidFill>
                  <a:srgbClr val="FFFFFF"/>
                </a:solidFill>
              </a:rPr>
              <a:t>eXclusive</a:t>
            </a:r>
            <a:r>
              <a:rPr lang="en-US" altLang="en-US" sz="1600" dirty="0">
                <a:solidFill>
                  <a:srgbClr val="FFFFFF"/>
                </a:solidFill>
              </a:rPr>
              <a:t>-OR operation</a:t>
            </a:r>
          </a:p>
          <a:p>
            <a:pPr>
              <a:spcBef>
                <a:spcPct val="20000"/>
              </a:spcBef>
            </a:pPr>
            <a:r>
              <a:rPr lang="en-US" altLang="en-US" sz="1600" dirty="0">
                <a:solidFill>
                  <a:srgbClr val="FFFFFF"/>
                </a:solidFill>
              </a:rPr>
              <a:t> NEG = Negate (same as </a:t>
            </a:r>
            <a:r>
              <a:rPr lang="en-US" altLang="en-US" sz="1600" dirty="0">
                <a:solidFill>
                  <a:srgbClr val="FFC000"/>
                </a:solidFill>
              </a:rPr>
              <a:t>SUB  </a:t>
            </a:r>
            <a:r>
              <a:rPr lang="en-US" altLang="en-US" sz="1600" dirty="0" smtClean="0">
                <a:solidFill>
                  <a:srgbClr val="FFC000"/>
                </a:solidFill>
              </a:rPr>
              <a:t>0,source </a:t>
            </a:r>
            <a:r>
              <a:rPr lang="en-US" altLang="en-US" sz="1600" dirty="0">
                <a:solidFill>
                  <a:srgbClr val="FFFFFF"/>
                </a:solidFill>
              </a:rPr>
              <a:t>)</a:t>
            </a:r>
          </a:p>
        </p:txBody>
      </p:sp>
    </p:spTree>
    <p:extLst>
      <p:ext uri="{BB962C8B-B14F-4D97-AF65-F5344CB8AC3E}">
        <p14:creationId xmlns:p14="http://schemas.microsoft.com/office/powerpoint/2010/main" val="34559968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814906BA-CEEB-42E5-AA7C-CDCFF0A55A9A}" type="slidenum">
              <a:rPr lang="en-US" altLang="en-US">
                <a:solidFill>
                  <a:srgbClr val="FFFFFF"/>
                </a:solidFill>
              </a:rPr>
              <a:pPr/>
              <a:t>25</a:t>
            </a:fld>
            <a:endParaRPr lang="en-US" altLang="en-US">
              <a:solidFill>
                <a:srgbClr val="FFFFFF"/>
              </a:solidFill>
            </a:endParaRPr>
          </a:p>
        </p:txBody>
      </p:sp>
      <p:sp>
        <p:nvSpPr>
          <p:cNvPr id="112642" name="Rectangle 2"/>
          <p:cNvSpPr>
            <a:spLocks noGrp="1" noChangeArrowheads="1"/>
          </p:cNvSpPr>
          <p:nvPr>
            <p:ph type="title"/>
          </p:nvPr>
        </p:nvSpPr>
        <p:spPr/>
        <p:txBody>
          <a:bodyPr/>
          <a:lstStyle/>
          <a:p>
            <a:r>
              <a:rPr lang="en-US" altLang="en-US" dirty="0"/>
              <a:t>Carry Flag (CF)</a:t>
            </a:r>
          </a:p>
        </p:txBody>
      </p:sp>
      <p:sp>
        <p:nvSpPr>
          <p:cNvPr id="112643" name="Rectangle 3"/>
          <p:cNvSpPr>
            <a:spLocks noGrp="1" noChangeArrowheads="1"/>
          </p:cNvSpPr>
          <p:nvPr>
            <p:ph type="body" idx="1"/>
          </p:nvPr>
        </p:nvSpPr>
        <p:spPr>
          <a:xfrm>
            <a:off x="685800" y="1143000"/>
            <a:ext cx="7772400" cy="1143000"/>
          </a:xfrm>
        </p:spPr>
        <p:txBody>
          <a:bodyPr/>
          <a:lstStyle/>
          <a:p>
            <a:pPr marL="0" indent="0">
              <a:lnSpc>
                <a:spcPct val="110000"/>
              </a:lnSpc>
              <a:buFontTx/>
              <a:buNone/>
            </a:pPr>
            <a:r>
              <a:rPr lang="en-US" altLang="en-US" sz="2000" dirty="0"/>
              <a:t>The Carry flag is set when the result of an operation generates an </a:t>
            </a:r>
            <a:r>
              <a:rPr lang="en-US" altLang="en-US" sz="2000" dirty="0">
                <a:solidFill>
                  <a:schemeClr val="tx2"/>
                </a:solidFill>
              </a:rPr>
              <a:t>unsigned</a:t>
            </a:r>
            <a:r>
              <a:rPr lang="en-US" altLang="en-US" sz="2000" dirty="0"/>
              <a:t> value that is </a:t>
            </a:r>
            <a:r>
              <a:rPr lang="en-US" altLang="en-US" sz="2000" dirty="0" smtClean="0"/>
              <a:t>out </a:t>
            </a:r>
            <a:r>
              <a:rPr lang="en-US" altLang="en-US" sz="2000" dirty="0"/>
              <a:t>of range (too big or too small for the destination operand).</a:t>
            </a:r>
          </a:p>
        </p:txBody>
      </p:sp>
      <p:sp>
        <p:nvSpPr>
          <p:cNvPr id="112644" name="Text Box 4"/>
          <p:cNvSpPr txBox="1">
            <a:spLocks noChangeArrowheads="1"/>
          </p:cNvSpPr>
          <p:nvPr/>
        </p:nvSpPr>
        <p:spPr bwMode="auto">
          <a:xfrm>
            <a:off x="1066800" y="2514600"/>
            <a:ext cx="68580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dirty="0" err="1">
                <a:solidFill>
                  <a:srgbClr val="FFFFFF"/>
                </a:solidFill>
                <a:latin typeface="Courier New" pitchFamily="49" charset="0"/>
              </a:rPr>
              <a:t>mov</a:t>
            </a:r>
            <a:r>
              <a:rPr lang="en-US" altLang="en-US" sz="1800" b="1" dirty="0">
                <a:solidFill>
                  <a:srgbClr val="FFFFFF"/>
                </a:solidFill>
                <a:latin typeface="Courier New" pitchFamily="49" charset="0"/>
              </a:rPr>
              <a:t> al,0FFh</a:t>
            </a:r>
          </a:p>
          <a:p>
            <a:pPr>
              <a:lnSpc>
                <a:spcPct val="50000"/>
              </a:lnSpc>
              <a:spcBef>
                <a:spcPct val="50000"/>
              </a:spcBef>
            </a:pPr>
            <a:r>
              <a:rPr lang="en-US" altLang="en-US" sz="1800" b="1" dirty="0">
                <a:solidFill>
                  <a:srgbClr val="FFFFFF"/>
                </a:solidFill>
                <a:latin typeface="Courier New" pitchFamily="49" charset="0"/>
              </a:rPr>
              <a:t>add al,1	; CF = 1, AL = 00</a:t>
            </a:r>
          </a:p>
          <a:p>
            <a:pPr>
              <a:lnSpc>
                <a:spcPct val="50000"/>
              </a:lnSpc>
              <a:spcBef>
                <a:spcPct val="50000"/>
              </a:spcBef>
            </a:pPr>
            <a:endParaRPr lang="en-US" altLang="en-US" sz="1800" b="1" dirty="0">
              <a:solidFill>
                <a:srgbClr val="FFFFFF"/>
              </a:solidFill>
              <a:latin typeface="Courier New" pitchFamily="49" charset="0"/>
            </a:endParaRPr>
          </a:p>
          <a:p>
            <a:pPr>
              <a:lnSpc>
                <a:spcPct val="50000"/>
              </a:lnSpc>
              <a:spcBef>
                <a:spcPct val="50000"/>
              </a:spcBef>
            </a:pPr>
            <a:r>
              <a:rPr lang="en-US" altLang="en-US" sz="1800" b="1" dirty="0">
                <a:solidFill>
                  <a:srgbClr val="FFFFFF"/>
                </a:solidFill>
                <a:latin typeface="Courier New" pitchFamily="49" charset="0"/>
              </a:rPr>
              <a:t>; Try to go below zero:</a:t>
            </a:r>
          </a:p>
          <a:p>
            <a:pPr>
              <a:lnSpc>
                <a:spcPct val="50000"/>
              </a:lnSpc>
              <a:spcBef>
                <a:spcPct val="50000"/>
              </a:spcBef>
            </a:pPr>
            <a:endParaRPr lang="en-US" altLang="en-US" sz="1800" b="1" dirty="0">
              <a:solidFill>
                <a:srgbClr val="FFFFFF"/>
              </a:solidFill>
              <a:latin typeface="Courier New" pitchFamily="49" charset="0"/>
            </a:endParaRPr>
          </a:p>
          <a:p>
            <a:pPr>
              <a:lnSpc>
                <a:spcPct val="50000"/>
              </a:lnSpc>
              <a:spcBef>
                <a:spcPct val="50000"/>
              </a:spcBef>
            </a:pPr>
            <a:r>
              <a:rPr lang="en-US" altLang="en-US" sz="1800" b="1" dirty="0" err="1">
                <a:solidFill>
                  <a:srgbClr val="FFFFFF"/>
                </a:solidFill>
                <a:latin typeface="Courier New" pitchFamily="49" charset="0"/>
              </a:rPr>
              <a:t>mov</a:t>
            </a:r>
            <a:r>
              <a:rPr lang="en-US" altLang="en-US" sz="1800" b="1" dirty="0">
                <a:solidFill>
                  <a:srgbClr val="FFFFFF"/>
                </a:solidFill>
                <a:latin typeface="Courier New" pitchFamily="49" charset="0"/>
              </a:rPr>
              <a:t> al,0</a:t>
            </a:r>
          </a:p>
          <a:p>
            <a:pPr>
              <a:lnSpc>
                <a:spcPct val="50000"/>
              </a:lnSpc>
              <a:spcBef>
                <a:spcPct val="50000"/>
              </a:spcBef>
            </a:pPr>
            <a:r>
              <a:rPr lang="en-US" altLang="en-US" sz="1800" b="1" dirty="0">
                <a:solidFill>
                  <a:srgbClr val="FFFFFF"/>
                </a:solidFill>
                <a:latin typeface="Courier New" pitchFamily="49" charset="0"/>
              </a:rPr>
              <a:t>sub al,1	; CF = 1, AL = FF</a:t>
            </a:r>
          </a:p>
        </p:txBody>
      </p:sp>
    </p:spTree>
    <p:extLst>
      <p:ext uri="{BB962C8B-B14F-4D97-AF65-F5344CB8AC3E}">
        <p14:creationId xmlns:p14="http://schemas.microsoft.com/office/powerpoint/2010/main" val="1770954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7" name="Slide Number Placeholder 3"/>
          <p:cNvSpPr>
            <a:spLocks noGrp="1"/>
          </p:cNvSpPr>
          <p:nvPr>
            <p:ph type="sldNum" sz="quarter" idx="11"/>
          </p:nvPr>
        </p:nvSpPr>
        <p:spPr/>
        <p:txBody>
          <a:bodyPr/>
          <a:lstStyle/>
          <a:p>
            <a:fld id="{A1C592EC-B0F6-4C6B-AF24-FD37CD74F5B9}" type="slidenum">
              <a:rPr lang="en-US" altLang="en-US">
                <a:solidFill>
                  <a:srgbClr val="FFFFFF"/>
                </a:solidFill>
              </a:rPr>
              <a:pPr/>
              <a:t>26</a:t>
            </a:fld>
            <a:endParaRPr lang="en-US" altLang="en-US">
              <a:solidFill>
                <a:srgbClr val="FFFFFF"/>
              </a:solidFill>
            </a:endParaRPr>
          </a:p>
        </p:txBody>
      </p:sp>
      <p:sp>
        <p:nvSpPr>
          <p:cNvPr id="106498" name="Rectangle 1026"/>
          <p:cNvSpPr>
            <a:spLocks noGrp="1" noChangeArrowheads="1"/>
          </p:cNvSpPr>
          <p:nvPr>
            <p:ph type="title"/>
          </p:nvPr>
        </p:nvSpPr>
        <p:spPr/>
        <p:txBody>
          <a:bodyPr/>
          <a:lstStyle/>
          <a:p>
            <a:r>
              <a:rPr lang="en-US" altLang="en-US" dirty="0">
                <a:solidFill>
                  <a:srgbClr val="92D050"/>
                </a:solidFill>
              </a:rPr>
              <a:t>Your turn . . .</a:t>
            </a:r>
          </a:p>
        </p:txBody>
      </p:sp>
      <p:sp>
        <p:nvSpPr>
          <p:cNvPr id="106499" name="Text Box 1027"/>
          <p:cNvSpPr txBox="1">
            <a:spLocks noChangeArrowheads="1"/>
          </p:cNvSpPr>
          <p:nvPr/>
        </p:nvSpPr>
        <p:spPr bwMode="auto">
          <a:xfrm>
            <a:off x="1066800" y="2209800"/>
            <a:ext cx="69342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2857500" algn="l"/>
                <a:tab pos="4114800" algn="l"/>
              </a:tabLst>
              <a:defRPr sz="2400">
                <a:solidFill>
                  <a:schemeClr val="tx1"/>
                </a:solidFill>
                <a:latin typeface="Times New Roman" pitchFamily="18" charset="0"/>
              </a:defRPr>
            </a:lvl1pPr>
            <a:lvl2pPr>
              <a:tabLst>
                <a:tab pos="457200" algn="l"/>
                <a:tab pos="2857500" algn="l"/>
                <a:tab pos="4114800" algn="l"/>
              </a:tabLst>
              <a:defRPr sz="2400">
                <a:solidFill>
                  <a:schemeClr val="tx1"/>
                </a:solidFill>
                <a:latin typeface="Times New Roman" pitchFamily="18" charset="0"/>
              </a:defRPr>
            </a:lvl2pPr>
            <a:lvl3pPr>
              <a:tabLst>
                <a:tab pos="457200" algn="l"/>
                <a:tab pos="2857500" algn="l"/>
                <a:tab pos="4114800" algn="l"/>
              </a:tabLst>
              <a:defRPr sz="2400">
                <a:solidFill>
                  <a:schemeClr val="tx1"/>
                </a:solidFill>
                <a:latin typeface="Times New Roman" pitchFamily="18" charset="0"/>
              </a:defRPr>
            </a:lvl3pPr>
            <a:lvl4pPr>
              <a:tabLst>
                <a:tab pos="457200" algn="l"/>
                <a:tab pos="2857500" algn="l"/>
                <a:tab pos="4114800" algn="l"/>
              </a:tabLst>
              <a:defRPr sz="2400">
                <a:solidFill>
                  <a:schemeClr val="tx1"/>
                </a:solidFill>
                <a:latin typeface="Times New Roman" pitchFamily="18" charset="0"/>
              </a:defRPr>
            </a:lvl4pPr>
            <a:lvl5pPr>
              <a:tabLst>
                <a:tab pos="457200" algn="l"/>
                <a:tab pos="28575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28575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28575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28575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28575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a:solidFill>
                  <a:srgbClr val="FFFFFF"/>
                </a:solidFill>
                <a:latin typeface="Courier New" pitchFamily="49" charset="0"/>
              </a:rPr>
              <a:t>mov ax,00FFh</a:t>
            </a:r>
          </a:p>
          <a:p>
            <a:pPr>
              <a:lnSpc>
                <a:spcPct val="50000"/>
              </a:lnSpc>
              <a:spcBef>
                <a:spcPct val="50000"/>
              </a:spcBef>
            </a:pPr>
            <a:r>
              <a:rPr lang="en-US" altLang="en-US" sz="1800" b="1">
                <a:solidFill>
                  <a:srgbClr val="FFFFFF"/>
                </a:solidFill>
                <a:latin typeface="Courier New" pitchFamily="49" charset="0"/>
              </a:rPr>
              <a:t>add ax,1	; AX=       SF=  ZF=  CF=</a:t>
            </a:r>
          </a:p>
          <a:p>
            <a:pPr>
              <a:lnSpc>
                <a:spcPct val="50000"/>
              </a:lnSpc>
              <a:spcBef>
                <a:spcPct val="50000"/>
              </a:spcBef>
            </a:pPr>
            <a:r>
              <a:rPr lang="en-US" altLang="en-US" sz="1800" b="1">
                <a:solidFill>
                  <a:srgbClr val="FFFFFF"/>
                </a:solidFill>
                <a:latin typeface="Courier New" pitchFamily="49" charset="0"/>
              </a:rPr>
              <a:t>sub ax,1	; AX=       SF=  ZF=  CF=</a:t>
            </a:r>
          </a:p>
          <a:p>
            <a:pPr>
              <a:lnSpc>
                <a:spcPct val="50000"/>
              </a:lnSpc>
              <a:spcBef>
                <a:spcPct val="50000"/>
              </a:spcBef>
            </a:pPr>
            <a:r>
              <a:rPr lang="en-US" altLang="en-US" sz="1800" b="1">
                <a:solidFill>
                  <a:srgbClr val="FFFFFF"/>
                </a:solidFill>
                <a:latin typeface="Courier New" pitchFamily="49" charset="0"/>
              </a:rPr>
              <a:t>add al,1	; AL=       SF=  ZF=  CF=</a:t>
            </a:r>
          </a:p>
          <a:p>
            <a:pPr>
              <a:lnSpc>
                <a:spcPct val="50000"/>
              </a:lnSpc>
              <a:spcBef>
                <a:spcPct val="50000"/>
              </a:spcBef>
            </a:pPr>
            <a:r>
              <a:rPr lang="en-US" altLang="en-US" sz="1800" b="1">
                <a:solidFill>
                  <a:srgbClr val="FFFFFF"/>
                </a:solidFill>
                <a:latin typeface="Courier New" pitchFamily="49" charset="0"/>
              </a:rPr>
              <a:t>mov bh,6Ch</a:t>
            </a:r>
          </a:p>
          <a:p>
            <a:pPr>
              <a:lnSpc>
                <a:spcPct val="50000"/>
              </a:lnSpc>
              <a:spcBef>
                <a:spcPct val="50000"/>
              </a:spcBef>
            </a:pPr>
            <a:r>
              <a:rPr lang="en-US" altLang="en-US" sz="1800" b="1">
                <a:solidFill>
                  <a:srgbClr val="FFFFFF"/>
                </a:solidFill>
                <a:latin typeface="Courier New" pitchFamily="49" charset="0"/>
              </a:rPr>
              <a:t>add bh,95h	; BH=       SF=  ZF=  CF=</a:t>
            </a:r>
          </a:p>
          <a:p>
            <a:pPr>
              <a:lnSpc>
                <a:spcPct val="50000"/>
              </a:lnSpc>
              <a:spcBef>
                <a:spcPct val="50000"/>
              </a:spcBef>
            </a:pPr>
            <a:endParaRPr lang="en-US" altLang="en-US" sz="1800" b="1">
              <a:solidFill>
                <a:srgbClr val="FFFFFF"/>
              </a:solidFill>
              <a:latin typeface="Courier New" pitchFamily="49" charset="0"/>
            </a:endParaRPr>
          </a:p>
          <a:p>
            <a:pPr>
              <a:lnSpc>
                <a:spcPct val="50000"/>
              </a:lnSpc>
              <a:spcBef>
                <a:spcPct val="50000"/>
              </a:spcBef>
            </a:pPr>
            <a:r>
              <a:rPr lang="en-US" altLang="en-US" sz="1800" b="1">
                <a:solidFill>
                  <a:srgbClr val="FFFFFF"/>
                </a:solidFill>
                <a:latin typeface="Courier New" pitchFamily="49" charset="0"/>
              </a:rPr>
              <a:t>mov al,2</a:t>
            </a:r>
          </a:p>
          <a:p>
            <a:pPr>
              <a:lnSpc>
                <a:spcPct val="50000"/>
              </a:lnSpc>
              <a:spcBef>
                <a:spcPct val="50000"/>
              </a:spcBef>
            </a:pPr>
            <a:r>
              <a:rPr lang="en-US" altLang="en-US" sz="1800" b="1">
                <a:solidFill>
                  <a:srgbClr val="FFFFFF"/>
                </a:solidFill>
                <a:latin typeface="Courier New" pitchFamily="49" charset="0"/>
              </a:rPr>
              <a:t>sub al,3	; AL=       SF=  ZF=  CF=</a:t>
            </a:r>
          </a:p>
        </p:txBody>
      </p:sp>
      <p:sp>
        <p:nvSpPr>
          <p:cNvPr id="106500" name="Text Box 1028"/>
          <p:cNvSpPr txBox="1">
            <a:spLocks noChangeArrowheads="1"/>
          </p:cNvSpPr>
          <p:nvPr/>
        </p:nvSpPr>
        <p:spPr bwMode="auto">
          <a:xfrm>
            <a:off x="685800" y="1066800"/>
            <a:ext cx="7696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For each of the following marked entries, show the values of the destination operand and the Sign, Zero, and Carry flags:</a:t>
            </a:r>
          </a:p>
        </p:txBody>
      </p:sp>
      <p:sp>
        <p:nvSpPr>
          <p:cNvPr id="106501" name="Text Box 1029"/>
          <p:cNvSpPr txBox="1">
            <a:spLocks noChangeArrowheads="1"/>
          </p:cNvSpPr>
          <p:nvPr/>
        </p:nvSpPr>
        <p:spPr bwMode="auto">
          <a:xfrm>
            <a:off x="4648200" y="2209800"/>
            <a:ext cx="36576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2857500" algn="l"/>
                <a:tab pos="4114800" algn="l"/>
              </a:tabLst>
              <a:defRPr sz="2400">
                <a:solidFill>
                  <a:schemeClr val="tx1"/>
                </a:solidFill>
                <a:latin typeface="Times New Roman" pitchFamily="18" charset="0"/>
              </a:defRPr>
            </a:lvl1pPr>
            <a:lvl2pPr>
              <a:tabLst>
                <a:tab pos="457200" algn="l"/>
                <a:tab pos="2857500" algn="l"/>
                <a:tab pos="4114800" algn="l"/>
              </a:tabLst>
              <a:defRPr sz="2400">
                <a:solidFill>
                  <a:schemeClr val="tx1"/>
                </a:solidFill>
                <a:latin typeface="Times New Roman" pitchFamily="18" charset="0"/>
              </a:defRPr>
            </a:lvl2pPr>
            <a:lvl3pPr>
              <a:tabLst>
                <a:tab pos="457200" algn="l"/>
                <a:tab pos="2857500" algn="l"/>
                <a:tab pos="4114800" algn="l"/>
              </a:tabLst>
              <a:defRPr sz="2400">
                <a:solidFill>
                  <a:schemeClr val="tx1"/>
                </a:solidFill>
                <a:latin typeface="Times New Roman" pitchFamily="18" charset="0"/>
              </a:defRPr>
            </a:lvl3pPr>
            <a:lvl4pPr>
              <a:tabLst>
                <a:tab pos="457200" algn="l"/>
                <a:tab pos="2857500" algn="l"/>
                <a:tab pos="4114800" algn="l"/>
              </a:tabLst>
              <a:defRPr sz="2400">
                <a:solidFill>
                  <a:schemeClr val="tx1"/>
                </a:solidFill>
                <a:latin typeface="Times New Roman" pitchFamily="18" charset="0"/>
              </a:defRPr>
            </a:lvl4pPr>
            <a:lvl5pPr>
              <a:tabLst>
                <a:tab pos="457200" algn="l"/>
                <a:tab pos="28575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28575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28575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28575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2857500" algn="l"/>
                <a:tab pos="4114800" algn="l"/>
              </a:tabLst>
              <a:defRPr sz="2400">
                <a:solidFill>
                  <a:schemeClr val="tx1"/>
                </a:solidFill>
                <a:latin typeface="Times New Roman" pitchFamily="18" charset="0"/>
              </a:defRPr>
            </a:lvl9pPr>
          </a:lstStyle>
          <a:p>
            <a:pPr>
              <a:lnSpc>
                <a:spcPct val="50000"/>
              </a:lnSpc>
              <a:spcBef>
                <a:spcPct val="50000"/>
              </a:spcBef>
            </a:pPr>
            <a:endParaRPr lang="en-US" altLang="en-US" sz="1800" b="1">
              <a:solidFill>
                <a:srgbClr val="FFCC66"/>
              </a:solidFill>
              <a:latin typeface="Courier New" pitchFamily="49" charset="0"/>
            </a:endParaRPr>
          </a:p>
          <a:p>
            <a:pPr>
              <a:lnSpc>
                <a:spcPct val="50000"/>
              </a:lnSpc>
              <a:spcBef>
                <a:spcPct val="50000"/>
              </a:spcBef>
            </a:pPr>
            <a:r>
              <a:rPr lang="en-US" altLang="en-US" sz="1800" b="1">
                <a:solidFill>
                  <a:srgbClr val="FFCC66"/>
                </a:solidFill>
                <a:latin typeface="Courier New" pitchFamily="49" charset="0"/>
              </a:rPr>
              <a:t>0100h     0    0    0</a:t>
            </a:r>
          </a:p>
          <a:p>
            <a:pPr>
              <a:lnSpc>
                <a:spcPct val="50000"/>
              </a:lnSpc>
              <a:spcBef>
                <a:spcPct val="50000"/>
              </a:spcBef>
            </a:pPr>
            <a:r>
              <a:rPr lang="en-US" altLang="en-US" sz="1800" b="1">
                <a:solidFill>
                  <a:srgbClr val="FFCC66"/>
                </a:solidFill>
                <a:latin typeface="Courier New" pitchFamily="49" charset="0"/>
              </a:rPr>
              <a:t>00FFh     0    0    0</a:t>
            </a:r>
          </a:p>
          <a:p>
            <a:pPr>
              <a:lnSpc>
                <a:spcPct val="50000"/>
              </a:lnSpc>
              <a:spcBef>
                <a:spcPct val="50000"/>
              </a:spcBef>
            </a:pPr>
            <a:r>
              <a:rPr lang="en-US" altLang="en-US" sz="1800" b="1">
                <a:solidFill>
                  <a:srgbClr val="FFCC66"/>
                </a:solidFill>
                <a:latin typeface="Courier New" pitchFamily="49" charset="0"/>
              </a:rPr>
              <a:t>00h       0    1    1</a:t>
            </a:r>
          </a:p>
          <a:p>
            <a:pPr>
              <a:lnSpc>
                <a:spcPct val="50000"/>
              </a:lnSpc>
              <a:spcBef>
                <a:spcPct val="50000"/>
              </a:spcBef>
            </a:pPr>
            <a:endParaRPr lang="en-US" altLang="en-US" sz="1800" b="1">
              <a:solidFill>
                <a:srgbClr val="FFCC66"/>
              </a:solidFill>
              <a:latin typeface="Courier New" pitchFamily="49" charset="0"/>
            </a:endParaRPr>
          </a:p>
          <a:p>
            <a:pPr>
              <a:lnSpc>
                <a:spcPct val="50000"/>
              </a:lnSpc>
              <a:spcBef>
                <a:spcPct val="50000"/>
              </a:spcBef>
            </a:pPr>
            <a:r>
              <a:rPr lang="en-US" altLang="en-US" sz="1800" b="1">
                <a:solidFill>
                  <a:srgbClr val="FFCC66"/>
                </a:solidFill>
                <a:latin typeface="Courier New" pitchFamily="49" charset="0"/>
              </a:rPr>
              <a:t>01h       0    0    1</a:t>
            </a:r>
          </a:p>
          <a:p>
            <a:pPr>
              <a:lnSpc>
                <a:spcPct val="50000"/>
              </a:lnSpc>
              <a:spcBef>
                <a:spcPct val="50000"/>
              </a:spcBef>
            </a:pPr>
            <a:endParaRPr lang="en-US" altLang="en-US" sz="1800" b="1">
              <a:solidFill>
                <a:srgbClr val="FFCC66"/>
              </a:solidFill>
              <a:latin typeface="Courier New" pitchFamily="49" charset="0"/>
            </a:endParaRPr>
          </a:p>
          <a:p>
            <a:pPr>
              <a:lnSpc>
                <a:spcPct val="50000"/>
              </a:lnSpc>
              <a:spcBef>
                <a:spcPct val="50000"/>
              </a:spcBef>
            </a:pPr>
            <a:endParaRPr lang="en-US" altLang="en-US" sz="1800" b="1">
              <a:solidFill>
                <a:srgbClr val="FFCC66"/>
              </a:solidFill>
              <a:latin typeface="Courier New" pitchFamily="49" charset="0"/>
            </a:endParaRPr>
          </a:p>
          <a:p>
            <a:pPr>
              <a:lnSpc>
                <a:spcPct val="50000"/>
              </a:lnSpc>
              <a:spcBef>
                <a:spcPct val="50000"/>
              </a:spcBef>
            </a:pPr>
            <a:r>
              <a:rPr lang="en-US" altLang="en-US" sz="1800" b="1">
                <a:solidFill>
                  <a:srgbClr val="FFCC66"/>
                </a:solidFill>
                <a:latin typeface="Courier New" pitchFamily="49" charset="0"/>
              </a:rPr>
              <a:t>FFh       1    0    1</a:t>
            </a:r>
          </a:p>
          <a:p>
            <a:pPr>
              <a:lnSpc>
                <a:spcPct val="50000"/>
              </a:lnSpc>
              <a:spcBef>
                <a:spcPct val="50000"/>
              </a:spcBef>
            </a:pPr>
            <a:endParaRPr lang="en-US" altLang="en-US" sz="1800" b="1">
              <a:solidFill>
                <a:srgbClr val="FFCC66"/>
              </a:solidFill>
              <a:latin typeface="Courier New" pitchFamily="49" charset="0"/>
            </a:endParaRPr>
          </a:p>
        </p:txBody>
      </p:sp>
    </p:spTree>
    <p:extLst>
      <p:ext uri="{BB962C8B-B14F-4D97-AF65-F5344CB8AC3E}">
        <p14:creationId xmlns:p14="http://schemas.microsoft.com/office/powerpoint/2010/main" val="2819422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65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1"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7" name="Slide Number Placeholder 4"/>
          <p:cNvSpPr>
            <a:spLocks noGrp="1"/>
          </p:cNvSpPr>
          <p:nvPr>
            <p:ph type="sldNum" sz="quarter" idx="11"/>
          </p:nvPr>
        </p:nvSpPr>
        <p:spPr/>
        <p:txBody>
          <a:bodyPr/>
          <a:lstStyle/>
          <a:p>
            <a:fld id="{DC7EEC00-75F2-4AB7-9754-E86F5AC65D0E}" type="slidenum">
              <a:rPr lang="en-US" altLang="en-US">
                <a:solidFill>
                  <a:srgbClr val="FFFFFF"/>
                </a:solidFill>
              </a:rPr>
              <a:pPr/>
              <a:t>27</a:t>
            </a:fld>
            <a:endParaRPr lang="en-US" altLang="en-US">
              <a:solidFill>
                <a:srgbClr val="FFFFFF"/>
              </a:solidFill>
            </a:endParaRPr>
          </a:p>
        </p:txBody>
      </p:sp>
      <p:sp>
        <p:nvSpPr>
          <p:cNvPr id="113666" name="Rectangle 2"/>
          <p:cNvSpPr>
            <a:spLocks noGrp="1" noChangeArrowheads="1"/>
          </p:cNvSpPr>
          <p:nvPr>
            <p:ph type="title"/>
          </p:nvPr>
        </p:nvSpPr>
        <p:spPr/>
        <p:txBody>
          <a:bodyPr/>
          <a:lstStyle/>
          <a:p>
            <a:r>
              <a:rPr lang="en-US" altLang="en-US" dirty="0"/>
              <a:t>Overflow Flag (OF)</a:t>
            </a:r>
          </a:p>
        </p:txBody>
      </p:sp>
      <p:sp>
        <p:nvSpPr>
          <p:cNvPr id="113667" name="Rectangle 3"/>
          <p:cNvSpPr>
            <a:spLocks noGrp="1" noChangeArrowheads="1"/>
          </p:cNvSpPr>
          <p:nvPr>
            <p:ph type="body" idx="1"/>
          </p:nvPr>
        </p:nvSpPr>
        <p:spPr>
          <a:xfrm>
            <a:off x="685800" y="1219200"/>
            <a:ext cx="7772400" cy="762000"/>
          </a:xfrm>
        </p:spPr>
        <p:txBody>
          <a:bodyPr/>
          <a:lstStyle/>
          <a:p>
            <a:pPr marL="0" indent="0">
              <a:buFontTx/>
              <a:buNone/>
            </a:pPr>
            <a:r>
              <a:rPr lang="en-US" altLang="en-US" sz="2000" dirty="0"/>
              <a:t>The Overflow flag is set when the </a:t>
            </a:r>
            <a:r>
              <a:rPr lang="en-US" altLang="en-US" sz="2000" dirty="0">
                <a:solidFill>
                  <a:schemeClr val="tx2"/>
                </a:solidFill>
              </a:rPr>
              <a:t>signed</a:t>
            </a:r>
            <a:r>
              <a:rPr lang="en-US" altLang="en-US" sz="2000" dirty="0"/>
              <a:t> result of an operation is invalid or out of range.</a:t>
            </a:r>
          </a:p>
        </p:txBody>
      </p:sp>
      <p:sp>
        <p:nvSpPr>
          <p:cNvPr id="113668" name="Text Box 4"/>
          <p:cNvSpPr txBox="1">
            <a:spLocks noChangeArrowheads="1"/>
          </p:cNvSpPr>
          <p:nvPr/>
        </p:nvSpPr>
        <p:spPr bwMode="auto">
          <a:xfrm>
            <a:off x="1219200" y="2133600"/>
            <a:ext cx="65532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3200400" algn="l"/>
              </a:tabLst>
              <a:defRPr sz="2400">
                <a:solidFill>
                  <a:schemeClr val="tx1"/>
                </a:solidFill>
                <a:latin typeface="Times New Roman" pitchFamily="18" charset="0"/>
              </a:defRPr>
            </a:lvl1pPr>
            <a:lvl2pPr>
              <a:tabLst>
                <a:tab pos="457200" algn="l"/>
                <a:tab pos="3200400" algn="l"/>
              </a:tabLst>
              <a:defRPr sz="2400">
                <a:solidFill>
                  <a:schemeClr val="tx1"/>
                </a:solidFill>
                <a:latin typeface="Times New Roman" pitchFamily="18" charset="0"/>
              </a:defRPr>
            </a:lvl2pPr>
            <a:lvl3pPr>
              <a:tabLst>
                <a:tab pos="457200" algn="l"/>
                <a:tab pos="3200400" algn="l"/>
              </a:tabLst>
              <a:defRPr sz="2400">
                <a:solidFill>
                  <a:schemeClr val="tx1"/>
                </a:solidFill>
                <a:latin typeface="Times New Roman" pitchFamily="18" charset="0"/>
              </a:defRPr>
            </a:lvl3pPr>
            <a:lvl4pPr>
              <a:tabLst>
                <a:tab pos="457200" algn="l"/>
                <a:tab pos="3200400" algn="l"/>
              </a:tabLst>
              <a:defRPr sz="2400">
                <a:solidFill>
                  <a:schemeClr val="tx1"/>
                </a:solidFill>
                <a:latin typeface="Times New Roman" pitchFamily="18" charset="0"/>
              </a:defRPr>
            </a:lvl4pPr>
            <a:lvl5pPr>
              <a:tabLst>
                <a:tab pos="457200" algn="l"/>
                <a:tab pos="3200400" algn="l"/>
              </a:tabLst>
              <a:defRPr sz="2400">
                <a:solidFill>
                  <a:schemeClr val="tx1"/>
                </a:solidFill>
                <a:latin typeface="Times New Roman" pitchFamily="18" charset="0"/>
              </a:defRPr>
            </a:lvl5pPr>
            <a:lvl6pPr fontAlgn="base">
              <a:spcBef>
                <a:spcPct val="0"/>
              </a:spcBef>
              <a:spcAft>
                <a:spcPct val="0"/>
              </a:spcAft>
              <a:tabLst>
                <a:tab pos="457200" algn="l"/>
                <a:tab pos="3200400" algn="l"/>
              </a:tabLst>
              <a:defRPr sz="2400">
                <a:solidFill>
                  <a:schemeClr val="tx1"/>
                </a:solidFill>
                <a:latin typeface="Times New Roman" pitchFamily="18" charset="0"/>
              </a:defRPr>
            </a:lvl6pPr>
            <a:lvl7pPr fontAlgn="base">
              <a:spcBef>
                <a:spcPct val="0"/>
              </a:spcBef>
              <a:spcAft>
                <a:spcPct val="0"/>
              </a:spcAft>
              <a:tabLst>
                <a:tab pos="457200" algn="l"/>
                <a:tab pos="3200400" algn="l"/>
              </a:tabLst>
              <a:defRPr sz="2400">
                <a:solidFill>
                  <a:schemeClr val="tx1"/>
                </a:solidFill>
                <a:latin typeface="Times New Roman" pitchFamily="18" charset="0"/>
              </a:defRPr>
            </a:lvl7pPr>
            <a:lvl8pPr fontAlgn="base">
              <a:spcBef>
                <a:spcPct val="0"/>
              </a:spcBef>
              <a:spcAft>
                <a:spcPct val="0"/>
              </a:spcAft>
              <a:tabLst>
                <a:tab pos="457200" algn="l"/>
                <a:tab pos="3200400" algn="l"/>
              </a:tabLst>
              <a:defRPr sz="2400">
                <a:solidFill>
                  <a:schemeClr val="tx1"/>
                </a:solidFill>
                <a:latin typeface="Times New Roman" pitchFamily="18" charset="0"/>
              </a:defRPr>
            </a:lvl8pPr>
            <a:lvl9pPr fontAlgn="base">
              <a:spcBef>
                <a:spcPct val="0"/>
              </a:spcBef>
              <a:spcAft>
                <a:spcPct val="0"/>
              </a:spcAft>
              <a:tabLst>
                <a:tab pos="457200" algn="l"/>
                <a:tab pos="3200400" algn="l"/>
              </a:tabLst>
              <a:defRPr sz="2400">
                <a:solidFill>
                  <a:schemeClr val="tx1"/>
                </a:solidFill>
                <a:latin typeface="Times New Roman" pitchFamily="18" charset="0"/>
              </a:defRPr>
            </a:lvl9pPr>
          </a:lstStyle>
          <a:p>
            <a:pPr>
              <a:lnSpc>
                <a:spcPct val="50000"/>
              </a:lnSpc>
              <a:spcBef>
                <a:spcPct val="50000"/>
              </a:spcBef>
            </a:pPr>
            <a:r>
              <a:rPr lang="en-US" altLang="en-US" sz="1800" b="1">
                <a:solidFill>
                  <a:srgbClr val="FFCC66"/>
                </a:solidFill>
                <a:latin typeface="Courier New" pitchFamily="49" charset="0"/>
              </a:rPr>
              <a:t>; Example 1</a:t>
            </a:r>
          </a:p>
          <a:p>
            <a:pPr>
              <a:lnSpc>
                <a:spcPct val="50000"/>
              </a:lnSpc>
              <a:spcBef>
                <a:spcPct val="50000"/>
              </a:spcBef>
            </a:pPr>
            <a:r>
              <a:rPr lang="en-US" altLang="en-US" sz="1800" b="1">
                <a:solidFill>
                  <a:srgbClr val="FFFFFF"/>
                </a:solidFill>
                <a:latin typeface="Courier New" pitchFamily="49" charset="0"/>
              </a:rPr>
              <a:t>mov al,+127</a:t>
            </a:r>
          </a:p>
          <a:p>
            <a:pPr>
              <a:lnSpc>
                <a:spcPct val="50000"/>
              </a:lnSpc>
              <a:spcBef>
                <a:spcPct val="50000"/>
              </a:spcBef>
            </a:pPr>
            <a:r>
              <a:rPr lang="en-US" altLang="en-US" sz="1800" b="1">
                <a:solidFill>
                  <a:srgbClr val="FFFFFF"/>
                </a:solidFill>
                <a:latin typeface="Courier New" pitchFamily="49" charset="0"/>
              </a:rPr>
              <a:t>add al,1	; OF = 1,   AL = ??</a:t>
            </a:r>
          </a:p>
          <a:p>
            <a:pPr>
              <a:lnSpc>
                <a:spcPct val="50000"/>
              </a:lnSpc>
              <a:spcBef>
                <a:spcPct val="50000"/>
              </a:spcBef>
            </a:pPr>
            <a:endParaRPr lang="en-US" altLang="en-US" sz="1800" b="1">
              <a:solidFill>
                <a:srgbClr val="FFFFFF"/>
              </a:solidFill>
              <a:latin typeface="Courier New" pitchFamily="49" charset="0"/>
            </a:endParaRPr>
          </a:p>
          <a:p>
            <a:pPr>
              <a:lnSpc>
                <a:spcPct val="50000"/>
              </a:lnSpc>
              <a:spcBef>
                <a:spcPct val="50000"/>
              </a:spcBef>
            </a:pPr>
            <a:r>
              <a:rPr lang="en-US" altLang="en-US" sz="1800" b="1">
                <a:solidFill>
                  <a:srgbClr val="FFCC66"/>
                </a:solidFill>
                <a:latin typeface="Courier New" pitchFamily="49" charset="0"/>
              </a:rPr>
              <a:t>; Example 2</a:t>
            </a:r>
          </a:p>
          <a:p>
            <a:pPr>
              <a:lnSpc>
                <a:spcPct val="50000"/>
              </a:lnSpc>
              <a:spcBef>
                <a:spcPct val="50000"/>
              </a:spcBef>
            </a:pPr>
            <a:r>
              <a:rPr lang="en-US" altLang="en-US" sz="1800" b="1">
                <a:solidFill>
                  <a:srgbClr val="FFFFFF"/>
                </a:solidFill>
                <a:latin typeface="Courier New" pitchFamily="49" charset="0"/>
              </a:rPr>
              <a:t>mov al,7Fh	; OF = 1,   AL = 80h</a:t>
            </a:r>
          </a:p>
          <a:p>
            <a:pPr>
              <a:lnSpc>
                <a:spcPct val="50000"/>
              </a:lnSpc>
              <a:spcBef>
                <a:spcPct val="50000"/>
              </a:spcBef>
            </a:pPr>
            <a:r>
              <a:rPr lang="en-US" altLang="en-US" sz="1800" b="1">
                <a:solidFill>
                  <a:srgbClr val="FFFFFF"/>
                </a:solidFill>
                <a:latin typeface="Courier New" pitchFamily="49" charset="0"/>
              </a:rPr>
              <a:t>add al,1</a:t>
            </a:r>
          </a:p>
        </p:txBody>
      </p:sp>
      <p:sp>
        <p:nvSpPr>
          <p:cNvPr id="113669" name="Text Box 5"/>
          <p:cNvSpPr txBox="1">
            <a:spLocks noChangeArrowheads="1"/>
          </p:cNvSpPr>
          <p:nvPr/>
        </p:nvSpPr>
        <p:spPr bwMode="auto">
          <a:xfrm>
            <a:off x="762000" y="4419600"/>
            <a:ext cx="7848600"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The two examples are identical at the binary level because 7Fh equals +127. To determine the value of the destination operand, it is often easier to calculate in hexadecimal.</a:t>
            </a:r>
          </a:p>
        </p:txBody>
      </p:sp>
    </p:spTree>
    <p:extLst>
      <p:ext uri="{BB962C8B-B14F-4D97-AF65-F5344CB8AC3E}">
        <p14:creationId xmlns:p14="http://schemas.microsoft.com/office/powerpoint/2010/main" val="4006380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7" name="Slide Number Placeholder 4"/>
          <p:cNvSpPr>
            <a:spLocks noGrp="1"/>
          </p:cNvSpPr>
          <p:nvPr>
            <p:ph type="sldNum" sz="quarter" idx="11"/>
          </p:nvPr>
        </p:nvSpPr>
        <p:spPr/>
        <p:txBody>
          <a:bodyPr/>
          <a:lstStyle/>
          <a:p>
            <a:fld id="{2E111476-2810-42A9-A8BC-96EDEE1626EF}" type="slidenum">
              <a:rPr lang="en-US" altLang="en-US">
                <a:solidFill>
                  <a:srgbClr val="FFFFFF"/>
                </a:solidFill>
              </a:rPr>
              <a:pPr/>
              <a:t>28</a:t>
            </a:fld>
            <a:endParaRPr lang="en-US" altLang="en-US">
              <a:solidFill>
                <a:srgbClr val="FFFFFF"/>
              </a:solidFill>
            </a:endParaRPr>
          </a:p>
        </p:txBody>
      </p:sp>
      <p:sp>
        <p:nvSpPr>
          <p:cNvPr id="114690" name="Rectangle 2"/>
          <p:cNvSpPr>
            <a:spLocks noGrp="1" noChangeArrowheads="1"/>
          </p:cNvSpPr>
          <p:nvPr>
            <p:ph type="title"/>
          </p:nvPr>
        </p:nvSpPr>
        <p:spPr/>
        <p:txBody>
          <a:bodyPr/>
          <a:lstStyle/>
          <a:p>
            <a:r>
              <a:rPr lang="en-US" altLang="en-US"/>
              <a:t>A Rule of Thumb</a:t>
            </a:r>
          </a:p>
        </p:txBody>
      </p:sp>
      <p:sp>
        <p:nvSpPr>
          <p:cNvPr id="114691" name="Rectangle 3"/>
          <p:cNvSpPr>
            <a:spLocks noGrp="1" noChangeArrowheads="1"/>
          </p:cNvSpPr>
          <p:nvPr>
            <p:ph type="body" idx="1"/>
          </p:nvPr>
        </p:nvSpPr>
        <p:spPr>
          <a:xfrm>
            <a:off x="685800" y="1143000"/>
            <a:ext cx="7772400" cy="2438400"/>
          </a:xfrm>
        </p:spPr>
        <p:txBody>
          <a:bodyPr/>
          <a:lstStyle/>
          <a:p>
            <a:r>
              <a:rPr lang="en-US" altLang="en-US" dirty="0"/>
              <a:t>When adding two integers, remember that the Overflow </a:t>
            </a:r>
            <a:r>
              <a:rPr lang="en-US" altLang="en-US" dirty="0" smtClean="0"/>
              <a:t>flag (</a:t>
            </a:r>
            <a:r>
              <a:rPr lang="en-US" altLang="en-US" dirty="0" smtClean="0">
                <a:solidFill>
                  <a:srgbClr val="FFC000"/>
                </a:solidFill>
              </a:rPr>
              <a:t>OF</a:t>
            </a:r>
            <a:r>
              <a:rPr lang="en-US" altLang="en-US" dirty="0" smtClean="0"/>
              <a:t>) </a:t>
            </a:r>
            <a:r>
              <a:rPr lang="en-US" altLang="en-US" dirty="0"/>
              <a:t>is only set when . . .</a:t>
            </a:r>
          </a:p>
          <a:p>
            <a:pPr lvl="1"/>
            <a:r>
              <a:rPr lang="en-US" altLang="en-US" dirty="0"/>
              <a:t>Two positive operands are added and their sum is negative</a:t>
            </a:r>
          </a:p>
          <a:p>
            <a:pPr lvl="1"/>
            <a:r>
              <a:rPr lang="en-US" altLang="en-US" dirty="0"/>
              <a:t>Two negative operands are added and their sum is </a:t>
            </a:r>
            <a:r>
              <a:rPr lang="en-US" altLang="en-US" dirty="0" smtClean="0"/>
              <a:t>positive</a:t>
            </a:r>
          </a:p>
          <a:p>
            <a:pPr lvl="1"/>
            <a:r>
              <a:rPr lang="en-US" altLang="en-US" dirty="0" smtClean="0">
                <a:solidFill>
                  <a:srgbClr val="FFC000"/>
                </a:solidFill>
              </a:rPr>
              <a:t>Then we have </a:t>
            </a:r>
            <a:r>
              <a:rPr lang="en-US" altLang="en-US" b="1" i="1" u="sng" dirty="0" smtClean="0">
                <a:solidFill>
                  <a:srgbClr val="FFC000"/>
                </a:solidFill>
              </a:rPr>
              <a:t>signed overflow</a:t>
            </a:r>
            <a:endParaRPr lang="en-US" altLang="en-US" b="1" i="1" u="sng" dirty="0">
              <a:solidFill>
                <a:srgbClr val="FFC000"/>
              </a:solidFill>
            </a:endParaRPr>
          </a:p>
        </p:txBody>
      </p:sp>
      <p:sp>
        <p:nvSpPr>
          <p:cNvPr id="114692" name="Text Box 4"/>
          <p:cNvSpPr txBox="1">
            <a:spLocks noChangeArrowheads="1"/>
          </p:cNvSpPr>
          <p:nvPr/>
        </p:nvSpPr>
        <p:spPr bwMode="auto">
          <a:xfrm>
            <a:off x="1066800" y="4114800"/>
            <a:ext cx="6934200" cy="1981200"/>
          </a:xfrm>
          <a:prstGeom prst="rect">
            <a:avLst/>
          </a:prstGeom>
          <a:noFill/>
          <a:ln w="9525">
            <a:solidFill>
              <a:srgbClr val="B2B2B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80000"/>
              </a:lnSpc>
              <a:spcBef>
                <a:spcPct val="50000"/>
              </a:spcBef>
            </a:pPr>
            <a:r>
              <a:rPr lang="en-US" altLang="en-US" sz="1800" b="1">
                <a:solidFill>
                  <a:srgbClr val="FFFFFF"/>
                </a:solidFill>
                <a:latin typeface="Courier New" pitchFamily="49" charset="0"/>
              </a:rPr>
              <a:t>What will be the values of the Overflow flag?</a:t>
            </a:r>
          </a:p>
          <a:p>
            <a:pPr>
              <a:lnSpc>
                <a:spcPct val="50000"/>
              </a:lnSpc>
              <a:spcBef>
                <a:spcPct val="50000"/>
              </a:spcBef>
            </a:pPr>
            <a:r>
              <a:rPr lang="en-US" altLang="en-US" sz="1800" b="1">
                <a:solidFill>
                  <a:srgbClr val="FFFFFF"/>
                </a:solidFill>
                <a:latin typeface="Courier New" pitchFamily="49" charset="0"/>
              </a:rPr>
              <a:t>	mov al,80h</a:t>
            </a:r>
          </a:p>
          <a:p>
            <a:pPr>
              <a:lnSpc>
                <a:spcPct val="50000"/>
              </a:lnSpc>
              <a:spcBef>
                <a:spcPct val="50000"/>
              </a:spcBef>
            </a:pPr>
            <a:r>
              <a:rPr lang="en-US" altLang="en-US" sz="1800" b="1">
                <a:solidFill>
                  <a:srgbClr val="FFFFFF"/>
                </a:solidFill>
                <a:latin typeface="Courier New" pitchFamily="49" charset="0"/>
              </a:rPr>
              <a:t>	add al,92h	; OF =</a:t>
            </a:r>
          </a:p>
          <a:p>
            <a:pPr>
              <a:lnSpc>
                <a:spcPct val="50000"/>
              </a:lnSpc>
              <a:spcBef>
                <a:spcPct val="50000"/>
              </a:spcBef>
            </a:pPr>
            <a:endParaRPr lang="en-US" altLang="en-US" sz="1800" b="1">
              <a:solidFill>
                <a:srgbClr val="FFFFFF"/>
              </a:solidFill>
              <a:latin typeface="Courier New" pitchFamily="49" charset="0"/>
            </a:endParaRPr>
          </a:p>
          <a:p>
            <a:pPr>
              <a:lnSpc>
                <a:spcPct val="50000"/>
              </a:lnSpc>
              <a:spcBef>
                <a:spcPct val="50000"/>
              </a:spcBef>
            </a:pPr>
            <a:r>
              <a:rPr lang="en-US" altLang="en-US" sz="1800" b="1">
                <a:solidFill>
                  <a:srgbClr val="FFFFFF"/>
                </a:solidFill>
                <a:latin typeface="Courier New" pitchFamily="49" charset="0"/>
              </a:rPr>
              <a:t>	mov al,-2</a:t>
            </a:r>
          </a:p>
          <a:p>
            <a:pPr>
              <a:lnSpc>
                <a:spcPct val="50000"/>
              </a:lnSpc>
              <a:spcBef>
                <a:spcPct val="50000"/>
              </a:spcBef>
            </a:pPr>
            <a:r>
              <a:rPr lang="en-US" altLang="en-US" sz="1800" b="1">
                <a:solidFill>
                  <a:srgbClr val="FFFFFF"/>
                </a:solidFill>
                <a:latin typeface="Courier New" pitchFamily="49" charset="0"/>
              </a:rPr>
              <a:t>	add al,+127	; OF =</a:t>
            </a:r>
          </a:p>
        </p:txBody>
      </p:sp>
      <p:sp>
        <p:nvSpPr>
          <p:cNvPr id="114694" name="Text Box 6"/>
          <p:cNvSpPr txBox="1">
            <a:spLocks noChangeArrowheads="1"/>
          </p:cNvSpPr>
          <p:nvPr/>
        </p:nvSpPr>
        <p:spPr bwMode="auto">
          <a:xfrm>
            <a:off x="5715000" y="4724400"/>
            <a:ext cx="8382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2857500" algn="l"/>
                <a:tab pos="4114800" algn="l"/>
              </a:tabLst>
              <a:defRPr sz="2400">
                <a:solidFill>
                  <a:schemeClr val="tx1"/>
                </a:solidFill>
                <a:latin typeface="Times New Roman" pitchFamily="18" charset="0"/>
              </a:defRPr>
            </a:lvl1pPr>
            <a:lvl2pPr>
              <a:tabLst>
                <a:tab pos="457200" algn="l"/>
                <a:tab pos="2857500" algn="l"/>
                <a:tab pos="4114800" algn="l"/>
              </a:tabLst>
              <a:defRPr sz="2400">
                <a:solidFill>
                  <a:schemeClr val="tx1"/>
                </a:solidFill>
                <a:latin typeface="Times New Roman" pitchFamily="18" charset="0"/>
              </a:defRPr>
            </a:lvl2pPr>
            <a:lvl3pPr>
              <a:tabLst>
                <a:tab pos="457200" algn="l"/>
                <a:tab pos="2857500" algn="l"/>
                <a:tab pos="4114800" algn="l"/>
              </a:tabLst>
              <a:defRPr sz="2400">
                <a:solidFill>
                  <a:schemeClr val="tx1"/>
                </a:solidFill>
                <a:latin typeface="Times New Roman" pitchFamily="18" charset="0"/>
              </a:defRPr>
            </a:lvl3pPr>
            <a:lvl4pPr>
              <a:tabLst>
                <a:tab pos="457200" algn="l"/>
                <a:tab pos="2857500" algn="l"/>
                <a:tab pos="4114800" algn="l"/>
              </a:tabLst>
              <a:defRPr sz="2400">
                <a:solidFill>
                  <a:schemeClr val="tx1"/>
                </a:solidFill>
                <a:latin typeface="Times New Roman" pitchFamily="18" charset="0"/>
              </a:defRPr>
            </a:lvl4pPr>
            <a:lvl5pPr>
              <a:tabLst>
                <a:tab pos="457200" algn="l"/>
                <a:tab pos="28575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28575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28575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28575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28575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dirty="0">
                <a:solidFill>
                  <a:srgbClr val="FFCC66"/>
                </a:solidFill>
                <a:latin typeface="Courier New" pitchFamily="49" charset="0"/>
              </a:rPr>
              <a:t>1</a:t>
            </a:r>
          </a:p>
          <a:p>
            <a:pPr>
              <a:lnSpc>
                <a:spcPct val="50000"/>
              </a:lnSpc>
              <a:spcBef>
                <a:spcPct val="50000"/>
              </a:spcBef>
            </a:pPr>
            <a:endParaRPr lang="en-US" altLang="en-US" sz="1800" b="1" dirty="0">
              <a:solidFill>
                <a:srgbClr val="FFCC66"/>
              </a:solidFill>
              <a:latin typeface="Courier New" pitchFamily="49" charset="0"/>
            </a:endParaRPr>
          </a:p>
          <a:p>
            <a:pPr>
              <a:lnSpc>
                <a:spcPct val="50000"/>
              </a:lnSpc>
              <a:spcBef>
                <a:spcPct val="50000"/>
              </a:spcBef>
            </a:pPr>
            <a:endParaRPr lang="en-US" altLang="en-US" sz="1800" b="1" dirty="0">
              <a:solidFill>
                <a:srgbClr val="FFCC66"/>
              </a:solidFill>
              <a:latin typeface="Courier New" pitchFamily="49" charset="0"/>
            </a:endParaRPr>
          </a:p>
          <a:p>
            <a:pPr>
              <a:lnSpc>
                <a:spcPct val="50000"/>
              </a:lnSpc>
              <a:spcBef>
                <a:spcPct val="50000"/>
              </a:spcBef>
            </a:pPr>
            <a:r>
              <a:rPr lang="en-US" altLang="en-US" sz="1800" b="1" dirty="0">
                <a:solidFill>
                  <a:srgbClr val="FFCC66"/>
                </a:solidFill>
                <a:latin typeface="Courier New" pitchFamily="49" charset="0"/>
              </a:rPr>
              <a:t>0</a:t>
            </a:r>
          </a:p>
        </p:txBody>
      </p:sp>
    </p:spTree>
    <p:extLst>
      <p:ext uri="{BB962C8B-B14F-4D97-AF65-F5344CB8AC3E}">
        <p14:creationId xmlns:p14="http://schemas.microsoft.com/office/powerpoint/2010/main" val="4345569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46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46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animBg="1"/>
      <p:bldP spid="114694"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D166142-C0F4-4CA6-8A9D-1246A9EDAB8A}" type="slidenum">
              <a:rPr lang="en-US" altLang="en-US">
                <a:solidFill>
                  <a:srgbClr val="FF9966"/>
                </a:solidFill>
              </a:rPr>
              <a:pPr/>
              <a:t>29</a:t>
            </a:fld>
            <a:endParaRPr lang="en-US" altLang="en-US">
              <a:solidFill>
                <a:srgbClr val="FF9966"/>
              </a:solidFill>
            </a:endParaRPr>
          </a:p>
        </p:txBody>
      </p:sp>
      <p:sp>
        <p:nvSpPr>
          <p:cNvPr id="102402" name="Rectangle 2"/>
          <p:cNvSpPr>
            <a:spLocks noGrp="1" noChangeArrowheads="1"/>
          </p:cNvSpPr>
          <p:nvPr>
            <p:ph type="title"/>
          </p:nvPr>
        </p:nvSpPr>
        <p:spPr/>
        <p:txBody>
          <a:bodyPr/>
          <a:lstStyle/>
          <a:p>
            <a:r>
              <a:rPr lang="en-US" altLang="en-US" dirty="0" smtClean="0"/>
              <a:t>OF and CF Flags</a:t>
            </a:r>
            <a:endParaRPr lang="en-US" altLang="en-US" dirty="0"/>
          </a:p>
        </p:txBody>
      </p:sp>
      <p:sp>
        <p:nvSpPr>
          <p:cNvPr id="102403" name="Rectangle 3"/>
          <p:cNvSpPr>
            <a:spLocks noGrp="1" noChangeArrowheads="1"/>
          </p:cNvSpPr>
          <p:nvPr>
            <p:ph type="body" idx="1"/>
          </p:nvPr>
        </p:nvSpPr>
        <p:spPr/>
        <p:txBody>
          <a:bodyPr/>
          <a:lstStyle/>
          <a:p>
            <a:r>
              <a:rPr lang="en-US" altLang="en-US" sz="2100"/>
              <a:t>Both types of overflow occur </a:t>
            </a:r>
            <a:r>
              <a:rPr lang="en-US" altLang="en-US" sz="2100">
                <a:solidFill>
                  <a:schemeClr val="hlink"/>
                </a:solidFill>
              </a:rPr>
              <a:t>independently </a:t>
            </a:r>
            <a:r>
              <a:rPr lang="en-US" altLang="en-US" sz="2100"/>
              <a:t>and are signaled separately  by CF and OF</a:t>
            </a:r>
          </a:p>
          <a:p>
            <a:pPr lvl="2"/>
            <a:r>
              <a:rPr lang="en-US" altLang="en-US"/>
              <a:t>mov al, 0FFh</a:t>
            </a:r>
          </a:p>
          <a:p>
            <a:pPr lvl="2"/>
            <a:r>
              <a:rPr lang="en-US" altLang="en-US"/>
              <a:t>add al,1    ; AL=00h, OF=0, CF=1</a:t>
            </a:r>
          </a:p>
          <a:p>
            <a:pPr lvl="2"/>
            <a:r>
              <a:rPr lang="en-US" altLang="en-US"/>
              <a:t>mov al,7Fh</a:t>
            </a:r>
          </a:p>
          <a:p>
            <a:pPr lvl="2"/>
            <a:r>
              <a:rPr lang="en-US" altLang="en-US"/>
              <a:t>add al, 1   ; AL=80h, OF=1, CF=0</a:t>
            </a:r>
          </a:p>
          <a:p>
            <a:pPr lvl="2"/>
            <a:r>
              <a:rPr lang="en-US" altLang="en-US"/>
              <a:t>mov al,80h</a:t>
            </a:r>
          </a:p>
          <a:p>
            <a:pPr lvl="2"/>
            <a:r>
              <a:rPr lang="en-US" altLang="en-US"/>
              <a:t>add al,80h  ; AL=00h, OF=1, CF=1 </a:t>
            </a:r>
          </a:p>
          <a:p>
            <a:endParaRPr lang="en-US" altLang="en-US" sz="2100"/>
          </a:p>
          <a:p>
            <a:r>
              <a:rPr lang="en-US" altLang="en-US" sz="2100"/>
              <a:t>Hence: we can have either type of overflow or both of them at the same time</a:t>
            </a:r>
          </a:p>
        </p:txBody>
      </p:sp>
    </p:spTree>
    <p:extLst>
      <p:ext uri="{BB962C8B-B14F-4D97-AF65-F5344CB8AC3E}">
        <p14:creationId xmlns:p14="http://schemas.microsoft.com/office/powerpoint/2010/main" val="2731107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04800" y="6629400"/>
            <a:ext cx="4800600" cy="152399"/>
          </a:xfrm>
        </p:spPr>
        <p:txBody>
          <a:bodyPr/>
          <a:lstStyle/>
          <a:p>
            <a:r>
              <a:rPr lang="en-US" altLang="en-US" dirty="0"/>
              <a:t>Irvine, Kip R. Assembly Language for x86 Processors 6/e, 2010.</a:t>
            </a:r>
          </a:p>
        </p:txBody>
      </p:sp>
      <p:sp>
        <p:nvSpPr>
          <p:cNvPr id="5" name="Slide Number Placeholder 4"/>
          <p:cNvSpPr>
            <a:spLocks noGrp="1"/>
          </p:cNvSpPr>
          <p:nvPr>
            <p:ph type="sldNum" sz="quarter" idx="11"/>
          </p:nvPr>
        </p:nvSpPr>
        <p:spPr/>
        <p:txBody>
          <a:bodyPr/>
          <a:lstStyle/>
          <a:p>
            <a:fld id="{DA195DCE-CD85-4D2C-80F6-F234B106DBD6}" type="slidenum">
              <a:rPr lang="en-US" altLang="en-US"/>
              <a:pPr/>
              <a:t>3</a:t>
            </a:fld>
            <a:endParaRPr lang="en-US" altLang="en-US"/>
          </a:p>
        </p:txBody>
      </p:sp>
      <p:sp>
        <p:nvSpPr>
          <p:cNvPr id="164866" name="Rectangle 1026"/>
          <p:cNvSpPr>
            <a:spLocks noGrp="1" noChangeArrowheads="1"/>
          </p:cNvSpPr>
          <p:nvPr>
            <p:ph type="title"/>
          </p:nvPr>
        </p:nvSpPr>
        <p:spPr/>
        <p:txBody>
          <a:bodyPr/>
          <a:lstStyle/>
          <a:p>
            <a:r>
              <a:rPr lang="en-US" altLang="en-US" dirty="0"/>
              <a:t>Operand Types</a:t>
            </a:r>
          </a:p>
        </p:txBody>
      </p:sp>
      <p:sp>
        <p:nvSpPr>
          <p:cNvPr id="164867" name="Rectangle 1027"/>
          <p:cNvSpPr>
            <a:spLocks noGrp="1" noChangeArrowheads="1"/>
          </p:cNvSpPr>
          <p:nvPr>
            <p:ph type="body" idx="1"/>
          </p:nvPr>
        </p:nvSpPr>
        <p:spPr>
          <a:xfrm>
            <a:off x="762000" y="1371600"/>
            <a:ext cx="7772400" cy="5181600"/>
          </a:xfrm>
        </p:spPr>
        <p:txBody>
          <a:bodyPr/>
          <a:lstStyle/>
          <a:p>
            <a:r>
              <a:rPr lang="en-US" altLang="en-US" dirty="0"/>
              <a:t>Immediate – a constant integer (8, 16, or 32 bits)</a:t>
            </a:r>
          </a:p>
          <a:p>
            <a:pPr lvl="1"/>
            <a:r>
              <a:rPr lang="en-US" altLang="en-US" dirty="0"/>
              <a:t>value is encoded within the </a:t>
            </a:r>
            <a:r>
              <a:rPr lang="en-US" altLang="en-US" dirty="0" smtClean="0"/>
              <a:t>instruction</a:t>
            </a:r>
          </a:p>
          <a:p>
            <a:pPr lvl="1"/>
            <a:r>
              <a:rPr lang="en-US" altLang="en-US" i="1" dirty="0">
                <a:solidFill>
                  <a:srgbClr val="FFC000"/>
                </a:solidFill>
              </a:rPr>
              <a:t>i</a:t>
            </a:r>
            <a:r>
              <a:rPr lang="en-US" altLang="en-US" i="1" dirty="0" smtClean="0">
                <a:solidFill>
                  <a:srgbClr val="FFC000"/>
                </a:solidFill>
              </a:rPr>
              <a:t>mm8, imm16, imm32	         ex: ‘A’, -273, 1234ABCDh</a:t>
            </a:r>
          </a:p>
          <a:p>
            <a:pPr lvl="1"/>
            <a:endParaRPr lang="en-US" altLang="en-US" dirty="0">
              <a:solidFill>
                <a:srgbClr val="FFC000"/>
              </a:solidFill>
            </a:endParaRPr>
          </a:p>
          <a:p>
            <a:r>
              <a:rPr lang="en-US" altLang="en-US" dirty="0"/>
              <a:t>Register – the name of a register</a:t>
            </a:r>
          </a:p>
          <a:p>
            <a:pPr lvl="1"/>
            <a:r>
              <a:rPr lang="en-US" altLang="en-US" dirty="0"/>
              <a:t>register name is converted to a number and encoded within the </a:t>
            </a:r>
            <a:r>
              <a:rPr lang="en-US" altLang="en-US" dirty="0" smtClean="0"/>
              <a:t>instruction</a:t>
            </a:r>
          </a:p>
          <a:p>
            <a:pPr lvl="1"/>
            <a:r>
              <a:rPr lang="en-US" altLang="en-US" i="1" dirty="0">
                <a:solidFill>
                  <a:srgbClr val="FFC000"/>
                </a:solidFill>
              </a:rPr>
              <a:t>r</a:t>
            </a:r>
            <a:r>
              <a:rPr lang="en-US" altLang="en-US" i="1" dirty="0" smtClean="0">
                <a:solidFill>
                  <a:srgbClr val="FFC000"/>
                </a:solidFill>
              </a:rPr>
              <a:t>eg8, reg16, reg32, </a:t>
            </a:r>
            <a:r>
              <a:rPr lang="en-US" altLang="en-US" i="1" dirty="0" err="1" smtClean="0">
                <a:solidFill>
                  <a:srgbClr val="FFC000"/>
                </a:solidFill>
              </a:rPr>
              <a:t>sreg</a:t>
            </a:r>
            <a:r>
              <a:rPr lang="en-US" altLang="en-US" i="1" dirty="0">
                <a:solidFill>
                  <a:srgbClr val="FFC000"/>
                </a:solidFill>
              </a:rPr>
              <a:t> </a:t>
            </a:r>
            <a:r>
              <a:rPr lang="en-US" altLang="en-US" i="1" dirty="0" smtClean="0">
                <a:solidFill>
                  <a:srgbClr val="FFC000"/>
                </a:solidFill>
              </a:rPr>
              <a:t>       ex: AL, BX, ECX, DS</a:t>
            </a:r>
            <a:endParaRPr lang="en-US" altLang="en-US" i="1" dirty="0">
              <a:solidFill>
                <a:srgbClr val="FFC000"/>
              </a:solidFill>
            </a:endParaRPr>
          </a:p>
          <a:p>
            <a:endParaRPr lang="en-US" altLang="en-US" dirty="0" smtClean="0"/>
          </a:p>
          <a:p>
            <a:r>
              <a:rPr lang="en-US" altLang="en-US" dirty="0" smtClean="0"/>
              <a:t>Memory </a:t>
            </a:r>
            <a:r>
              <a:rPr lang="en-US" altLang="en-US" dirty="0"/>
              <a:t>– reference to a location in memory</a:t>
            </a:r>
          </a:p>
          <a:p>
            <a:pPr lvl="1"/>
            <a:r>
              <a:rPr lang="en-US" altLang="en-US" dirty="0"/>
              <a:t>memory address is encoded within the instruction, or a register holds the address of a memory </a:t>
            </a:r>
            <a:r>
              <a:rPr lang="en-US" altLang="en-US" dirty="0" smtClean="0"/>
              <a:t>location</a:t>
            </a:r>
          </a:p>
          <a:p>
            <a:pPr lvl="1"/>
            <a:r>
              <a:rPr lang="en-US" altLang="en-US" i="1" dirty="0">
                <a:solidFill>
                  <a:srgbClr val="FFC000"/>
                </a:solidFill>
              </a:rPr>
              <a:t>m</a:t>
            </a:r>
            <a:r>
              <a:rPr lang="en-US" altLang="en-US" i="1" dirty="0" smtClean="0">
                <a:solidFill>
                  <a:srgbClr val="FFC000"/>
                </a:solidFill>
              </a:rPr>
              <a:t>em8, mem16, mem32, </a:t>
            </a:r>
            <a:r>
              <a:rPr lang="en-US" altLang="en-US" i="1" dirty="0" err="1" smtClean="0">
                <a:solidFill>
                  <a:srgbClr val="FFC000"/>
                </a:solidFill>
              </a:rPr>
              <a:t>mem</a:t>
            </a:r>
            <a:endParaRPr lang="en-US" altLang="en-US" i="1" dirty="0">
              <a:solidFill>
                <a:srgbClr val="FFC0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t>Irvine, Kip R. Assembly Language for x86 Processors 6/e, 2010.</a:t>
            </a:r>
          </a:p>
        </p:txBody>
      </p:sp>
      <p:sp>
        <p:nvSpPr>
          <p:cNvPr id="6" name="Slide Number Placeholder 3"/>
          <p:cNvSpPr>
            <a:spLocks noGrp="1"/>
          </p:cNvSpPr>
          <p:nvPr>
            <p:ph type="sldNum" sz="quarter" idx="11"/>
          </p:nvPr>
        </p:nvSpPr>
        <p:spPr/>
        <p:txBody>
          <a:bodyPr/>
          <a:lstStyle/>
          <a:p>
            <a:fld id="{E8C85AD3-B09B-41BC-AE1E-F970F964711E}" type="slidenum">
              <a:rPr lang="en-US" altLang="en-US"/>
              <a:pPr/>
              <a:t>30</a:t>
            </a:fld>
            <a:endParaRPr lang="en-US" altLang="en-US"/>
          </a:p>
        </p:txBody>
      </p:sp>
      <p:sp>
        <p:nvSpPr>
          <p:cNvPr id="171010" name="Rectangle 1026"/>
          <p:cNvSpPr>
            <a:spLocks noGrp="1" noChangeArrowheads="1"/>
          </p:cNvSpPr>
          <p:nvPr>
            <p:ph type="title"/>
          </p:nvPr>
        </p:nvSpPr>
        <p:spPr/>
        <p:txBody>
          <a:bodyPr/>
          <a:lstStyle/>
          <a:p>
            <a:r>
              <a:rPr lang="en-US" altLang="en-US" dirty="0"/>
              <a:t>NEG Instruction and the Flags</a:t>
            </a:r>
          </a:p>
        </p:txBody>
      </p:sp>
      <p:sp>
        <p:nvSpPr>
          <p:cNvPr id="171011" name="Text Box 1027"/>
          <p:cNvSpPr txBox="1">
            <a:spLocks noChangeArrowheads="1"/>
          </p:cNvSpPr>
          <p:nvPr/>
        </p:nvSpPr>
        <p:spPr bwMode="auto">
          <a:xfrm>
            <a:off x="990600" y="3352800"/>
            <a:ext cx="71628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.data</a:t>
            </a:r>
          </a:p>
          <a:p>
            <a:pPr>
              <a:lnSpc>
                <a:spcPct val="50000"/>
              </a:lnSpc>
              <a:spcBef>
                <a:spcPct val="50000"/>
              </a:spcBef>
            </a:pPr>
            <a:r>
              <a:rPr lang="en-US" altLang="en-US" sz="1800" b="1">
                <a:latin typeface="Courier New" pitchFamily="49" charset="0"/>
              </a:rPr>
              <a:t>valB BYTE 1,0</a:t>
            </a:r>
          </a:p>
          <a:p>
            <a:pPr>
              <a:lnSpc>
                <a:spcPct val="50000"/>
              </a:lnSpc>
              <a:spcBef>
                <a:spcPct val="50000"/>
              </a:spcBef>
            </a:pPr>
            <a:r>
              <a:rPr lang="en-US" altLang="en-US" sz="1800" b="1">
                <a:latin typeface="Courier New" pitchFamily="49" charset="0"/>
              </a:rPr>
              <a:t>valC SBYTE -128</a:t>
            </a:r>
          </a:p>
          <a:p>
            <a:pPr>
              <a:lnSpc>
                <a:spcPct val="50000"/>
              </a:lnSpc>
              <a:spcBef>
                <a:spcPct val="50000"/>
              </a:spcBef>
            </a:pPr>
            <a:r>
              <a:rPr lang="en-US" altLang="en-US" sz="1800" b="1">
                <a:latin typeface="Courier New" pitchFamily="49" charset="0"/>
              </a:rPr>
              <a:t>.code</a:t>
            </a:r>
          </a:p>
          <a:p>
            <a:pPr>
              <a:lnSpc>
                <a:spcPct val="50000"/>
              </a:lnSpc>
              <a:spcBef>
                <a:spcPct val="50000"/>
              </a:spcBef>
            </a:pPr>
            <a:r>
              <a:rPr lang="en-US" altLang="en-US" sz="1800" b="1">
                <a:latin typeface="Courier New" pitchFamily="49" charset="0"/>
              </a:rPr>
              <a:t>	neg valB	; CF = 1, OF = 0</a:t>
            </a:r>
          </a:p>
          <a:p>
            <a:pPr>
              <a:lnSpc>
                <a:spcPct val="50000"/>
              </a:lnSpc>
              <a:spcBef>
                <a:spcPct val="50000"/>
              </a:spcBef>
            </a:pPr>
            <a:r>
              <a:rPr lang="en-US" altLang="en-US" sz="1800" b="1">
                <a:latin typeface="Courier New" pitchFamily="49" charset="0"/>
              </a:rPr>
              <a:t>	neg [valB + 1]	; CF = 0, OF = 0</a:t>
            </a:r>
          </a:p>
          <a:p>
            <a:pPr>
              <a:lnSpc>
                <a:spcPct val="50000"/>
              </a:lnSpc>
              <a:spcBef>
                <a:spcPct val="50000"/>
              </a:spcBef>
            </a:pPr>
            <a:r>
              <a:rPr lang="en-US" altLang="en-US" sz="1800" b="1">
                <a:latin typeface="Courier New" pitchFamily="49" charset="0"/>
              </a:rPr>
              <a:t>	neg valC	; CF = 1, OF = 1</a:t>
            </a:r>
          </a:p>
        </p:txBody>
      </p:sp>
      <p:sp>
        <p:nvSpPr>
          <p:cNvPr id="171015" name="Text Box 1031"/>
          <p:cNvSpPr txBox="1">
            <a:spLocks noChangeArrowheads="1"/>
          </p:cNvSpPr>
          <p:nvPr/>
        </p:nvSpPr>
        <p:spPr bwMode="auto">
          <a:xfrm>
            <a:off x="152400" y="1295400"/>
            <a:ext cx="883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p>
            <a:pPr>
              <a:spcBef>
                <a:spcPct val="50000"/>
              </a:spcBef>
            </a:pPr>
            <a:r>
              <a:rPr lang="en-US" altLang="en-US" dirty="0"/>
              <a:t>The processor implements  NEG using the following internal operation:</a:t>
            </a:r>
          </a:p>
          <a:p>
            <a:pPr>
              <a:spcBef>
                <a:spcPct val="50000"/>
              </a:spcBef>
            </a:pPr>
            <a:r>
              <a:rPr lang="en-US" altLang="en-US" dirty="0"/>
              <a:t>	</a:t>
            </a:r>
            <a:r>
              <a:rPr lang="en-US" altLang="en-US" sz="1800" b="1" dirty="0">
                <a:latin typeface="Courier New" pitchFamily="49" charset="0"/>
              </a:rPr>
              <a:t>SUB </a:t>
            </a:r>
            <a:r>
              <a:rPr lang="en-US" altLang="en-US" sz="1800" b="1" dirty="0" smtClean="0">
                <a:latin typeface="Courier New" pitchFamily="49" charset="0"/>
              </a:rPr>
              <a:t>0,</a:t>
            </a:r>
            <a:r>
              <a:rPr lang="en-US" altLang="en-US" sz="1800" b="1" i="1" dirty="0" smtClean="0">
                <a:latin typeface="Courier New" pitchFamily="49" charset="0"/>
              </a:rPr>
              <a:t>operand</a:t>
            </a:r>
            <a:endParaRPr lang="en-US" altLang="en-US" sz="1800" b="1" i="1" dirty="0">
              <a:solidFill>
                <a:srgbClr val="FFC000"/>
              </a:solidFill>
              <a:latin typeface="Courier New" pitchFamily="49" charset="0"/>
            </a:endParaRPr>
          </a:p>
          <a:p>
            <a:pPr>
              <a:spcBef>
                <a:spcPct val="50000"/>
              </a:spcBef>
            </a:pPr>
            <a:r>
              <a:rPr lang="en-US" altLang="en-US" dirty="0"/>
              <a:t>Any nonzero operand causes the Carry flag to be set.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7" name="Slide Number Placeholder 3"/>
          <p:cNvSpPr>
            <a:spLocks noGrp="1"/>
          </p:cNvSpPr>
          <p:nvPr>
            <p:ph type="sldNum" sz="quarter" idx="11"/>
          </p:nvPr>
        </p:nvSpPr>
        <p:spPr/>
        <p:txBody>
          <a:bodyPr/>
          <a:lstStyle/>
          <a:p>
            <a:fld id="{9E54AF26-6E77-479F-B580-751BC81C55FE}" type="slidenum">
              <a:rPr lang="en-US" altLang="en-US">
                <a:solidFill>
                  <a:srgbClr val="FFFFFF"/>
                </a:solidFill>
              </a:rPr>
              <a:pPr/>
              <a:t>31</a:t>
            </a:fld>
            <a:endParaRPr lang="en-US" altLang="en-US">
              <a:solidFill>
                <a:srgbClr val="FFFFFF"/>
              </a:solidFill>
            </a:endParaRPr>
          </a:p>
        </p:txBody>
      </p:sp>
      <p:sp>
        <p:nvSpPr>
          <p:cNvPr id="107522" name="Rectangle 2"/>
          <p:cNvSpPr>
            <a:spLocks noGrp="1" noChangeArrowheads="1"/>
          </p:cNvSpPr>
          <p:nvPr>
            <p:ph type="title"/>
          </p:nvPr>
        </p:nvSpPr>
        <p:spPr/>
        <p:txBody>
          <a:bodyPr/>
          <a:lstStyle/>
          <a:p>
            <a:r>
              <a:rPr lang="en-US" altLang="en-US"/>
              <a:t>Your turn . . .</a:t>
            </a:r>
          </a:p>
        </p:txBody>
      </p:sp>
      <p:sp>
        <p:nvSpPr>
          <p:cNvPr id="107523" name="Text Box 3"/>
          <p:cNvSpPr txBox="1">
            <a:spLocks noChangeArrowheads="1"/>
          </p:cNvSpPr>
          <p:nvPr/>
        </p:nvSpPr>
        <p:spPr bwMode="auto">
          <a:xfrm>
            <a:off x="1524000" y="2057400"/>
            <a:ext cx="57912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2743200" algn="l"/>
                <a:tab pos="4229100" algn="l"/>
              </a:tabLst>
              <a:defRPr sz="2400">
                <a:solidFill>
                  <a:schemeClr val="tx1"/>
                </a:solidFill>
                <a:latin typeface="Times New Roman" pitchFamily="18" charset="0"/>
              </a:defRPr>
            </a:lvl1pPr>
            <a:lvl2pPr>
              <a:tabLst>
                <a:tab pos="457200" algn="l"/>
                <a:tab pos="2743200" algn="l"/>
                <a:tab pos="4229100" algn="l"/>
              </a:tabLst>
              <a:defRPr sz="2400">
                <a:solidFill>
                  <a:schemeClr val="tx1"/>
                </a:solidFill>
                <a:latin typeface="Times New Roman" pitchFamily="18" charset="0"/>
              </a:defRPr>
            </a:lvl2pPr>
            <a:lvl3pPr>
              <a:tabLst>
                <a:tab pos="457200" algn="l"/>
                <a:tab pos="2743200" algn="l"/>
                <a:tab pos="4229100" algn="l"/>
              </a:tabLst>
              <a:defRPr sz="2400">
                <a:solidFill>
                  <a:schemeClr val="tx1"/>
                </a:solidFill>
                <a:latin typeface="Times New Roman" pitchFamily="18" charset="0"/>
              </a:defRPr>
            </a:lvl3pPr>
            <a:lvl4pPr>
              <a:tabLst>
                <a:tab pos="457200" algn="l"/>
                <a:tab pos="2743200" algn="l"/>
                <a:tab pos="4229100" algn="l"/>
              </a:tabLst>
              <a:defRPr sz="2400">
                <a:solidFill>
                  <a:schemeClr val="tx1"/>
                </a:solidFill>
                <a:latin typeface="Times New Roman" pitchFamily="18" charset="0"/>
              </a:defRPr>
            </a:lvl4pPr>
            <a:lvl5pPr>
              <a:tabLst>
                <a:tab pos="457200" algn="l"/>
                <a:tab pos="2743200" algn="l"/>
                <a:tab pos="4229100" algn="l"/>
              </a:tabLst>
              <a:defRPr sz="2400">
                <a:solidFill>
                  <a:schemeClr val="tx1"/>
                </a:solidFill>
                <a:latin typeface="Times New Roman" pitchFamily="18" charset="0"/>
              </a:defRPr>
            </a:lvl5pPr>
            <a:lvl6pPr fontAlgn="base">
              <a:spcBef>
                <a:spcPct val="0"/>
              </a:spcBef>
              <a:spcAft>
                <a:spcPct val="0"/>
              </a:spcAft>
              <a:tabLst>
                <a:tab pos="457200" algn="l"/>
                <a:tab pos="2743200" algn="l"/>
                <a:tab pos="4229100" algn="l"/>
              </a:tabLst>
              <a:defRPr sz="2400">
                <a:solidFill>
                  <a:schemeClr val="tx1"/>
                </a:solidFill>
                <a:latin typeface="Times New Roman" pitchFamily="18" charset="0"/>
              </a:defRPr>
            </a:lvl6pPr>
            <a:lvl7pPr fontAlgn="base">
              <a:spcBef>
                <a:spcPct val="0"/>
              </a:spcBef>
              <a:spcAft>
                <a:spcPct val="0"/>
              </a:spcAft>
              <a:tabLst>
                <a:tab pos="457200" algn="l"/>
                <a:tab pos="2743200" algn="l"/>
                <a:tab pos="4229100" algn="l"/>
              </a:tabLst>
              <a:defRPr sz="2400">
                <a:solidFill>
                  <a:schemeClr val="tx1"/>
                </a:solidFill>
                <a:latin typeface="Times New Roman" pitchFamily="18" charset="0"/>
              </a:defRPr>
            </a:lvl7pPr>
            <a:lvl8pPr fontAlgn="base">
              <a:spcBef>
                <a:spcPct val="0"/>
              </a:spcBef>
              <a:spcAft>
                <a:spcPct val="0"/>
              </a:spcAft>
              <a:tabLst>
                <a:tab pos="457200" algn="l"/>
                <a:tab pos="2743200" algn="l"/>
                <a:tab pos="4229100" algn="l"/>
              </a:tabLst>
              <a:defRPr sz="2400">
                <a:solidFill>
                  <a:schemeClr val="tx1"/>
                </a:solidFill>
                <a:latin typeface="Times New Roman" pitchFamily="18" charset="0"/>
              </a:defRPr>
            </a:lvl8pPr>
            <a:lvl9pPr fontAlgn="base">
              <a:spcBef>
                <a:spcPct val="0"/>
              </a:spcBef>
              <a:spcAft>
                <a:spcPct val="0"/>
              </a:spcAft>
              <a:tabLst>
                <a:tab pos="457200" algn="l"/>
                <a:tab pos="2743200" algn="l"/>
                <a:tab pos="4229100" algn="l"/>
              </a:tabLst>
              <a:defRPr sz="2400">
                <a:solidFill>
                  <a:schemeClr val="tx1"/>
                </a:solidFill>
                <a:latin typeface="Times New Roman" pitchFamily="18" charset="0"/>
              </a:defRPr>
            </a:lvl9pPr>
          </a:lstStyle>
          <a:p>
            <a:pPr>
              <a:lnSpc>
                <a:spcPct val="50000"/>
              </a:lnSpc>
              <a:spcBef>
                <a:spcPct val="50000"/>
              </a:spcBef>
            </a:pPr>
            <a:r>
              <a:rPr lang="en-US" altLang="en-US" sz="1800" b="1">
                <a:solidFill>
                  <a:srgbClr val="FFFFFF"/>
                </a:solidFill>
                <a:latin typeface="Courier New" pitchFamily="49" charset="0"/>
              </a:rPr>
              <a:t>mov al,-128</a:t>
            </a:r>
          </a:p>
          <a:p>
            <a:pPr>
              <a:lnSpc>
                <a:spcPct val="50000"/>
              </a:lnSpc>
              <a:spcBef>
                <a:spcPct val="50000"/>
              </a:spcBef>
            </a:pPr>
            <a:r>
              <a:rPr lang="en-US" altLang="en-US" sz="1800" b="1">
                <a:solidFill>
                  <a:srgbClr val="FFFFFF"/>
                </a:solidFill>
                <a:latin typeface="Courier New" pitchFamily="49" charset="0"/>
              </a:rPr>
              <a:t>neg al	; CF =     OF = </a:t>
            </a:r>
          </a:p>
          <a:p>
            <a:pPr>
              <a:lnSpc>
                <a:spcPct val="50000"/>
              </a:lnSpc>
              <a:spcBef>
                <a:spcPct val="50000"/>
              </a:spcBef>
            </a:pPr>
            <a:endParaRPr lang="en-US" altLang="en-US" sz="1800" b="1">
              <a:solidFill>
                <a:srgbClr val="FFFFFF"/>
              </a:solidFill>
              <a:latin typeface="Courier New" pitchFamily="49" charset="0"/>
            </a:endParaRPr>
          </a:p>
          <a:p>
            <a:pPr>
              <a:lnSpc>
                <a:spcPct val="50000"/>
              </a:lnSpc>
              <a:spcBef>
                <a:spcPct val="50000"/>
              </a:spcBef>
            </a:pPr>
            <a:r>
              <a:rPr lang="en-US" altLang="en-US" sz="1800" b="1">
                <a:solidFill>
                  <a:srgbClr val="FFFFFF"/>
                </a:solidFill>
                <a:latin typeface="Courier New" pitchFamily="49" charset="0"/>
              </a:rPr>
              <a:t>mov ax,8000h</a:t>
            </a:r>
          </a:p>
          <a:p>
            <a:pPr>
              <a:lnSpc>
                <a:spcPct val="50000"/>
              </a:lnSpc>
              <a:spcBef>
                <a:spcPct val="50000"/>
              </a:spcBef>
            </a:pPr>
            <a:r>
              <a:rPr lang="en-US" altLang="en-US" sz="1800" b="1">
                <a:solidFill>
                  <a:srgbClr val="FFFFFF"/>
                </a:solidFill>
                <a:latin typeface="Courier New" pitchFamily="49" charset="0"/>
              </a:rPr>
              <a:t>add ax,2	; CF =	OF =</a:t>
            </a:r>
          </a:p>
          <a:p>
            <a:pPr>
              <a:lnSpc>
                <a:spcPct val="50000"/>
              </a:lnSpc>
              <a:spcBef>
                <a:spcPct val="50000"/>
              </a:spcBef>
            </a:pPr>
            <a:endParaRPr lang="en-US" altLang="en-US" sz="1800" b="1">
              <a:solidFill>
                <a:srgbClr val="FFFFFF"/>
              </a:solidFill>
              <a:latin typeface="Courier New" pitchFamily="49" charset="0"/>
            </a:endParaRPr>
          </a:p>
          <a:p>
            <a:pPr>
              <a:lnSpc>
                <a:spcPct val="50000"/>
              </a:lnSpc>
              <a:spcBef>
                <a:spcPct val="50000"/>
              </a:spcBef>
            </a:pPr>
            <a:r>
              <a:rPr lang="en-US" altLang="en-US" sz="1800" b="1">
                <a:solidFill>
                  <a:srgbClr val="FFFFFF"/>
                </a:solidFill>
                <a:latin typeface="Courier New" pitchFamily="49" charset="0"/>
              </a:rPr>
              <a:t>mov ax,0</a:t>
            </a:r>
          </a:p>
          <a:p>
            <a:pPr>
              <a:lnSpc>
                <a:spcPct val="50000"/>
              </a:lnSpc>
              <a:spcBef>
                <a:spcPct val="50000"/>
              </a:spcBef>
            </a:pPr>
            <a:r>
              <a:rPr lang="en-US" altLang="en-US" sz="1800" b="1">
                <a:solidFill>
                  <a:srgbClr val="FFFFFF"/>
                </a:solidFill>
                <a:latin typeface="Courier New" pitchFamily="49" charset="0"/>
              </a:rPr>
              <a:t>sub ax,2	; CF =	OF =</a:t>
            </a:r>
          </a:p>
          <a:p>
            <a:pPr>
              <a:lnSpc>
                <a:spcPct val="50000"/>
              </a:lnSpc>
              <a:spcBef>
                <a:spcPct val="50000"/>
              </a:spcBef>
            </a:pPr>
            <a:endParaRPr lang="en-US" altLang="en-US" sz="1800" b="1">
              <a:solidFill>
                <a:srgbClr val="FFFFFF"/>
              </a:solidFill>
              <a:latin typeface="Courier New" pitchFamily="49" charset="0"/>
            </a:endParaRPr>
          </a:p>
          <a:p>
            <a:pPr>
              <a:lnSpc>
                <a:spcPct val="50000"/>
              </a:lnSpc>
              <a:spcBef>
                <a:spcPct val="50000"/>
              </a:spcBef>
            </a:pPr>
            <a:r>
              <a:rPr lang="en-US" altLang="en-US" sz="1800" b="1">
                <a:solidFill>
                  <a:srgbClr val="FFFFFF"/>
                </a:solidFill>
                <a:latin typeface="Courier New" pitchFamily="49" charset="0"/>
              </a:rPr>
              <a:t>mov al,-5</a:t>
            </a:r>
          </a:p>
          <a:p>
            <a:pPr>
              <a:lnSpc>
                <a:spcPct val="50000"/>
              </a:lnSpc>
              <a:spcBef>
                <a:spcPct val="50000"/>
              </a:spcBef>
            </a:pPr>
            <a:r>
              <a:rPr lang="en-US" altLang="en-US" sz="1800" b="1">
                <a:solidFill>
                  <a:srgbClr val="FFFFFF"/>
                </a:solidFill>
                <a:latin typeface="Courier New" pitchFamily="49" charset="0"/>
              </a:rPr>
              <a:t>sub al,+125	; OF =</a:t>
            </a:r>
          </a:p>
          <a:p>
            <a:pPr>
              <a:lnSpc>
                <a:spcPct val="50000"/>
              </a:lnSpc>
              <a:spcBef>
                <a:spcPct val="50000"/>
              </a:spcBef>
            </a:pPr>
            <a:endParaRPr lang="en-US" altLang="en-US" sz="1800" b="1">
              <a:solidFill>
                <a:srgbClr val="FFFFFF"/>
              </a:solidFill>
              <a:latin typeface="Courier New" pitchFamily="49" charset="0"/>
            </a:endParaRPr>
          </a:p>
        </p:txBody>
      </p:sp>
      <p:sp>
        <p:nvSpPr>
          <p:cNvPr id="107524" name="Text Box 4"/>
          <p:cNvSpPr txBox="1">
            <a:spLocks noChangeArrowheads="1"/>
          </p:cNvSpPr>
          <p:nvPr/>
        </p:nvSpPr>
        <p:spPr bwMode="auto">
          <a:xfrm>
            <a:off x="685800" y="1066800"/>
            <a:ext cx="76962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What will be the values of the given flags after each operation?</a:t>
            </a:r>
          </a:p>
        </p:txBody>
      </p:sp>
      <p:sp>
        <p:nvSpPr>
          <p:cNvPr id="107525" name="Text Box 5"/>
          <p:cNvSpPr txBox="1">
            <a:spLocks noChangeArrowheads="1"/>
          </p:cNvSpPr>
          <p:nvPr/>
        </p:nvSpPr>
        <p:spPr bwMode="auto">
          <a:xfrm>
            <a:off x="5257800" y="2254250"/>
            <a:ext cx="2514600" cy="302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1800" b="1">
                <a:solidFill>
                  <a:srgbClr val="FFCC66"/>
                </a:solidFill>
                <a:latin typeface="Courier New" pitchFamily="49" charset="0"/>
              </a:rPr>
              <a:t>1        1</a:t>
            </a:r>
          </a:p>
          <a:p>
            <a:pPr>
              <a:spcBef>
                <a:spcPct val="50000"/>
              </a:spcBef>
            </a:pPr>
            <a:endParaRPr lang="en-US" altLang="en-US" sz="1800" b="1">
              <a:solidFill>
                <a:srgbClr val="FFCC66"/>
              </a:solidFill>
              <a:latin typeface="Courier New" pitchFamily="49" charset="0"/>
            </a:endParaRPr>
          </a:p>
          <a:p>
            <a:pPr>
              <a:spcBef>
                <a:spcPct val="50000"/>
              </a:spcBef>
            </a:pPr>
            <a:r>
              <a:rPr lang="en-US" altLang="en-US" sz="1800" b="1">
                <a:solidFill>
                  <a:srgbClr val="FFCC66"/>
                </a:solidFill>
                <a:latin typeface="Courier New" pitchFamily="49" charset="0"/>
              </a:rPr>
              <a:t>0        0</a:t>
            </a:r>
          </a:p>
          <a:p>
            <a:pPr>
              <a:spcBef>
                <a:spcPct val="50000"/>
              </a:spcBef>
            </a:pPr>
            <a:endParaRPr lang="en-US" altLang="en-US" sz="1800" b="1">
              <a:solidFill>
                <a:srgbClr val="FFCC66"/>
              </a:solidFill>
              <a:latin typeface="Courier New" pitchFamily="49" charset="0"/>
            </a:endParaRPr>
          </a:p>
          <a:p>
            <a:pPr>
              <a:spcBef>
                <a:spcPct val="50000"/>
              </a:spcBef>
            </a:pPr>
            <a:r>
              <a:rPr lang="en-US" altLang="en-US" sz="1800" b="1">
                <a:solidFill>
                  <a:srgbClr val="FFCC66"/>
                </a:solidFill>
                <a:latin typeface="Courier New" pitchFamily="49" charset="0"/>
              </a:rPr>
              <a:t>1        0</a:t>
            </a:r>
          </a:p>
          <a:p>
            <a:pPr>
              <a:spcBef>
                <a:spcPct val="50000"/>
              </a:spcBef>
            </a:pPr>
            <a:endParaRPr lang="en-US" altLang="en-US" sz="1800" b="1">
              <a:solidFill>
                <a:srgbClr val="FFCC66"/>
              </a:solidFill>
              <a:latin typeface="Courier New" pitchFamily="49" charset="0"/>
            </a:endParaRPr>
          </a:p>
          <a:p>
            <a:pPr>
              <a:spcBef>
                <a:spcPct val="50000"/>
              </a:spcBef>
            </a:pPr>
            <a:r>
              <a:rPr lang="en-US" altLang="en-US" sz="1800" b="1">
                <a:solidFill>
                  <a:srgbClr val="FFCC66"/>
                </a:solidFill>
                <a:latin typeface="Courier New" pitchFamily="49" charset="0"/>
              </a:rPr>
              <a:t>1</a:t>
            </a:r>
          </a:p>
        </p:txBody>
      </p:sp>
    </p:spTree>
    <p:extLst>
      <p:ext uri="{BB962C8B-B14F-4D97-AF65-F5344CB8AC3E}">
        <p14:creationId xmlns:p14="http://schemas.microsoft.com/office/powerpoint/2010/main" val="39570624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75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5"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931F97F-67EF-4B87-A2D6-51F8BED800B8}" type="slidenum">
              <a:rPr lang="en-US" altLang="en-US">
                <a:solidFill>
                  <a:srgbClr val="FF9966"/>
                </a:solidFill>
              </a:rPr>
              <a:pPr/>
              <a:t>32</a:t>
            </a:fld>
            <a:endParaRPr lang="en-US" altLang="en-US">
              <a:solidFill>
                <a:srgbClr val="FF9966"/>
              </a:solidFill>
            </a:endParaRPr>
          </a:p>
        </p:txBody>
      </p:sp>
      <p:sp>
        <p:nvSpPr>
          <p:cNvPr id="105474" name="Rectangle 2"/>
          <p:cNvSpPr>
            <a:spLocks noGrp="1" noChangeArrowheads="1"/>
          </p:cNvSpPr>
          <p:nvPr>
            <p:ph type="title"/>
          </p:nvPr>
        </p:nvSpPr>
        <p:spPr>
          <a:xfrm>
            <a:off x="990600" y="152400"/>
            <a:ext cx="7885113" cy="609600"/>
          </a:xfrm>
        </p:spPr>
        <p:txBody>
          <a:bodyPr/>
          <a:lstStyle/>
          <a:p>
            <a:r>
              <a:rPr lang="en-US" altLang="en-US"/>
              <a:t>Overflow Example</a:t>
            </a:r>
          </a:p>
        </p:txBody>
      </p:sp>
      <p:sp>
        <p:nvSpPr>
          <p:cNvPr id="105475" name="Rectangle 3"/>
          <p:cNvSpPr>
            <a:spLocks noGrp="1" noChangeArrowheads="1"/>
          </p:cNvSpPr>
          <p:nvPr>
            <p:ph type="body" idx="1"/>
          </p:nvPr>
        </p:nvSpPr>
        <p:spPr>
          <a:xfrm>
            <a:off x="152400" y="762000"/>
            <a:ext cx="8839200" cy="5943600"/>
          </a:xfrm>
        </p:spPr>
        <p:txBody>
          <a:bodyPr/>
          <a:lstStyle/>
          <a:p>
            <a:pPr lvl="1" algn="just">
              <a:buFont typeface="Monotype Sorts" pitchFamily="2" charset="2"/>
              <a:buNone/>
            </a:pPr>
            <a:r>
              <a:rPr lang="en-US" altLang="en-US" dirty="0"/>
              <a:t>    </a:t>
            </a:r>
            <a:r>
              <a:rPr lang="en-US" altLang="en-US" b="1" dirty="0" err="1">
                <a:solidFill>
                  <a:schemeClr val="bg2"/>
                </a:solidFill>
                <a:latin typeface="Courier New" pitchFamily="49" charset="0"/>
              </a:rPr>
              <a:t>mov</a:t>
            </a:r>
            <a:r>
              <a:rPr lang="en-US" altLang="en-US" b="1" dirty="0">
                <a:solidFill>
                  <a:schemeClr val="bg2"/>
                </a:solidFill>
                <a:latin typeface="Courier New" pitchFamily="49" charset="0"/>
              </a:rPr>
              <a:t> ax,4000h</a:t>
            </a:r>
          </a:p>
          <a:p>
            <a:pPr lvl="1" algn="just">
              <a:buFont typeface="Monotype Sorts" pitchFamily="2" charset="2"/>
              <a:buChar char=" "/>
            </a:pPr>
            <a:r>
              <a:rPr lang="en-US" altLang="en-US" b="1" dirty="0">
                <a:solidFill>
                  <a:schemeClr val="bg2"/>
                </a:solidFill>
                <a:latin typeface="Courier New" pitchFamily="49" charset="0"/>
              </a:rPr>
              <a:t>add </a:t>
            </a:r>
            <a:r>
              <a:rPr lang="en-US" altLang="en-US" b="1" dirty="0" err="1">
                <a:solidFill>
                  <a:schemeClr val="bg2"/>
                </a:solidFill>
                <a:latin typeface="Courier New" pitchFamily="49" charset="0"/>
              </a:rPr>
              <a:t>ax,ax</a:t>
            </a:r>
            <a:r>
              <a:rPr lang="en-US" altLang="en-US" b="1" dirty="0">
                <a:solidFill>
                  <a:schemeClr val="bg2"/>
                </a:solidFill>
                <a:latin typeface="Courier New" pitchFamily="49" charset="0"/>
              </a:rPr>
              <a:t>    ;AX = </a:t>
            </a:r>
            <a:r>
              <a:rPr lang="en-US" altLang="en-US" b="1" dirty="0" smtClean="0">
                <a:solidFill>
                  <a:schemeClr val="bg2"/>
                </a:solidFill>
                <a:latin typeface="Courier New" pitchFamily="49" charset="0"/>
              </a:rPr>
              <a:t>8000h</a:t>
            </a:r>
          </a:p>
          <a:p>
            <a:pPr lvl="1" algn="just">
              <a:buFont typeface="Monotype Sorts" pitchFamily="2" charset="2"/>
              <a:buChar char=" "/>
            </a:pPr>
            <a:endParaRPr lang="en-US" altLang="en-US" b="1" dirty="0">
              <a:solidFill>
                <a:schemeClr val="bg2"/>
              </a:solidFill>
              <a:latin typeface="Courier New" pitchFamily="49" charset="0"/>
            </a:endParaRPr>
          </a:p>
          <a:p>
            <a:pPr algn="just"/>
            <a:r>
              <a:rPr lang="en-US" altLang="en-US" dirty="0"/>
              <a:t>Unsigned Interpretation:</a:t>
            </a:r>
          </a:p>
          <a:p>
            <a:pPr lvl="1" algn="just"/>
            <a:r>
              <a:rPr lang="en-US" altLang="en-US" b="1" dirty="0"/>
              <a:t>The sum of the 2 magnitudes 4000h + 4000h gives 8000h. This is the result in AX (the unsigned value of the result is correct). </a:t>
            </a:r>
            <a:r>
              <a:rPr lang="en-US" altLang="en-US" b="1" dirty="0" smtClean="0"/>
              <a:t>CF=0</a:t>
            </a:r>
          </a:p>
          <a:p>
            <a:pPr lvl="1" algn="just"/>
            <a:endParaRPr lang="en-US" altLang="en-US" b="1" dirty="0"/>
          </a:p>
          <a:p>
            <a:pPr algn="just"/>
            <a:r>
              <a:rPr lang="en-US" altLang="en-US" dirty="0"/>
              <a:t>Signed Interpretation: </a:t>
            </a:r>
          </a:p>
          <a:p>
            <a:pPr lvl="1" algn="just"/>
            <a:r>
              <a:rPr lang="en-US" altLang="en-US" b="1" dirty="0"/>
              <a:t>we add two positive numbers: 4000h + 4000h </a:t>
            </a:r>
          </a:p>
          <a:p>
            <a:pPr lvl="1" algn="just"/>
            <a:r>
              <a:rPr lang="en-US" altLang="en-US" b="1" dirty="0"/>
              <a:t>and have obtained a negative number!</a:t>
            </a:r>
          </a:p>
          <a:p>
            <a:pPr lvl="1" algn="just"/>
            <a:r>
              <a:rPr lang="en-US" altLang="en-US" b="1" dirty="0"/>
              <a:t>the signed value of the result in AX is erroneous. Hence OF=1</a:t>
            </a:r>
          </a:p>
        </p:txBody>
      </p:sp>
    </p:spTree>
    <p:extLst>
      <p:ext uri="{BB962C8B-B14F-4D97-AF65-F5344CB8AC3E}">
        <p14:creationId xmlns:p14="http://schemas.microsoft.com/office/powerpoint/2010/main" val="1986171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anim calcmode="lin" valueType="num">
                                      <p:cBhvr additive="base">
                                        <p:cTn id="7" dur="500" fill="hold"/>
                                        <p:tgtEl>
                                          <p:spTgt spid="10547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547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5475">
                                            <p:txEl>
                                              <p:pRg st="1" end="1"/>
                                            </p:txEl>
                                          </p:spTgt>
                                        </p:tgtEl>
                                        <p:attrNameLst>
                                          <p:attrName>style.visibility</p:attrName>
                                        </p:attrNameLst>
                                      </p:cBhvr>
                                      <p:to>
                                        <p:strVal val="visible"/>
                                      </p:to>
                                    </p:set>
                                    <p:anim calcmode="lin" valueType="num">
                                      <p:cBhvr additive="base">
                                        <p:cTn id="11" dur="500" fill="hold"/>
                                        <p:tgtEl>
                                          <p:spTgt spid="10547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054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05475">
                                            <p:txEl>
                                              <p:pRg st="3" end="3"/>
                                            </p:txEl>
                                          </p:spTgt>
                                        </p:tgtEl>
                                        <p:attrNameLst>
                                          <p:attrName>style.visibility</p:attrName>
                                        </p:attrNameLst>
                                      </p:cBhvr>
                                      <p:to>
                                        <p:strVal val="visible"/>
                                      </p:to>
                                    </p:set>
                                    <p:anim calcmode="lin" valueType="num">
                                      <p:cBhvr additive="base">
                                        <p:cTn id="17" dur="500" fill="hold"/>
                                        <p:tgtEl>
                                          <p:spTgt spid="105475">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05475">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05475">
                                            <p:txEl>
                                              <p:pRg st="4" end="4"/>
                                            </p:txEl>
                                          </p:spTgt>
                                        </p:tgtEl>
                                        <p:attrNameLst>
                                          <p:attrName>style.visibility</p:attrName>
                                        </p:attrNameLst>
                                      </p:cBhvr>
                                      <p:to>
                                        <p:strVal val="visible"/>
                                      </p:to>
                                    </p:set>
                                    <p:anim calcmode="lin" valueType="num">
                                      <p:cBhvr additive="base">
                                        <p:cTn id="21" dur="500" fill="hold"/>
                                        <p:tgtEl>
                                          <p:spTgt spid="105475">
                                            <p:txEl>
                                              <p:pRg st="4" end="4"/>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0547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05475">
                                            <p:txEl>
                                              <p:pRg st="6" end="6"/>
                                            </p:txEl>
                                          </p:spTgt>
                                        </p:tgtEl>
                                        <p:attrNameLst>
                                          <p:attrName>style.visibility</p:attrName>
                                        </p:attrNameLst>
                                      </p:cBhvr>
                                      <p:to>
                                        <p:strVal val="visible"/>
                                      </p:to>
                                    </p:set>
                                    <p:anim calcmode="lin" valueType="num">
                                      <p:cBhvr additive="base">
                                        <p:cTn id="27" dur="500" fill="hold"/>
                                        <p:tgtEl>
                                          <p:spTgt spid="105475">
                                            <p:txEl>
                                              <p:pRg st="6" end="6"/>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05475">
                                            <p:txEl>
                                              <p:pRg st="6" end="6"/>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05475">
                                            <p:txEl>
                                              <p:pRg st="7" end="7"/>
                                            </p:txEl>
                                          </p:spTgt>
                                        </p:tgtEl>
                                        <p:attrNameLst>
                                          <p:attrName>style.visibility</p:attrName>
                                        </p:attrNameLst>
                                      </p:cBhvr>
                                      <p:to>
                                        <p:strVal val="visible"/>
                                      </p:to>
                                    </p:set>
                                    <p:anim calcmode="lin" valueType="num">
                                      <p:cBhvr additive="base">
                                        <p:cTn id="31" dur="500" fill="hold"/>
                                        <p:tgtEl>
                                          <p:spTgt spid="105475">
                                            <p:txEl>
                                              <p:pRg st="7" end="7"/>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05475">
                                            <p:txEl>
                                              <p:pRg st="7" end="7"/>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05475">
                                            <p:txEl>
                                              <p:pRg st="8" end="8"/>
                                            </p:txEl>
                                          </p:spTgt>
                                        </p:tgtEl>
                                        <p:attrNameLst>
                                          <p:attrName>style.visibility</p:attrName>
                                        </p:attrNameLst>
                                      </p:cBhvr>
                                      <p:to>
                                        <p:strVal val="visible"/>
                                      </p:to>
                                    </p:set>
                                    <p:anim calcmode="lin" valueType="num">
                                      <p:cBhvr additive="base">
                                        <p:cTn id="35" dur="500" fill="hold"/>
                                        <p:tgtEl>
                                          <p:spTgt spid="105475">
                                            <p:txEl>
                                              <p:pRg st="8" end="8"/>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05475">
                                            <p:txEl>
                                              <p:pRg st="8" end="8"/>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105475">
                                            <p:txEl>
                                              <p:pRg st="9" end="9"/>
                                            </p:txEl>
                                          </p:spTgt>
                                        </p:tgtEl>
                                        <p:attrNameLst>
                                          <p:attrName>style.visibility</p:attrName>
                                        </p:attrNameLst>
                                      </p:cBhvr>
                                      <p:to>
                                        <p:strVal val="visible"/>
                                      </p:to>
                                    </p:set>
                                    <p:anim calcmode="lin" valueType="num">
                                      <p:cBhvr additive="base">
                                        <p:cTn id="39" dur="500" fill="hold"/>
                                        <p:tgtEl>
                                          <p:spTgt spid="105475">
                                            <p:txEl>
                                              <p:pRg st="9" end="9"/>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05475">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8DB70A2-A055-4F81-A3C4-2FB217F863C3}" type="slidenum">
              <a:rPr lang="en-US" altLang="en-US">
                <a:solidFill>
                  <a:srgbClr val="FF9966"/>
                </a:solidFill>
              </a:rPr>
              <a:pPr/>
              <a:t>33</a:t>
            </a:fld>
            <a:endParaRPr lang="en-US" altLang="en-US">
              <a:solidFill>
                <a:srgbClr val="FF9966"/>
              </a:solidFill>
            </a:endParaRPr>
          </a:p>
        </p:txBody>
      </p:sp>
      <p:sp>
        <p:nvSpPr>
          <p:cNvPr id="106498" name="Rectangle 2"/>
          <p:cNvSpPr>
            <a:spLocks noGrp="1" noChangeArrowheads="1"/>
          </p:cNvSpPr>
          <p:nvPr>
            <p:ph type="title"/>
          </p:nvPr>
        </p:nvSpPr>
        <p:spPr/>
        <p:txBody>
          <a:bodyPr/>
          <a:lstStyle/>
          <a:p>
            <a:r>
              <a:rPr lang="en-US" altLang="en-US"/>
              <a:t>Overflow Example</a:t>
            </a:r>
          </a:p>
        </p:txBody>
      </p:sp>
      <p:sp>
        <p:nvSpPr>
          <p:cNvPr id="106499" name="Rectangle 3"/>
          <p:cNvSpPr>
            <a:spLocks noGrp="1" noChangeArrowheads="1"/>
          </p:cNvSpPr>
          <p:nvPr>
            <p:ph type="body" idx="1"/>
          </p:nvPr>
        </p:nvSpPr>
        <p:spPr>
          <a:xfrm>
            <a:off x="152400" y="838200"/>
            <a:ext cx="8839200" cy="5867400"/>
          </a:xfrm>
        </p:spPr>
        <p:txBody>
          <a:bodyPr/>
          <a:lstStyle/>
          <a:p>
            <a:pPr lvl="1" algn="just">
              <a:buFont typeface="Monotype Sorts" pitchFamily="2" charset="2"/>
              <a:buChar char=" "/>
            </a:pPr>
            <a:r>
              <a:rPr lang="en-US" altLang="en-US" b="1" dirty="0" err="1">
                <a:solidFill>
                  <a:schemeClr val="bg2"/>
                </a:solidFill>
                <a:latin typeface="Courier New" pitchFamily="49" charset="0"/>
              </a:rPr>
              <a:t>mov</a:t>
            </a:r>
            <a:r>
              <a:rPr lang="en-US" altLang="en-US" b="1" dirty="0">
                <a:solidFill>
                  <a:schemeClr val="bg2"/>
                </a:solidFill>
                <a:latin typeface="Courier New" pitchFamily="49" charset="0"/>
              </a:rPr>
              <a:t> ax,8000h</a:t>
            </a:r>
          </a:p>
          <a:p>
            <a:pPr lvl="1" algn="just">
              <a:buFont typeface="Monotype Sorts" pitchFamily="2" charset="2"/>
              <a:buChar char=" "/>
            </a:pPr>
            <a:r>
              <a:rPr lang="en-US" altLang="en-US" b="1" dirty="0">
                <a:solidFill>
                  <a:schemeClr val="bg2"/>
                </a:solidFill>
                <a:latin typeface="Courier New" pitchFamily="49" charset="0"/>
              </a:rPr>
              <a:t>sub ax,0FFFFh  ;AX = </a:t>
            </a:r>
            <a:r>
              <a:rPr lang="en-US" altLang="en-US" b="1" dirty="0" smtClean="0">
                <a:solidFill>
                  <a:schemeClr val="bg2"/>
                </a:solidFill>
                <a:latin typeface="Courier New" pitchFamily="49" charset="0"/>
              </a:rPr>
              <a:t>8001h</a:t>
            </a:r>
          </a:p>
          <a:p>
            <a:pPr lvl="1" algn="just">
              <a:buFont typeface="Monotype Sorts" pitchFamily="2" charset="2"/>
              <a:buChar char=" "/>
            </a:pPr>
            <a:endParaRPr lang="en-US" altLang="en-US" b="1" dirty="0">
              <a:solidFill>
                <a:schemeClr val="bg2"/>
              </a:solidFill>
              <a:latin typeface="Courier New" pitchFamily="49" charset="0"/>
            </a:endParaRPr>
          </a:p>
          <a:p>
            <a:pPr algn="just"/>
            <a:r>
              <a:rPr lang="en-US" altLang="en-US" dirty="0"/>
              <a:t>Unsigned Interpretation: </a:t>
            </a:r>
          </a:p>
          <a:p>
            <a:pPr lvl="1" algn="just"/>
            <a:r>
              <a:rPr lang="en-US" altLang="en-US" b="1" dirty="0"/>
              <a:t>from the magnitude 8000h we subtract the larger magnitude </a:t>
            </a:r>
            <a:r>
              <a:rPr lang="en-US" altLang="en-US" b="1" dirty="0" err="1"/>
              <a:t>FFFFh</a:t>
            </a:r>
            <a:endParaRPr lang="en-US" altLang="en-US" b="1" dirty="0"/>
          </a:p>
          <a:p>
            <a:pPr lvl="1" algn="just"/>
            <a:r>
              <a:rPr lang="en-US" altLang="en-US" b="1" dirty="0"/>
              <a:t>the unsigned value of the result is erroneous. Hence </a:t>
            </a:r>
            <a:r>
              <a:rPr lang="en-US" altLang="en-US" b="1" dirty="0" smtClean="0"/>
              <a:t>CF=1</a:t>
            </a:r>
          </a:p>
          <a:p>
            <a:pPr lvl="1" algn="just"/>
            <a:endParaRPr lang="en-US" altLang="en-US" b="1" dirty="0"/>
          </a:p>
          <a:p>
            <a:pPr algn="just"/>
            <a:r>
              <a:rPr lang="en-US" altLang="en-US" dirty="0"/>
              <a:t>Signed Interpretation:</a:t>
            </a:r>
          </a:p>
          <a:p>
            <a:pPr lvl="1" algn="just"/>
            <a:r>
              <a:rPr lang="en-US" altLang="en-US" b="1" dirty="0"/>
              <a:t>We subtract -1 from the negative number 8000h and obtained the correct signed result 8001h. Hence OF=0</a:t>
            </a:r>
          </a:p>
        </p:txBody>
      </p:sp>
    </p:spTree>
    <p:extLst>
      <p:ext uri="{BB962C8B-B14F-4D97-AF65-F5344CB8AC3E}">
        <p14:creationId xmlns:p14="http://schemas.microsoft.com/office/powerpoint/2010/main" val="20454285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anim calcmode="lin" valueType="num">
                                      <p:cBhvr additive="base">
                                        <p:cTn id="7" dur="500" fill="hold"/>
                                        <p:tgtEl>
                                          <p:spTgt spid="10649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649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6499">
                                            <p:txEl>
                                              <p:pRg st="1" end="1"/>
                                            </p:txEl>
                                          </p:spTgt>
                                        </p:tgtEl>
                                        <p:attrNameLst>
                                          <p:attrName>style.visibility</p:attrName>
                                        </p:attrNameLst>
                                      </p:cBhvr>
                                      <p:to>
                                        <p:strVal val="visible"/>
                                      </p:to>
                                    </p:set>
                                    <p:anim calcmode="lin" valueType="num">
                                      <p:cBhvr additive="base">
                                        <p:cTn id="11" dur="500" fill="hold"/>
                                        <p:tgtEl>
                                          <p:spTgt spid="10649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064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06499">
                                            <p:txEl>
                                              <p:pRg st="3" end="3"/>
                                            </p:txEl>
                                          </p:spTgt>
                                        </p:tgtEl>
                                        <p:attrNameLst>
                                          <p:attrName>style.visibility</p:attrName>
                                        </p:attrNameLst>
                                      </p:cBhvr>
                                      <p:to>
                                        <p:strVal val="visible"/>
                                      </p:to>
                                    </p:set>
                                    <p:anim calcmode="lin" valueType="num">
                                      <p:cBhvr additive="base">
                                        <p:cTn id="17" dur="500" fill="hold"/>
                                        <p:tgtEl>
                                          <p:spTgt spid="106499">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06499">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06499">
                                            <p:txEl>
                                              <p:pRg st="4" end="4"/>
                                            </p:txEl>
                                          </p:spTgt>
                                        </p:tgtEl>
                                        <p:attrNameLst>
                                          <p:attrName>style.visibility</p:attrName>
                                        </p:attrNameLst>
                                      </p:cBhvr>
                                      <p:to>
                                        <p:strVal val="visible"/>
                                      </p:to>
                                    </p:set>
                                    <p:anim calcmode="lin" valueType="num">
                                      <p:cBhvr additive="base">
                                        <p:cTn id="21" dur="500" fill="hold"/>
                                        <p:tgtEl>
                                          <p:spTgt spid="106499">
                                            <p:txEl>
                                              <p:pRg st="4" end="4"/>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06499">
                                            <p:txEl>
                                              <p:pRg st="4" end="4"/>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106499">
                                            <p:txEl>
                                              <p:pRg st="5" end="5"/>
                                            </p:txEl>
                                          </p:spTgt>
                                        </p:tgtEl>
                                        <p:attrNameLst>
                                          <p:attrName>style.visibility</p:attrName>
                                        </p:attrNameLst>
                                      </p:cBhvr>
                                      <p:to>
                                        <p:strVal val="visible"/>
                                      </p:to>
                                    </p:set>
                                    <p:anim calcmode="lin" valueType="num">
                                      <p:cBhvr additive="base">
                                        <p:cTn id="25" dur="500" fill="hold"/>
                                        <p:tgtEl>
                                          <p:spTgt spid="106499">
                                            <p:txEl>
                                              <p:pRg st="5" end="5"/>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0649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6499">
                                            <p:txEl>
                                              <p:pRg st="7" end="7"/>
                                            </p:txEl>
                                          </p:spTgt>
                                        </p:tgtEl>
                                        <p:attrNameLst>
                                          <p:attrName>style.visibility</p:attrName>
                                        </p:attrNameLst>
                                      </p:cBhvr>
                                      <p:to>
                                        <p:strVal val="visible"/>
                                      </p:to>
                                    </p:set>
                                    <p:anim calcmode="lin" valueType="num">
                                      <p:cBhvr additive="base">
                                        <p:cTn id="31" dur="500" fill="hold"/>
                                        <p:tgtEl>
                                          <p:spTgt spid="106499">
                                            <p:txEl>
                                              <p:pRg st="7" end="7"/>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06499">
                                            <p:txEl>
                                              <p:pRg st="7" end="7"/>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06499">
                                            <p:txEl>
                                              <p:pRg st="8" end="8"/>
                                            </p:txEl>
                                          </p:spTgt>
                                        </p:tgtEl>
                                        <p:attrNameLst>
                                          <p:attrName>style.visibility</p:attrName>
                                        </p:attrNameLst>
                                      </p:cBhvr>
                                      <p:to>
                                        <p:strVal val="visible"/>
                                      </p:to>
                                    </p:set>
                                    <p:anim calcmode="lin" valueType="num">
                                      <p:cBhvr additive="base">
                                        <p:cTn id="35" dur="500" fill="hold"/>
                                        <p:tgtEl>
                                          <p:spTgt spid="106499">
                                            <p:txEl>
                                              <p:pRg st="8" end="8"/>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0649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C02B443-52C5-44CE-B7B6-8DB8BF60A83C}" type="slidenum">
              <a:rPr lang="en-US" altLang="en-US">
                <a:solidFill>
                  <a:srgbClr val="FF9966"/>
                </a:solidFill>
              </a:rPr>
              <a:pPr/>
              <a:t>34</a:t>
            </a:fld>
            <a:endParaRPr lang="en-US" altLang="en-US">
              <a:solidFill>
                <a:srgbClr val="FF9966"/>
              </a:solidFill>
            </a:endParaRPr>
          </a:p>
        </p:txBody>
      </p:sp>
      <p:sp>
        <p:nvSpPr>
          <p:cNvPr id="107522" name="Rectangle 2"/>
          <p:cNvSpPr>
            <a:spLocks noGrp="1" noChangeArrowheads="1"/>
          </p:cNvSpPr>
          <p:nvPr>
            <p:ph type="title"/>
          </p:nvPr>
        </p:nvSpPr>
        <p:spPr/>
        <p:txBody>
          <a:bodyPr/>
          <a:lstStyle/>
          <a:p>
            <a:r>
              <a:rPr lang="en-US" altLang="en-US"/>
              <a:t>Overflow Example</a:t>
            </a:r>
          </a:p>
        </p:txBody>
      </p:sp>
      <p:sp>
        <p:nvSpPr>
          <p:cNvPr id="107523" name="Rectangle 3"/>
          <p:cNvSpPr>
            <a:spLocks noGrp="1" noChangeArrowheads="1"/>
          </p:cNvSpPr>
          <p:nvPr>
            <p:ph type="body" idx="1"/>
          </p:nvPr>
        </p:nvSpPr>
        <p:spPr>
          <a:xfrm>
            <a:off x="152400" y="838200"/>
            <a:ext cx="8839200" cy="5867400"/>
          </a:xfrm>
        </p:spPr>
        <p:txBody>
          <a:bodyPr/>
          <a:lstStyle/>
          <a:p>
            <a:pPr lvl="1" algn="just">
              <a:buFont typeface="Monotype Sorts" pitchFamily="2" charset="2"/>
              <a:buChar char=" "/>
            </a:pPr>
            <a:r>
              <a:rPr lang="en-US" altLang="en-US" b="1" dirty="0" err="1" smtClean="0">
                <a:solidFill>
                  <a:schemeClr val="bg2"/>
                </a:solidFill>
                <a:latin typeface="Courier New" pitchFamily="49" charset="0"/>
              </a:rPr>
              <a:t>mov</a:t>
            </a:r>
            <a:r>
              <a:rPr lang="en-US" altLang="en-US" b="1" dirty="0" smtClean="0">
                <a:solidFill>
                  <a:schemeClr val="bg2"/>
                </a:solidFill>
                <a:latin typeface="Courier New" pitchFamily="49" charset="0"/>
              </a:rPr>
              <a:t> ah,40h</a:t>
            </a:r>
          </a:p>
          <a:p>
            <a:pPr lvl="1" algn="just">
              <a:buFont typeface="Monotype Sorts" pitchFamily="2" charset="2"/>
              <a:buChar char=" "/>
            </a:pPr>
            <a:r>
              <a:rPr lang="en-US" altLang="en-US" b="1" dirty="0" smtClean="0">
                <a:solidFill>
                  <a:schemeClr val="bg2"/>
                </a:solidFill>
                <a:latin typeface="Courier New" pitchFamily="49" charset="0"/>
              </a:rPr>
              <a:t>sub  </a:t>
            </a:r>
            <a:r>
              <a:rPr lang="en-US" altLang="en-US" b="1" dirty="0">
                <a:solidFill>
                  <a:schemeClr val="bg2"/>
                </a:solidFill>
                <a:latin typeface="Courier New" pitchFamily="49" charset="0"/>
              </a:rPr>
              <a:t>ah,80h    ;AH = </a:t>
            </a:r>
            <a:r>
              <a:rPr lang="en-US" altLang="en-US" b="1" dirty="0" smtClean="0">
                <a:solidFill>
                  <a:schemeClr val="bg2"/>
                </a:solidFill>
                <a:latin typeface="Courier New" pitchFamily="49" charset="0"/>
              </a:rPr>
              <a:t>C0h</a:t>
            </a:r>
          </a:p>
          <a:p>
            <a:pPr lvl="1" algn="just">
              <a:buFont typeface="Monotype Sorts" pitchFamily="2" charset="2"/>
              <a:buChar char=" "/>
            </a:pPr>
            <a:endParaRPr lang="en-US" altLang="en-US" b="1" dirty="0">
              <a:solidFill>
                <a:schemeClr val="bg2"/>
              </a:solidFill>
              <a:latin typeface="Courier New" pitchFamily="49" charset="0"/>
            </a:endParaRPr>
          </a:p>
          <a:p>
            <a:pPr algn="just"/>
            <a:r>
              <a:rPr lang="en-US" altLang="en-US" dirty="0" smtClean="0"/>
              <a:t>Unsigned Interpretation:</a:t>
            </a:r>
          </a:p>
          <a:p>
            <a:pPr lvl="1" algn="just"/>
            <a:r>
              <a:rPr lang="en-US" altLang="en-US" b="1" dirty="0" smtClean="0"/>
              <a:t>we </a:t>
            </a:r>
            <a:r>
              <a:rPr lang="en-US" altLang="en-US" b="1" dirty="0"/>
              <a:t>subtract from 40h the larger number 80h</a:t>
            </a:r>
          </a:p>
          <a:p>
            <a:pPr lvl="1" algn="just"/>
            <a:r>
              <a:rPr lang="en-US" altLang="en-US" b="1" dirty="0"/>
              <a:t>the unsigned value of the result is wrong. Hence </a:t>
            </a:r>
            <a:r>
              <a:rPr lang="en-US" altLang="en-US" b="1" dirty="0" smtClean="0"/>
              <a:t>CF=1</a:t>
            </a:r>
          </a:p>
          <a:p>
            <a:pPr lvl="1" algn="just"/>
            <a:endParaRPr lang="en-US" altLang="en-US" b="1" dirty="0"/>
          </a:p>
          <a:p>
            <a:pPr algn="just"/>
            <a:r>
              <a:rPr lang="en-US" altLang="en-US" dirty="0"/>
              <a:t>Signed Interpretation:</a:t>
            </a:r>
          </a:p>
          <a:p>
            <a:pPr lvl="1" algn="just"/>
            <a:r>
              <a:rPr lang="en-US" altLang="en-US" dirty="0"/>
              <a:t>we subtract from 40h (64) </a:t>
            </a:r>
            <a:r>
              <a:rPr lang="fr-CA" altLang="en-US" dirty="0"/>
              <a:t>a</a:t>
            </a:r>
            <a:r>
              <a:rPr lang="en-US" altLang="en-US" dirty="0"/>
              <a:t> negative number 80h (-128) to obtain a negative number</a:t>
            </a:r>
          </a:p>
          <a:p>
            <a:pPr lvl="1" algn="just"/>
            <a:r>
              <a:rPr lang="en-US" altLang="en-US" dirty="0"/>
              <a:t>the signed value of the result is wrong. Hence OF=1</a:t>
            </a:r>
          </a:p>
        </p:txBody>
      </p:sp>
    </p:spTree>
    <p:extLst>
      <p:ext uri="{BB962C8B-B14F-4D97-AF65-F5344CB8AC3E}">
        <p14:creationId xmlns:p14="http://schemas.microsoft.com/office/powerpoint/2010/main" val="1487264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anim calcmode="lin" valueType="num">
                                      <p:cBhvr additive="base">
                                        <p:cTn id="7" dur="500" fill="hold"/>
                                        <p:tgtEl>
                                          <p:spTgt spid="10752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752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7523">
                                            <p:txEl>
                                              <p:pRg st="1" end="1"/>
                                            </p:txEl>
                                          </p:spTgt>
                                        </p:tgtEl>
                                        <p:attrNameLst>
                                          <p:attrName>style.visibility</p:attrName>
                                        </p:attrNameLst>
                                      </p:cBhvr>
                                      <p:to>
                                        <p:strVal val="visible"/>
                                      </p:to>
                                    </p:set>
                                    <p:anim calcmode="lin" valueType="num">
                                      <p:cBhvr additive="base">
                                        <p:cTn id="11" dur="500" fill="hold"/>
                                        <p:tgtEl>
                                          <p:spTgt spid="10752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075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07523">
                                            <p:txEl>
                                              <p:pRg st="3" end="3"/>
                                            </p:txEl>
                                          </p:spTgt>
                                        </p:tgtEl>
                                        <p:attrNameLst>
                                          <p:attrName>style.visibility</p:attrName>
                                        </p:attrNameLst>
                                      </p:cBhvr>
                                      <p:to>
                                        <p:strVal val="visible"/>
                                      </p:to>
                                    </p:set>
                                    <p:anim calcmode="lin" valueType="num">
                                      <p:cBhvr additive="base">
                                        <p:cTn id="17" dur="500" fill="hold"/>
                                        <p:tgtEl>
                                          <p:spTgt spid="107523">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07523">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07523">
                                            <p:txEl>
                                              <p:pRg st="4" end="4"/>
                                            </p:txEl>
                                          </p:spTgt>
                                        </p:tgtEl>
                                        <p:attrNameLst>
                                          <p:attrName>style.visibility</p:attrName>
                                        </p:attrNameLst>
                                      </p:cBhvr>
                                      <p:to>
                                        <p:strVal val="visible"/>
                                      </p:to>
                                    </p:set>
                                    <p:anim calcmode="lin" valueType="num">
                                      <p:cBhvr additive="base">
                                        <p:cTn id="21" dur="500" fill="hold"/>
                                        <p:tgtEl>
                                          <p:spTgt spid="107523">
                                            <p:txEl>
                                              <p:pRg st="4" end="4"/>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07523">
                                            <p:txEl>
                                              <p:pRg st="4" end="4"/>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107523">
                                            <p:txEl>
                                              <p:pRg st="5" end="5"/>
                                            </p:txEl>
                                          </p:spTgt>
                                        </p:tgtEl>
                                        <p:attrNameLst>
                                          <p:attrName>style.visibility</p:attrName>
                                        </p:attrNameLst>
                                      </p:cBhvr>
                                      <p:to>
                                        <p:strVal val="visible"/>
                                      </p:to>
                                    </p:set>
                                    <p:anim calcmode="lin" valueType="num">
                                      <p:cBhvr additive="base">
                                        <p:cTn id="25" dur="500" fill="hold"/>
                                        <p:tgtEl>
                                          <p:spTgt spid="107523">
                                            <p:txEl>
                                              <p:pRg st="5" end="5"/>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0752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7523">
                                            <p:txEl>
                                              <p:pRg st="7" end="7"/>
                                            </p:txEl>
                                          </p:spTgt>
                                        </p:tgtEl>
                                        <p:attrNameLst>
                                          <p:attrName>style.visibility</p:attrName>
                                        </p:attrNameLst>
                                      </p:cBhvr>
                                      <p:to>
                                        <p:strVal val="visible"/>
                                      </p:to>
                                    </p:set>
                                    <p:anim calcmode="lin" valueType="num">
                                      <p:cBhvr additive="base">
                                        <p:cTn id="31" dur="500" fill="hold"/>
                                        <p:tgtEl>
                                          <p:spTgt spid="107523">
                                            <p:txEl>
                                              <p:pRg st="7" end="7"/>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07523">
                                            <p:txEl>
                                              <p:pRg st="7" end="7"/>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07523">
                                            <p:txEl>
                                              <p:pRg st="8" end="8"/>
                                            </p:txEl>
                                          </p:spTgt>
                                        </p:tgtEl>
                                        <p:attrNameLst>
                                          <p:attrName>style.visibility</p:attrName>
                                        </p:attrNameLst>
                                      </p:cBhvr>
                                      <p:to>
                                        <p:strVal val="visible"/>
                                      </p:to>
                                    </p:set>
                                    <p:anim calcmode="lin" valueType="num">
                                      <p:cBhvr additive="base">
                                        <p:cTn id="35" dur="500" fill="hold"/>
                                        <p:tgtEl>
                                          <p:spTgt spid="107523">
                                            <p:txEl>
                                              <p:pRg st="8" end="8"/>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07523">
                                            <p:txEl>
                                              <p:pRg st="8" end="8"/>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107523">
                                            <p:txEl>
                                              <p:pRg st="9" end="9"/>
                                            </p:txEl>
                                          </p:spTgt>
                                        </p:tgtEl>
                                        <p:attrNameLst>
                                          <p:attrName>style.visibility</p:attrName>
                                        </p:attrNameLst>
                                      </p:cBhvr>
                                      <p:to>
                                        <p:strVal val="visible"/>
                                      </p:to>
                                    </p:set>
                                    <p:anim calcmode="lin" valueType="num">
                                      <p:cBhvr additive="base">
                                        <p:cTn id="39" dur="500" fill="hold"/>
                                        <p:tgtEl>
                                          <p:spTgt spid="107523">
                                            <p:txEl>
                                              <p:pRg st="9" end="9"/>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0752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DFADD34-E15A-4DA1-B4CE-90047F1E4D64}" type="slidenum">
              <a:rPr lang="en-US" altLang="en-US">
                <a:solidFill>
                  <a:srgbClr val="FF9966"/>
                </a:solidFill>
              </a:rPr>
              <a:pPr/>
              <a:t>35</a:t>
            </a:fld>
            <a:endParaRPr lang="en-US" altLang="en-US">
              <a:solidFill>
                <a:srgbClr val="FF9966"/>
              </a:solidFill>
            </a:endParaRPr>
          </a:p>
        </p:txBody>
      </p:sp>
      <p:sp>
        <p:nvSpPr>
          <p:cNvPr id="117762" name="Rectangle 2"/>
          <p:cNvSpPr>
            <a:spLocks noGrp="1" noChangeArrowheads="1"/>
          </p:cNvSpPr>
          <p:nvPr>
            <p:ph type="title"/>
          </p:nvPr>
        </p:nvSpPr>
        <p:spPr/>
        <p:txBody>
          <a:bodyPr/>
          <a:lstStyle/>
          <a:p>
            <a:r>
              <a:rPr lang="en-US" altLang="en-US"/>
              <a:t>Exercise</a:t>
            </a:r>
            <a:r>
              <a:rPr lang="fr-CA" altLang="en-US"/>
              <a:t> 3</a:t>
            </a:r>
            <a:endParaRPr lang="en-US" altLang="en-US"/>
          </a:p>
        </p:txBody>
      </p:sp>
      <p:sp>
        <p:nvSpPr>
          <p:cNvPr id="117763" name="Rectangle 3"/>
          <p:cNvSpPr>
            <a:spLocks noGrp="1" noChangeArrowheads="1"/>
          </p:cNvSpPr>
          <p:nvPr>
            <p:ph type="body" idx="1"/>
          </p:nvPr>
        </p:nvSpPr>
        <p:spPr>
          <a:xfrm>
            <a:off x="76200" y="762000"/>
            <a:ext cx="8915400" cy="5943600"/>
          </a:xfrm>
        </p:spPr>
        <p:txBody>
          <a:bodyPr/>
          <a:lstStyle/>
          <a:p>
            <a:pPr algn="just">
              <a:lnSpc>
                <a:spcPct val="90000"/>
              </a:lnSpc>
            </a:pPr>
            <a:r>
              <a:rPr lang="en-US" altLang="en-US" dirty="0"/>
              <a:t>For each of these instructions, give the content (in hexadecimal) of the destination operand and the CF and OF flags immediately after the execution of the instruction (verify your answers with a debugger). </a:t>
            </a:r>
            <a:endParaRPr lang="en-US" altLang="en-US" dirty="0" smtClean="0"/>
          </a:p>
          <a:p>
            <a:pPr algn="just">
              <a:lnSpc>
                <a:spcPct val="90000"/>
              </a:lnSpc>
            </a:pPr>
            <a:endParaRPr lang="en-US" altLang="en-US" dirty="0"/>
          </a:p>
          <a:p>
            <a:pPr lvl="1" algn="just">
              <a:lnSpc>
                <a:spcPct val="90000"/>
              </a:lnSpc>
            </a:pPr>
            <a:r>
              <a:rPr lang="en-US" altLang="en-US" dirty="0"/>
              <a:t>ADD AX,BX when AX contains 8000h and BX contains </a:t>
            </a:r>
            <a:r>
              <a:rPr lang="en-US" altLang="en-US" dirty="0" err="1"/>
              <a:t>FFFFh</a:t>
            </a:r>
            <a:r>
              <a:rPr lang="en-US" altLang="en-US" dirty="0" smtClean="0"/>
              <a:t>.</a:t>
            </a:r>
          </a:p>
          <a:p>
            <a:pPr lvl="1" algn="just">
              <a:lnSpc>
                <a:spcPct val="90000"/>
              </a:lnSpc>
            </a:pPr>
            <a:endParaRPr lang="en-US" altLang="en-US" dirty="0"/>
          </a:p>
          <a:p>
            <a:pPr lvl="1" algn="just">
              <a:lnSpc>
                <a:spcPct val="90000"/>
              </a:lnSpc>
            </a:pPr>
            <a:r>
              <a:rPr lang="en-US" altLang="en-US" dirty="0"/>
              <a:t>SUB AL,BL when AL contains 00h and BL contains 80h. </a:t>
            </a:r>
            <a:endParaRPr lang="en-US" altLang="en-US" dirty="0" smtClean="0"/>
          </a:p>
          <a:p>
            <a:pPr lvl="1" algn="just">
              <a:lnSpc>
                <a:spcPct val="90000"/>
              </a:lnSpc>
            </a:pPr>
            <a:endParaRPr lang="en-US" altLang="en-US" dirty="0"/>
          </a:p>
          <a:p>
            <a:pPr lvl="1" algn="just">
              <a:lnSpc>
                <a:spcPct val="90000"/>
              </a:lnSpc>
            </a:pPr>
            <a:r>
              <a:rPr lang="en-US" altLang="en-US" dirty="0"/>
              <a:t>ADD AH,BH when AH contains 2Fh and BH contains 52h</a:t>
            </a:r>
            <a:r>
              <a:rPr lang="en-US" altLang="en-US" dirty="0" smtClean="0"/>
              <a:t>.</a:t>
            </a:r>
          </a:p>
          <a:p>
            <a:pPr lvl="1" algn="just">
              <a:lnSpc>
                <a:spcPct val="90000"/>
              </a:lnSpc>
            </a:pPr>
            <a:endParaRPr lang="en-US" altLang="en-US" dirty="0"/>
          </a:p>
          <a:p>
            <a:pPr lvl="1" algn="just">
              <a:lnSpc>
                <a:spcPct val="90000"/>
              </a:lnSpc>
            </a:pPr>
            <a:r>
              <a:rPr lang="en-US" altLang="en-US" dirty="0"/>
              <a:t>SUB AX,BX when AX contains 0001h and BX contains </a:t>
            </a:r>
            <a:r>
              <a:rPr lang="en-US" altLang="en-US" dirty="0" err="1"/>
              <a:t>FFFFh</a:t>
            </a:r>
            <a:r>
              <a:rPr lang="en-US" altLang="en-US" dirty="0"/>
              <a:t>. </a:t>
            </a:r>
          </a:p>
          <a:p>
            <a:pPr lvl="1" algn="just">
              <a:lnSpc>
                <a:spcPct val="90000"/>
              </a:lnSpc>
            </a:pPr>
            <a:endParaRPr lang="en-US" altLang="en-US" dirty="0"/>
          </a:p>
        </p:txBody>
      </p:sp>
    </p:spTree>
    <p:extLst>
      <p:ext uri="{BB962C8B-B14F-4D97-AF65-F5344CB8AC3E}">
        <p14:creationId xmlns:p14="http://schemas.microsoft.com/office/powerpoint/2010/main" val="2320300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FCAF92D-CA2A-478C-B3A7-D85785C0525B}" type="slidenum">
              <a:rPr lang="en-US" altLang="en-US">
                <a:solidFill>
                  <a:srgbClr val="FF9966"/>
                </a:solidFill>
              </a:rPr>
              <a:pPr/>
              <a:t>36</a:t>
            </a:fld>
            <a:endParaRPr lang="en-US" altLang="en-US">
              <a:solidFill>
                <a:srgbClr val="FF9966"/>
              </a:solidFill>
            </a:endParaRPr>
          </a:p>
        </p:txBody>
      </p:sp>
      <p:sp>
        <p:nvSpPr>
          <p:cNvPr id="109570" name="Rectangle 2"/>
          <p:cNvSpPr>
            <a:spLocks noGrp="1" noChangeArrowheads="1"/>
          </p:cNvSpPr>
          <p:nvPr>
            <p:ph type="title"/>
          </p:nvPr>
        </p:nvSpPr>
        <p:spPr/>
        <p:txBody>
          <a:bodyPr/>
          <a:lstStyle/>
          <a:p>
            <a:r>
              <a:rPr lang="en-US" altLang="en-US" dirty="0"/>
              <a:t>I/O on the Win32 Console</a:t>
            </a:r>
            <a:endParaRPr lang="fr-CA" altLang="en-US" dirty="0"/>
          </a:p>
        </p:txBody>
      </p:sp>
      <p:sp>
        <p:nvSpPr>
          <p:cNvPr id="109571" name="Rectangle 3"/>
          <p:cNvSpPr>
            <a:spLocks noGrp="1" noChangeArrowheads="1"/>
          </p:cNvSpPr>
          <p:nvPr>
            <p:ph type="body" idx="1"/>
          </p:nvPr>
        </p:nvSpPr>
        <p:spPr>
          <a:xfrm>
            <a:off x="76200" y="762000"/>
            <a:ext cx="8991600" cy="6019800"/>
          </a:xfrm>
        </p:spPr>
        <p:txBody>
          <a:bodyPr/>
          <a:lstStyle/>
          <a:p>
            <a:pPr algn="just">
              <a:lnSpc>
                <a:spcPct val="90000"/>
              </a:lnSpc>
            </a:pPr>
            <a:r>
              <a:rPr lang="en-US" altLang="en-US" sz="2000" dirty="0"/>
              <a:t>Our programs will communicate with the user via the Win32 console (the MS-DOS box)</a:t>
            </a:r>
          </a:p>
          <a:p>
            <a:pPr lvl="1" algn="just">
              <a:lnSpc>
                <a:spcPct val="90000"/>
              </a:lnSpc>
            </a:pPr>
            <a:r>
              <a:rPr lang="en-US" altLang="en-US" sz="2000" dirty="0"/>
              <a:t>Input is done on the keyboard</a:t>
            </a:r>
          </a:p>
          <a:p>
            <a:pPr lvl="1" algn="just">
              <a:lnSpc>
                <a:spcPct val="90000"/>
              </a:lnSpc>
            </a:pPr>
            <a:r>
              <a:rPr lang="en-US" altLang="en-US" sz="2000" dirty="0"/>
              <a:t>Output is done on the </a:t>
            </a:r>
            <a:r>
              <a:rPr lang="en-US" altLang="en-US" sz="2000" dirty="0" smtClean="0"/>
              <a:t>screen</a:t>
            </a:r>
          </a:p>
          <a:p>
            <a:pPr lvl="1" algn="just">
              <a:lnSpc>
                <a:spcPct val="90000"/>
              </a:lnSpc>
            </a:pPr>
            <a:endParaRPr lang="en-US" altLang="en-US" sz="2000" dirty="0"/>
          </a:p>
          <a:p>
            <a:pPr algn="just">
              <a:lnSpc>
                <a:spcPct val="90000"/>
              </a:lnSpc>
            </a:pPr>
            <a:r>
              <a:rPr lang="en-US" altLang="en-US" sz="2000" dirty="0"/>
              <a:t>Modern OS like Windows forbids user programs to interact directly with I/O hardware</a:t>
            </a:r>
          </a:p>
          <a:p>
            <a:pPr lvl="1" algn="just">
              <a:lnSpc>
                <a:spcPct val="90000"/>
              </a:lnSpc>
            </a:pPr>
            <a:r>
              <a:rPr lang="en-US" altLang="en-US" sz="2000" dirty="0"/>
              <a:t>User programs can only perform I/O operation via system </a:t>
            </a:r>
            <a:r>
              <a:rPr lang="en-US" altLang="en-US" sz="2000" dirty="0" smtClean="0"/>
              <a:t>calls</a:t>
            </a:r>
          </a:p>
          <a:p>
            <a:pPr lvl="1" algn="just">
              <a:lnSpc>
                <a:spcPct val="90000"/>
              </a:lnSpc>
            </a:pPr>
            <a:endParaRPr lang="en-US" altLang="en-US" sz="2000" dirty="0"/>
          </a:p>
          <a:p>
            <a:pPr algn="just">
              <a:lnSpc>
                <a:spcPct val="90000"/>
              </a:lnSpc>
            </a:pPr>
            <a:r>
              <a:rPr lang="en-US" altLang="en-US" sz="2000" dirty="0"/>
              <a:t>For simplicity, our programs will perform I/O operations by using </a:t>
            </a:r>
            <a:r>
              <a:rPr lang="en-US" altLang="en-US" sz="2000" dirty="0" smtClean="0"/>
              <a:t>procedures or macros </a:t>
            </a:r>
            <a:r>
              <a:rPr lang="en-US" altLang="en-US" sz="2000" dirty="0"/>
              <a:t>that are provided in the </a:t>
            </a:r>
            <a:r>
              <a:rPr lang="en-US" altLang="en-US" sz="2000" i="1" u="sng" dirty="0" smtClean="0">
                <a:solidFill>
                  <a:srgbClr val="FF0000"/>
                </a:solidFill>
              </a:rPr>
              <a:t>Irvine32.inc</a:t>
            </a:r>
            <a:r>
              <a:rPr lang="en-US" altLang="en-US" sz="2000" dirty="0" smtClean="0"/>
              <a:t> or </a:t>
            </a:r>
            <a:r>
              <a:rPr lang="en-US" altLang="en-US" sz="2000" i="1" u="sng" dirty="0" smtClean="0">
                <a:solidFill>
                  <a:srgbClr val="FF0000"/>
                </a:solidFill>
              </a:rPr>
              <a:t>Macros.inc</a:t>
            </a:r>
            <a:r>
              <a:rPr lang="en-US" altLang="en-US" sz="2000" dirty="0" smtClean="0"/>
              <a:t> files</a:t>
            </a:r>
            <a:endParaRPr lang="en-US" altLang="en-US" sz="2000" dirty="0"/>
          </a:p>
          <a:p>
            <a:pPr lvl="1" algn="just">
              <a:lnSpc>
                <a:spcPct val="90000"/>
              </a:lnSpc>
            </a:pPr>
            <a:r>
              <a:rPr lang="en-US" altLang="en-US" sz="2000" dirty="0" smtClean="0">
                <a:solidFill>
                  <a:srgbClr val="FF0000"/>
                </a:solidFill>
              </a:rPr>
              <a:t>Follow the steps in </a:t>
            </a:r>
            <a:r>
              <a:rPr lang="en-US" altLang="en-US" sz="1600" dirty="0" smtClean="0">
                <a:solidFill>
                  <a:srgbClr val="FF0000"/>
                </a:solidFill>
                <a:hlinkClick r:id="rId3"/>
              </a:rPr>
              <a:t>http://www.kipirvine.com/asm/gettingStartedVS2012/index.htm</a:t>
            </a:r>
            <a:r>
              <a:rPr lang="en-US" altLang="en-US" sz="2000" dirty="0" smtClean="0">
                <a:solidFill>
                  <a:srgbClr val="FF0000"/>
                </a:solidFill>
              </a:rPr>
              <a:t> to download these files as well as the compiler and the Visual Studio 2012 programming environment.</a:t>
            </a:r>
          </a:p>
          <a:p>
            <a:pPr lvl="1" algn="just">
              <a:lnSpc>
                <a:spcPct val="90000"/>
              </a:lnSpc>
            </a:pPr>
            <a:r>
              <a:rPr lang="en-US" altLang="en-US" sz="2000" dirty="0" smtClean="0"/>
              <a:t>These </a:t>
            </a:r>
            <a:r>
              <a:rPr lang="en-US" altLang="en-US" sz="2000" smtClean="0"/>
              <a:t>procedures/macros </a:t>
            </a:r>
            <a:r>
              <a:rPr lang="en-US" altLang="en-US" sz="2000" smtClean="0"/>
              <a:t>are </a:t>
            </a:r>
            <a:r>
              <a:rPr lang="en-US" altLang="en-US" sz="2000" dirty="0"/>
              <a:t>calling C libraries functions like </a:t>
            </a:r>
            <a:r>
              <a:rPr lang="en-US" altLang="en-US" sz="2000" dirty="0" err="1"/>
              <a:t>printf</a:t>
            </a:r>
            <a:r>
              <a:rPr lang="en-US" altLang="en-US" sz="2000" dirty="0"/>
              <a:t>() which, in turn, are calling the </a:t>
            </a:r>
            <a:r>
              <a:rPr lang="en-US" altLang="en-US" sz="2000" dirty="0" smtClean="0"/>
              <a:t>MS-Windows Win32 </a:t>
            </a:r>
            <a:r>
              <a:rPr lang="en-US" altLang="en-US" sz="2000" dirty="0"/>
              <a:t>API</a:t>
            </a:r>
          </a:p>
          <a:p>
            <a:pPr lvl="1" algn="just">
              <a:lnSpc>
                <a:spcPct val="90000"/>
              </a:lnSpc>
            </a:pPr>
            <a:r>
              <a:rPr lang="en-US" altLang="en-US" sz="2000" dirty="0"/>
              <a:t>Hence, these I/O operations will be slow but simple to </a:t>
            </a:r>
            <a:r>
              <a:rPr lang="en-US" altLang="en-US" sz="2000" dirty="0" smtClean="0"/>
              <a:t>use</a:t>
            </a:r>
            <a:endParaRPr lang="en-US" altLang="en-US" sz="2000" dirty="0"/>
          </a:p>
        </p:txBody>
      </p:sp>
    </p:spTree>
    <p:extLst>
      <p:ext uri="{BB962C8B-B14F-4D97-AF65-F5344CB8AC3E}">
        <p14:creationId xmlns:p14="http://schemas.microsoft.com/office/powerpoint/2010/main" val="26469424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56D731E6-8F36-4287-82E3-92B8B57D4A63}" type="slidenum">
              <a:rPr lang="en-US" altLang="en-US">
                <a:solidFill>
                  <a:srgbClr val="FFFFFF"/>
                </a:solidFill>
              </a:rPr>
              <a:pPr/>
              <a:t>37</a:t>
            </a:fld>
            <a:endParaRPr lang="en-US" altLang="en-US">
              <a:solidFill>
                <a:srgbClr val="FFFFFF"/>
              </a:solidFill>
            </a:endParaRPr>
          </a:p>
        </p:txBody>
      </p:sp>
      <p:sp>
        <p:nvSpPr>
          <p:cNvPr id="78850" name="Rectangle 2"/>
          <p:cNvSpPr>
            <a:spLocks noGrp="1" noChangeArrowheads="1"/>
          </p:cNvSpPr>
          <p:nvPr>
            <p:ph type="title"/>
          </p:nvPr>
        </p:nvSpPr>
        <p:spPr/>
        <p:txBody>
          <a:bodyPr/>
          <a:lstStyle/>
          <a:p>
            <a:r>
              <a:rPr lang="en-US" altLang="en-US" dirty="0" smtClean="0"/>
              <a:t>Irvine32 Link Library</a:t>
            </a:r>
            <a:br>
              <a:rPr lang="en-US" altLang="en-US" dirty="0" smtClean="0"/>
            </a:br>
            <a:r>
              <a:rPr lang="en-US" altLang="en-US" dirty="0" smtClean="0"/>
              <a:t>(</a:t>
            </a:r>
            <a:r>
              <a:rPr lang="en-US" altLang="en-US" sz="2800" dirty="0" smtClean="0"/>
              <a:t>Chapter 5, Sections 5.1--5.3.2)</a:t>
            </a:r>
            <a:endParaRPr lang="en-US" altLang="en-US" sz="2800" dirty="0"/>
          </a:p>
        </p:txBody>
      </p:sp>
      <p:sp>
        <p:nvSpPr>
          <p:cNvPr id="78851" name="Rectangle 3"/>
          <p:cNvSpPr>
            <a:spLocks noGrp="1" noChangeArrowheads="1"/>
          </p:cNvSpPr>
          <p:nvPr>
            <p:ph type="body" idx="1"/>
          </p:nvPr>
        </p:nvSpPr>
        <p:spPr>
          <a:xfrm>
            <a:off x="685800" y="1143000"/>
            <a:ext cx="7772400" cy="4800600"/>
          </a:xfrm>
        </p:spPr>
        <p:txBody>
          <a:bodyPr/>
          <a:lstStyle/>
          <a:p>
            <a:r>
              <a:rPr lang="en-US" altLang="en-US" dirty="0"/>
              <a:t>A file containing </a:t>
            </a:r>
            <a:r>
              <a:rPr lang="en-US" altLang="en-US" b="1" i="1" u="sng" dirty="0" smtClean="0">
                <a:solidFill>
                  <a:srgbClr val="FFC000"/>
                </a:solidFill>
              </a:rPr>
              <a:t>I/O </a:t>
            </a:r>
            <a:r>
              <a:rPr lang="en-US" altLang="en-US" dirty="0" smtClean="0">
                <a:solidFill>
                  <a:srgbClr val="FFC000"/>
                </a:solidFill>
              </a:rPr>
              <a:t>and</a:t>
            </a:r>
            <a:r>
              <a:rPr lang="en-US" altLang="en-US" b="1" i="1" u="sng" dirty="0" smtClean="0">
                <a:solidFill>
                  <a:srgbClr val="FFC000"/>
                </a:solidFill>
              </a:rPr>
              <a:t> Win32</a:t>
            </a:r>
            <a:r>
              <a:rPr lang="en-US" altLang="en-US" dirty="0" smtClean="0">
                <a:solidFill>
                  <a:srgbClr val="FFC000"/>
                </a:solidFill>
              </a:rPr>
              <a:t> </a:t>
            </a:r>
            <a:r>
              <a:rPr lang="en-US" altLang="en-US" dirty="0" smtClean="0"/>
              <a:t>procedures </a:t>
            </a:r>
            <a:r>
              <a:rPr lang="en-US" altLang="en-US" dirty="0"/>
              <a:t>that have been compiled into machine code</a:t>
            </a:r>
          </a:p>
          <a:p>
            <a:pPr lvl="1"/>
            <a:r>
              <a:rPr lang="en-US" altLang="en-US" dirty="0"/>
              <a:t>constructed from one or more OBJ </a:t>
            </a:r>
            <a:r>
              <a:rPr lang="en-US" altLang="en-US" dirty="0" smtClean="0"/>
              <a:t>files</a:t>
            </a:r>
          </a:p>
          <a:p>
            <a:pPr lvl="1"/>
            <a:endParaRPr lang="en-US" altLang="en-US" dirty="0"/>
          </a:p>
          <a:p>
            <a:r>
              <a:rPr lang="en-US" altLang="en-US" dirty="0" smtClean="0">
                <a:solidFill>
                  <a:srgbClr val="FFC000"/>
                </a:solidFill>
              </a:rPr>
              <a:t>In general</a:t>
            </a:r>
            <a:r>
              <a:rPr lang="en-US" altLang="en-US" dirty="0" smtClean="0"/>
              <a:t>, To </a:t>
            </a:r>
            <a:r>
              <a:rPr lang="en-US" altLang="en-US" dirty="0"/>
              <a:t>build a library, . . .</a:t>
            </a:r>
          </a:p>
          <a:p>
            <a:pPr lvl="1"/>
            <a:r>
              <a:rPr lang="en-US" altLang="en-US" dirty="0"/>
              <a:t>start with one or more ASM source files</a:t>
            </a:r>
          </a:p>
          <a:p>
            <a:pPr lvl="1"/>
            <a:r>
              <a:rPr lang="en-US" altLang="en-US" dirty="0"/>
              <a:t>assemble each into an OBJ file</a:t>
            </a:r>
          </a:p>
          <a:p>
            <a:pPr lvl="1"/>
            <a:r>
              <a:rPr lang="en-US" altLang="en-US" dirty="0"/>
              <a:t>create an empty </a:t>
            </a:r>
            <a:r>
              <a:rPr lang="en-US" altLang="en-US" dirty="0" smtClean="0"/>
              <a:t>link library </a:t>
            </a:r>
            <a:r>
              <a:rPr lang="en-US" altLang="en-US" dirty="0"/>
              <a:t>file (extension </a:t>
            </a:r>
            <a:r>
              <a:rPr lang="en-US" altLang="en-US" b="1" i="1" u="sng" dirty="0">
                <a:solidFill>
                  <a:srgbClr val="FFC000"/>
                </a:solidFill>
              </a:rPr>
              <a:t>.LIB</a:t>
            </a:r>
            <a:r>
              <a:rPr lang="en-US" altLang="en-US" dirty="0"/>
              <a:t>)</a:t>
            </a:r>
          </a:p>
          <a:p>
            <a:pPr lvl="1"/>
            <a:r>
              <a:rPr lang="en-US" altLang="en-US" dirty="0"/>
              <a:t>add the OBJ file(s) to the library file, using the Microsoft LIB utility</a:t>
            </a:r>
          </a:p>
        </p:txBody>
      </p:sp>
      <p:sp>
        <p:nvSpPr>
          <p:cNvPr id="78852" name="Text Box 4"/>
          <p:cNvSpPr txBox="1">
            <a:spLocks noChangeArrowheads="1"/>
          </p:cNvSpPr>
          <p:nvPr/>
        </p:nvSpPr>
        <p:spPr bwMode="auto">
          <a:xfrm>
            <a:off x="76200" y="5181600"/>
            <a:ext cx="8915400" cy="931024"/>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p>
            <a:pPr>
              <a:spcBef>
                <a:spcPct val="50000"/>
              </a:spcBef>
            </a:pPr>
            <a:r>
              <a:rPr lang="en-US" altLang="en-US" sz="1700" dirty="0" smtClean="0">
                <a:solidFill>
                  <a:srgbClr val="FFFFFF"/>
                </a:solidFill>
              </a:rPr>
              <a:t>Take a quick look at Irvine32.asm in the \Irvine\Examples\Lib32 folder.</a:t>
            </a:r>
          </a:p>
          <a:p>
            <a:pPr>
              <a:spcBef>
                <a:spcPct val="50000"/>
              </a:spcBef>
            </a:pPr>
            <a:r>
              <a:rPr lang="en-US" altLang="en-US" sz="1700" dirty="0" smtClean="0">
                <a:solidFill>
                  <a:srgbClr val="FFFFFF"/>
                </a:solidFill>
              </a:rPr>
              <a:t>You can download the Irvine.32 link </a:t>
            </a:r>
            <a:r>
              <a:rPr lang="en-US" altLang="en-US" sz="1700" dirty="0">
                <a:solidFill>
                  <a:srgbClr val="FFFFFF"/>
                </a:solidFill>
              </a:rPr>
              <a:t>library </a:t>
            </a:r>
            <a:r>
              <a:rPr lang="en-US" altLang="en-US" sz="1700" dirty="0" smtClean="0">
                <a:solidFill>
                  <a:srgbClr val="FFFFFF"/>
                </a:solidFill>
              </a:rPr>
              <a:t>from </a:t>
            </a:r>
            <a:r>
              <a:rPr lang="en-US" altLang="en-US" sz="1200" b="1" i="1" u="sng" dirty="0" smtClean="0">
                <a:solidFill>
                  <a:srgbClr val="FFC000"/>
                </a:solidFill>
              </a:rPr>
              <a:t>http</a:t>
            </a:r>
            <a:r>
              <a:rPr lang="en-US" altLang="en-US" sz="1200" b="1" i="1" u="sng" dirty="0">
                <a:solidFill>
                  <a:srgbClr val="FFC000"/>
                </a:solidFill>
              </a:rPr>
              <a:t>://</a:t>
            </a:r>
            <a:r>
              <a:rPr lang="en-US" altLang="en-US" sz="1200" b="1" i="1" u="sng" dirty="0">
                <a:solidFill>
                  <a:srgbClr val="FFC000"/>
                </a:solidFill>
                <a:hlinkClick r:id="rId2"/>
              </a:rPr>
              <a:t>www.kipirvine.com/asm/examples/index.htm</a:t>
            </a:r>
            <a:endParaRPr lang="en-US" altLang="en-US" sz="1200" b="1" i="1" u="sng" dirty="0" smtClean="0">
              <a:solidFill>
                <a:srgbClr val="FFC000"/>
              </a:solidFill>
            </a:endParaRPr>
          </a:p>
        </p:txBody>
      </p:sp>
    </p:spTree>
    <p:extLst>
      <p:ext uri="{BB962C8B-B14F-4D97-AF65-F5344CB8AC3E}">
        <p14:creationId xmlns:p14="http://schemas.microsoft.com/office/powerpoint/2010/main" val="5336840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852"/>
                                        </p:tgtEl>
                                        <p:attrNameLst>
                                          <p:attrName>style.visibility</p:attrName>
                                        </p:attrNameLst>
                                      </p:cBhvr>
                                      <p:to>
                                        <p:strVal val="visible"/>
                                      </p:to>
                                    </p:set>
                                    <p:animEffect transition="in" filter="dissolve">
                                      <p:cBhvr>
                                        <p:cTn id="7" dur="500"/>
                                        <p:tgtEl>
                                          <p:spTgt spid="78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228600" y="6477000"/>
            <a:ext cx="4800600" cy="304800"/>
          </a:xfrm>
        </p:spPr>
        <p:txBody>
          <a:bodyPr/>
          <a:lstStyle/>
          <a:p>
            <a:r>
              <a:rPr lang="en-US" altLang="en-US" dirty="0">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56D731E6-8F36-4287-82E3-92B8B57D4A63}" type="slidenum">
              <a:rPr lang="en-US" altLang="en-US">
                <a:solidFill>
                  <a:srgbClr val="FFFFFF"/>
                </a:solidFill>
              </a:rPr>
              <a:pPr/>
              <a:t>38</a:t>
            </a:fld>
            <a:endParaRPr lang="en-US" altLang="en-US">
              <a:solidFill>
                <a:srgbClr val="FFFFFF"/>
              </a:solidFill>
            </a:endParaRPr>
          </a:p>
        </p:txBody>
      </p:sp>
      <p:sp>
        <p:nvSpPr>
          <p:cNvPr id="78850" name="Rectangle 2"/>
          <p:cNvSpPr>
            <a:spLocks noGrp="1" noChangeArrowheads="1"/>
          </p:cNvSpPr>
          <p:nvPr>
            <p:ph type="title"/>
          </p:nvPr>
        </p:nvSpPr>
        <p:spPr/>
        <p:txBody>
          <a:bodyPr/>
          <a:lstStyle/>
          <a:p>
            <a:r>
              <a:rPr lang="en-US" altLang="en-US" dirty="0" smtClean="0"/>
              <a:t>Irvine32 Link Library</a:t>
            </a:r>
            <a:endParaRPr lang="en-US" altLang="en-US" dirty="0"/>
          </a:p>
        </p:txBody>
      </p:sp>
      <p:sp>
        <p:nvSpPr>
          <p:cNvPr id="78851" name="Rectangle 3"/>
          <p:cNvSpPr>
            <a:spLocks noGrp="1" noChangeArrowheads="1"/>
          </p:cNvSpPr>
          <p:nvPr>
            <p:ph type="body" idx="1"/>
          </p:nvPr>
        </p:nvSpPr>
        <p:spPr>
          <a:xfrm>
            <a:off x="685800" y="1143000"/>
            <a:ext cx="7772400" cy="3276600"/>
          </a:xfrm>
        </p:spPr>
        <p:txBody>
          <a:bodyPr/>
          <a:lstStyle/>
          <a:p>
            <a:r>
              <a:rPr lang="en-US" altLang="en-US" dirty="0" smtClean="0"/>
              <a:t>Irvine32.asm: Source codes of the library procedures</a:t>
            </a:r>
          </a:p>
          <a:p>
            <a:endParaRPr lang="en-US" altLang="en-US" dirty="0"/>
          </a:p>
          <a:p>
            <a:r>
              <a:rPr lang="en-US" altLang="en-US" dirty="0" smtClean="0"/>
              <a:t>Irvine32.lib: Book’s Link library</a:t>
            </a:r>
          </a:p>
          <a:p>
            <a:endParaRPr lang="en-US" altLang="en-US" dirty="0"/>
          </a:p>
          <a:p>
            <a:r>
              <a:rPr lang="en-US" altLang="en-US" b="1" i="1" u="sng" dirty="0" smtClean="0">
                <a:solidFill>
                  <a:srgbClr val="FFC000"/>
                </a:solidFill>
              </a:rPr>
              <a:t>Irvine32.inc</a:t>
            </a:r>
            <a:r>
              <a:rPr lang="en-US" altLang="en-US" dirty="0" smtClean="0"/>
              <a:t>: Procedure prototypes of the library</a:t>
            </a:r>
          </a:p>
          <a:p>
            <a:endParaRPr lang="en-US" altLang="en-US" dirty="0"/>
          </a:p>
          <a:p>
            <a:r>
              <a:rPr lang="en-US" altLang="en-US" b="1" i="1" u="sng" dirty="0" smtClean="0">
                <a:solidFill>
                  <a:srgbClr val="FFC000"/>
                </a:solidFill>
              </a:rPr>
              <a:t>Macros.inc</a:t>
            </a:r>
            <a:r>
              <a:rPr lang="en-US" altLang="en-US" dirty="0" smtClean="0"/>
              <a:t>: Macro definitions</a:t>
            </a:r>
          </a:p>
        </p:txBody>
      </p:sp>
      <p:sp>
        <p:nvSpPr>
          <p:cNvPr id="78852" name="Text Box 4"/>
          <p:cNvSpPr txBox="1">
            <a:spLocks noChangeArrowheads="1"/>
          </p:cNvSpPr>
          <p:nvPr/>
        </p:nvSpPr>
        <p:spPr bwMode="auto">
          <a:xfrm>
            <a:off x="136296" y="4267200"/>
            <a:ext cx="8915400" cy="2215991"/>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p>
            <a:r>
              <a:rPr lang="en-US" altLang="en-US" dirty="0" smtClean="0">
                <a:solidFill>
                  <a:srgbClr val="FFC000"/>
                </a:solidFill>
              </a:rPr>
              <a:t>Assembler and Linker command options</a:t>
            </a:r>
          </a:p>
          <a:p>
            <a:r>
              <a:rPr lang="en-US" altLang="en-US" dirty="0">
                <a:solidFill>
                  <a:srgbClr val="FFC000"/>
                </a:solidFill>
              </a:rPr>
              <a:t>	</a:t>
            </a:r>
            <a:r>
              <a:rPr lang="en-US" altLang="en-US" b="1" i="1" u="sng" dirty="0" smtClean="0">
                <a:solidFill>
                  <a:srgbClr val="FFC000"/>
                </a:solidFill>
              </a:rPr>
              <a:t>ML</a:t>
            </a:r>
            <a:r>
              <a:rPr lang="en-US" altLang="en-US" dirty="0" smtClean="0">
                <a:solidFill>
                  <a:srgbClr val="FFC000"/>
                </a:solidFill>
              </a:rPr>
              <a:t> -c AddSub.asm				→ AddSub.obj</a:t>
            </a:r>
          </a:p>
          <a:p>
            <a:r>
              <a:rPr lang="en-US" altLang="en-US" dirty="0" smtClean="0">
                <a:solidFill>
                  <a:srgbClr val="FFC000"/>
                </a:solidFill>
              </a:rPr>
              <a:t>	</a:t>
            </a:r>
            <a:r>
              <a:rPr lang="en-US" altLang="en-US" b="1" i="1" u="sng" dirty="0" smtClean="0">
                <a:solidFill>
                  <a:srgbClr val="FFC000"/>
                </a:solidFill>
              </a:rPr>
              <a:t>Link</a:t>
            </a:r>
            <a:r>
              <a:rPr lang="en-US" altLang="en-US" dirty="0" smtClean="0">
                <a:solidFill>
                  <a:srgbClr val="FFC000"/>
                </a:solidFill>
              </a:rPr>
              <a:t> AddSub.obj Irvine32.lib Kernel32.lib	→ </a:t>
            </a:r>
            <a:r>
              <a:rPr lang="en-US" altLang="en-US" dirty="0">
                <a:solidFill>
                  <a:srgbClr val="FFC000"/>
                </a:solidFill>
              </a:rPr>
              <a:t>AddSub.exe</a:t>
            </a:r>
            <a:endParaRPr lang="en-US" altLang="en-US" dirty="0" smtClean="0">
              <a:solidFill>
                <a:srgbClr val="FFC000"/>
              </a:solidFill>
            </a:endParaRPr>
          </a:p>
          <a:p>
            <a:r>
              <a:rPr lang="en-US" altLang="en-US" dirty="0" smtClean="0">
                <a:solidFill>
                  <a:srgbClr val="FFC000"/>
                </a:solidFill>
              </a:rPr>
              <a:t>	</a:t>
            </a:r>
            <a:r>
              <a:rPr lang="en-US" altLang="en-US" dirty="0" smtClean="0"/>
              <a:t>See page 600 for ML and LINK command line options</a:t>
            </a:r>
          </a:p>
          <a:p>
            <a:endParaRPr lang="en-US" altLang="en-US" dirty="0"/>
          </a:p>
          <a:p>
            <a:r>
              <a:rPr lang="en-US" altLang="en-US" dirty="0" smtClean="0">
                <a:solidFill>
                  <a:srgbClr val="FFC000"/>
                </a:solidFill>
              </a:rPr>
              <a:t>Or… Use Visual Studio 2012, which does these 2 steps automatically</a:t>
            </a:r>
            <a:endParaRPr lang="en-US" altLang="en-US" dirty="0">
              <a:solidFill>
                <a:srgbClr val="FFC000"/>
              </a:solidFill>
            </a:endParaRPr>
          </a:p>
        </p:txBody>
      </p:sp>
    </p:spTree>
    <p:extLst>
      <p:ext uri="{BB962C8B-B14F-4D97-AF65-F5344CB8AC3E}">
        <p14:creationId xmlns:p14="http://schemas.microsoft.com/office/powerpoint/2010/main" val="22787125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852"/>
                                        </p:tgtEl>
                                        <p:attrNameLst>
                                          <p:attrName>style.visibility</p:attrName>
                                        </p:attrNameLst>
                                      </p:cBhvr>
                                      <p:to>
                                        <p:strVal val="visible"/>
                                      </p:to>
                                    </p:set>
                                    <p:animEffect transition="in" filter="dissolve">
                                      <p:cBhvr>
                                        <p:cTn id="7" dur="500"/>
                                        <p:tgtEl>
                                          <p:spTgt spid="78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228600" y="6544559"/>
            <a:ext cx="4800600" cy="304800"/>
          </a:xfrm>
        </p:spPr>
        <p:txBody>
          <a:bodyPr/>
          <a:lstStyle/>
          <a:p>
            <a:r>
              <a:rPr lang="en-US" altLang="en-US" dirty="0">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ECF94E83-FBD4-4A0A-AD8E-8994DF7E1291}" type="slidenum">
              <a:rPr lang="en-US" altLang="en-US">
                <a:solidFill>
                  <a:srgbClr val="FFFFFF"/>
                </a:solidFill>
              </a:rPr>
              <a:pPr/>
              <a:t>39</a:t>
            </a:fld>
            <a:endParaRPr lang="en-US" altLang="en-US">
              <a:solidFill>
                <a:srgbClr val="FFFFFF"/>
              </a:solidFill>
            </a:endParaRPr>
          </a:p>
        </p:txBody>
      </p:sp>
      <p:sp>
        <p:nvSpPr>
          <p:cNvPr id="92162" name="Rectangle 2"/>
          <p:cNvSpPr>
            <a:spLocks noGrp="1" noChangeArrowheads="1"/>
          </p:cNvSpPr>
          <p:nvPr>
            <p:ph type="title"/>
          </p:nvPr>
        </p:nvSpPr>
        <p:spPr/>
        <p:txBody>
          <a:bodyPr/>
          <a:lstStyle/>
          <a:p>
            <a:r>
              <a:rPr lang="en-US" altLang="en-US" dirty="0"/>
              <a:t>Linking to a Library</a:t>
            </a:r>
          </a:p>
        </p:txBody>
      </p:sp>
      <p:sp>
        <p:nvSpPr>
          <p:cNvPr id="92163" name="Rectangle 3"/>
          <p:cNvSpPr>
            <a:spLocks noGrp="1" noChangeArrowheads="1"/>
          </p:cNvSpPr>
          <p:nvPr>
            <p:ph type="body" idx="1"/>
          </p:nvPr>
        </p:nvSpPr>
        <p:spPr>
          <a:xfrm>
            <a:off x="685800" y="1143000"/>
            <a:ext cx="7772400" cy="1828800"/>
          </a:xfrm>
        </p:spPr>
        <p:txBody>
          <a:bodyPr/>
          <a:lstStyle/>
          <a:p>
            <a:r>
              <a:rPr lang="en-US" altLang="en-US" sz="2000" dirty="0"/>
              <a:t>Your programs link to Irvine32.lib using the linker command inside a batch file named make32.bat</a:t>
            </a:r>
            <a:r>
              <a:rPr lang="en-US" altLang="en-US" sz="2000" dirty="0" smtClean="0"/>
              <a:t>.</a:t>
            </a:r>
          </a:p>
          <a:p>
            <a:endParaRPr lang="en-US" altLang="en-US" sz="2000" dirty="0"/>
          </a:p>
          <a:p>
            <a:r>
              <a:rPr lang="en-US" altLang="en-US" sz="2000" dirty="0"/>
              <a:t>Notice the two LIB files: Irvine32.lib, and kernel32.lib</a:t>
            </a:r>
          </a:p>
          <a:p>
            <a:pPr lvl="1"/>
            <a:r>
              <a:rPr lang="en-US" altLang="en-US" dirty="0"/>
              <a:t>the latter is part of the Microsoft </a:t>
            </a:r>
            <a:r>
              <a:rPr lang="en-US" altLang="en-US" i="1" dirty="0"/>
              <a:t>Win32 Software Development Kit (SDK</a:t>
            </a:r>
            <a:r>
              <a:rPr lang="en-US" altLang="en-US" i="1" dirty="0" smtClean="0"/>
              <a:t>)</a:t>
            </a:r>
            <a:endParaRPr lang="en-US" altLang="en-US" sz="2000" i="1" dirty="0" smtClean="0"/>
          </a:p>
          <a:p>
            <a:pPr lvl="1"/>
            <a:endParaRPr lang="en-US" altLang="en-US" sz="2000" i="1" dirty="0"/>
          </a:p>
          <a:p>
            <a:pPr lvl="1"/>
            <a:endParaRPr lang="en-US" altLang="en-US" sz="2000" i="1" dirty="0" smtClean="0"/>
          </a:p>
          <a:p>
            <a:pPr lvl="1"/>
            <a:endParaRPr lang="en-US" altLang="en-US" sz="2000" i="1" dirty="0"/>
          </a:p>
          <a:p>
            <a:pPr lvl="1"/>
            <a:endParaRPr lang="en-US" altLang="en-US" sz="2000" i="1" dirty="0" smtClean="0"/>
          </a:p>
          <a:p>
            <a:pPr lvl="1"/>
            <a:endParaRPr lang="en-US" altLang="en-US" sz="2000" i="1" dirty="0"/>
          </a:p>
          <a:p>
            <a:pPr lvl="1"/>
            <a:endParaRPr lang="en-US" altLang="en-US" sz="2000" i="1" dirty="0" smtClean="0"/>
          </a:p>
          <a:p>
            <a:pPr lvl="1"/>
            <a:endParaRPr lang="en-US" altLang="en-US" sz="2000" i="1" dirty="0"/>
          </a:p>
          <a:p>
            <a:pPr lvl="1"/>
            <a:endParaRPr lang="en-US" altLang="en-US" sz="2000" i="1" dirty="0" smtClean="0"/>
          </a:p>
          <a:p>
            <a:pPr lvl="1"/>
            <a:r>
              <a:rPr lang="en-US" altLang="en-US" sz="2000" i="1" dirty="0" smtClean="0"/>
              <a:t>Kernel32.dll: MS-Windows </a:t>
            </a:r>
            <a:r>
              <a:rPr lang="en-US" altLang="en-US" sz="2000" b="1" i="1" u="sng" dirty="0" smtClean="0">
                <a:solidFill>
                  <a:srgbClr val="FFC000"/>
                </a:solidFill>
              </a:rPr>
              <a:t>Dynamic Link Library</a:t>
            </a:r>
            <a:endParaRPr lang="en-US" altLang="en-US" b="1" i="1" u="sng" dirty="0" smtClean="0">
              <a:solidFill>
                <a:srgbClr val="FFC000"/>
              </a:solidFill>
            </a:endParaRPr>
          </a:p>
        </p:txBody>
      </p:sp>
      <p:graphicFrame>
        <p:nvGraphicFramePr>
          <p:cNvPr id="92164" name="Object 4"/>
          <p:cNvGraphicFramePr>
            <a:graphicFrameLocks noChangeAspect="1"/>
          </p:cNvGraphicFramePr>
          <p:nvPr>
            <p:extLst>
              <p:ext uri="{D42A27DB-BD31-4B8C-83A1-F6EECF244321}">
                <p14:modId xmlns:p14="http://schemas.microsoft.com/office/powerpoint/2010/main" val="1661956645"/>
              </p:ext>
            </p:extLst>
          </p:nvPr>
        </p:nvGraphicFramePr>
        <p:xfrm>
          <a:off x="2514600" y="3505200"/>
          <a:ext cx="3810000" cy="2586038"/>
        </p:xfrm>
        <a:graphic>
          <a:graphicData uri="http://schemas.openxmlformats.org/presentationml/2006/ole">
            <mc:AlternateContent xmlns:mc="http://schemas.openxmlformats.org/markup-compatibility/2006">
              <mc:Choice xmlns:v="urn:schemas-microsoft-com:vml" Requires="v">
                <p:oleObj spid="_x0000_s184402" name="VISIO" r:id="rId3" imgW="2040840" imgH="1322280" progId="Visio.Drawing.6">
                  <p:embed/>
                </p:oleObj>
              </mc:Choice>
              <mc:Fallback>
                <p:oleObj name="VISIO" r:id="rId3" imgW="2040840" imgH="132228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3636" t="-2808" r="1819" b="-3859"/>
                      <a:stretch>
                        <a:fillRect/>
                      </a:stretch>
                    </p:blipFill>
                    <p:spPr bwMode="auto">
                      <a:xfrm>
                        <a:off x="2514600" y="3505200"/>
                        <a:ext cx="3810000" cy="25860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26140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t>Irvine, Kip R. Assembly Language for x86 Processors 6/e, 2010.</a:t>
            </a:r>
          </a:p>
        </p:txBody>
      </p:sp>
      <p:sp>
        <p:nvSpPr>
          <p:cNvPr id="5" name="Slide Number Placeholder 3"/>
          <p:cNvSpPr>
            <a:spLocks noGrp="1"/>
          </p:cNvSpPr>
          <p:nvPr>
            <p:ph type="sldNum" sz="quarter" idx="11"/>
          </p:nvPr>
        </p:nvSpPr>
        <p:spPr/>
        <p:txBody>
          <a:bodyPr/>
          <a:lstStyle/>
          <a:p>
            <a:fld id="{F4FDCC8E-13BE-4688-9649-4A745D7936D8}" type="slidenum">
              <a:rPr lang="en-US" altLang="en-US"/>
              <a:pPr/>
              <a:t>4</a:t>
            </a:fld>
            <a:endParaRPr lang="en-US" altLang="en-US"/>
          </a:p>
        </p:txBody>
      </p:sp>
      <p:sp>
        <p:nvSpPr>
          <p:cNvPr id="165890" name="Rectangle 1026"/>
          <p:cNvSpPr>
            <a:spLocks noGrp="1" noChangeArrowheads="1"/>
          </p:cNvSpPr>
          <p:nvPr>
            <p:ph type="title"/>
          </p:nvPr>
        </p:nvSpPr>
        <p:spPr>
          <a:xfrm>
            <a:off x="609600" y="228600"/>
            <a:ext cx="7772400" cy="609600"/>
          </a:xfrm>
        </p:spPr>
        <p:txBody>
          <a:bodyPr/>
          <a:lstStyle/>
          <a:p>
            <a:r>
              <a:rPr lang="en-US" altLang="en-US"/>
              <a:t>Instruction Operand Notation</a:t>
            </a:r>
          </a:p>
        </p:txBody>
      </p:sp>
      <p:pic>
        <p:nvPicPr>
          <p:cNvPr id="165893" name="Picture 10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524000"/>
            <a:ext cx="7696200" cy="394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3"/>
          <p:cNvSpPr>
            <a:spLocks noGrp="1"/>
          </p:cNvSpPr>
          <p:nvPr>
            <p:ph type="sldNum" sz="quarter" idx="11"/>
          </p:nvPr>
        </p:nvSpPr>
        <p:spPr/>
        <p:txBody>
          <a:bodyPr/>
          <a:lstStyle/>
          <a:p>
            <a:fld id="{58AEF391-D71B-49AB-AA81-9702F12D7437}" type="slidenum">
              <a:rPr lang="en-US" altLang="en-US">
                <a:solidFill>
                  <a:srgbClr val="FFFFFF"/>
                </a:solidFill>
              </a:rPr>
              <a:pPr/>
              <a:t>40</a:t>
            </a:fld>
            <a:endParaRPr lang="en-US" altLang="en-US">
              <a:solidFill>
                <a:srgbClr val="FFFFFF"/>
              </a:solidFill>
            </a:endParaRPr>
          </a:p>
        </p:txBody>
      </p:sp>
      <p:sp>
        <p:nvSpPr>
          <p:cNvPr id="76802" name="Rectangle 2"/>
          <p:cNvSpPr>
            <a:spLocks noGrp="1" noChangeArrowheads="1"/>
          </p:cNvSpPr>
          <p:nvPr>
            <p:ph type="title"/>
          </p:nvPr>
        </p:nvSpPr>
        <p:spPr/>
        <p:txBody>
          <a:bodyPr/>
          <a:lstStyle/>
          <a:p>
            <a:r>
              <a:rPr lang="en-US" altLang="en-US"/>
              <a:t>Calling a Library Procedure</a:t>
            </a:r>
          </a:p>
        </p:txBody>
      </p:sp>
      <p:sp>
        <p:nvSpPr>
          <p:cNvPr id="76803" name="Text Box 3"/>
          <p:cNvSpPr txBox="1">
            <a:spLocks noChangeArrowheads="1"/>
          </p:cNvSpPr>
          <p:nvPr/>
        </p:nvSpPr>
        <p:spPr bwMode="auto">
          <a:xfrm>
            <a:off x="1066800" y="3124200"/>
            <a:ext cx="68580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dirty="0" smtClean="0">
                <a:solidFill>
                  <a:srgbClr val="FFFFFF"/>
                </a:solidFill>
                <a:latin typeface="Courier New" pitchFamily="49" charset="0"/>
              </a:rPr>
              <a:t>INCLUDE Irvine32.inc</a:t>
            </a:r>
          </a:p>
          <a:p>
            <a:pPr>
              <a:lnSpc>
                <a:spcPct val="50000"/>
              </a:lnSpc>
              <a:spcBef>
                <a:spcPct val="50000"/>
              </a:spcBef>
            </a:pPr>
            <a:r>
              <a:rPr lang="en-US" altLang="en-US" sz="1800" b="1" dirty="0" smtClean="0">
                <a:solidFill>
                  <a:srgbClr val="FFFFFF"/>
                </a:solidFill>
                <a:latin typeface="Courier New" pitchFamily="49" charset="0"/>
              </a:rPr>
              <a:t>.code</a:t>
            </a:r>
          </a:p>
          <a:p>
            <a:pPr>
              <a:lnSpc>
                <a:spcPct val="50000"/>
              </a:lnSpc>
              <a:spcBef>
                <a:spcPct val="50000"/>
              </a:spcBef>
            </a:pPr>
            <a:r>
              <a:rPr lang="en-US" altLang="en-US" sz="1800" b="1" dirty="0" smtClean="0">
                <a:solidFill>
                  <a:srgbClr val="FFFFFF"/>
                </a:solidFill>
                <a:latin typeface="Courier New" pitchFamily="49" charset="0"/>
              </a:rPr>
              <a:t>	</a:t>
            </a:r>
            <a:r>
              <a:rPr lang="en-US" altLang="en-US" sz="1800" b="1" dirty="0" err="1" smtClean="0">
                <a:solidFill>
                  <a:srgbClr val="FFFFFF"/>
                </a:solidFill>
                <a:latin typeface="Courier New" pitchFamily="49" charset="0"/>
              </a:rPr>
              <a:t>mov</a:t>
            </a:r>
            <a:r>
              <a:rPr lang="en-US" altLang="en-US" sz="1800" b="1" dirty="0" smtClean="0">
                <a:solidFill>
                  <a:srgbClr val="FFFFFF"/>
                </a:solidFill>
                <a:latin typeface="Courier New" pitchFamily="49" charset="0"/>
              </a:rPr>
              <a:t>  eax,1234h	; input argument</a:t>
            </a:r>
          </a:p>
          <a:p>
            <a:pPr>
              <a:lnSpc>
                <a:spcPct val="50000"/>
              </a:lnSpc>
              <a:spcBef>
                <a:spcPct val="50000"/>
              </a:spcBef>
            </a:pPr>
            <a:r>
              <a:rPr lang="en-US" altLang="en-US" sz="1800" b="1" dirty="0" smtClean="0">
                <a:solidFill>
                  <a:srgbClr val="FFFFFF"/>
                </a:solidFill>
                <a:latin typeface="Courier New" pitchFamily="49" charset="0"/>
              </a:rPr>
              <a:t>	call </a:t>
            </a:r>
            <a:r>
              <a:rPr lang="en-US" altLang="en-US" sz="1800" b="1" dirty="0" err="1" smtClean="0">
                <a:solidFill>
                  <a:srgbClr val="FFC000"/>
                </a:solidFill>
                <a:latin typeface="Courier New" pitchFamily="49" charset="0"/>
              </a:rPr>
              <a:t>WriteHex</a:t>
            </a:r>
            <a:r>
              <a:rPr lang="en-US" altLang="en-US" sz="1800" b="1" dirty="0" smtClean="0">
                <a:solidFill>
                  <a:srgbClr val="FFFFFF"/>
                </a:solidFill>
                <a:latin typeface="Courier New" pitchFamily="49" charset="0"/>
              </a:rPr>
              <a:t>	; show hex number</a:t>
            </a:r>
          </a:p>
          <a:p>
            <a:pPr>
              <a:lnSpc>
                <a:spcPct val="50000"/>
              </a:lnSpc>
              <a:spcBef>
                <a:spcPct val="50000"/>
              </a:spcBef>
            </a:pPr>
            <a:r>
              <a:rPr lang="en-US" altLang="en-US" sz="1800" b="1" dirty="0" smtClean="0">
                <a:solidFill>
                  <a:srgbClr val="FFFFFF"/>
                </a:solidFill>
                <a:latin typeface="Courier New" pitchFamily="49" charset="0"/>
              </a:rPr>
              <a:t>	call </a:t>
            </a:r>
            <a:r>
              <a:rPr lang="en-US" altLang="en-US" sz="1800" b="1" dirty="0" err="1" smtClean="0">
                <a:solidFill>
                  <a:srgbClr val="FFC000"/>
                </a:solidFill>
                <a:latin typeface="Courier New" pitchFamily="49" charset="0"/>
              </a:rPr>
              <a:t>Crlf</a:t>
            </a:r>
            <a:r>
              <a:rPr lang="en-US" altLang="en-US" sz="1800" b="1" dirty="0" smtClean="0">
                <a:solidFill>
                  <a:srgbClr val="FFFFFF"/>
                </a:solidFill>
                <a:latin typeface="Courier New" pitchFamily="49" charset="0"/>
              </a:rPr>
              <a:t>	; end of line</a:t>
            </a:r>
          </a:p>
        </p:txBody>
      </p:sp>
      <p:sp>
        <p:nvSpPr>
          <p:cNvPr id="76804" name="Text Box 4"/>
          <p:cNvSpPr txBox="1">
            <a:spLocks noChangeArrowheads="1"/>
          </p:cNvSpPr>
          <p:nvPr/>
        </p:nvSpPr>
        <p:spPr bwMode="auto">
          <a:xfrm>
            <a:off x="685800" y="1066800"/>
            <a:ext cx="7696200" cy="171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28600" indent="-2286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FontTx/>
              <a:buChar char="•"/>
            </a:pPr>
            <a:r>
              <a:rPr lang="en-US" altLang="en-US" sz="2100" dirty="0" smtClean="0">
                <a:solidFill>
                  <a:srgbClr val="FFFFFF"/>
                </a:solidFill>
                <a:latin typeface="Arial" charset="0"/>
              </a:rPr>
              <a:t>Call a library procedure using the CALL instruction. Some procedures require input arguments. The INCLUDE directive copies in the procedure prototypes (declarations).</a:t>
            </a:r>
          </a:p>
          <a:p>
            <a:pPr>
              <a:spcBef>
                <a:spcPct val="50000"/>
              </a:spcBef>
              <a:buFontTx/>
              <a:buChar char="•"/>
            </a:pPr>
            <a:r>
              <a:rPr lang="en-US" altLang="en-US" sz="2100" dirty="0" smtClean="0">
                <a:solidFill>
                  <a:srgbClr val="FFFFFF"/>
                </a:solidFill>
                <a:latin typeface="Arial" charset="0"/>
              </a:rPr>
              <a:t>The following example displays "1234" on the console:</a:t>
            </a:r>
          </a:p>
        </p:txBody>
      </p:sp>
    </p:spTree>
    <p:extLst>
      <p:ext uri="{BB962C8B-B14F-4D97-AF65-F5344CB8AC3E}">
        <p14:creationId xmlns:p14="http://schemas.microsoft.com/office/powerpoint/2010/main" val="5612746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3"/>
          <p:cNvSpPr>
            <a:spLocks noGrp="1"/>
          </p:cNvSpPr>
          <p:nvPr>
            <p:ph type="sldNum" sz="quarter" idx="11"/>
          </p:nvPr>
        </p:nvSpPr>
        <p:spPr/>
        <p:txBody>
          <a:bodyPr/>
          <a:lstStyle/>
          <a:p>
            <a:fld id="{541B9DB9-31E7-48B6-95CC-DBFDB72BC880}" type="slidenum">
              <a:rPr lang="en-US" altLang="en-US">
                <a:solidFill>
                  <a:srgbClr val="FFFFFF"/>
                </a:solidFill>
              </a:rPr>
              <a:pPr/>
              <a:t>41</a:t>
            </a:fld>
            <a:endParaRPr lang="en-US" altLang="en-US">
              <a:solidFill>
                <a:srgbClr val="FFFFFF"/>
              </a:solidFill>
            </a:endParaRPr>
          </a:p>
        </p:txBody>
      </p:sp>
      <p:sp>
        <p:nvSpPr>
          <p:cNvPr id="93186" name="Rectangle 2"/>
          <p:cNvSpPr>
            <a:spLocks noGrp="1" noChangeArrowheads="1"/>
          </p:cNvSpPr>
          <p:nvPr>
            <p:ph type="title"/>
          </p:nvPr>
        </p:nvSpPr>
        <p:spPr>
          <a:xfrm>
            <a:off x="685800" y="304800"/>
            <a:ext cx="7772400" cy="1066800"/>
          </a:xfrm>
        </p:spPr>
        <p:txBody>
          <a:bodyPr/>
          <a:lstStyle/>
          <a:p>
            <a:r>
              <a:rPr lang="en-US" altLang="en-US" dirty="0" smtClean="0"/>
              <a:t>Irvine32 Procedures </a:t>
            </a:r>
            <a:r>
              <a:rPr lang="en-US" altLang="en-US" dirty="0"/>
              <a:t>- Overview</a:t>
            </a:r>
            <a:r>
              <a:rPr lang="en-US" altLang="en-US" sz="2400" dirty="0"/>
              <a:t> </a:t>
            </a:r>
            <a:r>
              <a:rPr lang="en-US" altLang="en-US" sz="2000" dirty="0"/>
              <a:t>(1 of </a:t>
            </a:r>
            <a:r>
              <a:rPr lang="en-US" altLang="en-US" sz="2000" dirty="0" smtClean="0"/>
              <a:t>5)</a:t>
            </a:r>
            <a:br>
              <a:rPr lang="en-US" altLang="en-US" sz="2000" dirty="0" smtClean="0"/>
            </a:br>
            <a:r>
              <a:rPr lang="en-US" altLang="en-US" sz="2800" dirty="0" smtClean="0"/>
              <a:t>(Read Chapter 5, Section 5.3)</a:t>
            </a:r>
            <a:endParaRPr lang="en-US" altLang="en-US" sz="2800" dirty="0"/>
          </a:p>
        </p:txBody>
      </p:sp>
      <p:sp>
        <p:nvSpPr>
          <p:cNvPr id="93187" name="Text Box 3"/>
          <p:cNvSpPr txBox="1">
            <a:spLocks noChangeArrowheads="1"/>
          </p:cNvSpPr>
          <p:nvPr/>
        </p:nvSpPr>
        <p:spPr bwMode="auto">
          <a:xfrm>
            <a:off x="838200" y="1371600"/>
            <a:ext cx="7239000" cy="416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nSpc>
                <a:spcPct val="90000"/>
              </a:lnSpc>
              <a:spcBef>
                <a:spcPct val="50000"/>
              </a:spcBef>
            </a:pPr>
            <a:r>
              <a:rPr lang="en-US" altLang="en-US" sz="1700" dirty="0" err="1" smtClean="0">
                <a:solidFill>
                  <a:srgbClr val="FFCC66"/>
                </a:solidFill>
              </a:rPr>
              <a:t>CloseFile</a:t>
            </a:r>
            <a:r>
              <a:rPr lang="en-US" altLang="en-US" sz="1700" dirty="0" smtClean="0">
                <a:solidFill>
                  <a:srgbClr val="FFCC66"/>
                </a:solidFill>
              </a:rPr>
              <a:t> </a:t>
            </a:r>
            <a:r>
              <a:rPr lang="en-US" altLang="en-US" sz="1700" dirty="0" smtClean="0">
                <a:solidFill>
                  <a:srgbClr val="FFFFFF"/>
                </a:solidFill>
              </a:rPr>
              <a:t>– Closes an open disk file</a:t>
            </a:r>
            <a:endParaRPr lang="en-US" altLang="en-US" sz="1700" dirty="0" smtClean="0">
              <a:solidFill>
                <a:srgbClr val="FFCC66"/>
              </a:solidFill>
            </a:endParaRPr>
          </a:p>
          <a:p>
            <a:pPr>
              <a:lnSpc>
                <a:spcPct val="90000"/>
              </a:lnSpc>
              <a:spcBef>
                <a:spcPct val="50000"/>
              </a:spcBef>
            </a:pPr>
            <a:r>
              <a:rPr lang="en-US" altLang="en-US" sz="1700" b="1" i="1" u="sng" dirty="0" err="1" smtClean="0">
                <a:solidFill>
                  <a:srgbClr val="FFC000"/>
                </a:solidFill>
              </a:rPr>
              <a:t>Clrscr</a:t>
            </a:r>
            <a:r>
              <a:rPr lang="en-US" altLang="en-US" sz="1700" dirty="0" smtClean="0">
                <a:solidFill>
                  <a:srgbClr val="FFFFFF"/>
                </a:solidFill>
              </a:rPr>
              <a:t> - Clears console, locates cursor at upper left corner</a:t>
            </a:r>
          </a:p>
          <a:p>
            <a:pPr>
              <a:lnSpc>
                <a:spcPct val="90000"/>
              </a:lnSpc>
              <a:spcBef>
                <a:spcPct val="50000"/>
              </a:spcBef>
            </a:pPr>
            <a:r>
              <a:rPr lang="en-US" altLang="en-US" sz="1700" dirty="0" err="1" smtClean="0">
                <a:solidFill>
                  <a:srgbClr val="FFCC66"/>
                </a:solidFill>
              </a:rPr>
              <a:t>CreateOutputFile</a:t>
            </a:r>
            <a:r>
              <a:rPr lang="en-US" altLang="en-US" sz="1700" dirty="0" smtClean="0">
                <a:solidFill>
                  <a:srgbClr val="FFCC66"/>
                </a:solidFill>
              </a:rPr>
              <a:t> </a:t>
            </a:r>
            <a:r>
              <a:rPr lang="en-US" altLang="en-US" sz="1700" dirty="0" smtClean="0">
                <a:solidFill>
                  <a:srgbClr val="FFFFFF"/>
                </a:solidFill>
              </a:rPr>
              <a:t>- Creates new disk file for writing in output mode</a:t>
            </a:r>
            <a:endParaRPr lang="en-US" altLang="en-US" sz="1700" dirty="0" smtClean="0">
              <a:solidFill>
                <a:srgbClr val="FFCC66"/>
              </a:solidFill>
            </a:endParaRPr>
          </a:p>
          <a:p>
            <a:pPr>
              <a:lnSpc>
                <a:spcPct val="90000"/>
              </a:lnSpc>
              <a:spcBef>
                <a:spcPct val="50000"/>
              </a:spcBef>
            </a:pPr>
            <a:r>
              <a:rPr lang="en-US" altLang="en-US" sz="1700" b="1" i="1" u="sng" dirty="0" err="1" smtClean="0">
                <a:solidFill>
                  <a:srgbClr val="FFC000"/>
                </a:solidFill>
              </a:rPr>
              <a:t>Crlf</a:t>
            </a:r>
            <a:r>
              <a:rPr lang="en-US" altLang="en-US" sz="1700" dirty="0" smtClean="0">
                <a:solidFill>
                  <a:srgbClr val="FFFFFF"/>
                </a:solidFill>
              </a:rPr>
              <a:t> - Writes end of line sequence to standard output</a:t>
            </a:r>
          </a:p>
          <a:p>
            <a:pPr>
              <a:lnSpc>
                <a:spcPct val="90000"/>
              </a:lnSpc>
              <a:spcBef>
                <a:spcPct val="50000"/>
              </a:spcBef>
            </a:pPr>
            <a:r>
              <a:rPr lang="en-US" altLang="en-US" sz="1700" dirty="0" smtClean="0">
                <a:solidFill>
                  <a:srgbClr val="FFCC66"/>
                </a:solidFill>
              </a:rPr>
              <a:t>Delay</a:t>
            </a:r>
            <a:r>
              <a:rPr lang="en-US" altLang="en-US" sz="1700" dirty="0" smtClean="0">
                <a:solidFill>
                  <a:srgbClr val="FFFFFF"/>
                </a:solidFill>
              </a:rPr>
              <a:t>  - Pauses program execution for </a:t>
            </a:r>
            <a:r>
              <a:rPr lang="en-US" altLang="en-US" sz="1700" i="1" dirty="0" smtClean="0">
                <a:solidFill>
                  <a:srgbClr val="FFFFFF"/>
                </a:solidFill>
              </a:rPr>
              <a:t>n </a:t>
            </a:r>
            <a:r>
              <a:rPr lang="en-US" altLang="en-US" sz="1700" dirty="0" smtClean="0">
                <a:solidFill>
                  <a:srgbClr val="FFFFFF"/>
                </a:solidFill>
              </a:rPr>
              <a:t>millisecond interval</a:t>
            </a:r>
          </a:p>
          <a:p>
            <a:pPr>
              <a:lnSpc>
                <a:spcPct val="90000"/>
              </a:lnSpc>
              <a:spcBef>
                <a:spcPct val="50000"/>
              </a:spcBef>
            </a:pPr>
            <a:r>
              <a:rPr lang="en-US" altLang="en-US" sz="1700" dirty="0" err="1" smtClean="0">
                <a:solidFill>
                  <a:srgbClr val="FFCC66"/>
                </a:solidFill>
              </a:rPr>
              <a:t>DumpMem</a:t>
            </a:r>
            <a:r>
              <a:rPr lang="en-US" altLang="en-US" sz="1700" dirty="0" smtClean="0">
                <a:solidFill>
                  <a:srgbClr val="FFFFFF"/>
                </a:solidFill>
              </a:rPr>
              <a:t>  - Writes block of memory to standard output in hex</a:t>
            </a:r>
          </a:p>
          <a:p>
            <a:pPr>
              <a:spcBef>
                <a:spcPct val="50000"/>
              </a:spcBef>
            </a:pPr>
            <a:r>
              <a:rPr lang="en-US" altLang="en-US" sz="1700" b="1" i="1" u="sng" dirty="0" err="1" smtClean="0">
                <a:solidFill>
                  <a:srgbClr val="FFCC66"/>
                </a:solidFill>
              </a:rPr>
              <a:t>DumpRegs</a:t>
            </a:r>
            <a:r>
              <a:rPr lang="en-US" altLang="en-US" sz="1700" dirty="0" smtClean="0">
                <a:solidFill>
                  <a:srgbClr val="FFFFFF"/>
                </a:solidFill>
              </a:rPr>
              <a:t> – Displays general-purpose registers and flags (hex)</a:t>
            </a:r>
          </a:p>
          <a:p>
            <a:pPr>
              <a:lnSpc>
                <a:spcPct val="90000"/>
              </a:lnSpc>
              <a:spcBef>
                <a:spcPct val="50000"/>
              </a:spcBef>
            </a:pPr>
            <a:r>
              <a:rPr lang="en-US" altLang="en-US" sz="1700" dirty="0" err="1" smtClean="0">
                <a:solidFill>
                  <a:srgbClr val="FFCC66"/>
                </a:solidFill>
              </a:rPr>
              <a:t>GetCommandtail</a:t>
            </a:r>
            <a:r>
              <a:rPr lang="en-US" altLang="en-US" sz="1700" dirty="0" smtClean="0">
                <a:solidFill>
                  <a:srgbClr val="FFFFFF"/>
                </a:solidFill>
              </a:rPr>
              <a:t> - Copies command-line </a:t>
            </a:r>
            <a:r>
              <a:rPr lang="en-US" altLang="en-US" sz="1700" dirty="0" err="1" smtClean="0">
                <a:solidFill>
                  <a:srgbClr val="FFFFFF"/>
                </a:solidFill>
              </a:rPr>
              <a:t>args</a:t>
            </a:r>
            <a:r>
              <a:rPr lang="en-US" altLang="en-US" sz="1700" dirty="0" smtClean="0">
                <a:solidFill>
                  <a:srgbClr val="FFFFFF"/>
                </a:solidFill>
              </a:rPr>
              <a:t> into array of bytes</a:t>
            </a:r>
          </a:p>
          <a:p>
            <a:pPr>
              <a:lnSpc>
                <a:spcPct val="90000"/>
              </a:lnSpc>
              <a:spcBef>
                <a:spcPct val="50000"/>
              </a:spcBef>
            </a:pPr>
            <a:r>
              <a:rPr lang="en-US" altLang="en-US" sz="1700" dirty="0" err="1" smtClean="0">
                <a:solidFill>
                  <a:srgbClr val="FFCC66"/>
                </a:solidFill>
              </a:rPr>
              <a:t>GetDateTime</a:t>
            </a:r>
            <a:r>
              <a:rPr lang="en-US" altLang="en-US" sz="1700" dirty="0" smtClean="0">
                <a:solidFill>
                  <a:srgbClr val="FFCC66"/>
                </a:solidFill>
              </a:rPr>
              <a:t> </a:t>
            </a:r>
            <a:r>
              <a:rPr lang="en-US" altLang="en-US" sz="1700" dirty="0" smtClean="0">
                <a:solidFill>
                  <a:srgbClr val="FFFFFF"/>
                </a:solidFill>
              </a:rPr>
              <a:t>– Gets the current date and time from the system</a:t>
            </a:r>
          </a:p>
          <a:p>
            <a:pPr>
              <a:lnSpc>
                <a:spcPct val="90000"/>
              </a:lnSpc>
              <a:spcBef>
                <a:spcPct val="50000"/>
              </a:spcBef>
            </a:pPr>
            <a:r>
              <a:rPr lang="en-US" altLang="en-US" sz="1700" dirty="0" err="1" smtClean="0">
                <a:solidFill>
                  <a:srgbClr val="FFCC66"/>
                </a:solidFill>
              </a:rPr>
              <a:t>GetMaxXY</a:t>
            </a:r>
            <a:r>
              <a:rPr lang="en-US" altLang="en-US" sz="1700" dirty="0" smtClean="0">
                <a:solidFill>
                  <a:srgbClr val="FFCC66"/>
                </a:solidFill>
              </a:rPr>
              <a:t> </a:t>
            </a:r>
            <a:r>
              <a:rPr lang="en-US" altLang="en-US" sz="1700" dirty="0" smtClean="0">
                <a:solidFill>
                  <a:srgbClr val="FFFFFF"/>
                </a:solidFill>
              </a:rPr>
              <a:t>- Gets number of cols, rows in console window buffer</a:t>
            </a:r>
            <a:endParaRPr lang="en-US" altLang="en-US" sz="1700" dirty="0" smtClean="0">
              <a:solidFill>
                <a:srgbClr val="FFCC66"/>
              </a:solidFill>
            </a:endParaRPr>
          </a:p>
          <a:p>
            <a:pPr>
              <a:lnSpc>
                <a:spcPct val="90000"/>
              </a:lnSpc>
              <a:spcBef>
                <a:spcPct val="50000"/>
              </a:spcBef>
            </a:pPr>
            <a:r>
              <a:rPr lang="en-US" altLang="en-US" sz="1700" dirty="0" err="1" smtClean="0">
                <a:solidFill>
                  <a:srgbClr val="FFCC66"/>
                </a:solidFill>
              </a:rPr>
              <a:t>GetMseconds</a:t>
            </a:r>
            <a:r>
              <a:rPr lang="en-US" altLang="en-US" sz="1700" dirty="0" smtClean="0">
                <a:solidFill>
                  <a:srgbClr val="FFFFFF"/>
                </a:solidFill>
              </a:rPr>
              <a:t> - Returns milliseconds elapsed since midnight</a:t>
            </a:r>
          </a:p>
        </p:txBody>
      </p:sp>
    </p:spTree>
    <p:extLst>
      <p:ext uri="{BB962C8B-B14F-4D97-AF65-F5344CB8AC3E}">
        <p14:creationId xmlns:p14="http://schemas.microsoft.com/office/powerpoint/2010/main" val="32511617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3"/>
          <p:cNvSpPr>
            <a:spLocks noGrp="1"/>
          </p:cNvSpPr>
          <p:nvPr>
            <p:ph type="sldNum" sz="quarter" idx="11"/>
          </p:nvPr>
        </p:nvSpPr>
        <p:spPr/>
        <p:txBody>
          <a:bodyPr/>
          <a:lstStyle/>
          <a:p>
            <a:fld id="{A01FAE22-6942-4787-91CB-9A67BDD61B93}" type="slidenum">
              <a:rPr lang="en-US" altLang="en-US">
                <a:solidFill>
                  <a:srgbClr val="FFFFFF"/>
                </a:solidFill>
              </a:rPr>
              <a:pPr/>
              <a:t>42</a:t>
            </a:fld>
            <a:endParaRPr lang="en-US" altLang="en-US">
              <a:solidFill>
                <a:srgbClr val="FFFFFF"/>
              </a:solidFill>
            </a:endParaRPr>
          </a:p>
        </p:txBody>
      </p:sp>
      <p:sp>
        <p:nvSpPr>
          <p:cNvPr id="94210" name="Rectangle 2"/>
          <p:cNvSpPr>
            <a:spLocks noGrp="1" noChangeArrowheads="1"/>
          </p:cNvSpPr>
          <p:nvPr>
            <p:ph type="title"/>
          </p:nvPr>
        </p:nvSpPr>
        <p:spPr/>
        <p:txBody>
          <a:bodyPr/>
          <a:lstStyle/>
          <a:p>
            <a:r>
              <a:rPr lang="en-US" altLang="en-US" dirty="0" smtClean="0"/>
              <a:t>Irvine32 Procedures </a:t>
            </a:r>
            <a:r>
              <a:rPr lang="en-US" altLang="en-US" dirty="0"/>
              <a:t>- Overview</a:t>
            </a:r>
            <a:r>
              <a:rPr lang="en-US" altLang="en-US" sz="2400" dirty="0"/>
              <a:t> </a:t>
            </a:r>
            <a:r>
              <a:rPr lang="en-US" altLang="en-US" sz="2000" dirty="0"/>
              <a:t>(2 of </a:t>
            </a:r>
            <a:r>
              <a:rPr lang="en-US" altLang="en-US" sz="2000" dirty="0" smtClean="0"/>
              <a:t>5)</a:t>
            </a:r>
            <a:endParaRPr lang="en-US" altLang="en-US" sz="2800" dirty="0"/>
          </a:p>
        </p:txBody>
      </p:sp>
      <p:sp>
        <p:nvSpPr>
          <p:cNvPr id="94211" name="Text Box 3"/>
          <p:cNvSpPr txBox="1">
            <a:spLocks noChangeArrowheads="1"/>
          </p:cNvSpPr>
          <p:nvPr/>
        </p:nvSpPr>
        <p:spPr bwMode="auto">
          <a:xfrm>
            <a:off x="914400" y="990600"/>
            <a:ext cx="7239000" cy="484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nSpc>
                <a:spcPct val="90000"/>
              </a:lnSpc>
              <a:spcBef>
                <a:spcPct val="50000"/>
              </a:spcBef>
            </a:pPr>
            <a:r>
              <a:rPr lang="en-US" altLang="en-US" sz="1700" dirty="0" err="1" smtClean="0">
                <a:solidFill>
                  <a:srgbClr val="FFCC66"/>
                </a:solidFill>
              </a:rPr>
              <a:t>GetTextColor</a:t>
            </a:r>
            <a:r>
              <a:rPr lang="en-US" altLang="en-US" sz="1700" dirty="0" smtClean="0">
                <a:solidFill>
                  <a:srgbClr val="FFCC66"/>
                </a:solidFill>
              </a:rPr>
              <a:t> </a:t>
            </a:r>
            <a:r>
              <a:rPr lang="en-US" altLang="en-US" sz="1700" dirty="0" smtClean="0">
                <a:solidFill>
                  <a:srgbClr val="FFFFFF"/>
                </a:solidFill>
              </a:rPr>
              <a:t>- Returns active foreground and background text colors in the console window</a:t>
            </a:r>
            <a:endParaRPr lang="en-US" altLang="en-US" sz="1700" dirty="0" smtClean="0">
              <a:solidFill>
                <a:srgbClr val="FFCC66"/>
              </a:solidFill>
            </a:endParaRPr>
          </a:p>
          <a:p>
            <a:pPr>
              <a:lnSpc>
                <a:spcPct val="90000"/>
              </a:lnSpc>
              <a:spcBef>
                <a:spcPct val="50000"/>
              </a:spcBef>
            </a:pPr>
            <a:r>
              <a:rPr lang="en-US" altLang="en-US" sz="1700" dirty="0" err="1" smtClean="0">
                <a:solidFill>
                  <a:srgbClr val="FFCC66"/>
                </a:solidFill>
              </a:rPr>
              <a:t>Gotoxy</a:t>
            </a:r>
            <a:r>
              <a:rPr lang="en-US" altLang="en-US" sz="1700" dirty="0" smtClean="0">
                <a:solidFill>
                  <a:srgbClr val="FFFFFF"/>
                </a:solidFill>
              </a:rPr>
              <a:t> - Locates cursor at row and column on the console</a:t>
            </a:r>
          </a:p>
          <a:p>
            <a:pPr>
              <a:lnSpc>
                <a:spcPct val="90000"/>
              </a:lnSpc>
              <a:spcBef>
                <a:spcPct val="50000"/>
              </a:spcBef>
            </a:pPr>
            <a:r>
              <a:rPr lang="en-US" altLang="en-US" sz="1700" dirty="0" err="1" smtClean="0">
                <a:solidFill>
                  <a:srgbClr val="FFCC66"/>
                </a:solidFill>
              </a:rPr>
              <a:t>IsDigit</a:t>
            </a:r>
            <a:r>
              <a:rPr lang="en-US" altLang="en-US" sz="1700" dirty="0" smtClean="0">
                <a:solidFill>
                  <a:srgbClr val="FFCC66"/>
                </a:solidFill>
              </a:rPr>
              <a:t> </a:t>
            </a:r>
            <a:r>
              <a:rPr lang="en-US" altLang="en-US" sz="1700" dirty="0" smtClean="0">
                <a:solidFill>
                  <a:srgbClr val="FFFFFF"/>
                </a:solidFill>
              </a:rPr>
              <a:t>- Sets Zero flag if AL contains ASCII code for decimal digit (0–9) </a:t>
            </a:r>
            <a:endParaRPr lang="en-US" altLang="en-US" sz="1700" dirty="0" smtClean="0">
              <a:solidFill>
                <a:srgbClr val="FFCC66"/>
              </a:solidFill>
            </a:endParaRPr>
          </a:p>
          <a:p>
            <a:pPr>
              <a:lnSpc>
                <a:spcPct val="90000"/>
              </a:lnSpc>
              <a:spcBef>
                <a:spcPct val="50000"/>
              </a:spcBef>
            </a:pPr>
            <a:r>
              <a:rPr lang="en-US" altLang="en-US" sz="1700" dirty="0" err="1" smtClean="0">
                <a:solidFill>
                  <a:srgbClr val="FFCC66"/>
                </a:solidFill>
              </a:rPr>
              <a:t>MsgBox</a:t>
            </a:r>
            <a:r>
              <a:rPr lang="en-US" altLang="en-US" sz="1700" dirty="0" smtClean="0">
                <a:solidFill>
                  <a:srgbClr val="FFCC66"/>
                </a:solidFill>
              </a:rPr>
              <a:t>, </a:t>
            </a:r>
            <a:r>
              <a:rPr lang="en-US" altLang="en-US" sz="1700" dirty="0" err="1" smtClean="0">
                <a:solidFill>
                  <a:srgbClr val="FFCC66"/>
                </a:solidFill>
              </a:rPr>
              <a:t>MsgBoxAsk</a:t>
            </a:r>
            <a:r>
              <a:rPr lang="en-US" altLang="en-US" sz="1700" dirty="0" smtClean="0">
                <a:solidFill>
                  <a:srgbClr val="FFCC66"/>
                </a:solidFill>
              </a:rPr>
              <a:t> </a:t>
            </a:r>
            <a:r>
              <a:rPr lang="en-US" altLang="en-US" sz="1700" dirty="0" smtClean="0">
                <a:solidFill>
                  <a:srgbClr val="FFFFFF"/>
                </a:solidFill>
              </a:rPr>
              <a:t>– Display popup message boxes </a:t>
            </a:r>
            <a:endParaRPr lang="en-US" altLang="en-US" sz="1700" dirty="0" smtClean="0">
              <a:solidFill>
                <a:srgbClr val="FFCC66"/>
              </a:solidFill>
            </a:endParaRPr>
          </a:p>
          <a:p>
            <a:pPr>
              <a:lnSpc>
                <a:spcPct val="90000"/>
              </a:lnSpc>
              <a:spcBef>
                <a:spcPct val="50000"/>
              </a:spcBef>
            </a:pPr>
            <a:r>
              <a:rPr lang="en-US" altLang="en-US" sz="1700" dirty="0" err="1" smtClean="0">
                <a:solidFill>
                  <a:srgbClr val="FFCC66"/>
                </a:solidFill>
              </a:rPr>
              <a:t>OpenInputFile</a:t>
            </a:r>
            <a:r>
              <a:rPr lang="en-US" altLang="en-US" sz="1700" dirty="0" smtClean="0">
                <a:solidFill>
                  <a:srgbClr val="FFCC66"/>
                </a:solidFill>
              </a:rPr>
              <a:t> </a:t>
            </a:r>
            <a:r>
              <a:rPr lang="en-US" altLang="en-US" sz="1700" dirty="0" smtClean="0">
                <a:solidFill>
                  <a:srgbClr val="FFFFFF"/>
                </a:solidFill>
              </a:rPr>
              <a:t>– Opens existing file for input </a:t>
            </a:r>
            <a:endParaRPr lang="en-US" altLang="en-US" sz="1700" dirty="0" smtClean="0">
              <a:solidFill>
                <a:srgbClr val="FFCC66"/>
              </a:solidFill>
            </a:endParaRPr>
          </a:p>
          <a:p>
            <a:pPr>
              <a:lnSpc>
                <a:spcPct val="90000"/>
              </a:lnSpc>
              <a:spcBef>
                <a:spcPct val="50000"/>
              </a:spcBef>
            </a:pPr>
            <a:r>
              <a:rPr lang="en-US" altLang="en-US" sz="1700" dirty="0" smtClean="0">
                <a:solidFill>
                  <a:srgbClr val="FFCC66"/>
                </a:solidFill>
              </a:rPr>
              <a:t>ParseDecimal32 </a:t>
            </a:r>
            <a:r>
              <a:rPr lang="en-US" altLang="en-US" sz="1700" dirty="0" smtClean="0">
                <a:solidFill>
                  <a:srgbClr val="FFFFFF"/>
                </a:solidFill>
              </a:rPr>
              <a:t>– Converts unsigned integer string to binary</a:t>
            </a:r>
            <a:endParaRPr lang="en-US" altLang="en-US" sz="1700" dirty="0" smtClean="0">
              <a:solidFill>
                <a:srgbClr val="FFCC66"/>
              </a:solidFill>
            </a:endParaRPr>
          </a:p>
          <a:p>
            <a:pPr>
              <a:lnSpc>
                <a:spcPct val="90000"/>
              </a:lnSpc>
              <a:spcBef>
                <a:spcPct val="50000"/>
              </a:spcBef>
            </a:pPr>
            <a:r>
              <a:rPr lang="en-US" altLang="en-US" sz="1700" dirty="0" smtClean="0">
                <a:solidFill>
                  <a:srgbClr val="FFCC66"/>
                </a:solidFill>
              </a:rPr>
              <a:t>ParseInteger32 </a:t>
            </a:r>
            <a:r>
              <a:rPr lang="en-US" altLang="en-US" sz="1700" dirty="0" smtClean="0">
                <a:solidFill>
                  <a:srgbClr val="FFFFFF"/>
                </a:solidFill>
              </a:rPr>
              <a:t>- Converts signed integer string to binary </a:t>
            </a:r>
            <a:endParaRPr lang="en-US" altLang="en-US" sz="1700" dirty="0" smtClean="0">
              <a:solidFill>
                <a:srgbClr val="FFCC66"/>
              </a:solidFill>
            </a:endParaRPr>
          </a:p>
          <a:p>
            <a:pPr>
              <a:lnSpc>
                <a:spcPct val="90000"/>
              </a:lnSpc>
              <a:spcBef>
                <a:spcPct val="50000"/>
              </a:spcBef>
            </a:pPr>
            <a:r>
              <a:rPr lang="en-US" altLang="en-US" sz="1700" dirty="0" smtClean="0">
                <a:solidFill>
                  <a:srgbClr val="FFCC66"/>
                </a:solidFill>
              </a:rPr>
              <a:t>Random32</a:t>
            </a:r>
            <a:r>
              <a:rPr lang="en-US" altLang="en-US" sz="1700" dirty="0" smtClean="0">
                <a:solidFill>
                  <a:srgbClr val="FFFFFF"/>
                </a:solidFill>
              </a:rPr>
              <a:t> - Generates 32-bit pseudorandom integer in the range 0 to </a:t>
            </a:r>
            <a:r>
              <a:rPr lang="en-US" altLang="en-US" sz="1700" dirty="0" err="1" smtClean="0">
                <a:solidFill>
                  <a:srgbClr val="FFFFFF"/>
                </a:solidFill>
              </a:rPr>
              <a:t>FFFFFFFFh</a:t>
            </a:r>
            <a:endParaRPr lang="en-US" altLang="en-US" sz="1700" dirty="0" smtClean="0">
              <a:solidFill>
                <a:srgbClr val="FFFFFF"/>
              </a:solidFill>
            </a:endParaRPr>
          </a:p>
          <a:p>
            <a:pPr>
              <a:lnSpc>
                <a:spcPct val="90000"/>
              </a:lnSpc>
              <a:spcBef>
                <a:spcPct val="50000"/>
              </a:spcBef>
            </a:pPr>
            <a:r>
              <a:rPr lang="en-US" altLang="en-US" sz="1700" dirty="0" smtClean="0">
                <a:solidFill>
                  <a:srgbClr val="FFCC66"/>
                </a:solidFill>
              </a:rPr>
              <a:t>Randomize</a:t>
            </a:r>
            <a:r>
              <a:rPr lang="en-US" altLang="en-US" sz="1700" dirty="0" smtClean="0">
                <a:solidFill>
                  <a:srgbClr val="FFFFFF"/>
                </a:solidFill>
              </a:rPr>
              <a:t> - Seeds the random number generator</a:t>
            </a:r>
          </a:p>
          <a:p>
            <a:pPr>
              <a:lnSpc>
                <a:spcPct val="90000"/>
              </a:lnSpc>
              <a:spcBef>
                <a:spcPct val="50000"/>
              </a:spcBef>
            </a:pPr>
            <a:r>
              <a:rPr lang="en-US" altLang="en-US" sz="1700" dirty="0" err="1" smtClean="0">
                <a:solidFill>
                  <a:srgbClr val="FFCC66"/>
                </a:solidFill>
              </a:rPr>
              <a:t>RandomRange</a:t>
            </a:r>
            <a:r>
              <a:rPr lang="en-US" altLang="en-US" sz="1700" dirty="0" smtClean="0">
                <a:solidFill>
                  <a:srgbClr val="FFFFFF"/>
                </a:solidFill>
              </a:rPr>
              <a:t> - Generates a pseudorandom integer within a specified range</a:t>
            </a:r>
          </a:p>
          <a:p>
            <a:pPr>
              <a:lnSpc>
                <a:spcPct val="90000"/>
              </a:lnSpc>
              <a:spcBef>
                <a:spcPct val="50000"/>
              </a:spcBef>
            </a:pPr>
            <a:r>
              <a:rPr lang="en-US" altLang="en-US" sz="1700" b="1" i="1" u="sng" dirty="0" err="1" smtClean="0">
                <a:solidFill>
                  <a:srgbClr val="FFCC66"/>
                </a:solidFill>
              </a:rPr>
              <a:t>ReadChar</a:t>
            </a:r>
            <a:r>
              <a:rPr lang="en-US" altLang="en-US" sz="1700" dirty="0" smtClean="0">
                <a:solidFill>
                  <a:srgbClr val="FFFFFF"/>
                </a:solidFill>
              </a:rPr>
              <a:t> - Reads a single character from standard input</a:t>
            </a:r>
          </a:p>
        </p:txBody>
      </p:sp>
    </p:spTree>
    <p:extLst>
      <p:ext uri="{BB962C8B-B14F-4D97-AF65-F5344CB8AC3E}">
        <p14:creationId xmlns:p14="http://schemas.microsoft.com/office/powerpoint/2010/main" val="13696235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3"/>
          <p:cNvSpPr>
            <a:spLocks noGrp="1"/>
          </p:cNvSpPr>
          <p:nvPr>
            <p:ph type="sldNum" sz="quarter" idx="11"/>
          </p:nvPr>
        </p:nvSpPr>
        <p:spPr/>
        <p:txBody>
          <a:bodyPr/>
          <a:lstStyle/>
          <a:p>
            <a:fld id="{0E81622E-52B1-4419-9FE2-6A1F32A45CD5}" type="slidenum">
              <a:rPr lang="en-US" altLang="en-US">
                <a:solidFill>
                  <a:srgbClr val="FFFFFF"/>
                </a:solidFill>
              </a:rPr>
              <a:pPr/>
              <a:t>43</a:t>
            </a:fld>
            <a:endParaRPr lang="en-US" altLang="en-US">
              <a:solidFill>
                <a:srgbClr val="FFFFFF"/>
              </a:solidFill>
            </a:endParaRPr>
          </a:p>
        </p:txBody>
      </p:sp>
      <p:sp>
        <p:nvSpPr>
          <p:cNvPr id="95234" name="Rectangle 2"/>
          <p:cNvSpPr>
            <a:spLocks noGrp="1" noChangeArrowheads="1"/>
          </p:cNvSpPr>
          <p:nvPr>
            <p:ph type="title"/>
          </p:nvPr>
        </p:nvSpPr>
        <p:spPr/>
        <p:txBody>
          <a:bodyPr/>
          <a:lstStyle/>
          <a:p>
            <a:r>
              <a:rPr lang="en-US" altLang="en-US" dirty="0" smtClean="0"/>
              <a:t>Irvine32 Procedures </a:t>
            </a:r>
            <a:r>
              <a:rPr lang="en-US" altLang="en-US" dirty="0"/>
              <a:t>- Overview</a:t>
            </a:r>
            <a:r>
              <a:rPr lang="en-US" altLang="en-US" sz="2400" dirty="0"/>
              <a:t> </a:t>
            </a:r>
            <a:r>
              <a:rPr lang="en-US" altLang="en-US" sz="2000" dirty="0"/>
              <a:t>(3 of </a:t>
            </a:r>
            <a:r>
              <a:rPr lang="en-US" altLang="en-US" sz="2000" dirty="0" smtClean="0"/>
              <a:t>5)</a:t>
            </a:r>
            <a:endParaRPr lang="en-US" altLang="en-US" sz="2800" dirty="0"/>
          </a:p>
        </p:txBody>
      </p:sp>
      <p:sp>
        <p:nvSpPr>
          <p:cNvPr id="95235" name="Text Box 3"/>
          <p:cNvSpPr txBox="1">
            <a:spLocks noChangeArrowheads="1"/>
          </p:cNvSpPr>
          <p:nvPr/>
        </p:nvSpPr>
        <p:spPr bwMode="auto">
          <a:xfrm>
            <a:off x="838200" y="990600"/>
            <a:ext cx="7239000" cy="450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nSpc>
                <a:spcPct val="90000"/>
              </a:lnSpc>
              <a:spcBef>
                <a:spcPct val="50000"/>
              </a:spcBef>
            </a:pPr>
            <a:r>
              <a:rPr lang="en-US" altLang="en-US" sz="1700" b="1" i="1" u="sng" dirty="0" err="1" smtClean="0">
                <a:solidFill>
                  <a:srgbClr val="FFCC66"/>
                </a:solidFill>
              </a:rPr>
              <a:t>ReadDec</a:t>
            </a:r>
            <a:r>
              <a:rPr lang="en-US" altLang="en-US" sz="1700" dirty="0" smtClean="0">
                <a:solidFill>
                  <a:srgbClr val="FFFFFF"/>
                </a:solidFill>
              </a:rPr>
              <a:t> - Reads 32-bit unsigned decimal integer from keyboard</a:t>
            </a:r>
            <a:endParaRPr lang="en-US" altLang="en-US" sz="1700" dirty="0" smtClean="0">
              <a:solidFill>
                <a:srgbClr val="FFCC66"/>
              </a:solidFill>
            </a:endParaRPr>
          </a:p>
          <a:p>
            <a:pPr>
              <a:lnSpc>
                <a:spcPct val="90000"/>
              </a:lnSpc>
              <a:spcBef>
                <a:spcPct val="50000"/>
              </a:spcBef>
            </a:pPr>
            <a:r>
              <a:rPr lang="en-US" altLang="en-US" sz="1700" dirty="0" err="1" smtClean="0">
                <a:solidFill>
                  <a:srgbClr val="FFCC66"/>
                </a:solidFill>
              </a:rPr>
              <a:t>ReadFromFile</a:t>
            </a:r>
            <a:r>
              <a:rPr lang="en-US" altLang="en-US" sz="1700" dirty="0" smtClean="0">
                <a:solidFill>
                  <a:srgbClr val="FFCC66"/>
                </a:solidFill>
              </a:rPr>
              <a:t> </a:t>
            </a:r>
            <a:r>
              <a:rPr lang="en-US" altLang="en-US" sz="1700" dirty="0" smtClean="0">
                <a:solidFill>
                  <a:srgbClr val="FFFFFF"/>
                </a:solidFill>
              </a:rPr>
              <a:t>– Reads input disk file into buffer </a:t>
            </a:r>
            <a:endParaRPr lang="en-US" altLang="en-US" sz="1700" dirty="0" smtClean="0">
              <a:solidFill>
                <a:srgbClr val="FFCC66"/>
              </a:solidFill>
            </a:endParaRPr>
          </a:p>
          <a:p>
            <a:pPr>
              <a:lnSpc>
                <a:spcPct val="90000"/>
              </a:lnSpc>
              <a:spcBef>
                <a:spcPct val="50000"/>
              </a:spcBef>
            </a:pPr>
            <a:r>
              <a:rPr lang="en-US" altLang="en-US" sz="1700" b="1" i="1" u="sng" dirty="0" err="1" smtClean="0">
                <a:solidFill>
                  <a:srgbClr val="FFC000"/>
                </a:solidFill>
              </a:rPr>
              <a:t>ReadHex</a:t>
            </a:r>
            <a:r>
              <a:rPr lang="en-US" altLang="en-US" sz="1700" dirty="0" smtClean="0">
                <a:solidFill>
                  <a:srgbClr val="FFFFFF"/>
                </a:solidFill>
              </a:rPr>
              <a:t> - Reads 32-bit hexadecimal integer from keyboard</a:t>
            </a:r>
          </a:p>
          <a:p>
            <a:pPr>
              <a:lnSpc>
                <a:spcPct val="90000"/>
              </a:lnSpc>
              <a:spcBef>
                <a:spcPct val="50000"/>
              </a:spcBef>
            </a:pPr>
            <a:r>
              <a:rPr lang="en-US" altLang="en-US" sz="1700" b="1" i="1" u="sng" dirty="0" err="1" smtClean="0">
                <a:solidFill>
                  <a:srgbClr val="FFCC66"/>
                </a:solidFill>
              </a:rPr>
              <a:t>ReadInt</a:t>
            </a:r>
            <a:r>
              <a:rPr lang="en-US" altLang="en-US" sz="1700" dirty="0" smtClean="0">
                <a:solidFill>
                  <a:srgbClr val="FFFFFF"/>
                </a:solidFill>
              </a:rPr>
              <a:t> - Reads 32-bit signed decimal integer from keyboard</a:t>
            </a:r>
          </a:p>
          <a:p>
            <a:pPr>
              <a:lnSpc>
                <a:spcPct val="90000"/>
              </a:lnSpc>
              <a:spcBef>
                <a:spcPct val="50000"/>
              </a:spcBef>
            </a:pPr>
            <a:r>
              <a:rPr lang="en-US" altLang="en-US" sz="1700" b="1" dirty="0" err="1" smtClean="0">
                <a:solidFill>
                  <a:srgbClr val="FFCC66"/>
                </a:solidFill>
              </a:rPr>
              <a:t>ReadKey</a:t>
            </a:r>
            <a:r>
              <a:rPr lang="en-US" altLang="en-US" sz="1700" dirty="0" smtClean="0">
                <a:solidFill>
                  <a:srgbClr val="FFCC66"/>
                </a:solidFill>
              </a:rPr>
              <a:t> </a:t>
            </a:r>
            <a:r>
              <a:rPr lang="en-US" altLang="en-US" sz="1700" dirty="0" smtClean="0">
                <a:solidFill>
                  <a:srgbClr val="FFFFFF"/>
                </a:solidFill>
              </a:rPr>
              <a:t>– Reads character from keyboard input buffer </a:t>
            </a:r>
            <a:endParaRPr lang="en-US" altLang="en-US" sz="1700" dirty="0" smtClean="0">
              <a:solidFill>
                <a:srgbClr val="FFCC66"/>
              </a:solidFill>
            </a:endParaRPr>
          </a:p>
          <a:p>
            <a:pPr>
              <a:lnSpc>
                <a:spcPct val="90000"/>
              </a:lnSpc>
              <a:spcBef>
                <a:spcPct val="50000"/>
              </a:spcBef>
            </a:pPr>
            <a:r>
              <a:rPr lang="en-US" altLang="en-US" sz="1700" b="1" i="1" u="sng" dirty="0" err="1" smtClean="0">
                <a:solidFill>
                  <a:srgbClr val="FFCC66"/>
                </a:solidFill>
              </a:rPr>
              <a:t>ReadString</a:t>
            </a:r>
            <a:r>
              <a:rPr lang="en-US" altLang="en-US" sz="1700" dirty="0" smtClean="0">
                <a:solidFill>
                  <a:srgbClr val="FFFFFF"/>
                </a:solidFill>
              </a:rPr>
              <a:t> - Reads string from standard input, terminated by</a:t>
            </a:r>
            <a:r>
              <a:rPr lang="en-US" altLang="en-US" sz="1900" dirty="0" smtClean="0">
                <a:solidFill>
                  <a:srgbClr val="FFFFFF"/>
                </a:solidFill>
              </a:rPr>
              <a:t> [</a:t>
            </a:r>
            <a:r>
              <a:rPr lang="en-US" altLang="en-US" sz="1700" dirty="0" smtClean="0">
                <a:solidFill>
                  <a:srgbClr val="FFFFFF"/>
                </a:solidFill>
              </a:rPr>
              <a:t>Enter]</a:t>
            </a:r>
          </a:p>
          <a:p>
            <a:pPr>
              <a:lnSpc>
                <a:spcPct val="90000"/>
              </a:lnSpc>
              <a:spcBef>
                <a:spcPct val="50000"/>
              </a:spcBef>
            </a:pPr>
            <a:r>
              <a:rPr lang="en-US" altLang="en-US" sz="1700" dirty="0" err="1" smtClean="0">
                <a:solidFill>
                  <a:srgbClr val="FFCC66"/>
                </a:solidFill>
              </a:rPr>
              <a:t>SetTextColor</a:t>
            </a:r>
            <a:r>
              <a:rPr lang="en-US" altLang="en-US" sz="1700" dirty="0" smtClean="0">
                <a:solidFill>
                  <a:srgbClr val="FFFFFF"/>
                </a:solidFill>
              </a:rPr>
              <a:t> - Sets foreground and background colors of all subsequent console text output</a:t>
            </a:r>
          </a:p>
          <a:p>
            <a:pPr>
              <a:lnSpc>
                <a:spcPct val="90000"/>
              </a:lnSpc>
              <a:spcBef>
                <a:spcPct val="50000"/>
              </a:spcBef>
            </a:pPr>
            <a:r>
              <a:rPr lang="en-US" altLang="en-US" sz="1700" dirty="0" err="1" smtClean="0">
                <a:solidFill>
                  <a:srgbClr val="FFCC66"/>
                </a:solidFill>
              </a:rPr>
              <a:t>Str_compare</a:t>
            </a:r>
            <a:r>
              <a:rPr lang="en-US" altLang="en-US" sz="1700" dirty="0" smtClean="0">
                <a:solidFill>
                  <a:srgbClr val="FFCC66"/>
                </a:solidFill>
              </a:rPr>
              <a:t> </a:t>
            </a:r>
            <a:r>
              <a:rPr lang="en-US" altLang="en-US" sz="1700" dirty="0" smtClean="0">
                <a:solidFill>
                  <a:srgbClr val="FFFFFF"/>
                </a:solidFill>
              </a:rPr>
              <a:t>– Compares two strings </a:t>
            </a:r>
            <a:endParaRPr lang="en-US" altLang="en-US" sz="1700" dirty="0" smtClean="0">
              <a:solidFill>
                <a:srgbClr val="FFCC66"/>
              </a:solidFill>
            </a:endParaRPr>
          </a:p>
          <a:p>
            <a:pPr>
              <a:lnSpc>
                <a:spcPct val="90000"/>
              </a:lnSpc>
              <a:spcBef>
                <a:spcPct val="50000"/>
              </a:spcBef>
            </a:pPr>
            <a:r>
              <a:rPr lang="en-US" altLang="en-US" sz="1700" dirty="0" err="1" smtClean="0">
                <a:solidFill>
                  <a:srgbClr val="FFCC66"/>
                </a:solidFill>
              </a:rPr>
              <a:t>Str_copy</a:t>
            </a:r>
            <a:r>
              <a:rPr lang="en-US" altLang="en-US" sz="1700" dirty="0" smtClean="0">
                <a:solidFill>
                  <a:srgbClr val="FFCC66"/>
                </a:solidFill>
              </a:rPr>
              <a:t> </a:t>
            </a:r>
            <a:r>
              <a:rPr lang="en-US" altLang="en-US" sz="1700" dirty="0" smtClean="0">
                <a:solidFill>
                  <a:srgbClr val="FFFFFF"/>
                </a:solidFill>
              </a:rPr>
              <a:t>– Copies a source string to a destination string</a:t>
            </a:r>
            <a:r>
              <a:rPr lang="en-US" altLang="en-US" dirty="0" smtClean="0">
                <a:solidFill>
                  <a:srgbClr val="FFFFFF"/>
                </a:solidFill>
              </a:rPr>
              <a:t> </a:t>
            </a:r>
            <a:endParaRPr lang="en-US" altLang="en-US" dirty="0" smtClean="0">
              <a:solidFill>
                <a:srgbClr val="FFCC66"/>
              </a:solidFill>
            </a:endParaRPr>
          </a:p>
          <a:p>
            <a:pPr>
              <a:lnSpc>
                <a:spcPct val="90000"/>
              </a:lnSpc>
              <a:spcBef>
                <a:spcPct val="50000"/>
              </a:spcBef>
            </a:pPr>
            <a:r>
              <a:rPr lang="en-US" altLang="en-US" sz="1700" dirty="0" err="1" smtClean="0">
                <a:solidFill>
                  <a:srgbClr val="FFCC66"/>
                </a:solidFill>
              </a:rPr>
              <a:t>StrLength</a:t>
            </a:r>
            <a:r>
              <a:rPr lang="en-US" altLang="en-US" sz="1700" dirty="0" smtClean="0">
                <a:solidFill>
                  <a:srgbClr val="FFCC66"/>
                </a:solidFill>
              </a:rPr>
              <a:t> </a:t>
            </a:r>
            <a:r>
              <a:rPr lang="en-US" altLang="en-US" sz="1700" dirty="0" smtClean="0">
                <a:solidFill>
                  <a:srgbClr val="FFFFFF"/>
                </a:solidFill>
              </a:rPr>
              <a:t>– Returns length of a string </a:t>
            </a:r>
          </a:p>
          <a:p>
            <a:pPr>
              <a:lnSpc>
                <a:spcPct val="90000"/>
              </a:lnSpc>
              <a:spcBef>
                <a:spcPct val="50000"/>
              </a:spcBef>
            </a:pPr>
            <a:r>
              <a:rPr lang="en-US" altLang="en-US" sz="1700" dirty="0" err="1" smtClean="0">
                <a:solidFill>
                  <a:srgbClr val="FFCC66"/>
                </a:solidFill>
              </a:rPr>
              <a:t>Str_trim</a:t>
            </a:r>
            <a:r>
              <a:rPr lang="en-US" altLang="en-US" sz="1700" dirty="0" smtClean="0">
                <a:solidFill>
                  <a:srgbClr val="FFFFFF"/>
                </a:solidFill>
              </a:rPr>
              <a:t> - Removes unwanted characters from a string.</a:t>
            </a:r>
          </a:p>
        </p:txBody>
      </p:sp>
    </p:spTree>
    <p:extLst>
      <p:ext uri="{BB962C8B-B14F-4D97-AF65-F5344CB8AC3E}">
        <p14:creationId xmlns:p14="http://schemas.microsoft.com/office/powerpoint/2010/main" val="17082593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3"/>
          <p:cNvSpPr>
            <a:spLocks noGrp="1"/>
          </p:cNvSpPr>
          <p:nvPr>
            <p:ph type="sldNum" sz="quarter" idx="11"/>
          </p:nvPr>
        </p:nvSpPr>
        <p:spPr/>
        <p:txBody>
          <a:bodyPr/>
          <a:lstStyle/>
          <a:p>
            <a:fld id="{F22D3DD9-B8DA-4421-916A-01B7FB3E190C}" type="slidenum">
              <a:rPr lang="en-US" altLang="en-US">
                <a:solidFill>
                  <a:srgbClr val="FFFFFF"/>
                </a:solidFill>
              </a:rPr>
              <a:pPr/>
              <a:t>44</a:t>
            </a:fld>
            <a:endParaRPr lang="en-US" altLang="en-US">
              <a:solidFill>
                <a:srgbClr val="FFFFFF"/>
              </a:solidFill>
            </a:endParaRPr>
          </a:p>
        </p:txBody>
      </p:sp>
      <p:sp>
        <p:nvSpPr>
          <p:cNvPr id="147458" name="Rectangle 1026"/>
          <p:cNvSpPr>
            <a:spLocks noGrp="1" noChangeArrowheads="1"/>
          </p:cNvSpPr>
          <p:nvPr>
            <p:ph type="title"/>
          </p:nvPr>
        </p:nvSpPr>
        <p:spPr/>
        <p:txBody>
          <a:bodyPr/>
          <a:lstStyle/>
          <a:p>
            <a:r>
              <a:rPr lang="en-US" altLang="en-US" dirty="0" smtClean="0"/>
              <a:t>Irvine32 Procedures </a:t>
            </a:r>
            <a:r>
              <a:rPr lang="en-US" altLang="en-US" dirty="0"/>
              <a:t>- Overview</a:t>
            </a:r>
            <a:r>
              <a:rPr lang="en-US" altLang="en-US" sz="2400" dirty="0"/>
              <a:t> </a:t>
            </a:r>
            <a:r>
              <a:rPr lang="en-US" altLang="en-US" sz="2000" dirty="0"/>
              <a:t>(4 of </a:t>
            </a:r>
            <a:r>
              <a:rPr lang="en-US" altLang="en-US" sz="2000" dirty="0" smtClean="0"/>
              <a:t>5)</a:t>
            </a:r>
            <a:endParaRPr lang="en-US" altLang="en-US" sz="2800" dirty="0"/>
          </a:p>
        </p:txBody>
      </p:sp>
      <p:sp>
        <p:nvSpPr>
          <p:cNvPr id="147459" name="Text Box 1027"/>
          <p:cNvSpPr txBox="1">
            <a:spLocks noChangeArrowheads="1"/>
          </p:cNvSpPr>
          <p:nvPr/>
        </p:nvSpPr>
        <p:spPr bwMode="auto">
          <a:xfrm>
            <a:off x="838200" y="1219200"/>
            <a:ext cx="7239000" cy="330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nSpc>
                <a:spcPct val="130000"/>
              </a:lnSpc>
            </a:pPr>
            <a:r>
              <a:rPr lang="en-US" altLang="en-US" sz="1700" dirty="0" err="1" smtClean="0">
                <a:solidFill>
                  <a:srgbClr val="FFCC66"/>
                </a:solidFill>
              </a:rPr>
              <a:t>Str_ucase</a:t>
            </a:r>
            <a:r>
              <a:rPr lang="en-US" altLang="en-US" sz="1700" dirty="0" smtClean="0">
                <a:solidFill>
                  <a:srgbClr val="FFFFFF"/>
                </a:solidFill>
              </a:rPr>
              <a:t> - Converts a string to uppercase letters.</a:t>
            </a:r>
          </a:p>
          <a:p>
            <a:pPr>
              <a:lnSpc>
                <a:spcPct val="130000"/>
              </a:lnSpc>
            </a:pPr>
            <a:r>
              <a:rPr lang="en-US" altLang="en-US" sz="1700" b="1" dirty="0" err="1" smtClean="0">
                <a:solidFill>
                  <a:srgbClr val="FFCC66"/>
                </a:solidFill>
              </a:rPr>
              <a:t>WaitMsg</a:t>
            </a:r>
            <a:r>
              <a:rPr lang="en-US" altLang="en-US" sz="1700" dirty="0" smtClean="0">
                <a:solidFill>
                  <a:srgbClr val="FFFFFF"/>
                </a:solidFill>
              </a:rPr>
              <a:t> - Displays message, waits for Enter key to be pressed</a:t>
            </a:r>
          </a:p>
          <a:p>
            <a:pPr>
              <a:lnSpc>
                <a:spcPct val="130000"/>
              </a:lnSpc>
            </a:pPr>
            <a:r>
              <a:rPr lang="en-US" altLang="en-US" sz="1700" b="1" i="1" u="sng" dirty="0" err="1" smtClean="0">
                <a:solidFill>
                  <a:srgbClr val="FFCC66"/>
                </a:solidFill>
              </a:rPr>
              <a:t>WriteBin</a:t>
            </a:r>
            <a:r>
              <a:rPr lang="en-US" altLang="en-US" sz="1700" dirty="0" smtClean="0">
                <a:solidFill>
                  <a:srgbClr val="FFFFFF"/>
                </a:solidFill>
              </a:rPr>
              <a:t> - Writes unsigned 32-bit integer in ASCII binary format.</a:t>
            </a:r>
          </a:p>
          <a:p>
            <a:pPr>
              <a:lnSpc>
                <a:spcPct val="120000"/>
              </a:lnSpc>
            </a:pPr>
            <a:r>
              <a:rPr lang="en-US" altLang="en-US" sz="1700" b="1" i="1" u="sng" dirty="0" err="1" smtClean="0">
                <a:solidFill>
                  <a:srgbClr val="FFCC66"/>
                </a:solidFill>
              </a:rPr>
              <a:t>WriteBinB</a:t>
            </a:r>
            <a:r>
              <a:rPr lang="en-US" altLang="en-US" sz="1700" dirty="0" smtClean="0">
                <a:solidFill>
                  <a:srgbClr val="FFCC66"/>
                </a:solidFill>
              </a:rPr>
              <a:t> </a:t>
            </a:r>
            <a:r>
              <a:rPr lang="en-US" altLang="en-US" sz="1700" dirty="0" smtClean="0">
                <a:solidFill>
                  <a:srgbClr val="FFFFFF"/>
                </a:solidFill>
              </a:rPr>
              <a:t>– Writes binary integer in byte, word, or </a:t>
            </a:r>
            <a:r>
              <a:rPr lang="en-US" altLang="en-US" sz="1700" dirty="0" err="1" smtClean="0">
                <a:solidFill>
                  <a:srgbClr val="FFFFFF"/>
                </a:solidFill>
              </a:rPr>
              <a:t>doubleword</a:t>
            </a:r>
            <a:r>
              <a:rPr lang="en-US" altLang="en-US" sz="1700" dirty="0" smtClean="0">
                <a:solidFill>
                  <a:srgbClr val="FFFFFF"/>
                </a:solidFill>
              </a:rPr>
              <a:t> format </a:t>
            </a:r>
            <a:endParaRPr lang="en-US" altLang="en-US" sz="1700" dirty="0" smtClean="0">
              <a:solidFill>
                <a:srgbClr val="FFCC66"/>
              </a:solidFill>
            </a:endParaRPr>
          </a:p>
          <a:p>
            <a:pPr>
              <a:lnSpc>
                <a:spcPct val="120000"/>
              </a:lnSpc>
            </a:pPr>
            <a:r>
              <a:rPr lang="en-US" altLang="en-US" sz="1700" b="1" i="1" u="sng" dirty="0" err="1" smtClean="0">
                <a:solidFill>
                  <a:srgbClr val="FFCC66"/>
                </a:solidFill>
              </a:rPr>
              <a:t>WriteChar</a:t>
            </a:r>
            <a:r>
              <a:rPr lang="en-US" altLang="en-US" sz="1700" dirty="0" smtClean="0">
                <a:solidFill>
                  <a:srgbClr val="FFFFFF"/>
                </a:solidFill>
              </a:rPr>
              <a:t> - Writes a single character to standard output</a:t>
            </a:r>
          </a:p>
          <a:p>
            <a:pPr>
              <a:lnSpc>
                <a:spcPct val="70000"/>
              </a:lnSpc>
              <a:spcBef>
                <a:spcPct val="50000"/>
              </a:spcBef>
            </a:pPr>
            <a:r>
              <a:rPr lang="en-US" altLang="en-US" sz="1700" b="1" i="1" u="sng" dirty="0" err="1" smtClean="0">
                <a:solidFill>
                  <a:srgbClr val="FFCC66"/>
                </a:solidFill>
              </a:rPr>
              <a:t>WriteDec</a:t>
            </a:r>
            <a:r>
              <a:rPr lang="en-US" altLang="en-US" sz="1700" dirty="0" smtClean="0">
                <a:solidFill>
                  <a:srgbClr val="FFFFFF"/>
                </a:solidFill>
              </a:rPr>
              <a:t> - Writes unsigned 32-bit integer in decimal format</a:t>
            </a:r>
          </a:p>
          <a:p>
            <a:pPr>
              <a:lnSpc>
                <a:spcPct val="90000"/>
              </a:lnSpc>
              <a:spcBef>
                <a:spcPct val="50000"/>
              </a:spcBef>
            </a:pPr>
            <a:r>
              <a:rPr lang="en-US" altLang="en-US" sz="1700" b="1" i="1" u="sng" dirty="0" err="1" smtClean="0">
                <a:solidFill>
                  <a:srgbClr val="FFCC66"/>
                </a:solidFill>
              </a:rPr>
              <a:t>WriteHe</a:t>
            </a:r>
            <a:r>
              <a:rPr lang="en-US" altLang="en-US" sz="1700" dirty="0" err="1" smtClean="0">
                <a:solidFill>
                  <a:srgbClr val="FFCC66"/>
                </a:solidFill>
              </a:rPr>
              <a:t>x</a:t>
            </a:r>
            <a:r>
              <a:rPr lang="en-US" altLang="en-US" sz="1700" dirty="0" smtClean="0">
                <a:solidFill>
                  <a:srgbClr val="FFFFFF"/>
                </a:solidFill>
              </a:rPr>
              <a:t> - Writes an unsigned 32-bit integer in hexadecimal format</a:t>
            </a:r>
          </a:p>
          <a:p>
            <a:pPr>
              <a:lnSpc>
                <a:spcPct val="90000"/>
              </a:lnSpc>
              <a:spcBef>
                <a:spcPct val="50000"/>
              </a:spcBef>
            </a:pPr>
            <a:r>
              <a:rPr lang="en-US" altLang="en-US" sz="1700" b="1" i="1" u="sng" dirty="0" err="1" smtClean="0">
                <a:solidFill>
                  <a:srgbClr val="FFCC66"/>
                </a:solidFill>
              </a:rPr>
              <a:t>WriteHexB</a:t>
            </a:r>
            <a:r>
              <a:rPr lang="en-US" altLang="en-US" sz="1700" dirty="0" smtClean="0">
                <a:solidFill>
                  <a:srgbClr val="FFCC66"/>
                </a:solidFill>
              </a:rPr>
              <a:t> </a:t>
            </a:r>
            <a:r>
              <a:rPr lang="en-US" altLang="en-US" sz="1700" dirty="0" smtClean="0">
                <a:solidFill>
                  <a:srgbClr val="FFFFFF"/>
                </a:solidFill>
              </a:rPr>
              <a:t>– Writes byte, word, or </a:t>
            </a:r>
            <a:r>
              <a:rPr lang="en-US" altLang="en-US" sz="1700" dirty="0" err="1" smtClean="0">
                <a:solidFill>
                  <a:srgbClr val="FFFFFF"/>
                </a:solidFill>
              </a:rPr>
              <a:t>doubleword</a:t>
            </a:r>
            <a:r>
              <a:rPr lang="en-US" altLang="en-US" sz="1700" dirty="0" smtClean="0">
                <a:solidFill>
                  <a:srgbClr val="FFFFFF"/>
                </a:solidFill>
              </a:rPr>
              <a:t> in hexadecimal format</a:t>
            </a:r>
            <a:endParaRPr lang="en-US" altLang="en-US" sz="1700" dirty="0" smtClean="0">
              <a:solidFill>
                <a:srgbClr val="FFCC66"/>
              </a:solidFill>
            </a:endParaRPr>
          </a:p>
          <a:p>
            <a:pPr>
              <a:lnSpc>
                <a:spcPct val="90000"/>
              </a:lnSpc>
              <a:spcBef>
                <a:spcPct val="50000"/>
              </a:spcBef>
            </a:pPr>
            <a:r>
              <a:rPr lang="en-US" altLang="en-US" sz="1700" b="1" i="1" u="sng" dirty="0" err="1" smtClean="0">
                <a:solidFill>
                  <a:srgbClr val="FFCC66"/>
                </a:solidFill>
              </a:rPr>
              <a:t>WriteInt</a:t>
            </a:r>
            <a:r>
              <a:rPr lang="en-US" altLang="en-US" sz="1700" dirty="0" smtClean="0">
                <a:solidFill>
                  <a:srgbClr val="FFFFFF"/>
                </a:solidFill>
              </a:rPr>
              <a:t> - Writes signed 32-bit integer in decimal format</a:t>
            </a:r>
          </a:p>
        </p:txBody>
      </p:sp>
    </p:spTree>
    <p:extLst>
      <p:ext uri="{BB962C8B-B14F-4D97-AF65-F5344CB8AC3E}">
        <p14:creationId xmlns:p14="http://schemas.microsoft.com/office/powerpoint/2010/main" val="1114767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3"/>
          <p:cNvSpPr>
            <a:spLocks noGrp="1"/>
          </p:cNvSpPr>
          <p:nvPr>
            <p:ph type="sldNum" sz="quarter" idx="11"/>
          </p:nvPr>
        </p:nvSpPr>
        <p:spPr/>
        <p:txBody>
          <a:bodyPr/>
          <a:lstStyle/>
          <a:p>
            <a:fld id="{0A5B345F-CD5C-40CF-BB8C-BF8E37766201}" type="slidenum">
              <a:rPr lang="en-US" altLang="en-US">
                <a:solidFill>
                  <a:srgbClr val="FFFFFF"/>
                </a:solidFill>
              </a:rPr>
              <a:pPr/>
              <a:t>45</a:t>
            </a:fld>
            <a:endParaRPr lang="en-US" altLang="en-US">
              <a:solidFill>
                <a:srgbClr val="FFFFFF"/>
              </a:solidFill>
            </a:endParaRPr>
          </a:p>
        </p:txBody>
      </p:sp>
      <p:sp>
        <p:nvSpPr>
          <p:cNvPr id="150530" name="Rectangle 2"/>
          <p:cNvSpPr>
            <a:spLocks noGrp="1" noChangeArrowheads="1"/>
          </p:cNvSpPr>
          <p:nvPr>
            <p:ph type="title"/>
          </p:nvPr>
        </p:nvSpPr>
        <p:spPr/>
        <p:txBody>
          <a:bodyPr/>
          <a:lstStyle/>
          <a:p>
            <a:r>
              <a:rPr lang="en-US" altLang="en-US" dirty="0" smtClean="0"/>
              <a:t>Irvine32 Procedures </a:t>
            </a:r>
            <a:r>
              <a:rPr lang="en-US" altLang="en-US" dirty="0"/>
              <a:t>- Overview</a:t>
            </a:r>
            <a:r>
              <a:rPr lang="en-US" altLang="en-US" sz="2400" dirty="0"/>
              <a:t> </a:t>
            </a:r>
            <a:r>
              <a:rPr lang="en-US" altLang="en-US" sz="2000" dirty="0"/>
              <a:t>(5 of </a:t>
            </a:r>
            <a:r>
              <a:rPr lang="en-US" altLang="en-US" sz="2000" dirty="0" smtClean="0"/>
              <a:t>5)</a:t>
            </a:r>
            <a:endParaRPr lang="en-US" altLang="en-US" sz="2800" dirty="0"/>
          </a:p>
        </p:txBody>
      </p:sp>
      <p:sp>
        <p:nvSpPr>
          <p:cNvPr id="150531" name="Text Box 3"/>
          <p:cNvSpPr txBox="1">
            <a:spLocks noChangeArrowheads="1"/>
          </p:cNvSpPr>
          <p:nvPr/>
        </p:nvSpPr>
        <p:spPr bwMode="auto">
          <a:xfrm>
            <a:off x="838200" y="1219200"/>
            <a:ext cx="7239000" cy="549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nSpc>
                <a:spcPct val="90000"/>
              </a:lnSpc>
              <a:spcBef>
                <a:spcPct val="50000"/>
              </a:spcBef>
            </a:pPr>
            <a:r>
              <a:rPr lang="en-US" altLang="en-US" sz="1700" dirty="0" err="1" smtClean="0">
                <a:solidFill>
                  <a:srgbClr val="FFCC66"/>
                </a:solidFill>
              </a:rPr>
              <a:t>WriteStackFrame</a:t>
            </a:r>
            <a:r>
              <a:rPr lang="en-US" altLang="en-US" sz="1700" dirty="0" smtClean="0">
                <a:solidFill>
                  <a:srgbClr val="FFCC66"/>
                </a:solidFill>
              </a:rPr>
              <a:t> </a:t>
            </a:r>
            <a:r>
              <a:rPr lang="en-US" altLang="en-US" sz="1700" dirty="0" smtClean="0">
                <a:solidFill>
                  <a:srgbClr val="FFFFFF"/>
                </a:solidFill>
              </a:rPr>
              <a:t>- Writes the current procedure’s stack frame to the console.</a:t>
            </a:r>
          </a:p>
          <a:p>
            <a:pPr>
              <a:lnSpc>
                <a:spcPct val="90000"/>
              </a:lnSpc>
              <a:spcBef>
                <a:spcPct val="50000"/>
              </a:spcBef>
            </a:pPr>
            <a:r>
              <a:rPr lang="en-US" altLang="en-US" sz="1700" dirty="0" err="1" smtClean="0">
                <a:solidFill>
                  <a:srgbClr val="FFCC66"/>
                </a:solidFill>
              </a:rPr>
              <a:t>WriteStackFrameName</a:t>
            </a:r>
            <a:r>
              <a:rPr lang="en-US" altLang="en-US" sz="1700" dirty="0" smtClean="0">
                <a:solidFill>
                  <a:srgbClr val="FFCC66"/>
                </a:solidFill>
              </a:rPr>
              <a:t> </a:t>
            </a:r>
            <a:r>
              <a:rPr lang="en-US" altLang="en-US" sz="1700" dirty="0" smtClean="0">
                <a:solidFill>
                  <a:srgbClr val="FFFFFF"/>
                </a:solidFill>
              </a:rPr>
              <a:t>-</a:t>
            </a:r>
            <a:r>
              <a:rPr lang="en-US" altLang="en-US" sz="1700" dirty="0" smtClean="0">
                <a:solidFill>
                  <a:srgbClr val="FFCC66"/>
                </a:solidFill>
              </a:rPr>
              <a:t> </a:t>
            </a:r>
            <a:r>
              <a:rPr lang="en-US" altLang="en-US" sz="1700" dirty="0" smtClean="0">
                <a:solidFill>
                  <a:srgbClr val="FFFFFF"/>
                </a:solidFill>
              </a:rPr>
              <a:t>Writes the current procedure’s name and stack frame to the console.</a:t>
            </a:r>
          </a:p>
          <a:p>
            <a:pPr>
              <a:lnSpc>
                <a:spcPct val="90000"/>
              </a:lnSpc>
              <a:spcBef>
                <a:spcPct val="50000"/>
              </a:spcBef>
            </a:pPr>
            <a:r>
              <a:rPr lang="en-US" altLang="en-US" sz="1700" b="1" i="1" u="sng" dirty="0" err="1" smtClean="0">
                <a:solidFill>
                  <a:srgbClr val="FFCC66"/>
                </a:solidFill>
              </a:rPr>
              <a:t>WriteString</a:t>
            </a:r>
            <a:r>
              <a:rPr lang="en-US" altLang="en-US" sz="1700" dirty="0" smtClean="0">
                <a:solidFill>
                  <a:srgbClr val="FFFFFF"/>
                </a:solidFill>
              </a:rPr>
              <a:t> - Writes null-terminated string to console window</a:t>
            </a:r>
          </a:p>
          <a:p>
            <a:pPr>
              <a:lnSpc>
                <a:spcPct val="90000"/>
              </a:lnSpc>
              <a:spcBef>
                <a:spcPct val="50000"/>
              </a:spcBef>
            </a:pPr>
            <a:r>
              <a:rPr lang="en-US" altLang="en-US" sz="1700" dirty="0" err="1" smtClean="0">
                <a:solidFill>
                  <a:srgbClr val="FFCC66"/>
                </a:solidFill>
              </a:rPr>
              <a:t>WriteToFile</a:t>
            </a:r>
            <a:r>
              <a:rPr lang="en-US" altLang="en-US" sz="1700" dirty="0" smtClean="0">
                <a:solidFill>
                  <a:srgbClr val="FFCC66"/>
                </a:solidFill>
              </a:rPr>
              <a:t> </a:t>
            </a:r>
            <a:r>
              <a:rPr lang="en-US" altLang="en-US" sz="1700" dirty="0" smtClean="0">
                <a:solidFill>
                  <a:srgbClr val="FFFFFF"/>
                </a:solidFill>
              </a:rPr>
              <a:t>- Writes buffer to output file</a:t>
            </a:r>
            <a:endParaRPr lang="en-US" altLang="en-US" sz="1700" dirty="0" smtClean="0">
              <a:solidFill>
                <a:srgbClr val="FFCC66"/>
              </a:solidFill>
            </a:endParaRPr>
          </a:p>
          <a:p>
            <a:pPr>
              <a:lnSpc>
                <a:spcPct val="90000"/>
              </a:lnSpc>
              <a:spcBef>
                <a:spcPct val="50000"/>
              </a:spcBef>
            </a:pPr>
            <a:r>
              <a:rPr lang="en-US" altLang="en-US" sz="1700" dirty="0" err="1" smtClean="0">
                <a:solidFill>
                  <a:srgbClr val="FFCC66"/>
                </a:solidFill>
              </a:rPr>
              <a:t>WriteWindowsMsg</a:t>
            </a:r>
            <a:r>
              <a:rPr lang="en-US" altLang="en-US" sz="1700" dirty="0" smtClean="0">
                <a:solidFill>
                  <a:srgbClr val="FFCC66"/>
                </a:solidFill>
              </a:rPr>
              <a:t> </a:t>
            </a:r>
            <a:r>
              <a:rPr lang="en-US" altLang="en-US" sz="1700" dirty="0" smtClean="0">
                <a:solidFill>
                  <a:srgbClr val="FFFFFF"/>
                </a:solidFill>
              </a:rPr>
              <a:t>- Displays most recent error message generated by MS-Windows</a:t>
            </a:r>
          </a:p>
          <a:p>
            <a:pPr>
              <a:lnSpc>
                <a:spcPct val="90000"/>
              </a:lnSpc>
              <a:spcBef>
                <a:spcPct val="50000"/>
              </a:spcBef>
            </a:pPr>
            <a:endParaRPr lang="en-US" altLang="en-US" sz="1700" dirty="0">
              <a:solidFill>
                <a:srgbClr val="FFFFFF"/>
              </a:solidFill>
            </a:endParaRPr>
          </a:p>
          <a:p>
            <a:pPr>
              <a:lnSpc>
                <a:spcPct val="90000"/>
              </a:lnSpc>
              <a:spcBef>
                <a:spcPct val="50000"/>
              </a:spcBef>
            </a:pPr>
            <a:r>
              <a:rPr lang="en-US" altLang="en-US" sz="1700" dirty="0" smtClean="0">
                <a:solidFill>
                  <a:srgbClr val="FFC000"/>
                </a:solidFill>
              </a:rPr>
              <a:t>Download the </a:t>
            </a:r>
            <a:r>
              <a:rPr lang="en-US" altLang="en-US" sz="1800" b="1" i="1" u="sng" dirty="0" smtClean="0">
                <a:solidFill>
                  <a:srgbClr val="FFC000"/>
                </a:solidFill>
              </a:rPr>
              <a:t>IrvineLibHelp.exe</a:t>
            </a:r>
            <a:r>
              <a:rPr lang="en-US" altLang="en-US" sz="1800" dirty="0" smtClean="0">
                <a:solidFill>
                  <a:srgbClr val="FFC000"/>
                </a:solidFill>
              </a:rPr>
              <a:t> file by clicking </a:t>
            </a:r>
            <a:r>
              <a:rPr lang="en-US" altLang="en-US" sz="1800" dirty="0">
                <a:solidFill>
                  <a:srgbClr val="FFC000"/>
                </a:solidFill>
              </a:rPr>
              <a:t>on “Supplemental Files” </a:t>
            </a:r>
            <a:r>
              <a:rPr lang="en-US" altLang="en-US" sz="1800" dirty="0" smtClean="0">
                <a:solidFill>
                  <a:srgbClr val="FFC000"/>
                </a:solidFill>
              </a:rPr>
              <a:t>at</a:t>
            </a:r>
          </a:p>
          <a:p>
            <a:pPr lvl="2">
              <a:lnSpc>
                <a:spcPct val="90000"/>
              </a:lnSpc>
              <a:spcBef>
                <a:spcPct val="50000"/>
              </a:spcBef>
            </a:pPr>
            <a:r>
              <a:rPr lang="en-US" altLang="en-US" sz="1800" dirty="0" smtClean="0">
                <a:solidFill>
                  <a:srgbClr val="FFC000"/>
                </a:solidFill>
                <a:hlinkClick r:id="rId2"/>
              </a:rPr>
              <a:t>http</a:t>
            </a:r>
            <a:r>
              <a:rPr lang="en-US" altLang="en-US" sz="1800" dirty="0">
                <a:solidFill>
                  <a:srgbClr val="FFC000"/>
                </a:solidFill>
                <a:hlinkClick r:id="rId2"/>
              </a:rPr>
              <a:t>://www.kipirvine.com/asm</a:t>
            </a:r>
            <a:r>
              <a:rPr lang="en-US" altLang="en-US" sz="1800" dirty="0" smtClean="0">
                <a:solidFill>
                  <a:srgbClr val="FFC000"/>
                </a:solidFill>
                <a:hlinkClick r:id="rId2"/>
              </a:rPr>
              <a:t>/</a:t>
            </a:r>
            <a:r>
              <a:rPr lang="en-US" altLang="en-US" sz="1800" dirty="0" smtClean="0">
                <a:solidFill>
                  <a:srgbClr val="FFC000"/>
                </a:solidFill>
              </a:rPr>
              <a:t>.</a:t>
            </a:r>
          </a:p>
          <a:p>
            <a:pPr>
              <a:lnSpc>
                <a:spcPct val="90000"/>
              </a:lnSpc>
              <a:spcBef>
                <a:spcPct val="50000"/>
              </a:spcBef>
            </a:pPr>
            <a:endParaRPr lang="en-US" altLang="en-US" sz="1800" dirty="0" smtClean="0">
              <a:solidFill>
                <a:srgbClr val="FFC000"/>
              </a:solidFill>
            </a:endParaRPr>
          </a:p>
          <a:p>
            <a:pPr eaLnBrk="1" hangingPunct="1"/>
            <a:r>
              <a:rPr lang="en-US" altLang="en-US" sz="1800" dirty="0"/>
              <a:t>Some other information (we will use later</a:t>
            </a:r>
            <a:r>
              <a:rPr lang="en-US" altLang="en-US" sz="1800" dirty="0" smtClean="0"/>
              <a:t>) at</a:t>
            </a:r>
            <a:endParaRPr lang="en-US" altLang="en-US" sz="1800" dirty="0"/>
          </a:p>
          <a:p>
            <a:pPr lvl="2">
              <a:lnSpc>
                <a:spcPct val="90000"/>
              </a:lnSpc>
              <a:spcBef>
                <a:spcPct val="50000"/>
              </a:spcBef>
            </a:pPr>
            <a:r>
              <a:rPr lang="en-US" altLang="en-US" sz="1800" dirty="0" smtClean="0">
                <a:hlinkClick r:id="rId3" action="ppaction://hlinkfile"/>
              </a:rPr>
              <a:t>IrvineLibHelp.chm</a:t>
            </a:r>
            <a:endParaRPr lang="en-US" altLang="en-US" sz="1800" dirty="0"/>
          </a:p>
          <a:p>
            <a:pPr>
              <a:lnSpc>
                <a:spcPct val="90000"/>
              </a:lnSpc>
              <a:spcBef>
                <a:spcPct val="50000"/>
              </a:spcBef>
            </a:pPr>
            <a:endParaRPr lang="en-US" altLang="en-US" sz="1700" dirty="0" smtClean="0">
              <a:solidFill>
                <a:srgbClr val="FFC000"/>
              </a:solidFill>
            </a:endParaRPr>
          </a:p>
        </p:txBody>
      </p:sp>
    </p:spTree>
    <p:extLst>
      <p:ext uri="{BB962C8B-B14F-4D97-AF65-F5344CB8AC3E}">
        <p14:creationId xmlns:p14="http://schemas.microsoft.com/office/powerpoint/2010/main" val="2050324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9" name="Slide Number Placeholder 3"/>
          <p:cNvSpPr>
            <a:spLocks noGrp="1"/>
          </p:cNvSpPr>
          <p:nvPr>
            <p:ph type="sldNum" sz="quarter" idx="11"/>
          </p:nvPr>
        </p:nvSpPr>
        <p:spPr/>
        <p:txBody>
          <a:bodyPr/>
          <a:lstStyle/>
          <a:p>
            <a:fld id="{B1FB98E3-AE57-4703-A175-8B7C4E201A3A}" type="slidenum">
              <a:rPr lang="en-US" altLang="en-US">
                <a:solidFill>
                  <a:srgbClr val="FFFFFF"/>
                </a:solidFill>
              </a:rPr>
              <a:pPr/>
              <a:t>46</a:t>
            </a:fld>
            <a:endParaRPr lang="en-US" altLang="en-US">
              <a:solidFill>
                <a:srgbClr val="FFFFFF"/>
              </a:solidFill>
            </a:endParaRPr>
          </a:p>
        </p:txBody>
      </p:sp>
      <p:sp>
        <p:nvSpPr>
          <p:cNvPr id="79874" name="Rectangle 2"/>
          <p:cNvSpPr>
            <a:spLocks noGrp="1" noChangeArrowheads="1"/>
          </p:cNvSpPr>
          <p:nvPr>
            <p:ph type="title"/>
          </p:nvPr>
        </p:nvSpPr>
        <p:spPr/>
        <p:txBody>
          <a:bodyPr/>
          <a:lstStyle/>
          <a:p>
            <a:r>
              <a:rPr lang="en-US" altLang="en-US" dirty="0"/>
              <a:t>Example 1</a:t>
            </a:r>
          </a:p>
        </p:txBody>
      </p:sp>
      <p:sp>
        <p:nvSpPr>
          <p:cNvPr id="79875" name="Text Box 3"/>
          <p:cNvSpPr txBox="1">
            <a:spLocks noChangeArrowheads="1"/>
          </p:cNvSpPr>
          <p:nvPr/>
        </p:nvSpPr>
        <p:spPr bwMode="auto">
          <a:xfrm>
            <a:off x="152400" y="2133600"/>
            <a:ext cx="88392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dirty="0" smtClean="0">
                <a:solidFill>
                  <a:srgbClr val="FFFFFF"/>
                </a:solidFill>
                <a:latin typeface="Courier New" pitchFamily="49" charset="0"/>
              </a:rPr>
              <a:t>.code</a:t>
            </a:r>
          </a:p>
          <a:p>
            <a:pPr>
              <a:lnSpc>
                <a:spcPct val="50000"/>
              </a:lnSpc>
              <a:spcBef>
                <a:spcPct val="50000"/>
              </a:spcBef>
            </a:pPr>
            <a:r>
              <a:rPr lang="en-US" altLang="en-US" sz="1800" b="1" dirty="0" smtClean="0">
                <a:solidFill>
                  <a:srgbClr val="FFFFFF"/>
                </a:solidFill>
                <a:latin typeface="Courier New" pitchFamily="49" charset="0"/>
              </a:rPr>
              <a:t>	call </a:t>
            </a:r>
            <a:r>
              <a:rPr lang="en-US" altLang="en-US" sz="1800" b="1" i="1" dirty="0" err="1" smtClean="0">
                <a:solidFill>
                  <a:srgbClr val="FFC000"/>
                </a:solidFill>
                <a:latin typeface="Courier New" pitchFamily="49" charset="0"/>
              </a:rPr>
              <a:t>Clrscr</a:t>
            </a:r>
            <a:endParaRPr lang="en-US" altLang="en-US" sz="1800" b="1" i="1" dirty="0" smtClean="0">
              <a:solidFill>
                <a:srgbClr val="FFC000"/>
              </a:solidFill>
              <a:latin typeface="Courier New" pitchFamily="49" charset="0"/>
            </a:endParaRPr>
          </a:p>
          <a:p>
            <a:pPr>
              <a:lnSpc>
                <a:spcPct val="50000"/>
              </a:lnSpc>
              <a:spcBef>
                <a:spcPct val="50000"/>
              </a:spcBef>
            </a:pPr>
            <a:r>
              <a:rPr lang="en-US" altLang="en-US" sz="1800" b="1" dirty="0" smtClean="0">
                <a:solidFill>
                  <a:srgbClr val="FFFFFF"/>
                </a:solidFill>
                <a:latin typeface="Courier New" pitchFamily="49" charset="0"/>
              </a:rPr>
              <a:t>	</a:t>
            </a:r>
            <a:r>
              <a:rPr lang="en-US" altLang="en-US" sz="1800" b="1" dirty="0" err="1" smtClean="0">
                <a:solidFill>
                  <a:srgbClr val="FFFFFF"/>
                </a:solidFill>
                <a:latin typeface="Courier New" pitchFamily="49" charset="0"/>
              </a:rPr>
              <a:t>mov</a:t>
            </a:r>
            <a:r>
              <a:rPr lang="en-US" altLang="en-US" sz="1800" b="1" dirty="0" smtClean="0">
                <a:solidFill>
                  <a:srgbClr val="FFFFFF"/>
                </a:solidFill>
                <a:latin typeface="Courier New" pitchFamily="49" charset="0"/>
              </a:rPr>
              <a:t>  </a:t>
            </a:r>
            <a:r>
              <a:rPr lang="en-US" altLang="en-US" sz="1800" b="1" i="1" u="sng" dirty="0" smtClean="0">
                <a:solidFill>
                  <a:srgbClr val="FF0000"/>
                </a:solidFill>
                <a:latin typeface="Courier New" pitchFamily="49" charset="0"/>
              </a:rPr>
              <a:t>eax</a:t>
            </a:r>
            <a:r>
              <a:rPr lang="en-US" altLang="en-US" sz="1800" b="1" dirty="0" smtClean="0">
                <a:solidFill>
                  <a:srgbClr val="FFFFFF"/>
                </a:solidFill>
                <a:latin typeface="Courier New" pitchFamily="49" charset="0"/>
              </a:rPr>
              <a:t>,500	; </a:t>
            </a:r>
            <a:r>
              <a:rPr lang="en-US" altLang="en-US" sz="1800" b="1" i="1" dirty="0" smtClean="0">
                <a:solidFill>
                  <a:srgbClr val="FFC000"/>
                </a:solidFill>
                <a:latin typeface="Courier New" pitchFamily="49" charset="0"/>
              </a:rPr>
              <a:t>delay value must be in </a:t>
            </a:r>
            <a:r>
              <a:rPr lang="en-US" altLang="en-US" sz="1800" b="1" i="1" u="sng" dirty="0" smtClean="0">
                <a:solidFill>
                  <a:srgbClr val="FFC000"/>
                </a:solidFill>
                <a:latin typeface="Courier New" pitchFamily="49" charset="0"/>
              </a:rPr>
              <a:t>EAX</a:t>
            </a:r>
          </a:p>
          <a:p>
            <a:pPr>
              <a:lnSpc>
                <a:spcPct val="50000"/>
              </a:lnSpc>
              <a:spcBef>
                <a:spcPct val="50000"/>
              </a:spcBef>
            </a:pPr>
            <a:r>
              <a:rPr lang="en-US" altLang="en-US" sz="1800" b="1" dirty="0" smtClean="0">
                <a:solidFill>
                  <a:srgbClr val="FFFFFF"/>
                </a:solidFill>
                <a:latin typeface="Courier New" pitchFamily="49" charset="0"/>
              </a:rPr>
              <a:t>	call </a:t>
            </a:r>
            <a:r>
              <a:rPr lang="en-US" altLang="en-US" sz="1800" b="1" i="1" dirty="0" smtClean="0">
                <a:solidFill>
                  <a:srgbClr val="FFC000"/>
                </a:solidFill>
                <a:latin typeface="Courier New" pitchFamily="49" charset="0"/>
              </a:rPr>
              <a:t>Delay</a:t>
            </a:r>
          </a:p>
          <a:p>
            <a:pPr>
              <a:lnSpc>
                <a:spcPct val="50000"/>
              </a:lnSpc>
              <a:spcBef>
                <a:spcPct val="50000"/>
              </a:spcBef>
            </a:pPr>
            <a:r>
              <a:rPr lang="en-US" altLang="en-US" sz="1800" b="1" dirty="0" smtClean="0">
                <a:solidFill>
                  <a:srgbClr val="FFFFFF"/>
                </a:solidFill>
                <a:latin typeface="Courier New" pitchFamily="49" charset="0"/>
              </a:rPr>
              <a:t>	call </a:t>
            </a:r>
            <a:r>
              <a:rPr lang="en-US" altLang="en-US" sz="1800" b="1" i="1" dirty="0" err="1" smtClean="0">
                <a:solidFill>
                  <a:srgbClr val="FFC000"/>
                </a:solidFill>
                <a:latin typeface="Courier New" pitchFamily="49" charset="0"/>
              </a:rPr>
              <a:t>DumpRegs</a:t>
            </a:r>
            <a:endParaRPr lang="en-US" altLang="en-US" sz="1800" b="1" i="1" dirty="0" smtClean="0">
              <a:solidFill>
                <a:srgbClr val="FFC000"/>
              </a:solidFill>
              <a:latin typeface="Courier New" pitchFamily="49" charset="0"/>
            </a:endParaRPr>
          </a:p>
        </p:txBody>
      </p:sp>
      <p:sp>
        <p:nvSpPr>
          <p:cNvPr id="79876" name="Text Box 4"/>
          <p:cNvSpPr txBox="1">
            <a:spLocks noChangeArrowheads="1"/>
          </p:cNvSpPr>
          <p:nvPr/>
        </p:nvSpPr>
        <p:spPr bwMode="auto">
          <a:xfrm>
            <a:off x="685800" y="1066800"/>
            <a:ext cx="7696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mtClean="0">
                <a:solidFill>
                  <a:srgbClr val="FFFFFF"/>
                </a:solidFill>
              </a:rPr>
              <a:t>Clear the screen, delay the program for 500 milliseconds, and dump the registers and flags.</a:t>
            </a:r>
          </a:p>
        </p:txBody>
      </p:sp>
      <p:grpSp>
        <p:nvGrpSpPr>
          <p:cNvPr id="79879" name="Group 7"/>
          <p:cNvGrpSpPr>
            <a:grpSpLocks/>
          </p:cNvGrpSpPr>
          <p:nvPr/>
        </p:nvGrpSpPr>
        <p:grpSpPr bwMode="auto">
          <a:xfrm>
            <a:off x="457200" y="4038600"/>
            <a:ext cx="7620000" cy="1619250"/>
            <a:chOff x="288" y="2688"/>
            <a:chExt cx="4800" cy="1020"/>
          </a:xfrm>
        </p:grpSpPr>
        <p:sp>
          <p:nvSpPr>
            <p:cNvPr id="79877" name="Text Box 5"/>
            <p:cNvSpPr txBox="1">
              <a:spLocks noChangeArrowheads="1"/>
            </p:cNvSpPr>
            <p:nvPr/>
          </p:nvSpPr>
          <p:spPr bwMode="auto">
            <a:xfrm>
              <a:off x="576" y="3024"/>
              <a:ext cx="4512" cy="684"/>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nSpc>
                  <a:spcPct val="70000"/>
                </a:lnSpc>
                <a:spcBef>
                  <a:spcPct val="50000"/>
                </a:spcBef>
              </a:pPr>
              <a:r>
                <a:rPr lang="en-US" altLang="en-US" sz="1700" b="1" smtClean="0">
                  <a:solidFill>
                    <a:srgbClr val="FFFFFF"/>
                  </a:solidFill>
                  <a:latin typeface="Courier New" pitchFamily="49" charset="0"/>
                </a:rPr>
                <a:t>EAX=00000613 EBX=00000000 ECX=000000FF EDX=00000000</a:t>
              </a:r>
            </a:p>
            <a:p>
              <a:pPr>
                <a:lnSpc>
                  <a:spcPct val="70000"/>
                </a:lnSpc>
                <a:spcBef>
                  <a:spcPct val="50000"/>
                </a:spcBef>
              </a:pPr>
              <a:r>
                <a:rPr lang="en-US" altLang="en-US" sz="1700" b="1" smtClean="0">
                  <a:solidFill>
                    <a:srgbClr val="FFFFFF"/>
                  </a:solidFill>
                  <a:latin typeface="Courier New" pitchFamily="49" charset="0"/>
                </a:rPr>
                <a:t>ESI=00000000 EDI=00000100 EBP=0000091E ESP=000000F6</a:t>
              </a:r>
            </a:p>
            <a:p>
              <a:pPr>
                <a:lnSpc>
                  <a:spcPct val="70000"/>
                </a:lnSpc>
                <a:spcBef>
                  <a:spcPct val="50000"/>
                </a:spcBef>
              </a:pPr>
              <a:r>
                <a:rPr lang="en-US" altLang="en-US" sz="1700" b="1" smtClean="0">
                  <a:solidFill>
                    <a:srgbClr val="FFFFFF"/>
                  </a:solidFill>
                  <a:latin typeface="Courier New" pitchFamily="49" charset="0"/>
                </a:rPr>
                <a:t>EIP=00401026 EFL=00000286 CF=0 SF=1 ZF=0 OF=0</a:t>
              </a:r>
            </a:p>
          </p:txBody>
        </p:sp>
        <p:sp>
          <p:nvSpPr>
            <p:cNvPr id="79878" name="Text Box 6"/>
            <p:cNvSpPr txBox="1">
              <a:spLocks noChangeArrowheads="1"/>
            </p:cNvSpPr>
            <p:nvPr/>
          </p:nvSpPr>
          <p:spPr bwMode="auto">
            <a:xfrm>
              <a:off x="288" y="2688"/>
              <a:ext cx="1776"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mtClean="0">
                  <a:solidFill>
                    <a:srgbClr val="FFCC66"/>
                  </a:solidFill>
                </a:rPr>
                <a:t>Sample output:</a:t>
              </a:r>
            </a:p>
          </p:txBody>
        </p:sp>
      </p:grpSp>
    </p:spTree>
    <p:extLst>
      <p:ext uri="{BB962C8B-B14F-4D97-AF65-F5344CB8AC3E}">
        <p14:creationId xmlns:p14="http://schemas.microsoft.com/office/powerpoint/2010/main" val="11327860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9879"/>
                                        </p:tgtEl>
                                        <p:attrNameLst>
                                          <p:attrName>style.visibility</p:attrName>
                                        </p:attrNameLst>
                                      </p:cBhvr>
                                      <p:to>
                                        <p:strVal val="visible"/>
                                      </p:to>
                                    </p:set>
                                    <p:animEffect transition="in" filter="dissolve">
                                      <p:cBhvr>
                                        <p:cTn id="7" dur="500"/>
                                        <p:tgtEl>
                                          <p:spTgt spid="79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3"/>
          <p:cNvSpPr>
            <a:spLocks noGrp="1"/>
          </p:cNvSpPr>
          <p:nvPr>
            <p:ph type="sldNum" sz="quarter" idx="11"/>
          </p:nvPr>
        </p:nvSpPr>
        <p:spPr/>
        <p:txBody>
          <a:bodyPr/>
          <a:lstStyle/>
          <a:p>
            <a:fld id="{A50415D5-CCF3-4332-9DED-087CA1F95710}" type="slidenum">
              <a:rPr lang="en-US" altLang="en-US">
                <a:solidFill>
                  <a:srgbClr val="FFFFFF"/>
                </a:solidFill>
              </a:rPr>
              <a:pPr/>
              <a:t>47</a:t>
            </a:fld>
            <a:endParaRPr lang="en-US" altLang="en-US">
              <a:solidFill>
                <a:srgbClr val="FFFFFF"/>
              </a:solidFill>
            </a:endParaRPr>
          </a:p>
        </p:txBody>
      </p:sp>
      <p:sp>
        <p:nvSpPr>
          <p:cNvPr id="96258" name="Rectangle 2"/>
          <p:cNvSpPr>
            <a:spLocks noGrp="1" noChangeArrowheads="1"/>
          </p:cNvSpPr>
          <p:nvPr>
            <p:ph type="title"/>
          </p:nvPr>
        </p:nvSpPr>
        <p:spPr/>
        <p:txBody>
          <a:bodyPr/>
          <a:lstStyle/>
          <a:p>
            <a:r>
              <a:rPr lang="en-US" altLang="en-US" dirty="0"/>
              <a:t>Example 2</a:t>
            </a:r>
          </a:p>
        </p:txBody>
      </p:sp>
      <p:sp>
        <p:nvSpPr>
          <p:cNvPr id="96259" name="Text Box 3"/>
          <p:cNvSpPr txBox="1">
            <a:spLocks noChangeArrowheads="1"/>
          </p:cNvSpPr>
          <p:nvPr/>
        </p:nvSpPr>
        <p:spPr bwMode="auto">
          <a:xfrm>
            <a:off x="152400" y="2209800"/>
            <a:ext cx="88392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dirty="0" smtClean="0">
                <a:solidFill>
                  <a:srgbClr val="FFFFFF"/>
                </a:solidFill>
                <a:latin typeface="Courier New" pitchFamily="49" charset="0"/>
              </a:rPr>
              <a:t>.data</a:t>
            </a:r>
          </a:p>
          <a:p>
            <a:pPr>
              <a:lnSpc>
                <a:spcPct val="50000"/>
              </a:lnSpc>
              <a:spcBef>
                <a:spcPct val="50000"/>
              </a:spcBef>
            </a:pPr>
            <a:r>
              <a:rPr lang="en-US" altLang="en-US" sz="1800" b="1" dirty="0" smtClean="0">
                <a:solidFill>
                  <a:srgbClr val="FFFFFF"/>
                </a:solidFill>
                <a:latin typeface="Courier New" pitchFamily="49" charset="0"/>
              </a:rPr>
              <a:t>str1 BYTE "Assembly language is easy!",0</a:t>
            </a:r>
          </a:p>
          <a:p>
            <a:pPr>
              <a:lnSpc>
                <a:spcPct val="50000"/>
              </a:lnSpc>
              <a:spcBef>
                <a:spcPct val="50000"/>
              </a:spcBef>
            </a:pPr>
            <a:endParaRPr lang="en-US" altLang="en-US" sz="1800" b="1" dirty="0" smtClean="0">
              <a:solidFill>
                <a:srgbClr val="FFFFFF"/>
              </a:solidFill>
              <a:latin typeface="Courier New" pitchFamily="49" charset="0"/>
            </a:endParaRPr>
          </a:p>
          <a:p>
            <a:pPr>
              <a:lnSpc>
                <a:spcPct val="50000"/>
              </a:lnSpc>
              <a:spcBef>
                <a:spcPct val="50000"/>
              </a:spcBef>
            </a:pPr>
            <a:r>
              <a:rPr lang="en-US" altLang="en-US" sz="1800" b="1" dirty="0" smtClean="0">
                <a:solidFill>
                  <a:srgbClr val="FFFFFF"/>
                </a:solidFill>
                <a:latin typeface="Courier New" pitchFamily="49" charset="0"/>
              </a:rPr>
              <a:t>.code</a:t>
            </a:r>
          </a:p>
          <a:p>
            <a:pPr>
              <a:lnSpc>
                <a:spcPct val="50000"/>
              </a:lnSpc>
              <a:spcBef>
                <a:spcPct val="50000"/>
              </a:spcBef>
            </a:pPr>
            <a:r>
              <a:rPr lang="en-US" altLang="en-US" sz="1800" b="1" dirty="0" smtClean="0">
                <a:solidFill>
                  <a:srgbClr val="FFFFFF"/>
                </a:solidFill>
                <a:latin typeface="Courier New" pitchFamily="49" charset="0"/>
              </a:rPr>
              <a:t>	</a:t>
            </a:r>
            <a:r>
              <a:rPr lang="en-US" altLang="en-US" sz="1800" b="1" dirty="0" err="1" smtClean="0">
                <a:solidFill>
                  <a:srgbClr val="FFFFFF"/>
                </a:solidFill>
                <a:latin typeface="Courier New" pitchFamily="49" charset="0"/>
              </a:rPr>
              <a:t>mov</a:t>
            </a:r>
            <a:r>
              <a:rPr lang="en-US" altLang="en-US" sz="1800" b="1" dirty="0" smtClean="0">
                <a:solidFill>
                  <a:srgbClr val="FFFFFF"/>
                </a:solidFill>
                <a:latin typeface="Courier New" pitchFamily="49" charset="0"/>
              </a:rPr>
              <a:t>  </a:t>
            </a:r>
            <a:r>
              <a:rPr lang="en-US" altLang="en-US" sz="1800" b="1" i="1" u="sng" dirty="0" err="1" smtClean="0">
                <a:solidFill>
                  <a:srgbClr val="FF0000"/>
                </a:solidFill>
                <a:latin typeface="Courier New" pitchFamily="49" charset="0"/>
              </a:rPr>
              <a:t>edx</a:t>
            </a:r>
            <a:r>
              <a:rPr lang="en-US" altLang="en-US" sz="1800" b="1" dirty="0" err="1" smtClean="0">
                <a:solidFill>
                  <a:srgbClr val="FFFFFF"/>
                </a:solidFill>
                <a:latin typeface="Courier New" pitchFamily="49" charset="0"/>
              </a:rPr>
              <a:t>,</a:t>
            </a:r>
            <a:r>
              <a:rPr lang="en-US" altLang="en-US" sz="1800" b="1" dirty="0" err="1" smtClean="0">
                <a:solidFill>
                  <a:srgbClr val="FFC000"/>
                </a:solidFill>
                <a:latin typeface="Courier New" pitchFamily="49" charset="0"/>
              </a:rPr>
              <a:t>OFFSET</a:t>
            </a:r>
            <a:r>
              <a:rPr lang="en-US" altLang="en-US" sz="1800" b="1" dirty="0" smtClean="0">
                <a:solidFill>
                  <a:srgbClr val="FFFFFF"/>
                </a:solidFill>
                <a:latin typeface="Courier New" pitchFamily="49" charset="0"/>
              </a:rPr>
              <a:t> str1	; </a:t>
            </a:r>
            <a:r>
              <a:rPr lang="en-US" altLang="en-US" sz="1600" b="1" i="1" dirty="0" smtClean="0">
                <a:solidFill>
                  <a:srgbClr val="FFC000"/>
                </a:solidFill>
                <a:latin typeface="Courier New" pitchFamily="49" charset="0"/>
              </a:rPr>
              <a:t>address of the string must be in </a:t>
            </a:r>
            <a:r>
              <a:rPr lang="en-US" altLang="en-US" sz="1600" b="1" i="1" u="sng" dirty="0" smtClean="0">
                <a:solidFill>
                  <a:srgbClr val="FFC000"/>
                </a:solidFill>
                <a:latin typeface="Courier New" pitchFamily="49" charset="0"/>
              </a:rPr>
              <a:t>EDX</a:t>
            </a:r>
            <a:endParaRPr lang="en-US" altLang="en-US" sz="1600" b="1" u="sng" dirty="0" smtClean="0">
              <a:solidFill>
                <a:srgbClr val="FFFFFF"/>
              </a:solidFill>
              <a:latin typeface="Courier New" pitchFamily="49" charset="0"/>
            </a:endParaRPr>
          </a:p>
          <a:p>
            <a:pPr>
              <a:lnSpc>
                <a:spcPct val="50000"/>
              </a:lnSpc>
              <a:spcBef>
                <a:spcPct val="50000"/>
              </a:spcBef>
            </a:pPr>
            <a:r>
              <a:rPr lang="en-US" altLang="en-US" sz="1800" b="1" dirty="0" smtClean="0">
                <a:solidFill>
                  <a:srgbClr val="FFFFFF"/>
                </a:solidFill>
                <a:latin typeface="Courier New" pitchFamily="49" charset="0"/>
              </a:rPr>
              <a:t>	call </a:t>
            </a:r>
            <a:r>
              <a:rPr lang="en-US" altLang="en-US" sz="1800" b="1" i="1" dirty="0" err="1" smtClean="0">
                <a:solidFill>
                  <a:srgbClr val="FFC000"/>
                </a:solidFill>
                <a:latin typeface="Courier New" pitchFamily="49" charset="0"/>
              </a:rPr>
              <a:t>WriteString</a:t>
            </a:r>
            <a:endParaRPr lang="en-US" altLang="en-US" sz="1800" b="1" i="1" dirty="0" smtClean="0">
              <a:solidFill>
                <a:srgbClr val="FFC000"/>
              </a:solidFill>
              <a:latin typeface="Courier New" pitchFamily="49" charset="0"/>
            </a:endParaRPr>
          </a:p>
          <a:p>
            <a:pPr>
              <a:lnSpc>
                <a:spcPct val="50000"/>
              </a:lnSpc>
              <a:spcBef>
                <a:spcPct val="50000"/>
              </a:spcBef>
            </a:pPr>
            <a:r>
              <a:rPr lang="en-US" altLang="en-US" sz="1800" b="1" dirty="0" smtClean="0">
                <a:solidFill>
                  <a:srgbClr val="FFFFFF"/>
                </a:solidFill>
                <a:latin typeface="Courier New" pitchFamily="49" charset="0"/>
              </a:rPr>
              <a:t>	call </a:t>
            </a:r>
            <a:r>
              <a:rPr lang="en-US" altLang="en-US" sz="1800" b="1" i="1" dirty="0" err="1" smtClean="0">
                <a:solidFill>
                  <a:srgbClr val="FFC000"/>
                </a:solidFill>
                <a:latin typeface="Courier New" pitchFamily="49" charset="0"/>
              </a:rPr>
              <a:t>Crlf</a:t>
            </a:r>
            <a:endParaRPr lang="en-US" altLang="en-US" sz="1800" b="1" i="1" dirty="0" smtClean="0">
              <a:solidFill>
                <a:srgbClr val="FFC000"/>
              </a:solidFill>
              <a:latin typeface="Courier New" pitchFamily="49" charset="0"/>
            </a:endParaRPr>
          </a:p>
        </p:txBody>
      </p:sp>
      <p:sp>
        <p:nvSpPr>
          <p:cNvPr id="96260" name="Text Box 4"/>
          <p:cNvSpPr txBox="1">
            <a:spLocks noChangeArrowheads="1"/>
          </p:cNvSpPr>
          <p:nvPr/>
        </p:nvSpPr>
        <p:spPr bwMode="auto">
          <a:xfrm>
            <a:off x="914400" y="1066800"/>
            <a:ext cx="7239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mtClean="0">
                <a:solidFill>
                  <a:srgbClr val="FFFFFF"/>
                </a:solidFill>
              </a:rPr>
              <a:t>Display a null-terminated string and move the cursor to the beginning of the next screen line.</a:t>
            </a:r>
          </a:p>
        </p:txBody>
      </p:sp>
    </p:spTree>
    <p:extLst>
      <p:ext uri="{BB962C8B-B14F-4D97-AF65-F5344CB8AC3E}">
        <p14:creationId xmlns:p14="http://schemas.microsoft.com/office/powerpoint/2010/main" val="42615743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3"/>
          <p:cNvSpPr>
            <a:spLocks noGrp="1"/>
          </p:cNvSpPr>
          <p:nvPr>
            <p:ph type="sldNum" sz="quarter" idx="11"/>
          </p:nvPr>
        </p:nvSpPr>
        <p:spPr/>
        <p:txBody>
          <a:bodyPr/>
          <a:lstStyle/>
          <a:p>
            <a:fld id="{C9A04C59-4BB9-4847-A5F8-BA0B62AD614E}" type="slidenum">
              <a:rPr lang="en-US" altLang="en-US">
                <a:solidFill>
                  <a:srgbClr val="FFFFFF"/>
                </a:solidFill>
              </a:rPr>
              <a:pPr/>
              <a:t>48</a:t>
            </a:fld>
            <a:endParaRPr lang="en-US" altLang="en-US">
              <a:solidFill>
                <a:srgbClr val="FFFFFF"/>
              </a:solidFill>
            </a:endParaRPr>
          </a:p>
        </p:txBody>
      </p:sp>
      <p:sp>
        <p:nvSpPr>
          <p:cNvPr id="140290" name="Rectangle 1026"/>
          <p:cNvSpPr>
            <a:spLocks noGrp="1" noChangeArrowheads="1"/>
          </p:cNvSpPr>
          <p:nvPr>
            <p:ph type="title"/>
          </p:nvPr>
        </p:nvSpPr>
        <p:spPr/>
        <p:txBody>
          <a:bodyPr/>
          <a:lstStyle/>
          <a:p>
            <a:r>
              <a:rPr lang="en-US" altLang="en-US"/>
              <a:t>Example 2a</a:t>
            </a:r>
          </a:p>
        </p:txBody>
      </p:sp>
      <p:sp>
        <p:nvSpPr>
          <p:cNvPr id="140291" name="Text Box 1027"/>
          <p:cNvSpPr txBox="1">
            <a:spLocks noChangeArrowheads="1"/>
          </p:cNvSpPr>
          <p:nvPr/>
        </p:nvSpPr>
        <p:spPr bwMode="auto">
          <a:xfrm>
            <a:off x="1143000" y="2362200"/>
            <a:ext cx="7086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dirty="0" smtClean="0">
                <a:solidFill>
                  <a:srgbClr val="FFFFFF"/>
                </a:solidFill>
                <a:latin typeface="Courier New" pitchFamily="49" charset="0"/>
              </a:rPr>
              <a:t>.data</a:t>
            </a:r>
          </a:p>
          <a:p>
            <a:pPr>
              <a:lnSpc>
                <a:spcPct val="50000"/>
              </a:lnSpc>
              <a:spcBef>
                <a:spcPct val="50000"/>
              </a:spcBef>
            </a:pPr>
            <a:r>
              <a:rPr lang="en-US" altLang="en-US" sz="1800" b="1" dirty="0" smtClean="0">
                <a:solidFill>
                  <a:srgbClr val="FFFFFF"/>
                </a:solidFill>
                <a:latin typeface="Courier New" pitchFamily="49" charset="0"/>
              </a:rPr>
              <a:t>str1 BYTE "Assembly language is easy!",</a:t>
            </a:r>
            <a:r>
              <a:rPr lang="en-US" altLang="en-US" sz="1800" b="1" i="1" dirty="0" smtClean="0">
                <a:solidFill>
                  <a:srgbClr val="FFC000"/>
                </a:solidFill>
                <a:latin typeface="Courier New" pitchFamily="49" charset="0"/>
              </a:rPr>
              <a:t>0Dh,0Ah</a:t>
            </a:r>
            <a:r>
              <a:rPr lang="en-US" altLang="en-US" sz="1800" b="1" dirty="0" smtClean="0">
                <a:solidFill>
                  <a:srgbClr val="FFFFFF"/>
                </a:solidFill>
                <a:latin typeface="Courier New" pitchFamily="49" charset="0"/>
              </a:rPr>
              <a:t>,0</a:t>
            </a:r>
          </a:p>
          <a:p>
            <a:pPr>
              <a:lnSpc>
                <a:spcPct val="50000"/>
              </a:lnSpc>
              <a:spcBef>
                <a:spcPct val="50000"/>
              </a:spcBef>
            </a:pPr>
            <a:endParaRPr lang="en-US" altLang="en-US" sz="1800" b="1" dirty="0" smtClean="0">
              <a:solidFill>
                <a:srgbClr val="FFFFFF"/>
              </a:solidFill>
              <a:latin typeface="Courier New" pitchFamily="49" charset="0"/>
            </a:endParaRPr>
          </a:p>
          <a:p>
            <a:pPr>
              <a:lnSpc>
                <a:spcPct val="50000"/>
              </a:lnSpc>
              <a:spcBef>
                <a:spcPct val="50000"/>
              </a:spcBef>
            </a:pPr>
            <a:r>
              <a:rPr lang="en-US" altLang="en-US" sz="1800" b="1" dirty="0" smtClean="0">
                <a:solidFill>
                  <a:srgbClr val="FFFFFF"/>
                </a:solidFill>
                <a:latin typeface="Courier New" pitchFamily="49" charset="0"/>
              </a:rPr>
              <a:t>.code</a:t>
            </a:r>
          </a:p>
          <a:p>
            <a:pPr>
              <a:lnSpc>
                <a:spcPct val="50000"/>
              </a:lnSpc>
              <a:spcBef>
                <a:spcPct val="50000"/>
              </a:spcBef>
            </a:pPr>
            <a:r>
              <a:rPr lang="en-US" altLang="en-US" sz="1800" b="1" dirty="0" smtClean="0">
                <a:solidFill>
                  <a:srgbClr val="FFFFFF"/>
                </a:solidFill>
                <a:latin typeface="Courier New" pitchFamily="49" charset="0"/>
              </a:rPr>
              <a:t>	</a:t>
            </a:r>
            <a:r>
              <a:rPr lang="en-US" altLang="en-US" sz="1800" b="1" dirty="0" err="1" smtClean="0">
                <a:solidFill>
                  <a:srgbClr val="FFFFFF"/>
                </a:solidFill>
                <a:latin typeface="Courier New" pitchFamily="49" charset="0"/>
              </a:rPr>
              <a:t>mov</a:t>
            </a:r>
            <a:r>
              <a:rPr lang="en-US" altLang="en-US" sz="1800" b="1" dirty="0" smtClean="0">
                <a:solidFill>
                  <a:srgbClr val="FFFFFF"/>
                </a:solidFill>
                <a:latin typeface="Courier New" pitchFamily="49" charset="0"/>
              </a:rPr>
              <a:t>  </a:t>
            </a:r>
            <a:r>
              <a:rPr lang="en-US" altLang="en-US" sz="1800" b="1" dirty="0" err="1" smtClean="0">
                <a:solidFill>
                  <a:srgbClr val="FFFFFF"/>
                </a:solidFill>
                <a:latin typeface="Courier New" pitchFamily="49" charset="0"/>
              </a:rPr>
              <a:t>edx,OFFSET</a:t>
            </a:r>
            <a:r>
              <a:rPr lang="en-US" altLang="en-US" sz="1800" b="1" dirty="0" smtClean="0">
                <a:solidFill>
                  <a:srgbClr val="FFFFFF"/>
                </a:solidFill>
                <a:latin typeface="Courier New" pitchFamily="49" charset="0"/>
              </a:rPr>
              <a:t> str1</a:t>
            </a:r>
          </a:p>
          <a:p>
            <a:pPr>
              <a:lnSpc>
                <a:spcPct val="50000"/>
              </a:lnSpc>
              <a:spcBef>
                <a:spcPct val="50000"/>
              </a:spcBef>
            </a:pPr>
            <a:r>
              <a:rPr lang="en-US" altLang="en-US" sz="1800" b="1" dirty="0" smtClean="0">
                <a:solidFill>
                  <a:srgbClr val="FFFFFF"/>
                </a:solidFill>
                <a:latin typeface="Courier New" pitchFamily="49" charset="0"/>
              </a:rPr>
              <a:t>	call </a:t>
            </a:r>
            <a:r>
              <a:rPr lang="en-US" altLang="en-US" sz="1800" b="1" dirty="0" err="1" smtClean="0">
                <a:solidFill>
                  <a:srgbClr val="FFFFFF"/>
                </a:solidFill>
                <a:latin typeface="Courier New" pitchFamily="49" charset="0"/>
              </a:rPr>
              <a:t>WriteString</a:t>
            </a:r>
            <a:endParaRPr lang="en-US" altLang="en-US" sz="1800" b="1" dirty="0" smtClean="0">
              <a:solidFill>
                <a:srgbClr val="FFFFFF"/>
              </a:solidFill>
              <a:latin typeface="Courier New" pitchFamily="49" charset="0"/>
            </a:endParaRPr>
          </a:p>
        </p:txBody>
      </p:sp>
      <p:sp>
        <p:nvSpPr>
          <p:cNvPr id="140292" name="Text Box 1028"/>
          <p:cNvSpPr txBox="1">
            <a:spLocks noChangeArrowheads="1"/>
          </p:cNvSpPr>
          <p:nvPr/>
        </p:nvSpPr>
        <p:spPr bwMode="auto">
          <a:xfrm>
            <a:off x="914400" y="1066800"/>
            <a:ext cx="7239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dirty="0" smtClean="0">
                <a:solidFill>
                  <a:srgbClr val="FFFFFF"/>
                </a:solidFill>
              </a:rPr>
              <a:t>Display a null-terminated string and move the cursor to the beginning of the next screen line (</a:t>
            </a:r>
            <a:r>
              <a:rPr lang="en-US" altLang="en-US" b="1" i="1" u="sng" dirty="0" smtClean="0">
                <a:solidFill>
                  <a:srgbClr val="FFC000"/>
                </a:solidFill>
              </a:rPr>
              <a:t>use embedded CR/LF</a:t>
            </a:r>
            <a:r>
              <a:rPr lang="en-US" altLang="en-US" dirty="0" smtClean="0">
                <a:solidFill>
                  <a:srgbClr val="FFFFFF"/>
                </a:solidFill>
              </a:rPr>
              <a:t>)</a:t>
            </a:r>
          </a:p>
        </p:txBody>
      </p:sp>
    </p:spTree>
    <p:extLst>
      <p:ext uri="{BB962C8B-B14F-4D97-AF65-F5344CB8AC3E}">
        <p14:creationId xmlns:p14="http://schemas.microsoft.com/office/powerpoint/2010/main" val="16094513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9" name="Slide Number Placeholder 3"/>
          <p:cNvSpPr>
            <a:spLocks noGrp="1"/>
          </p:cNvSpPr>
          <p:nvPr>
            <p:ph type="sldNum" sz="quarter" idx="11"/>
          </p:nvPr>
        </p:nvSpPr>
        <p:spPr/>
        <p:txBody>
          <a:bodyPr/>
          <a:lstStyle/>
          <a:p>
            <a:fld id="{215A3003-3C53-4966-ADDC-9834EE8FBB30}" type="slidenum">
              <a:rPr lang="en-US" altLang="en-US">
                <a:solidFill>
                  <a:srgbClr val="FFFFFF"/>
                </a:solidFill>
              </a:rPr>
              <a:pPr/>
              <a:t>49</a:t>
            </a:fld>
            <a:endParaRPr lang="en-US" altLang="en-US">
              <a:solidFill>
                <a:srgbClr val="FFFFFF"/>
              </a:solidFill>
            </a:endParaRPr>
          </a:p>
        </p:txBody>
      </p:sp>
      <p:sp>
        <p:nvSpPr>
          <p:cNvPr id="97282" name="Rectangle 2"/>
          <p:cNvSpPr>
            <a:spLocks noGrp="1" noChangeArrowheads="1"/>
          </p:cNvSpPr>
          <p:nvPr>
            <p:ph type="title"/>
          </p:nvPr>
        </p:nvSpPr>
        <p:spPr/>
        <p:txBody>
          <a:bodyPr/>
          <a:lstStyle/>
          <a:p>
            <a:r>
              <a:rPr lang="en-US" altLang="en-US"/>
              <a:t>Example 3</a:t>
            </a:r>
          </a:p>
        </p:txBody>
      </p:sp>
      <p:sp>
        <p:nvSpPr>
          <p:cNvPr id="97283" name="Text Box 3"/>
          <p:cNvSpPr txBox="1">
            <a:spLocks noChangeArrowheads="1"/>
          </p:cNvSpPr>
          <p:nvPr/>
        </p:nvSpPr>
        <p:spPr bwMode="auto">
          <a:xfrm>
            <a:off x="152400" y="1828800"/>
            <a:ext cx="88392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dirty="0" err="1" smtClean="0">
                <a:solidFill>
                  <a:srgbClr val="FFFFFF"/>
                </a:solidFill>
                <a:latin typeface="Courier New" pitchFamily="49" charset="0"/>
              </a:rPr>
              <a:t>IntVal</a:t>
            </a:r>
            <a:r>
              <a:rPr lang="en-US" altLang="en-US" sz="1800" b="1" dirty="0" smtClean="0">
                <a:solidFill>
                  <a:srgbClr val="FFFFFF"/>
                </a:solidFill>
                <a:latin typeface="Courier New" pitchFamily="49" charset="0"/>
              </a:rPr>
              <a:t> = 35	</a:t>
            </a:r>
          </a:p>
          <a:p>
            <a:pPr>
              <a:lnSpc>
                <a:spcPct val="50000"/>
              </a:lnSpc>
              <a:spcBef>
                <a:spcPct val="50000"/>
              </a:spcBef>
            </a:pPr>
            <a:r>
              <a:rPr lang="en-US" altLang="en-US" sz="1800" b="1" dirty="0" smtClean="0">
                <a:solidFill>
                  <a:srgbClr val="FFFFFF"/>
                </a:solidFill>
                <a:latin typeface="Courier New" pitchFamily="49" charset="0"/>
              </a:rPr>
              <a:t>.code</a:t>
            </a:r>
          </a:p>
          <a:p>
            <a:pPr>
              <a:lnSpc>
                <a:spcPct val="50000"/>
              </a:lnSpc>
              <a:spcBef>
                <a:spcPct val="50000"/>
              </a:spcBef>
            </a:pPr>
            <a:r>
              <a:rPr lang="en-US" altLang="en-US" sz="1800" b="1" dirty="0" smtClean="0">
                <a:solidFill>
                  <a:srgbClr val="FFFFFF"/>
                </a:solidFill>
                <a:latin typeface="Courier New" pitchFamily="49" charset="0"/>
              </a:rPr>
              <a:t>	</a:t>
            </a:r>
            <a:r>
              <a:rPr lang="en-US" altLang="en-US" sz="1800" b="1" dirty="0" err="1" smtClean="0">
                <a:solidFill>
                  <a:srgbClr val="FFFFFF"/>
                </a:solidFill>
                <a:latin typeface="Courier New" pitchFamily="49" charset="0"/>
              </a:rPr>
              <a:t>mov</a:t>
            </a:r>
            <a:r>
              <a:rPr lang="en-US" altLang="en-US" sz="1800" b="1" dirty="0" smtClean="0">
                <a:solidFill>
                  <a:srgbClr val="FFFFFF"/>
                </a:solidFill>
                <a:latin typeface="Courier New" pitchFamily="49" charset="0"/>
              </a:rPr>
              <a:t>  </a:t>
            </a:r>
            <a:r>
              <a:rPr lang="en-US" altLang="en-US" sz="1800" b="1" i="1" u="sng" dirty="0" err="1" smtClean="0">
                <a:solidFill>
                  <a:srgbClr val="FF0000"/>
                </a:solidFill>
                <a:latin typeface="Courier New" pitchFamily="49" charset="0"/>
              </a:rPr>
              <a:t>eax</a:t>
            </a:r>
            <a:r>
              <a:rPr lang="en-US" altLang="en-US" sz="1800" b="1" dirty="0" err="1" smtClean="0">
                <a:solidFill>
                  <a:srgbClr val="FFFFFF"/>
                </a:solidFill>
                <a:latin typeface="Courier New" pitchFamily="49" charset="0"/>
              </a:rPr>
              <a:t>,IntVal</a:t>
            </a:r>
            <a:r>
              <a:rPr lang="en-US" altLang="en-US" sz="1800" b="1" dirty="0">
                <a:solidFill>
                  <a:srgbClr val="FFFFFF"/>
                </a:solidFill>
                <a:latin typeface="Courier New" pitchFamily="49" charset="0"/>
              </a:rPr>
              <a:t>	</a:t>
            </a:r>
            <a:r>
              <a:rPr lang="en-US" altLang="en-US" sz="1800" b="1" dirty="0" smtClean="0">
                <a:solidFill>
                  <a:srgbClr val="FFFFFF"/>
                </a:solidFill>
                <a:latin typeface="Courier New" pitchFamily="49" charset="0"/>
              </a:rPr>
              <a:t>; </a:t>
            </a:r>
            <a:r>
              <a:rPr lang="en-US" altLang="en-US" sz="1800" b="1" i="1" dirty="0" smtClean="0">
                <a:solidFill>
                  <a:srgbClr val="FFC000"/>
                </a:solidFill>
                <a:latin typeface="Courier New" pitchFamily="49" charset="0"/>
              </a:rPr>
              <a:t>value to display must be in </a:t>
            </a:r>
            <a:r>
              <a:rPr lang="en-US" altLang="en-US" sz="1800" b="1" i="1" u="sng" dirty="0" smtClean="0">
                <a:solidFill>
                  <a:srgbClr val="FFC000"/>
                </a:solidFill>
                <a:latin typeface="Courier New" pitchFamily="49" charset="0"/>
              </a:rPr>
              <a:t>EAX</a:t>
            </a:r>
            <a:endParaRPr lang="en-US" altLang="en-US" sz="1800" b="1" u="sng" dirty="0" smtClean="0">
              <a:solidFill>
                <a:srgbClr val="FFFFFF"/>
              </a:solidFill>
              <a:latin typeface="Courier New" pitchFamily="49" charset="0"/>
            </a:endParaRPr>
          </a:p>
          <a:p>
            <a:pPr>
              <a:lnSpc>
                <a:spcPct val="50000"/>
              </a:lnSpc>
              <a:spcBef>
                <a:spcPct val="50000"/>
              </a:spcBef>
            </a:pPr>
            <a:r>
              <a:rPr lang="en-US" altLang="en-US" sz="1800" b="1" dirty="0" smtClean="0">
                <a:solidFill>
                  <a:srgbClr val="FFFFFF"/>
                </a:solidFill>
                <a:latin typeface="Courier New" pitchFamily="49" charset="0"/>
              </a:rPr>
              <a:t>	call </a:t>
            </a:r>
            <a:r>
              <a:rPr lang="en-US" altLang="en-US" sz="1800" b="1" i="1" dirty="0" err="1" smtClean="0">
                <a:solidFill>
                  <a:srgbClr val="FFC000"/>
                </a:solidFill>
                <a:latin typeface="Courier New" pitchFamily="49" charset="0"/>
              </a:rPr>
              <a:t>WriteBin</a:t>
            </a:r>
            <a:r>
              <a:rPr lang="en-US" altLang="en-US" sz="1800" b="1" dirty="0" smtClean="0">
                <a:solidFill>
                  <a:srgbClr val="FFFFFF"/>
                </a:solidFill>
                <a:latin typeface="Courier New" pitchFamily="49" charset="0"/>
              </a:rPr>
              <a:t>	; display binary</a:t>
            </a:r>
          </a:p>
          <a:p>
            <a:pPr>
              <a:lnSpc>
                <a:spcPct val="50000"/>
              </a:lnSpc>
              <a:spcBef>
                <a:spcPct val="50000"/>
              </a:spcBef>
            </a:pPr>
            <a:r>
              <a:rPr lang="en-US" altLang="en-US" sz="1800" b="1" dirty="0" smtClean="0">
                <a:solidFill>
                  <a:srgbClr val="FFFFFF"/>
                </a:solidFill>
                <a:latin typeface="Courier New" pitchFamily="49" charset="0"/>
              </a:rPr>
              <a:t>	call </a:t>
            </a:r>
            <a:r>
              <a:rPr lang="en-US" altLang="en-US" sz="1800" b="1" dirty="0" err="1" smtClean="0">
                <a:solidFill>
                  <a:srgbClr val="FFFFFF"/>
                </a:solidFill>
                <a:latin typeface="Courier New" pitchFamily="49" charset="0"/>
              </a:rPr>
              <a:t>Crlf</a:t>
            </a:r>
            <a:endParaRPr lang="en-US" altLang="en-US" sz="1800" b="1" dirty="0" smtClean="0">
              <a:solidFill>
                <a:srgbClr val="FFFFFF"/>
              </a:solidFill>
              <a:latin typeface="Courier New" pitchFamily="49" charset="0"/>
            </a:endParaRPr>
          </a:p>
          <a:p>
            <a:pPr>
              <a:lnSpc>
                <a:spcPct val="50000"/>
              </a:lnSpc>
              <a:spcBef>
                <a:spcPct val="50000"/>
              </a:spcBef>
            </a:pPr>
            <a:r>
              <a:rPr lang="en-US" altLang="en-US" sz="1800" b="1" dirty="0" smtClean="0">
                <a:solidFill>
                  <a:srgbClr val="FFFFFF"/>
                </a:solidFill>
                <a:latin typeface="Courier New" pitchFamily="49" charset="0"/>
              </a:rPr>
              <a:t>	call </a:t>
            </a:r>
            <a:r>
              <a:rPr lang="en-US" altLang="en-US" sz="1800" b="1" i="1" dirty="0" err="1" smtClean="0">
                <a:solidFill>
                  <a:srgbClr val="FFC000"/>
                </a:solidFill>
                <a:latin typeface="Courier New" pitchFamily="49" charset="0"/>
              </a:rPr>
              <a:t>WriteDec</a:t>
            </a:r>
            <a:r>
              <a:rPr lang="en-US" altLang="en-US" sz="1800" b="1" dirty="0" smtClean="0">
                <a:solidFill>
                  <a:srgbClr val="FFFFFF"/>
                </a:solidFill>
                <a:latin typeface="Courier New" pitchFamily="49" charset="0"/>
              </a:rPr>
              <a:t>	; display decimal</a:t>
            </a:r>
          </a:p>
          <a:p>
            <a:pPr>
              <a:lnSpc>
                <a:spcPct val="50000"/>
              </a:lnSpc>
              <a:spcBef>
                <a:spcPct val="50000"/>
              </a:spcBef>
            </a:pPr>
            <a:r>
              <a:rPr lang="en-US" altLang="en-US" sz="1800" b="1" dirty="0" smtClean="0">
                <a:solidFill>
                  <a:srgbClr val="FFFFFF"/>
                </a:solidFill>
                <a:latin typeface="Courier New" pitchFamily="49" charset="0"/>
              </a:rPr>
              <a:t>	call </a:t>
            </a:r>
            <a:r>
              <a:rPr lang="en-US" altLang="en-US" sz="1800" b="1" dirty="0" err="1" smtClean="0">
                <a:solidFill>
                  <a:srgbClr val="FFFFFF"/>
                </a:solidFill>
                <a:latin typeface="Courier New" pitchFamily="49" charset="0"/>
              </a:rPr>
              <a:t>Crlf</a:t>
            </a:r>
            <a:endParaRPr lang="en-US" altLang="en-US" sz="1800" b="1" dirty="0" smtClean="0">
              <a:solidFill>
                <a:srgbClr val="FFFFFF"/>
              </a:solidFill>
              <a:latin typeface="Courier New" pitchFamily="49" charset="0"/>
            </a:endParaRPr>
          </a:p>
          <a:p>
            <a:pPr>
              <a:lnSpc>
                <a:spcPct val="50000"/>
              </a:lnSpc>
              <a:spcBef>
                <a:spcPct val="50000"/>
              </a:spcBef>
            </a:pPr>
            <a:r>
              <a:rPr lang="en-US" altLang="en-US" sz="1800" b="1" dirty="0" smtClean="0">
                <a:solidFill>
                  <a:srgbClr val="FFFFFF"/>
                </a:solidFill>
                <a:latin typeface="Courier New" pitchFamily="49" charset="0"/>
              </a:rPr>
              <a:t>	call </a:t>
            </a:r>
            <a:r>
              <a:rPr lang="en-US" altLang="en-US" sz="1800" b="1" i="1" dirty="0" err="1" smtClean="0">
                <a:solidFill>
                  <a:srgbClr val="FFC000"/>
                </a:solidFill>
                <a:latin typeface="Courier New" pitchFamily="49" charset="0"/>
              </a:rPr>
              <a:t>WriteHex</a:t>
            </a:r>
            <a:r>
              <a:rPr lang="en-US" altLang="en-US" sz="1800" b="1" dirty="0" smtClean="0">
                <a:solidFill>
                  <a:srgbClr val="FFFFFF"/>
                </a:solidFill>
                <a:latin typeface="Courier New" pitchFamily="49" charset="0"/>
              </a:rPr>
              <a:t>	; display hexadecimal</a:t>
            </a:r>
          </a:p>
          <a:p>
            <a:pPr>
              <a:lnSpc>
                <a:spcPct val="50000"/>
              </a:lnSpc>
              <a:spcBef>
                <a:spcPct val="50000"/>
              </a:spcBef>
            </a:pPr>
            <a:r>
              <a:rPr lang="en-US" altLang="en-US" sz="1800" b="1" dirty="0" smtClean="0">
                <a:solidFill>
                  <a:srgbClr val="FFFFFF"/>
                </a:solidFill>
                <a:latin typeface="Courier New" pitchFamily="49" charset="0"/>
              </a:rPr>
              <a:t>	call </a:t>
            </a:r>
            <a:r>
              <a:rPr lang="en-US" altLang="en-US" sz="1800" b="1" dirty="0" err="1" smtClean="0">
                <a:solidFill>
                  <a:srgbClr val="FFFFFF"/>
                </a:solidFill>
                <a:latin typeface="Courier New" pitchFamily="49" charset="0"/>
              </a:rPr>
              <a:t>Crlf</a:t>
            </a:r>
            <a:endParaRPr lang="en-US" altLang="en-US" sz="1800" b="1" dirty="0" smtClean="0">
              <a:solidFill>
                <a:srgbClr val="FFFFFF"/>
              </a:solidFill>
              <a:latin typeface="Courier New" pitchFamily="49" charset="0"/>
            </a:endParaRPr>
          </a:p>
        </p:txBody>
      </p:sp>
      <p:sp>
        <p:nvSpPr>
          <p:cNvPr id="97284" name="Text Box 4"/>
          <p:cNvSpPr txBox="1">
            <a:spLocks noChangeArrowheads="1"/>
          </p:cNvSpPr>
          <p:nvPr/>
        </p:nvSpPr>
        <p:spPr bwMode="auto">
          <a:xfrm>
            <a:off x="762000" y="838200"/>
            <a:ext cx="8153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dirty="0" smtClean="0">
                <a:solidFill>
                  <a:srgbClr val="FFFFFF"/>
                </a:solidFill>
              </a:rPr>
              <a:t>Display an unsigned integer in binary, decimal, and hexadecimal, each on a separate line.</a:t>
            </a:r>
          </a:p>
        </p:txBody>
      </p:sp>
      <p:grpSp>
        <p:nvGrpSpPr>
          <p:cNvPr id="97285" name="Group 5"/>
          <p:cNvGrpSpPr>
            <a:grpSpLocks/>
          </p:cNvGrpSpPr>
          <p:nvPr/>
        </p:nvGrpSpPr>
        <p:grpSpPr bwMode="auto">
          <a:xfrm>
            <a:off x="762000" y="4495800"/>
            <a:ext cx="7696200" cy="1600200"/>
            <a:chOff x="384" y="1152"/>
            <a:chExt cx="4848" cy="1008"/>
          </a:xfrm>
        </p:grpSpPr>
        <p:sp>
          <p:nvSpPr>
            <p:cNvPr id="97286" name="Text Box 6"/>
            <p:cNvSpPr txBox="1">
              <a:spLocks noChangeArrowheads="1"/>
            </p:cNvSpPr>
            <p:nvPr/>
          </p:nvSpPr>
          <p:spPr bwMode="auto">
            <a:xfrm>
              <a:off x="720" y="1536"/>
              <a:ext cx="3840" cy="624"/>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smtClean="0">
                  <a:solidFill>
                    <a:srgbClr val="FFFFFF"/>
                  </a:solidFill>
                  <a:latin typeface="Courier New" pitchFamily="49" charset="0"/>
                </a:rPr>
                <a:t>0000 0000 0000 0000 0000 0000 0010 0011</a:t>
              </a:r>
            </a:p>
            <a:p>
              <a:pPr>
                <a:lnSpc>
                  <a:spcPct val="50000"/>
                </a:lnSpc>
                <a:spcBef>
                  <a:spcPct val="50000"/>
                </a:spcBef>
              </a:pPr>
              <a:r>
                <a:rPr lang="en-US" altLang="en-US" sz="1800" b="1" smtClean="0">
                  <a:solidFill>
                    <a:srgbClr val="FFFFFF"/>
                  </a:solidFill>
                  <a:latin typeface="Courier New" pitchFamily="49" charset="0"/>
                </a:rPr>
                <a:t>35</a:t>
              </a:r>
            </a:p>
            <a:p>
              <a:pPr>
                <a:lnSpc>
                  <a:spcPct val="50000"/>
                </a:lnSpc>
                <a:spcBef>
                  <a:spcPct val="50000"/>
                </a:spcBef>
              </a:pPr>
              <a:r>
                <a:rPr lang="en-US" altLang="en-US" sz="1800" b="1" smtClean="0">
                  <a:solidFill>
                    <a:srgbClr val="FFFFFF"/>
                  </a:solidFill>
                  <a:latin typeface="Courier New" pitchFamily="49" charset="0"/>
                </a:rPr>
                <a:t>23</a:t>
              </a:r>
            </a:p>
          </p:txBody>
        </p:sp>
        <p:sp>
          <p:nvSpPr>
            <p:cNvPr id="97287" name="Text Box 7"/>
            <p:cNvSpPr txBox="1">
              <a:spLocks noChangeArrowheads="1"/>
            </p:cNvSpPr>
            <p:nvPr/>
          </p:nvSpPr>
          <p:spPr bwMode="auto">
            <a:xfrm>
              <a:off x="384" y="1152"/>
              <a:ext cx="48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mtClean="0">
                  <a:solidFill>
                    <a:srgbClr val="FFCC66"/>
                  </a:solidFill>
                </a:rPr>
                <a:t>Sample output:</a:t>
              </a:r>
            </a:p>
          </p:txBody>
        </p:sp>
      </p:grpSp>
    </p:spTree>
    <p:extLst>
      <p:ext uri="{BB962C8B-B14F-4D97-AF65-F5344CB8AC3E}">
        <p14:creationId xmlns:p14="http://schemas.microsoft.com/office/powerpoint/2010/main" val="2139167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ltLang="en-US"/>
              <a:t>Irvine, Kip R. Assembly Language for x86 Processors 6/e, 2010.</a:t>
            </a:r>
          </a:p>
        </p:txBody>
      </p:sp>
      <p:sp>
        <p:nvSpPr>
          <p:cNvPr id="8" name="Slide Number Placeholder 4"/>
          <p:cNvSpPr>
            <a:spLocks noGrp="1"/>
          </p:cNvSpPr>
          <p:nvPr>
            <p:ph type="sldNum" sz="quarter" idx="11"/>
          </p:nvPr>
        </p:nvSpPr>
        <p:spPr/>
        <p:txBody>
          <a:bodyPr/>
          <a:lstStyle/>
          <a:p>
            <a:fld id="{9C669849-902F-4A9A-B905-42DAB9491585}" type="slidenum">
              <a:rPr lang="en-US" altLang="en-US"/>
              <a:pPr/>
              <a:t>5</a:t>
            </a:fld>
            <a:endParaRPr lang="en-US" altLang="en-US"/>
          </a:p>
        </p:txBody>
      </p:sp>
      <p:sp>
        <p:nvSpPr>
          <p:cNvPr id="78850" name="Rectangle 2"/>
          <p:cNvSpPr>
            <a:spLocks noGrp="1" noChangeArrowheads="1"/>
          </p:cNvSpPr>
          <p:nvPr>
            <p:ph type="title"/>
          </p:nvPr>
        </p:nvSpPr>
        <p:spPr/>
        <p:txBody>
          <a:bodyPr/>
          <a:lstStyle/>
          <a:p>
            <a:r>
              <a:rPr lang="en-US" altLang="en-US" dirty="0"/>
              <a:t>Direct Memory Operands</a:t>
            </a:r>
          </a:p>
        </p:txBody>
      </p:sp>
      <p:sp>
        <p:nvSpPr>
          <p:cNvPr id="78851" name="Rectangle 3"/>
          <p:cNvSpPr>
            <a:spLocks noGrp="1" noChangeArrowheads="1"/>
          </p:cNvSpPr>
          <p:nvPr>
            <p:ph type="body" idx="1"/>
          </p:nvPr>
        </p:nvSpPr>
        <p:spPr>
          <a:xfrm>
            <a:off x="838200" y="1143000"/>
            <a:ext cx="7467600" cy="1600200"/>
          </a:xfrm>
        </p:spPr>
        <p:txBody>
          <a:bodyPr/>
          <a:lstStyle/>
          <a:p>
            <a:pPr>
              <a:lnSpc>
                <a:spcPct val="90000"/>
              </a:lnSpc>
            </a:pPr>
            <a:r>
              <a:rPr lang="en-US" altLang="en-US" dirty="0"/>
              <a:t>A direct memory operand is a named reference to storage in </a:t>
            </a:r>
            <a:r>
              <a:rPr lang="en-US" altLang="en-US" dirty="0" smtClean="0"/>
              <a:t>memory</a:t>
            </a:r>
            <a:endParaRPr lang="en-US" altLang="en-US" dirty="0"/>
          </a:p>
          <a:p>
            <a:pPr>
              <a:lnSpc>
                <a:spcPct val="90000"/>
              </a:lnSpc>
            </a:pPr>
            <a:r>
              <a:rPr lang="en-US" altLang="en-US" dirty="0"/>
              <a:t>The named reference (label) is automatically dereferenced by the assembler</a:t>
            </a:r>
          </a:p>
        </p:txBody>
      </p:sp>
      <p:sp>
        <p:nvSpPr>
          <p:cNvPr id="78852" name="Text Box 4"/>
          <p:cNvSpPr txBox="1">
            <a:spLocks noChangeArrowheads="1"/>
          </p:cNvSpPr>
          <p:nvPr/>
        </p:nvSpPr>
        <p:spPr bwMode="auto">
          <a:xfrm>
            <a:off x="1143000" y="2819400"/>
            <a:ext cx="68580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70000"/>
              </a:lnSpc>
              <a:spcBef>
                <a:spcPct val="50000"/>
              </a:spcBef>
            </a:pPr>
            <a:r>
              <a:rPr lang="en-US" altLang="en-US" sz="1800" b="1">
                <a:latin typeface="Courier New" pitchFamily="49" charset="0"/>
              </a:rPr>
              <a:t>.data</a:t>
            </a:r>
          </a:p>
          <a:p>
            <a:pPr>
              <a:lnSpc>
                <a:spcPct val="70000"/>
              </a:lnSpc>
              <a:spcBef>
                <a:spcPct val="50000"/>
              </a:spcBef>
            </a:pPr>
            <a:r>
              <a:rPr lang="en-US" altLang="en-US" sz="1800" b="1">
                <a:latin typeface="Courier New" pitchFamily="49" charset="0"/>
              </a:rPr>
              <a:t>var1 BYTE 10h</a:t>
            </a:r>
          </a:p>
          <a:p>
            <a:pPr>
              <a:lnSpc>
                <a:spcPct val="70000"/>
              </a:lnSpc>
              <a:spcBef>
                <a:spcPct val="50000"/>
              </a:spcBef>
            </a:pPr>
            <a:r>
              <a:rPr lang="en-US" altLang="en-US" sz="1800" b="1">
                <a:latin typeface="Courier New" pitchFamily="49" charset="0"/>
              </a:rPr>
              <a:t>.code</a:t>
            </a:r>
          </a:p>
          <a:p>
            <a:pPr>
              <a:lnSpc>
                <a:spcPct val="70000"/>
              </a:lnSpc>
              <a:spcBef>
                <a:spcPct val="50000"/>
              </a:spcBef>
            </a:pPr>
            <a:r>
              <a:rPr lang="en-US" altLang="en-US" sz="1800" b="1">
                <a:latin typeface="Courier New" pitchFamily="49" charset="0"/>
              </a:rPr>
              <a:t>mov al,var1	; AL = 10h</a:t>
            </a:r>
          </a:p>
          <a:p>
            <a:pPr>
              <a:lnSpc>
                <a:spcPct val="70000"/>
              </a:lnSpc>
              <a:spcBef>
                <a:spcPct val="50000"/>
              </a:spcBef>
            </a:pPr>
            <a:r>
              <a:rPr lang="en-US" altLang="en-US" sz="1800" b="1">
                <a:latin typeface="Courier New" pitchFamily="49" charset="0"/>
              </a:rPr>
              <a:t>mov al,[var1]	; AL = 10h</a:t>
            </a:r>
          </a:p>
        </p:txBody>
      </p:sp>
      <p:sp>
        <p:nvSpPr>
          <p:cNvPr id="78853" name="Line 5"/>
          <p:cNvSpPr>
            <a:spLocks noChangeShapeType="1"/>
          </p:cNvSpPr>
          <p:nvPr/>
        </p:nvSpPr>
        <p:spPr bwMode="auto">
          <a:xfrm flipV="1">
            <a:off x="2438400" y="4495800"/>
            <a:ext cx="0" cy="5334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78854" name="Text Box 6"/>
          <p:cNvSpPr txBox="1">
            <a:spLocks noChangeArrowheads="1"/>
          </p:cNvSpPr>
          <p:nvPr/>
        </p:nvSpPr>
        <p:spPr bwMode="auto">
          <a:xfrm>
            <a:off x="1562100" y="5029200"/>
            <a:ext cx="1752600" cy="977191"/>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sz="1300" b="1" dirty="0">
                <a:solidFill>
                  <a:schemeClr val="tx2"/>
                </a:solidFill>
              </a:rPr>
              <a:t>alternate </a:t>
            </a:r>
            <a:r>
              <a:rPr lang="en-US" altLang="en-US" sz="1300" b="1" dirty="0" smtClean="0">
                <a:solidFill>
                  <a:schemeClr val="tx2"/>
                </a:solidFill>
              </a:rPr>
              <a:t>format </a:t>
            </a:r>
          </a:p>
          <a:p>
            <a:pPr algn="ctr">
              <a:spcBef>
                <a:spcPct val="50000"/>
              </a:spcBef>
            </a:pPr>
            <a:r>
              <a:rPr lang="en-US" altLang="en-US" sz="1300" b="1" dirty="0" smtClean="0">
                <a:solidFill>
                  <a:schemeClr val="tx2"/>
                </a:solidFill>
              </a:rPr>
              <a:t>(to be discussed in a later chapter)</a:t>
            </a:r>
            <a:endParaRPr lang="en-US" altLang="en-US" sz="1300" b="1" dirty="0">
              <a:solidFill>
                <a:schemeClr val="tx2"/>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7" name="Slide Number Placeholder 3"/>
          <p:cNvSpPr>
            <a:spLocks noGrp="1"/>
          </p:cNvSpPr>
          <p:nvPr>
            <p:ph type="sldNum" sz="quarter" idx="11"/>
          </p:nvPr>
        </p:nvSpPr>
        <p:spPr/>
        <p:txBody>
          <a:bodyPr/>
          <a:lstStyle/>
          <a:p>
            <a:fld id="{AEB2CABF-6807-47F3-9B32-C7DB604BD96D}" type="slidenum">
              <a:rPr lang="en-US" altLang="en-US">
                <a:solidFill>
                  <a:srgbClr val="FFFFFF"/>
                </a:solidFill>
              </a:rPr>
              <a:pPr/>
              <a:t>50</a:t>
            </a:fld>
            <a:endParaRPr lang="en-US" altLang="en-US">
              <a:solidFill>
                <a:srgbClr val="FFFFFF"/>
              </a:solidFill>
            </a:endParaRPr>
          </a:p>
        </p:txBody>
      </p:sp>
      <p:sp>
        <p:nvSpPr>
          <p:cNvPr id="98306" name="Rectangle 1026"/>
          <p:cNvSpPr>
            <a:spLocks noGrp="1" noChangeArrowheads="1"/>
          </p:cNvSpPr>
          <p:nvPr>
            <p:ph type="title"/>
          </p:nvPr>
        </p:nvSpPr>
        <p:spPr/>
        <p:txBody>
          <a:bodyPr/>
          <a:lstStyle/>
          <a:p>
            <a:r>
              <a:rPr lang="en-US" altLang="en-US"/>
              <a:t>Example 4</a:t>
            </a:r>
          </a:p>
        </p:txBody>
      </p:sp>
      <p:sp>
        <p:nvSpPr>
          <p:cNvPr id="98307" name="Text Box 1027"/>
          <p:cNvSpPr txBox="1">
            <a:spLocks noChangeArrowheads="1"/>
          </p:cNvSpPr>
          <p:nvPr/>
        </p:nvSpPr>
        <p:spPr bwMode="auto">
          <a:xfrm>
            <a:off x="152400" y="2514600"/>
            <a:ext cx="88392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5029200" algn="l"/>
              </a:tabLst>
              <a:defRPr sz="2400">
                <a:solidFill>
                  <a:schemeClr val="tx1"/>
                </a:solidFill>
                <a:latin typeface="Times New Roman" pitchFamily="18" charset="0"/>
              </a:defRPr>
            </a:lvl1pPr>
            <a:lvl2pPr>
              <a:tabLst>
                <a:tab pos="457200" algn="l"/>
                <a:tab pos="5029200" algn="l"/>
              </a:tabLst>
              <a:defRPr sz="2400">
                <a:solidFill>
                  <a:schemeClr val="tx1"/>
                </a:solidFill>
                <a:latin typeface="Times New Roman" pitchFamily="18" charset="0"/>
              </a:defRPr>
            </a:lvl2pPr>
            <a:lvl3pPr>
              <a:tabLst>
                <a:tab pos="457200" algn="l"/>
                <a:tab pos="5029200" algn="l"/>
              </a:tabLst>
              <a:defRPr sz="2400">
                <a:solidFill>
                  <a:schemeClr val="tx1"/>
                </a:solidFill>
                <a:latin typeface="Times New Roman" pitchFamily="18" charset="0"/>
              </a:defRPr>
            </a:lvl3pPr>
            <a:lvl4pPr>
              <a:tabLst>
                <a:tab pos="457200" algn="l"/>
                <a:tab pos="5029200" algn="l"/>
              </a:tabLst>
              <a:defRPr sz="2400">
                <a:solidFill>
                  <a:schemeClr val="tx1"/>
                </a:solidFill>
                <a:latin typeface="Times New Roman" pitchFamily="18" charset="0"/>
              </a:defRPr>
            </a:lvl4pPr>
            <a:lvl5pPr>
              <a:tabLst>
                <a:tab pos="457200" algn="l"/>
                <a:tab pos="5029200" algn="l"/>
              </a:tabLst>
              <a:defRPr sz="2400">
                <a:solidFill>
                  <a:schemeClr val="tx1"/>
                </a:solidFill>
                <a:latin typeface="Times New Roman" pitchFamily="18" charset="0"/>
              </a:defRPr>
            </a:lvl5pPr>
            <a:lvl6pPr fontAlgn="base">
              <a:spcBef>
                <a:spcPct val="0"/>
              </a:spcBef>
              <a:spcAft>
                <a:spcPct val="0"/>
              </a:spcAft>
              <a:tabLst>
                <a:tab pos="457200" algn="l"/>
                <a:tab pos="5029200" algn="l"/>
              </a:tabLst>
              <a:defRPr sz="2400">
                <a:solidFill>
                  <a:schemeClr val="tx1"/>
                </a:solidFill>
                <a:latin typeface="Times New Roman" pitchFamily="18" charset="0"/>
              </a:defRPr>
            </a:lvl6pPr>
            <a:lvl7pPr fontAlgn="base">
              <a:spcBef>
                <a:spcPct val="0"/>
              </a:spcBef>
              <a:spcAft>
                <a:spcPct val="0"/>
              </a:spcAft>
              <a:tabLst>
                <a:tab pos="457200" algn="l"/>
                <a:tab pos="5029200" algn="l"/>
              </a:tabLst>
              <a:defRPr sz="2400">
                <a:solidFill>
                  <a:schemeClr val="tx1"/>
                </a:solidFill>
                <a:latin typeface="Times New Roman" pitchFamily="18" charset="0"/>
              </a:defRPr>
            </a:lvl7pPr>
            <a:lvl8pPr fontAlgn="base">
              <a:spcBef>
                <a:spcPct val="0"/>
              </a:spcBef>
              <a:spcAft>
                <a:spcPct val="0"/>
              </a:spcAft>
              <a:tabLst>
                <a:tab pos="457200" algn="l"/>
                <a:tab pos="5029200" algn="l"/>
              </a:tabLst>
              <a:defRPr sz="2400">
                <a:solidFill>
                  <a:schemeClr val="tx1"/>
                </a:solidFill>
                <a:latin typeface="Times New Roman" pitchFamily="18" charset="0"/>
              </a:defRPr>
            </a:lvl8pPr>
            <a:lvl9pPr fontAlgn="base">
              <a:spcBef>
                <a:spcPct val="0"/>
              </a:spcBef>
              <a:spcAft>
                <a:spcPct val="0"/>
              </a:spcAft>
              <a:tabLst>
                <a:tab pos="457200" algn="l"/>
                <a:tab pos="5029200" algn="l"/>
              </a:tabLst>
              <a:defRPr sz="2400">
                <a:solidFill>
                  <a:schemeClr val="tx1"/>
                </a:solidFill>
                <a:latin typeface="Times New Roman" pitchFamily="18" charset="0"/>
              </a:defRPr>
            </a:lvl9pPr>
          </a:lstStyle>
          <a:p>
            <a:pPr>
              <a:lnSpc>
                <a:spcPct val="50000"/>
              </a:lnSpc>
              <a:spcBef>
                <a:spcPct val="50000"/>
              </a:spcBef>
            </a:pPr>
            <a:r>
              <a:rPr lang="en-US" altLang="en-US" sz="1800" b="1" dirty="0" smtClean="0">
                <a:solidFill>
                  <a:srgbClr val="FFFFFF"/>
                </a:solidFill>
                <a:latin typeface="Courier New" pitchFamily="49" charset="0"/>
              </a:rPr>
              <a:t>.data</a:t>
            </a:r>
          </a:p>
          <a:p>
            <a:pPr>
              <a:lnSpc>
                <a:spcPct val="50000"/>
              </a:lnSpc>
              <a:spcBef>
                <a:spcPct val="50000"/>
              </a:spcBef>
            </a:pPr>
            <a:r>
              <a:rPr lang="en-US" altLang="en-US" sz="1800" b="1" dirty="0" smtClean="0">
                <a:solidFill>
                  <a:srgbClr val="FFFFFF"/>
                </a:solidFill>
                <a:latin typeface="Courier New" pitchFamily="49" charset="0"/>
              </a:rPr>
              <a:t>str1 BYTE 80 DUP(0)</a:t>
            </a:r>
          </a:p>
          <a:p>
            <a:pPr>
              <a:lnSpc>
                <a:spcPct val="50000"/>
              </a:lnSpc>
              <a:spcBef>
                <a:spcPct val="50000"/>
              </a:spcBef>
            </a:pPr>
            <a:endParaRPr lang="en-US" altLang="en-US" sz="1800" b="1" dirty="0" smtClean="0">
              <a:solidFill>
                <a:srgbClr val="FFFFFF"/>
              </a:solidFill>
              <a:latin typeface="Courier New" pitchFamily="49" charset="0"/>
            </a:endParaRPr>
          </a:p>
          <a:p>
            <a:pPr>
              <a:lnSpc>
                <a:spcPct val="50000"/>
              </a:lnSpc>
              <a:spcBef>
                <a:spcPct val="50000"/>
              </a:spcBef>
            </a:pPr>
            <a:r>
              <a:rPr lang="en-US" altLang="en-US" sz="1800" b="1" dirty="0" smtClean="0">
                <a:solidFill>
                  <a:srgbClr val="FFFFFF"/>
                </a:solidFill>
                <a:latin typeface="Courier New" pitchFamily="49" charset="0"/>
              </a:rPr>
              <a:t>.code</a:t>
            </a:r>
          </a:p>
          <a:p>
            <a:pPr>
              <a:lnSpc>
                <a:spcPct val="50000"/>
              </a:lnSpc>
              <a:spcBef>
                <a:spcPct val="50000"/>
              </a:spcBef>
            </a:pPr>
            <a:r>
              <a:rPr lang="en-US" altLang="en-US" sz="1800" b="1" dirty="0" smtClean="0">
                <a:solidFill>
                  <a:srgbClr val="FFFFFF"/>
                </a:solidFill>
                <a:latin typeface="Courier New" pitchFamily="49" charset="0"/>
              </a:rPr>
              <a:t>	</a:t>
            </a:r>
            <a:r>
              <a:rPr lang="en-US" altLang="en-US" sz="1800" b="1" dirty="0" err="1" smtClean="0">
                <a:solidFill>
                  <a:srgbClr val="FFFFFF"/>
                </a:solidFill>
                <a:latin typeface="Courier New" pitchFamily="49" charset="0"/>
              </a:rPr>
              <a:t>mov</a:t>
            </a:r>
            <a:r>
              <a:rPr lang="en-US" altLang="en-US" sz="1800" b="1" dirty="0" smtClean="0">
                <a:solidFill>
                  <a:srgbClr val="FFFFFF"/>
                </a:solidFill>
                <a:latin typeface="Courier New" pitchFamily="49" charset="0"/>
              </a:rPr>
              <a:t> </a:t>
            </a:r>
            <a:r>
              <a:rPr lang="en-US" altLang="en-US" sz="1800" b="1" i="1" u="sng" dirty="0" err="1" smtClean="0">
                <a:solidFill>
                  <a:srgbClr val="FF0000"/>
                </a:solidFill>
                <a:latin typeface="Courier New" pitchFamily="49" charset="0"/>
              </a:rPr>
              <a:t>edx</a:t>
            </a:r>
            <a:r>
              <a:rPr lang="en-US" altLang="en-US" sz="1800" b="1" dirty="0" err="1" smtClean="0">
                <a:solidFill>
                  <a:srgbClr val="FFFFFF"/>
                </a:solidFill>
                <a:latin typeface="Courier New" pitchFamily="49" charset="0"/>
              </a:rPr>
              <a:t>,OFFSET</a:t>
            </a:r>
            <a:r>
              <a:rPr lang="en-US" altLang="en-US" sz="1800" b="1" dirty="0" smtClean="0">
                <a:solidFill>
                  <a:srgbClr val="FFFFFF"/>
                </a:solidFill>
                <a:latin typeface="Courier New" pitchFamily="49" charset="0"/>
              </a:rPr>
              <a:t> str1      ; </a:t>
            </a:r>
            <a:r>
              <a:rPr lang="en-US" altLang="en-US" sz="1800" b="1" i="1" dirty="0" smtClean="0">
                <a:solidFill>
                  <a:srgbClr val="FFC000"/>
                </a:solidFill>
                <a:latin typeface="Courier New" pitchFamily="49" charset="0"/>
              </a:rPr>
              <a:t>address of string must be in </a:t>
            </a:r>
            <a:r>
              <a:rPr lang="en-US" altLang="en-US" sz="1800" b="1" i="1" u="sng" dirty="0" smtClean="0">
                <a:solidFill>
                  <a:srgbClr val="FFC000"/>
                </a:solidFill>
                <a:latin typeface="Courier New" pitchFamily="49" charset="0"/>
              </a:rPr>
              <a:t>EDX</a:t>
            </a:r>
          </a:p>
          <a:p>
            <a:pPr>
              <a:lnSpc>
                <a:spcPct val="50000"/>
              </a:lnSpc>
              <a:spcBef>
                <a:spcPct val="50000"/>
              </a:spcBef>
            </a:pPr>
            <a:r>
              <a:rPr lang="en-US" altLang="en-US" sz="1800" b="1" dirty="0" smtClean="0">
                <a:solidFill>
                  <a:srgbClr val="FFFFFF"/>
                </a:solidFill>
                <a:latin typeface="Courier New" pitchFamily="49" charset="0"/>
              </a:rPr>
              <a:t>	</a:t>
            </a:r>
            <a:r>
              <a:rPr lang="en-US" altLang="en-US" sz="1800" b="1" dirty="0" err="1" smtClean="0">
                <a:solidFill>
                  <a:srgbClr val="FFFFFF"/>
                </a:solidFill>
                <a:latin typeface="Courier New" pitchFamily="49" charset="0"/>
              </a:rPr>
              <a:t>mov</a:t>
            </a:r>
            <a:r>
              <a:rPr lang="en-US" altLang="en-US" sz="1800" b="1" dirty="0" smtClean="0">
                <a:solidFill>
                  <a:srgbClr val="FFFFFF"/>
                </a:solidFill>
                <a:latin typeface="Courier New" pitchFamily="49" charset="0"/>
              </a:rPr>
              <a:t> </a:t>
            </a:r>
            <a:r>
              <a:rPr lang="en-US" altLang="en-US" sz="1800" b="1" i="1" u="sng" dirty="0" err="1" smtClean="0">
                <a:solidFill>
                  <a:srgbClr val="FF0000"/>
                </a:solidFill>
                <a:latin typeface="Courier New" pitchFamily="49" charset="0"/>
              </a:rPr>
              <a:t>ecx</a:t>
            </a:r>
            <a:r>
              <a:rPr lang="en-US" altLang="en-US" sz="1800" b="1" dirty="0" err="1" smtClean="0">
                <a:solidFill>
                  <a:srgbClr val="FFFFFF"/>
                </a:solidFill>
                <a:latin typeface="Courier New" pitchFamily="49" charset="0"/>
              </a:rPr>
              <a:t>,</a:t>
            </a:r>
            <a:r>
              <a:rPr lang="en-US" altLang="en-US" sz="1800" b="1" dirty="0" err="1" smtClean="0">
                <a:solidFill>
                  <a:srgbClr val="FFC000"/>
                </a:solidFill>
                <a:latin typeface="Courier New" pitchFamily="49" charset="0"/>
              </a:rPr>
              <a:t>SIZEOF</a:t>
            </a:r>
            <a:r>
              <a:rPr lang="en-US" altLang="en-US" sz="1800" b="1" dirty="0" smtClean="0">
                <a:solidFill>
                  <a:srgbClr val="FFFFFF"/>
                </a:solidFill>
                <a:latin typeface="Courier New" pitchFamily="49" charset="0"/>
              </a:rPr>
              <a:t> str1 – 1  ; </a:t>
            </a:r>
            <a:r>
              <a:rPr lang="en-US" altLang="en-US" sz="1800" b="1" i="1" dirty="0">
                <a:solidFill>
                  <a:srgbClr val="FFC000"/>
                </a:solidFill>
                <a:latin typeface="Courier New" pitchFamily="49" charset="0"/>
              </a:rPr>
              <a:t>string length must be in </a:t>
            </a:r>
            <a:r>
              <a:rPr lang="en-US" altLang="en-US" sz="1800" b="1" i="1" u="sng" dirty="0" smtClean="0">
                <a:solidFill>
                  <a:srgbClr val="FFC000"/>
                </a:solidFill>
                <a:latin typeface="Courier New" pitchFamily="49" charset="0"/>
              </a:rPr>
              <a:t>ECX</a:t>
            </a:r>
          </a:p>
          <a:p>
            <a:pPr>
              <a:lnSpc>
                <a:spcPct val="50000"/>
              </a:lnSpc>
              <a:spcBef>
                <a:spcPct val="50000"/>
              </a:spcBef>
            </a:pPr>
            <a:r>
              <a:rPr lang="en-US" altLang="en-US" sz="1800" b="1" i="1" dirty="0" smtClean="0">
                <a:solidFill>
                  <a:srgbClr val="FFC000"/>
                </a:solidFill>
                <a:latin typeface="Courier New" pitchFamily="49" charset="0"/>
              </a:rPr>
              <a:t>	                         </a:t>
            </a:r>
            <a:r>
              <a:rPr lang="en-US" altLang="en-US" sz="1800" b="1" i="1" dirty="0" smtClean="0">
                <a:latin typeface="Courier New" pitchFamily="49" charset="0"/>
              </a:rPr>
              <a:t>;</a:t>
            </a:r>
            <a:r>
              <a:rPr lang="en-US" altLang="en-US" sz="1800" b="1" i="1" dirty="0" smtClean="0">
                <a:solidFill>
                  <a:srgbClr val="FFC000"/>
                </a:solidFill>
                <a:latin typeface="Courier New" pitchFamily="49" charset="0"/>
              </a:rPr>
              <a:t> </a:t>
            </a:r>
            <a:r>
              <a:rPr lang="en-US" altLang="en-US" sz="1800" b="1" dirty="0" smtClean="0">
                <a:solidFill>
                  <a:srgbClr val="FFC000"/>
                </a:solidFill>
                <a:latin typeface="Courier New" pitchFamily="49" charset="0"/>
              </a:rPr>
              <a:t>79 </a:t>
            </a:r>
            <a:r>
              <a:rPr lang="en-US" altLang="en-US" sz="1800" b="1" dirty="0">
                <a:solidFill>
                  <a:srgbClr val="FFC000"/>
                </a:solidFill>
                <a:latin typeface="Courier New" pitchFamily="49" charset="0"/>
              </a:rPr>
              <a:t>characters </a:t>
            </a:r>
            <a:r>
              <a:rPr lang="en-US" altLang="en-US" sz="1800" b="1" i="1" u="sng" dirty="0">
                <a:solidFill>
                  <a:srgbClr val="FFC000"/>
                </a:solidFill>
                <a:latin typeface="Courier New" pitchFamily="49" charset="0"/>
              </a:rPr>
              <a:t>+ null byte</a:t>
            </a:r>
            <a:endParaRPr lang="en-US" altLang="en-US" sz="1800" b="1" i="1" u="sng" dirty="0" smtClean="0">
              <a:solidFill>
                <a:srgbClr val="FFC000"/>
              </a:solidFill>
              <a:latin typeface="Courier New" pitchFamily="49" charset="0"/>
            </a:endParaRPr>
          </a:p>
          <a:p>
            <a:pPr>
              <a:lnSpc>
                <a:spcPct val="50000"/>
              </a:lnSpc>
              <a:spcBef>
                <a:spcPct val="50000"/>
              </a:spcBef>
            </a:pPr>
            <a:r>
              <a:rPr lang="en-US" altLang="en-US" sz="1800" b="1" dirty="0" smtClean="0">
                <a:solidFill>
                  <a:srgbClr val="FFFFFF"/>
                </a:solidFill>
                <a:latin typeface="Courier New" pitchFamily="49" charset="0"/>
              </a:rPr>
              <a:t>	call </a:t>
            </a:r>
            <a:r>
              <a:rPr lang="en-US" altLang="en-US" sz="1800" b="1" dirty="0" err="1" smtClean="0">
                <a:solidFill>
                  <a:srgbClr val="FFC000"/>
                </a:solidFill>
                <a:latin typeface="Courier New" pitchFamily="49" charset="0"/>
              </a:rPr>
              <a:t>ReadString</a:t>
            </a:r>
            <a:endParaRPr lang="en-US" altLang="en-US" sz="1800" b="1" dirty="0" smtClean="0">
              <a:solidFill>
                <a:srgbClr val="FFC000"/>
              </a:solidFill>
              <a:latin typeface="Courier New" pitchFamily="49" charset="0"/>
            </a:endParaRPr>
          </a:p>
        </p:txBody>
      </p:sp>
      <p:sp>
        <p:nvSpPr>
          <p:cNvPr id="98308" name="Text Box 1028"/>
          <p:cNvSpPr txBox="1">
            <a:spLocks noChangeArrowheads="1"/>
          </p:cNvSpPr>
          <p:nvPr/>
        </p:nvSpPr>
        <p:spPr bwMode="auto">
          <a:xfrm>
            <a:off x="685800" y="1066800"/>
            <a:ext cx="7696200"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mtClean="0">
                <a:solidFill>
                  <a:srgbClr val="FFFFFF"/>
                </a:solidFill>
              </a:rPr>
              <a:t>Input a string from the user. EDX points to the string and ECX specifies the maximum number of characters the user is permitted to enter.</a:t>
            </a:r>
          </a:p>
        </p:txBody>
      </p:sp>
      <p:sp>
        <p:nvSpPr>
          <p:cNvPr id="98309" name="Text Box 1029"/>
          <p:cNvSpPr txBox="1">
            <a:spLocks noChangeArrowheads="1"/>
          </p:cNvSpPr>
          <p:nvPr/>
        </p:nvSpPr>
        <p:spPr bwMode="auto">
          <a:xfrm>
            <a:off x="1371600" y="5257800"/>
            <a:ext cx="6324600" cy="603250"/>
          </a:xfrm>
          <a:prstGeom prst="rect">
            <a:avLst/>
          </a:prstGeom>
          <a:noFill/>
          <a:ln w="9525">
            <a:solidFill>
              <a:srgbClr val="96969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mtClean="0">
                <a:solidFill>
                  <a:srgbClr val="FFFFFF"/>
                </a:solidFill>
              </a:rPr>
              <a:t>A null byte is automatically appended to the string.</a:t>
            </a:r>
          </a:p>
        </p:txBody>
      </p:sp>
    </p:spTree>
    <p:extLst>
      <p:ext uri="{BB962C8B-B14F-4D97-AF65-F5344CB8AC3E}">
        <p14:creationId xmlns:p14="http://schemas.microsoft.com/office/powerpoint/2010/main" val="30794959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83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9"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3"/>
          <p:cNvSpPr>
            <a:spLocks noGrp="1"/>
          </p:cNvSpPr>
          <p:nvPr>
            <p:ph type="sldNum" sz="quarter" idx="11"/>
          </p:nvPr>
        </p:nvSpPr>
        <p:spPr/>
        <p:txBody>
          <a:bodyPr/>
          <a:lstStyle/>
          <a:p>
            <a:fld id="{790E99D3-87C4-44F8-BFB5-A7C7FA3792FB}" type="slidenum">
              <a:rPr lang="en-US" altLang="en-US">
                <a:solidFill>
                  <a:srgbClr val="FFFFFF"/>
                </a:solidFill>
              </a:rPr>
              <a:pPr/>
              <a:t>51</a:t>
            </a:fld>
            <a:endParaRPr lang="en-US" altLang="en-US">
              <a:solidFill>
                <a:srgbClr val="FFFFFF"/>
              </a:solidFill>
            </a:endParaRPr>
          </a:p>
        </p:txBody>
      </p:sp>
      <p:sp>
        <p:nvSpPr>
          <p:cNvPr id="99330" name="Rectangle 2"/>
          <p:cNvSpPr>
            <a:spLocks noGrp="1" noChangeArrowheads="1"/>
          </p:cNvSpPr>
          <p:nvPr>
            <p:ph type="title"/>
          </p:nvPr>
        </p:nvSpPr>
        <p:spPr/>
        <p:txBody>
          <a:bodyPr/>
          <a:lstStyle/>
          <a:p>
            <a:r>
              <a:rPr lang="en-US" altLang="en-US" dirty="0"/>
              <a:t>Example 5</a:t>
            </a:r>
          </a:p>
        </p:txBody>
      </p:sp>
      <p:sp>
        <p:nvSpPr>
          <p:cNvPr id="99331" name="Text Box 3"/>
          <p:cNvSpPr txBox="1">
            <a:spLocks noChangeArrowheads="1"/>
          </p:cNvSpPr>
          <p:nvPr/>
        </p:nvSpPr>
        <p:spPr bwMode="auto">
          <a:xfrm>
            <a:off x="152400" y="2438400"/>
            <a:ext cx="88392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Lst>
              <a:defRPr sz="2400">
                <a:solidFill>
                  <a:schemeClr val="tx1"/>
                </a:solidFill>
                <a:latin typeface="Times New Roman" pitchFamily="18" charset="0"/>
              </a:defRPr>
            </a:lvl1pPr>
            <a:lvl2pPr>
              <a:tabLst>
                <a:tab pos="457200" algn="l"/>
                <a:tab pos="3657600" algn="l"/>
              </a:tabLst>
              <a:defRPr sz="2400">
                <a:solidFill>
                  <a:schemeClr val="tx1"/>
                </a:solidFill>
                <a:latin typeface="Times New Roman" pitchFamily="18" charset="0"/>
              </a:defRPr>
            </a:lvl2pPr>
            <a:lvl3pPr>
              <a:tabLst>
                <a:tab pos="457200" algn="l"/>
                <a:tab pos="3657600" algn="l"/>
              </a:tabLst>
              <a:defRPr sz="2400">
                <a:solidFill>
                  <a:schemeClr val="tx1"/>
                </a:solidFill>
                <a:latin typeface="Times New Roman" pitchFamily="18" charset="0"/>
              </a:defRPr>
            </a:lvl3pPr>
            <a:lvl4pPr>
              <a:tabLst>
                <a:tab pos="457200" algn="l"/>
                <a:tab pos="3657600" algn="l"/>
              </a:tabLst>
              <a:defRPr sz="2400">
                <a:solidFill>
                  <a:schemeClr val="tx1"/>
                </a:solidFill>
                <a:latin typeface="Times New Roman" pitchFamily="18" charset="0"/>
              </a:defRPr>
            </a:lvl4pPr>
            <a:lvl5pPr>
              <a:tabLst>
                <a:tab pos="457200" algn="l"/>
                <a:tab pos="3657600" algn="l"/>
              </a:tabLst>
              <a:defRPr sz="2400">
                <a:solidFill>
                  <a:schemeClr val="tx1"/>
                </a:solidFill>
                <a:latin typeface="Times New Roman" pitchFamily="18" charset="0"/>
              </a:defRPr>
            </a:lvl5pPr>
            <a:lvl6pPr fontAlgn="base">
              <a:spcBef>
                <a:spcPct val="0"/>
              </a:spcBef>
              <a:spcAft>
                <a:spcPct val="0"/>
              </a:spcAft>
              <a:tabLst>
                <a:tab pos="457200" algn="l"/>
                <a:tab pos="3657600" algn="l"/>
              </a:tabLst>
              <a:defRPr sz="2400">
                <a:solidFill>
                  <a:schemeClr val="tx1"/>
                </a:solidFill>
                <a:latin typeface="Times New Roman" pitchFamily="18" charset="0"/>
              </a:defRPr>
            </a:lvl6pPr>
            <a:lvl7pPr fontAlgn="base">
              <a:spcBef>
                <a:spcPct val="0"/>
              </a:spcBef>
              <a:spcAft>
                <a:spcPct val="0"/>
              </a:spcAft>
              <a:tabLst>
                <a:tab pos="457200" algn="l"/>
                <a:tab pos="3657600" algn="l"/>
              </a:tabLst>
              <a:defRPr sz="2400">
                <a:solidFill>
                  <a:schemeClr val="tx1"/>
                </a:solidFill>
                <a:latin typeface="Times New Roman" pitchFamily="18" charset="0"/>
              </a:defRPr>
            </a:lvl7pPr>
            <a:lvl8pPr fontAlgn="base">
              <a:spcBef>
                <a:spcPct val="0"/>
              </a:spcBef>
              <a:spcAft>
                <a:spcPct val="0"/>
              </a:spcAft>
              <a:tabLst>
                <a:tab pos="457200" algn="l"/>
                <a:tab pos="3657600" algn="l"/>
              </a:tabLst>
              <a:defRPr sz="2400">
                <a:solidFill>
                  <a:schemeClr val="tx1"/>
                </a:solidFill>
                <a:latin typeface="Times New Roman" pitchFamily="18" charset="0"/>
              </a:defRPr>
            </a:lvl8pPr>
            <a:lvl9pPr fontAlgn="base">
              <a:spcBef>
                <a:spcPct val="0"/>
              </a:spcBef>
              <a:spcAft>
                <a:spcPct val="0"/>
              </a:spcAft>
              <a:tabLst>
                <a:tab pos="457200" algn="l"/>
                <a:tab pos="3657600" algn="l"/>
              </a:tabLst>
              <a:defRPr sz="2400">
                <a:solidFill>
                  <a:schemeClr val="tx1"/>
                </a:solidFill>
                <a:latin typeface="Times New Roman" pitchFamily="18" charset="0"/>
              </a:defRPr>
            </a:lvl9pPr>
          </a:lstStyle>
          <a:p>
            <a:pPr>
              <a:lnSpc>
                <a:spcPct val="50000"/>
              </a:lnSpc>
              <a:spcBef>
                <a:spcPct val="50000"/>
              </a:spcBef>
            </a:pPr>
            <a:r>
              <a:rPr lang="en-US" altLang="en-US" sz="1800" b="1" dirty="0" smtClean="0">
                <a:solidFill>
                  <a:srgbClr val="FFFFFF"/>
                </a:solidFill>
                <a:latin typeface="Courier New" pitchFamily="49" charset="0"/>
              </a:rPr>
              <a:t>.code</a:t>
            </a:r>
          </a:p>
          <a:p>
            <a:pPr>
              <a:lnSpc>
                <a:spcPct val="50000"/>
              </a:lnSpc>
              <a:spcBef>
                <a:spcPct val="50000"/>
              </a:spcBef>
            </a:pPr>
            <a:r>
              <a:rPr lang="en-US" altLang="en-US" sz="1800" b="1" dirty="0" smtClean="0">
                <a:solidFill>
                  <a:srgbClr val="FFFFFF"/>
                </a:solidFill>
                <a:latin typeface="Courier New" pitchFamily="49" charset="0"/>
              </a:rPr>
              <a:t>	</a:t>
            </a:r>
            <a:r>
              <a:rPr lang="en-US" altLang="en-US" sz="1800" b="1" dirty="0" err="1" smtClean="0">
                <a:solidFill>
                  <a:srgbClr val="FFFFFF"/>
                </a:solidFill>
                <a:latin typeface="Courier New" pitchFamily="49" charset="0"/>
              </a:rPr>
              <a:t>mov</a:t>
            </a:r>
            <a:r>
              <a:rPr lang="en-US" altLang="en-US" sz="1800" b="1" dirty="0" smtClean="0">
                <a:solidFill>
                  <a:srgbClr val="FFFFFF"/>
                </a:solidFill>
                <a:latin typeface="Courier New" pitchFamily="49" charset="0"/>
              </a:rPr>
              <a:t> ecx,10	; loop counter</a:t>
            </a:r>
          </a:p>
          <a:p>
            <a:pPr>
              <a:lnSpc>
                <a:spcPct val="50000"/>
              </a:lnSpc>
              <a:spcBef>
                <a:spcPct val="50000"/>
              </a:spcBef>
            </a:pPr>
            <a:endParaRPr lang="en-US" altLang="en-US" sz="1800" b="1" dirty="0" smtClean="0">
              <a:solidFill>
                <a:srgbClr val="FFFFFF"/>
              </a:solidFill>
              <a:latin typeface="Courier New" pitchFamily="49" charset="0"/>
            </a:endParaRPr>
          </a:p>
          <a:p>
            <a:pPr>
              <a:lnSpc>
                <a:spcPct val="50000"/>
              </a:lnSpc>
              <a:spcBef>
                <a:spcPct val="50000"/>
              </a:spcBef>
            </a:pPr>
            <a:r>
              <a:rPr lang="en-US" altLang="en-US" sz="1800" b="1" dirty="0" smtClean="0">
                <a:solidFill>
                  <a:srgbClr val="FFFFFF"/>
                </a:solidFill>
                <a:latin typeface="Courier New" pitchFamily="49" charset="0"/>
              </a:rPr>
              <a:t>L1:	</a:t>
            </a:r>
            <a:r>
              <a:rPr lang="en-US" altLang="en-US" sz="1800" b="1" dirty="0" err="1" smtClean="0">
                <a:solidFill>
                  <a:srgbClr val="FFFFFF"/>
                </a:solidFill>
                <a:latin typeface="Courier New" pitchFamily="49" charset="0"/>
              </a:rPr>
              <a:t>mov</a:t>
            </a:r>
            <a:r>
              <a:rPr lang="en-US" altLang="en-US" sz="1800" b="1" dirty="0" smtClean="0">
                <a:solidFill>
                  <a:srgbClr val="FFFFFF"/>
                </a:solidFill>
                <a:latin typeface="Courier New" pitchFamily="49" charset="0"/>
              </a:rPr>
              <a:t>  </a:t>
            </a:r>
            <a:r>
              <a:rPr lang="en-US" altLang="en-US" sz="1800" b="1" i="1" u="sng" dirty="0" smtClean="0">
                <a:solidFill>
                  <a:srgbClr val="FF0000"/>
                </a:solidFill>
                <a:latin typeface="Courier New" pitchFamily="49" charset="0"/>
              </a:rPr>
              <a:t>eax</a:t>
            </a:r>
            <a:r>
              <a:rPr lang="en-US" altLang="en-US" sz="1800" b="1" dirty="0" smtClean="0">
                <a:solidFill>
                  <a:srgbClr val="FFFFFF"/>
                </a:solidFill>
                <a:latin typeface="Courier New" pitchFamily="49" charset="0"/>
              </a:rPr>
              <a:t>,100	; ceiling value</a:t>
            </a:r>
          </a:p>
          <a:p>
            <a:pPr>
              <a:lnSpc>
                <a:spcPct val="50000"/>
              </a:lnSpc>
              <a:spcBef>
                <a:spcPct val="50000"/>
              </a:spcBef>
            </a:pPr>
            <a:r>
              <a:rPr lang="en-US" altLang="en-US" sz="1800" b="1" dirty="0">
                <a:solidFill>
                  <a:srgbClr val="FFFFFF"/>
                </a:solidFill>
                <a:latin typeface="Courier New" pitchFamily="49" charset="0"/>
              </a:rPr>
              <a:t>	</a:t>
            </a:r>
            <a:r>
              <a:rPr lang="en-US" altLang="en-US" sz="1800" b="1" dirty="0" smtClean="0">
                <a:solidFill>
                  <a:srgbClr val="FFFFFF"/>
                </a:solidFill>
                <a:latin typeface="Courier New" pitchFamily="49" charset="0"/>
              </a:rPr>
              <a:t>	; </a:t>
            </a:r>
            <a:r>
              <a:rPr lang="en-US" altLang="en-US" sz="1800" b="1" i="1" dirty="0">
                <a:solidFill>
                  <a:srgbClr val="FFC000"/>
                </a:solidFill>
                <a:latin typeface="Courier New" pitchFamily="49" charset="0"/>
              </a:rPr>
              <a:t>value to display must be in </a:t>
            </a:r>
            <a:r>
              <a:rPr lang="en-US" altLang="en-US" sz="1800" b="1" i="1" u="sng" dirty="0">
                <a:solidFill>
                  <a:srgbClr val="FFC000"/>
                </a:solidFill>
                <a:latin typeface="Courier New" pitchFamily="49" charset="0"/>
              </a:rPr>
              <a:t>EAX</a:t>
            </a:r>
            <a:endParaRPr lang="en-US" altLang="en-US" sz="1800" b="1" dirty="0" smtClean="0">
              <a:solidFill>
                <a:srgbClr val="FFFFFF"/>
              </a:solidFill>
              <a:latin typeface="Courier New" pitchFamily="49" charset="0"/>
            </a:endParaRPr>
          </a:p>
          <a:p>
            <a:pPr>
              <a:lnSpc>
                <a:spcPct val="50000"/>
              </a:lnSpc>
              <a:spcBef>
                <a:spcPct val="50000"/>
              </a:spcBef>
            </a:pPr>
            <a:r>
              <a:rPr lang="en-US" altLang="en-US" sz="1800" b="1" dirty="0" smtClean="0">
                <a:solidFill>
                  <a:srgbClr val="FFFFFF"/>
                </a:solidFill>
                <a:latin typeface="Courier New" pitchFamily="49" charset="0"/>
              </a:rPr>
              <a:t>	call </a:t>
            </a:r>
            <a:r>
              <a:rPr lang="en-US" altLang="en-US" sz="1800" b="1" dirty="0" err="1" smtClean="0">
                <a:solidFill>
                  <a:srgbClr val="FFC000"/>
                </a:solidFill>
                <a:latin typeface="Courier New" pitchFamily="49" charset="0"/>
              </a:rPr>
              <a:t>RandomRange</a:t>
            </a:r>
            <a:r>
              <a:rPr lang="en-US" altLang="en-US" sz="1800" b="1" dirty="0" smtClean="0">
                <a:solidFill>
                  <a:srgbClr val="FFFFFF"/>
                </a:solidFill>
                <a:latin typeface="Courier New" pitchFamily="49" charset="0"/>
              </a:rPr>
              <a:t>	; generate random </a:t>
            </a:r>
            <a:r>
              <a:rPr lang="en-US" altLang="en-US" sz="1800" b="1" dirty="0" err="1" smtClean="0">
                <a:solidFill>
                  <a:srgbClr val="FFFFFF"/>
                </a:solidFill>
                <a:latin typeface="Courier New" pitchFamily="49" charset="0"/>
              </a:rPr>
              <a:t>int</a:t>
            </a:r>
            <a:endParaRPr lang="en-US" altLang="en-US" sz="1800" b="1" dirty="0" smtClean="0">
              <a:solidFill>
                <a:srgbClr val="FFFFFF"/>
              </a:solidFill>
              <a:latin typeface="Courier New" pitchFamily="49" charset="0"/>
            </a:endParaRPr>
          </a:p>
          <a:p>
            <a:pPr>
              <a:lnSpc>
                <a:spcPct val="50000"/>
              </a:lnSpc>
              <a:spcBef>
                <a:spcPct val="50000"/>
              </a:spcBef>
            </a:pPr>
            <a:r>
              <a:rPr lang="en-US" altLang="en-US" sz="1800" b="1" dirty="0" smtClean="0">
                <a:solidFill>
                  <a:srgbClr val="FFFFFF"/>
                </a:solidFill>
                <a:latin typeface="Courier New" pitchFamily="49" charset="0"/>
              </a:rPr>
              <a:t>	call </a:t>
            </a:r>
            <a:r>
              <a:rPr lang="en-US" altLang="en-US" sz="1800" b="1" dirty="0" err="1" smtClean="0">
                <a:solidFill>
                  <a:srgbClr val="FFC000"/>
                </a:solidFill>
                <a:latin typeface="Courier New" pitchFamily="49" charset="0"/>
              </a:rPr>
              <a:t>WriteInt</a:t>
            </a:r>
            <a:r>
              <a:rPr lang="en-US" altLang="en-US" sz="1800" b="1" dirty="0" smtClean="0">
                <a:solidFill>
                  <a:srgbClr val="FFFFFF"/>
                </a:solidFill>
                <a:latin typeface="Courier New" pitchFamily="49" charset="0"/>
              </a:rPr>
              <a:t>	; display signed </a:t>
            </a:r>
            <a:r>
              <a:rPr lang="en-US" altLang="en-US" sz="1800" b="1" dirty="0" err="1" smtClean="0">
                <a:solidFill>
                  <a:srgbClr val="FFFFFF"/>
                </a:solidFill>
                <a:latin typeface="Courier New" pitchFamily="49" charset="0"/>
              </a:rPr>
              <a:t>int</a:t>
            </a:r>
            <a:endParaRPr lang="en-US" altLang="en-US" sz="1800" b="1" dirty="0" smtClean="0">
              <a:solidFill>
                <a:srgbClr val="FFFFFF"/>
              </a:solidFill>
              <a:latin typeface="Courier New" pitchFamily="49" charset="0"/>
            </a:endParaRPr>
          </a:p>
          <a:p>
            <a:pPr>
              <a:lnSpc>
                <a:spcPct val="50000"/>
              </a:lnSpc>
              <a:spcBef>
                <a:spcPct val="50000"/>
              </a:spcBef>
            </a:pPr>
            <a:r>
              <a:rPr lang="en-US" altLang="en-US" sz="1800" b="1" dirty="0" smtClean="0">
                <a:solidFill>
                  <a:srgbClr val="FFFFFF"/>
                </a:solidFill>
                <a:latin typeface="Courier New" pitchFamily="49" charset="0"/>
              </a:rPr>
              <a:t>	call </a:t>
            </a:r>
            <a:r>
              <a:rPr lang="en-US" altLang="en-US" sz="1800" b="1" dirty="0" err="1" smtClean="0">
                <a:solidFill>
                  <a:srgbClr val="FFFFFF"/>
                </a:solidFill>
                <a:latin typeface="Courier New" pitchFamily="49" charset="0"/>
              </a:rPr>
              <a:t>Crlf</a:t>
            </a:r>
            <a:r>
              <a:rPr lang="en-US" altLang="en-US" sz="1800" b="1" dirty="0" smtClean="0">
                <a:solidFill>
                  <a:srgbClr val="FFFFFF"/>
                </a:solidFill>
                <a:latin typeface="Courier New" pitchFamily="49" charset="0"/>
              </a:rPr>
              <a:t>	; </a:t>
            </a:r>
            <a:r>
              <a:rPr lang="en-US" altLang="en-US" sz="1800" b="1" dirty="0" err="1" smtClean="0">
                <a:solidFill>
                  <a:srgbClr val="FFFFFF"/>
                </a:solidFill>
                <a:latin typeface="Courier New" pitchFamily="49" charset="0"/>
              </a:rPr>
              <a:t>goto</a:t>
            </a:r>
            <a:r>
              <a:rPr lang="en-US" altLang="en-US" sz="1800" b="1" dirty="0" smtClean="0">
                <a:solidFill>
                  <a:srgbClr val="FFFFFF"/>
                </a:solidFill>
                <a:latin typeface="Courier New" pitchFamily="49" charset="0"/>
              </a:rPr>
              <a:t> next display line</a:t>
            </a:r>
          </a:p>
          <a:p>
            <a:pPr>
              <a:lnSpc>
                <a:spcPct val="50000"/>
              </a:lnSpc>
              <a:spcBef>
                <a:spcPct val="50000"/>
              </a:spcBef>
            </a:pPr>
            <a:r>
              <a:rPr lang="en-US" altLang="en-US" sz="1800" b="1" dirty="0" smtClean="0">
                <a:solidFill>
                  <a:srgbClr val="FFFFFF"/>
                </a:solidFill>
                <a:latin typeface="Courier New" pitchFamily="49" charset="0"/>
              </a:rPr>
              <a:t>	loop L1	; repeat loop</a:t>
            </a:r>
          </a:p>
        </p:txBody>
      </p:sp>
      <p:sp>
        <p:nvSpPr>
          <p:cNvPr id="99332" name="Text Box 4"/>
          <p:cNvSpPr txBox="1">
            <a:spLocks noChangeArrowheads="1"/>
          </p:cNvSpPr>
          <p:nvPr/>
        </p:nvSpPr>
        <p:spPr bwMode="auto">
          <a:xfrm>
            <a:off x="762000" y="990600"/>
            <a:ext cx="7696200"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dirty="0" smtClean="0">
                <a:solidFill>
                  <a:srgbClr val="FFFFFF"/>
                </a:solidFill>
              </a:rPr>
              <a:t>Generate and display ten pseudorandom signed integers in the range 0 – 99. Pass each integer to </a:t>
            </a:r>
            <a:r>
              <a:rPr lang="en-US" altLang="en-US" dirty="0" err="1" smtClean="0">
                <a:solidFill>
                  <a:srgbClr val="FFFFFF"/>
                </a:solidFill>
              </a:rPr>
              <a:t>WriteInt</a:t>
            </a:r>
            <a:r>
              <a:rPr lang="en-US" altLang="en-US" dirty="0" smtClean="0">
                <a:solidFill>
                  <a:srgbClr val="FFFFFF"/>
                </a:solidFill>
              </a:rPr>
              <a:t> in EAX and display it on a separate line.</a:t>
            </a:r>
          </a:p>
        </p:txBody>
      </p:sp>
    </p:spTree>
    <p:extLst>
      <p:ext uri="{BB962C8B-B14F-4D97-AF65-F5344CB8AC3E}">
        <p14:creationId xmlns:p14="http://schemas.microsoft.com/office/powerpoint/2010/main" val="32225084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7" name="Slide Number Placeholder 3"/>
          <p:cNvSpPr>
            <a:spLocks noGrp="1"/>
          </p:cNvSpPr>
          <p:nvPr>
            <p:ph type="sldNum" sz="quarter" idx="11"/>
          </p:nvPr>
        </p:nvSpPr>
        <p:spPr/>
        <p:txBody>
          <a:bodyPr/>
          <a:lstStyle/>
          <a:p>
            <a:fld id="{79EE167C-186D-4B1F-9678-5D88B4FF77CA}" type="slidenum">
              <a:rPr lang="en-US" altLang="en-US">
                <a:solidFill>
                  <a:srgbClr val="FFFFFF"/>
                </a:solidFill>
              </a:rPr>
              <a:pPr/>
              <a:t>52</a:t>
            </a:fld>
            <a:endParaRPr lang="en-US" altLang="en-US">
              <a:solidFill>
                <a:srgbClr val="FFFFFF"/>
              </a:solidFill>
            </a:endParaRPr>
          </a:p>
        </p:txBody>
      </p:sp>
      <p:sp>
        <p:nvSpPr>
          <p:cNvPr id="100354" name="Rectangle 2"/>
          <p:cNvSpPr>
            <a:spLocks noGrp="1" noChangeArrowheads="1"/>
          </p:cNvSpPr>
          <p:nvPr>
            <p:ph type="title"/>
          </p:nvPr>
        </p:nvSpPr>
        <p:spPr/>
        <p:txBody>
          <a:bodyPr/>
          <a:lstStyle/>
          <a:p>
            <a:r>
              <a:rPr lang="en-US" altLang="en-US" dirty="0"/>
              <a:t>Example 6</a:t>
            </a:r>
          </a:p>
        </p:txBody>
      </p:sp>
      <p:sp>
        <p:nvSpPr>
          <p:cNvPr id="100355" name="Text Box 3"/>
          <p:cNvSpPr txBox="1">
            <a:spLocks noChangeArrowheads="1"/>
          </p:cNvSpPr>
          <p:nvPr/>
        </p:nvSpPr>
        <p:spPr bwMode="auto">
          <a:xfrm>
            <a:off x="152400" y="2209800"/>
            <a:ext cx="88392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dirty="0" smtClean="0">
                <a:solidFill>
                  <a:srgbClr val="FFFFFF"/>
                </a:solidFill>
                <a:latin typeface="Courier New" pitchFamily="49" charset="0"/>
              </a:rPr>
              <a:t>.data</a:t>
            </a:r>
          </a:p>
          <a:p>
            <a:pPr>
              <a:lnSpc>
                <a:spcPct val="50000"/>
              </a:lnSpc>
              <a:spcBef>
                <a:spcPct val="50000"/>
              </a:spcBef>
            </a:pPr>
            <a:r>
              <a:rPr lang="en-US" altLang="en-US" sz="1800" b="1" dirty="0" smtClean="0">
                <a:solidFill>
                  <a:srgbClr val="FFFFFF"/>
                </a:solidFill>
                <a:latin typeface="Courier New" pitchFamily="49" charset="0"/>
              </a:rPr>
              <a:t>str1 BYTE "Color output is easy!",0</a:t>
            </a:r>
          </a:p>
          <a:p>
            <a:pPr>
              <a:lnSpc>
                <a:spcPct val="50000"/>
              </a:lnSpc>
              <a:spcBef>
                <a:spcPct val="50000"/>
              </a:spcBef>
            </a:pPr>
            <a:endParaRPr lang="en-US" altLang="en-US" sz="1800" b="1" dirty="0" smtClean="0">
              <a:solidFill>
                <a:srgbClr val="FFFFFF"/>
              </a:solidFill>
              <a:latin typeface="Courier New" pitchFamily="49" charset="0"/>
            </a:endParaRPr>
          </a:p>
          <a:p>
            <a:pPr>
              <a:lnSpc>
                <a:spcPct val="50000"/>
              </a:lnSpc>
              <a:spcBef>
                <a:spcPct val="50000"/>
              </a:spcBef>
            </a:pPr>
            <a:r>
              <a:rPr lang="en-US" altLang="en-US" sz="1800" b="1" dirty="0" smtClean="0">
                <a:solidFill>
                  <a:srgbClr val="FFFFFF"/>
                </a:solidFill>
                <a:latin typeface="Courier New" pitchFamily="49" charset="0"/>
              </a:rPr>
              <a:t>.code</a:t>
            </a:r>
          </a:p>
          <a:p>
            <a:pPr>
              <a:lnSpc>
                <a:spcPct val="50000"/>
              </a:lnSpc>
              <a:spcBef>
                <a:spcPct val="50000"/>
              </a:spcBef>
            </a:pPr>
            <a:r>
              <a:rPr lang="en-US" altLang="en-US" sz="1800" b="1" dirty="0" smtClean="0">
                <a:solidFill>
                  <a:srgbClr val="FFFFFF"/>
                </a:solidFill>
                <a:latin typeface="Courier New" pitchFamily="49" charset="0"/>
              </a:rPr>
              <a:t>	</a:t>
            </a:r>
            <a:r>
              <a:rPr lang="en-US" altLang="en-US" sz="1800" b="1" dirty="0" err="1" smtClean="0">
                <a:solidFill>
                  <a:srgbClr val="FFFFFF"/>
                </a:solidFill>
                <a:latin typeface="Courier New" pitchFamily="49" charset="0"/>
              </a:rPr>
              <a:t>mov</a:t>
            </a:r>
            <a:r>
              <a:rPr lang="en-US" altLang="en-US" sz="1800" b="1" dirty="0" smtClean="0">
                <a:solidFill>
                  <a:srgbClr val="FFFFFF"/>
                </a:solidFill>
                <a:latin typeface="Courier New" pitchFamily="49" charset="0"/>
              </a:rPr>
              <a:t>  </a:t>
            </a:r>
            <a:r>
              <a:rPr lang="en-US" altLang="en-US" sz="1800" b="1" i="1" u="sng" dirty="0" err="1" smtClean="0">
                <a:solidFill>
                  <a:srgbClr val="FF0000"/>
                </a:solidFill>
                <a:latin typeface="Courier New" pitchFamily="49" charset="0"/>
              </a:rPr>
              <a:t>eax</a:t>
            </a:r>
            <a:r>
              <a:rPr lang="en-US" altLang="en-US" sz="1800" b="1" dirty="0" err="1" smtClean="0">
                <a:solidFill>
                  <a:srgbClr val="FFFFFF"/>
                </a:solidFill>
                <a:latin typeface="Courier New" pitchFamily="49" charset="0"/>
              </a:rPr>
              <a:t>,yellow</a:t>
            </a:r>
            <a:r>
              <a:rPr lang="en-US" altLang="en-US" sz="1800" b="1" dirty="0" smtClean="0">
                <a:solidFill>
                  <a:srgbClr val="FFFFFF"/>
                </a:solidFill>
                <a:latin typeface="Courier New" pitchFamily="49" charset="0"/>
              </a:rPr>
              <a:t> + (blue * 16) ; </a:t>
            </a:r>
            <a:r>
              <a:rPr lang="en-US" altLang="en-US" sz="1800" b="1" i="1" dirty="0" smtClean="0">
                <a:solidFill>
                  <a:srgbClr val="FFC000"/>
                </a:solidFill>
                <a:latin typeface="Courier New" pitchFamily="49" charset="0"/>
              </a:rPr>
              <a:t>color </a:t>
            </a:r>
            <a:r>
              <a:rPr lang="en-US" altLang="en-US" sz="1800" b="1" i="1" dirty="0" err="1" smtClean="0">
                <a:solidFill>
                  <a:srgbClr val="FFC000"/>
                </a:solidFill>
                <a:latin typeface="Courier New" pitchFamily="49" charset="0"/>
              </a:rPr>
              <a:t>attr</a:t>
            </a:r>
            <a:r>
              <a:rPr lang="en-US" altLang="en-US" sz="1800" b="1" i="1" dirty="0" smtClean="0">
                <a:solidFill>
                  <a:srgbClr val="FFC000"/>
                </a:solidFill>
                <a:latin typeface="Courier New" pitchFamily="49" charset="0"/>
              </a:rPr>
              <a:t>. must be in </a:t>
            </a:r>
            <a:r>
              <a:rPr lang="en-US" altLang="en-US" sz="1800" b="1" i="1" u="sng" dirty="0" smtClean="0">
                <a:solidFill>
                  <a:srgbClr val="FFC000"/>
                </a:solidFill>
                <a:latin typeface="Courier New" pitchFamily="49" charset="0"/>
              </a:rPr>
              <a:t>EAX</a:t>
            </a:r>
          </a:p>
          <a:p>
            <a:pPr>
              <a:lnSpc>
                <a:spcPct val="50000"/>
              </a:lnSpc>
              <a:spcBef>
                <a:spcPct val="50000"/>
              </a:spcBef>
            </a:pPr>
            <a:r>
              <a:rPr lang="en-US" altLang="en-US" sz="1800" b="1" dirty="0" smtClean="0">
                <a:solidFill>
                  <a:srgbClr val="FFFFFF"/>
                </a:solidFill>
                <a:latin typeface="Courier New" pitchFamily="49" charset="0"/>
              </a:rPr>
              <a:t>	call </a:t>
            </a:r>
            <a:r>
              <a:rPr lang="en-US" altLang="en-US" sz="1800" b="1" dirty="0" err="1" smtClean="0">
                <a:solidFill>
                  <a:srgbClr val="FFC000"/>
                </a:solidFill>
                <a:latin typeface="Courier New" pitchFamily="49" charset="0"/>
              </a:rPr>
              <a:t>SetTextColor</a:t>
            </a:r>
            <a:endParaRPr lang="en-US" altLang="en-US" sz="1800" b="1" dirty="0" smtClean="0">
              <a:solidFill>
                <a:srgbClr val="FFC000"/>
              </a:solidFill>
              <a:latin typeface="Courier New" pitchFamily="49" charset="0"/>
            </a:endParaRPr>
          </a:p>
          <a:p>
            <a:pPr>
              <a:lnSpc>
                <a:spcPct val="50000"/>
              </a:lnSpc>
              <a:spcBef>
                <a:spcPct val="50000"/>
              </a:spcBef>
            </a:pPr>
            <a:r>
              <a:rPr lang="en-US" altLang="en-US" sz="1800" b="1" dirty="0" smtClean="0">
                <a:solidFill>
                  <a:srgbClr val="FFFFFF"/>
                </a:solidFill>
                <a:latin typeface="Courier New" pitchFamily="49" charset="0"/>
              </a:rPr>
              <a:t>	</a:t>
            </a:r>
            <a:r>
              <a:rPr lang="en-US" altLang="en-US" sz="1800" b="1" dirty="0" err="1" smtClean="0">
                <a:solidFill>
                  <a:srgbClr val="FFFFFF"/>
                </a:solidFill>
                <a:latin typeface="Courier New" pitchFamily="49" charset="0"/>
              </a:rPr>
              <a:t>mov</a:t>
            </a:r>
            <a:r>
              <a:rPr lang="en-US" altLang="en-US" sz="1800" b="1" dirty="0" smtClean="0">
                <a:solidFill>
                  <a:srgbClr val="FFFFFF"/>
                </a:solidFill>
                <a:latin typeface="Courier New" pitchFamily="49" charset="0"/>
              </a:rPr>
              <a:t>  </a:t>
            </a:r>
            <a:r>
              <a:rPr lang="en-US" altLang="en-US" sz="1800" b="1" dirty="0" err="1" smtClean="0">
                <a:solidFill>
                  <a:srgbClr val="FFFFFF"/>
                </a:solidFill>
                <a:latin typeface="Courier New" pitchFamily="49" charset="0"/>
              </a:rPr>
              <a:t>edx,OFFSET</a:t>
            </a:r>
            <a:r>
              <a:rPr lang="en-US" altLang="en-US" sz="1800" b="1" dirty="0" smtClean="0">
                <a:solidFill>
                  <a:srgbClr val="FFFFFF"/>
                </a:solidFill>
                <a:latin typeface="Courier New" pitchFamily="49" charset="0"/>
              </a:rPr>
              <a:t> str1</a:t>
            </a:r>
          </a:p>
          <a:p>
            <a:pPr>
              <a:lnSpc>
                <a:spcPct val="50000"/>
              </a:lnSpc>
              <a:spcBef>
                <a:spcPct val="50000"/>
              </a:spcBef>
            </a:pPr>
            <a:r>
              <a:rPr lang="en-US" altLang="en-US" sz="1800" b="1" dirty="0" smtClean="0">
                <a:solidFill>
                  <a:srgbClr val="FFFFFF"/>
                </a:solidFill>
                <a:latin typeface="Courier New" pitchFamily="49" charset="0"/>
              </a:rPr>
              <a:t>	call </a:t>
            </a:r>
            <a:r>
              <a:rPr lang="en-US" altLang="en-US" sz="1800" b="1" dirty="0" err="1" smtClean="0">
                <a:solidFill>
                  <a:srgbClr val="FFFFFF"/>
                </a:solidFill>
                <a:latin typeface="Courier New" pitchFamily="49" charset="0"/>
              </a:rPr>
              <a:t>WriteString</a:t>
            </a:r>
            <a:endParaRPr lang="en-US" altLang="en-US" sz="1800" b="1" dirty="0" smtClean="0">
              <a:solidFill>
                <a:srgbClr val="FFFFFF"/>
              </a:solidFill>
              <a:latin typeface="Courier New" pitchFamily="49" charset="0"/>
            </a:endParaRPr>
          </a:p>
          <a:p>
            <a:pPr>
              <a:lnSpc>
                <a:spcPct val="50000"/>
              </a:lnSpc>
              <a:spcBef>
                <a:spcPct val="50000"/>
              </a:spcBef>
            </a:pPr>
            <a:r>
              <a:rPr lang="en-US" altLang="en-US" sz="1800" b="1" dirty="0" smtClean="0">
                <a:solidFill>
                  <a:srgbClr val="FFFFFF"/>
                </a:solidFill>
                <a:latin typeface="Courier New" pitchFamily="49" charset="0"/>
              </a:rPr>
              <a:t>	call </a:t>
            </a:r>
            <a:r>
              <a:rPr lang="en-US" altLang="en-US" sz="1800" b="1" dirty="0" err="1" smtClean="0">
                <a:solidFill>
                  <a:srgbClr val="FFFFFF"/>
                </a:solidFill>
                <a:latin typeface="Courier New" pitchFamily="49" charset="0"/>
              </a:rPr>
              <a:t>Crlf</a:t>
            </a:r>
            <a:endParaRPr lang="en-US" altLang="en-US" sz="1800" b="1" dirty="0" smtClean="0">
              <a:solidFill>
                <a:srgbClr val="FFFFFF"/>
              </a:solidFill>
              <a:latin typeface="Courier New" pitchFamily="49" charset="0"/>
            </a:endParaRPr>
          </a:p>
        </p:txBody>
      </p:sp>
      <p:sp>
        <p:nvSpPr>
          <p:cNvPr id="100356" name="Text Box 4"/>
          <p:cNvSpPr txBox="1">
            <a:spLocks noChangeArrowheads="1"/>
          </p:cNvSpPr>
          <p:nvPr/>
        </p:nvSpPr>
        <p:spPr bwMode="auto">
          <a:xfrm>
            <a:off x="685800" y="1066800"/>
            <a:ext cx="7696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dirty="0" smtClean="0">
                <a:solidFill>
                  <a:srgbClr val="FFFFFF"/>
                </a:solidFill>
              </a:rPr>
              <a:t>Display a null-terminated string with yellow characters on a blue background.</a:t>
            </a:r>
          </a:p>
        </p:txBody>
      </p:sp>
      <p:sp>
        <p:nvSpPr>
          <p:cNvPr id="100357" name="Text Box 5"/>
          <p:cNvSpPr txBox="1">
            <a:spLocks noChangeArrowheads="1"/>
          </p:cNvSpPr>
          <p:nvPr/>
        </p:nvSpPr>
        <p:spPr bwMode="auto">
          <a:xfrm>
            <a:off x="152400" y="4979709"/>
            <a:ext cx="8839200" cy="1300356"/>
          </a:xfrm>
          <a:prstGeom prst="rect">
            <a:avLst/>
          </a:prstGeom>
          <a:noFill/>
          <a:ln w="9525">
            <a:solidFill>
              <a:srgbClr val="96969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p>
            <a:pPr>
              <a:spcBef>
                <a:spcPct val="50000"/>
              </a:spcBef>
            </a:pPr>
            <a:r>
              <a:rPr lang="en-US" altLang="en-US" sz="1900" dirty="0" smtClean="0">
                <a:solidFill>
                  <a:srgbClr val="FFFFFF"/>
                </a:solidFill>
              </a:rPr>
              <a:t>The background color is multiplied by 16 before being added to the foreground color. </a:t>
            </a:r>
            <a:r>
              <a:rPr lang="en-US" altLang="en-US" sz="1900" dirty="0" smtClean="0">
                <a:solidFill>
                  <a:srgbClr val="FFC000"/>
                </a:solidFill>
              </a:rPr>
              <a:t>See the </a:t>
            </a:r>
            <a:r>
              <a:rPr lang="en-US" altLang="en-US" sz="1900" b="1" i="1" u="sng" dirty="0" smtClean="0">
                <a:solidFill>
                  <a:srgbClr val="FFC000"/>
                </a:solidFill>
              </a:rPr>
              <a:t>predefined color constants</a:t>
            </a:r>
            <a:r>
              <a:rPr lang="en-US" altLang="en-US" sz="1900" dirty="0" smtClean="0">
                <a:solidFill>
                  <a:srgbClr val="FFC000"/>
                </a:solidFill>
              </a:rPr>
              <a:t> on page 147</a:t>
            </a:r>
            <a:r>
              <a:rPr lang="en-US" altLang="en-US" sz="1900" dirty="0" smtClean="0">
                <a:solidFill>
                  <a:srgbClr val="FFFFFF"/>
                </a:solidFill>
              </a:rPr>
              <a:t>.</a:t>
            </a:r>
          </a:p>
          <a:p>
            <a:pPr algn="ctr">
              <a:spcBef>
                <a:spcPct val="50000"/>
              </a:spcBef>
            </a:pPr>
            <a:r>
              <a:rPr lang="en-US" altLang="en-US" sz="1900" dirty="0" smtClean="0">
                <a:solidFill>
                  <a:srgbClr val="FFC000"/>
                </a:solidFill>
              </a:rPr>
              <a:t>Color attribute = </a:t>
            </a:r>
            <a:r>
              <a:rPr lang="en-US" altLang="en-US" sz="1900" dirty="0" err="1" smtClean="0">
                <a:solidFill>
                  <a:srgbClr val="FFC000"/>
                </a:solidFill>
              </a:rPr>
              <a:t>foreground_color</a:t>
            </a:r>
            <a:r>
              <a:rPr lang="en-US" altLang="en-US" sz="1900" dirty="0" smtClean="0">
                <a:solidFill>
                  <a:srgbClr val="FFC000"/>
                </a:solidFill>
              </a:rPr>
              <a:t> + (</a:t>
            </a:r>
            <a:r>
              <a:rPr lang="en-US" altLang="en-US" sz="1900" dirty="0" err="1" smtClean="0">
                <a:solidFill>
                  <a:srgbClr val="FFC000"/>
                </a:solidFill>
              </a:rPr>
              <a:t>background_color</a:t>
            </a:r>
            <a:r>
              <a:rPr lang="en-US" altLang="en-US" sz="1900" dirty="0" smtClean="0">
                <a:solidFill>
                  <a:srgbClr val="FFC000"/>
                </a:solidFill>
              </a:rPr>
              <a:t> × 16)</a:t>
            </a:r>
            <a:r>
              <a:rPr lang="en-US" altLang="en-US" sz="1900" dirty="0" smtClean="0">
                <a:solidFill>
                  <a:srgbClr val="FFFFFF"/>
                </a:solidFill>
              </a:rPr>
              <a:t>.</a:t>
            </a:r>
          </a:p>
        </p:txBody>
      </p:sp>
    </p:spTree>
    <p:extLst>
      <p:ext uri="{BB962C8B-B14F-4D97-AF65-F5344CB8AC3E}">
        <p14:creationId xmlns:p14="http://schemas.microsoft.com/office/powerpoint/2010/main" val="39866611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AC85EB44-5685-4B0A-8B15-B004DBABD9DD}" type="slidenum">
              <a:rPr lang="en-US" altLang="en-US">
                <a:solidFill>
                  <a:srgbClr val="FF9966"/>
                </a:solidFill>
              </a:rPr>
              <a:pPr/>
              <a:t>53</a:t>
            </a:fld>
            <a:endParaRPr lang="en-US" altLang="en-US">
              <a:solidFill>
                <a:srgbClr val="FF9966"/>
              </a:solidFill>
            </a:endParaRPr>
          </a:p>
        </p:txBody>
      </p:sp>
      <p:sp>
        <p:nvSpPr>
          <p:cNvPr id="114690" name="Rectangle 2"/>
          <p:cNvSpPr>
            <a:spLocks noGrp="1" noChangeArrowheads="1"/>
          </p:cNvSpPr>
          <p:nvPr>
            <p:ph type="title"/>
          </p:nvPr>
        </p:nvSpPr>
        <p:spPr>
          <a:xfrm>
            <a:off x="76200" y="76201"/>
            <a:ext cx="8915400" cy="533400"/>
          </a:xfrm>
        </p:spPr>
        <p:txBody>
          <a:bodyPr/>
          <a:lstStyle/>
          <a:p>
            <a:r>
              <a:rPr lang="en-US" altLang="en-US" dirty="0" smtClean="0"/>
              <a:t>Example 7: </a:t>
            </a:r>
            <a:r>
              <a:rPr lang="en-US" altLang="en-US" dirty="0"/>
              <a:t>Case </a:t>
            </a:r>
            <a:r>
              <a:rPr lang="en-US" altLang="en-US" dirty="0" smtClean="0"/>
              <a:t>Conversion – </a:t>
            </a:r>
            <a:r>
              <a:rPr lang="en-US" altLang="en-US" sz="2400" dirty="0" err="1" smtClean="0"/>
              <a:t>ReadChar</a:t>
            </a:r>
            <a:r>
              <a:rPr lang="en-US" altLang="en-US" sz="2400" dirty="0" smtClean="0"/>
              <a:t> then Convert</a:t>
            </a:r>
            <a:endParaRPr lang="fr-CA" altLang="en-US" sz="2400" dirty="0"/>
          </a:p>
        </p:txBody>
      </p:sp>
      <p:sp>
        <p:nvSpPr>
          <p:cNvPr id="114692" name="Text Box 4"/>
          <p:cNvSpPr txBox="1">
            <a:spLocks noChangeArrowheads="1"/>
          </p:cNvSpPr>
          <p:nvPr/>
        </p:nvSpPr>
        <p:spPr bwMode="auto">
          <a:xfrm>
            <a:off x="152399" y="671691"/>
            <a:ext cx="8839199"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CA" altLang="en-US" sz="1800" dirty="0" smtClean="0">
                <a:solidFill>
                  <a:srgbClr val="010000"/>
                </a:solidFill>
              </a:rPr>
              <a:t>TITLE Read </a:t>
            </a:r>
            <a:r>
              <a:rPr lang="fr-CA" altLang="en-US" sz="1800" dirty="0" err="1" smtClean="0">
                <a:solidFill>
                  <a:srgbClr val="010000"/>
                </a:solidFill>
              </a:rPr>
              <a:t>then</a:t>
            </a:r>
            <a:r>
              <a:rPr lang="fr-CA" altLang="en-US" sz="1800" dirty="0" smtClean="0">
                <a:solidFill>
                  <a:srgbClr val="010000"/>
                </a:solidFill>
              </a:rPr>
              <a:t> </a:t>
            </a:r>
            <a:r>
              <a:rPr lang="fr-CA" altLang="en-US" sz="1800" dirty="0" err="1" smtClean="0">
                <a:solidFill>
                  <a:srgbClr val="010000"/>
                </a:solidFill>
              </a:rPr>
              <a:t>Convert</a:t>
            </a:r>
            <a:r>
              <a:rPr lang="fr-CA" altLang="en-US" sz="1800" dirty="0" smtClean="0">
                <a:solidFill>
                  <a:srgbClr val="010000"/>
                </a:solidFill>
              </a:rPr>
              <a:t>	(ReadConv.asm)</a:t>
            </a:r>
          </a:p>
          <a:p>
            <a:pPr eaLnBrk="0" hangingPunct="0"/>
            <a:r>
              <a:rPr lang="fr-CA" altLang="en-US" sz="1800" dirty="0">
                <a:solidFill>
                  <a:srgbClr val="010000"/>
                </a:solidFill>
              </a:rPr>
              <a:t>	</a:t>
            </a:r>
            <a:r>
              <a:rPr lang="fr-CA" altLang="en-US" sz="1800" dirty="0" smtClean="0">
                <a:solidFill>
                  <a:srgbClr val="010000"/>
                </a:solidFill>
              </a:rPr>
              <a:t>; This program </a:t>
            </a:r>
            <a:r>
              <a:rPr lang="fr-CA" altLang="en-US" sz="1800" dirty="0" err="1" smtClean="0">
                <a:solidFill>
                  <a:srgbClr val="010000"/>
                </a:solidFill>
              </a:rPr>
              <a:t>reads</a:t>
            </a:r>
            <a:r>
              <a:rPr lang="fr-CA" altLang="en-US" sz="1800" dirty="0" smtClean="0">
                <a:solidFill>
                  <a:srgbClr val="010000"/>
                </a:solidFill>
              </a:rPr>
              <a:t> a </a:t>
            </a:r>
            <a:r>
              <a:rPr lang="fr-CA" altLang="en-US" sz="1800" dirty="0" err="1" smtClean="0">
                <a:solidFill>
                  <a:srgbClr val="010000"/>
                </a:solidFill>
              </a:rPr>
              <a:t>lowercase</a:t>
            </a:r>
            <a:r>
              <a:rPr lang="fr-CA" altLang="en-US" sz="1800" dirty="0" smtClean="0">
                <a:solidFill>
                  <a:srgbClr val="010000"/>
                </a:solidFill>
              </a:rPr>
              <a:t> </a:t>
            </a:r>
            <a:r>
              <a:rPr lang="fr-CA" altLang="en-US" sz="1800" dirty="0" err="1" smtClean="0">
                <a:solidFill>
                  <a:srgbClr val="010000"/>
                </a:solidFill>
              </a:rPr>
              <a:t>character</a:t>
            </a:r>
            <a:r>
              <a:rPr lang="fr-CA" altLang="en-US" sz="1800" dirty="0" smtClean="0">
                <a:solidFill>
                  <a:srgbClr val="010000"/>
                </a:solidFill>
              </a:rPr>
              <a:t> </a:t>
            </a:r>
            <a:r>
              <a:rPr lang="fr-CA" altLang="en-US" sz="1800" dirty="0" err="1" smtClean="0">
                <a:solidFill>
                  <a:srgbClr val="010000"/>
                </a:solidFill>
              </a:rPr>
              <a:t>then</a:t>
            </a:r>
            <a:r>
              <a:rPr lang="fr-CA" altLang="en-US" sz="1800" dirty="0" smtClean="0">
                <a:solidFill>
                  <a:srgbClr val="010000"/>
                </a:solidFill>
              </a:rPr>
              <a:t> </a:t>
            </a:r>
            <a:r>
              <a:rPr lang="fr-CA" altLang="en-US" sz="1800" dirty="0" err="1" smtClean="0">
                <a:solidFill>
                  <a:srgbClr val="010000"/>
                </a:solidFill>
              </a:rPr>
              <a:t>convert</a:t>
            </a:r>
            <a:r>
              <a:rPr lang="fr-CA" altLang="en-US" sz="1800" dirty="0" smtClean="0">
                <a:solidFill>
                  <a:srgbClr val="010000"/>
                </a:solidFill>
              </a:rPr>
              <a:t> </a:t>
            </a:r>
            <a:r>
              <a:rPr lang="fr-CA" altLang="en-US" sz="1800" dirty="0" err="1" smtClean="0">
                <a:solidFill>
                  <a:srgbClr val="010000"/>
                </a:solidFill>
              </a:rPr>
              <a:t>it</a:t>
            </a:r>
            <a:r>
              <a:rPr lang="fr-CA" altLang="en-US" sz="1800" dirty="0" smtClean="0">
                <a:solidFill>
                  <a:srgbClr val="010000"/>
                </a:solidFill>
              </a:rPr>
              <a:t> to </a:t>
            </a:r>
            <a:r>
              <a:rPr lang="fr-CA" altLang="en-US" sz="1800" dirty="0" err="1" smtClean="0">
                <a:solidFill>
                  <a:srgbClr val="010000"/>
                </a:solidFill>
              </a:rPr>
              <a:t>uppercase</a:t>
            </a:r>
            <a:endParaRPr lang="fr-CA" altLang="en-US" sz="1800" dirty="0" smtClean="0">
              <a:solidFill>
                <a:srgbClr val="010000"/>
              </a:solidFill>
            </a:endParaRPr>
          </a:p>
          <a:p>
            <a:pPr eaLnBrk="0" hangingPunct="0"/>
            <a:endParaRPr lang="fr-CA" altLang="en-US" sz="1800" dirty="0" smtClean="0">
              <a:solidFill>
                <a:srgbClr val="010000"/>
              </a:solidFill>
            </a:endParaRPr>
          </a:p>
          <a:p>
            <a:pPr eaLnBrk="0" hangingPunct="0"/>
            <a:r>
              <a:rPr lang="fr-CA" altLang="en-US" sz="1800" dirty="0" smtClean="0">
                <a:solidFill>
                  <a:srgbClr val="010000"/>
                </a:solidFill>
              </a:rPr>
              <a:t>INCLUDE Irvine32.inc</a:t>
            </a:r>
          </a:p>
          <a:p>
            <a:pPr eaLnBrk="0" hangingPunct="0"/>
            <a:endParaRPr lang="fr-CA" altLang="en-US" sz="1800" dirty="0">
              <a:solidFill>
                <a:srgbClr val="010000"/>
              </a:solidFill>
            </a:endParaRPr>
          </a:p>
          <a:p>
            <a:pPr eaLnBrk="0" hangingPunct="0"/>
            <a:r>
              <a:rPr lang="fr-CA" altLang="en-US" sz="1800" dirty="0" smtClean="0">
                <a:solidFill>
                  <a:srgbClr val="010000"/>
                </a:solidFill>
              </a:rPr>
              <a:t>.data</a:t>
            </a:r>
          </a:p>
          <a:p>
            <a:pPr eaLnBrk="0" hangingPunct="0"/>
            <a:r>
              <a:rPr lang="fr-CA" altLang="en-US" sz="1800" dirty="0" smtClean="0">
                <a:solidFill>
                  <a:srgbClr val="010000"/>
                </a:solidFill>
              </a:rPr>
              <a:t>	msg1   BYTE	"Enter a </a:t>
            </a:r>
            <a:r>
              <a:rPr lang="fr-CA" altLang="en-US" sz="1800" dirty="0" err="1" smtClean="0">
                <a:solidFill>
                  <a:srgbClr val="010000"/>
                </a:solidFill>
              </a:rPr>
              <a:t>lower</a:t>
            </a:r>
            <a:r>
              <a:rPr lang="fr-CA" altLang="en-US" sz="1800" dirty="0" smtClean="0">
                <a:solidFill>
                  <a:srgbClr val="010000"/>
                </a:solidFill>
              </a:rPr>
              <a:t> case </a:t>
            </a:r>
            <a:r>
              <a:rPr lang="fr-CA" altLang="en-US" sz="1800" dirty="0" err="1" smtClean="0">
                <a:solidFill>
                  <a:srgbClr val="010000"/>
                </a:solidFill>
              </a:rPr>
              <a:t>letter</a:t>
            </a:r>
            <a:r>
              <a:rPr lang="fr-CA" altLang="en-US" sz="1800" dirty="0" smtClean="0">
                <a:solidFill>
                  <a:srgbClr val="010000"/>
                </a:solidFill>
              </a:rPr>
              <a:t>: ",0</a:t>
            </a:r>
          </a:p>
          <a:p>
            <a:pPr eaLnBrk="0" hangingPunct="0"/>
            <a:r>
              <a:rPr lang="fr-CA" altLang="en-US" sz="1800" dirty="0" smtClean="0">
                <a:solidFill>
                  <a:srgbClr val="010000"/>
                </a:solidFill>
              </a:rPr>
              <a:t>	msg2   BYTE	'In </a:t>
            </a:r>
            <a:r>
              <a:rPr lang="fr-CA" altLang="en-US" sz="1800" dirty="0" err="1" smtClean="0">
                <a:solidFill>
                  <a:srgbClr val="010000"/>
                </a:solidFill>
              </a:rPr>
              <a:t>upper</a:t>
            </a:r>
            <a:r>
              <a:rPr lang="fr-CA" altLang="en-US" sz="1800" dirty="0" smtClean="0">
                <a:solidFill>
                  <a:srgbClr val="010000"/>
                </a:solidFill>
              </a:rPr>
              <a:t> case </a:t>
            </a:r>
            <a:r>
              <a:rPr lang="fr-CA" altLang="en-US" sz="1800" dirty="0" err="1" smtClean="0">
                <a:solidFill>
                  <a:srgbClr val="010000"/>
                </a:solidFill>
              </a:rPr>
              <a:t>it</a:t>
            </a:r>
            <a:r>
              <a:rPr lang="fr-CA" altLang="en-US" sz="1800" dirty="0" smtClean="0">
                <a:solidFill>
                  <a:srgbClr val="010000"/>
                </a:solidFill>
              </a:rPr>
              <a:t> </a:t>
            </a:r>
            <a:r>
              <a:rPr lang="fr-CA" altLang="en-US" sz="1800" dirty="0" err="1" smtClean="0">
                <a:solidFill>
                  <a:srgbClr val="010000"/>
                </a:solidFill>
              </a:rPr>
              <a:t>is</a:t>
            </a:r>
            <a:r>
              <a:rPr lang="fr-CA" altLang="en-US" sz="1800" dirty="0" smtClean="0">
                <a:solidFill>
                  <a:srgbClr val="010000"/>
                </a:solidFill>
              </a:rPr>
              <a:t>: '</a:t>
            </a:r>
          </a:p>
          <a:p>
            <a:pPr eaLnBrk="0" hangingPunct="0"/>
            <a:r>
              <a:rPr lang="fr-CA" altLang="en-US" sz="1800" dirty="0" smtClean="0">
                <a:solidFill>
                  <a:srgbClr val="010000"/>
                </a:solidFill>
              </a:rPr>
              <a:t>	char     BYTE	?,0</a:t>
            </a:r>
          </a:p>
          <a:p>
            <a:pPr eaLnBrk="0" hangingPunct="0"/>
            <a:endParaRPr lang="fr-CA" altLang="en-US" sz="1800" dirty="0" smtClean="0">
              <a:solidFill>
                <a:srgbClr val="010000"/>
              </a:solidFill>
            </a:endParaRPr>
          </a:p>
          <a:p>
            <a:pPr eaLnBrk="0" hangingPunct="0"/>
            <a:r>
              <a:rPr lang="fr-CA" altLang="en-US" sz="1800" dirty="0" smtClean="0">
                <a:solidFill>
                  <a:srgbClr val="010000"/>
                </a:solidFill>
              </a:rPr>
              <a:t>.code             </a:t>
            </a:r>
          </a:p>
          <a:p>
            <a:pPr eaLnBrk="0" hangingPunct="0"/>
            <a:r>
              <a:rPr lang="fr-CA" altLang="en-US" sz="1800" dirty="0">
                <a:solidFill>
                  <a:srgbClr val="010000"/>
                </a:solidFill>
              </a:rPr>
              <a:t>	</a:t>
            </a:r>
            <a:r>
              <a:rPr lang="fr-CA" altLang="en-US" sz="1800" dirty="0" smtClean="0">
                <a:solidFill>
                  <a:srgbClr val="010000"/>
                </a:solidFill>
              </a:rPr>
              <a:t>main 	PROC</a:t>
            </a:r>
          </a:p>
          <a:p>
            <a:pPr eaLnBrk="0" hangingPunct="0"/>
            <a:r>
              <a:rPr lang="fr-CA" altLang="en-US" sz="1800" dirty="0">
                <a:solidFill>
                  <a:srgbClr val="010000"/>
                </a:solidFill>
              </a:rPr>
              <a:t>	</a:t>
            </a:r>
            <a:r>
              <a:rPr lang="fr-CA" altLang="en-US" sz="1800" dirty="0" smtClean="0">
                <a:solidFill>
                  <a:srgbClr val="010000"/>
                </a:solidFill>
              </a:rPr>
              <a:t>	</a:t>
            </a:r>
            <a:r>
              <a:rPr lang="fr-CA" altLang="en-US" sz="1800" dirty="0" err="1" smtClean="0">
                <a:solidFill>
                  <a:srgbClr val="010000"/>
                </a:solidFill>
              </a:rPr>
              <a:t>mov</a:t>
            </a:r>
            <a:r>
              <a:rPr lang="fr-CA" altLang="en-US" sz="1800" dirty="0" smtClean="0">
                <a:solidFill>
                  <a:srgbClr val="010000"/>
                </a:solidFill>
              </a:rPr>
              <a:t>   </a:t>
            </a:r>
            <a:r>
              <a:rPr lang="fr-CA" altLang="en-US" sz="1800" dirty="0" err="1" smtClean="0">
                <a:solidFill>
                  <a:srgbClr val="010000"/>
                </a:solidFill>
              </a:rPr>
              <a:t>edx</a:t>
            </a:r>
            <a:r>
              <a:rPr lang="fr-CA" altLang="en-US" sz="1800" dirty="0" smtClean="0">
                <a:solidFill>
                  <a:srgbClr val="010000"/>
                </a:solidFill>
              </a:rPr>
              <a:t>, OFFSET msg1</a:t>
            </a:r>
          </a:p>
          <a:p>
            <a:pPr eaLnBrk="0" hangingPunct="0"/>
            <a:r>
              <a:rPr lang="fr-CA" altLang="en-US" sz="1800" dirty="0">
                <a:solidFill>
                  <a:srgbClr val="010000"/>
                </a:solidFill>
              </a:rPr>
              <a:t>	</a:t>
            </a:r>
            <a:r>
              <a:rPr lang="fr-CA" altLang="en-US" sz="1800" dirty="0" smtClean="0">
                <a:solidFill>
                  <a:srgbClr val="010000"/>
                </a:solidFill>
              </a:rPr>
              <a:t>	CALL </a:t>
            </a:r>
            <a:r>
              <a:rPr lang="fr-CA" altLang="en-US" sz="1800" dirty="0" err="1" smtClean="0">
                <a:solidFill>
                  <a:srgbClr val="010000"/>
                </a:solidFill>
              </a:rPr>
              <a:t>WriteString</a:t>
            </a:r>
            <a:endParaRPr lang="fr-CA" altLang="en-US" sz="1800" dirty="0" smtClean="0">
              <a:solidFill>
                <a:srgbClr val="010000"/>
              </a:solidFill>
            </a:endParaRPr>
          </a:p>
          <a:p>
            <a:pPr eaLnBrk="0" hangingPunct="0"/>
            <a:r>
              <a:rPr lang="fr-CA" altLang="en-US" sz="1800" dirty="0">
                <a:solidFill>
                  <a:srgbClr val="010000"/>
                </a:solidFill>
              </a:rPr>
              <a:t>	</a:t>
            </a:r>
            <a:r>
              <a:rPr lang="fr-CA" altLang="en-US" sz="1800" dirty="0" smtClean="0">
                <a:solidFill>
                  <a:srgbClr val="010000"/>
                </a:solidFill>
              </a:rPr>
              <a:t>	CALL </a:t>
            </a:r>
            <a:r>
              <a:rPr lang="fr-CA" altLang="en-US" sz="1800" dirty="0" err="1" smtClean="0">
                <a:solidFill>
                  <a:srgbClr val="FF0000"/>
                </a:solidFill>
              </a:rPr>
              <a:t>ReadChar</a:t>
            </a:r>
            <a:r>
              <a:rPr lang="fr-CA" altLang="en-US" sz="1800" dirty="0" smtClean="0">
                <a:solidFill>
                  <a:srgbClr val="FF0000"/>
                </a:solidFill>
              </a:rPr>
              <a:t>	</a:t>
            </a:r>
            <a:r>
              <a:rPr lang="fr-CA" altLang="en-US" sz="1800" dirty="0">
                <a:solidFill>
                  <a:srgbClr val="FF0000"/>
                </a:solidFill>
              </a:rPr>
              <a:t> </a:t>
            </a:r>
            <a:r>
              <a:rPr lang="fr-CA" altLang="en-US" sz="1800" dirty="0" smtClean="0">
                <a:solidFill>
                  <a:srgbClr val="FF0000"/>
                </a:solidFill>
              </a:rPr>
              <a:t>        </a:t>
            </a:r>
            <a:r>
              <a:rPr lang="fr-CA" altLang="en-US" sz="1800" dirty="0" smtClean="0">
                <a:solidFill>
                  <a:srgbClr val="010000"/>
                </a:solidFill>
              </a:rPr>
              <a:t>; </a:t>
            </a:r>
            <a:r>
              <a:rPr lang="fr-CA" altLang="en-US" sz="1800" b="1" i="1" dirty="0" err="1" smtClean="0">
                <a:solidFill>
                  <a:srgbClr val="FF0000"/>
                </a:solidFill>
              </a:rPr>
              <a:t>read</a:t>
            </a:r>
            <a:r>
              <a:rPr lang="fr-CA" altLang="en-US" sz="1800" b="1" i="1" dirty="0" smtClean="0">
                <a:solidFill>
                  <a:srgbClr val="FF0000"/>
                </a:solidFill>
              </a:rPr>
              <a:t> </a:t>
            </a:r>
            <a:r>
              <a:rPr lang="fr-CA" altLang="en-US" sz="1800" b="1" i="1" dirty="0" err="1" smtClean="0">
                <a:solidFill>
                  <a:srgbClr val="FF0000"/>
                </a:solidFill>
              </a:rPr>
              <a:t>character</a:t>
            </a:r>
            <a:r>
              <a:rPr lang="fr-CA" altLang="en-US" sz="1800" b="1" i="1" dirty="0" smtClean="0">
                <a:solidFill>
                  <a:srgbClr val="FF0000"/>
                </a:solidFill>
              </a:rPr>
              <a:t> </a:t>
            </a:r>
            <a:r>
              <a:rPr lang="fr-CA" altLang="en-US" sz="1800" b="1" i="1" dirty="0" err="1" smtClean="0">
                <a:solidFill>
                  <a:srgbClr val="FF0000"/>
                </a:solidFill>
              </a:rPr>
              <a:t>is</a:t>
            </a:r>
            <a:r>
              <a:rPr lang="fr-CA" altLang="en-US" sz="1800" b="1" i="1" dirty="0" smtClean="0">
                <a:solidFill>
                  <a:srgbClr val="FF0000"/>
                </a:solidFill>
              </a:rPr>
              <a:t> </a:t>
            </a:r>
            <a:r>
              <a:rPr lang="fr-CA" altLang="en-US" sz="1800" b="1" i="1" dirty="0" err="1" smtClean="0">
                <a:solidFill>
                  <a:srgbClr val="FF0000"/>
                </a:solidFill>
              </a:rPr>
              <a:t>always</a:t>
            </a:r>
            <a:r>
              <a:rPr lang="fr-CA" altLang="en-US" sz="1800" b="1" i="1" dirty="0" smtClean="0">
                <a:solidFill>
                  <a:srgbClr val="FF0000"/>
                </a:solidFill>
              </a:rPr>
              <a:t> </a:t>
            </a:r>
            <a:r>
              <a:rPr lang="fr-CA" altLang="en-US" sz="1800" b="1" i="1" dirty="0" err="1" smtClean="0">
                <a:solidFill>
                  <a:srgbClr val="FF0000"/>
                </a:solidFill>
              </a:rPr>
              <a:t>returned</a:t>
            </a:r>
            <a:r>
              <a:rPr lang="fr-CA" altLang="en-US" sz="1800" b="1" i="1" dirty="0" smtClean="0">
                <a:solidFill>
                  <a:srgbClr val="FF0000"/>
                </a:solidFill>
              </a:rPr>
              <a:t> in </a:t>
            </a:r>
            <a:r>
              <a:rPr lang="fr-CA" altLang="en-US" sz="1800" b="1" i="1" u="sng" dirty="0" smtClean="0">
                <a:solidFill>
                  <a:srgbClr val="FF0000"/>
                </a:solidFill>
              </a:rPr>
              <a:t>AL</a:t>
            </a:r>
          </a:p>
          <a:p>
            <a:pPr eaLnBrk="0" hangingPunct="0"/>
            <a:r>
              <a:rPr lang="fr-CA" altLang="en-US" sz="1800" dirty="0" smtClean="0">
                <a:solidFill>
                  <a:srgbClr val="010000"/>
                </a:solidFill>
              </a:rPr>
              <a:t>		</a:t>
            </a:r>
            <a:r>
              <a:rPr lang="fr-CA" altLang="en-US" sz="1800" dirty="0" err="1" smtClean="0">
                <a:solidFill>
                  <a:srgbClr val="010000"/>
                </a:solidFill>
              </a:rPr>
              <a:t>sub</a:t>
            </a:r>
            <a:r>
              <a:rPr lang="fr-CA" altLang="en-US" sz="1800" dirty="0" smtClean="0">
                <a:solidFill>
                  <a:srgbClr val="010000"/>
                </a:solidFill>
              </a:rPr>
              <a:t>    al, 20h  	         ; </a:t>
            </a:r>
            <a:r>
              <a:rPr lang="fr-CA" altLang="en-US" sz="1800" dirty="0" err="1" smtClean="0">
                <a:solidFill>
                  <a:srgbClr val="010000"/>
                </a:solidFill>
              </a:rPr>
              <a:t>converts</a:t>
            </a:r>
            <a:r>
              <a:rPr lang="fr-CA" altLang="en-US" sz="1800" dirty="0" smtClean="0">
                <a:solidFill>
                  <a:srgbClr val="010000"/>
                </a:solidFill>
              </a:rPr>
              <a:t> to </a:t>
            </a:r>
            <a:r>
              <a:rPr lang="fr-CA" altLang="en-US" sz="1800" dirty="0" err="1" smtClean="0">
                <a:solidFill>
                  <a:srgbClr val="010000"/>
                </a:solidFill>
              </a:rPr>
              <a:t>uppercase</a:t>
            </a:r>
            <a:r>
              <a:rPr lang="fr-CA" altLang="en-US" sz="1800" dirty="0" smtClean="0">
                <a:solidFill>
                  <a:srgbClr val="010000"/>
                </a:solidFill>
              </a:rPr>
              <a:t> </a:t>
            </a:r>
            <a:r>
              <a:rPr lang="fr-CA" altLang="en-US" sz="1800" dirty="0" err="1" smtClean="0">
                <a:solidFill>
                  <a:srgbClr val="010000"/>
                </a:solidFill>
              </a:rPr>
              <a:t>letter</a:t>
            </a:r>
            <a:endParaRPr lang="fr-CA" altLang="en-US" sz="1800" dirty="0" smtClean="0">
              <a:solidFill>
                <a:srgbClr val="010000"/>
              </a:solidFill>
            </a:endParaRPr>
          </a:p>
          <a:p>
            <a:pPr eaLnBrk="0" hangingPunct="0"/>
            <a:r>
              <a:rPr lang="fr-CA" altLang="en-US" sz="1800" dirty="0" smtClean="0">
                <a:solidFill>
                  <a:srgbClr val="010000"/>
                </a:solidFill>
              </a:rPr>
              <a:t>		</a:t>
            </a:r>
            <a:r>
              <a:rPr lang="fr-CA" altLang="en-US" sz="1800" dirty="0" err="1" smtClean="0">
                <a:solidFill>
                  <a:srgbClr val="010000"/>
                </a:solidFill>
              </a:rPr>
              <a:t>mov</a:t>
            </a:r>
            <a:r>
              <a:rPr lang="fr-CA" altLang="en-US" sz="1800" dirty="0" smtClean="0">
                <a:solidFill>
                  <a:srgbClr val="010000"/>
                </a:solidFill>
              </a:rPr>
              <a:t>   char, al</a:t>
            </a:r>
          </a:p>
          <a:p>
            <a:pPr eaLnBrk="0" hangingPunct="0"/>
            <a:r>
              <a:rPr lang="fr-CA" altLang="en-US" sz="1800" dirty="0" smtClean="0">
                <a:solidFill>
                  <a:srgbClr val="010000"/>
                </a:solidFill>
              </a:rPr>
              <a:t>		</a:t>
            </a:r>
            <a:r>
              <a:rPr lang="fr-CA" altLang="en-US" sz="1800" dirty="0" err="1" smtClean="0">
                <a:solidFill>
                  <a:srgbClr val="010000"/>
                </a:solidFill>
              </a:rPr>
              <a:t>mov</a:t>
            </a:r>
            <a:r>
              <a:rPr lang="fr-CA" altLang="en-US" sz="1800" dirty="0" smtClean="0">
                <a:solidFill>
                  <a:srgbClr val="010000"/>
                </a:solidFill>
              </a:rPr>
              <a:t>   </a:t>
            </a:r>
            <a:r>
              <a:rPr lang="fr-CA" altLang="en-US" sz="1800" dirty="0" err="1" smtClean="0">
                <a:solidFill>
                  <a:srgbClr val="010000"/>
                </a:solidFill>
              </a:rPr>
              <a:t>edx</a:t>
            </a:r>
            <a:r>
              <a:rPr lang="fr-CA" altLang="en-US" sz="1800" dirty="0" smtClean="0">
                <a:solidFill>
                  <a:srgbClr val="010000"/>
                </a:solidFill>
              </a:rPr>
              <a:t>, OFFSET msg2</a:t>
            </a:r>
          </a:p>
          <a:p>
            <a:pPr eaLnBrk="0" hangingPunct="0"/>
            <a:r>
              <a:rPr lang="fr-CA" altLang="en-US" sz="1800" dirty="0" smtClean="0">
                <a:solidFill>
                  <a:srgbClr val="010000"/>
                </a:solidFill>
              </a:rPr>
              <a:t>		CALL </a:t>
            </a:r>
            <a:r>
              <a:rPr lang="fr-CA" altLang="en-US" sz="1800" dirty="0" err="1">
                <a:solidFill>
                  <a:srgbClr val="010000"/>
                </a:solidFill>
              </a:rPr>
              <a:t>WriteString</a:t>
            </a:r>
            <a:r>
              <a:rPr lang="fr-CA" altLang="en-US" sz="1800" dirty="0">
                <a:solidFill>
                  <a:srgbClr val="010000"/>
                </a:solidFill>
              </a:rPr>
              <a:t> </a:t>
            </a:r>
            <a:r>
              <a:rPr lang="fr-CA" altLang="en-US" sz="1800" dirty="0" smtClean="0">
                <a:solidFill>
                  <a:srgbClr val="010000"/>
                </a:solidFill>
              </a:rPr>
              <a:t>	</a:t>
            </a:r>
          </a:p>
          <a:p>
            <a:pPr eaLnBrk="0" hangingPunct="0"/>
            <a:r>
              <a:rPr lang="fr-CA" altLang="en-US" sz="1800" dirty="0" smtClean="0">
                <a:solidFill>
                  <a:srgbClr val="010000"/>
                </a:solidFill>
              </a:rPr>
              <a:t>		exit</a:t>
            </a:r>
          </a:p>
          <a:p>
            <a:pPr marL="0" lvl="1" eaLnBrk="0" hangingPunct="0"/>
            <a:r>
              <a:rPr lang="fr-CA" altLang="en-US" sz="1800" dirty="0">
                <a:solidFill>
                  <a:srgbClr val="010000"/>
                </a:solidFill>
              </a:rPr>
              <a:t>	main 	</a:t>
            </a:r>
            <a:r>
              <a:rPr lang="fr-CA" altLang="en-US" sz="1800" dirty="0" smtClean="0">
                <a:solidFill>
                  <a:srgbClr val="010000"/>
                </a:solidFill>
              </a:rPr>
              <a:t>ENDP</a:t>
            </a:r>
          </a:p>
          <a:p>
            <a:pPr lvl="2" eaLnBrk="0" hangingPunct="0"/>
            <a:r>
              <a:rPr lang="fr-CA" altLang="en-US" sz="1800" dirty="0" smtClean="0">
                <a:solidFill>
                  <a:srgbClr val="010000"/>
                </a:solidFill>
              </a:rPr>
              <a:t>END	main</a:t>
            </a:r>
          </a:p>
        </p:txBody>
      </p:sp>
    </p:spTree>
    <p:extLst>
      <p:ext uri="{BB962C8B-B14F-4D97-AF65-F5344CB8AC3E}">
        <p14:creationId xmlns:p14="http://schemas.microsoft.com/office/powerpoint/2010/main" val="34020884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t>Irvine, Kip R. Assembly Language for x86 Processors 6/e, 2010.</a:t>
            </a:r>
          </a:p>
        </p:txBody>
      </p:sp>
      <p:sp>
        <p:nvSpPr>
          <p:cNvPr id="6" name="Slide Number Placeholder 3"/>
          <p:cNvSpPr>
            <a:spLocks noGrp="1"/>
          </p:cNvSpPr>
          <p:nvPr>
            <p:ph type="sldNum" sz="quarter" idx="11"/>
          </p:nvPr>
        </p:nvSpPr>
        <p:spPr/>
        <p:txBody>
          <a:bodyPr/>
          <a:lstStyle/>
          <a:p>
            <a:fld id="{AB8B820C-F7CE-4870-9E65-5EC54B426FCF}" type="slidenum">
              <a:rPr lang="en-US" altLang="en-US"/>
              <a:pPr/>
              <a:t>54</a:t>
            </a:fld>
            <a:endParaRPr lang="en-US" altLang="en-US"/>
          </a:p>
        </p:txBody>
      </p:sp>
      <p:sp>
        <p:nvSpPr>
          <p:cNvPr id="92162" name="Rectangle 2"/>
          <p:cNvSpPr>
            <a:spLocks noGrp="1" noChangeArrowheads="1"/>
          </p:cNvSpPr>
          <p:nvPr>
            <p:ph type="title"/>
          </p:nvPr>
        </p:nvSpPr>
        <p:spPr/>
        <p:txBody>
          <a:bodyPr/>
          <a:lstStyle/>
          <a:p>
            <a:r>
              <a:rPr lang="en-US" altLang="en-US" dirty="0" smtClean="0">
                <a:solidFill>
                  <a:srgbClr val="FFC000"/>
                </a:solidFill>
              </a:rPr>
              <a:t>Exercise 4</a:t>
            </a:r>
            <a:endParaRPr lang="en-US" altLang="en-US" dirty="0">
              <a:solidFill>
                <a:srgbClr val="FFC000"/>
              </a:solidFill>
            </a:endParaRPr>
          </a:p>
        </p:txBody>
      </p:sp>
      <p:sp>
        <p:nvSpPr>
          <p:cNvPr id="92163" name="Text Box 3"/>
          <p:cNvSpPr txBox="1">
            <a:spLocks noChangeArrowheads="1"/>
          </p:cNvSpPr>
          <p:nvPr/>
        </p:nvSpPr>
        <p:spPr bwMode="auto">
          <a:xfrm>
            <a:off x="1371600" y="3195075"/>
            <a:ext cx="6019800" cy="312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dirty="0" err="1">
                <a:latin typeface="Courier New" pitchFamily="49" charset="0"/>
              </a:rPr>
              <a:t>Rval</a:t>
            </a:r>
            <a:r>
              <a:rPr lang="en-US" altLang="en-US" sz="1800" b="1" dirty="0">
                <a:latin typeface="Courier New" pitchFamily="49" charset="0"/>
              </a:rPr>
              <a:t> DWORD ?</a:t>
            </a:r>
          </a:p>
          <a:p>
            <a:pPr>
              <a:lnSpc>
                <a:spcPct val="50000"/>
              </a:lnSpc>
              <a:spcBef>
                <a:spcPct val="50000"/>
              </a:spcBef>
            </a:pPr>
            <a:r>
              <a:rPr lang="en-US" altLang="en-US" sz="1800" b="1" dirty="0" err="1">
                <a:latin typeface="Courier New" pitchFamily="49" charset="0"/>
              </a:rPr>
              <a:t>Xval</a:t>
            </a:r>
            <a:r>
              <a:rPr lang="en-US" altLang="en-US" sz="1800" b="1" dirty="0">
                <a:latin typeface="Courier New" pitchFamily="49" charset="0"/>
              </a:rPr>
              <a:t> DWORD 26</a:t>
            </a:r>
          </a:p>
          <a:p>
            <a:pPr>
              <a:lnSpc>
                <a:spcPct val="50000"/>
              </a:lnSpc>
              <a:spcBef>
                <a:spcPct val="50000"/>
              </a:spcBef>
            </a:pPr>
            <a:r>
              <a:rPr lang="en-US" altLang="en-US" sz="1800" b="1" dirty="0" err="1">
                <a:latin typeface="Courier New" pitchFamily="49" charset="0"/>
              </a:rPr>
              <a:t>Yval</a:t>
            </a:r>
            <a:r>
              <a:rPr lang="en-US" altLang="en-US" sz="1800" b="1" dirty="0">
                <a:latin typeface="Courier New" pitchFamily="49" charset="0"/>
              </a:rPr>
              <a:t> DWORD 30</a:t>
            </a:r>
          </a:p>
          <a:p>
            <a:pPr>
              <a:lnSpc>
                <a:spcPct val="50000"/>
              </a:lnSpc>
              <a:spcBef>
                <a:spcPct val="50000"/>
              </a:spcBef>
            </a:pPr>
            <a:r>
              <a:rPr lang="en-US" altLang="en-US" sz="1800" b="1" dirty="0" err="1">
                <a:latin typeface="Courier New" pitchFamily="49" charset="0"/>
              </a:rPr>
              <a:t>Zval</a:t>
            </a:r>
            <a:r>
              <a:rPr lang="en-US" altLang="en-US" sz="1800" b="1" dirty="0">
                <a:latin typeface="Courier New" pitchFamily="49" charset="0"/>
              </a:rPr>
              <a:t> DWORD 40</a:t>
            </a:r>
          </a:p>
          <a:p>
            <a:pPr>
              <a:lnSpc>
                <a:spcPct val="50000"/>
              </a:lnSpc>
              <a:spcBef>
                <a:spcPct val="50000"/>
              </a:spcBef>
            </a:pPr>
            <a:r>
              <a:rPr lang="en-US" altLang="en-US" sz="1800" b="1" dirty="0">
                <a:latin typeface="Courier" pitchFamily="49" charset="0"/>
              </a:rPr>
              <a:t>.code</a:t>
            </a:r>
          </a:p>
          <a:p>
            <a:pPr>
              <a:lnSpc>
                <a:spcPct val="50000"/>
              </a:lnSpc>
              <a:spcBef>
                <a:spcPct val="50000"/>
              </a:spcBef>
            </a:pPr>
            <a:r>
              <a:rPr lang="en-US" altLang="en-US" sz="1800" b="1" dirty="0">
                <a:latin typeface="Courier" pitchFamily="49" charset="0"/>
              </a:rPr>
              <a:t>	</a:t>
            </a:r>
            <a:r>
              <a:rPr lang="en-US" altLang="en-US" sz="1800" b="1" dirty="0" err="1">
                <a:latin typeface="Courier" pitchFamily="49" charset="0"/>
              </a:rPr>
              <a:t>mov</a:t>
            </a:r>
            <a:r>
              <a:rPr lang="en-US" altLang="en-US" sz="1800" b="1" dirty="0">
                <a:latin typeface="Courier" pitchFamily="49" charset="0"/>
              </a:rPr>
              <a:t> </a:t>
            </a:r>
            <a:r>
              <a:rPr lang="en-US" altLang="en-US" sz="1800" b="1" dirty="0" err="1">
                <a:latin typeface="Courier" pitchFamily="49" charset="0"/>
              </a:rPr>
              <a:t>eax,Xval</a:t>
            </a:r>
            <a:r>
              <a:rPr lang="en-US" altLang="en-US" sz="1800" b="1" dirty="0">
                <a:latin typeface="Courier" pitchFamily="49" charset="0"/>
              </a:rPr>
              <a:t>		</a:t>
            </a:r>
          </a:p>
          <a:p>
            <a:pPr>
              <a:lnSpc>
                <a:spcPct val="50000"/>
              </a:lnSpc>
              <a:spcBef>
                <a:spcPct val="50000"/>
              </a:spcBef>
            </a:pPr>
            <a:r>
              <a:rPr lang="en-US" altLang="en-US" sz="1800" b="1" dirty="0">
                <a:latin typeface="Courier" pitchFamily="49" charset="0"/>
              </a:rPr>
              <a:t>	</a:t>
            </a:r>
            <a:r>
              <a:rPr lang="en-US" altLang="en-US" sz="1800" b="1" dirty="0" err="1">
                <a:latin typeface="Courier" pitchFamily="49" charset="0"/>
              </a:rPr>
              <a:t>neg</a:t>
            </a:r>
            <a:r>
              <a:rPr lang="en-US" altLang="en-US" sz="1800" b="1" dirty="0">
                <a:latin typeface="Courier" pitchFamily="49" charset="0"/>
              </a:rPr>
              <a:t> </a:t>
            </a:r>
            <a:r>
              <a:rPr lang="en-US" altLang="en-US" sz="1800" b="1" dirty="0" err="1">
                <a:latin typeface="Courier" pitchFamily="49" charset="0"/>
              </a:rPr>
              <a:t>eax</a:t>
            </a:r>
            <a:r>
              <a:rPr lang="en-US" altLang="en-US" sz="1800" b="1" dirty="0">
                <a:latin typeface="Courier" pitchFamily="49" charset="0"/>
              </a:rPr>
              <a:t> 	; EAX = -26</a:t>
            </a:r>
          </a:p>
          <a:p>
            <a:pPr>
              <a:lnSpc>
                <a:spcPct val="50000"/>
              </a:lnSpc>
              <a:spcBef>
                <a:spcPct val="50000"/>
              </a:spcBef>
            </a:pPr>
            <a:r>
              <a:rPr lang="en-US" altLang="en-US" sz="1800" b="1" dirty="0">
                <a:latin typeface="Courier" pitchFamily="49" charset="0"/>
              </a:rPr>
              <a:t>	</a:t>
            </a:r>
            <a:r>
              <a:rPr lang="en-US" altLang="en-US" sz="1800" b="1" dirty="0" err="1">
                <a:latin typeface="Courier" pitchFamily="49" charset="0"/>
              </a:rPr>
              <a:t>mov</a:t>
            </a:r>
            <a:r>
              <a:rPr lang="en-US" altLang="en-US" sz="1800" b="1" dirty="0">
                <a:latin typeface="Courier" pitchFamily="49" charset="0"/>
              </a:rPr>
              <a:t> </a:t>
            </a:r>
            <a:r>
              <a:rPr lang="en-US" altLang="en-US" sz="1800" b="1" dirty="0" err="1">
                <a:latin typeface="Courier" pitchFamily="49" charset="0"/>
              </a:rPr>
              <a:t>ebx,Yval</a:t>
            </a:r>
            <a:endParaRPr lang="en-US" altLang="en-US" sz="1800" b="1" dirty="0">
              <a:latin typeface="Courier" pitchFamily="49" charset="0"/>
            </a:endParaRPr>
          </a:p>
          <a:p>
            <a:pPr>
              <a:lnSpc>
                <a:spcPct val="50000"/>
              </a:lnSpc>
              <a:spcBef>
                <a:spcPct val="50000"/>
              </a:spcBef>
            </a:pPr>
            <a:r>
              <a:rPr lang="en-US" altLang="en-US" sz="1800" b="1" dirty="0">
                <a:latin typeface="Courier" pitchFamily="49" charset="0"/>
              </a:rPr>
              <a:t>	sub </a:t>
            </a:r>
            <a:r>
              <a:rPr lang="en-US" altLang="en-US" sz="1800" b="1" dirty="0" err="1">
                <a:latin typeface="Courier" pitchFamily="49" charset="0"/>
              </a:rPr>
              <a:t>ebx,Zval</a:t>
            </a:r>
            <a:r>
              <a:rPr lang="en-US" altLang="en-US" sz="1800" b="1" dirty="0">
                <a:latin typeface="Courier" pitchFamily="49" charset="0"/>
              </a:rPr>
              <a:t> 	; EBX = -10</a:t>
            </a:r>
          </a:p>
          <a:p>
            <a:pPr>
              <a:lnSpc>
                <a:spcPct val="50000"/>
              </a:lnSpc>
              <a:spcBef>
                <a:spcPct val="50000"/>
              </a:spcBef>
            </a:pPr>
            <a:r>
              <a:rPr lang="en-US" altLang="en-US" sz="1800" b="1" dirty="0">
                <a:latin typeface="Courier" pitchFamily="49" charset="0"/>
              </a:rPr>
              <a:t>	add </a:t>
            </a:r>
            <a:r>
              <a:rPr lang="en-US" altLang="en-US" sz="1800" b="1" dirty="0" err="1">
                <a:latin typeface="Courier" pitchFamily="49" charset="0"/>
              </a:rPr>
              <a:t>eax,ebx</a:t>
            </a:r>
            <a:endParaRPr lang="en-US" altLang="en-US" sz="1800" b="1" dirty="0">
              <a:latin typeface="Courier" pitchFamily="49" charset="0"/>
            </a:endParaRPr>
          </a:p>
          <a:p>
            <a:pPr>
              <a:lnSpc>
                <a:spcPct val="50000"/>
              </a:lnSpc>
              <a:spcBef>
                <a:spcPct val="50000"/>
              </a:spcBef>
            </a:pPr>
            <a:r>
              <a:rPr lang="en-US" altLang="en-US" sz="1800" b="1" dirty="0">
                <a:latin typeface="Courier" pitchFamily="49" charset="0"/>
              </a:rPr>
              <a:t>	</a:t>
            </a:r>
            <a:r>
              <a:rPr lang="en-US" altLang="en-US" sz="1800" b="1" dirty="0" err="1">
                <a:latin typeface="Courier" pitchFamily="49" charset="0"/>
              </a:rPr>
              <a:t>mov</a:t>
            </a:r>
            <a:r>
              <a:rPr lang="en-US" altLang="en-US" sz="1800" b="1" dirty="0">
                <a:latin typeface="Courier" pitchFamily="49" charset="0"/>
              </a:rPr>
              <a:t> </a:t>
            </a:r>
            <a:r>
              <a:rPr lang="en-US" altLang="en-US" sz="1800" b="1" dirty="0" err="1">
                <a:latin typeface="Courier" pitchFamily="49" charset="0"/>
              </a:rPr>
              <a:t>Rval,eax</a:t>
            </a:r>
            <a:r>
              <a:rPr lang="en-US" altLang="en-US" sz="1800" b="1" dirty="0">
                <a:latin typeface="Courier" pitchFamily="49" charset="0"/>
              </a:rPr>
              <a:t> 	; -36</a:t>
            </a:r>
            <a:endParaRPr lang="en-US" altLang="en-US" sz="1800" b="1" dirty="0">
              <a:latin typeface="Courier New" pitchFamily="49" charset="0"/>
            </a:endParaRPr>
          </a:p>
        </p:txBody>
      </p:sp>
      <p:sp>
        <p:nvSpPr>
          <p:cNvPr id="92164" name="Text Box 4"/>
          <p:cNvSpPr txBox="1">
            <a:spLocks noChangeArrowheads="1"/>
          </p:cNvSpPr>
          <p:nvPr/>
        </p:nvSpPr>
        <p:spPr bwMode="auto">
          <a:xfrm>
            <a:off x="685800" y="1066800"/>
            <a:ext cx="7696200" cy="212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just">
              <a:spcBef>
                <a:spcPct val="50000"/>
              </a:spcBef>
            </a:pPr>
            <a:r>
              <a:rPr lang="en-US" altLang="en-US" sz="1800" dirty="0" smtClean="0"/>
              <a:t>The code below implements the following expression into assembler. Write a full program that read in the values of </a:t>
            </a:r>
            <a:r>
              <a:rPr lang="en-US" altLang="en-US" sz="1800" b="1" dirty="0" err="1" smtClean="0">
                <a:latin typeface="Courier New" pitchFamily="49" charset="0"/>
              </a:rPr>
              <a:t>Xval</a:t>
            </a:r>
            <a:r>
              <a:rPr lang="en-US" altLang="en-US" sz="1800" b="1" dirty="0" smtClean="0">
                <a:latin typeface="Courier New" pitchFamily="49" charset="0"/>
              </a:rPr>
              <a:t>, </a:t>
            </a:r>
            <a:r>
              <a:rPr lang="en-US" altLang="en-US" sz="1800" b="1" dirty="0" err="1" smtClean="0">
                <a:latin typeface="Courier New" pitchFamily="49" charset="0"/>
              </a:rPr>
              <a:t>Yval</a:t>
            </a:r>
            <a:r>
              <a:rPr lang="en-US" altLang="en-US" sz="1800" b="1" dirty="0">
                <a:latin typeface="Courier New" pitchFamily="49" charset="0"/>
              </a:rPr>
              <a:t> </a:t>
            </a:r>
            <a:r>
              <a:rPr lang="en-US" altLang="en-US" sz="1800" b="1" dirty="0" smtClean="0">
                <a:latin typeface="Courier New" pitchFamily="49" charset="0"/>
              </a:rPr>
              <a:t>and </a:t>
            </a:r>
            <a:r>
              <a:rPr lang="en-US" altLang="en-US" sz="1800" b="1" dirty="0" err="1" smtClean="0">
                <a:latin typeface="Courier New" pitchFamily="49" charset="0"/>
              </a:rPr>
              <a:t>Zval</a:t>
            </a:r>
            <a:r>
              <a:rPr lang="en-US" altLang="en-US" sz="1800" dirty="0" smtClean="0"/>
              <a:t>, and then 1) display their values in a single line, 2) display the result in the following line, and 3) display the contents of the general purpose registers in following lines</a:t>
            </a:r>
            <a:r>
              <a:rPr lang="en-US" altLang="en-US" dirty="0" smtClean="0"/>
              <a:t>.</a:t>
            </a:r>
            <a:endParaRPr lang="en-US" altLang="en-US" dirty="0"/>
          </a:p>
          <a:p>
            <a:pPr>
              <a:lnSpc>
                <a:spcPct val="80000"/>
              </a:lnSpc>
              <a:spcBef>
                <a:spcPct val="50000"/>
              </a:spcBef>
            </a:pPr>
            <a:r>
              <a:rPr lang="en-US" altLang="en-US" dirty="0"/>
              <a:t>	</a:t>
            </a:r>
            <a:r>
              <a:rPr lang="en-US" altLang="en-US" sz="1800" b="1" dirty="0" err="1">
                <a:latin typeface="Courier New" pitchFamily="49" charset="0"/>
              </a:rPr>
              <a:t>Rval</a:t>
            </a:r>
            <a:r>
              <a:rPr lang="en-US" altLang="en-US" sz="1800" b="1" dirty="0">
                <a:latin typeface="Courier New" pitchFamily="49" charset="0"/>
              </a:rPr>
              <a:t> = -</a:t>
            </a:r>
            <a:r>
              <a:rPr lang="en-US" altLang="en-US" sz="1800" b="1" dirty="0" err="1">
                <a:latin typeface="Courier New" pitchFamily="49" charset="0"/>
              </a:rPr>
              <a:t>Xval</a:t>
            </a:r>
            <a:r>
              <a:rPr lang="en-US" altLang="en-US" sz="1800" b="1" dirty="0">
                <a:latin typeface="Courier New" pitchFamily="49" charset="0"/>
              </a:rPr>
              <a:t> + (</a:t>
            </a:r>
            <a:r>
              <a:rPr lang="en-US" altLang="en-US" sz="1800" b="1" dirty="0" err="1">
                <a:latin typeface="Courier New" pitchFamily="49" charset="0"/>
              </a:rPr>
              <a:t>Yval</a:t>
            </a:r>
            <a:r>
              <a:rPr lang="en-US" altLang="en-US" sz="1800" b="1" dirty="0">
                <a:latin typeface="Courier New" pitchFamily="49" charset="0"/>
              </a:rPr>
              <a:t> – </a:t>
            </a:r>
            <a:r>
              <a:rPr lang="en-US" altLang="en-US" sz="1800" b="1" dirty="0" err="1">
                <a:latin typeface="Courier New" pitchFamily="49" charset="0"/>
              </a:rPr>
              <a:t>Zval</a:t>
            </a:r>
            <a:r>
              <a:rPr lang="en-US" altLang="en-US" sz="1800" b="1" dirty="0">
                <a:latin typeface="Courier New" pitchFamily="49" charset="0"/>
              </a:rPr>
              <a:t>)</a:t>
            </a:r>
            <a:endParaRPr lang="en-US"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ltLang="en-US"/>
              <a:t>Irvine, Kip R. Assembly Language for x86 Processors 6/e, 2010.</a:t>
            </a:r>
          </a:p>
        </p:txBody>
      </p:sp>
      <p:sp>
        <p:nvSpPr>
          <p:cNvPr id="7" name="Slide Number Placeholder 3"/>
          <p:cNvSpPr>
            <a:spLocks noGrp="1"/>
          </p:cNvSpPr>
          <p:nvPr>
            <p:ph type="sldNum" sz="quarter" idx="11"/>
          </p:nvPr>
        </p:nvSpPr>
        <p:spPr/>
        <p:txBody>
          <a:bodyPr/>
          <a:lstStyle/>
          <a:p>
            <a:fld id="{3E3BE779-2C13-4A69-B430-70EA180FCAE5}" type="slidenum">
              <a:rPr lang="en-US" altLang="en-US"/>
              <a:pPr/>
              <a:t>55</a:t>
            </a:fld>
            <a:endParaRPr lang="en-US" altLang="en-US"/>
          </a:p>
        </p:txBody>
      </p:sp>
      <p:sp>
        <p:nvSpPr>
          <p:cNvPr id="108546" name="Rectangle 2"/>
          <p:cNvSpPr>
            <a:spLocks noGrp="1" noChangeArrowheads="1"/>
          </p:cNvSpPr>
          <p:nvPr>
            <p:ph type="title"/>
          </p:nvPr>
        </p:nvSpPr>
        <p:spPr/>
        <p:txBody>
          <a:bodyPr/>
          <a:lstStyle/>
          <a:p>
            <a:r>
              <a:rPr lang="en-US" altLang="en-US" dirty="0" smtClean="0">
                <a:solidFill>
                  <a:srgbClr val="FFC000"/>
                </a:solidFill>
              </a:rPr>
              <a:t>Exercise 5</a:t>
            </a:r>
            <a:endParaRPr lang="en-US" altLang="en-US" dirty="0">
              <a:solidFill>
                <a:srgbClr val="FFC000"/>
              </a:solidFill>
            </a:endParaRPr>
          </a:p>
        </p:txBody>
      </p:sp>
      <p:sp>
        <p:nvSpPr>
          <p:cNvPr id="108547" name="Text Box 3"/>
          <p:cNvSpPr txBox="1">
            <a:spLocks noChangeArrowheads="1"/>
          </p:cNvSpPr>
          <p:nvPr/>
        </p:nvSpPr>
        <p:spPr bwMode="auto">
          <a:xfrm>
            <a:off x="2514600" y="3200400"/>
            <a:ext cx="28956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60000"/>
              </a:lnSpc>
              <a:spcBef>
                <a:spcPct val="50000"/>
              </a:spcBef>
            </a:pPr>
            <a:r>
              <a:rPr lang="en-US" altLang="en-US" sz="1600" b="1">
                <a:solidFill>
                  <a:schemeClr val="tx2"/>
                </a:solidFill>
                <a:latin typeface="Courier New" pitchFamily="49" charset="0"/>
              </a:rPr>
              <a:t>	</a:t>
            </a:r>
            <a:r>
              <a:rPr lang="en-US" altLang="en-US" sz="1800" b="1">
                <a:latin typeface="Courier New" pitchFamily="49" charset="0"/>
              </a:rPr>
              <a:t>mov ebx,Yval</a:t>
            </a:r>
          </a:p>
          <a:p>
            <a:pPr>
              <a:lnSpc>
                <a:spcPct val="60000"/>
              </a:lnSpc>
              <a:spcBef>
                <a:spcPct val="50000"/>
              </a:spcBef>
            </a:pPr>
            <a:r>
              <a:rPr lang="en-US" altLang="en-US" sz="1800" b="1">
                <a:latin typeface="Courier New" pitchFamily="49" charset="0"/>
              </a:rPr>
              <a:t>	neg ebx</a:t>
            </a:r>
          </a:p>
          <a:p>
            <a:pPr>
              <a:lnSpc>
                <a:spcPct val="60000"/>
              </a:lnSpc>
              <a:spcBef>
                <a:spcPct val="50000"/>
              </a:spcBef>
            </a:pPr>
            <a:r>
              <a:rPr lang="en-US" altLang="en-US" sz="1800" b="1">
                <a:latin typeface="Courier New" pitchFamily="49" charset="0"/>
              </a:rPr>
              <a:t>	add ebx,Zval</a:t>
            </a:r>
          </a:p>
          <a:p>
            <a:pPr>
              <a:lnSpc>
                <a:spcPct val="60000"/>
              </a:lnSpc>
              <a:spcBef>
                <a:spcPct val="50000"/>
              </a:spcBef>
            </a:pPr>
            <a:r>
              <a:rPr lang="en-US" altLang="en-US" sz="1800" b="1">
                <a:latin typeface="Courier New" pitchFamily="49" charset="0"/>
              </a:rPr>
              <a:t>	mov eax,Xval</a:t>
            </a:r>
          </a:p>
          <a:p>
            <a:pPr>
              <a:lnSpc>
                <a:spcPct val="60000"/>
              </a:lnSpc>
              <a:spcBef>
                <a:spcPct val="50000"/>
              </a:spcBef>
            </a:pPr>
            <a:r>
              <a:rPr lang="en-US" altLang="en-US" sz="1800" b="1">
                <a:latin typeface="Courier New" pitchFamily="49" charset="0"/>
              </a:rPr>
              <a:t>	sub eax,ebx</a:t>
            </a:r>
          </a:p>
          <a:p>
            <a:pPr>
              <a:lnSpc>
                <a:spcPct val="60000"/>
              </a:lnSpc>
              <a:spcBef>
                <a:spcPct val="50000"/>
              </a:spcBef>
            </a:pPr>
            <a:r>
              <a:rPr lang="en-US" altLang="en-US" sz="1800" b="1">
                <a:latin typeface="Courier New" pitchFamily="49" charset="0"/>
              </a:rPr>
              <a:t>	mov Rval,eax</a:t>
            </a:r>
          </a:p>
        </p:txBody>
      </p:sp>
      <p:sp>
        <p:nvSpPr>
          <p:cNvPr id="108548" name="Text Box 4"/>
          <p:cNvSpPr txBox="1">
            <a:spLocks noChangeArrowheads="1"/>
          </p:cNvSpPr>
          <p:nvPr/>
        </p:nvSpPr>
        <p:spPr bwMode="auto">
          <a:xfrm>
            <a:off x="685800" y="1066800"/>
            <a:ext cx="7696200" cy="133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t>Translate the following expression into assembly language. </a:t>
            </a:r>
            <a:br>
              <a:rPr lang="en-US" altLang="en-US"/>
            </a:br>
            <a:r>
              <a:rPr lang="en-US" altLang="en-US" sz="2000"/>
              <a:t>Do not permit Xval, Yval, or Zval to be modified</a:t>
            </a:r>
            <a:r>
              <a:rPr lang="en-US" altLang="en-US"/>
              <a:t>: </a:t>
            </a:r>
          </a:p>
          <a:p>
            <a:pPr>
              <a:lnSpc>
                <a:spcPct val="80000"/>
              </a:lnSpc>
              <a:spcBef>
                <a:spcPct val="50000"/>
              </a:spcBef>
            </a:pPr>
            <a:r>
              <a:rPr lang="en-US" altLang="en-US"/>
              <a:t>	</a:t>
            </a:r>
            <a:r>
              <a:rPr lang="en-US" altLang="en-US" sz="1800" b="1">
                <a:latin typeface="Courier New" pitchFamily="49" charset="0"/>
              </a:rPr>
              <a:t>Rval = Xval - (-Yval + Zval)</a:t>
            </a:r>
          </a:p>
        </p:txBody>
      </p:sp>
      <p:sp>
        <p:nvSpPr>
          <p:cNvPr id="108549" name="Text Box 5"/>
          <p:cNvSpPr txBox="1">
            <a:spLocks noChangeArrowheads="1"/>
          </p:cNvSpPr>
          <p:nvPr/>
        </p:nvSpPr>
        <p:spPr bwMode="auto">
          <a:xfrm>
            <a:off x="838200" y="2438400"/>
            <a:ext cx="7086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t>Assume that all values are signed doublewords.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8547"/>
                                        </p:tgtEl>
                                        <p:attrNameLst>
                                          <p:attrName>style.visibility</p:attrName>
                                        </p:attrNameLst>
                                      </p:cBhvr>
                                      <p:to>
                                        <p:strVal val="visible"/>
                                      </p:to>
                                    </p:set>
                                    <p:animEffect transition="in" filter="dissolve">
                                      <p:cBhvr>
                                        <p:cTn id="7" dur="500"/>
                                        <p:tgtEl>
                                          <p:spTgt spid="108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3"/>
          <p:cNvSpPr>
            <a:spLocks noGrp="1"/>
          </p:cNvSpPr>
          <p:nvPr>
            <p:ph type="sldNum" sz="quarter" idx="11"/>
          </p:nvPr>
        </p:nvSpPr>
        <p:spPr/>
        <p:txBody>
          <a:bodyPr/>
          <a:lstStyle/>
          <a:p>
            <a:fld id="{9AF7B1FD-A840-46A3-B973-F4D4B65780D6}" type="slidenum">
              <a:rPr lang="en-US" altLang="en-US">
                <a:solidFill>
                  <a:srgbClr val="FFFFFF"/>
                </a:solidFill>
              </a:rPr>
              <a:pPr/>
              <a:t>56</a:t>
            </a:fld>
            <a:endParaRPr lang="en-US" altLang="en-US">
              <a:solidFill>
                <a:srgbClr val="FFFFFF"/>
              </a:solidFill>
            </a:endParaRPr>
          </a:p>
        </p:txBody>
      </p:sp>
      <p:sp>
        <p:nvSpPr>
          <p:cNvPr id="132098" name="Rectangle 2"/>
          <p:cNvSpPr>
            <a:spLocks noGrp="1" noChangeArrowheads="1"/>
          </p:cNvSpPr>
          <p:nvPr>
            <p:ph type="title"/>
          </p:nvPr>
        </p:nvSpPr>
        <p:spPr>
          <a:xfrm>
            <a:off x="533400" y="3352800"/>
            <a:ext cx="7772400" cy="533400"/>
          </a:xfrm>
        </p:spPr>
        <p:txBody>
          <a:bodyPr/>
          <a:lstStyle/>
          <a:p>
            <a:r>
              <a:rPr lang="en-US" altLang="en-US">
                <a:latin typeface="Viner Hand ITC" pitchFamily="66" charset="0"/>
              </a:rPr>
              <a:t>46 69 6E 61 6C</a:t>
            </a:r>
          </a:p>
        </p:txBody>
      </p:sp>
      <p:graphicFrame>
        <p:nvGraphicFramePr>
          <p:cNvPr id="132099" name="Object 3"/>
          <p:cNvGraphicFramePr>
            <a:graphicFrameLocks noChangeAspect="1"/>
          </p:cNvGraphicFramePr>
          <p:nvPr/>
        </p:nvGraphicFramePr>
        <p:xfrm>
          <a:off x="3810000" y="2438400"/>
          <a:ext cx="1295400" cy="688975"/>
        </p:xfrm>
        <a:graphic>
          <a:graphicData uri="http://schemas.openxmlformats.org/presentationml/2006/ole">
            <mc:AlternateContent xmlns:mc="http://schemas.openxmlformats.org/markup-compatibility/2006">
              <mc:Choice xmlns:v="urn:schemas-microsoft-com:vml" Requires="v">
                <p:oleObj spid="_x0000_s188474" name="Clip" r:id="rId3" imgW="4090320" imgH="2177640" progId="MS_ClipArt_Gallery.2">
                  <p:embed/>
                </p:oleObj>
              </mc:Choice>
              <mc:Fallback>
                <p:oleObj name="Clip" r:id="rId3" imgW="4090320" imgH="217764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438400"/>
                        <a:ext cx="12954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12262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t>Irvine, Kip R. Assembly Language for x86 Processors 6/e, 2010.</a:t>
            </a:r>
          </a:p>
        </p:txBody>
      </p:sp>
      <p:sp>
        <p:nvSpPr>
          <p:cNvPr id="6" name="Slide Number Placeholder 3"/>
          <p:cNvSpPr>
            <a:spLocks noGrp="1"/>
          </p:cNvSpPr>
          <p:nvPr>
            <p:ph type="sldNum" sz="quarter" idx="11"/>
          </p:nvPr>
        </p:nvSpPr>
        <p:spPr/>
        <p:txBody>
          <a:bodyPr/>
          <a:lstStyle/>
          <a:p>
            <a:fld id="{9EAC719F-18BD-471A-B75D-D778252E51C7}" type="slidenum">
              <a:rPr lang="en-US" altLang="en-US"/>
              <a:pPr/>
              <a:t>6</a:t>
            </a:fld>
            <a:endParaRPr lang="en-US" altLang="en-US"/>
          </a:p>
        </p:txBody>
      </p:sp>
      <p:sp>
        <p:nvSpPr>
          <p:cNvPr id="76802" name="Rectangle 2"/>
          <p:cNvSpPr>
            <a:spLocks noGrp="1" noChangeArrowheads="1"/>
          </p:cNvSpPr>
          <p:nvPr>
            <p:ph type="title"/>
          </p:nvPr>
        </p:nvSpPr>
        <p:spPr/>
        <p:txBody>
          <a:bodyPr/>
          <a:lstStyle/>
          <a:p>
            <a:r>
              <a:rPr lang="en-US" altLang="en-US" b="1" dirty="0" smtClean="0"/>
              <a:t>Data Transfer Instructions</a:t>
            </a:r>
            <a:r>
              <a:rPr lang="en-US" altLang="en-US" dirty="0" smtClean="0"/>
              <a:t/>
            </a:r>
            <a:br>
              <a:rPr lang="en-US" altLang="en-US" dirty="0" smtClean="0"/>
            </a:br>
            <a:r>
              <a:rPr lang="en-US" altLang="en-US" dirty="0" smtClean="0"/>
              <a:t> MOV </a:t>
            </a:r>
            <a:r>
              <a:rPr lang="en-US" altLang="en-US" dirty="0"/>
              <a:t>Instruction</a:t>
            </a:r>
          </a:p>
        </p:txBody>
      </p:sp>
      <p:sp>
        <p:nvSpPr>
          <p:cNvPr id="76803" name="Text Box 3"/>
          <p:cNvSpPr txBox="1">
            <a:spLocks noChangeArrowheads="1"/>
          </p:cNvSpPr>
          <p:nvPr/>
        </p:nvSpPr>
        <p:spPr bwMode="auto">
          <a:xfrm>
            <a:off x="1371600" y="3124200"/>
            <a:ext cx="63246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40000"/>
              </a:lnSpc>
              <a:spcBef>
                <a:spcPct val="50000"/>
              </a:spcBef>
            </a:pPr>
            <a:r>
              <a:rPr lang="en-US" altLang="en-US" sz="1800" b="1" dirty="0">
                <a:latin typeface="Courier New" pitchFamily="49" charset="0"/>
              </a:rPr>
              <a:t>.data</a:t>
            </a:r>
          </a:p>
          <a:p>
            <a:pPr>
              <a:lnSpc>
                <a:spcPct val="40000"/>
              </a:lnSpc>
              <a:spcBef>
                <a:spcPct val="50000"/>
              </a:spcBef>
            </a:pPr>
            <a:r>
              <a:rPr lang="en-US" altLang="en-US" sz="1800" b="1" dirty="0">
                <a:latin typeface="Courier New" pitchFamily="49" charset="0"/>
              </a:rPr>
              <a:t>count BYTE 100</a:t>
            </a:r>
          </a:p>
          <a:p>
            <a:pPr>
              <a:lnSpc>
                <a:spcPct val="40000"/>
              </a:lnSpc>
              <a:spcBef>
                <a:spcPct val="50000"/>
              </a:spcBef>
            </a:pPr>
            <a:r>
              <a:rPr lang="en-US" altLang="en-US" sz="1800" b="1" dirty="0" err="1">
                <a:latin typeface="Courier New" pitchFamily="49" charset="0"/>
              </a:rPr>
              <a:t>wVal</a:t>
            </a:r>
            <a:r>
              <a:rPr lang="en-US" altLang="en-US" sz="1800" b="1" dirty="0">
                <a:latin typeface="Courier New" pitchFamily="49" charset="0"/>
              </a:rPr>
              <a:t>  WORD 2</a:t>
            </a:r>
          </a:p>
          <a:p>
            <a:pPr>
              <a:lnSpc>
                <a:spcPct val="40000"/>
              </a:lnSpc>
              <a:spcBef>
                <a:spcPct val="50000"/>
              </a:spcBef>
            </a:pPr>
            <a:r>
              <a:rPr lang="en-US" altLang="en-US" sz="1800" b="1" dirty="0">
                <a:latin typeface="Courier New" pitchFamily="49" charset="0"/>
              </a:rPr>
              <a:t>.code</a:t>
            </a:r>
          </a:p>
          <a:p>
            <a:pPr>
              <a:lnSpc>
                <a:spcPct val="40000"/>
              </a:lnSpc>
              <a:spcBef>
                <a:spcPct val="50000"/>
              </a:spcBef>
            </a:pPr>
            <a:r>
              <a:rPr lang="en-US" altLang="en-US" sz="1800" b="1" dirty="0">
                <a:latin typeface="Courier New" pitchFamily="49" charset="0"/>
              </a:rPr>
              <a:t>	</a:t>
            </a:r>
            <a:r>
              <a:rPr lang="en-US" altLang="en-US" sz="1800" b="1" dirty="0" err="1">
                <a:latin typeface="Courier New" pitchFamily="49" charset="0"/>
              </a:rPr>
              <a:t>mov</a:t>
            </a:r>
            <a:r>
              <a:rPr lang="en-US" altLang="en-US" sz="1800" b="1" dirty="0">
                <a:latin typeface="Courier New" pitchFamily="49" charset="0"/>
              </a:rPr>
              <a:t> </a:t>
            </a:r>
            <a:r>
              <a:rPr lang="en-US" altLang="en-US" sz="1800" b="1" dirty="0" err="1" smtClean="0">
                <a:latin typeface="Courier New" pitchFamily="49" charset="0"/>
              </a:rPr>
              <a:t>bl,count</a:t>
            </a:r>
            <a:endParaRPr lang="en-US" altLang="en-US" sz="1800" b="1" dirty="0">
              <a:latin typeface="Courier New" pitchFamily="49" charset="0"/>
            </a:endParaRPr>
          </a:p>
          <a:p>
            <a:pPr>
              <a:lnSpc>
                <a:spcPct val="40000"/>
              </a:lnSpc>
              <a:spcBef>
                <a:spcPct val="50000"/>
              </a:spcBef>
            </a:pPr>
            <a:r>
              <a:rPr lang="en-US" altLang="en-US" sz="1800" b="1" dirty="0">
                <a:latin typeface="Courier New" pitchFamily="49" charset="0"/>
              </a:rPr>
              <a:t>	</a:t>
            </a:r>
            <a:r>
              <a:rPr lang="en-US" altLang="en-US" sz="1800" b="1" dirty="0" err="1">
                <a:latin typeface="Courier New" pitchFamily="49" charset="0"/>
              </a:rPr>
              <a:t>mov</a:t>
            </a:r>
            <a:r>
              <a:rPr lang="en-US" altLang="en-US" sz="1800" b="1" dirty="0">
                <a:latin typeface="Courier New" pitchFamily="49" charset="0"/>
              </a:rPr>
              <a:t> </a:t>
            </a:r>
            <a:r>
              <a:rPr lang="en-US" altLang="en-US" sz="1800" b="1" dirty="0" err="1" smtClean="0">
                <a:latin typeface="Courier New" pitchFamily="49" charset="0"/>
              </a:rPr>
              <a:t>ax,wVal</a:t>
            </a:r>
            <a:endParaRPr lang="en-US" altLang="en-US" sz="1800" b="1" dirty="0">
              <a:latin typeface="Courier New" pitchFamily="49" charset="0"/>
            </a:endParaRPr>
          </a:p>
          <a:p>
            <a:pPr>
              <a:lnSpc>
                <a:spcPct val="40000"/>
              </a:lnSpc>
              <a:spcBef>
                <a:spcPct val="50000"/>
              </a:spcBef>
            </a:pPr>
            <a:r>
              <a:rPr lang="en-US" altLang="en-US" sz="1800" b="1" dirty="0">
                <a:latin typeface="Courier New" pitchFamily="49" charset="0"/>
              </a:rPr>
              <a:t>	</a:t>
            </a:r>
            <a:r>
              <a:rPr lang="en-US" altLang="en-US" sz="1800" b="1" dirty="0" err="1">
                <a:latin typeface="Courier New" pitchFamily="49" charset="0"/>
              </a:rPr>
              <a:t>mov</a:t>
            </a:r>
            <a:r>
              <a:rPr lang="en-US" altLang="en-US" sz="1800" b="1" dirty="0">
                <a:latin typeface="Courier New" pitchFamily="49" charset="0"/>
              </a:rPr>
              <a:t> </a:t>
            </a:r>
            <a:r>
              <a:rPr lang="en-US" altLang="en-US" sz="1800" b="1" dirty="0" err="1" smtClean="0">
                <a:latin typeface="Courier New" pitchFamily="49" charset="0"/>
              </a:rPr>
              <a:t>count,al</a:t>
            </a:r>
            <a:endParaRPr lang="en-US" altLang="en-US" sz="1800" b="1" dirty="0">
              <a:latin typeface="Courier New" pitchFamily="49" charset="0"/>
            </a:endParaRPr>
          </a:p>
          <a:p>
            <a:pPr>
              <a:lnSpc>
                <a:spcPct val="40000"/>
              </a:lnSpc>
              <a:spcBef>
                <a:spcPct val="50000"/>
              </a:spcBef>
            </a:pPr>
            <a:r>
              <a:rPr lang="en-US" altLang="en-US" sz="1800" b="1" dirty="0">
                <a:solidFill>
                  <a:schemeClr val="tx2"/>
                </a:solidFill>
                <a:latin typeface="Courier New" pitchFamily="49" charset="0"/>
              </a:rPr>
              <a:t>	</a:t>
            </a:r>
            <a:r>
              <a:rPr lang="en-US" altLang="en-US" sz="1800" b="1" dirty="0" err="1">
                <a:solidFill>
                  <a:schemeClr val="tx2"/>
                </a:solidFill>
                <a:latin typeface="Courier New" pitchFamily="49" charset="0"/>
              </a:rPr>
              <a:t>mov</a:t>
            </a:r>
            <a:r>
              <a:rPr lang="en-US" altLang="en-US" sz="1800" b="1" dirty="0">
                <a:solidFill>
                  <a:schemeClr val="tx2"/>
                </a:solidFill>
                <a:latin typeface="Courier New" pitchFamily="49" charset="0"/>
              </a:rPr>
              <a:t> </a:t>
            </a:r>
            <a:r>
              <a:rPr lang="en-US" altLang="en-US" sz="1800" b="1" dirty="0" err="1" smtClean="0">
                <a:solidFill>
                  <a:schemeClr val="tx2"/>
                </a:solidFill>
                <a:latin typeface="Courier New" pitchFamily="49" charset="0"/>
              </a:rPr>
              <a:t>al,wVal</a:t>
            </a:r>
            <a:r>
              <a:rPr lang="en-US" altLang="en-US" sz="1800" b="1" dirty="0">
                <a:solidFill>
                  <a:schemeClr val="tx2"/>
                </a:solidFill>
                <a:latin typeface="Courier New" pitchFamily="49" charset="0"/>
              </a:rPr>
              <a:t>		; error</a:t>
            </a:r>
          </a:p>
          <a:p>
            <a:pPr>
              <a:lnSpc>
                <a:spcPct val="40000"/>
              </a:lnSpc>
              <a:spcBef>
                <a:spcPct val="50000"/>
              </a:spcBef>
            </a:pPr>
            <a:r>
              <a:rPr lang="en-US" altLang="en-US" sz="1800" b="1" dirty="0">
                <a:solidFill>
                  <a:schemeClr val="tx2"/>
                </a:solidFill>
                <a:latin typeface="Courier New" pitchFamily="49" charset="0"/>
              </a:rPr>
              <a:t>	</a:t>
            </a:r>
            <a:r>
              <a:rPr lang="en-US" altLang="en-US" sz="1800" b="1" dirty="0" err="1">
                <a:solidFill>
                  <a:schemeClr val="tx2"/>
                </a:solidFill>
                <a:latin typeface="Courier New" pitchFamily="49" charset="0"/>
              </a:rPr>
              <a:t>mov</a:t>
            </a:r>
            <a:r>
              <a:rPr lang="en-US" altLang="en-US" sz="1800" b="1" dirty="0">
                <a:solidFill>
                  <a:schemeClr val="tx2"/>
                </a:solidFill>
                <a:latin typeface="Courier New" pitchFamily="49" charset="0"/>
              </a:rPr>
              <a:t> </a:t>
            </a:r>
            <a:r>
              <a:rPr lang="en-US" altLang="en-US" sz="1800" b="1" dirty="0" err="1" smtClean="0">
                <a:solidFill>
                  <a:schemeClr val="tx2"/>
                </a:solidFill>
                <a:latin typeface="Courier New" pitchFamily="49" charset="0"/>
              </a:rPr>
              <a:t>ax,count</a:t>
            </a:r>
            <a:r>
              <a:rPr lang="en-US" altLang="en-US" sz="1800" b="1" dirty="0">
                <a:solidFill>
                  <a:schemeClr val="tx2"/>
                </a:solidFill>
                <a:latin typeface="Courier New" pitchFamily="49" charset="0"/>
              </a:rPr>
              <a:t>		; error</a:t>
            </a:r>
          </a:p>
          <a:p>
            <a:pPr>
              <a:lnSpc>
                <a:spcPct val="40000"/>
              </a:lnSpc>
              <a:spcBef>
                <a:spcPct val="50000"/>
              </a:spcBef>
            </a:pPr>
            <a:r>
              <a:rPr lang="en-US" altLang="en-US" sz="1800" b="1" dirty="0">
                <a:solidFill>
                  <a:schemeClr val="tx2"/>
                </a:solidFill>
                <a:latin typeface="Courier New" pitchFamily="49" charset="0"/>
              </a:rPr>
              <a:t>	</a:t>
            </a:r>
            <a:r>
              <a:rPr lang="en-US" altLang="en-US" sz="1800" b="1" dirty="0" err="1">
                <a:solidFill>
                  <a:schemeClr val="tx2"/>
                </a:solidFill>
                <a:latin typeface="Courier New" pitchFamily="49" charset="0"/>
              </a:rPr>
              <a:t>mov</a:t>
            </a:r>
            <a:r>
              <a:rPr lang="en-US" altLang="en-US" sz="1800" b="1" dirty="0">
                <a:solidFill>
                  <a:schemeClr val="tx2"/>
                </a:solidFill>
                <a:latin typeface="Courier New" pitchFamily="49" charset="0"/>
              </a:rPr>
              <a:t> </a:t>
            </a:r>
            <a:r>
              <a:rPr lang="en-US" altLang="en-US" sz="1800" b="1" dirty="0" err="1" smtClean="0">
                <a:solidFill>
                  <a:schemeClr val="tx2"/>
                </a:solidFill>
                <a:latin typeface="Courier New" pitchFamily="49" charset="0"/>
              </a:rPr>
              <a:t>eax,count</a:t>
            </a:r>
            <a:r>
              <a:rPr lang="en-US" altLang="en-US" sz="1800" b="1" dirty="0">
                <a:solidFill>
                  <a:schemeClr val="tx2"/>
                </a:solidFill>
                <a:latin typeface="Courier New" pitchFamily="49" charset="0"/>
              </a:rPr>
              <a:t>		; </a:t>
            </a:r>
            <a:r>
              <a:rPr lang="en-US" altLang="en-US" sz="1800" b="1" dirty="0" smtClean="0">
                <a:solidFill>
                  <a:schemeClr val="tx2"/>
                </a:solidFill>
                <a:latin typeface="Courier New" pitchFamily="49" charset="0"/>
              </a:rPr>
              <a:t>error</a:t>
            </a:r>
          </a:p>
          <a:p>
            <a:pPr>
              <a:lnSpc>
                <a:spcPct val="40000"/>
              </a:lnSpc>
              <a:spcBef>
                <a:spcPct val="50000"/>
              </a:spcBef>
            </a:pPr>
            <a:endParaRPr lang="en-US" altLang="en-US" sz="1800" b="1" dirty="0">
              <a:solidFill>
                <a:schemeClr val="tx2"/>
              </a:solidFill>
              <a:latin typeface="Courier New" pitchFamily="49" charset="0"/>
            </a:endParaRPr>
          </a:p>
          <a:p>
            <a:pPr>
              <a:lnSpc>
                <a:spcPct val="40000"/>
              </a:lnSpc>
              <a:spcBef>
                <a:spcPct val="50000"/>
              </a:spcBef>
            </a:pPr>
            <a:r>
              <a:rPr lang="en-US" altLang="en-US" sz="1800" b="1" i="1" u="sng" dirty="0" smtClean="0">
                <a:solidFill>
                  <a:srgbClr val="FFC000"/>
                </a:solidFill>
                <a:latin typeface="Courier New" pitchFamily="49" charset="0"/>
              </a:rPr>
              <a:t>Both operands must be of the same size</a:t>
            </a:r>
            <a:endParaRPr lang="en-US" altLang="en-US" sz="1800" b="1" i="1" u="sng" dirty="0">
              <a:solidFill>
                <a:srgbClr val="FFC000"/>
              </a:solidFill>
              <a:latin typeface="Courier New" pitchFamily="49" charset="0"/>
            </a:endParaRPr>
          </a:p>
        </p:txBody>
      </p:sp>
      <p:sp>
        <p:nvSpPr>
          <p:cNvPr id="76804" name="Text Box 4"/>
          <p:cNvSpPr txBox="1">
            <a:spLocks noChangeArrowheads="1"/>
          </p:cNvSpPr>
          <p:nvPr/>
        </p:nvSpPr>
        <p:spPr bwMode="auto">
          <a:xfrm>
            <a:off x="838200" y="990600"/>
            <a:ext cx="6934200" cy="2059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28600" indent="-228600">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nSpc>
                <a:spcPct val="70000"/>
              </a:lnSpc>
              <a:spcBef>
                <a:spcPct val="50000"/>
              </a:spcBef>
              <a:buFontTx/>
              <a:buChar char="•"/>
            </a:pPr>
            <a:r>
              <a:rPr lang="en-US" altLang="en-US" sz="2100" dirty="0">
                <a:latin typeface="Arial" charset="0"/>
              </a:rPr>
              <a:t>Move from source to destination. Syntax:</a:t>
            </a:r>
          </a:p>
          <a:p>
            <a:pPr lvl="2">
              <a:lnSpc>
                <a:spcPct val="70000"/>
              </a:lnSpc>
              <a:spcBef>
                <a:spcPct val="50000"/>
              </a:spcBef>
            </a:pPr>
            <a:r>
              <a:rPr lang="en-US" altLang="en-US" sz="2100" dirty="0">
                <a:solidFill>
                  <a:schemeClr val="tx2"/>
                </a:solidFill>
                <a:latin typeface="Arial" charset="0"/>
              </a:rPr>
              <a:t>MOV </a:t>
            </a:r>
            <a:r>
              <a:rPr lang="en-US" altLang="en-US" sz="2100" i="1" dirty="0">
                <a:solidFill>
                  <a:schemeClr val="tx2"/>
                </a:solidFill>
                <a:latin typeface="Arial" charset="0"/>
              </a:rPr>
              <a:t>destination</a:t>
            </a:r>
            <a:r>
              <a:rPr lang="en-US" altLang="en-US" sz="2100" i="1" dirty="0" smtClean="0">
                <a:solidFill>
                  <a:schemeClr val="tx2"/>
                </a:solidFill>
                <a:latin typeface="Arial" charset="0"/>
              </a:rPr>
              <a:t>, source;</a:t>
            </a:r>
            <a:endParaRPr lang="en-US" altLang="en-US" sz="2100" b="1" u="sng" dirty="0">
              <a:solidFill>
                <a:schemeClr val="tx2"/>
              </a:solidFill>
              <a:latin typeface="Arial" charset="0"/>
            </a:endParaRPr>
          </a:p>
          <a:p>
            <a:pPr>
              <a:lnSpc>
                <a:spcPct val="70000"/>
              </a:lnSpc>
              <a:spcBef>
                <a:spcPct val="50000"/>
              </a:spcBef>
              <a:buFontTx/>
              <a:buChar char="•"/>
            </a:pPr>
            <a:r>
              <a:rPr lang="en-US" altLang="en-US" sz="2100" dirty="0">
                <a:latin typeface="Arial" charset="0"/>
              </a:rPr>
              <a:t>No more than one </a:t>
            </a:r>
            <a:r>
              <a:rPr lang="en-US" altLang="en-US" sz="2100" dirty="0" smtClean="0">
                <a:latin typeface="Arial" charset="0"/>
              </a:rPr>
              <a:t>memory</a:t>
            </a:r>
            <a:r>
              <a:rPr lang="en-US" altLang="en-US" sz="2100" i="1" dirty="0" smtClean="0">
                <a:latin typeface="Arial" charset="0"/>
              </a:rPr>
              <a:t> </a:t>
            </a:r>
            <a:r>
              <a:rPr lang="en-US" altLang="en-US" sz="2100" dirty="0" smtClean="0">
                <a:latin typeface="Arial" charset="0"/>
              </a:rPr>
              <a:t>operand </a:t>
            </a:r>
            <a:r>
              <a:rPr lang="en-US" altLang="en-US" sz="2100" dirty="0">
                <a:latin typeface="Arial" charset="0"/>
              </a:rPr>
              <a:t>permitted</a:t>
            </a:r>
          </a:p>
          <a:p>
            <a:pPr>
              <a:lnSpc>
                <a:spcPct val="70000"/>
              </a:lnSpc>
              <a:spcBef>
                <a:spcPct val="50000"/>
              </a:spcBef>
              <a:buFontTx/>
              <a:buChar char="•"/>
            </a:pPr>
            <a:r>
              <a:rPr lang="en-US" altLang="en-US" sz="2100" dirty="0">
                <a:latin typeface="Arial" charset="0"/>
              </a:rPr>
              <a:t>CS, EIP, and IP cannot be the destination</a:t>
            </a:r>
          </a:p>
          <a:p>
            <a:pPr>
              <a:lnSpc>
                <a:spcPct val="70000"/>
              </a:lnSpc>
              <a:spcBef>
                <a:spcPct val="50000"/>
              </a:spcBef>
              <a:buFontTx/>
              <a:buChar char="•"/>
            </a:pPr>
            <a:r>
              <a:rPr lang="en-US" altLang="en-US" sz="2100" dirty="0">
                <a:latin typeface="Arial" charset="0"/>
              </a:rPr>
              <a:t>No </a:t>
            </a:r>
            <a:r>
              <a:rPr lang="en-US" altLang="en-US" sz="2100" dirty="0" smtClean="0">
                <a:latin typeface="Arial" charset="0"/>
              </a:rPr>
              <a:t>immediate to segment</a:t>
            </a:r>
            <a:r>
              <a:rPr lang="en-US" altLang="en-US" sz="2100" i="1" dirty="0" smtClean="0">
                <a:latin typeface="Arial" charset="0"/>
              </a:rPr>
              <a:t> </a:t>
            </a:r>
            <a:r>
              <a:rPr lang="en-US" altLang="en-US" sz="2100" dirty="0" smtClean="0">
                <a:latin typeface="Arial" charset="0"/>
              </a:rPr>
              <a:t>moves</a:t>
            </a:r>
            <a:endParaRPr lang="en-US" altLang="en-US" sz="2100" dirty="0">
              <a:latin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7BB47CE-644F-44C2-8AEF-507A13A06771}" type="slidenum">
              <a:rPr lang="en-US" altLang="en-US">
                <a:solidFill>
                  <a:srgbClr val="FF9966"/>
                </a:solidFill>
              </a:rPr>
              <a:pPr/>
              <a:t>7</a:t>
            </a:fld>
            <a:endParaRPr lang="en-US" altLang="en-US">
              <a:solidFill>
                <a:srgbClr val="FF9966"/>
              </a:solidFill>
            </a:endParaRPr>
          </a:p>
        </p:txBody>
      </p:sp>
      <p:sp>
        <p:nvSpPr>
          <p:cNvPr id="96258" name="Rectangle 2"/>
          <p:cNvSpPr>
            <a:spLocks noGrp="1" noChangeArrowheads="1"/>
          </p:cNvSpPr>
          <p:nvPr>
            <p:ph type="title"/>
          </p:nvPr>
        </p:nvSpPr>
        <p:spPr/>
        <p:txBody>
          <a:bodyPr/>
          <a:lstStyle/>
          <a:p>
            <a:pPr algn="ctr"/>
            <a:r>
              <a:rPr lang="en-US" altLang="en-US" dirty="0" smtClean="0"/>
              <a:t>On Sizes and Types</a:t>
            </a:r>
            <a:endParaRPr lang="en-US" altLang="en-US" dirty="0"/>
          </a:p>
        </p:txBody>
      </p:sp>
      <p:sp>
        <p:nvSpPr>
          <p:cNvPr id="96259" name="Rectangle 3"/>
          <p:cNvSpPr>
            <a:spLocks noGrp="1" noChangeArrowheads="1"/>
          </p:cNvSpPr>
          <p:nvPr>
            <p:ph type="body" idx="1"/>
          </p:nvPr>
        </p:nvSpPr>
        <p:spPr>
          <a:xfrm>
            <a:off x="152400" y="838200"/>
            <a:ext cx="8839200" cy="5943600"/>
          </a:xfrm>
        </p:spPr>
        <p:txBody>
          <a:bodyPr/>
          <a:lstStyle/>
          <a:p>
            <a:pPr algn="just"/>
            <a:r>
              <a:rPr lang="en-US" altLang="en-US" dirty="0"/>
              <a:t>The </a:t>
            </a:r>
            <a:r>
              <a:rPr lang="en-US" altLang="en-US" dirty="0" smtClean="0"/>
              <a:t>type of </a:t>
            </a:r>
            <a:r>
              <a:rPr lang="en-US" altLang="en-US" dirty="0"/>
              <a:t>an operand is given by its size </a:t>
            </a:r>
            <a:r>
              <a:rPr lang="en-US" altLang="en-US" dirty="0" smtClean="0"/>
              <a:t>(byte, word, double-word, …, </a:t>
            </a:r>
            <a:r>
              <a:rPr lang="en-US" altLang="en-US" dirty="0" err="1" smtClean="0"/>
              <a:t>etc</a:t>
            </a:r>
            <a:r>
              <a:rPr lang="en-US" altLang="en-US" dirty="0" smtClean="0"/>
              <a:t>)</a:t>
            </a:r>
          </a:p>
          <a:p>
            <a:pPr algn="just"/>
            <a:endParaRPr lang="en-US" altLang="en-US" dirty="0"/>
          </a:p>
          <a:p>
            <a:pPr algn="just"/>
            <a:r>
              <a:rPr lang="en-US" altLang="en-US" dirty="0"/>
              <a:t>Both operands of MOV must be of the same </a:t>
            </a:r>
            <a:r>
              <a:rPr lang="en-US" altLang="en-US" dirty="0" smtClean="0"/>
              <a:t>size</a:t>
            </a:r>
          </a:p>
          <a:p>
            <a:pPr marL="0" indent="0" algn="just">
              <a:buNone/>
            </a:pPr>
            <a:endParaRPr lang="en-US" altLang="en-US" dirty="0"/>
          </a:p>
          <a:p>
            <a:pPr algn="just"/>
            <a:r>
              <a:rPr lang="en-US" altLang="en-US" dirty="0"/>
              <a:t>Type </a:t>
            </a:r>
            <a:r>
              <a:rPr lang="en-US" altLang="en-US" dirty="0" smtClean="0"/>
              <a:t>checking </a:t>
            </a:r>
            <a:r>
              <a:rPr lang="en-US" altLang="en-US" dirty="0"/>
              <a:t>is done by the </a:t>
            </a:r>
            <a:r>
              <a:rPr lang="en-US" altLang="en-US" dirty="0" smtClean="0"/>
              <a:t>assembler at compile time</a:t>
            </a:r>
          </a:p>
          <a:p>
            <a:pPr algn="just"/>
            <a:endParaRPr lang="en-US" altLang="en-US" dirty="0"/>
          </a:p>
          <a:p>
            <a:pPr algn="just"/>
            <a:r>
              <a:rPr lang="en-US" altLang="en-US" dirty="0"/>
              <a:t>The type assigned to a </a:t>
            </a:r>
            <a:r>
              <a:rPr lang="en-US" altLang="en-US" i="1" dirty="0" err="1"/>
              <a:t>mem</a:t>
            </a:r>
            <a:r>
              <a:rPr lang="en-US" altLang="en-US" dirty="0"/>
              <a:t> operand is given by its data allocation directive </a:t>
            </a:r>
            <a:r>
              <a:rPr lang="en-US" altLang="en-US" dirty="0" smtClean="0"/>
              <a:t>(BYTE, WORD, …).</a:t>
            </a:r>
            <a:endParaRPr lang="en-US" altLang="en-US" dirty="0" smtClean="0">
              <a:solidFill>
                <a:srgbClr val="FF0000"/>
              </a:solidFill>
            </a:endParaRPr>
          </a:p>
          <a:p>
            <a:pPr algn="just"/>
            <a:endParaRPr lang="en-US" altLang="en-US" dirty="0"/>
          </a:p>
          <a:p>
            <a:pPr algn="just"/>
            <a:r>
              <a:rPr lang="en-US" altLang="en-US" dirty="0"/>
              <a:t>The type assigned to a </a:t>
            </a:r>
            <a:r>
              <a:rPr lang="en-US" altLang="en-US" i="1" dirty="0" err="1" smtClean="0"/>
              <a:t>reg</a:t>
            </a:r>
            <a:r>
              <a:rPr lang="en-US" altLang="en-US" dirty="0"/>
              <a:t> </a:t>
            </a:r>
            <a:r>
              <a:rPr lang="en-US" altLang="en-US" dirty="0" smtClean="0"/>
              <a:t>operand is </a:t>
            </a:r>
            <a:r>
              <a:rPr lang="en-US" altLang="en-US" dirty="0"/>
              <a:t>given by its </a:t>
            </a:r>
            <a:r>
              <a:rPr lang="en-US" altLang="en-US" dirty="0" smtClean="0"/>
              <a:t>size. </a:t>
            </a:r>
          </a:p>
          <a:p>
            <a:pPr algn="just"/>
            <a:endParaRPr lang="en-US" altLang="en-US" dirty="0"/>
          </a:p>
          <a:p>
            <a:pPr algn="just"/>
            <a:r>
              <a:rPr lang="en-US" altLang="en-US" dirty="0"/>
              <a:t>An </a:t>
            </a:r>
            <a:r>
              <a:rPr lang="en-US" altLang="en-US" i="1" dirty="0" err="1"/>
              <a:t>imm</a:t>
            </a:r>
            <a:r>
              <a:rPr lang="en-US" altLang="en-US" dirty="0"/>
              <a:t> source operand of MOV must fit into the size of the destination </a:t>
            </a:r>
            <a:r>
              <a:rPr lang="en-US" altLang="en-US" dirty="0" smtClean="0"/>
              <a:t>operand.</a:t>
            </a:r>
            <a:endParaRPr lang="en-US" altLang="en-US" strike="sngStrike" dirty="0">
              <a:solidFill>
                <a:srgbClr val="FF0000"/>
              </a:solidFill>
            </a:endParaRPr>
          </a:p>
          <a:p>
            <a:pPr lvl="1"/>
            <a:endParaRPr lang="en-US" altLang="en-US" dirty="0"/>
          </a:p>
        </p:txBody>
      </p:sp>
    </p:spTree>
    <p:extLst>
      <p:ext uri="{BB962C8B-B14F-4D97-AF65-F5344CB8AC3E}">
        <p14:creationId xmlns:p14="http://schemas.microsoft.com/office/powerpoint/2010/main" val="22218401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2"/>
          <p:cNvSpPr>
            <a:spLocks noGrp="1"/>
          </p:cNvSpPr>
          <p:nvPr>
            <p:ph type="ftr" sz="quarter" idx="10"/>
          </p:nvPr>
        </p:nvSpPr>
        <p:spPr/>
        <p:txBody>
          <a:bodyPr/>
          <a:lstStyle/>
          <a:p>
            <a:r>
              <a:rPr lang="en-US" altLang="en-US"/>
              <a:t>Irvine, Kip R. Assembly Language for x86 Processors 6/e, 2010.</a:t>
            </a:r>
          </a:p>
        </p:txBody>
      </p:sp>
      <p:sp>
        <p:nvSpPr>
          <p:cNvPr id="11" name="Slide Number Placeholder 3"/>
          <p:cNvSpPr>
            <a:spLocks noGrp="1"/>
          </p:cNvSpPr>
          <p:nvPr>
            <p:ph type="sldNum" sz="quarter" idx="11"/>
          </p:nvPr>
        </p:nvSpPr>
        <p:spPr/>
        <p:txBody>
          <a:bodyPr/>
          <a:lstStyle/>
          <a:p>
            <a:fld id="{E6441C04-B4FB-4609-90AE-ACF5D8791A35}" type="slidenum">
              <a:rPr lang="en-US" altLang="en-US"/>
              <a:pPr/>
              <a:t>8</a:t>
            </a:fld>
            <a:endParaRPr lang="en-US" altLang="en-US"/>
          </a:p>
        </p:txBody>
      </p:sp>
      <p:sp>
        <p:nvSpPr>
          <p:cNvPr id="151554" name="Rectangle 2"/>
          <p:cNvSpPr>
            <a:spLocks noGrp="1" noChangeArrowheads="1"/>
          </p:cNvSpPr>
          <p:nvPr>
            <p:ph type="title"/>
          </p:nvPr>
        </p:nvSpPr>
        <p:spPr/>
        <p:txBody>
          <a:bodyPr/>
          <a:lstStyle/>
          <a:p>
            <a:r>
              <a:rPr lang="en-US" altLang="en-US" dirty="0">
                <a:solidFill>
                  <a:srgbClr val="92D050"/>
                </a:solidFill>
              </a:rPr>
              <a:t>Your turn . . .</a:t>
            </a:r>
          </a:p>
        </p:txBody>
      </p:sp>
      <p:sp>
        <p:nvSpPr>
          <p:cNvPr id="151555" name="Text Box 3"/>
          <p:cNvSpPr txBox="1">
            <a:spLocks noChangeArrowheads="1"/>
          </p:cNvSpPr>
          <p:nvPr/>
        </p:nvSpPr>
        <p:spPr bwMode="auto">
          <a:xfrm>
            <a:off x="685800" y="1905000"/>
            <a:ext cx="80772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40000"/>
              </a:lnSpc>
              <a:spcBef>
                <a:spcPct val="50000"/>
              </a:spcBef>
            </a:pPr>
            <a:r>
              <a:rPr lang="en-US" altLang="en-US" sz="1800" b="1">
                <a:latin typeface="Courier New" pitchFamily="49" charset="0"/>
              </a:rPr>
              <a:t>.data</a:t>
            </a:r>
          </a:p>
          <a:p>
            <a:pPr>
              <a:lnSpc>
                <a:spcPct val="40000"/>
              </a:lnSpc>
              <a:spcBef>
                <a:spcPct val="50000"/>
              </a:spcBef>
            </a:pPr>
            <a:r>
              <a:rPr lang="en-US" altLang="en-US" sz="1800" b="1">
                <a:latin typeface="Courier New" pitchFamily="49" charset="0"/>
              </a:rPr>
              <a:t>bVal  BYTE   100</a:t>
            </a:r>
          </a:p>
          <a:p>
            <a:pPr>
              <a:lnSpc>
                <a:spcPct val="40000"/>
              </a:lnSpc>
              <a:spcBef>
                <a:spcPct val="50000"/>
              </a:spcBef>
            </a:pPr>
            <a:r>
              <a:rPr lang="en-US" altLang="en-US" sz="1800" b="1">
                <a:latin typeface="Courier New" pitchFamily="49" charset="0"/>
              </a:rPr>
              <a:t>bVal2 BYTE   ?</a:t>
            </a:r>
          </a:p>
          <a:p>
            <a:pPr>
              <a:lnSpc>
                <a:spcPct val="40000"/>
              </a:lnSpc>
              <a:spcBef>
                <a:spcPct val="50000"/>
              </a:spcBef>
            </a:pPr>
            <a:r>
              <a:rPr lang="en-US" altLang="en-US" sz="1800" b="1">
                <a:latin typeface="Courier New" pitchFamily="49" charset="0"/>
              </a:rPr>
              <a:t>wVal  WORD   2</a:t>
            </a:r>
          </a:p>
          <a:p>
            <a:pPr>
              <a:lnSpc>
                <a:spcPct val="40000"/>
              </a:lnSpc>
              <a:spcBef>
                <a:spcPct val="50000"/>
              </a:spcBef>
            </a:pPr>
            <a:r>
              <a:rPr lang="en-US" altLang="en-US" sz="1800" b="1">
                <a:latin typeface="Courier New" pitchFamily="49" charset="0"/>
              </a:rPr>
              <a:t>dVal  DWORD  5</a:t>
            </a:r>
          </a:p>
          <a:p>
            <a:pPr>
              <a:lnSpc>
                <a:spcPct val="40000"/>
              </a:lnSpc>
              <a:spcBef>
                <a:spcPct val="50000"/>
              </a:spcBef>
            </a:pPr>
            <a:r>
              <a:rPr lang="en-US" altLang="en-US" sz="1800" b="1">
                <a:latin typeface="Courier New" pitchFamily="49" charset="0"/>
              </a:rPr>
              <a:t>.code</a:t>
            </a:r>
          </a:p>
          <a:p>
            <a:pPr>
              <a:lnSpc>
                <a:spcPct val="50000"/>
              </a:lnSpc>
              <a:spcBef>
                <a:spcPct val="50000"/>
              </a:spcBef>
            </a:pPr>
            <a:r>
              <a:rPr lang="en-US" altLang="en-US" sz="1800" b="1">
                <a:latin typeface="Courier New" pitchFamily="49" charset="0"/>
              </a:rPr>
              <a:t>	mov ds,45</a:t>
            </a:r>
          </a:p>
          <a:p>
            <a:pPr>
              <a:lnSpc>
                <a:spcPct val="50000"/>
              </a:lnSpc>
              <a:spcBef>
                <a:spcPct val="50000"/>
              </a:spcBef>
            </a:pPr>
            <a:r>
              <a:rPr lang="en-US" altLang="en-US" sz="1800" b="1">
                <a:latin typeface="Courier New" pitchFamily="49" charset="0"/>
              </a:rPr>
              <a:t>	mov esi,wVal</a:t>
            </a:r>
          </a:p>
          <a:p>
            <a:pPr>
              <a:lnSpc>
                <a:spcPct val="50000"/>
              </a:lnSpc>
              <a:spcBef>
                <a:spcPct val="50000"/>
              </a:spcBef>
            </a:pPr>
            <a:r>
              <a:rPr lang="en-US" altLang="en-US" sz="1800" b="1">
                <a:latin typeface="Courier New" pitchFamily="49" charset="0"/>
              </a:rPr>
              <a:t>	mov eip,dVal</a:t>
            </a:r>
          </a:p>
          <a:p>
            <a:pPr>
              <a:lnSpc>
                <a:spcPct val="50000"/>
              </a:lnSpc>
              <a:spcBef>
                <a:spcPct val="50000"/>
              </a:spcBef>
            </a:pPr>
            <a:r>
              <a:rPr lang="en-US" altLang="en-US" sz="1800" b="1">
                <a:latin typeface="Courier New" pitchFamily="49" charset="0"/>
              </a:rPr>
              <a:t>	mov 25,bVal</a:t>
            </a:r>
          </a:p>
          <a:p>
            <a:pPr>
              <a:lnSpc>
                <a:spcPct val="50000"/>
              </a:lnSpc>
              <a:spcBef>
                <a:spcPct val="50000"/>
              </a:spcBef>
            </a:pPr>
            <a:r>
              <a:rPr lang="en-US" altLang="en-US" sz="1800" b="1">
                <a:latin typeface="Courier New" pitchFamily="49" charset="0"/>
              </a:rPr>
              <a:t>	mov bVal2,bVal</a:t>
            </a:r>
          </a:p>
        </p:txBody>
      </p:sp>
      <p:sp>
        <p:nvSpPr>
          <p:cNvPr id="151556" name="Text Box 4"/>
          <p:cNvSpPr txBox="1">
            <a:spLocks noChangeArrowheads="1"/>
          </p:cNvSpPr>
          <p:nvPr/>
        </p:nvSpPr>
        <p:spPr bwMode="auto">
          <a:xfrm>
            <a:off x="609600" y="990600"/>
            <a:ext cx="76962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t>Explain why each of the following MOV statements are invalid:</a:t>
            </a:r>
          </a:p>
        </p:txBody>
      </p:sp>
      <p:sp>
        <p:nvSpPr>
          <p:cNvPr id="151559" name="Text Box 7"/>
          <p:cNvSpPr txBox="1">
            <a:spLocks noChangeArrowheads="1"/>
          </p:cNvSpPr>
          <p:nvPr/>
        </p:nvSpPr>
        <p:spPr bwMode="auto">
          <a:xfrm>
            <a:off x="3276600" y="3352800"/>
            <a:ext cx="548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2857500" algn="l"/>
                <a:tab pos="4114800" algn="l"/>
              </a:tabLst>
              <a:defRPr sz="2400">
                <a:solidFill>
                  <a:schemeClr val="tx1"/>
                </a:solidFill>
                <a:latin typeface="Times New Roman" pitchFamily="18" charset="0"/>
              </a:defRPr>
            </a:lvl1pPr>
            <a:lvl2pPr>
              <a:tabLst>
                <a:tab pos="457200" algn="l"/>
                <a:tab pos="2857500" algn="l"/>
                <a:tab pos="4114800" algn="l"/>
              </a:tabLst>
              <a:defRPr sz="2400">
                <a:solidFill>
                  <a:schemeClr val="tx1"/>
                </a:solidFill>
                <a:latin typeface="Times New Roman" pitchFamily="18" charset="0"/>
              </a:defRPr>
            </a:lvl2pPr>
            <a:lvl3pPr>
              <a:tabLst>
                <a:tab pos="457200" algn="l"/>
                <a:tab pos="2857500" algn="l"/>
                <a:tab pos="4114800" algn="l"/>
              </a:tabLst>
              <a:defRPr sz="2400">
                <a:solidFill>
                  <a:schemeClr val="tx1"/>
                </a:solidFill>
                <a:latin typeface="Times New Roman" pitchFamily="18" charset="0"/>
              </a:defRPr>
            </a:lvl3pPr>
            <a:lvl4pPr>
              <a:tabLst>
                <a:tab pos="457200" algn="l"/>
                <a:tab pos="2857500" algn="l"/>
                <a:tab pos="4114800" algn="l"/>
              </a:tabLst>
              <a:defRPr sz="2400">
                <a:solidFill>
                  <a:schemeClr val="tx1"/>
                </a:solidFill>
                <a:latin typeface="Times New Roman" pitchFamily="18" charset="0"/>
              </a:defRPr>
            </a:lvl4pPr>
            <a:lvl5pPr>
              <a:tabLst>
                <a:tab pos="457200" algn="l"/>
                <a:tab pos="28575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28575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28575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28575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28575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a:solidFill>
                  <a:schemeClr val="tx2"/>
                </a:solidFill>
                <a:latin typeface="Courier New" pitchFamily="49" charset="0"/>
              </a:rPr>
              <a:t>immediate move to DS not permitted</a:t>
            </a:r>
          </a:p>
          <a:p>
            <a:pPr>
              <a:lnSpc>
                <a:spcPct val="50000"/>
              </a:lnSpc>
              <a:spcBef>
                <a:spcPct val="50000"/>
              </a:spcBef>
            </a:pPr>
            <a:endParaRPr lang="en-US" altLang="en-US" sz="1800" b="1">
              <a:solidFill>
                <a:schemeClr val="tx2"/>
              </a:solidFill>
              <a:latin typeface="Courier New" pitchFamily="49" charset="0"/>
            </a:endParaRPr>
          </a:p>
        </p:txBody>
      </p:sp>
      <p:sp>
        <p:nvSpPr>
          <p:cNvPr id="151560" name="Text Box 8"/>
          <p:cNvSpPr txBox="1">
            <a:spLocks noChangeArrowheads="1"/>
          </p:cNvSpPr>
          <p:nvPr/>
        </p:nvSpPr>
        <p:spPr bwMode="auto">
          <a:xfrm>
            <a:off x="3276600" y="3638550"/>
            <a:ext cx="548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2857500" algn="l"/>
                <a:tab pos="4114800" algn="l"/>
              </a:tabLst>
              <a:defRPr sz="2400">
                <a:solidFill>
                  <a:schemeClr val="tx1"/>
                </a:solidFill>
                <a:latin typeface="Times New Roman" pitchFamily="18" charset="0"/>
              </a:defRPr>
            </a:lvl1pPr>
            <a:lvl2pPr>
              <a:tabLst>
                <a:tab pos="457200" algn="l"/>
                <a:tab pos="2857500" algn="l"/>
                <a:tab pos="4114800" algn="l"/>
              </a:tabLst>
              <a:defRPr sz="2400">
                <a:solidFill>
                  <a:schemeClr val="tx1"/>
                </a:solidFill>
                <a:latin typeface="Times New Roman" pitchFamily="18" charset="0"/>
              </a:defRPr>
            </a:lvl2pPr>
            <a:lvl3pPr>
              <a:tabLst>
                <a:tab pos="457200" algn="l"/>
                <a:tab pos="2857500" algn="l"/>
                <a:tab pos="4114800" algn="l"/>
              </a:tabLst>
              <a:defRPr sz="2400">
                <a:solidFill>
                  <a:schemeClr val="tx1"/>
                </a:solidFill>
                <a:latin typeface="Times New Roman" pitchFamily="18" charset="0"/>
              </a:defRPr>
            </a:lvl3pPr>
            <a:lvl4pPr>
              <a:tabLst>
                <a:tab pos="457200" algn="l"/>
                <a:tab pos="2857500" algn="l"/>
                <a:tab pos="4114800" algn="l"/>
              </a:tabLst>
              <a:defRPr sz="2400">
                <a:solidFill>
                  <a:schemeClr val="tx1"/>
                </a:solidFill>
                <a:latin typeface="Times New Roman" pitchFamily="18" charset="0"/>
              </a:defRPr>
            </a:lvl4pPr>
            <a:lvl5pPr>
              <a:tabLst>
                <a:tab pos="457200" algn="l"/>
                <a:tab pos="28575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28575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28575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28575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28575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a:solidFill>
                  <a:schemeClr val="tx2"/>
                </a:solidFill>
                <a:latin typeface="Courier New" pitchFamily="49" charset="0"/>
              </a:rPr>
              <a:t>size mismatch</a:t>
            </a:r>
          </a:p>
          <a:p>
            <a:pPr>
              <a:lnSpc>
                <a:spcPct val="50000"/>
              </a:lnSpc>
              <a:spcBef>
                <a:spcPct val="50000"/>
              </a:spcBef>
            </a:pPr>
            <a:endParaRPr lang="en-US" altLang="en-US" sz="1800" b="1">
              <a:solidFill>
                <a:schemeClr val="tx2"/>
              </a:solidFill>
              <a:latin typeface="Courier New" pitchFamily="49" charset="0"/>
            </a:endParaRPr>
          </a:p>
        </p:txBody>
      </p:sp>
      <p:sp>
        <p:nvSpPr>
          <p:cNvPr id="151561" name="Text Box 9"/>
          <p:cNvSpPr txBox="1">
            <a:spLocks noChangeArrowheads="1"/>
          </p:cNvSpPr>
          <p:nvPr/>
        </p:nvSpPr>
        <p:spPr bwMode="auto">
          <a:xfrm>
            <a:off x="3276600" y="3924300"/>
            <a:ext cx="548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2857500" algn="l"/>
                <a:tab pos="4114800" algn="l"/>
              </a:tabLst>
              <a:defRPr sz="2400">
                <a:solidFill>
                  <a:schemeClr val="tx1"/>
                </a:solidFill>
                <a:latin typeface="Times New Roman" pitchFamily="18" charset="0"/>
              </a:defRPr>
            </a:lvl1pPr>
            <a:lvl2pPr>
              <a:tabLst>
                <a:tab pos="457200" algn="l"/>
                <a:tab pos="2857500" algn="l"/>
                <a:tab pos="4114800" algn="l"/>
              </a:tabLst>
              <a:defRPr sz="2400">
                <a:solidFill>
                  <a:schemeClr val="tx1"/>
                </a:solidFill>
                <a:latin typeface="Times New Roman" pitchFamily="18" charset="0"/>
              </a:defRPr>
            </a:lvl2pPr>
            <a:lvl3pPr>
              <a:tabLst>
                <a:tab pos="457200" algn="l"/>
                <a:tab pos="2857500" algn="l"/>
                <a:tab pos="4114800" algn="l"/>
              </a:tabLst>
              <a:defRPr sz="2400">
                <a:solidFill>
                  <a:schemeClr val="tx1"/>
                </a:solidFill>
                <a:latin typeface="Times New Roman" pitchFamily="18" charset="0"/>
              </a:defRPr>
            </a:lvl3pPr>
            <a:lvl4pPr>
              <a:tabLst>
                <a:tab pos="457200" algn="l"/>
                <a:tab pos="2857500" algn="l"/>
                <a:tab pos="4114800" algn="l"/>
              </a:tabLst>
              <a:defRPr sz="2400">
                <a:solidFill>
                  <a:schemeClr val="tx1"/>
                </a:solidFill>
                <a:latin typeface="Times New Roman" pitchFamily="18" charset="0"/>
              </a:defRPr>
            </a:lvl4pPr>
            <a:lvl5pPr>
              <a:tabLst>
                <a:tab pos="457200" algn="l"/>
                <a:tab pos="28575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28575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28575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28575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28575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a:solidFill>
                  <a:schemeClr val="tx2"/>
                </a:solidFill>
                <a:latin typeface="Courier New" pitchFamily="49" charset="0"/>
              </a:rPr>
              <a:t>EIP cannot be the destination</a:t>
            </a:r>
          </a:p>
          <a:p>
            <a:pPr>
              <a:lnSpc>
                <a:spcPct val="50000"/>
              </a:lnSpc>
              <a:spcBef>
                <a:spcPct val="50000"/>
              </a:spcBef>
            </a:pPr>
            <a:endParaRPr lang="en-US" altLang="en-US" sz="1800" b="1">
              <a:solidFill>
                <a:schemeClr val="tx2"/>
              </a:solidFill>
              <a:latin typeface="Courier New" pitchFamily="49" charset="0"/>
            </a:endParaRPr>
          </a:p>
        </p:txBody>
      </p:sp>
      <p:sp>
        <p:nvSpPr>
          <p:cNvPr id="151562" name="Text Box 10"/>
          <p:cNvSpPr txBox="1">
            <a:spLocks noChangeArrowheads="1"/>
          </p:cNvSpPr>
          <p:nvPr/>
        </p:nvSpPr>
        <p:spPr bwMode="auto">
          <a:xfrm>
            <a:off x="3276600" y="4191000"/>
            <a:ext cx="548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2857500" algn="l"/>
                <a:tab pos="4114800" algn="l"/>
              </a:tabLst>
              <a:defRPr sz="2400">
                <a:solidFill>
                  <a:schemeClr val="tx1"/>
                </a:solidFill>
                <a:latin typeface="Times New Roman" pitchFamily="18" charset="0"/>
              </a:defRPr>
            </a:lvl1pPr>
            <a:lvl2pPr>
              <a:tabLst>
                <a:tab pos="457200" algn="l"/>
                <a:tab pos="2857500" algn="l"/>
                <a:tab pos="4114800" algn="l"/>
              </a:tabLst>
              <a:defRPr sz="2400">
                <a:solidFill>
                  <a:schemeClr val="tx1"/>
                </a:solidFill>
                <a:latin typeface="Times New Roman" pitchFamily="18" charset="0"/>
              </a:defRPr>
            </a:lvl2pPr>
            <a:lvl3pPr>
              <a:tabLst>
                <a:tab pos="457200" algn="l"/>
                <a:tab pos="2857500" algn="l"/>
                <a:tab pos="4114800" algn="l"/>
              </a:tabLst>
              <a:defRPr sz="2400">
                <a:solidFill>
                  <a:schemeClr val="tx1"/>
                </a:solidFill>
                <a:latin typeface="Times New Roman" pitchFamily="18" charset="0"/>
              </a:defRPr>
            </a:lvl3pPr>
            <a:lvl4pPr>
              <a:tabLst>
                <a:tab pos="457200" algn="l"/>
                <a:tab pos="2857500" algn="l"/>
                <a:tab pos="4114800" algn="l"/>
              </a:tabLst>
              <a:defRPr sz="2400">
                <a:solidFill>
                  <a:schemeClr val="tx1"/>
                </a:solidFill>
                <a:latin typeface="Times New Roman" pitchFamily="18" charset="0"/>
              </a:defRPr>
            </a:lvl4pPr>
            <a:lvl5pPr>
              <a:tabLst>
                <a:tab pos="457200" algn="l"/>
                <a:tab pos="28575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28575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28575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28575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28575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a:solidFill>
                  <a:schemeClr val="tx2"/>
                </a:solidFill>
                <a:latin typeface="Courier New" pitchFamily="49" charset="0"/>
              </a:rPr>
              <a:t>immediate value cannot be destination</a:t>
            </a:r>
          </a:p>
          <a:p>
            <a:pPr>
              <a:lnSpc>
                <a:spcPct val="50000"/>
              </a:lnSpc>
              <a:spcBef>
                <a:spcPct val="50000"/>
              </a:spcBef>
            </a:pPr>
            <a:endParaRPr lang="en-US" altLang="en-US" sz="1800" b="1">
              <a:solidFill>
                <a:schemeClr val="tx2"/>
              </a:solidFill>
              <a:latin typeface="Courier New" pitchFamily="49" charset="0"/>
            </a:endParaRPr>
          </a:p>
        </p:txBody>
      </p:sp>
      <p:sp>
        <p:nvSpPr>
          <p:cNvPr id="151563" name="Text Box 11"/>
          <p:cNvSpPr txBox="1">
            <a:spLocks noChangeArrowheads="1"/>
          </p:cNvSpPr>
          <p:nvPr/>
        </p:nvSpPr>
        <p:spPr bwMode="auto">
          <a:xfrm>
            <a:off x="3276600" y="4495800"/>
            <a:ext cx="548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2857500" algn="l"/>
                <a:tab pos="4114800" algn="l"/>
              </a:tabLst>
              <a:defRPr sz="2400">
                <a:solidFill>
                  <a:schemeClr val="tx1"/>
                </a:solidFill>
                <a:latin typeface="Times New Roman" pitchFamily="18" charset="0"/>
              </a:defRPr>
            </a:lvl1pPr>
            <a:lvl2pPr>
              <a:tabLst>
                <a:tab pos="457200" algn="l"/>
                <a:tab pos="2857500" algn="l"/>
                <a:tab pos="4114800" algn="l"/>
              </a:tabLst>
              <a:defRPr sz="2400">
                <a:solidFill>
                  <a:schemeClr val="tx1"/>
                </a:solidFill>
                <a:latin typeface="Times New Roman" pitchFamily="18" charset="0"/>
              </a:defRPr>
            </a:lvl2pPr>
            <a:lvl3pPr>
              <a:tabLst>
                <a:tab pos="457200" algn="l"/>
                <a:tab pos="2857500" algn="l"/>
                <a:tab pos="4114800" algn="l"/>
              </a:tabLst>
              <a:defRPr sz="2400">
                <a:solidFill>
                  <a:schemeClr val="tx1"/>
                </a:solidFill>
                <a:latin typeface="Times New Roman" pitchFamily="18" charset="0"/>
              </a:defRPr>
            </a:lvl3pPr>
            <a:lvl4pPr>
              <a:tabLst>
                <a:tab pos="457200" algn="l"/>
                <a:tab pos="2857500" algn="l"/>
                <a:tab pos="4114800" algn="l"/>
              </a:tabLst>
              <a:defRPr sz="2400">
                <a:solidFill>
                  <a:schemeClr val="tx1"/>
                </a:solidFill>
                <a:latin typeface="Times New Roman" pitchFamily="18" charset="0"/>
              </a:defRPr>
            </a:lvl4pPr>
            <a:lvl5pPr>
              <a:tabLst>
                <a:tab pos="457200" algn="l"/>
                <a:tab pos="28575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28575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28575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28575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28575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a:solidFill>
                  <a:schemeClr val="tx2"/>
                </a:solidFill>
                <a:latin typeface="Courier New" pitchFamily="49" charset="0"/>
              </a:rPr>
              <a:t>memory-to-memory move not permitted</a:t>
            </a:r>
          </a:p>
          <a:p>
            <a:pPr>
              <a:lnSpc>
                <a:spcPct val="50000"/>
              </a:lnSpc>
              <a:spcBef>
                <a:spcPct val="50000"/>
              </a:spcBef>
            </a:pPr>
            <a:endParaRPr lang="en-US" altLang="en-US" sz="1800" b="1">
              <a:solidFill>
                <a:schemeClr val="tx2"/>
              </a:solidFill>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15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156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156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156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15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9" grpId="0" autoUpdateAnimBg="0"/>
      <p:bldP spid="151560" grpId="0" autoUpdateAnimBg="0"/>
      <p:bldP spid="151561" grpId="0" autoUpdateAnimBg="0"/>
      <p:bldP spid="151562" grpId="0" autoUpdateAnimBg="0"/>
      <p:bldP spid="151563"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
          <p:cNvSpPr>
            <a:spLocks noGrp="1"/>
          </p:cNvSpPr>
          <p:nvPr>
            <p:ph type="ftr" sz="quarter" idx="10"/>
          </p:nvPr>
        </p:nvSpPr>
        <p:spPr>
          <a:xfrm>
            <a:off x="304800" y="6553200"/>
            <a:ext cx="4800600" cy="152399"/>
          </a:xfrm>
        </p:spPr>
        <p:txBody>
          <a:bodyPr/>
          <a:lstStyle/>
          <a:p>
            <a:r>
              <a:rPr lang="en-US" altLang="en-US" dirty="0"/>
              <a:t>Irvine, Kip R. Assembly Language for x86 Processors 6/e, 2010.</a:t>
            </a:r>
          </a:p>
        </p:txBody>
      </p:sp>
      <p:sp>
        <p:nvSpPr>
          <p:cNvPr id="8" name="Slide Number Placeholder 3"/>
          <p:cNvSpPr>
            <a:spLocks noGrp="1"/>
          </p:cNvSpPr>
          <p:nvPr>
            <p:ph type="sldNum" sz="quarter" idx="11"/>
          </p:nvPr>
        </p:nvSpPr>
        <p:spPr/>
        <p:txBody>
          <a:bodyPr/>
          <a:lstStyle/>
          <a:p>
            <a:fld id="{0741B726-101B-46C6-851D-974794C07D9D}" type="slidenum">
              <a:rPr lang="en-US" altLang="en-US"/>
              <a:pPr/>
              <a:t>9</a:t>
            </a:fld>
            <a:endParaRPr lang="en-US" altLang="en-US"/>
          </a:p>
        </p:txBody>
      </p:sp>
      <p:sp>
        <p:nvSpPr>
          <p:cNvPr id="79874" name="Rectangle 2"/>
          <p:cNvSpPr>
            <a:spLocks noGrp="1" noChangeArrowheads="1"/>
          </p:cNvSpPr>
          <p:nvPr>
            <p:ph type="title"/>
          </p:nvPr>
        </p:nvSpPr>
        <p:spPr/>
        <p:txBody>
          <a:bodyPr/>
          <a:lstStyle/>
          <a:p>
            <a:r>
              <a:rPr lang="en-US" altLang="en-US" dirty="0"/>
              <a:t>Zero Extension</a:t>
            </a:r>
          </a:p>
        </p:txBody>
      </p:sp>
      <p:sp>
        <p:nvSpPr>
          <p:cNvPr id="79875" name="Text Box 3"/>
          <p:cNvSpPr txBox="1">
            <a:spLocks noChangeArrowheads="1"/>
          </p:cNvSpPr>
          <p:nvPr/>
        </p:nvSpPr>
        <p:spPr bwMode="auto">
          <a:xfrm>
            <a:off x="1447800" y="4191000"/>
            <a:ext cx="7543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80000"/>
              </a:lnSpc>
              <a:spcBef>
                <a:spcPct val="50000"/>
              </a:spcBef>
            </a:pPr>
            <a:r>
              <a:rPr lang="en-US" altLang="en-US" sz="1800" b="1" dirty="0" err="1">
                <a:latin typeface="Courier New" pitchFamily="49" charset="0"/>
              </a:rPr>
              <a:t>mov</a:t>
            </a:r>
            <a:r>
              <a:rPr lang="en-US" altLang="en-US" sz="1800" b="1" dirty="0">
                <a:latin typeface="Courier New" pitchFamily="49" charset="0"/>
              </a:rPr>
              <a:t> bl,10001111b</a:t>
            </a:r>
          </a:p>
          <a:p>
            <a:pPr>
              <a:lnSpc>
                <a:spcPct val="80000"/>
              </a:lnSpc>
              <a:spcBef>
                <a:spcPct val="50000"/>
              </a:spcBef>
            </a:pPr>
            <a:r>
              <a:rPr lang="en-US" altLang="en-US" sz="1800" b="1" dirty="0" err="1">
                <a:solidFill>
                  <a:schemeClr val="tx2"/>
                </a:solidFill>
                <a:latin typeface="Courier New" pitchFamily="49" charset="0"/>
              </a:rPr>
              <a:t>movzx</a:t>
            </a:r>
            <a:r>
              <a:rPr lang="en-US" altLang="en-US" sz="1800" b="1" dirty="0">
                <a:latin typeface="Courier New" pitchFamily="49" charset="0"/>
              </a:rPr>
              <a:t> </a:t>
            </a:r>
            <a:r>
              <a:rPr lang="en-US" altLang="en-US" sz="1800" b="1" dirty="0" err="1">
                <a:latin typeface="Courier New" pitchFamily="49" charset="0"/>
              </a:rPr>
              <a:t>ax,bl</a:t>
            </a:r>
            <a:r>
              <a:rPr lang="en-US" altLang="en-US" sz="1800" b="1" dirty="0">
                <a:latin typeface="Courier New" pitchFamily="49" charset="0"/>
              </a:rPr>
              <a:t>	; </a:t>
            </a:r>
            <a:r>
              <a:rPr lang="en-US" altLang="en-US" sz="1800" b="1" dirty="0" smtClean="0">
                <a:latin typeface="Courier New" pitchFamily="49" charset="0"/>
              </a:rPr>
              <a:t>zero-extension</a:t>
            </a:r>
          </a:p>
          <a:p>
            <a:pPr>
              <a:lnSpc>
                <a:spcPct val="80000"/>
              </a:lnSpc>
              <a:spcBef>
                <a:spcPct val="50000"/>
              </a:spcBef>
            </a:pPr>
            <a:r>
              <a:rPr lang="en-US" altLang="en-US" sz="1800" b="1" strike="sngStrike" dirty="0" err="1">
                <a:solidFill>
                  <a:srgbClr val="FFC000"/>
                </a:solidFill>
                <a:latin typeface="Courier New" pitchFamily="49" charset="0"/>
              </a:rPr>
              <a:t>m</a:t>
            </a:r>
            <a:r>
              <a:rPr lang="en-US" altLang="en-US" sz="1800" b="1" strike="sngStrike" dirty="0" err="1" smtClean="0">
                <a:solidFill>
                  <a:srgbClr val="FFC000"/>
                </a:solidFill>
                <a:latin typeface="Courier New" pitchFamily="49" charset="0"/>
              </a:rPr>
              <a:t>ovzx</a:t>
            </a:r>
            <a:r>
              <a:rPr lang="en-US" altLang="en-US" sz="1800" b="1" strike="sngStrike" dirty="0" smtClean="0">
                <a:solidFill>
                  <a:srgbClr val="FFC000"/>
                </a:solidFill>
                <a:latin typeface="Courier New" pitchFamily="49" charset="0"/>
              </a:rPr>
              <a:t> </a:t>
            </a:r>
            <a:r>
              <a:rPr lang="en-US" altLang="en-US" sz="1800" b="1" strike="sngStrike" dirty="0" err="1" smtClean="0">
                <a:solidFill>
                  <a:srgbClr val="FFC000"/>
                </a:solidFill>
                <a:latin typeface="Courier New" pitchFamily="49" charset="0"/>
              </a:rPr>
              <a:t>ah,bl</a:t>
            </a:r>
            <a:r>
              <a:rPr lang="en-US" altLang="en-US" sz="1800" b="1" dirty="0" smtClean="0">
                <a:latin typeface="Courier New" pitchFamily="49" charset="0"/>
              </a:rPr>
              <a:t>	; illegal, size mismatch</a:t>
            </a:r>
          </a:p>
          <a:p>
            <a:pPr>
              <a:lnSpc>
                <a:spcPct val="80000"/>
              </a:lnSpc>
              <a:spcBef>
                <a:spcPct val="50000"/>
              </a:spcBef>
            </a:pPr>
            <a:endParaRPr lang="en-US" altLang="en-US" sz="1800" b="1" dirty="0">
              <a:latin typeface="Courier New" pitchFamily="49" charset="0"/>
            </a:endParaRPr>
          </a:p>
          <a:p>
            <a:pPr>
              <a:lnSpc>
                <a:spcPct val="80000"/>
              </a:lnSpc>
              <a:spcBef>
                <a:spcPct val="50000"/>
              </a:spcBef>
            </a:pPr>
            <a:endParaRPr lang="en-US" altLang="en-US" sz="1800" b="1" dirty="0">
              <a:latin typeface="Courier New" pitchFamily="49" charset="0"/>
            </a:endParaRPr>
          </a:p>
          <a:p>
            <a:pPr>
              <a:lnSpc>
                <a:spcPct val="80000"/>
              </a:lnSpc>
              <a:spcBef>
                <a:spcPct val="50000"/>
              </a:spcBef>
            </a:pPr>
            <a:r>
              <a:rPr lang="en-US" altLang="en-US" sz="1800" b="1" dirty="0" smtClean="0">
                <a:solidFill>
                  <a:srgbClr val="FFC000"/>
                </a:solidFill>
                <a:latin typeface="Courier New" pitchFamily="49" charset="0"/>
              </a:rPr>
              <a:t>Does not preserved the sign if </a:t>
            </a:r>
            <a:r>
              <a:rPr lang="en-US" altLang="en-US" sz="1800" b="1" dirty="0" err="1" smtClean="0">
                <a:solidFill>
                  <a:srgbClr val="FFC000"/>
                </a:solidFill>
                <a:latin typeface="Courier New" pitchFamily="49" charset="0"/>
              </a:rPr>
              <a:t>src</a:t>
            </a:r>
            <a:r>
              <a:rPr lang="en-US" altLang="en-US" sz="1800" b="1" dirty="0" smtClean="0">
                <a:solidFill>
                  <a:srgbClr val="FFC000"/>
                </a:solidFill>
                <a:latin typeface="Courier New" pitchFamily="49" charset="0"/>
              </a:rPr>
              <a:t> is negative</a:t>
            </a:r>
            <a:endParaRPr lang="en-US" altLang="en-US" sz="1800" b="1" dirty="0">
              <a:solidFill>
                <a:srgbClr val="FFC000"/>
              </a:solidFill>
              <a:latin typeface="Courier New" pitchFamily="49" charset="0"/>
            </a:endParaRPr>
          </a:p>
        </p:txBody>
      </p:sp>
      <p:sp>
        <p:nvSpPr>
          <p:cNvPr id="79876" name="Text Box 4"/>
          <p:cNvSpPr txBox="1">
            <a:spLocks noChangeArrowheads="1"/>
          </p:cNvSpPr>
          <p:nvPr/>
        </p:nvSpPr>
        <p:spPr bwMode="auto">
          <a:xfrm>
            <a:off x="457200" y="914400"/>
            <a:ext cx="8153400"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dirty="0"/>
              <a:t>When you copy a smaller value into a larger destination, the MOVZX instruction fills (extends) the upper half of the destination with zeros.</a:t>
            </a:r>
          </a:p>
        </p:txBody>
      </p:sp>
      <p:graphicFrame>
        <p:nvGraphicFramePr>
          <p:cNvPr id="79877" name="Object 5"/>
          <p:cNvGraphicFramePr>
            <a:graphicFrameLocks noChangeAspect="1"/>
          </p:cNvGraphicFramePr>
          <p:nvPr/>
        </p:nvGraphicFramePr>
        <p:xfrm>
          <a:off x="2209800" y="1981200"/>
          <a:ext cx="4495800" cy="1981200"/>
        </p:xfrm>
        <a:graphic>
          <a:graphicData uri="http://schemas.openxmlformats.org/presentationml/2006/ole">
            <mc:AlternateContent xmlns:mc="http://schemas.openxmlformats.org/markup-compatibility/2006">
              <mc:Choice xmlns:v="urn:schemas-microsoft-com:vml" Requires="v">
                <p:oleObj spid="_x0000_s79988" name="VISIO" r:id="rId3" imgW="2926800" imgH="1189800" progId="Visio.Drawing.6">
                  <p:embed/>
                </p:oleObj>
              </mc:Choice>
              <mc:Fallback>
                <p:oleObj name="VISIO" r:id="rId3" imgW="2926800" imgH="1189800"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l="-3510" t="-4320" b="-8011"/>
                      <a:stretch>
                        <a:fillRect/>
                      </a:stretch>
                    </p:blipFill>
                    <p:spPr bwMode="auto">
                      <a:xfrm>
                        <a:off x="2209800" y="1981200"/>
                        <a:ext cx="4495800" cy="1981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9878" name="Text Box 6"/>
          <p:cNvSpPr txBox="1">
            <a:spLocks noChangeArrowheads="1"/>
          </p:cNvSpPr>
          <p:nvPr/>
        </p:nvSpPr>
        <p:spPr bwMode="auto">
          <a:xfrm>
            <a:off x="1752600" y="5410200"/>
            <a:ext cx="5562600" cy="6032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dirty="0"/>
              <a:t>The destination must be a register.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8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8" grpId="0" animBg="1" autoUpdateAnimBg="0"/>
    </p:bldLst>
  </p:timing>
</p:sld>
</file>

<file path=ppt/theme/theme1.xml><?xml version="1.0" encoding="utf-8"?>
<a:theme xmlns:a="http://schemas.openxmlformats.org/drawingml/2006/main" name="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6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7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2_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4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5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D:\ProgramFiles2000\Microsoft Office\Templates\Presentation Designs\Soaring.pot</Template>
  <TotalTime>14002</TotalTime>
  <Words>3894</Words>
  <Application>Microsoft Macintosh PowerPoint</Application>
  <PresentationFormat>On-screen Show (4:3)</PresentationFormat>
  <Paragraphs>784</Paragraphs>
  <Slides>56</Slides>
  <Notes>12</Notes>
  <HiddenSlides>0</HiddenSlides>
  <MMClips>0</MMClips>
  <ScaleCrop>false</ScaleCrop>
  <HeadingPairs>
    <vt:vector size="8" baseType="variant">
      <vt:variant>
        <vt:lpstr>Fonts Used</vt:lpstr>
      </vt:variant>
      <vt:variant>
        <vt:i4>10</vt:i4>
      </vt:variant>
      <vt:variant>
        <vt:lpstr>Theme</vt:lpstr>
      </vt:variant>
      <vt:variant>
        <vt:i4>11</vt:i4>
      </vt:variant>
      <vt:variant>
        <vt:lpstr>Embedded OLE Servers</vt:lpstr>
      </vt:variant>
      <vt:variant>
        <vt:i4>2</vt:i4>
      </vt:variant>
      <vt:variant>
        <vt:lpstr>Slide Titles</vt:lpstr>
      </vt:variant>
      <vt:variant>
        <vt:i4>56</vt:i4>
      </vt:variant>
    </vt:vector>
  </HeadingPairs>
  <TitlesOfParts>
    <vt:vector size="79" baseType="lpstr">
      <vt:lpstr>Arial Black</vt:lpstr>
      <vt:lpstr>Arial Narrow</vt:lpstr>
      <vt:lpstr>Courier</vt:lpstr>
      <vt:lpstr>Courier New</vt:lpstr>
      <vt:lpstr>Monotype Sorts</vt:lpstr>
      <vt:lpstr>Symbol</vt:lpstr>
      <vt:lpstr>Times New Roman</vt:lpstr>
      <vt:lpstr>Viner Hand ITC</vt:lpstr>
      <vt:lpstr>Wingdings</vt:lpstr>
      <vt:lpstr>Arial</vt:lpstr>
      <vt:lpstr>Soaring</vt:lpstr>
      <vt:lpstr>CodeStyle</vt:lpstr>
      <vt:lpstr>1_Soaring</vt:lpstr>
      <vt:lpstr>1_CodeStyle</vt:lpstr>
      <vt:lpstr>2_CodeStyle</vt:lpstr>
      <vt:lpstr>3_CodeStyle</vt:lpstr>
      <vt:lpstr>2_Soaring</vt:lpstr>
      <vt:lpstr>4_CodeStyle</vt:lpstr>
      <vt:lpstr>5_CodeStyle</vt:lpstr>
      <vt:lpstr>6_CodeStyle</vt:lpstr>
      <vt:lpstr>7_CodeStyle</vt:lpstr>
      <vt:lpstr>VISIO</vt:lpstr>
      <vt:lpstr>Clip</vt:lpstr>
      <vt:lpstr>Assembly Language for x86 Processors 6th Edition  </vt:lpstr>
      <vt:lpstr>Instruction Format Examples</vt:lpstr>
      <vt:lpstr>Operand Types</vt:lpstr>
      <vt:lpstr>Instruction Operand Notation</vt:lpstr>
      <vt:lpstr>Direct Memory Operands</vt:lpstr>
      <vt:lpstr>Data Transfer Instructions  MOV Instruction</vt:lpstr>
      <vt:lpstr>On Sizes and Types</vt:lpstr>
      <vt:lpstr>Your turn . . .</vt:lpstr>
      <vt:lpstr>Zero Extension</vt:lpstr>
      <vt:lpstr>Sign Extension</vt:lpstr>
      <vt:lpstr>XCHG Instruction</vt:lpstr>
      <vt:lpstr>Direct-Offset Operands – Another Example</vt:lpstr>
      <vt:lpstr>Direct-Offset Operands</vt:lpstr>
      <vt:lpstr>Your turn. . .</vt:lpstr>
      <vt:lpstr>Exercise 2</vt:lpstr>
      <vt:lpstr>Simple Arithmetic Instructions INC and DEC Instructions</vt:lpstr>
      <vt:lpstr>INC and DEC Examples</vt:lpstr>
      <vt:lpstr>ADD and SUB Instructions</vt:lpstr>
      <vt:lpstr>Evaluate this . . . </vt:lpstr>
      <vt:lpstr>Evaluate this . . . (cont)</vt:lpstr>
      <vt:lpstr>NEG (negate) Instruction</vt:lpstr>
      <vt:lpstr>Flags Affected by Arithmetic</vt:lpstr>
      <vt:lpstr>Signed and Unsigned Integers A Hardware Viewpoint</vt:lpstr>
      <vt:lpstr>Overflow Flag and Carry Flag A Hardware Viewpoint</vt:lpstr>
      <vt:lpstr>Carry Flag (CF)</vt:lpstr>
      <vt:lpstr>Your turn . . .</vt:lpstr>
      <vt:lpstr>Overflow Flag (OF)</vt:lpstr>
      <vt:lpstr>A Rule of Thumb</vt:lpstr>
      <vt:lpstr>OF and CF Flags</vt:lpstr>
      <vt:lpstr>NEG Instruction and the Flags</vt:lpstr>
      <vt:lpstr>Your turn . . .</vt:lpstr>
      <vt:lpstr>Overflow Example</vt:lpstr>
      <vt:lpstr>Overflow Example</vt:lpstr>
      <vt:lpstr>Overflow Example</vt:lpstr>
      <vt:lpstr>Exercise 3</vt:lpstr>
      <vt:lpstr>I/O on the Win32 Console</vt:lpstr>
      <vt:lpstr>Irvine32 Link Library (Chapter 5, Sections 5.1--5.3.2)</vt:lpstr>
      <vt:lpstr>Irvine32 Link Library</vt:lpstr>
      <vt:lpstr>Linking to a Library</vt:lpstr>
      <vt:lpstr>Calling a Library Procedure</vt:lpstr>
      <vt:lpstr>Irvine32 Procedures - Overview (1 of 5) (Read Chapter 5, Section 5.3)</vt:lpstr>
      <vt:lpstr>Irvine32 Procedures - Overview (2 of 5)</vt:lpstr>
      <vt:lpstr>Irvine32 Procedures - Overview (3 of 5)</vt:lpstr>
      <vt:lpstr>Irvine32 Procedures - Overview (4 of 5)</vt:lpstr>
      <vt:lpstr>Irvine32 Procedures - Overview (5 of 5)</vt:lpstr>
      <vt:lpstr>Example 1</vt:lpstr>
      <vt:lpstr>Example 2</vt:lpstr>
      <vt:lpstr>Example 2a</vt:lpstr>
      <vt:lpstr>Example 3</vt:lpstr>
      <vt:lpstr>Example 4</vt:lpstr>
      <vt:lpstr>Example 5</vt:lpstr>
      <vt:lpstr>Example 6</vt:lpstr>
      <vt:lpstr>Example 7: Case Conversion – ReadChar then Convert</vt:lpstr>
      <vt:lpstr>Exercise 4</vt:lpstr>
      <vt:lpstr>Exercise 5</vt:lpstr>
      <vt:lpstr>46 69 6E 61 6C</vt:lpstr>
    </vt:vector>
  </TitlesOfParts>
  <Company>Prentice-Hall Publishing</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subject>Data Transfers, Addressing, and Arithmetic</dc:subject>
  <dc:creator>Kip Irvine</dc:creator>
  <cp:lastModifiedBy>Alioune Ngom</cp:lastModifiedBy>
  <cp:revision>828</cp:revision>
  <cp:lastPrinted>2013-11-29T15:46:56Z</cp:lastPrinted>
  <dcterms:created xsi:type="dcterms:W3CDTF">2002-05-30T02:31:33Z</dcterms:created>
  <dcterms:modified xsi:type="dcterms:W3CDTF">2017-09-19T12:00:05Z</dcterms:modified>
</cp:coreProperties>
</file>