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00" r:id="rId5"/>
    <p:sldMasterId id="2147483726" r:id="rId6"/>
    <p:sldMasterId id="2147483739" r:id="rId7"/>
    <p:sldMasterId id="2147483764" r:id="rId8"/>
    <p:sldMasterId id="2147483777" r:id="rId9"/>
    <p:sldMasterId id="2147483789" r:id="rId10"/>
  </p:sldMasterIdLst>
  <p:notesMasterIdLst>
    <p:notesMasterId r:id="rId47"/>
  </p:notesMasterIdLst>
  <p:handoutMasterIdLst>
    <p:handoutMasterId r:id="rId48"/>
  </p:handoutMasterIdLst>
  <p:sldIdLst>
    <p:sldId id="256" r:id="rId11"/>
    <p:sldId id="351" r:id="rId12"/>
    <p:sldId id="352" r:id="rId13"/>
    <p:sldId id="353" r:id="rId14"/>
    <p:sldId id="364" r:id="rId15"/>
    <p:sldId id="365" r:id="rId16"/>
    <p:sldId id="366" r:id="rId17"/>
    <p:sldId id="307" r:id="rId18"/>
    <p:sldId id="362" r:id="rId19"/>
    <p:sldId id="308" r:id="rId20"/>
    <p:sldId id="367" r:id="rId21"/>
    <p:sldId id="368" r:id="rId22"/>
    <p:sldId id="369" r:id="rId23"/>
    <p:sldId id="370" r:id="rId24"/>
    <p:sldId id="371" r:id="rId25"/>
    <p:sldId id="309" r:id="rId26"/>
    <p:sldId id="354" r:id="rId27"/>
    <p:sldId id="311" r:id="rId28"/>
    <p:sldId id="357" r:id="rId29"/>
    <p:sldId id="345" r:id="rId30"/>
    <p:sldId id="379" r:id="rId31"/>
    <p:sldId id="358" r:id="rId32"/>
    <p:sldId id="363" r:id="rId33"/>
    <p:sldId id="312" r:id="rId34"/>
    <p:sldId id="373" r:id="rId35"/>
    <p:sldId id="374" r:id="rId36"/>
    <p:sldId id="375" r:id="rId37"/>
    <p:sldId id="376" r:id="rId38"/>
    <p:sldId id="321" r:id="rId39"/>
    <p:sldId id="322" r:id="rId40"/>
    <p:sldId id="323" r:id="rId41"/>
    <p:sldId id="377" r:id="rId42"/>
    <p:sldId id="378" r:id="rId43"/>
    <p:sldId id="359" r:id="rId44"/>
    <p:sldId id="360" r:id="rId45"/>
    <p:sldId id="313" r:id="rId46"/>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6" autoAdjust="0"/>
    <p:restoredTop sz="90945"/>
  </p:normalViewPr>
  <p:slideViewPr>
    <p:cSldViewPr>
      <p:cViewPr>
        <p:scale>
          <a:sx n="119" d="100"/>
          <a:sy n="119" d="100"/>
        </p:scale>
        <p:origin x="1840" y="1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36.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032BC1B1-4333-4158-AEAF-A609EC6567CC}" type="slidenum">
              <a:rPr lang="en-US" altLang="en-US"/>
              <a:pPr/>
              <a:t>‹#›</a:t>
            </a:fld>
            <a:endParaRPr lang="en-US" altLang="en-US"/>
          </a:p>
        </p:txBody>
      </p:sp>
    </p:spTree>
    <p:extLst>
      <p:ext uri="{BB962C8B-B14F-4D97-AF65-F5344CB8AC3E}">
        <p14:creationId xmlns:p14="http://schemas.microsoft.com/office/powerpoint/2010/main" val="2025629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83E5E51D-A3DE-4437-AB97-D3584877DC89}" type="slidenum">
              <a:rPr lang="en-US" altLang="en-US"/>
              <a:pPr/>
              <a:t>‹#›</a:t>
            </a:fld>
            <a:endParaRPr lang="en-US" altLang="en-US"/>
          </a:p>
        </p:txBody>
      </p:sp>
    </p:spTree>
    <p:extLst>
      <p:ext uri="{BB962C8B-B14F-4D97-AF65-F5344CB8AC3E}">
        <p14:creationId xmlns:p14="http://schemas.microsoft.com/office/powerpoint/2010/main" val="3256914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EB003-42EB-456A-9DAA-8C9A9F5439DD}" type="slidenum">
              <a:rPr lang="en-US" altLang="en-US">
                <a:solidFill>
                  <a:srgbClr val="EEECE1"/>
                </a:solidFill>
              </a:rPr>
              <a:pPr/>
              <a:t>2</a:t>
            </a:fld>
            <a:endParaRPr lang="en-US" altLang="en-US">
              <a:solidFill>
                <a:srgbClr val="EEECE1"/>
              </a:solidFill>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6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F5614-A641-4190-B8F1-DC985D6852A2}" type="slidenum">
              <a:rPr lang="en-US" altLang="en-US">
                <a:solidFill>
                  <a:srgbClr val="EEECE1"/>
                </a:solidFill>
              </a:rPr>
              <a:pPr/>
              <a:t>34</a:t>
            </a:fld>
            <a:endParaRPr lang="en-US" altLang="en-US">
              <a:solidFill>
                <a:srgbClr val="EEECE1"/>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12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4E2DF-75B7-45D3-892D-2D81347B5AAA}" type="slidenum">
              <a:rPr lang="en-US" altLang="en-US">
                <a:solidFill>
                  <a:srgbClr val="EEECE1"/>
                </a:solidFill>
              </a:rPr>
              <a:pPr/>
              <a:t>35</a:t>
            </a:fld>
            <a:endParaRPr lang="en-US" altLang="en-US">
              <a:solidFill>
                <a:srgbClr val="EEECE1"/>
              </a:solidFill>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895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17392-9F4B-4907-B479-86BD0692A46B}" type="slidenum">
              <a:rPr lang="en-US" altLang="en-US">
                <a:solidFill>
                  <a:srgbClr val="EEECE1"/>
                </a:solidFill>
              </a:rPr>
              <a:pPr/>
              <a:t>3</a:t>
            </a:fld>
            <a:endParaRPr lang="en-US" altLang="en-US">
              <a:solidFill>
                <a:srgbClr val="EEECE1"/>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875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1E982-E547-4E09-84ED-E1B3668300A4}" type="slidenum">
              <a:rPr lang="en-US" altLang="en-US">
                <a:solidFill>
                  <a:srgbClr val="EEECE1"/>
                </a:solidFill>
              </a:rPr>
              <a:pPr/>
              <a:t>4</a:t>
            </a:fld>
            <a:endParaRPr lang="en-US" altLang="en-US">
              <a:solidFill>
                <a:srgbClr val="EEECE1"/>
              </a:solidFill>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991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EB02D-6A36-4EB7-92C6-7FD4FE255B12}" type="slidenum">
              <a:rPr lang="en-US" altLang="en-US">
                <a:solidFill>
                  <a:srgbClr val="EEECE1"/>
                </a:solidFill>
              </a:rPr>
              <a:pPr/>
              <a:t>9</a:t>
            </a:fld>
            <a:endParaRPr lang="en-US" altLang="en-US">
              <a:solidFill>
                <a:srgbClr val="EEECE1"/>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654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7DCF6-571F-485A-B9F5-4DB5B865B81C}" type="slidenum">
              <a:rPr lang="en-US" altLang="en-US">
                <a:solidFill>
                  <a:srgbClr val="EEECE1"/>
                </a:solidFill>
              </a:rPr>
              <a:pPr/>
              <a:t>17</a:t>
            </a:fld>
            <a:endParaRPr lang="en-US" altLang="en-US">
              <a:solidFill>
                <a:srgbClr val="EEECE1"/>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892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C2C90-A1EC-4BED-902B-DB98D8BD867C}" type="slidenum">
              <a:rPr lang="en-US" altLang="en-US">
                <a:solidFill>
                  <a:srgbClr val="EEECE1"/>
                </a:solidFill>
              </a:rPr>
              <a:pPr/>
              <a:t>19</a:t>
            </a:fld>
            <a:endParaRPr lang="en-US" altLang="en-US">
              <a:solidFill>
                <a:srgbClr val="EEECE1"/>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185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16F89-FC8E-4205-8DC6-5D1C9D4E37B5}" type="slidenum">
              <a:rPr lang="en-US" altLang="en-US">
                <a:solidFill>
                  <a:srgbClr val="EEECE1"/>
                </a:solidFill>
              </a:rPr>
              <a:pPr/>
              <a:t>22</a:t>
            </a:fld>
            <a:endParaRPr lang="en-US" altLang="en-US">
              <a:solidFill>
                <a:srgbClr val="EEECE1"/>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160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C4858-0BB3-4D5D-A0E5-FE382E99BFFA}" type="slidenum">
              <a:rPr lang="en-US" altLang="en-US">
                <a:solidFill>
                  <a:srgbClr val="EEECE1"/>
                </a:solidFill>
              </a:rPr>
              <a:pPr/>
              <a:t>23</a:t>
            </a:fld>
            <a:endParaRPr lang="en-US" altLang="en-US">
              <a:solidFill>
                <a:srgbClr val="EEECE1"/>
              </a:solidFill>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84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3E514-F42B-410E-99D3-2E256B9A6AB5}" type="slidenum">
              <a:rPr lang="en-US" altLang="en-US">
                <a:solidFill>
                  <a:srgbClr val="EEECE1"/>
                </a:solidFill>
              </a:rPr>
              <a:pPr/>
              <a:t>33</a:t>
            </a:fld>
            <a:endParaRPr lang="en-US" altLang="en-US">
              <a:solidFill>
                <a:srgbClr val="EEECE1"/>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548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935FE25-B600-45C0-8A82-43E19799FE35}" type="slidenum">
              <a:rPr lang="en-US" altLang="en-US"/>
              <a:pPr/>
              <a:t>‹#›</a:t>
            </a:fld>
            <a:endParaRPr lang="en-US" altLang="en-US"/>
          </a:p>
        </p:txBody>
      </p:sp>
    </p:spTree>
    <p:extLst>
      <p:ext uri="{BB962C8B-B14F-4D97-AF65-F5344CB8AC3E}">
        <p14:creationId xmlns:p14="http://schemas.microsoft.com/office/powerpoint/2010/main" val="33268587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7D17FB1-BA62-4D56-B588-E69B817609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62245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501B140C-BE5E-4682-A620-C9FCC400F39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235080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C6B5C8E1-37DC-4471-BE5A-69F6689B67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874343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BBB66C34-4884-4B19-8922-A9610C583D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7787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8FFB357-00DC-46A8-BCEE-EC945362E9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547903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935FE25-B600-45C0-8A82-43E19799FE3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204996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E58EB0E4-BB71-4337-BD2A-96EA0011FFD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903457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3241682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3EB200B-F3A4-42A6-B846-F9395743B31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11971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034E24D-72D4-4CC2-A5D2-E96E1E1D71E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326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E58EB0E4-BB71-4337-BD2A-96EA0011FFD4}" type="slidenum">
              <a:rPr lang="en-US" altLang="en-US"/>
              <a:pPr/>
              <a:t>‹#›</a:t>
            </a:fld>
            <a:endParaRPr lang="en-US" altLang="en-US"/>
          </a:p>
        </p:txBody>
      </p:sp>
    </p:spTree>
    <p:extLst>
      <p:ext uri="{BB962C8B-B14F-4D97-AF65-F5344CB8AC3E}">
        <p14:creationId xmlns:p14="http://schemas.microsoft.com/office/powerpoint/2010/main" val="31953232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5F94AA-9E02-4B2B-ADDC-63ACA0BD7D9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891335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7D17FB1-BA62-4D56-B588-E69B817609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001571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501B140C-BE5E-4682-A620-C9FCC400F39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33856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C6B5C8E1-37DC-4471-BE5A-69F6689B676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9188287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BBB66C34-4884-4B19-8922-A9610C583D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53307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8FFB357-00DC-46A8-BCEE-EC945362E9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1459853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935FE25-B600-45C0-8A82-43E19799FE3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508479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E58EB0E4-BB71-4337-BD2A-96EA0011FFD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0930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42767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6597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50178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35397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01620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67386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152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050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3EB200B-F3A4-42A6-B846-F9395743B310}" type="slidenum">
              <a:rPr lang="en-US" altLang="en-US"/>
              <a:pPr/>
              <a:t>‹#›</a:t>
            </a:fld>
            <a:endParaRPr lang="en-US" altLang="en-US"/>
          </a:p>
        </p:txBody>
      </p:sp>
    </p:spTree>
    <p:extLst>
      <p:ext uri="{BB962C8B-B14F-4D97-AF65-F5344CB8AC3E}">
        <p14:creationId xmlns:p14="http://schemas.microsoft.com/office/powerpoint/2010/main" val="3271836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16117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49640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23213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5379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7589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77104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41492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59729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23753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3296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034E24D-72D4-4CC2-A5D2-E96E1E1D71ED}" type="slidenum">
              <a:rPr lang="en-US" altLang="en-US"/>
              <a:pPr/>
              <a:t>‹#›</a:t>
            </a:fld>
            <a:endParaRPr lang="en-US" altLang="en-US"/>
          </a:p>
        </p:txBody>
      </p:sp>
    </p:spTree>
    <p:extLst>
      <p:ext uri="{BB962C8B-B14F-4D97-AF65-F5344CB8AC3E}">
        <p14:creationId xmlns:p14="http://schemas.microsoft.com/office/powerpoint/2010/main" val="752921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15105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4949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8809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58433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72929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869264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2269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53055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772550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6401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5F94AA-9E02-4B2B-ADDC-63ACA0BD7D99}" type="slidenum">
              <a:rPr lang="en-US" altLang="en-US"/>
              <a:pPr/>
              <a:t>‹#›</a:t>
            </a:fld>
            <a:endParaRPr lang="en-US" altLang="en-US"/>
          </a:p>
        </p:txBody>
      </p:sp>
    </p:spTree>
    <p:extLst>
      <p:ext uri="{BB962C8B-B14F-4D97-AF65-F5344CB8AC3E}">
        <p14:creationId xmlns:p14="http://schemas.microsoft.com/office/powerpoint/2010/main" val="2062827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73801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095939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29384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092367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95188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39978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91218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667178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4918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4910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7D17FB1-BA62-4D56-B588-E69B81760925}" type="slidenum">
              <a:rPr lang="en-US" altLang="en-US"/>
              <a:pPr/>
              <a:t>‹#›</a:t>
            </a:fld>
            <a:endParaRPr lang="en-US" altLang="en-US"/>
          </a:p>
        </p:txBody>
      </p:sp>
    </p:spTree>
    <p:extLst>
      <p:ext uri="{BB962C8B-B14F-4D97-AF65-F5344CB8AC3E}">
        <p14:creationId xmlns:p14="http://schemas.microsoft.com/office/powerpoint/2010/main" val="810523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2363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8350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122944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92932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07680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66188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689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76211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18405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290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501B140C-BE5E-4682-A620-C9FCC400F39C}" type="slidenum">
              <a:rPr lang="en-US" altLang="en-US"/>
              <a:pPr/>
              <a:t>‹#›</a:t>
            </a:fld>
            <a:endParaRPr lang="en-US" altLang="en-US"/>
          </a:p>
        </p:txBody>
      </p:sp>
    </p:spTree>
    <p:extLst>
      <p:ext uri="{BB962C8B-B14F-4D97-AF65-F5344CB8AC3E}">
        <p14:creationId xmlns:p14="http://schemas.microsoft.com/office/powerpoint/2010/main" val="18201156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424357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098222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08168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557948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523481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9548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02846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579738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597217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410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C6B5C8E1-37DC-4471-BE5A-69F6689B6766}" type="slidenum">
              <a:rPr lang="en-US" altLang="en-US"/>
              <a:pPr/>
              <a:t>‹#›</a:t>
            </a:fld>
            <a:endParaRPr lang="en-US" altLang="en-US"/>
          </a:p>
        </p:txBody>
      </p:sp>
    </p:spTree>
    <p:extLst>
      <p:ext uri="{BB962C8B-B14F-4D97-AF65-F5344CB8AC3E}">
        <p14:creationId xmlns:p14="http://schemas.microsoft.com/office/powerpoint/2010/main" val="33565027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2929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279197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02C6632C-5995-48AB-B595-DD51A43355B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164457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F27432-B7BF-44F2-8824-B11F856580F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63849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9F05D3A-6DBE-4C15-9A4C-D3C53DC1722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791359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86D18EC-8D54-4EB1-AA54-0B44F9C34CD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815219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2B0C1287-B4C6-4845-AA79-DA110512D5C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545076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123A8FBC-798F-4099-BA46-56A177BB01B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25940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A72745B2-548C-49E8-9574-AA379B10EB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652004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A931B36-86D2-46A0-81CC-8687E98B198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7687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BBB66C34-4884-4B19-8922-A9610C583D50}" type="slidenum">
              <a:rPr lang="en-US" altLang="en-US"/>
              <a:pPr/>
              <a:t>‹#›</a:t>
            </a:fld>
            <a:endParaRPr lang="en-US" altLang="en-US"/>
          </a:p>
        </p:txBody>
      </p:sp>
    </p:spTree>
    <p:extLst>
      <p:ext uri="{BB962C8B-B14F-4D97-AF65-F5344CB8AC3E}">
        <p14:creationId xmlns:p14="http://schemas.microsoft.com/office/powerpoint/2010/main" val="14872852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879D78-C88A-4BC0-9C0B-80F47128673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57752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43F8156-3BDE-4818-9861-29EC396C05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993615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1487BFB-90A9-4C80-9E00-6D1FC8CDE0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384555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F4C1394A-ECCB-4B5E-BB0B-FB711738D2F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435184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A7A00768-98C6-4D81-9533-D9F9BEAF309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767649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C67033E-7F92-4C41-8934-CDC07A77D0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0465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A688178-1908-4A29-8ADF-A4BC0C0E005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178187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544F397-6C8A-4B0F-8924-74DE65708E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239166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07C761B-182C-4EA5-A14F-F3A2A8897F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536760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2569D10C-BFF7-47B6-8D8A-EB44E26E747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869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8FFB357-00DC-46A8-BCEE-EC945362E98E}" type="slidenum">
              <a:rPr lang="en-US" altLang="en-US"/>
              <a:pPr/>
              <a:t>‹#›</a:t>
            </a:fld>
            <a:endParaRPr lang="en-US" altLang="en-US"/>
          </a:p>
        </p:txBody>
      </p:sp>
    </p:spTree>
    <p:extLst>
      <p:ext uri="{BB962C8B-B14F-4D97-AF65-F5344CB8AC3E}">
        <p14:creationId xmlns:p14="http://schemas.microsoft.com/office/powerpoint/2010/main" val="25341153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013DED3C-A434-4609-9982-525C9847A1B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933638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4626D85-1F89-4EE2-A4E4-37CD2C4FBF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150536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D00380-6BAB-43CB-95EC-A4FB23CDB2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069861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6133E16-7052-4F45-B92E-976EF81EC69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968186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7AC0962-8024-4F37-959C-7EA087D74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724516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D13E201-1F48-4D95-B287-308FEFD2C3C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275611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9610297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3EB200B-F3A4-42A6-B846-F9395743B31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49365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6034E24D-72D4-4CC2-A5D2-E96E1E1D71E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689952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5F94AA-9E02-4B2B-ADDC-63ACA0BD7D9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779376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7.xml"/><Relationship Id="rId12" Type="http://schemas.openxmlformats.org/officeDocument/2006/relationships/theme" Target="../theme/theme10.xml"/><Relationship Id="rId1" Type="http://schemas.openxmlformats.org/officeDocument/2006/relationships/slideLayout" Target="../slideLayouts/slideLayout107.xml"/><Relationship Id="rId2" Type="http://schemas.openxmlformats.org/officeDocument/2006/relationships/slideLayout" Target="../slideLayouts/slideLayout108.xml"/><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theme" Target="../theme/theme7.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theme" Target="../theme/theme8.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6.xml"/><Relationship Id="rId12" Type="http://schemas.openxmlformats.org/officeDocument/2006/relationships/theme" Target="../theme/theme9.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9783F3-D719-4D8F-980B-7C287802355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9783F3-D719-4D8F-980B-7C287802355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47948905"/>
      </p:ext>
    </p:extLst>
  </p:cSld>
  <p:clrMap bg1="dk2" tx1="lt1" bg2="dk1"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20579256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1412349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2593174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8863632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258445610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85281CDA-1F13-4535-8742-21CD0CDCE762}"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77774237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4716AE3D-6EBA-4DED-9F63-6927155898CC}"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37862187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689783F3-D719-4D8F-980B-7C287802355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61167691"/>
      </p:ext>
    </p:extLst>
  </p:cSld>
  <p:clrMap bg1="dk2" tx1="lt1" bg2="dk1"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3.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800"/>
              <a:t>6th Edition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4</a:t>
            </a:r>
            <a:r>
              <a:rPr lang="en-US" altLang="en-US" sz="3200" dirty="0" smtClean="0"/>
              <a:t>: Data-Related Operators and Directives, Addressing Modes</a:t>
            </a:r>
            <a:endParaRPr lang="en-US" altLang="en-US" sz="3200" dirty="0"/>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t>Irvine, Kip R. Assembly Language for x86 Processors 6/e, 2010.</a:t>
            </a:r>
          </a:p>
        </p:txBody>
      </p:sp>
      <p:sp>
        <p:nvSpPr>
          <p:cNvPr id="8" name="Slide Number Placeholder 3"/>
          <p:cNvSpPr>
            <a:spLocks noGrp="1"/>
          </p:cNvSpPr>
          <p:nvPr>
            <p:ph type="sldNum" sz="quarter" idx="11"/>
          </p:nvPr>
        </p:nvSpPr>
        <p:spPr/>
        <p:txBody>
          <a:bodyPr/>
          <a:lstStyle/>
          <a:p>
            <a:fld id="{DEA8FB05-9364-457C-9179-BBC905A6AE52}" type="slidenum">
              <a:rPr lang="en-US" altLang="en-US"/>
              <a:pPr/>
              <a:t>10</a:t>
            </a:fld>
            <a:endParaRPr lang="en-US" altLang="en-US"/>
          </a:p>
        </p:txBody>
      </p:sp>
      <p:sp>
        <p:nvSpPr>
          <p:cNvPr id="125954" name="Rectangle 2"/>
          <p:cNvSpPr>
            <a:spLocks noGrp="1" noChangeArrowheads="1"/>
          </p:cNvSpPr>
          <p:nvPr>
            <p:ph type="title"/>
          </p:nvPr>
        </p:nvSpPr>
        <p:spPr/>
        <p:txBody>
          <a:bodyPr/>
          <a:lstStyle/>
          <a:p>
            <a:r>
              <a:rPr lang="en-US" altLang="en-US"/>
              <a:t>Indirect Operands </a:t>
            </a:r>
            <a:r>
              <a:rPr lang="en-US" altLang="en-US" sz="2400"/>
              <a:t>(2 of 2)</a:t>
            </a:r>
          </a:p>
        </p:txBody>
      </p:sp>
      <p:sp>
        <p:nvSpPr>
          <p:cNvPr id="125955" name="Text Box 3"/>
          <p:cNvSpPr txBox="1">
            <a:spLocks noChangeArrowheads="1"/>
          </p:cNvSpPr>
          <p:nvPr/>
        </p:nvSpPr>
        <p:spPr bwMode="auto">
          <a:xfrm>
            <a:off x="1143000" y="2057400"/>
            <a:ext cx="6781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myCount</a:t>
            </a:r>
            <a:r>
              <a:rPr lang="en-US" altLang="en-US" sz="1800" b="1" dirty="0">
                <a:latin typeface="Courier New" pitchFamily="49" charset="0"/>
              </a:rPr>
              <a:t> WORD 0</a:t>
            </a:r>
          </a:p>
          <a:p>
            <a:pPr>
              <a:lnSpc>
                <a:spcPct val="50000"/>
              </a:lnSpc>
              <a:spcBef>
                <a:spcPct val="50000"/>
              </a:spcBef>
            </a:pPr>
            <a:endParaRPr lang="en-US" altLang="en-US" sz="1800" b="1" dirty="0">
              <a:latin typeface="Courier New" pitchFamily="49" charset="0"/>
            </a:endParaRP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esi,OFFSET</a:t>
            </a:r>
            <a:r>
              <a:rPr lang="en-US" altLang="en-US" sz="1800" b="1" dirty="0">
                <a:latin typeface="Courier New" pitchFamily="49" charset="0"/>
              </a:rPr>
              <a:t> </a:t>
            </a:r>
            <a:r>
              <a:rPr lang="en-US" altLang="en-US" sz="1800" b="1" dirty="0" err="1">
                <a:latin typeface="Courier New" pitchFamily="49" charset="0"/>
              </a:rPr>
              <a:t>myCount</a:t>
            </a:r>
            <a:endParaRPr lang="en-US" altLang="en-US" sz="1800" b="1" dirty="0">
              <a:latin typeface="Courier New" pitchFamily="49" charset="0"/>
            </a:endParaRPr>
          </a:p>
          <a:p>
            <a:pPr>
              <a:lnSpc>
                <a:spcPct val="50000"/>
              </a:lnSpc>
              <a:spcBef>
                <a:spcPct val="50000"/>
              </a:spcBef>
            </a:pPr>
            <a:r>
              <a:rPr lang="en-US" altLang="en-US" sz="1800" b="1" dirty="0" err="1">
                <a:solidFill>
                  <a:srgbClr val="FF0000"/>
                </a:solidFill>
                <a:latin typeface="Courier New" pitchFamily="49" charset="0"/>
              </a:rPr>
              <a:t>inc</a:t>
            </a: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esi</a:t>
            </a:r>
            <a:r>
              <a:rPr lang="en-US" altLang="en-US" sz="1800" b="1" dirty="0">
                <a:solidFill>
                  <a:srgbClr val="FF0000"/>
                </a:solidFill>
                <a:latin typeface="Courier New" pitchFamily="49" charset="0"/>
              </a:rPr>
              <a:t>]</a:t>
            </a:r>
            <a:r>
              <a:rPr lang="en-US" altLang="en-US" sz="1800" b="1" dirty="0">
                <a:latin typeface="Courier New" pitchFamily="49" charset="0"/>
              </a:rPr>
              <a:t>	; error: ambiguous</a:t>
            </a:r>
          </a:p>
          <a:p>
            <a:pPr>
              <a:lnSpc>
                <a:spcPct val="50000"/>
              </a:lnSpc>
              <a:spcBef>
                <a:spcPct val="50000"/>
              </a:spcBef>
            </a:pPr>
            <a:r>
              <a:rPr lang="en-US" altLang="en-US" sz="1800" b="1" dirty="0" err="1">
                <a:latin typeface="Courier New" pitchFamily="49" charset="0"/>
              </a:rPr>
              <a:t>inc</a:t>
            </a:r>
            <a:r>
              <a:rPr lang="en-US" altLang="en-US" sz="1800" b="1" dirty="0">
                <a:latin typeface="Courier New" pitchFamily="49" charset="0"/>
              </a:rPr>
              <a:t> WORD PTR [</a:t>
            </a:r>
            <a:r>
              <a:rPr lang="en-US" altLang="en-US" sz="1800" b="1" dirty="0" err="1">
                <a:latin typeface="Courier New" pitchFamily="49" charset="0"/>
              </a:rPr>
              <a:t>esi</a:t>
            </a:r>
            <a:r>
              <a:rPr lang="en-US" altLang="en-US" sz="1800" b="1" dirty="0">
                <a:latin typeface="Courier New" pitchFamily="49" charset="0"/>
              </a:rPr>
              <a:t>]	; </a:t>
            </a:r>
            <a:r>
              <a:rPr lang="en-US" altLang="en-US" sz="1800" b="1" dirty="0" smtClean="0">
                <a:latin typeface="Courier New" pitchFamily="49" charset="0"/>
              </a:rPr>
              <a:t>ok</a:t>
            </a:r>
            <a:endParaRPr lang="en-US" altLang="en-US" sz="1800" b="1" dirty="0">
              <a:latin typeface="Courier New" pitchFamily="49" charset="0"/>
            </a:endParaRPr>
          </a:p>
        </p:txBody>
      </p:sp>
      <p:sp>
        <p:nvSpPr>
          <p:cNvPr id="125956" name="Text Box 4"/>
          <p:cNvSpPr txBox="1">
            <a:spLocks noChangeArrowheads="1"/>
          </p:cNvSpPr>
          <p:nvPr/>
        </p:nvSpPr>
        <p:spPr bwMode="auto">
          <a:xfrm>
            <a:off x="685800" y="1066800"/>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Use PTR to clarify the size attribute of a memory operand</a:t>
            </a:r>
            <a:r>
              <a:rPr lang="en-US" altLang="en-US" dirty="0" smtClean="0"/>
              <a:t>.</a:t>
            </a:r>
          </a:p>
          <a:p>
            <a:pPr>
              <a:spcBef>
                <a:spcPct val="50000"/>
              </a:spcBef>
            </a:pPr>
            <a:endParaRPr lang="en-US" altLang="en-US" dirty="0"/>
          </a:p>
          <a:p>
            <a:pPr>
              <a:spcBef>
                <a:spcPct val="50000"/>
              </a:spcBef>
            </a:pPr>
            <a:endParaRPr lang="en-US" altLang="en-US" dirty="0" smtClean="0"/>
          </a:p>
          <a:p>
            <a:pPr>
              <a:spcBef>
                <a:spcPct val="50000"/>
              </a:spcBef>
            </a:pPr>
            <a:endParaRPr lang="en-US" altLang="en-US" dirty="0"/>
          </a:p>
          <a:p>
            <a:pPr>
              <a:spcBef>
                <a:spcPct val="50000"/>
              </a:spcBef>
            </a:pPr>
            <a:endParaRPr lang="en-US" altLang="en-US" dirty="0" smtClean="0"/>
          </a:p>
          <a:p>
            <a:pPr>
              <a:spcBef>
                <a:spcPct val="50000"/>
              </a:spcBef>
            </a:pPr>
            <a:endParaRPr lang="en-US" altLang="en-US" dirty="0"/>
          </a:p>
          <a:p>
            <a:pPr>
              <a:spcBef>
                <a:spcPct val="50000"/>
              </a:spcBef>
            </a:pPr>
            <a:endParaRPr lang="en-US" altLang="en-US" dirty="0" smtClean="0"/>
          </a:p>
          <a:p>
            <a:pPr>
              <a:spcBef>
                <a:spcPct val="50000"/>
              </a:spcBef>
            </a:pPr>
            <a:endParaRPr lang="en-US" altLang="en-US" dirty="0"/>
          </a:p>
          <a:p>
            <a:pPr>
              <a:spcBef>
                <a:spcPct val="50000"/>
              </a:spcBef>
            </a:pPr>
            <a:endParaRPr lang="en-US" altLang="en-US" dirty="0" smtClean="0"/>
          </a:p>
          <a:p>
            <a:pPr>
              <a:spcBef>
                <a:spcPct val="50000"/>
              </a:spcBef>
            </a:pPr>
            <a:endParaRPr lang="en-US" altLang="en-US" dirty="0"/>
          </a:p>
          <a:p>
            <a:pPr>
              <a:spcBef>
                <a:spcPct val="50000"/>
              </a:spcBef>
            </a:pPr>
            <a:r>
              <a:rPr lang="en-US" altLang="en-US" dirty="0" smtClean="0">
                <a:solidFill>
                  <a:srgbClr val="FF0000"/>
                </a:solidFill>
              </a:rPr>
              <a:t>Skip to Page </a:t>
            </a:r>
            <a:r>
              <a:rPr lang="en-US" altLang="en-US" dirty="0" smtClean="0">
                <a:solidFill>
                  <a:srgbClr val="FF0000"/>
                </a:solidFill>
              </a:rPr>
              <a:t>17</a:t>
            </a:r>
            <a:endParaRPr lang="en-US" altLang="en-US" dirty="0">
              <a:solidFill>
                <a:srgbClr val="FF0000"/>
              </a:solidFill>
            </a:endParaRPr>
          </a:p>
        </p:txBody>
      </p:sp>
      <p:sp>
        <p:nvSpPr>
          <p:cNvPr id="125957" name="Text Box 5"/>
          <p:cNvSpPr txBox="1">
            <a:spLocks noChangeArrowheads="1"/>
          </p:cNvSpPr>
          <p:nvPr/>
        </p:nvSpPr>
        <p:spPr bwMode="auto">
          <a:xfrm>
            <a:off x="1981200" y="4648200"/>
            <a:ext cx="52578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Should PTR be used here? </a:t>
            </a:r>
          </a:p>
          <a:p>
            <a:pPr>
              <a:spcBef>
                <a:spcPct val="50000"/>
              </a:spcBef>
            </a:pPr>
            <a:r>
              <a:rPr lang="en-US" altLang="en-US" dirty="0"/>
              <a:t>	</a:t>
            </a:r>
            <a:r>
              <a:rPr lang="en-US" altLang="en-US" sz="1800" b="1" dirty="0">
                <a:latin typeface="Courier New" pitchFamily="49" charset="0"/>
              </a:rPr>
              <a:t> add [</a:t>
            </a:r>
            <a:r>
              <a:rPr lang="en-US" altLang="en-US" sz="1800" b="1" dirty="0" err="1">
                <a:latin typeface="Courier New" pitchFamily="49" charset="0"/>
              </a:rPr>
              <a:t>esi</a:t>
            </a:r>
            <a:r>
              <a:rPr lang="en-US" altLang="en-US" sz="1800" b="1" dirty="0">
                <a:latin typeface="Courier New" pitchFamily="49" charset="0"/>
              </a:rPr>
              <a:t>],20</a:t>
            </a:r>
          </a:p>
        </p:txBody>
      </p:sp>
      <p:sp>
        <p:nvSpPr>
          <p:cNvPr id="125958" name="Text Box 6"/>
          <p:cNvSpPr txBox="1">
            <a:spLocks noChangeArrowheads="1"/>
          </p:cNvSpPr>
          <p:nvPr/>
        </p:nvSpPr>
        <p:spPr bwMode="auto">
          <a:xfrm>
            <a:off x="5715000" y="4724400"/>
            <a:ext cx="2895600" cy="105886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chemeClr val="tx2"/>
                </a:solidFill>
              </a:rPr>
              <a:t>yes, because [esi] could point to a byte, word, or doubleword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utoUpdateAnimBg="0"/>
      <p:bldP spid="12595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9A626459-A435-4BA9-82F1-A8FEE40CA23D}" type="slidenum">
              <a:rPr lang="en-US" altLang="en-US">
                <a:solidFill>
                  <a:srgbClr val="FFFFFF"/>
                </a:solidFill>
              </a:rPr>
              <a:pPr/>
              <a:t>11</a:t>
            </a:fld>
            <a:endParaRPr lang="en-US" altLang="en-US">
              <a:solidFill>
                <a:srgbClr val="FFFFFF"/>
              </a:solidFill>
            </a:endParaRPr>
          </a:p>
        </p:txBody>
      </p:sp>
      <p:sp>
        <p:nvSpPr>
          <p:cNvPr id="118786" name="Rectangle 2"/>
          <p:cNvSpPr>
            <a:spLocks noGrp="1" noChangeArrowheads="1"/>
          </p:cNvSpPr>
          <p:nvPr>
            <p:ph type="title"/>
          </p:nvPr>
        </p:nvSpPr>
        <p:spPr/>
        <p:txBody>
          <a:bodyPr/>
          <a:lstStyle/>
          <a:p>
            <a:r>
              <a:rPr lang="en-US" altLang="en-US" dirty="0"/>
              <a:t>PTR Operator</a:t>
            </a:r>
          </a:p>
        </p:txBody>
      </p:sp>
      <p:sp>
        <p:nvSpPr>
          <p:cNvPr id="118787" name="Text Box 3"/>
          <p:cNvSpPr txBox="1">
            <a:spLocks noChangeArrowheads="1"/>
          </p:cNvSpPr>
          <p:nvPr/>
        </p:nvSpPr>
        <p:spPr bwMode="auto">
          <a:xfrm>
            <a:off x="990600" y="2474878"/>
            <a:ext cx="7239000" cy="247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err="1">
                <a:solidFill>
                  <a:srgbClr val="FFFFFF"/>
                </a:solidFill>
                <a:latin typeface="Courier New" pitchFamily="49" charset="0"/>
              </a:rPr>
              <a:t>myDouble</a:t>
            </a:r>
            <a:r>
              <a:rPr lang="en-US" altLang="en-US" sz="1800" b="1" dirty="0">
                <a:solidFill>
                  <a:srgbClr val="FFFFFF"/>
                </a:solidFill>
                <a:latin typeface="Courier New" pitchFamily="49" charset="0"/>
              </a:rPr>
              <a:t> DWORD 12345678h</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ax,myDouble</a:t>
            </a:r>
            <a:r>
              <a:rPr lang="en-US" altLang="en-US" sz="1800" b="1" dirty="0">
                <a:solidFill>
                  <a:srgbClr val="FFFFFF"/>
                </a:solidFill>
                <a:latin typeface="Courier New" pitchFamily="49" charset="0"/>
              </a:rPr>
              <a:t> 			; </a:t>
            </a:r>
            <a:r>
              <a:rPr lang="en-US" altLang="en-US" sz="1800" b="1" dirty="0">
                <a:solidFill>
                  <a:srgbClr val="FFCC66"/>
                </a:solidFill>
                <a:latin typeface="Courier New" pitchFamily="49" charset="0"/>
              </a:rPr>
              <a:t>error – why?</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ax,WORD</a:t>
            </a:r>
            <a:r>
              <a:rPr lang="en-US" altLang="en-US" sz="1800" b="1" dirty="0">
                <a:solidFill>
                  <a:srgbClr val="FFFFFF"/>
                </a:solidFill>
                <a:latin typeface="Courier New" pitchFamily="49" charset="0"/>
              </a:rPr>
              <a:t> PTR </a:t>
            </a:r>
            <a:r>
              <a:rPr lang="en-US" altLang="en-US" sz="1800" b="1" dirty="0" err="1">
                <a:solidFill>
                  <a:srgbClr val="FFFFFF"/>
                </a:solidFill>
                <a:latin typeface="Courier New" pitchFamily="49" charset="0"/>
              </a:rPr>
              <a:t>myDouble</a:t>
            </a:r>
            <a:r>
              <a:rPr lang="en-US" altLang="en-US" sz="1800" b="1" dirty="0">
                <a:solidFill>
                  <a:srgbClr val="FFFFFF"/>
                </a:solidFill>
                <a:latin typeface="Courier New" pitchFamily="49" charset="0"/>
              </a:rPr>
              <a:t>			; loads 5678h</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WORD PTR myDouble,4321h		; saves 4321h</a:t>
            </a:r>
          </a:p>
        </p:txBody>
      </p:sp>
      <p:sp>
        <p:nvSpPr>
          <p:cNvPr id="118788" name="Text Box 4"/>
          <p:cNvSpPr txBox="1">
            <a:spLocks noChangeArrowheads="1"/>
          </p:cNvSpPr>
          <p:nvPr/>
        </p:nvSpPr>
        <p:spPr bwMode="auto">
          <a:xfrm>
            <a:off x="685800" y="1066800"/>
            <a:ext cx="7696200" cy="140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FFFF"/>
                </a:solidFill>
              </a:rPr>
              <a:t>Overrides the default type of a label (variable). Provides the flexibility to access part of a variable</a:t>
            </a:r>
            <a:r>
              <a:rPr lang="en-US" altLang="en-US" dirty="0" smtClean="0">
                <a:solidFill>
                  <a:srgbClr val="FFFFFF"/>
                </a:solidFill>
              </a:rPr>
              <a:t>.</a:t>
            </a:r>
          </a:p>
          <a:p>
            <a:pPr>
              <a:spcBef>
                <a:spcPct val="50000"/>
              </a:spcBef>
            </a:pPr>
            <a:r>
              <a:rPr lang="en-US" altLang="en-US" dirty="0">
                <a:solidFill>
                  <a:srgbClr val="FFFFFF"/>
                </a:solidFill>
              </a:rPr>
              <a:t>	</a:t>
            </a:r>
            <a:r>
              <a:rPr lang="en-US" altLang="en-US" dirty="0" smtClean="0">
                <a:solidFill>
                  <a:srgbClr val="FFC000"/>
                </a:solidFill>
              </a:rPr>
              <a:t>Similar to </a:t>
            </a:r>
            <a:r>
              <a:rPr lang="en-US" altLang="en-US" b="1" i="1" u="sng" dirty="0" smtClean="0">
                <a:solidFill>
                  <a:srgbClr val="FFC000"/>
                </a:solidFill>
              </a:rPr>
              <a:t>type casting</a:t>
            </a:r>
            <a:r>
              <a:rPr lang="en-US" altLang="en-US" dirty="0" smtClean="0">
                <a:solidFill>
                  <a:srgbClr val="FFC000"/>
                </a:solidFill>
              </a:rPr>
              <a:t> in </a:t>
            </a:r>
            <a:r>
              <a:rPr lang="en-US" altLang="en-US" smtClean="0">
                <a:solidFill>
                  <a:srgbClr val="FFC000"/>
                </a:solidFill>
              </a:rPr>
              <a:t>C/C++ or Java</a:t>
            </a:r>
            <a:endParaRPr lang="en-US" altLang="en-US" dirty="0">
              <a:solidFill>
                <a:srgbClr val="FFC000"/>
              </a:solidFill>
            </a:endParaRPr>
          </a:p>
        </p:txBody>
      </p:sp>
      <p:sp>
        <p:nvSpPr>
          <p:cNvPr id="118789" name="Text Box 5"/>
          <p:cNvSpPr txBox="1">
            <a:spLocks noChangeArrowheads="1"/>
          </p:cNvSpPr>
          <p:nvPr/>
        </p:nvSpPr>
        <p:spPr bwMode="auto">
          <a:xfrm>
            <a:off x="838200" y="5029200"/>
            <a:ext cx="7162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CC66"/>
                </a:solidFill>
              </a:rPr>
              <a:t>Little endian</a:t>
            </a:r>
            <a:r>
              <a:rPr lang="en-US" altLang="en-US" dirty="0">
                <a:solidFill>
                  <a:srgbClr val="FFFFFF"/>
                </a:solidFill>
              </a:rPr>
              <a:t> order is used when storing data in memory (see Section 3.4.9).</a:t>
            </a:r>
          </a:p>
        </p:txBody>
      </p:sp>
    </p:spTree>
    <p:extLst>
      <p:ext uri="{BB962C8B-B14F-4D97-AF65-F5344CB8AC3E}">
        <p14:creationId xmlns:p14="http://schemas.microsoft.com/office/powerpoint/2010/main" val="3887543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7CC4669E-69B0-4A7C-85E1-3E6856A0B230}" type="slidenum">
              <a:rPr lang="en-US" altLang="en-US">
                <a:solidFill>
                  <a:srgbClr val="FFFFFF"/>
                </a:solidFill>
              </a:rPr>
              <a:pPr/>
              <a:t>12</a:t>
            </a:fld>
            <a:endParaRPr lang="en-US" altLang="en-US">
              <a:solidFill>
                <a:srgbClr val="FFFFFF"/>
              </a:solidFill>
            </a:endParaRPr>
          </a:p>
        </p:txBody>
      </p:sp>
      <p:sp>
        <p:nvSpPr>
          <p:cNvPr id="152578" name="Rectangle 2"/>
          <p:cNvSpPr>
            <a:spLocks noGrp="1" noChangeArrowheads="1"/>
          </p:cNvSpPr>
          <p:nvPr>
            <p:ph type="title"/>
          </p:nvPr>
        </p:nvSpPr>
        <p:spPr/>
        <p:txBody>
          <a:bodyPr/>
          <a:lstStyle/>
          <a:p>
            <a:r>
              <a:rPr lang="en-US" altLang="en-US"/>
              <a:t>Little Endian Order</a:t>
            </a:r>
          </a:p>
        </p:txBody>
      </p:sp>
      <p:sp>
        <p:nvSpPr>
          <p:cNvPr id="152579" name="Rectangle 3"/>
          <p:cNvSpPr>
            <a:spLocks noGrp="1" noChangeArrowheads="1"/>
          </p:cNvSpPr>
          <p:nvPr>
            <p:ph type="body" idx="1"/>
          </p:nvPr>
        </p:nvSpPr>
        <p:spPr>
          <a:xfrm>
            <a:off x="685800" y="1143000"/>
            <a:ext cx="7772400" cy="2362200"/>
          </a:xfrm>
        </p:spPr>
        <p:txBody>
          <a:bodyPr/>
          <a:lstStyle/>
          <a:p>
            <a:pPr>
              <a:lnSpc>
                <a:spcPct val="90000"/>
              </a:lnSpc>
            </a:pPr>
            <a:r>
              <a:rPr lang="en-US" altLang="en-US"/>
              <a:t>Little endian order refers to the way Intel stores integers in memory.</a:t>
            </a:r>
          </a:p>
          <a:p>
            <a:pPr>
              <a:lnSpc>
                <a:spcPct val="90000"/>
              </a:lnSpc>
            </a:pPr>
            <a:r>
              <a:rPr lang="en-US" altLang="en-US"/>
              <a:t>Multi-byte integers are stored in reverse order, with the least significant byte stored at the lowest address</a:t>
            </a:r>
          </a:p>
          <a:p>
            <a:pPr>
              <a:lnSpc>
                <a:spcPct val="90000"/>
              </a:lnSpc>
            </a:pPr>
            <a:r>
              <a:rPr lang="en-US" altLang="en-US"/>
              <a:t>For example, the doubleword 12345678h would be stored as:</a:t>
            </a:r>
          </a:p>
        </p:txBody>
      </p:sp>
      <p:graphicFrame>
        <p:nvGraphicFramePr>
          <p:cNvPr id="152580" name="Object 4"/>
          <p:cNvGraphicFramePr>
            <a:graphicFrameLocks noChangeAspect="1"/>
          </p:cNvGraphicFramePr>
          <p:nvPr/>
        </p:nvGraphicFramePr>
        <p:xfrm>
          <a:off x="1143000" y="3505200"/>
          <a:ext cx="1371600" cy="2286000"/>
        </p:xfrm>
        <a:graphic>
          <a:graphicData uri="http://schemas.openxmlformats.org/presentationml/2006/ole">
            <mc:AlternateContent xmlns:mc="http://schemas.openxmlformats.org/markup-compatibility/2006">
              <mc:Choice xmlns:v="urn:schemas-microsoft-com:vml" Requires="v">
                <p:oleObj spid="_x0000_s185363" name="VISIO" r:id="rId3" imgW="3161520" imgH="1628280" progId="Visio.Drawing.6">
                  <p:embed/>
                </p:oleObj>
              </mc:Choice>
              <mc:Fallback>
                <p:oleObj name="VISIO" r:id="rId3" imgW="3161520" imgH="1628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0174" r="27951" b="29182"/>
                      <a:stretch>
                        <a:fillRect/>
                      </a:stretch>
                    </p:blipFill>
                    <p:spPr bwMode="auto">
                      <a:xfrm>
                        <a:off x="1143000" y="3505200"/>
                        <a:ext cx="1371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1" name="Text Box 5"/>
          <p:cNvSpPr txBox="1">
            <a:spLocks noChangeArrowheads="1"/>
          </p:cNvSpPr>
          <p:nvPr/>
        </p:nvSpPr>
        <p:spPr bwMode="auto">
          <a:xfrm>
            <a:off x="3505200" y="3886200"/>
            <a:ext cx="4267200" cy="143827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solidFill>
                  <a:srgbClr val="FFFFFF"/>
                </a:solidFill>
              </a:rPr>
              <a:t>When integers are loaded from memory into registers, the bytes are automatically re-reversed into their correct positions.</a:t>
            </a:r>
          </a:p>
        </p:txBody>
      </p:sp>
    </p:spTree>
    <p:extLst>
      <p:ext uri="{BB962C8B-B14F-4D97-AF65-F5344CB8AC3E}">
        <p14:creationId xmlns:p14="http://schemas.microsoft.com/office/powerpoint/2010/main" val="1767334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D19C18F6-C49E-4F9C-84A1-AFFBE261AFF6}" type="slidenum">
              <a:rPr lang="en-US" altLang="en-US">
                <a:solidFill>
                  <a:srgbClr val="FFFFFF"/>
                </a:solidFill>
              </a:rPr>
              <a:pPr/>
              <a:t>13</a:t>
            </a:fld>
            <a:endParaRPr lang="en-US" altLang="en-US">
              <a:solidFill>
                <a:srgbClr val="FFFFFF"/>
              </a:solidFill>
            </a:endParaRPr>
          </a:p>
        </p:txBody>
      </p:sp>
      <p:sp>
        <p:nvSpPr>
          <p:cNvPr id="121858" name="Rectangle 2"/>
          <p:cNvSpPr>
            <a:spLocks noGrp="1" noChangeArrowheads="1"/>
          </p:cNvSpPr>
          <p:nvPr>
            <p:ph type="title"/>
          </p:nvPr>
        </p:nvSpPr>
        <p:spPr/>
        <p:txBody>
          <a:bodyPr/>
          <a:lstStyle/>
          <a:p>
            <a:r>
              <a:rPr lang="en-US" altLang="en-US"/>
              <a:t>PTR Operator Examples</a:t>
            </a:r>
            <a:endParaRPr lang="en-US" altLang="en-US" sz="2400"/>
          </a:p>
        </p:txBody>
      </p:sp>
      <p:sp>
        <p:nvSpPr>
          <p:cNvPr id="121859" name="Text Box 3"/>
          <p:cNvSpPr txBox="1">
            <a:spLocks noChangeArrowheads="1"/>
          </p:cNvSpPr>
          <p:nvPr/>
        </p:nvSpPr>
        <p:spPr bwMode="auto">
          <a:xfrm>
            <a:off x="1143000" y="1219200"/>
            <a:ext cx="617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myDouble DWORD 12345678h</a:t>
            </a:r>
          </a:p>
        </p:txBody>
      </p:sp>
      <p:graphicFrame>
        <p:nvGraphicFramePr>
          <p:cNvPr id="121862" name="Object 6"/>
          <p:cNvGraphicFramePr>
            <a:graphicFrameLocks noChangeAspect="1"/>
          </p:cNvGraphicFramePr>
          <p:nvPr/>
        </p:nvGraphicFramePr>
        <p:xfrm>
          <a:off x="2362200" y="2209800"/>
          <a:ext cx="3733800" cy="1600200"/>
        </p:xfrm>
        <a:graphic>
          <a:graphicData uri="http://schemas.openxmlformats.org/presentationml/2006/ole">
            <mc:AlternateContent xmlns:mc="http://schemas.openxmlformats.org/markup-compatibility/2006">
              <mc:Choice xmlns:v="urn:schemas-microsoft-com:vml" Requires="v">
                <p:oleObj spid="_x0000_s186387" name="VISIO" r:id="rId3" imgW="3161520" imgH="1628280" progId="Visio.Drawing.6">
                  <p:embed/>
                </p:oleObj>
              </mc:Choice>
              <mc:Fallback>
                <p:oleObj name="VISIO" r:id="rId3" imgW="3161520" imgH="1628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500" b="27167"/>
                      <a:stretch>
                        <a:fillRect/>
                      </a:stretch>
                    </p:blipFill>
                    <p:spPr bwMode="auto">
                      <a:xfrm>
                        <a:off x="2362200" y="2209800"/>
                        <a:ext cx="3733800"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3" name="Text Box 7"/>
          <p:cNvSpPr txBox="1">
            <a:spLocks noChangeArrowheads="1"/>
          </p:cNvSpPr>
          <p:nvPr/>
        </p:nvSpPr>
        <p:spPr bwMode="auto">
          <a:xfrm>
            <a:off x="1143000" y="4191000"/>
            <a:ext cx="6705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mov al,BYTE PTR  myDouble		; AL = 78h</a:t>
            </a:r>
          </a:p>
          <a:p>
            <a:pPr>
              <a:lnSpc>
                <a:spcPct val="50000"/>
              </a:lnSpc>
              <a:spcBef>
                <a:spcPct val="50000"/>
              </a:spcBef>
            </a:pPr>
            <a:r>
              <a:rPr lang="en-US" altLang="en-US" sz="1800" b="1">
                <a:solidFill>
                  <a:srgbClr val="FFFFFF"/>
                </a:solidFill>
                <a:latin typeface="Courier New" pitchFamily="49" charset="0"/>
              </a:rPr>
              <a:t>mov al,BYTE PTR [myDouble+1]		; AL = 56h</a:t>
            </a:r>
          </a:p>
          <a:p>
            <a:pPr>
              <a:lnSpc>
                <a:spcPct val="50000"/>
              </a:lnSpc>
              <a:spcBef>
                <a:spcPct val="50000"/>
              </a:spcBef>
            </a:pPr>
            <a:r>
              <a:rPr lang="en-US" altLang="en-US" sz="1800" b="1">
                <a:solidFill>
                  <a:srgbClr val="FFFFFF"/>
                </a:solidFill>
                <a:latin typeface="Courier New" pitchFamily="49" charset="0"/>
              </a:rPr>
              <a:t>mov al,BYTE PTR [myDouble+2]		; AL = 34h</a:t>
            </a:r>
          </a:p>
          <a:p>
            <a:pPr>
              <a:lnSpc>
                <a:spcPct val="50000"/>
              </a:lnSpc>
              <a:spcBef>
                <a:spcPct val="50000"/>
              </a:spcBef>
            </a:pPr>
            <a:r>
              <a:rPr lang="en-US" altLang="en-US" sz="1800" b="1">
                <a:solidFill>
                  <a:srgbClr val="FFFFFF"/>
                </a:solidFill>
                <a:latin typeface="Courier New" pitchFamily="49" charset="0"/>
              </a:rPr>
              <a:t>mov ax,WORD PTR  myDouble		; AX = 5678h</a:t>
            </a:r>
          </a:p>
          <a:p>
            <a:pPr>
              <a:lnSpc>
                <a:spcPct val="50000"/>
              </a:lnSpc>
              <a:spcBef>
                <a:spcPct val="50000"/>
              </a:spcBef>
            </a:pPr>
            <a:r>
              <a:rPr lang="en-US" altLang="en-US" sz="1800" b="1">
                <a:solidFill>
                  <a:srgbClr val="FFFFFF"/>
                </a:solidFill>
                <a:latin typeface="Courier New" pitchFamily="49" charset="0"/>
              </a:rPr>
              <a:t>mov ax,WORD PTR [myDouble+2]		; AX = 1234h</a:t>
            </a:r>
          </a:p>
        </p:txBody>
      </p:sp>
    </p:spTree>
    <p:extLst>
      <p:ext uri="{BB962C8B-B14F-4D97-AF65-F5344CB8AC3E}">
        <p14:creationId xmlns:p14="http://schemas.microsoft.com/office/powerpoint/2010/main" val="340477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12A82393-EB29-49D5-BE1C-FED72D3FB95F}" type="slidenum">
              <a:rPr lang="en-US" altLang="en-US">
                <a:solidFill>
                  <a:srgbClr val="FFFFFF"/>
                </a:solidFill>
              </a:rPr>
              <a:pPr/>
              <a:t>14</a:t>
            </a:fld>
            <a:endParaRPr lang="en-US" altLang="en-US">
              <a:solidFill>
                <a:srgbClr val="FFFFFF"/>
              </a:solidFill>
            </a:endParaRPr>
          </a:p>
        </p:txBody>
      </p:sp>
      <p:sp>
        <p:nvSpPr>
          <p:cNvPr id="122882" name="Rectangle 2"/>
          <p:cNvSpPr>
            <a:spLocks noGrp="1" noChangeArrowheads="1"/>
          </p:cNvSpPr>
          <p:nvPr>
            <p:ph type="title"/>
          </p:nvPr>
        </p:nvSpPr>
        <p:spPr/>
        <p:txBody>
          <a:bodyPr/>
          <a:lstStyle/>
          <a:p>
            <a:r>
              <a:rPr lang="en-US" altLang="en-US"/>
              <a:t>PTR Operator </a:t>
            </a:r>
            <a:r>
              <a:rPr lang="en-US" altLang="en-US" sz="2400"/>
              <a:t>(cont)</a:t>
            </a:r>
          </a:p>
        </p:txBody>
      </p:sp>
      <p:sp>
        <p:nvSpPr>
          <p:cNvPr id="122885" name="Text Box 5"/>
          <p:cNvSpPr txBox="1">
            <a:spLocks noChangeArrowheads="1"/>
          </p:cNvSpPr>
          <p:nvPr/>
        </p:nvSpPr>
        <p:spPr bwMode="auto">
          <a:xfrm>
            <a:off x="914400" y="2667000"/>
            <a:ext cx="7391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myBytes BYTE 12h,34h,56h,78h</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ax,WORD PTR [myBytes]		; AX = 3412h</a:t>
            </a:r>
          </a:p>
          <a:p>
            <a:pPr>
              <a:lnSpc>
                <a:spcPct val="50000"/>
              </a:lnSpc>
              <a:spcBef>
                <a:spcPct val="50000"/>
              </a:spcBef>
            </a:pPr>
            <a:r>
              <a:rPr lang="en-US" altLang="en-US" sz="1800" b="1">
                <a:solidFill>
                  <a:srgbClr val="FFFFFF"/>
                </a:solidFill>
                <a:latin typeface="Courier New" pitchFamily="49" charset="0"/>
              </a:rPr>
              <a:t>mov ax,WORD PTR [myBytes+2]		; AX = 7856h</a:t>
            </a:r>
          </a:p>
          <a:p>
            <a:pPr>
              <a:lnSpc>
                <a:spcPct val="50000"/>
              </a:lnSpc>
              <a:spcBef>
                <a:spcPct val="50000"/>
              </a:spcBef>
            </a:pPr>
            <a:r>
              <a:rPr lang="en-US" altLang="en-US" sz="1800" b="1">
                <a:solidFill>
                  <a:srgbClr val="FFFFFF"/>
                </a:solidFill>
                <a:latin typeface="Courier New" pitchFamily="49" charset="0"/>
              </a:rPr>
              <a:t>mov eax,DWORD PTR myBytes		; EAX = 78563412h</a:t>
            </a:r>
          </a:p>
        </p:txBody>
      </p:sp>
      <p:sp>
        <p:nvSpPr>
          <p:cNvPr id="122886" name="Text Box 6"/>
          <p:cNvSpPr txBox="1">
            <a:spLocks noChangeArrowheads="1"/>
          </p:cNvSpPr>
          <p:nvPr/>
        </p:nvSpPr>
        <p:spPr bwMode="auto">
          <a:xfrm>
            <a:off x="762000" y="1219200"/>
            <a:ext cx="7391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PTR can also be used to combine elements of a smaller data type and move them into a larger operand. The CPU will automatically reverse the bytes.</a:t>
            </a:r>
          </a:p>
        </p:txBody>
      </p:sp>
    </p:spTree>
    <p:extLst>
      <p:ext uri="{BB962C8B-B14F-4D97-AF65-F5344CB8AC3E}">
        <p14:creationId xmlns:p14="http://schemas.microsoft.com/office/powerpoint/2010/main" val="351174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B93DC500-A1E3-4AB9-96DE-3FD6B79CFC84}" type="slidenum">
              <a:rPr lang="en-US" altLang="en-US">
                <a:solidFill>
                  <a:srgbClr val="FFFFFF"/>
                </a:solidFill>
              </a:rPr>
              <a:pPr/>
              <a:t>15</a:t>
            </a:fld>
            <a:endParaRPr lang="en-US" altLang="en-US">
              <a:solidFill>
                <a:srgbClr val="FFFFFF"/>
              </a:solidFill>
            </a:endParaRPr>
          </a:p>
        </p:txBody>
      </p:sp>
      <p:sp>
        <p:nvSpPr>
          <p:cNvPr id="119810" name="Rectangle 2"/>
          <p:cNvSpPr>
            <a:spLocks noGrp="1" noChangeArrowheads="1"/>
          </p:cNvSpPr>
          <p:nvPr>
            <p:ph type="title"/>
          </p:nvPr>
        </p:nvSpPr>
        <p:spPr/>
        <p:txBody>
          <a:bodyPr/>
          <a:lstStyle/>
          <a:p>
            <a:r>
              <a:rPr lang="en-US" altLang="en-US"/>
              <a:t>Your turn . . .</a:t>
            </a:r>
          </a:p>
        </p:txBody>
      </p:sp>
      <p:sp>
        <p:nvSpPr>
          <p:cNvPr id="119811" name="Text Box 3"/>
          <p:cNvSpPr txBox="1">
            <a:spLocks noChangeArrowheads="1"/>
          </p:cNvSpPr>
          <p:nvPr/>
        </p:nvSpPr>
        <p:spPr bwMode="auto">
          <a:xfrm>
            <a:off x="762000" y="1676400"/>
            <a:ext cx="6781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4572000" algn="l"/>
              </a:tabLst>
              <a:defRPr sz="2400">
                <a:solidFill>
                  <a:schemeClr val="tx1"/>
                </a:solidFill>
                <a:latin typeface="Times New Roman" pitchFamily="18" charset="0"/>
              </a:defRPr>
            </a:lvl1pPr>
            <a:lvl2pPr>
              <a:tabLst>
                <a:tab pos="457200" algn="l"/>
                <a:tab pos="4572000" algn="l"/>
              </a:tabLst>
              <a:defRPr sz="2400">
                <a:solidFill>
                  <a:schemeClr val="tx1"/>
                </a:solidFill>
                <a:latin typeface="Times New Roman" pitchFamily="18" charset="0"/>
              </a:defRPr>
            </a:lvl2pPr>
            <a:lvl3pPr>
              <a:tabLst>
                <a:tab pos="457200" algn="l"/>
                <a:tab pos="4572000" algn="l"/>
              </a:tabLst>
              <a:defRPr sz="2400">
                <a:solidFill>
                  <a:schemeClr val="tx1"/>
                </a:solidFill>
                <a:latin typeface="Times New Roman" pitchFamily="18" charset="0"/>
              </a:defRPr>
            </a:lvl3pPr>
            <a:lvl4pPr>
              <a:tabLst>
                <a:tab pos="457200" algn="l"/>
                <a:tab pos="4572000" algn="l"/>
              </a:tabLst>
              <a:defRPr sz="2400">
                <a:solidFill>
                  <a:schemeClr val="tx1"/>
                </a:solidFill>
                <a:latin typeface="Times New Roman" pitchFamily="18" charset="0"/>
              </a:defRPr>
            </a:lvl4pPr>
            <a:lvl5pPr>
              <a:tabLst>
                <a:tab pos="457200" algn="l"/>
                <a:tab pos="4572000" algn="l"/>
              </a:tabLst>
              <a:defRPr sz="2400">
                <a:solidFill>
                  <a:schemeClr val="tx1"/>
                </a:solidFill>
                <a:latin typeface="Times New Roman" pitchFamily="18" charset="0"/>
              </a:defRPr>
            </a:lvl5pPr>
            <a:lvl6pPr fontAlgn="base">
              <a:spcBef>
                <a:spcPct val="0"/>
              </a:spcBef>
              <a:spcAft>
                <a:spcPct val="0"/>
              </a:spcAft>
              <a:tabLst>
                <a:tab pos="457200" algn="l"/>
                <a:tab pos="4572000" algn="l"/>
              </a:tabLst>
              <a:defRPr sz="2400">
                <a:solidFill>
                  <a:schemeClr val="tx1"/>
                </a:solidFill>
                <a:latin typeface="Times New Roman" pitchFamily="18" charset="0"/>
              </a:defRPr>
            </a:lvl6pPr>
            <a:lvl7pPr fontAlgn="base">
              <a:spcBef>
                <a:spcPct val="0"/>
              </a:spcBef>
              <a:spcAft>
                <a:spcPct val="0"/>
              </a:spcAft>
              <a:tabLst>
                <a:tab pos="457200" algn="l"/>
                <a:tab pos="4572000" algn="l"/>
              </a:tabLst>
              <a:defRPr sz="2400">
                <a:solidFill>
                  <a:schemeClr val="tx1"/>
                </a:solidFill>
                <a:latin typeface="Times New Roman" pitchFamily="18" charset="0"/>
              </a:defRPr>
            </a:lvl7pPr>
            <a:lvl8pPr fontAlgn="base">
              <a:spcBef>
                <a:spcPct val="0"/>
              </a:spcBef>
              <a:spcAft>
                <a:spcPct val="0"/>
              </a:spcAft>
              <a:tabLst>
                <a:tab pos="457200" algn="l"/>
                <a:tab pos="4572000" algn="l"/>
              </a:tabLst>
              <a:defRPr sz="2400">
                <a:solidFill>
                  <a:schemeClr val="tx1"/>
                </a:solidFill>
                <a:latin typeface="Times New Roman" pitchFamily="18" charset="0"/>
              </a:defRPr>
            </a:lvl8pPr>
            <a:lvl9pPr fontAlgn="base">
              <a:spcBef>
                <a:spcPct val="0"/>
              </a:spcBef>
              <a:spcAft>
                <a:spcPct val="0"/>
              </a:spcAft>
              <a:tabLst>
                <a:tab pos="457200" algn="l"/>
                <a:tab pos="45720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varB BYTE 65h,31h,02h,05h</a:t>
            </a:r>
          </a:p>
          <a:p>
            <a:pPr>
              <a:lnSpc>
                <a:spcPct val="50000"/>
              </a:lnSpc>
              <a:spcBef>
                <a:spcPct val="50000"/>
              </a:spcBef>
            </a:pPr>
            <a:r>
              <a:rPr lang="en-US" altLang="en-US" sz="1800" b="1">
                <a:solidFill>
                  <a:srgbClr val="FFFFFF"/>
                </a:solidFill>
                <a:latin typeface="Courier New" pitchFamily="49" charset="0"/>
              </a:rPr>
              <a:t>varW WORD 6543h,1202h</a:t>
            </a:r>
          </a:p>
          <a:p>
            <a:pPr>
              <a:lnSpc>
                <a:spcPct val="50000"/>
              </a:lnSpc>
              <a:spcBef>
                <a:spcPct val="50000"/>
              </a:spcBef>
            </a:pPr>
            <a:r>
              <a:rPr lang="en-US" altLang="en-US" sz="1800" b="1">
                <a:solidFill>
                  <a:srgbClr val="FFFFFF"/>
                </a:solidFill>
                <a:latin typeface="Courier New" pitchFamily="49" charset="0"/>
              </a:rPr>
              <a:t>varD DWORD 12345678h</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ax,WORD PTR [varB+2]	; a.</a:t>
            </a:r>
          </a:p>
          <a:p>
            <a:pPr>
              <a:lnSpc>
                <a:spcPct val="50000"/>
              </a:lnSpc>
              <a:spcBef>
                <a:spcPct val="50000"/>
              </a:spcBef>
            </a:pPr>
            <a:r>
              <a:rPr lang="en-US" altLang="en-US" sz="1800" b="1">
                <a:solidFill>
                  <a:srgbClr val="FFFFFF"/>
                </a:solidFill>
                <a:latin typeface="Courier New" pitchFamily="49" charset="0"/>
              </a:rPr>
              <a:t>mov bl,BYTE PTR varD	; b.</a:t>
            </a:r>
          </a:p>
          <a:p>
            <a:pPr>
              <a:lnSpc>
                <a:spcPct val="50000"/>
              </a:lnSpc>
              <a:spcBef>
                <a:spcPct val="50000"/>
              </a:spcBef>
            </a:pPr>
            <a:r>
              <a:rPr lang="en-US" altLang="en-US" sz="1800" b="1">
                <a:solidFill>
                  <a:srgbClr val="FFFFFF"/>
                </a:solidFill>
                <a:latin typeface="Courier New" pitchFamily="49" charset="0"/>
              </a:rPr>
              <a:t>mov bl,BYTE PTR [varW+2]	; c.</a:t>
            </a:r>
          </a:p>
          <a:p>
            <a:pPr>
              <a:lnSpc>
                <a:spcPct val="50000"/>
              </a:lnSpc>
              <a:spcBef>
                <a:spcPct val="50000"/>
              </a:spcBef>
            </a:pPr>
            <a:r>
              <a:rPr lang="en-US" altLang="en-US" sz="1800" b="1">
                <a:solidFill>
                  <a:srgbClr val="FFFFFF"/>
                </a:solidFill>
                <a:latin typeface="Courier New" pitchFamily="49" charset="0"/>
              </a:rPr>
              <a:t>mov ax,WORD PTR [varD+2]	; d.</a:t>
            </a:r>
          </a:p>
          <a:p>
            <a:pPr>
              <a:lnSpc>
                <a:spcPct val="50000"/>
              </a:lnSpc>
              <a:spcBef>
                <a:spcPct val="50000"/>
              </a:spcBef>
            </a:pPr>
            <a:r>
              <a:rPr lang="en-US" altLang="en-US" sz="1800" b="1">
                <a:solidFill>
                  <a:srgbClr val="FFFFFF"/>
                </a:solidFill>
                <a:latin typeface="Courier New" pitchFamily="49" charset="0"/>
              </a:rPr>
              <a:t>mov eax,DWORD PTR varW	; e.</a:t>
            </a:r>
          </a:p>
        </p:txBody>
      </p:sp>
      <p:sp>
        <p:nvSpPr>
          <p:cNvPr id="119812" name="Text Box 4"/>
          <p:cNvSpPr txBox="1">
            <a:spLocks noChangeArrowheads="1"/>
          </p:cNvSpPr>
          <p:nvPr/>
        </p:nvSpPr>
        <p:spPr bwMode="auto">
          <a:xfrm>
            <a:off x="685800" y="9144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Write down the value of each destination operand:</a:t>
            </a:r>
          </a:p>
        </p:txBody>
      </p:sp>
      <p:sp>
        <p:nvSpPr>
          <p:cNvPr id="119813" name="Text Box 5"/>
          <p:cNvSpPr txBox="1">
            <a:spLocks noChangeArrowheads="1"/>
          </p:cNvSpPr>
          <p:nvPr/>
        </p:nvSpPr>
        <p:spPr bwMode="auto">
          <a:xfrm>
            <a:off x="5943600" y="1676400"/>
            <a:ext cx="1676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0502h</a:t>
            </a:r>
          </a:p>
          <a:p>
            <a:pPr>
              <a:lnSpc>
                <a:spcPct val="50000"/>
              </a:lnSpc>
              <a:spcBef>
                <a:spcPct val="50000"/>
              </a:spcBef>
            </a:pPr>
            <a:r>
              <a:rPr lang="en-US" altLang="en-US" sz="1800" b="1">
                <a:solidFill>
                  <a:srgbClr val="FFCC66"/>
                </a:solidFill>
                <a:latin typeface="Courier New" pitchFamily="49" charset="0"/>
              </a:rPr>
              <a:t>78h</a:t>
            </a:r>
          </a:p>
          <a:p>
            <a:pPr>
              <a:lnSpc>
                <a:spcPct val="50000"/>
              </a:lnSpc>
              <a:spcBef>
                <a:spcPct val="50000"/>
              </a:spcBef>
            </a:pPr>
            <a:r>
              <a:rPr lang="en-US" altLang="en-US" sz="1800" b="1">
                <a:solidFill>
                  <a:srgbClr val="FFCC66"/>
                </a:solidFill>
                <a:latin typeface="Courier New" pitchFamily="49" charset="0"/>
              </a:rPr>
              <a:t>02h</a:t>
            </a:r>
          </a:p>
          <a:p>
            <a:pPr>
              <a:lnSpc>
                <a:spcPct val="50000"/>
              </a:lnSpc>
              <a:spcBef>
                <a:spcPct val="50000"/>
              </a:spcBef>
            </a:pPr>
            <a:r>
              <a:rPr lang="en-US" altLang="en-US" sz="1800" b="1">
                <a:solidFill>
                  <a:srgbClr val="FFCC66"/>
                </a:solidFill>
                <a:latin typeface="Courier New" pitchFamily="49" charset="0"/>
              </a:rPr>
              <a:t>1234h</a:t>
            </a:r>
          </a:p>
          <a:p>
            <a:pPr>
              <a:lnSpc>
                <a:spcPct val="50000"/>
              </a:lnSpc>
              <a:spcBef>
                <a:spcPct val="50000"/>
              </a:spcBef>
            </a:pPr>
            <a:r>
              <a:rPr lang="en-US" altLang="en-US" sz="1800" b="1">
                <a:solidFill>
                  <a:srgbClr val="FFCC66"/>
                </a:solidFill>
                <a:latin typeface="Courier New" pitchFamily="49" charset="0"/>
              </a:rPr>
              <a:t>12026543h</a:t>
            </a:r>
          </a:p>
        </p:txBody>
      </p:sp>
    </p:spTree>
    <p:extLst>
      <p:ext uri="{BB962C8B-B14F-4D97-AF65-F5344CB8AC3E}">
        <p14:creationId xmlns:p14="http://schemas.microsoft.com/office/powerpoint/2010/main" val="4244158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dirty="0"/>
              <a:t>Irvine, Kip R. Assembly Language for x86 Processors 6/e, 2010.</a:t>
            </a:r>
          </a:p>
        </p:txBody>
      </p:sp>
      <p:sp>
        <p:nvSpPr>
          <p:cNvPr id="7" name="Slide Number Placeholder 3"/>
          <p:cNvSpPr>
            <a:spLocks noGrp="1"/>
          </p:cNvSpPr>
          <p:nvPr>
            <p:ph type="sldNum" sz="quarter" idx="11"/>
          </p:nvPr>
        </p:nvSpPr>
        <p:spPr/>
        <p:txBody>
          <a:bodyPr/>
          <a:lstStyle/>
          <a:p>
            <a:fld id="{F5E9D585-4230-4C21-9B3C-6D716BA9F810}" type="slidenum">
              <a:rPr lang="en-US" altLang="en-US"/>
              <a:pPr/>
              <a:t>16</a:t>
            </a:fld>
            <a:endParaRPr lang="en-US" altLang="en-US"/>
          </a:p>
        </p:txBody>
      </p:sp>
      <p:sp>
        <p:nvSpPr>
          <p:cNvPr id="126978" name="Rectangle 2"/>
          <p:cNvSpPr>
            <a:spLocks noGrp="1" noChangeArrowheads="1"/>
          </p:cNvSpPr>
          <p:nvPr>
            <p:ph type="title"/>
          </p:nvPr>
        </p:nvSpPr>
        <p:spPr/>
        <p:txBody>
          <a:bodyPr/>
          <a:lstStyle/>
          <a:p>
            <a:r>
              <a:rPr lang="en-US" altLang="en-US"/>
              <a:t>Array Sum Example</a:t>
            </a:r>
          </a:p>
        </p:txBody>
      </p:sp>
      <p:sp>
        <p:nvSpPr>
          <p:cNvPr id="126979" name="Text Box 3"/>
          <p:cNvSpPr txBox="1">
            <a:spLocks noChangeArrowheads="1"/>
          </p:cNvSpPr>
          <p:nvPr/>
        </p:nvSpPr>
        <p:spPr bwMode="auto">
          <a:xfrm>
            <a:off x="762000" y="2209800"/>
            <a:ext cx="769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1000h,2000h,3000h</a:t>
            </a:r>
          </a:p>
          <a:p>
            <a:pPr>
              <a:lnSpc>
                <a:spcPct val="50000"/>
              </a:lnSpc>
              <a:spcBef>
                <a:spcPct val="50000"/>
              </a:spcBef>
            </a:pPr>
            <a:r>
              <a:rPr lang="en-US" altLang="en-US" sz="1800" b="1" dirty="0">
                <a:latin typeface="Courier New" pitchFamily="49" charset="0"/>
              </a:rPr>
              <a:t>.code</a:t>
            </a:r>
          </a:p>
          <a:p>
            <a:pPr lvl="1">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esi,OFFSET</a:t>
            </a:r>
            <a:r>
              <a:rPr lang="en-US" altLang="en-US" sz="1800" b="1" dirty="0">
                <a:latin typeface="Courier New" pitchFamily="49" charset="0"/>
              </a:rPr>
              <a:t> </a:t>
            </a:r>
            <a:r>
              <a:rPr lang="en-US" altLang="en-US" sz="1800" b="1" dirty="0" err="1">
                <a:latin typeface="Courier New" pitchFamily="49" charset="0"/>
              </a:rPr>
              <a:t>arrayW</a:t>
            </a:r>
            <a:endParaRPr lang="en-US" altLang="en-US" sz="1800" b="1" dirty="0">
              <a:latin typeface="Courier New" pitchFamily="49" charset="0"/>
            </a:endParaRPr>
          </a:p>
          <a:p>
            <a:pPr lvl="1">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a:t>
            </a:r>
            <a:r>
              <a:rPr lang="en-US" altLang="en-US" sz="1800" b="1" dirty="0" err="1">
                <a:latin typeface="Courier New" pitchFamily="49" charset="0"/>
              </a:rPr>
              <a:t>esi</a:t>
            </a:r>
            <a:r>
              <a:rPr lang="en-US" altLang="en-US" sz="1800" b="1" dirty="0">
                <a:latin typeface="Courier New" pitchFamily="49" charset="0"/>
              </a:rPr>
              <a:t>]</a:t>
            </a:r>
          </a:p>
          <a:p>
            <a:pPr lvl="1">
              <a:lnSpc>
                <a:spcPct val="50000"/>
              </a:lnSpc>
              <a:spcBef>
                <a:spcPct val="50000"/>
              </a:spcBef>
            </a:pPr>
            <a:r>
              <a:rPr lang="en-US" altLang="en-US" sz="1800" b="1" dirty="0">
                <a:solidFill>
                  <a:srgbClr val="FFC000"/>
                </a:solidFill>
                <a:latin typeface="Courier New" pitchFamily="49" charset="0"/>
              </a:rPr>
              <a:t>add esi,2</a:t>
            </a:r>
            <a:r>
              <a:rPr lang="en-US" altLang="en-US" sz="1800" b="1" dirty="0">
                <a:latin typeface="Courier New" pitchFamily="49" charset="0"/>
              </a:rPr>
              <a:t>	; or: </a:t>
            </a:r>
            <a:r>
              <a:rPr lang="en-US" altLang="en-US" sz="1800" b="1" dirty="0">
                <a:solidFill>
                  <a:schemeClr val="tx2"/>
                </a:solidFill>
                <a:latin typeface="Courier New" pitchFamily="49" charset="0"/>
              </a:rPr>
              <a:t>add </a:t>
            </a:r>
            <a:r>
              <a:rPr lang="en-US" altLang="en-US" sz="1800" b="1" dirty="0" err="1">
                <a:solidFill>
                  <a:schemeClr val="tx2"/>
                </a:solidFill>
                <a:latin typeface="Courier New" pitchFamily="49" charset="0"/>
              </a:rPr>
              <a:t>esi,TYPE</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arrayW</a:t>
            </a:r>
            <a:endParaRPr lang="en-US" altLang="en-US" sz="1800" b="1" dirty="0">
              <a:solidFill>
                <a:schemeClr val="tx2"/>
              </a:solidFill>
              <a:latin typeface="Courier New" pitchFamily="49" charset="0"/>
            </a:endParaRPr>
          </a:p>
          <a:p>
            <a:pPr lvl="1">
              <a:lnSpc>
                <a:spcPct val="50000"/>
              </a:lnSpc>
              <a:spcBef>
                <a:spcPct val="50000"/>
              </a:spcBef>
            </a:pPr>
            <a:r>
              <a:rPr lang="en-US" altLang="en-US" sz="1800" b="1" dirty="0">
                <a:latin typeface="Courier New" pitchFamily="49" charset="0"/>
              </a:rPr>
              <a:t>add ax,[</a:t>
            </a:r>
            <a:r>
              <a:rPr lang="en-US" altLang="en-US" sz="1800" b="1" dirty="0" err="1">
                <a:latin typeface="Courier New" pitchFamily="49" charset="0"/>
              </a:rPr>
              <a:t>esi</a:t>
            </a:r>
            <a:r>
              <a:rPr lang="en-US" altLang="en-US" sz="1800" b="1" dirty="0">
                <a:latin typeface="Courier New" pitchFamily="49" charset="0"/>
              </a:rPr>
              <a:t>]</a:t>
            </a:r>
          </a:p>
          <a:p>
            <a:pPr lvl="1">
              <a:lnSpc>
                <a:spcPct val="50000"/>
              </a:lnSpc>
              <a:spcBef>
                <a:spcPct val="50000"/>
              </a:spcBef>
            </a:pPr>
            <a:r>
              <a:rPr lang="en-US" altLang="en-US" sz="1800" b="1" dirty="0">
                <a:latin typeface="Courier New" pitchFamily="49" charset="0"/>
              </a:rPr>
              <a:t>add esi,2</a:t>
            </a:r>
          </a:p>
          <a:p>
            <a:pPr lvl="1">
              <a:lnSpc>
                <a:spcPct val="50000"/>
              </a:lnSpc>
              <a:spcBef>
                <a:spcPct val="50000"/>
              </a:spcBef>
            </a:pPr>
            <a:r>
              <a:rPr lang="en-US" altLang="en-US" sz="1800" b="1" dirty="0">
                <a:latin typeface="Courier New" pitchFamily="49" charset="0"/>
              </a:rPr>
              <a:t>add ax,[</a:t>
            </a:r>
            <a:r>
              <a:rPr lang="en-US" altLang="en-US" sz="1800" b="1" dirty="0" err="1">
                <a:latin typeface="Courier New" pitchFamily="49" charset="0"/>
              </a:rPr>
              <a:t>esi</a:t>
            </a:r>
            <a:r>
              <a:rPr lang="en-US" altLang="en-US" sz="1800" b="1" dirty="0">
                <a:latin typeface="Courier New" pitchFamily="49" charset="0"/>
              </a:rPr>
              <a:t>]	; AX = sum of the array</a:t>
            </a:r>
          </a:p>
        </p:txBody>
      </p:sp>
      <p:sp>
        <p:nvSpPr>
          <p:cNvPr id="126980" name="Text Box 4"/>
          <p:cNvSpPr txBox="1">
            <a:spLocks noChangeArrowheads="1"/>
          </p:cNvSpPr>
          <p:nvPr/>
        </p:nvSpPr>
        <p:spPr bwMode="auto">
          <a:xfrm>
            <a:off x="685800" y="8382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Indirect operands are ideal for traversing an array. Note that the register in brackets must be incremented by a value that matches the array type.</a:t>
            </a:r>
          </a:p>
        </p:txBody>
      </p:sp>
      <p:sp>
        <p:nvSpPr>
          <p:cNvPr id="126981" name="Text Box 5"/>
          <p:cNvSpPr txBox="1">
            <a:spLocks noChangeArrowheads="1"/>
          </p:cNvSpPr>
          <p:nvPr/>
        </p:nvSpPr>
        <p:spPr bwMode="auto">
          <a:xfrm>
            <a:off x="762000" y="5181600"/>
            <a:ext cx="7696200" cy="60325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ToDo: Modify this example for an array of doublewords.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11E106B-F558-43E4-ADB3-8DFC71FE03A0}" type="slidenum">
              <a:rPr lang="en-US" altLang="en-US">
                <a:solidFill>
                  <a:srgbClr val="FF9966"/>
                </a:solidFill>
              </a:rPr>
              <a:pPr/>
              <a:t>17</a:t>
            </a:fld>
            <a:endParaRPr lang="en-US" altLang="en-US">
              <a:solidFill>
                <a:srgbClr val="FF9966"/>
              </a:solidFill>
            </a:endParaRPr>
          </a:p>
        </p:txBody>
      </p:sp>
      <p:sp>
        <p:nvSpPr>
          <p:cNvPr id="106498" name="Rectangle 2"/>
          <p:cNvSpPr>
            <a:spLocks noGrp="1" noChangeArrowheads="1"/>
          </p:cNvSpPr>
          <p:nvPr>
            <p:ph type="title"/>
          </p:nvPr>
        </p:nvSpPr>
        <p:spPr/>
        <p:txBody>
          <a:bodyPr/>
          <a:lstStyle/>
          <a:p>
            <a:r>
              <a:rPr lang="en-US" altLang="en-US" dirty="0"/>
              <a:t>Ex: Summing the Elements of an Array</a:t>
            </a:r>
            <a:endParaRPr lang="fr-CA" altLang="en-US" dirty="0"/>
          </a:p>
        </p:txBody>
      </p:sp>
      <p:sp>
        <p:nvSpPr>
          <p:cNvPr id="106499" name="Rectangle 3"/>
          <p:cNvSpPr>
            <a:spLocks noGrp="1" noChangeArrowheads="1"/>
          </p:cNvSpPr>
          <p:nvPr>
            <p:ph type="body" sz="half" idx="1"/>
          </p:nvPr>
        </p:nvSpPr>
        <p:spPr>
          <a:xfrm>
            <a:off x="152400" y="1219200"/>
            <a:ext cx="4724400" cy="5486400"/>
          </a:xfrm>
        </p:spPr>
        <p:txBody>
          <a:bodyPr/>
          <a:lstStyle/>
          <a:p>
            <a:pPr algn="just"/>
            <a:r>
              <a:rPr lang="en-US" altLang="en-US" sz="1800" dirty="0" smtClean="0"/>
              <a:t>EAX </a:t>
            </a:r>
            <a:r>
              <a:rPr lang="en-US" altLang="en-US" sz="1800" dirty="0"/>
              <a:t>holds the </a:t>
            </a:r>
            <a:r>
              <a:rPr lang="en-US" altLang="en-US" sz="1800" dirty="0" smtClean="0"/>
              <a:t>sum</a:t>
            </a:r>
          </a:p>
          <a:p>
            <a:pPr algn="just"/>
            <a:endParaRPr lang="en-US" altLang="en-US" sz="1800" dirty="0"/>
          </a:p>
          <a:p>
            <a:pPr algn="just"/>
            <a:r>
              <a:rPr lang="en-US" altLang="en-US" sz="1800" dirty="0" smtClean="0"/>
              <a:t>ECX </a:t>
            </a:r>
            <a:r>
              <a:rPr lang="en-US" altLang="en-US" sz="1800" dirty="0"/>
              <a:t>holds </a:t>
            </a:r>
            <a:r>
              <a:rPr lang="en-US" altLang="en-US" sz="1800" dirty="0" err="1" smtClean="0"/>
              <a:t>nb</a:t>
            </a:r>
            <a:r>
              <a:rPr lang="en-US" altLang="en-US" sz="1800" dirty="0" smtClean="0"/>
              <a:t> </a:t>
            </a:r>
            <a:r>
              <a:rPr lang="en-US" altLang="en-US" sz="1800" dirty="0"/>
              <a:t>of elements </a:t>
            </a:r>
            <a:r>
              <a:rPr lang="en-US" altLang="en-US" sz="1800" dirty="0" smtClean="0"/>
              <a:t>in </a:t>
            </a:r>
            <a:r>
              <a:rPr lang="en-US" altLang="en-US" sz="1800" dirty="0" err="1" smtClean="0"/>
              <a:t>arr</a:t>
            </a:r>
            <a:endParaRPr lang="en-US" altLang="en-US" sz="1800" dirty="0" smtClean="0"/>
          </a:p>
          <a:p>
            <a:pPr algn="just"/>
            <a:endParaRPr lang="en-US" altLang="en-US" sz="1800" dirty="0"/>
          </a:p>
          <a:p>
            <a:pPr algn="just"/>
            <a:r>
              <a:rPr lang="en-US" altLang="en-US" sz="1800" dirty="0"/>
              <a:t>Register </a:t>
            </a:r>
            <a:r>
              <a:rPr lang="en-US" altLang="en-US" sz="1800" dirty="0" smtClean="0"/>
              <a:t>EBX </a:t>
            </a:r>
            <a:r>
              <a:rPr lang="en-US" altLang="en-US" sz="1800" dirty="0"/>
              <a:t>holds </a:t>
            </a:r>
            <a:r>
              <a:rPr lang="en-US" altLang="en-US" sz="1800" dirty="0" smtClean="0"/>
              <a:t>address </a:t>
            </a:r>
            <a:r>
              <a:rPr lang="en-US" altLang="en-US" sz="1800" dirty="0"/>
              <a:t>of the current double word element</a:t>
            </a:r>
          </a:p>
          <a:p>
            <a:pPr marL="457200" lvl="1" indent="0" algn="just"/>
            <a:r>
              <a:rPr lang="en-US" altLang="en-US" sz="1800" dirty="0"/>
              <a:t>We say that </a:t>
            </a:r>
            <a:r>
              <a:rPr lang="en-US" altLang="en-US" sz="1800" dirty="0" smtClean="0"/>
              <a:t>EBX </a:t>
            </a:r>
            <a:r>
              <a:rPr lang="en-US" altLang="en-US" sz="1800" dirty="0">
                <a:solidFill>
                  <a:srgbClr val="FF0000"/>
                </a:solidFill>
              </a:rPr>
              <a:t>points to</a:t>
            </a:r>
            <a:r>
              <a:rPr lang="en-US" altLang="en-US" sz="1800" dirty="0"/>
              <a:t> the current double </a:t>
            </a:r>
            <a:r>
              <a:rPr lang="en-US" altLang="en-US" sz="1800" dirty="0" smtClean="0"/>
              <a:t>word</a:t>
            </a:r>
          </a:p>
          <a:p>
            <a:pPr marL="457200" lvl="1" indent="0" algn="just"/>
            <a:endParaRPr lang="en-US" altLang="en-US" sz="1800" dirty="0"/>
          </a:p>
          <a:p>
            <a:pPr algn="just"/>
            <a:r>
              <a:rPr lang="en-US" altLang="en-US" sz="1800" dirty="0"/>
              <a:t>ADD </a:t>
            </a:r>
            <a:r>
              <a:rPr lang="en-US" altLang="en-US" sz="1800" dirty="0" smtClean="0"/>
              <a:t>EAX</a:t>
            </a:r>
            <a:r>
              <a:rPr lang="en-US" altLang="en-US" sz="1800" dirty="0"/>
              <a:t>, [</a:t>
            </a:r>
            <a:r>
              <a:rPr lang="en-US" altLang="en-US" sz="1800" dirty="0" smtClean="0"/>
              <a:t>EBX</a:t>
            </a:r>
            <a:r>
              <a:rPr lang="en-US" altLang="en-US" sz="1800" dirty="0"/>
              <a:t>] increases </a:t>
            </a:r>
            <a:r>
              <a:rPr lang="en-US" altLang="en-US" sz="1800" dirty="0" smtClean="0"/>
              <a:t>EAX </a:t>
            </a:r>
            <a:r>
              <a:rPr lang="en-US" altLang="en-US" sz="1800" dirty="0"/>
              <a:t>by the number pointed by </a:t>
            </a:r>
            <a:r>
              <a:rPr lang="en-US" altLang="en-US" sz="1800" dirty="0" smtClean="0"/>
              <a:t>EBX</a:t>
            </a:r>
          </a:p>
          <a:p>
            <a:pPr algn="just"/>
            <a:endParaRPr lang="en-US" altLang="en-US" sz="1800" dirty="0"/>
          </a:p>
          <a:p>
            <a:pPr algn="just"/>
            <a:r>
              <a:rPr lang="en-US" altLang="en-US" sz="1800" dirty="0"/>
              <a:t>When </a:t>
            </a:r>
            <a:r>
              <a:rPr lang="en-US" altLang="en-US" sz="1800" dirty="0" smtClean="0"/>
              <a:t>EBX </a:t>
            </a:r>
            <a:r>
              <a:rPr lang="en-US" altLang="en-US" sz="1800" dirty="0"/>
              <a:t>is increased by 4, it points to the next double </a:t>
            </a:r>
            <a:r>
              <a:rPr lang="en-US" altLang="en-US" sz="1800" dirty="0" smtClean="0"/>
              <a:t>word</a:t>
            </a:r>
          </a:p>
          <a:p>
            <a:pPr algn="just"/>
            <a:endParaRPr lang="en-US" altLang="en-US" sz="1800" dirty="0"/>
          </a:p>
          <a:p>
            <a:pPr algn="just"/>
            <a:r>
              <a:rPr lang="en-US" altLang="en-US" sz="1800" dirty="0"/>
              <a:t>The sum is printed </a:t>
            </a:r>
            <a:r>
              <a:rPr lang="en-US" altLang="en-US" sz="1800" dirty="0" smtClean="0"/>
              <a:t>by </a:t>
            </a:r>
            <a:r>
              <a:rPr lang="en-US" altLang="en-US" sz="1800" dirty="0" smtClean="0">
                <a:solidFill>
                  <a:srgbClr val="010000"/>
                </a:solidFill>
              </a:rPr>
              <a:t>call </a:t>
            </a:r>
            <a:r>
              <a:rPr lang="en-US" altLang="en-US" sz="1800" dirty="0" err="1">
                <a:solidFill>
                  <a:srgbClr val="010000"/>
                </a:solidFill>
              </a:rPr>
              <a:t>WriteDec</a:t>
            </a:r>
            <a:endParaRPr lang="en-US" altLang="en-US" sz="1800" dirty="0"/>
          </a:p>
        </p:txBody>
      </p:sp>
      <p:sp>
        <p:nvSpPr>
          <p:cNvPr id="106501" name="Text Box 5"/>
          <p:cNvSpPr txBox="1">
            <a:spLocks noChangeArrowheads="1"/>
          </p:cNvSpPr>
          <p:nvPr/>
        </p:nvSpPr>
        <p:spPr bwMode="auto">
          <a:xfrm>
            <a:off x="4800600" y="1143000"/>
            <a:ext cx="4191000" cy="5355312"/>
          </a:xfrm>
          <a:prstGeom prst="rect">
            <a:avLst/>
          </a:prstGeom>
          <a:solidFill>
            <a:schemeClr val="accent2"/>
          </a:solidFill>
          <a:ln>
            <a:noFill/>
          </a:ln>
          <a:effectLst/>
          <a:extLst/>
        </p:spPr>
        <p:txBody>
          <a:bodyPr>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.data</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arr</a:t>
            </a:r>
            <a:r>
              <a:rPr lang="en-US" altLang="en-US" sz="1800" b="1" dirty="0" smtClean="0">
                <a:solidFill>
                  <a:srgbClr val="010000"/>
                </a:solidFill>
                <a:latin typeface="Courier New" pitchFamily="49" charset="0"/>
              </a:rPr>
              <a:t> DWORD 10,23,45,3,37,66 </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count DWORD 6 ; </a:t>
            </a:r>
            <a:r>
              <a:rPr lang="en-US" altLang="en-US" sz="1800" b="1" dirty="0" err="1" smtClean="0">
                <a:solidFill>
                  <a:srgbClr val="010000"/>
                </a:solidFill>
                <a:latin typeface="Courier New" pitchFamily="49" charset="0"/>
              </a:rPr>
              <a:t>arr</a:t>
            </a:r>
            <a:r>
              <a:rPr lang="en-US" altLang="en-US" sz="1800" b="1" dirty="0" smtClean="0">
                <a:solidFill>
                  <a:srgbClr val="010000"/>
                </a:solidFill>
                <a:latin typeface="Courier New" pitchFamily="49" charset="0"/>
              </a:rPr>
              <a:t> size</a:t>
            </a:r>
          </a:p>
          <a:p>
            <a:pPr eaLnBrk="0" hangingPunct="0"/>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.code             </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mov</a:t>
            </a:r>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eax</a:t>
            </a:r>
            <a:r>
              <a:rPr lang="en-US" altLang="en-US" sz="1800" b="1" dirty="0" smtClean="0">
                <a:solidFill>
                  <a:srgbClr val="010000"/>
                </a:solidFill>
                <a:latin typeface="Courier New" pitchFamily="49" charset="0"/>
              </a:rPr>
              <a:t>, </a:t>
            </a:r>
            <a:r>
              <a:rPr lang="en-US" altLang="en-US" sz="1800" b="1" dirty="0">
                <a:solidFill>
                  <a:srgbClr val="010000"/>
                </a:solidFill>
                <a:latin typeface="Courier New" pitchFamily="49" charset="0"/>
              </a:rPr>
              <a:t>0 </a:t>
            </a:r>
            <a:r>
              <a:rPr lang="en-US" altLang="en-US" sz="1800" b="1" dirty="0" smtClean="0">
                <a:solidFill>
                  <a:srgbClr val="010000"/>
                </a:solidFill>
                <a:latin typeface="Courier New" pitchFamily="49" charset="0"/>
              </a:rPr>
              <a:t>; holds </a:t>
            </a:r>
            <a:r>
              <a:rPr lang="en-US" altLang="en-US" sz="1800" b="1" dirty="0">
                <a:solidFill>
                  <a:srgbClr val="010000"/>
                </a:solidFill>
                <a:latin typeface="Courier New" pitchFamily="49" charset="0"/>
              </a:rPr>
              <a:t>the sum</a:t>
            </a: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mov</a:t>
            </a:r>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ecx</a:t>
            </a:r>
            <a:r>
              <a:rPr lang="en-US" altLang="en-US" sz="1800" b="1" dirty="0">
                <a:solidFill>
                  <a:srgbClr val="010000"/>
                </a:solidFill>
                <a:latin typeface="Courier New" pitchFamily="49" charset="0"/>
              </a:rPr>
              <a:t>, count</a:t>
            </a: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mov</a:t>
            </a:r>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ebx</a:t>
            </a:r>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OFFSET </a:t>
            </a:r>
            <a:r>
              <a:rPr lang="en-US" altLang="en-US" sz="1800" b="1" dirty="0" err="1" smtClean="0">
                <a:solidFill>
                  <a:srgbClr val="010000"/>
                </a:solidFill>
                <a:latin typeface="Courier New" pitchFamily="49" charset="0"/>
              </a:rPr>
              <a:t>arr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next</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add </a:t>
            </a:r>
            <a:r>
              <a:rPr lang="en-US" altLang="en-US" sz="1800" b="1" dirty="0" err="1" smtClean="0">
                <a:solidFill>
                  <a:srgbClr val="FF0000"/>
                </a:solidFill>
                <a:latin typeface="Courier New" pitchFamily="49" charset="0"/>
              </a:rPr>
              <a:t>eax</a:t>
            </a:r>
            <a:r>
              <a:rPr lang="en-US" altLang="en-US" sz="1800" b="1" dirty="0">
                <a:solidFill>
                  <a:srgbClr val="FF0000"/>
                </a:solidFill>
                <a:latin typeface="Courier New" pitchFamily="49" charset="0"/>
              </a:rPr>
              <a:t>,[</a:t>
            </a:r>
            <a:r>
              <a:rPr lang="en-US" altLang="en-US" sz="1800" b="1" dirty="0" err="1" smtClean="0">
                <a:solidFill>
                  <a:srgbClr val="FF0000"/>
                </a:solidFill>
                <a:latin typeface="Courier New" pitchFamily="49" charset="0"/>
              </a:rPr>
              <a:t>ebx</a:t>
            </a:r>
            <a:r>
              <a:rPr lang="en-US" altLang="en-US" sz="1800" b="1" dirty="0">
                <a:solidFill>
                  <a:srgbClr val="FF0000"/>
                </a:solidFill>
                <a:latin typeface="Courier New" pitchFamily="49" charset="0"/>
              </a:rPr>
              <a:t>]</a:t>
            </a:r>
          </a:p>
          <a:p>
            <a:pPr eaLnBrk="0" hangingPunct="0"/>
            <a:r>
              <a:rPr lang="en-US" altLang="en-US" sz="1800" b="1" dirty="0">
                <a:solidFill>
                  <a:srgbClr val="FF0000"/>
                </a:solidFill>
                <a:latin typeface="Courier New" pitchFamily="49" charset="0"/>
              </a:rPr>
              <a:t>   </a:t>
            </a:r>
            <a:r>
              <a:rPr lang="en-US" altLang="en-US" sz="1800" b="1" dirty="0" smtClean="0">
                <a:solidFill>
                  <a:srgbClr val="FF0000"/>
                </a:solidFill>
                <a:latin typeface="Courier New" pitchFamily="49" charset="0"/>
              </a:rPr>
              <a:t>  add ebx,4</a:t>
            </a:r>
            <a:r>
              <a:rPr lang="en-US" altLang="en-US" sz="1800" b="1" dirty="0" smtClean="0">
                <a:solidFill>
                  <a:srgbClr val="010000"/>
                </a:solidFill>
                <a:latin typeface="Courier New" pitchFamily="49" charset="0"/>
              </a:rPr>
              <a:t> </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loop </a:t>
            </a:r>
            <a:r>
              <a:rPr lang="en-US" altLang="en-US" sz="1800" b="1" dirty="0">
                <a:solidFill>
                  <a:srgbClr val="010000"/>
                </a:solidFill>
                <a:latin typeface="Courier New" pitchFamily="49" charset="0"/>
              </a:rPr>
              <a:t>next	</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WriteDec</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a:t>
            </a:r>
            <a:endParaRPr lang="en-US" altLang="en-US" sz="1800" b="1" dirty="0">
              <a:solidFill>
                <a:srgbClr val="010000"/>
              </a:solidFill>
              <a:latin typeface="Courier New" pitchFamily="49" charset="0"/>
            </a:endParaRPr>
          </a:p>
        </p:txBody>
      </p:sp>
    </p:spTree>
    <p:extLst>
      <p:ext uri="{BB962C8B-B14F-4D97-AF65-F5344CB8AC3E}">
        <p14:creationId xmlns:p14="http://schemas.microsoft.com/office/powerpoint/2010/main" val="244678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04800" y="6477000"/>
            <a:ext cx="4800600" cy="304800"/>
          </a:xfrm>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F48A91DA-4FB0-4275-9BE9-B894C44ACDB4}" type="slidenum">
              <a:rPr lang="en-US" altLang="en-US"/>
              <a:pPr/>
              <a:t>18</a:t>
            </a:fld>
            <a:endParaRPr lang="en-US" altLang="en-US"/>
          </a:p>
        </p:txBody>
      </p:sp>
      <p:sp>
        <p:nvSpPr>
          <p:cNvPr id="129026" name="Rectangle 2"/>
          <p:cNvSpPr>
            <a:spLocks noGrp="1" noChangeArrowheads="1"/>
          </p:cNvSpPr>
          <p:nvPr>
            <p:ph type="title"/>
          </p:nvPr>
        </p:nvSpPr>
        <p:spPr/>
        <p:txBody>
          <a:bodyPr/>
          <a:lstStyle/>
          <a:p>
            <a:r>
              <a:rPr lang="en-US" altLang="en-US" dirty="0"/>
              <a:t>Indexed Operands</a:t>
            </a:r>
          </a:p>
        </p:txBody>
      </p:sp>
      <p:sp>
        <p:nvSpPr>
          <p:cNvPr id="129027" name="Text Box 3"/>
          <p:cNvSpPr txBox="1">
            <a:spLocks noChangeArrowheads="1"/>
          </p:cNvSpPr>
          <p:nvPr/>
        </p:nvSpPr>
        <p:spPr bwMode="auto">
          <a:xfrm>
            <a:off x="704261" y="2938512"/>
            <a:ext cx="769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1000h,2000h,3000h</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esi,0</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ax,</a:t>
            </a:r>
            <a:r>
              <a:rPr lang="en-US" altLang="en-US" sz="1800" b="1" dirty="0">
                <a:solidFill>
                  <a:schemeClr val="tx2"/>
                </a:solidFill>
                <a:latin typeface="Courier New" pitchFamily="49" charset="0"/>
              </a:rPr>
              <a:t>[</a:t>
            </a:r>
            <a:r>
              <a:rPr lang="en-US" altLang="en-US" sz="1800" b="1" dirty="0" err="1">
                <a:solidFill>
                  <a:schemeClr val="tx2"/>
                </a:solidFill>
                <a:latin typeface="Courier New" pitchFamily="49" charset="0"/>
              </a:rPr>
              <a:t>arrayW</a:t>
            </a:r>
            <a:r>
              <a:rPr lang="en-US" altLang="en-US" sz="1800" b="1" dirty="0">
                <a:solidFill>
                  <a:schemeClr val="tx2"/>
                </a:solidFill>
                <a:latin typeface="Courier New" pitchFamily="49" charset="0"/>
              </a:rPr>
              <a:t> + </a:t>
            </a:r>
            <a:r>
              <a:rPr lang="en-US" altLang="en-US" sz="1800" b="1" dirty="0" err="1">
                <a:solidFill>
                  <a:schemeClr val="tx2"/>
                </a:solidFill>
                <a:latin typeface="Courier New" pitchFamily="49" charset="0"/>
              </a:rPr>
              <a:t>esi</a:t>
            </a:r>
            <a:r>
              <a:rPr lang="en-US" altLang="en-US" sz="1800" b="1" dirty="0">
                <a:solidFill>
                  <a:schemeClr val="tx2"/>
                </a:solidFill>
                <a:latin typeface="Courier New" pitchFamily="49" charset="0"/>
              </a:rPr>
              <a:t>]</a:t>
            </a:r>
            <a:r>
              <a:rPr lang="en-US" altLang="en-US" sz="1800" b="1" dirty="0">
                <a:latin typeface="Courier New" pitchFamily="49" charset="0"/>
              </a:rPr>
              <a:t> 		; AX = 1000h</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ax,arrayW</a:t>
            </a:r>
            <a:r>
              <a:rPr lang="en-US" altLang="en-US" sz="1800" b="1" dirty="0">
                <a:latin typeface="Courier New" pitchFamily="49" charset="0"/>
              </a:rPr>
              <a:t>[</a:t>
            </a:r>
            <a:r>
              <a:rPr lang="en-US" altLang="en-US" sz="1800" b="1" dirty="0" err="1">
                <a:latin typeface="Courier New" pitchFamily="49" charset="0"/>
              </a:rPr>
              <a:t>esi</a:t>
            </a:r>
            <a:r>
              <a:rPr lang="en-US" altLang="en-US" sz="1800" b="1" dirty="0">
                <a:latin typeface="Courier New" pitchFamily="49" charset="0"/>
              </a:rPr>
              <a:t>]		; alternate format</a:t>
            </a:r>
          </a:p>
          <a:p>
            <a:pPr>
              <a:lnSpc>
                <a:spcPct val="50000"/>
              </a:lnSpc>
              <a:spcBef>
                <a:spcPct val="50000"/>
              </a:spcBef>
            </a:pPr>
            <a:r>
              <a:rPr lang="en-US" altLang="en-US" sz="1800" b="1" dirty="0">
                <a:latin typeface="Courier New" pitchFamily="49" charset="0"/>
              </a:rPr>
              <a:t>	add esi,2</a:t>
            </a:r>
          </a:p>
          <a:p>
            <a:pPr>
              <a:lnSpc>
                <a:spcPct val="50000"/>
              </a:lnSpc>
              <a:spcBef>
                <a:spcPct val="50000"/>
              </a:spcBef>
            </a:pPr>
            <a:r>
              <a:rPr lang="en-US" altLang="en-US" sz="1800" b="1" dirty="0">
                <a:latin typeface="Courier New" pitchFamily="49" charset="0"/>
              </a:rPr>
              <a:t>	add ax,</a:t>
            </a:r>
            <a:r>
              <a:rPr lang="en-US" altLang="en-US" sz="1800" b="1" dirty="0">
                <a:solidFill>
                  <a:schemeClr val="tx2"/>
                </a:solidFill>
                <a:latin typeface="Courier New" pitchFamily="49" charset="0"/>
              </a:rPr>
              <a:t>[</a:t>
            </a:r>
            <a:r>
              <a:rPr lang="en-US" altLang="en-US" sz="1800" b="1" dirty="0" err="1">
                <a:solidFill>
                  <a:schemeClr val="tx2"/>
                </a:solidFill>
                <a:latin typeface="Courier New" pitchFamily="49" charset="0"/>
              </a:rPr>
              <a:t>arrayW</a:t>
            </a:r>
            <a:r>
              <a:rPr lang="en-US" altLang="en-US" sz="1800" b="1" dirty="0">
                <a:solidFill>
                  <a:schemeClr val="tx2"/>
                </a:solidFill>
                <a:latin typeface="Courier New" pitchFamily="49" charset="0"/>
              </a:rPr>
              <a:t> + </a:t>
            </a:r>
            <a:r>
              <a:rPr lang="en-US" altLang="en-US" sz="1800" b="1" dirty="0" err="1">
                <a:solidFill>
                  <a:schemeClr val="tx2"/>
                </a:solidFill>
                <a:latin typeface="Courier New" pitchFamily="49" charset="0"/>
              </a:rPr>
              <a:t>esi</a:t>
            </a:r>
            <a:r>
              <a:rPr lang="en-US" altLang="en-US" sz="1800" b="1" dirty="0">
                <a:solidFill>
                  <a:schemeClr val="tx2"/>
                </a:solidFill>
                <a:latin typeface="Courier New" pitchFamily="49" charset="0"/>
              </a:rPr>
              <a:t>]</a:t>
            </a:r>
          </a:p>
          <a:p>
            <a:pPr>
              <a:lnSpc>
                <a:spcPct val="50000"/>
              </a:lnSpc>
              <a:spcBef>
                <a:spcPct val="50000"/>
              </a:spcBef>
            </a:pPr>
            <a:r>
              <a:rPr lang="en-US" altLang="en-US" sz="1800" b="1" dirty="0">
                <a:latin typeface="Courier New" pitchFamily="49" charset="0"/>
              </a:rPr>
              <a:t>	etc.</a:t>
            </a:r>
          </a:p>
        </p:txBody>
      </p:sp>
      <p:sp>
        <p:nvSpPr>
          <p:cNvPr id="129028" name="Text Box 4"/>
          <p:cNvSpPr txBox="1">
            <a:spLocks noChangeArrowheads="1"/>
          </p:cNvSpPr>
          <p:nvPr/>
        </p:nvSpPr>
        <p:spPr bwMode="auto">
          <a:xfrm>
            <a:off x="685800" y="1066800"/>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An indexed operand adds a </a:t>
            </a:r>
            <a:r>
              <a:rPr lang="en-US" altLang="en-US" dirty="0" smtClean="0"/>
              <a:t>constant </a:t>
            </a:r>
            <a:r>
              <a:rPr lang="en-US" altLang="en-US" dirty="0"/>
              <a:t>to a register to generate an effective address. There are two notational forms:</a:t>
            </a:r>
          </a:p>
          <a:p>
            <a:pPr>
              <a:spcBef>
                <a:spcPct val="50000"/>
              </a:spcBef>
            </a:pPr>
            <a:r>
              <a:rPr lang="en-US" altLang="en-US" dirty="0"/>
              <a:t>	</a:t>
            </a:r>
            <a:r>
              <a:rPr lang="en-US" altLang="en-US" sz="1800" b="1" dirty="0" smtClean="0">
                <a:latin typeface="Courier New" pitchFamily="49" charset="0"/>
              </a:rPr>
              <a:t>[</a:t>
            </a:r>
            <a:r>
              <a:rPr lang="en-US" altLang="en-US" sz="1800" b="1" i="1" dirty="0" smtClean="0">
                <a:latin typeface="Courier New" pitchFamily="49" charset="0"/>
              </a:rPr>
              <a:t>label </a:t>
            </a:r>
            <a:r>
              <a:rPr lang="en-US" altLang="en-US" sz="1800" b="1" dirty="0" smtClean="0">
                <a:latin typeface="Courier New" pitchFamily="49" charset="0"/>
              </a:rPr>
              <a:t>+ </a:t>
            </a:r>
            <a:r>
              <a:rPr lang="en-US" altLang="en-US" sz="1800" b="1" i="1" dirty="0" err="1">
                <a:latin typeface="Courier New" pitchFamily="49" charset="0"/>
              </a:rPr>
              <a:t>reg</a:t>
            </a:r>
            <a:r>
              <a:rPr lang="en-US" altLang="en-US" sz="1800" b="1" dirty="0">
                <a:latin typeface="Courier New" pitchFamily="49" charset="0"/>
              </a:rPr>
              <a:t>]	</a:t>
            </a:r>
            <a:r>
              <a:rPr lang="en-US" altLang="en-US" sz="1800" b="1" dirty="0" smtClean="0">
                <a:latin typeface="Courier New" pitchFamily="49" charset="0"/>
              </a:rPr>
              <a:t>		</a:t>
            </a:r>
            <a:r>
              <a:rPr lang="en-US" altLang="en-US" sz="1800" b="1" i="1" dirty="0" smtClean="0">
                <a:latin typeface="Courier New" pitchFamily="49" charset="0"/>
              </a:rPr>
              <a:t>label</a:t>
            </a:r>
            <a:r>
              <a:rPr lang="en-US" altLang="en-US" sz="1800" b="1" dirty="0" smtClean="0">
                <a:latin typeface="Courier New" pitchFamily="49" charset="0"/>
              </a:rPr>
              <a:t>[</a:t>
            </a:r>
            <a:r>
              <a:rPr lang="en-US" altLang="en-US" sz="1800" b="1" i="1" dirty="0" err="1" smtClean="0">
                <a:latin typeface="Courier New" pitchFamily="49" charset="0"/>
              </a:rPr>
              <a:t>reg</a:t>
            </a:r>
            <a:r>
              <a:rPr lang="en-US" altLang="en-US" sz="1800" b="1" dirty="0" smtClean="0">
                <a:latin typeface="Courier New" pitchFamily="49" charset="0"/>
              </a:rPr>
              <a:t>]</a:t>
            </a:r>
          </a:p>
          <a:p>
            <a:pPr>
              <a:spcBef>
                <a:spcPct val="50000"/>
              </a:spcBef>
            </a:pPr>
            <a:r>
              <a:rPr lang="en-US" altLang="en-US" sz="1800" b="1" dirty="0" smtClean="0">
                <a:solidFill>
                  <a:srgbClr val="FFC000"/>
                </a:solidFill>
                <a:latin typeface="Courier New" pitchFamily="49" charset="0"/>
              </a:rPr>
              <a:t>Where, </a:t>
            </a:r>
            <a:r>
              <a:rPr lang="en-US" altLang="en-US" sz="1800" b="1" i="1" dirty="0" smtClean="0">
                <a:solidFill>
                  <a:srgbClr val="FFC000"/>
                </a:solidFill>
                <a:latin typeface="Courier New" pitchFamily="49" charset="0"/>
              </a:rPr>
              <a:t>label</a:t>
            </a:r>
            <a:r>
              <a:rPr lang="en-US" altLang="en-US" sz="1800" b="1" dirty="0" smtClean="0">
                <a:solidFill>
                  <a:srgbClr val="FFC000"/>
                </a:solidFill>
                <a:latin typeface="Courier New" pitchFamily="49" charset="0"/>
              </a:rPr>
              <a:t> is either variable name or an integer</a:t>
            </a:r>
            <a:endParaRPr lang="en-US" altLang="en-US" sz="1800" b="1" dirty="0">
              <a:solidFill>
                <a:srgbClr val="FFC000"/>
              </a:solidFill>
              <a:latin typeface="Courier New" pitchFamily="49" charset="0"/>
            </a:endParaRPr>
          </a:p>
          <a:p>
            <a:pPr>
              <a:spcBef>
                <a:spcPct val="50000"/>
              </a:spcBef>
            </a:pPr>
            <a:r>
              <a:rPr lang="en-US" altLang="en-US" dirty="0"/>
              <a:t>	</a:t>
            </a:r>
          </a:p>
        </p:txBody>
      </p:sp>
      <p:sp>
        <p:nvSpPr>
          <p:cNvPr id="129029" name="Text Box 5"/>
          <p:cNvSpPr txBox="1">
            <a:spLocks noChangeArrowheads="1"/>
          </p:cNvSpPr>
          <p:nvPr/>
        </p:nvSpPr>
        <p:spPr bwMode="auto">
          <a:xfrm>
            <a:off x="685800" y="5791200"/>
            <a:ext cx="7696200" cy="60325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err="1"/>
              <a:t>ToDo</a:t>
            </a:r>
            <a:r>
              <a:rPr lang="en-US" altLang="en-US" dirty="0"/>
              <a:t>: Modify this example for an array of </a:t>
            </a:r>
            <a:r>
              <a:rPr lang="en-US" altLang="en-US" dirty="0" err="1"/>
              <a:t>doublewords</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4C434F3-59AE-4F29-AD22-C64ACABDF6F9}" type="slidenum">
              <a:rPr lang="en-US" altLang="en-US">
                <a:solidFill>
                  <a:srgbClr val="FF9966"/>
                </a:solidFill>
              </a:rPr>
              <a:pPr/>
              <a:t>19</a:t>
            </a:fld>
            <a:endParaRPr lang="en-US" altLang="en-US">
              <a:solidFill>
                <a:srgbClr val="FF9966"/>
              </a:solidFill>
            </a:endParaRPr>
          </a:p>
        </p:txBody>
      </p:sp>
      <p:sp>
        <p:nvSpPr>
          <p:cNvPr id="110594" name="Rectangle 2"/>
          <p:cNvSpPr>
            <a:spLocks noGrp="1" noChangeArrowheads="1"/>
          </p:cNvSpPr>
          <p:nvPr>
            <p:ph type="title"/>
          </p:nvPr>
        </p:nvSpPr>
        <p:spPr/>
        <p:txBody>
          <a:bodyPr/>
          <a:lstStyle/>
          <a:p>
            <a:r>
              <a:rPr lang="en-US" altLang="en-US" dirty="0" smtClean="0"/>
              <a:t>Indexed Operands</a:t>
            </a:r>
            <a:endParaRPr lang="en-US" altLang="en-US" dirty="0"/>
          </a:p>
        </p:txBody>
      </p:sp>
      <p:sp>
        <p:nvSpPr>
          <p:cNvPr id="110595" name="Rectangle 3"/>
          <p:cNvSpPr>
            <a:spLocks noGrp="1" noChangeArrowheads="1"/>
          </p:cNvSpPr>
          <p:nvPr>
            <p:ph type="body" idx="1"/>
          </p:nvPr>
        </p:nvSpPr>
        <p:spPr>
          <a:xfrm>
            <a:off x="152400" y="1066800"/>
            <a:ext cx="8839200" cy="5638800"/>
          </a:xfrm>
        </p:spPr>
        <p:txBody>
          <a:bodyPr/>
          <a:lstStyle/>
          <a:p>
            <a:pPr>
              <a:lnSpc>
                <a:spcPct val="90000"/>
              </a:lnSpc>
            </a:pPr>
            <a:r>
              <a:rPr lang="en-US" altLang="en-US" sz="2000" dirty="0" smtClean="0"/>
              <a:t>Examples: </a:t>
            </a:r>
          </a:p>
          <a:p>
            <a:pPr>
              <a:lnSpc>
                <a:spcPct val="90000"/>
              </a:lnSpc>
            </a:pPr>
            <a:endParaRPr lang="en-US" altLang="en-US" sz="2000" dirty="0"/>
          </a:p>
          <a:p>
            <a:pPr lvl="2">
              <a:lnSpc>
                <a:spcPct val="90000"/>
              </a:lnSpc>
            </a:pPr>
            <a:r>
              <a:rPr lang="en-US" altLang="en-US" sz="1800" dirty="0"/>
              <a:t>.data</a:t>
            </a:r>
          </a:p>
          <a:p>
            <a:pPr lvl="2">
              <a:lnSpc>
                <a:spcPct val="90000"/>
              </a:lnSpc>
            </a:pPr>
            <a:r>
              <a:rPr lang="en-US" altLang="en-US" sz="1800" dirty="0"/>
              <a:t>  A </a:t>
            </a:r>
            <a:r>
              <a:rPr lang="en-US" altLang="en-US" sz="1800" dirty="0" smtClean="0"/>
              <a:t>WORD 10,20,30,40,50,60</a:t>
            </a:r>
            <a:endParaRPr lang="en-US" altLang="en-US" sz="1800" dirty="0"/>
          </a:p>
          <a:p>
            <a:pPr lvl="2">
              <a:lnSpc>
                <a:spcPct val="90000"/>
              </a:lnSpc>
            </a:pPr>
            <a:r>
              <a:rPr lang="en-US" altLang="en-US" sz="1800" dirty="0"/>
              <a:t>.code</a:t>
            </a:r>
          </a:p>
          <a:p>
            <a:pPr lvl="2">
              <a:lnSpc>
                <a:spcPct val="90000"/>
              </a:lnSpc>
            </a:pPr>
            <a:r>
              <a:rPr lang="en-US" altLang="en-US" sz="1800" dirty="0"/>
              <a:t>  </a:t>
            </a:r>
            <a:r>
              <a:rPr lang="en-US" altLang="en-US" sz="1800" dirty="0" err="1"/>
              <a:t>mov</a:t>
            </a:r>
            <a:r>
              <a:rPr lang="en-US" altLang="en-US" sz="1800" dirty="0"/>
              <a:t> </a:t>
            </a:r>
            <a:r>
              <a:rPr lang="en-US" altLang="en-US" sz="1800" dirty="0" err="1"/>
              <a:t>ebp</a:t>
            </a:r>
            <a:r>
              <a:rPr lang="en-US" altLang="en-US" sz="1800" dirty="0"/>
              <a:t>, offset A</a:t>
            </a:r>
          </a:p>
          <a:p>
            <a:pPr lvl="2">
              <a:lnSpc>
                <a:spcPct val="90000"/>
              </a:lnSpc>
            </a:pPr>
            <a:r>
              <a:rPr lang="en-US" altLang="en-US" sz="1800" dirty="0"/>
              <a:t>  </a:t>
            </a:r>
            <a:r>
              <a:rPr lang="en-US" altLang="en-US" sz="1800" dirty="0" err="1"/>
              <a:t>mov</a:t>
            </a:r>
            <a:r>
              <a:rPr lang="en-US" altLang="en-US" sz="1800" dirty="0"/>
              <a:t> </a:t>
            </a:r>
            <a:r>
              <a:rPr lang="en-US" altLang="en-US" sz="1800" dirty="0" err="1"/>
              <a:t>esi</a:t>
            </a:r>
            <a:r>
              <a:rPr lang="en-US" altLang="en-US" sz="1800" dirty="0"/>
              <a:t>, 2</a:t>
            </a:r>
          </a:p>
          <a:p>
            <a:pPr lvl="2">
              <a:lnSpc>
                <a:spcPct val="90000"/>
              </a:lnSpc>
            </a:pPr>
            <a:r>
              <a:rPr lang="en-US" altLang="en-US" sz="1800" dirty="0"/>
              <a:t>  </a:t>
            </a:r>
            <a:r>
              <a:rPr lang="en-US" altLang="en-US" sz="1800" dirty="0" err="1"/>
              <a:t>mov</a:t>
            </a:r>
            <a:r>
              <a:rPr lang="en-US" altLang="en-US" sz="1800" dirty="0"/>
              <a:t> ax, [ebp+4]  ;AX = 30</a:t>
            </a:r>
          </a:p>
          <a:p>
            <a:pPr lvl="2">
              <a:lnSpc>
                <a:spcPct val="90000"/>
              </a:lnSpc>
            </a:pPr>
            <a:r>
              <a:rPr lang="en-US" altLang="en-US" sz="1800" dirty="0"/>
              <a:t>  </a:t>
            </a:r>
            <a:r>
              <a:rPr lang="en-US" altLang="en-US" sz="1800" dirty="0" err="1"/>
              <a:t>mov</a:t>
            </a:r>
            <a:r>
              <a:rPr lang="en-US" altLang="en-US" sz="1800" dirty="0"/>
              <a:t> ax, 4[</a:t>
            </a:r>
            <a:r>
              <a:rPr lang="en-US" altLang="en-US" sz="1800" dirty="0" err="1"/>
              <a:t>ebp</a:t>
            </a:r>
            <a:r>
              <a:rPr lang="en-US" altLang="en-US" sz="1800" dirty="0"/>
              <a:t>]   ;same as above</a:t>
            </a:r>
          </a:p>
          <a:p>
            <a:pPr lvl="2">
              <a:lnSpc>
                <a:spcPct val="90000"/>
              </a:lnSpc>
            </a:pPr>
            <a:r>
              <a:rPr lang="en-US" altLang="en-US" sz="1800" dirty="0"/>
              <a:t>  </a:t>
            </a:r>
            <a:r>
              <a:rPr lang="en-US" altLang="en-US" sz="1800" dirty="0" err="1"/>
              <a:t>mov</a:t>
            </a:r>
            <a:r>
              <a:rPr lang="en-US" altLang="en-US" sz="1800" dirty="0"/>
              <a:t> ax, [</a:t>
            </a:r>
            <a:r>
              <a:rPr lang="en-US" altLang="en-US" sz="1800" dirty="0" err="1"/>
              <a:t>esi+A</a:t>
            </a:r>
            <a:r>
              <a:rPr lang="en-US" altLang="en-US" sz="1800" dirty="0"/>
              <a:t>]  ;AX = 20</a:t>
            </a:r>
          </a:p>
          <a:p>
            <a:pPr lvl="2">
              <a:lnSpc>
                <a:spcPct val="90000"/>
              </a:lnSpc>
            </a:pPr>
            <a:r>
              <a:rPr lang="en-US" altLang="en-US" sz="1800" dirty="0"/>
              <a:t>  </a:t>
            </a:r>
            <a:r>
              <a:rPr lang="en-US" altLang="en-US" sz="1800" dirty="0" err="1"/>
              <a:t>mov</a:t>
            </a:r>
            <a:r>
              <a:rPr lang="en-US" altLang="en-US" sz="1800" dirty="0"/>
              <a:t> ax, A[</a:t>
            </a:r>
            <a:r>
              <a:rPr lang="en-US" altLang="en-US" sz="1800" dirty="0" err="1"/>
              <a:t>esi</a:t>
            </a:r>
            <a:r>
              <a:rPr lang="en-US" altLang="en-US" sz="1800" dirty="0"/>
              <a:t>]   ;same as above</a:t>
            </a:r>
          </a:p>
          <a:p>
            <a:pPr lvl="2">
              <a:lnSpc>
                <a:spcPct val="90000"/>
              </a:lnSpc>
            </a:pPr>
            <a:r>
              <a:rPr lang="en-US" altLang="en-US" sz="1800" dirty="0"/>
              <a:t>  </a:t>
            </a:r>
            <a:r>
              <a:rPr lang="en-US" altLang="en-US" sz="1800" dirty="0" err="1"/>
              <a:t>mov</a:t>
            </a:r>
            <a:r>
              <a:rPr lang="en-US" altLang="en-US" sz="1800" dirty="0"/>
              <a:t> ax, A[esi+4] ;AX = 40</a:t>
            </a:r>
          </a:p>
          <a:p>
            <a:pPr lvl="2">
              <a:lnSpc>
                <a:spcPct val="90000"/>
              </a:lnSpc>
            </a:pPr>
            <a:r>
              <a:rPr lang="en-US" altLang="en-US" sz="1800" dirty="0"/>
              <a:t>  </a:t>
            </a:r>
            <a:r>
              <a:rPr lang="en-US" altLang="en-US" sz="1800" dirty="0" err="1"/>
              <a:t>Mov</a:t>
            </a:r>
            <a:r>
              <a:rPr lang="en-US" altLang="en-US" sz="1800" dirty="0"/>
              <a:t> ax, [esi-2+A];AX = </a:t>
            </a:r>
            <a:r>
              <a:rPr lang="fr-CA" altLang="en-US" sz="1800" dirty="0">
                <a:solidFill>
                  <a:schemeClr val="folHlink"/>
                </a:solidFill>
              </a:rPr>
              <a:t>1</a:t>
            </a:r>
            <a:r>
              <a:rPr lang="en-US" altLang="en-US" sz="1800" dirty="0">
                <a:solidFill>
                  <a:schemeClr val="folHlink"/>
                </a:solidFill>
              </a:rPr>
              <a:t>0</a:t>
            </a:r>
            <a:r>
              <a:rPr lang="en-US" altLang="en-US" sz="1800" dirty="0"/>
              <a:t>  </a:t>
            </a:r>
            <a:endParaRPr lang="en-US" altLang="en-US" sz="1800" dirty="0" smtClean="0"/>
          </a:p>
          <a:p>
            <a:pPr lvl="2">
              <a:lnSpc>
                <a:spcPct val="90000"/>
              </a:lnSpc>
            </a:pPr>
            <a:endParaRPr lang="en-US" altLang="en-US" sz="1800" dirty="0"/>
          </a:p>
          <a:p>
            <a:pPr>
              <a:lnSpc>
                <a:spcPct val="90000"/>
              </a:lnSpc>
            </a:pPr>
            <a:r>
              <a:rPr lang="en-US" altLang="en-US" sz="2000" dirty="0"/>
              <a:t>We can also multiply by 1, 2, 4, or 8. Ex:</a:t>
            </a:r>
          </a:p>
          <a:p>
            <a:pPr lvl="2">
              <a:lnSpc>
                <a:spcPct val="90000"/>
              </a:lnSpc>
            </a:pPr>
            <a:r>
              <a:rPr lang="en-US" altLang="en-US" sz="1800" dirty="0" err="1"/>
              <a:t>mov</a:t>
            </a:r>
            <a:r>
              <a:rPr lang="en-US" altLang="en-US" sz="1800" dirty="0"/>
              <a:t> ax, A[</a:t>
            </a:r>
            <a:r>
              <a:rPr lang="en-US" altLang="en-US" sz="1800" dirty="0" err="1"/>
              <a:t>esi</a:t>
            </a:r>
            <a:r>
              <a:rPr lang="en-US" altLang="en-US" sz="1800" dirty="0"/>
              <a:t>*2+2] ;AX = </a:t>
            </a:r>
            <a:r>
              <a:rPr lang="en-US" altLang="en-US" sz="1800" dirty="0" smtClean="0"/>
              <a:t>40</a:t>
            </a:r>
          </a:p>
          <a:p>
            <a:pPr lvl="2">
              <a:lnSpc>
                <a:spcPct val="90000"/>
              </a:lnSpc>
            </a:pPr>
            <a:r>
              <a:rPr lang="en-US" altLang="en-US" sz="1800" dirty="0" smtClean="0">
                <a:solidFill>
                  <a:srgbClr val="FF0000"/>
                </a:solidFill>
              </a:rPr>
              <a:t>This is called </a:t>
            </a:r>
            <a:r>
              <a:rPr lang="en-US" altLang="en-US" sz="1800" i="1" u="sng" dirty="0" smtClean="0">
                <a:solidFill>
                  <a:srgbClr val="FF0000"/>
                </a:solidFill>
              </a:rPr>
              <a:t>index scaling</a:t>
            </a:r>
            <a:endParaRPr lang="en-US" altLang="en-US" sz="1800" i="1" u="sng" dirty="0">
              <a:solidFill>
                <a:srgbClr val="FF0000"/>
              </a:solidFill>
            </a:endParaRPr>
          </a:p>
        </p:txBody>
      </p:sp>
    </p:spTree>
    <p:extLst>
      <p:ext uri="{BB962C8B-B14F-4D97-AF65-F5344CB8AC3E}">
        <p14:creationId xmlns:p14="http://schemas.microsoft.com/office/powerpoint/2010/main" val="316663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4B8DB7-51E1-4DA5-A9DC-2BEA0C8CDD8F}" type="slidenum">
              <a:rPr lang="en-US" altLang="en-US">
                <a:solidFill>
                  <a:srgbClr val="FF9966"/>
                </a:solidFill>
              </a:rPr>
              <a:pPr/>
              <a:t>2</a:t>
            </a:fld>
            <a:endParaRPr lang="en-US" altLang="en-US">
              <a:solidFill>
                <a:srgbClr val="FF9966"/>
              </a:solidFill>
            </a:endParaRPr>
          </a:p>
        </p:txBody>
      </p:sp>
      <p:sp>
        <p:nvSpPr>
          <p:cNvPr id="102402" name="Rectangle 2"/>
          <p:cNvSpPr>
            <a:spLocks noGrp="1" noChangeArrowheads="1"/>
          </p:cNvSpPr>
          <p:nvPr>
            <p:ph type="title"/>
          </p:nvPr>
        </p:nvSpPr>
        <p:spPr/>
        <p:txBody>
          <a:bodyPr/>
          <a:lstStyle/>
          <a:p>
            <a:r>
              <a:rPr lang="en-US" altLang="en-US"/>
              <a:t>Addressing Modes</a:t>
            </a:r>
            <a:endParaRPr lang="fr-CA" altLang="en-US"/>
          </a:p>
        </p:txBody>
      </p:sp>
      <p:sp>
        <p:nvSpPr>
          <p:cNvPr id="102403" name="Rectangle 3"/>
          <p:cNvSpPr>
            <a:spLocks noGrp="1" noChangeArrowheads="1"/>
          </p:cNvSpPr>
          <p:nvPr>
            <p:ph type="body" idx="1"/>
          </p:nvPr>
        </p:nvSpPr>
        <p:spPr>
          <a:xfrm>
            <a:off x="152400" y="838200"/>
            <a:ext cx="8915400" cy="5943600"/>
          </a:xfrm>
        </p:spPr>
        <p:txBody>
          <a:bodyPr/>
          <a:lstStyle/>
          <a:p>
            <a:pPr algn="just"/>
            <a:r>
              <a:rPr lang="en-US" altLang="en-US" sz="2000" dirty="0"/>
              <a:t>Operands specify the data to be used by an instruction</a:t>
            </a:r>
          </a:p>
          <a:p>
            <a:pPr algn="just"/>
            <a:r>
              <a:rPr lang="en-US" altLang="en-US" sz="2000" dirty="0"/>
              <a:t>An addressing mode refers to the way in which the data is specified by an operand</a:t>
            </a:r>
          </a:p>
          <a:p>
            <a:pPr lvl="1" algn="just"/>
            <a:r>
              <a:rPr lang="en-US" altLang="en-US" sz="2000" dirty="0"/>
              <a:t>An operand is said to be </a:t>
            </a:r>
            <a:r>
              <a:rPr lang="en-US" altLang="en-US" sz="2000" dirty="0">
                <a:solidFill>
                  <a:srgbClr val="FF0000"/>
                </a:solidFill>
              </a:rPr>
              <a:t>direct</a:t>
            </a:r>
            <a:r>
              <a:rPr lang="en-US" altLang="en-US" sz="2000" dirty="0"/>
              <a:t> when it specifies directly the data to be used by the instruction. This is the case for </a:t>
            </a:r>
            <a:r>
              <a:rPr lang="en-US" altLang="en-US" sz="2000" dirty="0" err="1"/>
              <a:t>imm</a:t>
            </a:r>
            <a:r>
              <a:rPr lang="en-US" altLang="en-US" sz="2000" dirty="0"/>
              <a:t>, </a:t>
            </a:r>
            <a:r>
              <a:rPr lang="en-US" altLang="en-US" sz="2000" dirty="0" err="1"/>
              <a:t>reg</a:t>
            </a:r>
            <a:r>
              <a:rPr lang="en-US" altLang="en-US" sz="2000" dirty="0"/>
              <a:t>, and </a:t>
            </a:r>
            <a:r>
              <a:rPr lang="en-US" altLang="en-US" sz="2000" dirty="0" err="1"/>
              <a:t>mem</a:t>
            </a:r>
            <a:r>
              <a:rPr lang="en-US" altLang="en-US" sz="2000" dirty="0"/>
              <a:t> operands (see previous </a:t>
            </a:r>
            <a:r>
              <a:rPr lang="en-US" altLang="en-US" sz="2000" dirty="0" smtClean="0"/>
              <a:t>chapters)</a:t>
            </a:r>
            <a:endParaRPr lang="en-US" altLang="en-US" sz="2000" dirty="0"/>
          </a:p>
          <a:p>
            <a:pPr lvl="1" algn="just"/>
            <a:r>
              <a:rPr lang="en-US" altLang="en-US" sz="2000" dirty="0"/>
              <a:t>An operand is said to be </a:t>
            </a:r>
            <a:r>
              <a:rPr lang="en-US" altLang="en-US" sz="2000" dirty="0">
                <a:solidFill>
                  <a:srgbClr val="FF0000"/>
                </a:solidFill>
              </a:rPr>
              <a:t>indirect</a:t>
            </a:r>
            <a:r>
              <a:rPr lang="en-US" altLang="en-US" sz="2000" dirty="0"/>
              <a:t> when it specifies the address (in virtual memory) of the data to be used by the </a:t>
            </a:r>
            <a:r>
              <a:rPr lang="en-US" altLang="en-US" sz="2000" dirty="0" smtClean="0"/>
              <a:t>instruction</a:t>
            </a:r>
          </a:p>
          <a:p>
            <a:pPr lvl="1" algn="just"/>
            <a:endParaRPr lang="en-US" altLang="en-US" sz="2000" dirty="0"/>
          </a:p>
          <a:p>
            <a:pPr algn="just"/>
            <a:r>
              <a:rPr lang="en-US" altLang="en-US" sz="2000" dirty="0"/>
              <a:t>To specify to the assembler that an operand is indirect we enclose it between […] </a:t>
            </a:r>
            <a:endParaRPr lang="en-US" altLang="en-US" sz="2000" dirty="0" smtClean="0"/>
          </a:p>
          <a:p>
            <a:pPr algn="just"/>
            <a:endParaRPr lang="en-US" altLang="en-US" sz="2000" dirty="0"/>
          </a:p>
          <a:p>
            <a:pPr algn="just"/>
            <a:r>
              <a:rPr lang="en-US" altLang="en-US" sz="2000" dirty="0"/>
              <a:t>Indirect addressing is a necessity when we want to manipulate values that are stored in large arrays because we need then an operand that can </a:t>
            </a:r>
            <a:r>
              <a:rPr lang="en-US" altLang="en-US" sz="2000" i="1" dirty="0"/>
              <a:t>index</a:t>
            </a:r>
            <a:r>
              <a:rPr lang="en-US" altLang="en-US" sz="2000" dirty="0"/>
              <a:t> (and run along) the </a:t>
            </a:r>
            <a:r>
              <a:rPr lang="en-US" altLang="en-US" sz="2000" dirty="0" smtClean="0"/>
              <a:t>array</a:t>
            </a:r>
            <a:endParaRPr lang="en-US" altLang="en-US" sz="2000" dirty="0"/>
          </a:p>
          <a:p>
            <a:pPr lvl="1" algn="just"/>
            <a:r>
              <a:rPr lang="en-US" altLang="en-US" sz="2000" dirty="0"/>
              <a:t>Ex: to compute an average of </a:t>
            </a:r>
            <a:r>
              <a:rPr lang="en-US" altLang="en-US" sz="2000" dirty="0" smtClean="0"/>
              <a:t>values</a:t>
            </a:r>
            <a:endParaRPr lang="en-US" altLang="en-US" sz="2000" dirty="0"/>
          </a:p>
        </p:txBody>
      </p:sp>
    </p:spTree>
    <p:extLst>
      <p:ext uri="{BB962C8B-B14F-4D97-AF65-F5344CB8AC3E}">
        <p14:creationId xmlns:p14="http://schemas.microsoft.com/office/powerpoint/2010/main" val="2476453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E46BFFEC-CC1F-4636-B15F-C7A73B7936CF}" type="slidenum">
              <a:rPr lang="en-US" altLang="en-US"/>
              <a:pPr/>
              <a:t>20</a:t>
            </a:fld>
            <a:endParaRPr lang="en-US" altLang="en-US"/>
          </a:p>
        </p:txBody>
      </p:sp>
      <p:sp>
        <p:nvSpPr>
          <p:cNvPr id="173058" name="Rectangle 2"/>
          <p:cNvSpPr>
            <a:spLocks noGrp="1" noChangeArrowheads="1"/>
          </p:cNvSpPr>
          <p:nvPr>
            <p:ph type="title"/>
          </p:nvPr>
        </p:nvSpPr>
        <p:spPr/>
        <p:txBody>
          <a:bodyPr/>
          <a:lstStyle/>
          <a:p>
            <a:r>
              <a:rPr lang="en-US" altLang="en-US"/>
              <a:t>Index Scaling</a:t>
            </a:r>
          </a:p>
        </p:txBody>
      </p:sp>
      <p:sp>
        <p:nvSpPr>
          <p:cNvPr id="173059" name="Text Box 3"/>
          <p:cNvSpPr txBox="1">
            <a:spLocks noChangeArrowheads="1"/>
          </p:cNvSpPr>
          <p:nvPr/>
        </p:nvSpPr>
        <p:spPr bwMode="auto">
          <a:xfrm>
            <a:off x="1371600" y="2209800"/>
            <a:ext cx="6705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800" b="1">
                <a:latin typeface="Courier New" pitchFamily="49" charset="0"/>
              </a:rPr>
              <a:t>.data</a:t>
            </a:r>
          </a:p>
          <a:p>
            <a:pPr>
              <a:lnSpc>
                <a:spcPct val="70000"/>
              </a:lnSpc>
              <a:spcBef>
                <a:spcPct val="50000"/>
              </a:spcBef>
            </a:pPr>
            <a:r>
              <a:rPr lang="en-US" altLang="en-US" sz="1800" b="1">
                <a:latin typeface="Courier New" pitchFamily="49" charset="0"/>
              </a:rPr>
              <a:t>arrayB BYTE  0,1,2,3,4,5</a:t>
            </a:r>
          </a:p>
          <a:p>
            <a:pPr>
              <a:lnSpc>
                <a:spcPct val="70000"/>
              </a:lnSpc>
              <a:spcBef>
                <a:spcPct val="50000"/>
              </a:spcBef>
            </a:pPr>
            <a:r>
              <a:rPr lang="en-US" altLang="en-US" sz="1800" b="1">
                <a:latin typeface="Courier New" pitchFamily="49" charset="0"/>
              </a:rPr>
              <a:t>arrayW WORD  0,1,2,3,4,5</a:t>
            </a:r>
          </a:p>
          <a:p>
            <a:pPr>
              <a:lnSpc>
                <a:spcPct val="70000"/>
              </a:lnSpc>
              <a:spcBef>
                <a:spcPct val="50000"/>
              </a:spcBef>
            </a:pPr>
            <a:r>
              <a:rPr lang="en-US" altLang="en-US" sz="1800" b="1">
                <a:latin typeface="Courier New" pitchFamily="49" charset="0"/>
              </a:rPr>
              <a:t>arrayD DWORD 0,1,2,3,4,5</a:t>
            </a:r>
          </a:p>
          <a:p>
            <a:pPr>
              <a:lnSpc>
                <a:spcPct val="70000"/>
              </a:lnSpc>
              <a:spcBef>
                <a:spcPct val="50000"/>
              </a:spcBef>
            </a:pPr>
            <a:endParaRPr lang="en-US" altLang="en-US" sz="1800" b="1">
              <a:latin typeface="Courier New" pitchFamily="49" charset="0"/>
            </a:endParaRPr>
          </a:p>
          <a:p>
            <a:pPr>
              <a:lnSpc>
                <a:spcPct val="70000"/>
              </a:lnSpc>
              <a:spcBef>
                <a:spcPct val="50000"/>
              </a:spcBef>
            </a:pPr>
            <a:r>
              <a:rPr lang="en-US" altLang="en-US" sz="1800" b="1">
                <a:latin typeface="Courier New" pitchFamily="49" charset="0"/>
              </a:rPr>
              <a:t>.code</a:t>
            </a:r>
          </a:p>
          <a:p>
            <a:pPr>
              <a:lnSpc>
                <a:spcPct val="70000"/>
              </a:lnSpc>
              <a:spcBef>
                <a:spcPct val="50000"/>
              </a:spcBef>
            </a:pPr>
            <a:r>
              <a:rPr lang="en-US" altLang="en-US" sz="1800" b="1">
                <a:latin typeface="Courier New" pitchFamily="49" charset="0"/>
              </a:rPr>
              <a:t>mov esi,4</a:t>
            </a:r>
          </a:p>
          <a:p>
            <a:pPr>
              <a:lnSpc>
                <a:spcPct val="70000"/>
              </a:lnSpc>
              <a:spcBef>
                <a:spcPct val="50000"/>
              </a:spcBef>
            </a:pPr>
            <a:r>
              <a:rPr lang="en-US" altLang="en-US" sz="1800" b="1">
                <a:latin typeface="Courier New" pitchFamily="49" charset="0"/>
              </a:rPr>
              <a:t>mov al,arrayB[esi*TYPE arrayB]		; 04</a:t>
            </a:r>
          </a:p>
          <a:p>
            <a:pPr>
              <a:lnSpc>
                <a:spcPct val="70000"/>
              </a:lnSpc>
              <a:spcBef>
                <a:spcPct val="50000"/>
              </a:spcBef>
            </a:pPr>
            <a:r>
              <a:rPr lang="en-US" altLang="en-US" sz="1800" b="1">
                <a:latin typeface="Courier New" pitchFamily="49" charset="0"/>
              </a:rPr>
              <a:t>mov bx,arrayW[esi*TYPE arrayW]		; 0004</a:t>
            </a:r>
          </a:p>
          <a:p>
            <a:pPr>
              <a:lnSpc>
                <a:spcPct val="70000"/>
              </a:lnSpc>
              <a:spcBef>
                <a:spcPct val="50000"/>
              </a:spcBef>
            </a:pPr>
            <a:r>
              <a:rPr lang="en-US" altLang="en-US" sz="1800" b="1">
                <a:latin typeface="Courier New" pitchFamily="49" charset="0"/>
              </a:rPr>
              <a:t>mov edx,arrayD[esi*TYPE arrayD]	; 00000004</a:t>
            </a:r>
          </a:p>
        </p:txBody>
      </p:sp>
      <p:sp>
        <p:nvSpPr>
          <p:cNvPr id="173060" name="Text Box 4"/>
          <p:cNvSpPr txBox="1">
            <a:spLocks noChangeArrowheads="1"/>
          </p:cNvSpPr>
          <p:nvPr/>
        </p:nvSpPr>
        <p:spPr bwMode="auto">
          <a:xfrm>
            <a:off x="685800" y="914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You can scale an indirect or indexed operand to the offset of an array element. This is done by multiplying the index by the array's TYPE: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34FD73B2-A3CA-4706-81BC-1630195EB466}" type="slidenum">
              <a:rPr lang="en-US" altLang="en-US">
                <a:solidFill>
                  <a:srgbClr val="FFFFFF"/>
                </a:solidFill>
              </a:rPr>
              <a:pPr/>
              <a:t>21</a:t>
            </a:fld>
            <a:endParaRPr lang="en-US" altLang="en-US">
              <a:solidFill>
                <a:srgbClr val="FFFFFF"/>
              </a:solidFill>
            </a:endParaRPr>
          </a:p>
        </p:txBody>
      </p:sp>
      <p:sp>
        <p:nvSpPr>
          <p:cNvPr id="123906" name="Rectangle 2"/>
          <p:cNvSpPr>
            <a:spLocks noGrp="1" noChangeArrowheads="1"/>
          </p:cNvSpPr>
          <p:nvPr>
            <p:ph type="title"/>
          </p:nvPr>
        </p:nvSpPr>
        <p:spPr/>
        <p:txBody>
          <a:bodyPr/>
          <a:lstStyle/>
          <a:p>
            <a:r>
              <a:rPr lang="en-US" altLang="en-US"/>
              <a:t>TYPE Operator</a:t>
            </a:r>
          </a:p>
        </p:txBody>
      </p:sp>
      <p:sp>
        <p:nvSpPr>
          <p:cNvPr id="123907" name="Rectangle 3"/>
          <p:cNvSpPr>
            <a:spLocks noGrp="1" noChangeArrowheads="1"/>
          </p:cNvSpPr>
          <p:nvPr>
            <p:ph type="body" idx="1"/>
          </p:nvPr>
        </p:nvSpPr>
        <p:spPr>
          <a:xfrm>
            <a:off x="685800" y="1143000"/>
            <a:ext cx="7772400" cy="838200"/>
          </a:xfrm>
        </p:spPr>
        <p:txBody>
          <a:bodyPr/>
          <a:lstStyle/>
          <a:p>
            <a:pPr marL="0" indent="0">
              <a:buFontTx/>
              <a:buNone/>
            </a:pPr>
            <a:r>
              <a:rPr lang="en-US" altLang="en-US" dirty="0"/>
              <a:t>The TYPE operator returns the size, in bytes, of a single element of a data declaration</a:t>
            </a:r>
            <a:r>
              <a:rPr lang="en-US" altLang="en-US" dirty="0" smtClean="0"/>
              <a:t>. </a:t>
            </a:r>
          </a:p>
          <a:p>
            <a:pPr marL="0" indent="0">
              <a:buFontTx/>
              <a:buNone/>
            </a:pPr>
            <a:endParaRPr lang="en-US" altLang="en-US" dirty="0">
              <a:solidFill>
                <a:srgbClr val="FFC000"/>
              </a:solidFill>
            </a:endParaRPr>
          </a:p>
          <a:p>
            <a:pPr marL="0" indent="0">
              <a:buFontTx/>
              <a:buNone/>
            </a:pPr>
            <a:endParaRPr lang="en-US" altLang="en-US" dirty="0" smtClean="0">
              <a:solidFill>
                <a:srgbClr val="FFC000"/>
              </a:solidFill>
            </a:endParaRPr>
          </a:p>
          <a:p>
            <a:pPr marL="0" indent="0">
              <a:buFontTx/>
              <a:buNone/>
            </a:pPr>
            <a:endParaRPr lang="en-US" altLang="en-US" dirty="0">
              <a:solidFill>
                <a:srgbClr val="FFC000"/>
              </a:solidFill>
            </a:endParaRPr>
          </a:p>
          <a:p>
            <a:pPr marL="0" indent="0">
              <a:buFontTx/>
              <a:buNone/>
            </a:pPr>
            <a:endParaRPr lang="en-US" altLang="en-US" dirty="0" smtClean="0">
              <a:solidFill>
                <a:srgbClr val="FFC000"/>
              </a:solidFill>
            </a:endParaRPr>
          </a:p>
          <a:p>
            <a:pPr marL="0" indent="0">
              <a:buFontTx/>
              <a:buNone/>
            </a:pPr>
            <a:endParaRPr lang="en-US" altLang="en-US" dirty="0">
              <a:solidFill>
                <a:srgbClr val="FFC000"/>
              </a:solidFill>
            </a:endParaRPr>
          </a:p>
          <a:p>
            <a:pPr marL="0" indent="0">
              <a:buFontTx/>
              <a:buNone/>
            </a:pPr>
            <a:endParaRPr lang="en-US" altLang="en-US" dirty="0" smtClean="0">
              <a:solidFill>
                <a:srgbClr val="FFC000"/>
              </a:solidFill>
            </a:endParaRPr>
          </a:p>
          <a:p>
            <a:pPr marL="0" indent="0">
              <a:buFontTx/>
              <a:buNone/>
            </a:pPr>
            <a:endParaRPr lang="en-US" altLang="en-US" dirty="0">
              <a:solidFill>
                <a:srgbClr val="FFC000"/>
              </a:solidFill>
            </a:endParaRPr>
          </a:p>
          <a:p>
            <a:pPr marL="0" indent="0">
              <a:buFontTx/>
              <a:buNone/>
            </a:pPr>
            <a:endParaRPr lang="en-US" altLang="en-US" dirty="0" smtClean="0">
              <a:solidFill>
                <a:srgbClr val="FFC000"/>
              </a:solidFill>
            </a:endParaRPr>
          </a:p>
          <a:p>
            <a:pPr marL="0" indent="0" algn="ctr">
              <a:buFontTx/>
              <a:buNone/>
            </a:pPr>
            <a:r>
              <a:rPr lang="en-US" altLang="en-US" dirty="0" smtClean="0">
                <a:solidFill>
                  <a:srgbClr val="FFC000"/>
                </a:solidFill>
              </a:rPr>
              <a:t>Number of bytes in a </a:t>
            </a:r>
            <a:r>
              <a:rPr lang="en-US" altLang="en-US" b="1" i="1" u="sng" dirty="0" smtClean="0">
                <a:solidFill>
                  <a:srgbClr val="FFC000"/>
                </a:solidFill>
              </a:rPr>
              <a:t>single</a:t>
            </a:r>
            <a:r>
              <a:rPr lang="en-US" altLang="en-US" dirty="0" smtClean="0">
                <a:solidFill>
                  <a:srgbClr val="FFC000"/>
                </a:solidFill>
              </a:rPr>
              <a:t> variable</a:t>
            </a:r>
            <a:endParaRPr lang="en-US" altLang="en-US" dirty="0"/>
          </a:p>
        </p:txBody>
      </p:sp>
      <p:sp>
        <p:nvSpPr>
          <p:cNvPr id="123909" name="Text Box 5"/>
          <p:cNvSpPr txBox="1">
            <a:spLocks noChangeArrowheads="1"/>
          </p:cNvSpPr>
          <p:nvPr/>
        </p:nvSpPr>
        <p:spPr bwMode="auto">
          <a:xfrm>
            <a:off x="2133600" y="2286000"/>
            <a:ext cx="4953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var1 BYTE ?</a:t>
            </a:r>
          </a:p>
          <a:p>
            <a:pPr>
              <a:lnSpc>
                <a:spcPct val="50000"/>
              </a:lnSpc>
              <a:spcBef>
                <a:spcPct val="50000"/>
              </a:spcBef>
            </a:pPr>
            <a:r>
              <a:rPr lang="en-US" altLang="en-US" sz="1800" b="1">
                <a:solidFill>
                  <a:srgbClr val="FFFFFF"/>
                </a:solidFill>
                <a:latin typeface="Courier New" pitchFamily="49" charset="0"/>
              </a:rPr>
              <a:t>var2 WORD ?</a:t>
            </a:r>
          </a:p>
          <a:p>
            <a:pPr>
              <a:lnSpc>
                <a:spcPct val="50000"/>
              </a:lnSpc>
              <a:spcBef>
                <a:spcPct val="50000"/>
              </a:spcBef>
            </a:pPr>
            <a:r>
              <a:rPr lang="en-US" altLang="en-US" sz="1800" b="1">
                <a:solidFill>
                  <a:srgbClr val="FFFFFF"/>
                </a:solidFill>
                <a:latin typeface="Courier New" pitchFamily="49" charset="0"/>
              </a:rPr>
              <a:t>var3 DWORD ?</a:t>
            </a:r>
          </a:p>
          <a:p>
            <a:pPr>
              <a:lnSpc>
                <a:spcPct val="50000"/>
              </a:lnSpc>
              <a:spcBef>
                <a:spcPct val="50000"/>
              </a:spcBef>
            </a:pPr>
            <a:r>
              <a:rPr lang="en-US" altLang="en-US" sz="1800" b="1">
                <a:solidFill>
                  <a:srgbClr val="FFFFFF"/>
                </a:solidFill>
                <a:latin typeface="Courier New" pitchFamily="49" charset="0"/>
              </a:rPr>
              <a:t>var4 QWORD ?</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eax,TYPE var1	; 1</a:t>
            </a:r>
          </a:p>
          <a:p>
            <a:pPr>
              <a:lnSpc>
                <a:spcPct val="50000"/>
              </a:lnSpc>
              <a:spcBef>
                <a:spcPct val="50000"/>
              </a:spcBef>
            </a:pPr>
            <a:r>
              <a:rPr lang="en-US" altLang="en-US" sz="1800" b="1">
                <a:solidFill>
                  <a:srgbClr val="FFFFFF"/>
                </a:solidFill>
                <a:latin typeface="Courier New" pitchFamily="49" charset="0"/>
              </a:rPr>
              <a:t>mov eax,TYPE var2	; 2</a:t>
            </a:r>
          </a:p>
          <a:p>
            <a:pPr>
              <a:lnSpc>
                <a:spcPct val="50000"/>
              </a:lnSpc>
              <a:spcBef>
                <a:spcPct val="50000"/>
              </a:spcBef>
            </a:pPr>
            <a:r>
              <a:rPr lang="en-US" altLang="en-US" sz="1800" b="1">
                <a:solidFill>
                  <a:srgbClr val="FFFFFF"/>
                </a:solidFill>
                <a:latin typeface="Courier New" pitchFamily="49" charset="0"/>
              </a:rPr>
              <a:t>mov eax,TYPE var3	; 4</a:t>
            </a:r>
          </a:p>
          <a:p>
            <a:pPr>
              <a:lnSpc>
                <a:spcPct val="50000"/>
              </a:lnSpc>
              <a:spcBef>
                <a:spcPct val="50000"/>
              </a:spcBef>
            </a:pPr>
            <a:r>
              <a:rPr lang="en-US" altLang="en-US" sz="1800" b="1">
                <a:solidFill>
                  <a:srgbClr val="FFFFFF"/>
                </a:solidFill>
                <a:latin typeface="Courier New" pitchFamily="49" charset="0"/>
              </a:rPr>
              <a:t>mov eax,TYPE var4	; 8</a:t>
            </a:r>
          </a:p>
        </p:txBody>
      </p:sp>
    </p:spTree>
    <p:extLst>
      <p:ext uri="{BB962C8B-B14F-4D97-AF65-F5344CB8AC3E}">
        <p14:creationId xmlns:p14="http://schemas.microsoft.com/office/powerpoint/2010/main" val="72382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FE664CE-A881-45D8-B1D9-12EDE966FA90}" type="slidenum">
              <a:rPr lang="en-US" altLang="en-US">
                <a:solidFill>
                  <a:srgbClr val="FF9966"/>
                </a:solidFill>
              </a:rPr>
              <a:pPr/>
              <a:t>22</a:t>
            </a:fld>
            <a:endParaRPr lang="en-US" altLang="en-US">
              <a:solidFill>
                <a:srgbClr val="FF9966"/>
              </a:solidFill>
            </a:endParaRPr>
          </a:p>
        </p:txBody>
      </p:sp>
      <p:sp>
        <p:nvSpPr>
          <p:cNvPr id="111618" name="Rectangle 2"/>
          <p:cNvSpPr>
            <a:spLocks noGrp="1" noChangeArrowheads="1"/>
          </p:cNvSpPr>
          <p:nvPr>
            <p:ph type="title"/>
          </p:nvPr>
        </p:nvSpPr>
        <p:spPr>
          <a:xfrm>
            <a:off x="609600" y="152400"/>
            <a:ext cx="8266113" cy="741363"/>
          </a:xfrm>
        </p:spPr>
        <p:txBody>
          <a:bodyPr/>
          <a:lstStyle/>
          <a:p>
            <a:r>
              <a:rPr lang="en-US" altLang="en-US" dirty="0"/>
              <a:t>Using </a:t>
            </a:r>
            <a:r>
              <a:rPr lang="en-US" altLang="en-US" dirty="0" smtClean="0"/>
              <a:t>Indexed Operands and Scaling</a:t>
            </a:r>
            <a:endParaRPr lang="en-US" altLang="en-US" dirty="0"/>
          </a:p>
        </p:txBody>
      </p:sp>
      <p:sp>
        <p:nvSpPr>
          <p:cNvPr id="111619" name="Rectangle 3"/>
          <p:cNvSpPr>
            <a:spLocks noGrp="1" noChangeArrowheads="1"/>
          </p:cNvSpPr>
          <p:nvPr>
            <p:ph type="body" sz="half" idx="1"/>
          </p:nvPr>
        </p:nvSpPr>
        <p:spPr>
          <a:xfrm>
            <a:off x="76200" y="1219200"/>
            <a:ext cx="4819650" cy="5029200"/>
          </a:xfrm>
        </p:spPr>
        <p:txBody>
          <a:bodyPr/>
          <a:lstStyle/>
          <a:p>
            <a:pPr algn="just"/>
            <a:r>
              <a:rPr lang="en-US" altLang="en-US" sz="2000" dirty="0"/>
              <a:t>This is the same program as before for summing the elements of an array</a:t>
            </a:r>
          </a:p>
          <a:p>
            <a:pPr algn="just"/>
            <a:endParaRPr lang="en-US" altLang="en-US" sz="2000" dirty="0"/>
          </a:p>
          <a:p>
            <a:pPr algn="just"/>
            <a:r>
              <a:rPr lang="en-US" altLang="en-US" sz="2000" dirty="0"/>
              <a:t>Except that the loop now contains only this instruction</a:t>
            </a:r>
          </a:p>
          <a:p>
            <a:pPr marL="914400" lvl="2" indent="0" algn="just"/>
            <a:r>
              <a:rPr kumimoji="0" lang="en-US" altLang="en-US" sz="1800" dirty="0"/>
              <a:t>add </a:t>
            </a:r>
            <a:r>
              <a:rPr kumimoji="0" lang="en-US" altLang="en-US" sz="1800" dirty="0" err="1"/>
              <a:t>ebx,arr</a:t>
            </a:r>
            <a:r>
              <a:rPr kumimoji="0" lang="en-US" altLang="en-US" sz="1800" dirty="0"/>
              <a:t>[(ecx-1)*4]</a:t>
            </a:r>
            <a:endParaRPr lang="en-US" altLang="en-US" sz="1800" dirty="0"/>
          </a:p>
          <a:p>
            <a:pPr algn="just"/>
            <a:endParaRPr lang="en-US" altLang="en-US" sz="2000" dirty="0"/>
          </a:p>
          <a:p>
            <a:pPr algn="just"/>
            <a:r>
              <a:rPr lang="en-US" altLang="en-US" sz="2000" dirty="0"/>
              <a:t>It uses </a:t>
            </a:r>
            <a:r>
              <a:rPr lang="en-US" altLang="en-US" sz="2000" dirty="0" smtClean="0"/>
              <a:t>indexed operand with a </a:t>
            </a:r>
            <a:r>
              <a:rPr lang="en-US" altLang="en-US" sz="2000" dirty="0"/>
              <a:t>scaling factor</a:t>
            </a:r>
          </a:p>
          <a:p>
            <a:pPr algn="just"/>
            <a:endParaRPr lang="en-US" altLang="en-US" sz="2000" dirty="0"/>
          </a:p>
          <a:p>
            <a:pPr algn="just"/>
            <a:r>
              <a:rPr lang="en-US" altLang="en-US" sz="2000" dirty="0"/>
              <a:t>It should be more efficient than the previous </a:t>
            </a:r>
            <a:r>
              <a:rPr lang="en-US" altLang="en-US" sz="2000" dirty="0" smtClean="0"/>
              <a:t>program</a:t>
            </a:r>
            <a:endParaRPr lang="en-US" altLang="en-US" sz="2000" dirty="0"/>
          </a:p>
        </p:txBody>
      </p:sp>
      <p:sp>
        <p:nvSpPr>
          <p:cNvPr id="111621" name="Text Box 5"/>
          <p:cNvSpPr txBox="1">
            <a:spLocks noChangeArrowheads="1"/>
          </p:cNvSpPr>
          <p:nvPr/>
        </p:nvSpPr>
        <p:spPr bwMode="auto">
          <a:xfrm>
            <a:off x="4800600" y="1295400"/>
            <a:ext cx="4143375" cy="4247317"/>
          </a:xfrm>
          <a:prstGeom prst="rect">
            <a:avLst/>
          </a:prstGeom>
          <a:solidFill>
            <a:schemeClr val="accent2"/>
          </a:solidFill>
          <a:ln>
            <a:noFill/>
          </a:ln>
          <a:effectLst/>
          <a:extLst/>
        </p:spPr>
        <p:txBody>
          <a:bodyPr>
            <a:spAutoFit/>
          </a:bodyPr>
          <a:lstStyle/>
          <a:p>
            <a:pPr eaLnBrk="0" hangingPunct="0"/>
            <a:r>
              <a:rPr lang="en-US" altLang="en-US" sz="1800" b="1" dirty="0">
                <a:solidFill>
                  <a:srgbClr val="010000"/>
                </a:solidFill>
                <a:latin typeface="Courier New" pitchFamily="49" charset="0"/>
              </a:rPr>
              <a:t>INCLUDE Irvine32.inc </a:t>
            </a:r>
          </a:p>
          <a:p>
            <a:pPr eaLnBrk="0" hangingPunct="0"/>
            <a:r>
              <a:rPr lang="en-US" altLang="en-US" sz="1800" b="1" dirty="0">
                <a:solidFill>
                  <a:srgbClr val="010000"/>
                </a:solidFill>
                <a:latin typeface="Courier New" pitchFamily="49" charset="0"/>
              </a:rPr>
              <a:t>.data</a:t>
            </a: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arr</a:t>
            </a:r>
            <a:r>
              <a:rPr lang="en-US" altLang="en-US" sz="1800" b="1" dirty="0">
                <a:solidFill>
                  <a:srgbClr val="010000"/>
                </a:solidFill>
                <a:latin typeface="Courier New" pitchFamily="49" charset="0"/>
              </a:rPr>
              <a:t> DWORD 10,23,45,3,37,66 </a:t>
            </a:r>
          </a:p>
          <a:p>
            <a:pPr eaLnBrk="0" hangingPunct="0"/>
            <a:r>
              <a:rPr lang="en-US" altLang="en-US" sz="1800" b="1" dirty="0">
                <a:solidFill>
                  <a:srgbClr val="010000"/>
                </a:solidFill>
                <a:latin typeface="Courier New" pitchFamily="49" charset="0"/>
              </a:rPr>
              <a:t>   count DWORD 6 </a:t>
            </a:r>
            <a:r>
              <a:rPr lang="en-US" altLang="en-US" sz="1800" b="1" dirty="0" smtClean="0">
                <a:solidFill>
                  <a:srgbClr val="010000"/>
                </a:solidFill>
                <a:latin typeface="Courier New" pitchFamily="49" charset="0"/>
              </a:rPr>
              <a:t>;size </a:t>
            </a:r>
            <a:r>
              <a:rPr lang="en-US" altLang="en-US" sz="1800" b="1" dirty="0">
                <a:solidFill>
                  <a:srgbClr val="010000"/>
                </a:solidFill>
                <a:latin typeface="Courier New" pitchFamily="49" charset="0"/>
              </a:rPr>
              <a:t>of </a:t>
            </a:r>
            <a:r>
              <a:rPr lang="en-US" altLang="en-US" sz="1800" b="1" dirty="0" err="1">
                <a:solidFill>
                  <a:srgbClr val="010000"/>
                </a:solidFill>
                <a:latin typeface="Courier New" pitchFamily="49" charset="0"/>
              </a:rPr>
              <a:t>arr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.code             </a:t>
            </a:r>
          </a:p>
          <a:p>
            <a:pPr eaLnBrk="0" hangingPunct="0"/>
            <a:r>
              <a:rPr lang="en-US" altLang="en-US" sz="1800" b="1" dirty="0">
                <a:solidFill>
                  <a:srgbClr val="010000"/>
                </a:solidFill>
                <a:latin typeface="Courier New" pitchFamily="49" charset="0"/>
              </a:rPr>
              <a:t>main PROC</a:t>
            </a: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mov</a:t>
            </a:r>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eax</a:t>
            </a:r>
            <a:r>
              <a:rPr lang="en-US" altLang="en-US" sz="1800" b="1" dirty="0">
                <a:solidFill>
                  <a:srgbClr val="010000"/>
                </a:solidFill>
                <a:latin typeface="Courier New" pitchFamily="49" charset="0"/>
              </a:rPr>
              <a:t>, 0 </a:t>
            </a:r>
            <a:r>
              <a:rPr lang="en-US" altLang="en-US" sz="1800" b="1" dirty="0" smtClean="0">
                <a:solidFill>
                  <a:srgbClr val="010000"/>
                </a:solidFill>
                <a:latin typeface="Courier New" pitchFamily="49" charset="0"/>
              </a:rPr>
              <a:t>; holds </a:t>
            </a:r>
            <a:r>
              <a:rPr lang="en-US" altLang="en-US" sz="1800" b="1" dirty="0">
                <a:solidFill>
                  <a:srgbClr val="010000"/>
                </a:solidFill>
                <a:latin typeface="Courier New" pitchFamily="49" charset="0"/>
              </a:rPr>
              <a:t>the sum</a:t>
            </a:r>
          </a:p>
          <a:p>
            <a:pPr eaLnBrk="0" hangingPunct="0"/>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mov</a:t>
            </a:r>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ecx</a:t>
            </a:r>
            <a:r>
              <a:rPr lang="en-US" altLang="en-US" sz="1800" b="1" dirty="0">
                <a:solidFill>
                  <a:srgbClr val="010000"/>
                </a:solidFill>
                <a:latin typeface="Courier New" pitchFamily="49" charset="0"/>
              </a:rPr>
              <a:t>, count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next</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add </a:t>
            </a:r>
            <a:r>
              <a:rPr lang="en-US" altLang="en-US" sz="1800" b="1" dirty="0" err="1">
                <a:solidFill>
                  <a:srgbClr val="FF0000"/>
                </a:solidFill>
                <a:latin typeface="Courier New" pitchFamily="49" charset="0"/>
              </a:rPr>
              <a:t>eax</a:t>
            </a:r>
            <a:r>
              <a:rPr lang="en-US" altLang="en-US" sz="1800" b="1" dirty="0" smtClean="0">
                <a:solidFill>
                  <a:srgbClr val="FF0000"/>
                </a:solidFill>
                <a:latin typeface="Courier New" pitchFamily="49" charset="0"/>
              </a:rPr>
              <a:t>, </a:t>
            </a:r>
            <a:r>
              <a:rPr lang="en-US" altLang="en-US" sz="1800" b="1" dirty="0" err="1" smtClean="0">
                <a:solidFill>
                  <a:srgbClr val="FF0000"/>
                </a:solidFill>
                <a:latin typeface="Courier New" pitchFamily="49" charset="0"/>
              </a:rPr>
              <a:t>arr</a:t>
            </a:r>
            <a:r>
              <a:rPr lang="en-US" altLang="en-US" sz="1800" b="1" dirty="0">
                <a:solidFill>
                  <a:srgbClr val="FF0000"/>
                </a:solidFill>
                <a:latin typeface="Courier New" pitchFamily="49" charset="0"/>
              </a:rPr>
              <a:t>[(ecx-1)*4]</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loop </a:t>
            </a:r>
            <a:r>
              <a:rPr lang="en-US" altLang="en-US" sz="1800" b="1" dirty="0">
                <a:solidFill>
                  <a:srgbClr val="010000"/>
                </a:solidFill>
                <a:latin typeface="Courier New" pitchFamily="49" charset="0"/>
              </a:rPr>
              <a:t>next	</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call </a:t>
            </a:r>
            <a:r>
              <a:rPr lang="en-US" altLang="en-US" sz="1800" b="1" dirty="0" err="1">
                <a:solidFill>
                  <a:srgbClr val="010000"/>
                </a:solidFill>
                <a:latin typeface="Courier New" pitchFamily="49" charset="0"/>
              </a:rPr>
              <a:t>WriteDec</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exit</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main ENDP</a:t>
            </a:r>
          </a:p>
          <a:p>
            <a:pPr eaLnBrk="0" hangingPunct="0"/>
            <a:r>
              <a:rPr lang="en-US" altLang="en-US" sz="1800" b="1" dirty="0">
                <a:solidFill>
                  <a:srgbClr val="010000"/>
                </a:solidFill>
                <a:latin typeface="Courier New" pitchFamily="49" charset="0"/>
              </a:rPr>
              <a:t>END main </a:t>
            </a:r>
          </a:p>
        </p:txBody>
      </p:sp>
    </p:spTree>
    <p:extLst>
      <p:ext uri="{BB962C8B-B14F-4D97-AF65-F5344CB8AC3E}">
        <p14:creationId xmlns:p14="http://schemas.microsoft.com/office/powerpoint/2010/main" val="2966953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298183-2053-4428-A62A-257E7A58F50F}" type="slidenum">
              <a:rPr lang="en-US" altLang="en-US">
                <a:solidFill>
                  <a:srgbClr val="FF9966"/>
                </a:solidFill>
              </a:rPr>
              <a:pPr/>
              <a:t>23</a:t>
            </a:fld>
            <a:endParaRPr lang="en-US" altLang="en-US">
              <a:solidFill>
                <a:srgbClr val="FF9966"/>
              </a:solidFill>
            </a:endParaRPr>
          </a:p>
        </p:txBody>
      </p:sp>
      <p:sp>
        <p:nvSpPr>
          <p:cNvPr id="112642" name="Rectangle 2"/>
          <p:cNvSpPr>
            <a:spLocks noGrp="1" noChangeArrowheads="1"/>
          </p:cNvSpPr>
          <p:nvPr>
            <p:ph type="title"/>
          </p:nvPr>
        </p:nvSpPr>
        <p:spPr/>
        <p:txBody>
          <a:bodyPr/>
          <a:lstStyle/>
          <a:p>
            <a:r>
              <a:rPr lang="en-US" altLang="en-US"/>
              <a:t>Indirect Addressing with Two Registers*</a:t>
            </a:r>
          </a:p>
        </p:txBody>
      </p:sp>
      <p:sp>
        <p:nvSpPr>
          <p:cNvPr id="112643" name="Rectangle 3"/>
          <p:cNvSpPr>
            <a:spLocks noGrp="1" noChangeArrowheads="1"/>
          </p:cNvSpPr>
          <p:nvPr>
            <p:ph type="body" idx="1"/>
          </p:nvPr>
        </p:nvSpPr>
        <p:spPr>
          <a:xfrm>
            <a:off x="152400" y="838200"/>
            <a:ext cx="8839200" cy="5867400"/>
          </a:xfrm>
        </p:spPr>
        <p:txBody>
          <a:bodyPr/>
          <a:lstStyle/>
          <a:p>
            <a:pPr>
              <a:lnSpc>
                <a:spcPct val="90000"/>
              </a:lnSpc>
            </a:pPr>
            <a:r>
              <a:rPr lang="en-US" altLang="en-US" sz="2000" dirty="0"/>
              <a:t>We can also use two registers. Ex:</a:t>
            </a:r>
          </a:p>
          <a:p>
            <a:pPr lvl="2">
              <a:lnSpc>
                <a:spcPct val="90000"/>
              </a:lnSpc>
            </a:pPr>
            <a:r>
              <a:rPr lang="en-US" altLang="en-US" sz="1800" dirty="0"/>
              <a:t>.data</a:t>
            </a:r>
          </a:p>
          <a:p>
            <a:pPr lvl="2">
              <a:lnSpc>
                <a:spcPct val="90000"/>
              </a:lnSpc>
            </a:pPr>
            <a:r>
              <a:rPr lang="en-US" altLang="en-US" sz="1800" dirty="0"/>
              <a:t>  A </a:t>
            </a:r>
            <a:r>
              <a:rPr lang="en-US" altLang="en-US" sz="1800" dirty="0" smtClean="0"/>
              <a:t>BYTE</a:t>
            </a:r>
            <a:r>
              <a:rPr lang="en-US" altLang="en-US" sz="1800" dirty="0" smtClean="0">
                <a:solidFill>
                  <a:schemeClr val="folHlink"/>
                </a:solidFill>
              </a:rPr>
              <a:t> </a:t>
            </a:r>
            <a:r>
              <a:rPr lang="en-US" altLang="en-US" sz="1800" dirty="0" smtClean="0"/>
              <a:t>10,20,30,40,50,60</a:t>
            </a:r>
            <a:endParaRPr lang="en-US" altLang="en-US" sz="1800" dirty="0"/>
          </a:p>
          <a:p>
            <a:pPr lvl="2">
              <a:lnSpc>
                <a:spcPct val="90000"/>
              </a:lnSpc>
            </a:pPr>
            <a:r>
              <a:rPr lang="en-US" altLang="en-US" sz="1800" dirty="0"/>
              <a:t>.code</a:t>
            </a:r>
          </a:p>
          <a:p>
            <a:pPr lvl="2">
              <a:lnSpc>
                <a:spcPct val="90000"/>
              </a:lnSpc>
            </a:pPr>
            <a:r>
              <a:rPr lang="en-US" altLang="en-US" sz="1800" dirty="0"/>
              <a:t>  </a:t>
            </a:r>
            <a:r>
              <a:rPr lang="en-US" altLang="en-US" sz="1800" dirty="0" err="1"/>
              <a:t>mov</a:t>
            </a:r>
            <a:r>
              <a:rPr lang="en-US" altLang="en-US" sz="1800" dirty="0"/>
              <a:t> </a:t>
            </a:r>
            <a:r>
              <a:rPr lang="en-US" altLang="en-US" sz="1800" dirty="0" err="1"/>
              <a:t>eax</a:t>
            </a:r>
            <a:r>
              <a:rPr lang="en-US" altLang="en-US" sz="1800" dirty="0"/>
              <a:t>, 2</a:t>
            </a:r>
          </a:p>
          <a:p>
            <a:pPr lvl="2">
              <a:lnSpc>
                <a:spcPct val="90000"/>
              </a:lnSpc>
            </a:pPr>
            <a:r>
              <a:rPr lang="en-US" altLang="en-US" sz="1800" dirty="0"/>
              <a:t>  </a:t>
            </a:r>
            <a:r>
              <a:rPr lang="en-US" altLang="en-US" sz="1800" dirty="0" err="1"/>
              <a:t>mov</a:t>
            </a:r>
            <a:r>
              <a:rPr lang="en-US" altLang="en-US" sz="1800" dirty="0"/>
              <a:t> </a:t>
            </a:r>
            <a:r>
              <a:rPr lang="en-US" altLang="en-US" sz="1800" dirty="0" err="1"/>
              <a:t>ebx</a:t>
            </a:r>
            <a:r>
              <a:rPr lang="en-US" altLang="en-US" sz="1800" dirty="0"/>
              <a:t>, 3</a:t>
            </a:r>
            <a:endParaRPr lang="en-US" altLang="en-US" sz="1800" dirty="0">
              <a:solidFill>
                <a:schemeClr val="folHlink"/>
              </a:solidFill>
            </a:endParaRPr>
          </a:p>
          <a:p>
            <a:pPr lvl="2">
              <a:lnSpc>
                <a:spcPct val="90000"/>
              </a:lnSpc>
            </a:pPr>
            <a:r>
              <a:rPr lang="en-US" altLang="en-US" sz="1800" dirty="0"/>
              <a:t>  </a:t>
            </a:r>
            <a:r>
              <a:rPr lang="en-US" altLang="en-US" sz="1800" dirty="0" err="1"/>
              <a:t>mov</a:t>
            </a:r>
            <a:r>
              <a:rPr lang="en-US" altLang="en-US" sz="1800" dirty="0"/>
              <a:t> dh, [</a:t>
            </a:r>
            <a:r>
              <a:rPr lang="en-US" altLang="en-US" sz="1800" dirty="0" err="1"/>
              <a:t>A+eax+ebx</a:t>
            </a:r>
            <a:r>
              <a:rPr lang="en-US" altLang="en-US" sz="1800" dirty="0"/>
              <a:t>]  ;DH = 60</a:t>
            </a:r>
            <a:endParaRPr lang="en-US" altLang="en-US" sz="1800" dirty="0">
              <a:solidFill>
                <a:schemeClr val="folHlink"/>
              </a:solidFill>
            </a:endParaRPr>
          </a:p>
          <a:p>
            <a:pPr lvl="2">
              <a:lnSpc>
                <a:spcPct val="90000"/>
              </a:lnSpc>
            </a:pPr>
            <a:r>
              <a:rPr lang="en-US" altLang="en-US" sz="1800" dirty="0"/>
              <a:t>  </a:t>
            </a:r>
            <a:r>
              <a:rPr lang="en-US" altLang="en-US" sz="1800" dirty="0" err="1"/>
              <a:t>mov</a:t>
            </a:r>
            <a:r>
              <a:rPr lang="en-US" altLang="en-US" sz="1800" dirty="0"/>
              <a:t> dh, A[</a:t>
            </a:r>
            <a:r>
              <a:rPr lang="en-US" altLang="en-US" sz="1800" dirty="0" err="1"/>
              <a:t>eax+ebx</a:t>
            </a:r>
            <a:r>
              <a:rPr lang="en-US" altLang="en-US" sz="1800" dirty="0"/>
              <a:t>]   ;same as above</a:t>
            </a:r>
          </a:p>
          <a:p>
            <a:pPr lvl="2">
              <a:lnSpc>
                <a:spcPct val="90000"/>
              </a:lnSpc>
            </a:pPr>
            <a:r>
              <a:rPr lang="en-US" altLang="en-US" sz="1800" dirty="0"/>
              <a:t>  </a:t>
            </a:r>
            <a:r>
              <a:rPr lang="en-US" altLang="en-US" sz="1800" dirty="0" err="1"/>
              <a:t>mov</a:t>
            </a:r>
            <a:r>
              <a:rPr lang="en-US" altLang="en-US" sz="1800" dirty="0"/>
              <a:t> dh, A[</a:t>
            </a:r>
            <a:r>
              <a:rPr lang="en-US" altLang="en-US" sz="1800" dirty="0" err="1"/>
              <a:t>eax</a:t>
            </a:r>
            <a:r>
              <a:rPr lang="en-US" altLang="en-US" sz="1800" dirty="0"/>
              <a:t>][</a:t>
            </a:r>
            <a:r>
              <a:rPr lang="en-US" altLang="en-US" sz="1800" dirty="0" err="1"/>
              <a:t>ebx</a:t>
            </a:r>
            <a:r>
              <a:rPr lang="en-US" altLang="en-US" sz="1800" dirty="0"/>
              <a:t>]  ;same as above</a:t>
            </a:r>
          </a:p>
          <a:p>
            <a:pPr>
              <a:lnSpc>
                <a:spcPct val="90000"/>
              </a:lnSpc>
            </a:pPr>
            <a:r>
              <a:rPr lang="en-US" altLang="en-US" sz="2000" dirty="0"/>
              <a:t>A two-dimensional array example: </a:t>
            </a:r>
          </a:p>
          <a:p>
            <a:pPr lvl="2">
              <a:lnSpc>
                <a:spcPct val="90000"/>
              </a:lnSpc>
              <a:buFont typeface="Monotype Sorts" pitchFamily="2" charset="2"/>
              <a:buNone/>
            </a:pPr>
            <a:r>
              <a:rPr lang="en-US" altLang="en-US" sz="1800" dirty="0"/>
              <a:t>.data</a:t>
            </a:r>
          </a:p>
          <a:p>
            <a:pPr lvl="2">
              <a:lnSpc>
                <a:spcPct val="90000"/>
              </a:lnSpc>
              <a:buFont typeface="Monotype Sorts" pitchFamily="2" charset="2"/>
              <a:buNone/>
            </a:pPr>
            <a:r>
              <a:rPr lang="en-US" altLang="en-US" sz="1800" dirty="0"/>
              <a:t>  </a:t>
            </a:r>
            <a:r>
              <a:rPr lang="en-US" altLang="en-US" sz="1800" dirty="0" err="1"/>
              <a:t>arr</a:t>
            </a:r>
            <a:r>
              <a:rPr lang="en-US" altLang="en-US" sz="1800" dirty="0"/>
              <a:t> </a:t>
            </a:r>
            <a:r>
              <a:rPr lang="en-US" altLang="en-US" sz="1800" dirty="0" smtClean="0"/>
              <a:t>BYTE 10h</a:t>
            </a:r>
            <a:r>
              <a:rPr lang="en-US" altLang="en-US" sz="1800" dirty="0"/>
              <a:t>, 20h, 30h</a:t>
            </a:r>
          </a:p>
          <a:p>
            <a:pPr lvl="2">
              <a:lnSpc>
                <a:spcPct val="90000"/>
              </a:lnSpc>
              <a:buFont typeface="Monotype Sorts" pitchFamily="2" charset="2"/>
              <a:buNone/>
            </a:pPr>
            <a:r>
              <a:rPr lang="en-US" altLang="en-US" sz="1800" dirty="0"/>
              <a:t>      </a:t>
            </a:r>
            <a:r>
              <a:rPr lang="en-US" altLang="en-US" sz="1800" dirty="0" smtClean="0"/>
              <a:t>BYTE 0Ah</a:t>
            </a:r>
            <a:r>
              <a:rPr lang="en-US" altLang="en-US" sz="1800" dirty="0"/>
              <a:t>, 0Bh, 0Ch</a:t>
            </a:r>
          </a:p>
          <a:p>
            <a:pPr lvl="2">
              <a:lnSpc>
                <a:spcPct val="90000"/>
              </a:lnSpc>
              <a:buFont typeface="Monotype Sorts" pitchFamily="2" charset="2"/>
              <a:buNone/>
            </a:pPr>
            <a:r>
              <a:rPr lang="en-US" altLang="en-US" sz="1800" dirty="0"/>
              <a:t>.code</a:t>
            </a:r>
          </a:p>
          <a:p>
            <a:pPr lvl="2">
              <a:lnSpc>
                <a:spcPct val="90000"/>
              </a:lnSpc>
              <a:buFont typeface="Monotype Sorts" pitchFamily="2" charset="2"/>
              <a:buNone/>
            </a:pPr>
            <a:r>
              <a:rPr lang="en-US" altLang="en-US" sz="1800" dirty="0"/>
              <a:t>   </a:t>
            </a:r>
            <a:r>
              <a:rPr lang="en-US" altLang="en-US" sz="1800" dirty="0" err="1"/>
              <a:t>mov</a:t>
            </a:r>
            <a:r>
              <a:rPr lang="en-US" altLang="en-US" sz="1800" dirty="0"/>
              <a:t> </a:t>
            </a:r>
            <a:r>
              <a:rPr lang="en-US" altLang="en-US" sz="1800" dirty="0" err="1"/>
              <a:t>ebx</a:t>
            </a:r>
            <a:r>
              <a:rPr lang="en-US" altLang="en-US" sz="1800" dirty="0"/>
              <a:t>, 3             ;choose 2nd row</a:t>
            </a:r>
          </a:p>
          <a:p>
            <a:pPr lvl="2">
              <a:lnSpc>
                <a:spcPct val="90000"/>
              </a:lnSpc>
              <a:buFont typeface="Monotype Sorts" pitchFamily="2" charset="2"/>
              <a:buNone/>
            </a:pPr>
            <a:r>
              <a:rPr lang="en-US" altLang="en-US" sz="1800" dirty="0"/>
              <a:t>   </a:t>
            </a:r>
            <a:r>
              <a:rPr lang="en-US" altLang="en-US" sz="1800" dirty="0" err="1"/>
              <a:t>mov</a:t>
            </a:r>
            <a:r>
              <a:rPr lang="en-US" altLang="en-US" sz="1800" dirty="0"/>
              <a:t> </a:t>
            </a:r>
            <a:r>
              <a:rPr lang="en-US" altLang="en-US" sz="1800" dirty="0" err="1"/>
              <a:t>esi</a:t>
            </a:r>
            <a:r>
              <a:rPr lang="en-US" altLang="en-US" sz="1800" dirty="0"/>
              <a:t>, 2             ;choose 3rd column</a:t>
            </a:r>
          </a:p>
          <a:p>
            <a:pPr lvl="2">
              <a:lnSpc>
                <a:spcPct val="90000"/>
              </a:lnSpc>
              <a:buFont typeface="Monotype Sorts" pitchFamily="2" charset="2"/>
              <a:buNone/>
            </a:pPr>
            <a:r>
              <a:rPr lang="en-US" altLang="en-US" sz="1800" dirty="0"/>
              <a:t>   </a:t>
            </a:r>
            <a:r>
              <a:rPr lang="en-US" altLang="en-US" sz="1800" dirty="0" err="1"/>
              <a:t>mov</a:t>
            </a:r>
            <a:r>
              <a:rPr lang="en-US" altLang="en-US" sz="1800" dirty="0"/>
              <a:t> al,  </a:t>
            </a:r>
            <a:r>
              <a:rPr lang="en-US" altLang="en-US" sz="1800" dirty="0" err="1"/>
              <a:t>arr</a:t>
            </a:r>
            <a:r>
              <a:rPr lang="en-US" altLang="en-US" sz="1800" dirty="0"/>
              <a:t>[</a:t>
            </a:r>
            <a:r>
              <a:rPr lang="en-US" altLang="en-US" sz="1800" dirty="0" err="1"/>
              <a:t>ebx</a:t>
            </a:r>
            <a:r>
              <a:rPr lang="en-US" altLang="en-US" sz="1800" dirty="0"/>
              <a:t>][</a:t>
            </a:r>
            <a:r>
              <a:rPr lang="en-US" altLang="en-US" sz="1800" dirty="0" err="1"/>
              <a:t>esi</a:t>
            </a:r>
            <a:r>
              <a:rPr lang="en-US" altLang="en-US" sz="1800" dirty="0"/>
              <a:t>] ;AL = 0Ch</a:t>
            </a:r>
          </a:p>
          <a:p>
            <a:pPr lvl="2">
              <a:lnSpc>
                <a:spcPct val="90000"/>
              </a:lnSpc>
              <a:buFont typeface="Monotype Sorts" pitchFamily="2" charset="2"/>
              <a:buNone/>
            </a:pPr>
            <a:r>
              <a:rPr lang="en-US" altLang="en-US" sz="1800" dirty="0"/>
              <a:t>   add </a:t>
            </a:r>
            <a:r>
              <a:rPr lang="en-US" altLang="en-US" sz="1800" dirty="0" err="1"/>
              <a:t>ebx</a:t>
            </a:r>
            <a:r>
              <a:rPr lang="en-US" altLang="en-US" sz="1800" dirty="0"/>
              <a:t>, offset </a:t>
            </a:r>
            <a:r>
              <a:rPr lang="en-US" altLang="en-US" sz="1800" dirty="0" err="1"/>
              <a:t>arr</a:t>
            </a:r>
            <a:r>
              <a:rPr lang="en-US" altLang="en-US" sz="1800" dirty="0"/>
              <a:t>    ;EBX = address of arr+3</a:t>
            </a:r>
          </a:p>
          <a:p>
            <a:pPr lvl="2">
              <a:lnSpc>
                <a:spcPct val="90000"/>
              </a:lnSpc>
              <a:buFont typeface="Monotype Sorts" pitchFamily="2" charset="2"/>
              <a:buNone/>
            </a:pPr>
            <a:r>
              <a:rPr lang="en-US" altLang="en-US" sz="1800" dirty="0"/>
              <a:t>   </a:t>
            </a:r>
            <a:r>
              <a:rPr lang="en-US" altLang="en-US" sz="1800" dirty="0" err="1"/>
              <a:t>mov</a:t>
            </a:r>
            <a:r>
              <a:rPr lang="en-US" altLang="en-US" sz="1800" dirty="0"/>
              <a:t> ah,  [</a:t>
            </a:r>
            <a:r>
              <a:rPr lang="en-US" altLang="en-US" sz="1800" dirty="0" err="1"/>
              <a:t>ebx</a:t>
            </a:r>
            <a:r>
              <a:rPr lang="en-US" altLang="en-US" sz="1800" dirty="0"/>
              <a:t>][</a:t>
            </a:r>
            <a:r>
              <a:rPr lang="en-US" altLang="en-US" sz="1800" dirty="0" err="1"/>
              <a:t>esi</a:t>
            </a:r>
            <a:r>
              <a:rPr lang="en-US" altLang="en-US" sz="1800" dirty="0"/>
              <a:t>]    ;AH = 0Ch</a:t>
            </a:r>
          </a:p>
        </p:txBody>
      </p:sp>
    </p:spTree>
    <p:extLst>
      <p:ext uri="{BB962C8B-B14F-4D97-AF65-F5344CB8AC3E}">
        <p14:creationId xmlns:p14="http://schemas.microsoft.com/office/powerpoint/2010/main" val="423497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3AF3BF5D-A443-438E-AC52-1D93C340708C}" type="slidenum">
              <a:rPr lang="en-US" altLang="en-US"/>
              <a:pPr/>
              <a:t>24</a:t>
            </a:fld>
            <a:endParaRPr lang="en-US" altLang="en-US"/>
          </a:p>
        </p:txBody>
      </p:sp>
      <p:sp>
        <p:nvSpPr>
          <p:cNvPr id="130050" name="Rectangle 1026"/>
          <p:cNvSpPr>
            <a:spLocks noGrp="1" noChangeArrowheads="1"/>
          </p:cNvSpPr>
          <p:nvPr>
            <p:ph type="title"/>
          </p:nvPr>
        </p:nvSpPr>
        <p:spPr/>
        <p:txBody>
          <a:bodyPr/>
          <a:lstStyle/>
          <a:p>
            <a:r>
              <a:rPr lang="en-US" altLang="en-US" dirty="0"/>
              <a:t>Pointers</a:t>
            </a:r>
          </a:p>
        </p:txBody>
      </p:sp>
      <p:sp>
        <p:nvSpPr>
          <p:cNvPr id="130051" name="Text Box 1027"/>
          <p:cNvSpPr txBox="1">
            <a:spLocks noChangeArrowheads="1"/>
          </p:cNvSpPr>
          <p:nvPr/>
        </p:nvSpPr>
        <p:spPr bwMode="auto">
          <a:xfrm>
            <a:off x="1447800" y="2133600"/>
            <a:ext cx="6324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err="1">
                <a:latin typeface="Courier New" pitchFamily="49" charset="0"/>
              </a:rPr>
              <a:t>arrayW</a:t>
            </a:r>
            <a:r>
              <a:rPr lang="en-US" altLang="en-US" sz="1800" b="1" dirty="0">
                <a:latin typeface="Courier New" pitchFamily="49" charset="0"/>
              </a:rPr>
              <a:t> WORD 1000h,2000h,3000h</a:t>
            </a:r>
          </a:p>
          <a:p>
            <a:pPr>
              <a:lnSpc>
                <a:spcPct val="50000"/>
              </a:lnSpc>
              <a:spcBef>
                <a:spcPct val="50000"/>
              </a:spcBef>
            </a:pPr>
            <a:r>
              <a:rPr lang="en-US" altLang="en-US" sz="1800" b="1" dirty="0" err="1">
                <a:latin typeface="Courier New" pitchFamily="49" charset="0"/>
              </a:rPr>
              <a:t>ptrW</a:t>
            </a:r>
            <a:r>
              <a:rPr lang="en-US" altLang="en-US" sz="1800" b="1" dirty="0">
                <a:latin typeface="Courier New" pitchFamily="49" charset="0"/>
              </a:rPr>
              <a:t> </a:t>
            </a:r>
            <a:r>
              <a:rPr lang="en-US" altLang="en-US" sz="1800" b="1" dirty="0" smtClean="0">
                <a:latin typeface="Courier New" pitchFamily="49" charset="0"/>
              </a:rPr>
              <a:t>  DWORD </a:t>
            </a:r>
            <a:r>
              <a:rPr lang="en-US" altLang="en-US" sz="1800" b="1" dirty="0" err="1" smtClean="0">
                <a:latin typeface="Courier New" pitchFamily="49" charset="0"/>
              </a:rPr>
              <a:t>arrayW</a:t>
            </a:r>
            <a:r>
              <a:rPr lang="en-US" altLang="en-US" sz="1800" b="1" dirty="0" smtClean="0">
                <a:latin typeface="Courier New" pitchFamily="49" charset="0"/>
              </a:rPr>
              <a:t>	</a:t>
            </a:r>
            <a:r>
              <a:rPr lang="en-US" altLang="en-US" sz="1800" b="1" dirty="0" smtClean="0">
                <a:solidFill>
                  <a:srgbClr val="FFC000"/>
                </a:solidFill>
                <a:latin typeface="Courier New" pitchFamily="49" charset="0"/>
              </a:rPr>
              <a:t>; </a:t>
            </a:r>
            <a:r>
              <a:rPr lang="en-US" altLang="en-US" sz="1800" b="1" dirty="0" err="1" smtClean="0">
                <a:solidFill>
                  <a:srgbClr val="FFC000"/>
                </a:solidFill>
                <a:latin typeface="Courier New" pitchFamily="49" charset="0"/>
              </a:rPr>
              <a:t>int</a:t>
            </a:r>
            <a:r>
              <a:rPr lang="en-US" altLang="en-US" sz="1800" b="1" dirty="0" smtClean="0">
                <a:solidFill>
                  <a:srgbClr val="FFC000"/>
                </a:solidFill>
                <a:latin typeface="Courier New" pitchFamily="49" charset="0"/>
              </a:rPr>
              <a:t> </a:t>
            </a:r>
            <a:r>
              <a:rPr lang="en-US" altLang="en-US" sz="1800" b="1" dirty="0" err="1" smtClean="0">
                <a:solidFill>
                  <a:srgbClr val="FFC000"/>
                </a:solidFill>
                <a:latin typeface="Courier New" pitchFamily="49" charset="0"/>
              </a:rPr>
              <a:t>ptrW</a:t>
            </a:r>
            <a:r>
              <a:rPr lang="en-US" altLang="en-US" sz="1800" b="1" dirty="0" smtClean="0">
                <a:solidFill>
                  <a:srgbClr val="FFC000"/>
                </a:solidFill>
                <a:latin typeface="Courier New" pitchFamily="49" charset="0"/>
              </a:rPr>
              <a:t> *</a:t>
            </a:r>
            <a:r>
              <a:rPr lang="en-US" altLang="en-US" sz="1800" b="1" dirty="0" err="1" smtClean="0">
                <a:solidFill>
                  <a:srgbClr val="FFC000"/>
                </a:solidFill>
                <a:latin typeface="Courier New" pitchFamily="49" charset="0"/>
              </a:rPr>
              <a:t>arrayW</a:t>
            </a:r>
            <a:r>
              <a:rPr lang="en-US" altLang="en-US" sz="1800" b="1" dirty="0" smtClean="0">
                <a:latin typeface="Courier New" pitchFamily="49" charset="0"/>
              </a:rPr>
              <a:t> </a:t>
            </a:r>
            <a:endParaRPr lang="en-US" altLang="en-US" sz="1800" b="1" dirty="0">
              <a:latin typeface="Courier New" pitchFamily="49" charset="0"/>
            </a:endParaRP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esi,ptrW</a:t>
            </a:r>
            <a:endParaRPr lang="en-US" altLang="en-US" sz="1800" b="1" dirty="0">
              <a:latin typeface="Courier New" pitchFamily="49" charset="0"/>
            </a:endParaRPr>
          </a:p>
          <a:p>
            <a:pPr>
              <a:lnSpc>
                <a:spcPct val="50000"/>
              </a:lnSpc>
              <a:spcBef>
                <a:spcPct val="50000"/>
              </a:spcBef>
            </a:pPr>
            <a:r>
              <a:rPr lang="en-US" altLang="en-US" sz="1800" b="1" dirty="0">
                <a:latin typeface="Courier New" pitchFamily="49" charset="0"/>
              </a:rPr>
              <a:t>	</a:t>
            </a:r>
            <a:r>
              <a:rPr lang="en-US" altLang="en-US" sz="1800" b="1" dirty="0" err="1">
                <a:latin typeface="Courier New" pitchFamily="49" charset="0"/>
              </a:rPr>
              <a:t>mov</a:t>
            </a:r>
            <a:r>
              <a:rPr lang="en-US" altLang="en-US" sz="1800" b="1" dirty="0">
                <a:latin typeface="Courier New" pitchFamily="49" charset="0"/>
              </a:rPr>
              <a:t> ax,[</a:t>
            </a:r>
            <a:r>
              <a:rPr lang="en-US" altLang="en-US" sz="1800" b="1" dirty="0" err="1">
                <a:latin typeface="Courier New" pitchFamily="49" charset="0"/>
              </a:rPr>
              <a:t>esi</a:t>
            </a:r>
            <a:r>
              <a:rPr lang="en-US" altLang="en-US" sz="1800" b="1" dirty="0">
                <a:latin typeface="Courier New" pitchFamily="49" charset="0"/>
              </a:rPr>
              <a:t>]	; AX = 1000h</a:t>
            </a:r>
          </a:p>
        </p:txBody>
      </p:sp>
      <p:sp>
        <p:nvSpPr>
          <p:cNvPr id="130052"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You can declare a </a:t>
            </a:r>
            <a:r>
              <a:rPr lang="en-US" altLang="en-US">
                <a:solidFill>
                  <a:schemeClr val="tx2"/>
                </a:solidFill>
              </a:rPr>
              <a:t>pointer variable</a:t>
            </a:r>
            <a:r>
              <a:rPr lang="en-US" altLang="en-US"/>
              <a:t> that contains the offset of another variable.</a:t>
            </a:r>
          </a:p>
        </p:txBody>
      </p:sp>
      <p:sp>
        <p:nvSpPr>
          <p:cNvPr id="130053" name="Text Box 1029"/>
          <p:cNvSpPr txBox="1">
            <a:spLocks noChangeArrowheads="1"/>
          </p:cNvSpPr>
          <p:nvPr/>
        </p:nvSpPr>
        <p:spPr bwMode="auto">
          <a:xfrm>
            <a:off x="2209800" y="4495800"/>
            <a:ext cx="4038600" cy="10668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2100">
                <a:latin typeface="Arial" charset="0"/>
              </a:rPr>
              <a:t>Alternate format:</a:t>
            </a:r>
          </a:p>
          <a:p>
            <a:pPr>
              <a:lnSpc>
                <a:spcPct val="50000"/>
              </a:lnSpc>
              <a:spcBef>
                <a:spcPct val="50000"/>
              </a:spcBef>
            </a:pPr>
            <a:endParaRPr lang="en-US" altLang="en-US" sz="1800" b="1">
              <a:latin typeface="Courier New" pitchFamily="49" charset="0"/>
            </a:endParaRPr>
          </a:p>
          <a:p>
            <a:pPr>
              <a:lnSpc>
                <a:spcPct val="50000"/>
              </a:lnSpc>
              <a:spcBef>
                <a:spcPct val="50000"/>
              </a:spcBef>
            </a:pPr>
            <a:r>
              <a:rPr lang="en-US" altLang="en-US" sz="1800" b="1">
                <a:latin typeface="Courier New" pitchFamily="49" charset="0"/>
              </a:rPr>
              <a:t>ptrW DWORD OFFSET arrayW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E7B36D4-2F42-46C4-8401-E2A227A91581}" type="slidenum">
              <a:rPr lang="en-US" altLang="en-US">
                <a:solidFill>
                  <a:srgbClr val="FFFFFF"/>
                </a:solidFill>
              </a:rPr>
              <a:pPr/>
              <a:t>25</a:t>
            </a:fld>
            <a:endParaRPr lang="en-US" altLang="en-US">
              <a:solidFill>
                <a:srgbClr val="FFFFFF"/>
              </a:solidFill>
            </a:endParaRPr>
          </a:p>
        </p:txBody>
      </p:sp>
      <p:sp>
        <p:nvSpPr>
          <p:cNvPr id="120834" name="Rectangle 2"/>
          <p:cNvSpPr>
            <a:spLocks noGrp="1" noChangeArrowheads="1"/>
          </p:cNvSpPr>
          <p:nvPr>
            <p:ph type="title"/>
          </p:nvPr>
        </p:nvSpPr>
        <p:spPr/>
        <p:txBody>
          <a:bodyPr/>
          <a:lstStyle/>
          <a:p>
            <a:r>
              <a:rPr lang="en-US" altLang="en-US"/>
              <a:t>LENGTHOF Operator</a:t>
            </a:r>
          </a:p>
        </p:txBody>
      </p:sp>
      <p:sp>
        <p:nvSpPr>
          <p:cNvPr id="120835" name="Text Box 3"/>
          <p:cNvSpPr txBox="1">
            <a:spLocks noChangeArrowheads="1"/>
          </p:cNvSpPr>
          <p:nvPr/>
        </p:nvSpPr>
        <p:spPr bwMode="auto">
          <a:xfrm>
            <a:off x="990600" y="2286000"/>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5205413" algn="l"/>
              </a:tabLst>
              <a:defRPr sz="2400">
                <a:solidFill>
                  <a:schemeClr val="tx1"/>
                </a:solidFill>
                <a:latin typeface="Times New Roman" pitchFamily="18" charset="0"/>
              </a:defRPr>
            </a:lvl1pPr>
            <a:lvl2pPr>
              <a:tabLst>
                <a:tab pos="5205413" algn="l"/>
              </a:tabLst>
              <a:defRPr sz="2400">
                <a:solidFill>
                  <a:schemeClr val="tx1"/>
                </a:solidFill>
                <a:latin typeface="Times New Roman" pitchFamily="18" charset="0"/>
              </a:defRPr>
            </a:lvl2pPr>
            <a:lvl3pPr>
              <a:tabLst>
                <a:tab pos="5205413" algn="l"/>
              </a:tabLst>
              <a:defRPr sz="2400">
                <a:solidFill>
                  <a:schemeClr val="tx1"/>
                </a:solidFill>
                <a:latin typeface="Times New Roman" pitchFamily="18" charset="0"/>
              </a:defRPr>
            </a:lvl3pPr>
            <a:lvl4pPr>
              <a:tabLst>
                <a:tab pos="5205413" algn="l"/>
              </a:tabLst>
              <a:defRPr sz="2400">
                <a:solidFill>
                  <a:schemeClr val="tx1"/>
                </a:solidFill>
                <a:latin typeface="Times New Roman" pitchFamily="18" charset="0"/>
              </a:defRPr>
            </a:lvl4pPr>
            <a:lvl5pPr>
              <a:tabLst>
                <a:tab pos="5205413" algn="l"/>
              </a:tabLst>
              <a:defRPr sz="2400">
                <a:solidFill>
                  <a:schemeClr val="tx1"/>
                </a:solidFill>
                <a:latin typeface="Times New Roman" pitchFamily="18" charset="0"/>
              </a:defRPr>
            </a:lvl5pPr>
            <a:lvl6pPr fontAlgn="base">
              <a:spcBef>
                <a:spcPct val="0"/>
              </a:spcBef>
              <a:spcAft>
                <a:spcPct val="0"/>
              </a:spcAft>
              <a:tabLst>
                <a:tab pos="5205413" algn="l"/>
              </a:tabLst>
              <a:defRPr sz="2400">
                <a:solidFill>
                  <a:schemeClr val="tx1"/>
                </a:solidFill>
                <a:latin typeface="Times New Roman" pitchFamily="18" charset="0"/>
              </a:defRPr>
            </a:lvl6pPr>
            <a:lvl7pPr fontAlgn="base">
              <a:spcBef>
                <a:spcPct val="0"/>
              </a:spcBef>
              <a:spcAft>
                <a:spcPct val="0"/>
              </a:spcAft>
              <a:tabLst>
                <a:tab pos="5205413" algn="l"/>
              </a:tabLst>
              <a:defRPr sz="2400">
                <a:solidFill>
                  <a:schemeClr val="tx1"/>
                </a:solidFill>
                <a:latin typeface="Times New Roman" pitchFamily="18" charset="0"/>
              </a:defRPr>
            </a:lvl7pPr>
            <a:lvl8pPr fontAlgn="base">
              <a:spcBef>
                <a:spcPct val="0"/>
              </a:spcBef>
              <a:spcAft>
                <a:spcPct val="0"/>
              </a:spcAft>
              <a:tabLst>
                <a:tab pos="5205413" algn="l"/>
              </a:tabLst>
              <a:defRPr sz="2400">
                <a:solidFill>
                  <a:schemeClr val="tx1"/>
                </a:solidFill>
                <a:latin typeface="Times New Roman" pitchFamily="18" charset="0"/>
              </a:defRPr>
            </a:lvl8pPr>
            <a:lvl9pPr fontAlgn="base">
              <a:spcBef>
                <a:spcPct val="0"/>
              </a:spcBef>
              <a:spcAft>
                <a:spcPct val="0"/>
              </a:spcAft>
              <a:tabLst>
                <a:tab pos="5205413"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	</a:t>
            </a:r>
            <a:r>
              <a:rPr lang="en-US" altLang="en-US" sz="1800">
                <a:solidFill>
                  <a:srgbClr val="FFCC66"/>
                </a:solidFill>
                <a:latin typeface="Arial" charset="0"/>
              </a:rPr>
              <a:t>LENGTHOF</a:t>
            </a:r>
          </a:p>
          <a:p>
            <a:pPr>
              <a:lnSpc>
                <a:spcPct val="50000"/>
              </a:lnSpc>
              <a:spcBef>
                <a:spcPct val="50000"/>
              </a:spcBef>
            </a:pPr>
            <a:r>
              <a:rPr lang="en-US" altLang="en-US" sz="1800" b="1">
                <a:solidFill>
                  <a:srgbClr val="FFFFFF"/>
                </a:solidFill>
                <a:latin typeface="Courier New" pitchFamily="49" charset="0"/>
              </a:rPr>
              <a:t>byte1  BYTE 10,20,30	; 3</a:t>
            </a:r>
          </a:p>
          <a:p>
            <a:pPr>
              <a:lnSpc>
                <a:spcPct val="50000"/>
              </a:lnSpc>
              <a:spcBef>
                <a:spcPct val="50000"/>
              </a:spcBef>
            </a:pPr>
            <a:r>
              <a:rPr lang="en-US" altLang="en-US" sz="1800" b="1">
                <a:solidFill>
                  <a:srgbClr val="FFFFFF"/>
                </a:solidFill>
                <a:latin typeface="Courier New" pitchFamily="49" charset="0"/>
              </a:rPr>
              <a:t>array1 WORD 30 DUP(?),0,0	; 32</a:t>
            </a:r>
          </a:p>
          <a:p>
            <a:pPr>
              <a:lnSpc>
                <a:spcPct val="50000"/>
              </a:lnSpc>
              <a:spcBef>
                <a:spcPct val="50000"/>
              </a:spcBef>
            </a:pPr>
            <a:r>
              <a:rPr lang="en-US" altLang="en-US" sz="1800" b="1">
                <a:solidFill>
                  <a:srgbClr val="FFFFFF"/>
                </a:solidFill>
                <a:latin typeface="Courier New" pitchFamily="49" charset="0"/>
              </a:rPr>
              <a:t>array2 WORD 5 DUP(3 DUP(?))	; 15</a:t>
            </a:r>
          </a:p>
          <a:p>
            <a:pPr>
              <a:lnSpc>
                <a:spcPct val="50000"/>
              </a:lnSpc>
              <a:spcBef>
                <a:spcPct val="50000"/>
              </a:spcBef>
            </a:pPr>
            <a:r>
              <a:rPr lang="en-US" altLang="en-US" sz="1800" b="1">
                <a:solidFill>
                  <a:srgbClr val="FFFFFF"/>
                </a:solidFill>
                <a:latin typeface="Courier New" pitchFamily="49" charset="0"/>
              </a:rPr>
              <a:t>array3 DWORD 1,2,3,4	; 4</a:t>
            </a:r>
          </a:p>
          <a:p>
            <a:pPr>
              <a:lnSpc>
                <a:spcPct val="50000"/>
              </a:lnSpc>
              <a:spcBef>
                <a:spcPct val="50000"/>
              </a:spcBef>
            </a:pPr>
            <a:r>
              <a:rPr lang="en-US" altLang="en-US" sz="1800" b="1">
                <a:solidFill>
                  <a:srgbClr val="FFFFFF"/>
                </a:solidFill>
                <a:latin typeface="Courier New" pitchFamily="49" charset="0"/>
              </a:rPr>
              <a:t>digitStr BYTE "12345678",0	; 9</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ecx,LENGTHOF array1	; 32</a:t>
            </a:r>
          </a:p>
        </p:txBody>
      </p:sp>
      <p:sp>
        <p:nvSpPr>
          <p:cNvPr id="120836" name="Text Box 4"/>
          <p:cNvSpPr txBox="1">
            <a:spLocks noChangeArrowheads="1"/>
          </p:cNvSpPr>
          <p:nvPr/>
        </p:nvSpPr>
        <p:spPr bwMode="auto">
          <a:xfrm>
            <a:off x="762000" y="1066800"/>
            <a:ext cx="7162800" cy="508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dirty="0">
                <a:solidFill>
                  <a:srgbClr val="FFFFFF"/>
                </a:solidFill>
              </a:rPr>
              <a:t>The LENGTHOF operator counts the number of elements in a single data declaration</a:t>
            </a:r>
            <a:r>
              <a:rPr lang="en-US" altLang="en-US" sz="2500" dirty="0" smtClean="0">
                <a:solidFill>
                  <a:srgbClr val="FFFFFF"/>
                </a:solidFill>
              </a:rPr>
              <a:t>.</a:t>
            </a:r>
          </a:p>
          <a:p>
            <a:pPr>
              <a:spcBef>
                <a:spcPct val="50000"/>
              </a:spcBef>
            </a:pPr>
            <a:endParaRPr lang="en-US" altLang="en-US" sz="2500" dirty="0">
              <a:solidFill>
                <a:srgbClr val="FFFFFF"/>
              </a:solidFill>
            </a:endParaRPr>
          </a:p>
          <a:p>
            <a:pPr>
              <a:spcBef>
                <a:spcPct val="50000"/>
              </a:spcBef>
            </a:pPr>
            <a:endParaRPr lang="en-US" altLang="en-US" sz="2500" dirty="0" smtClean="0">
              <a:solidFill>
                <a:srgbClr val="FFFFFF"/>
              </a:solidFill>
            </a:endParaRPr>
          </a:p>
          <a:p>
            <a:pPr>
              <a:spcBef>
                <a:spcPct val="50000"/>
              </a:spcBef>
            </a:pPr>
            <a:endParaRPr lang="en-US" altLang="en-US" sz="2500" dirty="0">
              <a:solidFill>
                <a:srgbClr val="FFFFFF"/>
              </a:solidFill>
            </a:endParaRPr>
          </a:p>
          <a:p>
            <a:pPr>
              <a:spcBef>
                <a:spcPct val="50000"/>
              </a:spcBef>
            </a:pPr>
            <a:endParaRPr lang="en-US" altLang="en-US" sz="2500" dirty="0" smtClean="0">
              <a:solidFill>
                <a:srgbClr val="FFFFFF"/>
              </a:solidFill>
            </a:endParaRPr>
          </a:p>
          <a:p>
            <a:pPr>
              <a:spcBef>
                <a:spcPct val="50000"/>
              </a:spcBef>
            </a:pPr>
            <a:endParaRPr lang="en-US" altLang="en-US" sz="2500" dirty="0">
              <a:solidFill>
                <a:srgbClr val="FFFFFF"/>
              </a:solidFill>
            </a:endParaRPr>
          </a:p>
          <a:p>
            <a:pPr>
              <a:spcBef>
                <a:spcPct val="50000"/>
              </a:spcBef>
            </a:pPr>
            <a:endParaRPr lang="en-US" altLang="en-US" sz="2500" dirty="0" smtClean="0">
              <a:solidFill>
                <a:srgbClr val="FFFFFF"/>
              </a:solidFill>
            </a:endParaRPr>
          </a:p>
          <a:p>
            <a:pPr algn="ctr">
              <a:spcBef>
                <a:spcPct val="50000"/>
              </a:spcBef>
            </a:pPr>
            <a:r>
              <a:rPr lang="en-US" altLang="en-US" sz="2500" dirty="0" smtClean="0">
                <a:solidFill>
                  <a:srgbClr val="FFC000"/>
                </a:solidFill>
              </a:rPr>
              <a:t>Number of </a:t>
            </a:r>
            <a:r>
              <a:rPr lang="en-US" altLang="en-US" sz="2500" b="1" i="1" u="sng" dirty="0" smtClean="0">
                <a:solidFill>
                  <a:srgbClr val="FFC000"/>
                </a:solidFill>
              </a:rPr>
              <a:t>elements</a:t>
            </a:r>
            <a:r>
              <a:rPr lang="en-US" altLang="en-US" sz="2500" dirty="0" smtClean="0">
                <a:solidFill>
                  <a:srgbClr val="FFC000"/>
                </a:solidFill>
              </a:rPr>
              <a:t> in an </a:t>
            </a:r>
            <a:r>
              <a:rPr lang="en-US" altLang="en-US" sz="2500" b="1" i="1" u="sng" dirty="0" smtClean="0">
                <a:solidFill>
                  <a:srgbClr val="FFC000"/>
                </a:solidFill>
              </a:rPr>
              <a:t>array</a:t>
            </a:r>
            <a:r>
              <a:rPr lang="en-US" altLang="en-US" sz="2500" dirty="0" smtClean="0">
                <a:solidFill>
                  <a:srgbClr val="FFC000"/>
                </a:solidFill>
              </a:rPr>
              <a:t> variable</a:t>
            </a:r>
            <a:endParaRPr lang="en-US" altLang="en-US" sz="2500" dirty="0">
              <a:solidFill>
                <a:srgbClr val="FFC000"/>
              </a:solidFill>
            </a:endParaRPr>
          </a:p>
        </p:txBody>
      </p:sp>
    </p:spTree>
    <p:extLst>
      <p:ext uri="{BB962C8B-B14F-4D97-AF65-F5344CB8AC3E}">
        <p14:creationId xmlns:p14="http://schemas.microsoft.com/office/powerpoint/2010/main" val="91857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579513DC-4CF9-47B0-87BC-C42A885C7DB8}" type="slidenum">
              <a:rPr lang="en-US" altLang="en-US">
                <a:solidFill>
                  <a:srgbClr val="FFFFFF"/>
                </a:solidFill>
              </a:rPr>
              <a:pPr/>
              <a:t>26</a:t>
            </a:fld>
            <a:endParaRPr lang="en-US" altLang="en-US">
              <a:solidFill>
                <a:srgbClr val="FFFFFF"/>
              </a:solidFill>
            </a:endParaRPr>
          </a:p>
        </p:txBody>
      </p:sp>
      <p:sp>
        <p:nvSpPr>
          <p:cNvPr id="128002" name="Rectangle 2"/>
          <p:cNvSpPr>
            <a:spLocks noGrp="1" noChangeArrowheads="1"/>
          </p:cNvSpPr>
          <p:nvPr>
            <p:ph type="title"/>
          </p:nvPr>
        </p:nvSpPr>
        <p:spPr/>
        <p:txBody>
          <a:bodyPr/>
          <a:lstStyle/>
          <a:p>
            <a:r>
              <a:rPr lang="en-US" altLang="en-US"/>
              <a:t>SIZEOF Operator</a:t>
            </a:r>
          </a:p>
        </p:txBody>
      </p:sp>
      <p:sp>
        <p:nvSpPr>
          <p:cNvPr id="128003" name="Text Box 3"/>
          <p:cNvSpPr txBox="1">
            <a:spLocks noChangeArrowheads="1"/>
          </p:cNvSpPr>
          <p:nvPr/>
        </p:nvSpPr>
        <p:spPr bwMode="auto">
          <a:xfrm>
            <a:off x="990600" y="2286000"/>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5146675" algn="l"/>
              </a:tabLst>
              <a:defRPr sz="2400">
                <a:solidFill>
                  <a:schemeClr val="tx1"/>
                </a:solidFill>
                <a:latin typeface="Times New Roman" pitchFamily="18" charset="0"/>
              </a:defRPr>
            </a:lvl1pPr>
            <a:lvl2pPr>
              <a:tabLst>
                <a:tab pos="457200" algn="l"/>
                <a:tab pos="5146675" algn="l"/>
              </a:tabLst>
              <a:defRPr sz="2400">
                <a:solidFill>
                  <a:schemeClr val="tx1"/>
                </a:solidFill>
                <a:latin typeface="Times New Roman" pitchFamily="18" charset="0"/>
              </a:defRPr>
            </a:lvl2pPr>
            <a:lvl3pPr>
              <a:tabLst>
                <a:tab pos="457200" algn="l"/>
                <a:tab pos="5146675" algn="l"/>
              </a:tabLst>
              <a:defRPr sz="2400">
                <a:solidFill>
                  <a:schemeClr val="tx1"/>
                </a:solidFill>
                <a:latin typeface="Times New Roman" pitchFamily="18" charset="0"/>
              </a:defRPr>
            </a:lvl3pPr>
            <a:lvl4pPr>
              <a:tabLst>
                <a:tab pos="457200" algn="l"/>
                <a:tab pos="5146675" algn="l"/>
              </a:tabLst>
              <a:defRPr sz="2400">
                <a:solidFill>
                  <a:schemeClr val="tx1"/>
                </a:solidFill>
                <a:latin typeface="Times New Roman" pitchFamily="18" charset="0"/>
              </a:defRPr>
            </a:lvl4pPr>
            <a:lvl5pPr>
              <a:tabLst>
                <a:tab pos="457200" algn="l"/>
                <a:tab pos="5146675" algn="l"/>
              </a:tabLst>
              <a:defRPr sz="2400">
                <a:solidFill>
                  <a:schemeClr val="tx1"/>
                </a:solidFill>
                <a:latin typeface="Times New Roman" pitchFamily="18" charset="0"/>
              </a:defRPr>
            </a:lvl5pPr>
            <a:lvl6pPr fontAlgn="base">
              <a:spcBef>
                <a:spcPct val="0"/>
              </a:spcBef>
              <a:spcAft>
                <a:spcPct val="0"/>
              </a:spcAft>
              <a:tabLst>
                <a:tab pos="457200" algn="l"/>
                <a:tab pos="5146675" algn="l"/>
              </a:tabLst>
              <a:defRPr sz="2400">
                <a:solidFill>
                  <a:schemeClr val="tx1"/>
                </a:solidFill>
                <a:latin typeface="Times New Roman" pitchFamily="18" charset="0"/>
              </a:defRPr>
            </a:lvl6pPr>
            <a:lvl7pPr fontAlgn="base">
              <a:spcBef>
                <a:spcPct val="0"/>
              </a:spcBef>
              <a:spcAft>
                <a:spcPct val="0"/>
              </a:spcAft>
              <a:tabLst>
                <a:tab pos="457200" algn="l"/>
                <a:tab pos="5146675" algn="l"/>
              </a:tabLst>
              <a:defRPr sz="2400">
                <a:solidFill>
                  <a:schemeClr val="tx1"/>
                </a:solidFill>
                <a:latin typeface="Times New Roman" pitchFamily="18" charset="0"/>
              </a:defRPr>
            </a:lvl7pPr>
            <a:lvl8pPr fontAlgn="base">
              <a:spcBef>
                <a:spcPct val="0"/>
              </a:spcBef>
              <a:spcAft>
                <a:spcPct val="0"/>
              </a:spcAft>
              <a:tabLst>
                <a:tab pos="457200" algn="l"/>
                <a:tab pos="5146675" algn="l"/>
              </a:tabLst>
              <a:defRPr sz="2400">
                <a:solidFill>
                  <a:schemeClr val="tx1"/>
                </a:solidFill>
                <a:latin typeface="Times New Roman" pitchFamily="18" charset="0"/>
              </a:defRPr>
            </a:lvl8pPr>
            <a:lvl9pPr fontAlgn="base">
              <a:spcBef>
                <a:spcPct val="0"/>
              </a:spcBef>
              <a:spcAft>
                <a:spcPct val="0"/>
              </a:spcAft>
              <a:tabLst>
                <a:tab pos="457200" algn="l"/>
                <a:tab pos="5146675"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	</a:t>
            </a:r>
            <a:r>
              <a:rPr lang="en-US" altLang="en-US" sz="1800">
                <a:solidFill>
                  <a:srgbClr val="FFCC66"/>
                </a:solidFill>
                <a:latin typeface="Arial" charset="0"/>
              </a:rPr>
              <a:t>SIZEOF</a:t>
            </a:r>
          </a:p>
          <a:p>
            <a:pPr>
              <a:lnSpc>
                <a:spcPct val="50000"/>
              </a:lnSpc>
              <a:spcBef>
                <a:spcPct val="50000"/>
              </a:spcBef>
            </a:pPr>
            <a:r>
              <a:rPr lang="en-US" altLang="en-US" sz="1800" b="1">
                <a:solidFill>
                  <a:srgbClr val="FFFFFF"/>
                </a:solidFill>
                <a:latin typeface="Courier New" pitchFamily="49" charset="0"/>
              </a:rPr>
              <a:t>byte1  BYTE 10,20,30	; 3</a:t>
            </a:r>
          </a:p>
          <a:p>
            <a:pPr>
              <a:lnSpc>
                <a:spcPct val="50000"/>
              </a:lnSpc>
              <a:spcBef>
                <a:spcPct val="50000"/>
              </a:spcBef>
            </a:pPr>
            <a:r>
              <a:rPr lang="en-US" altLang="en-US" sz="1800" b="1">
                <a:solidFill>
                  <a:srgbClr val="FFFFFF"/>
                </a:solidFill>
                <a:latin typeface="Courier New" pitchFamily="49" charset="0"/>
              </a:rPr>
              <a:t>array1 WORD 30 DUP(?),0,0	; 64</a:t>
            </a:r>
          </a:p>
          <a:p>
            <a:pPr>
              <a:lnSpc>
                <a:spcPct val="50000"/>
              </a:lnSpc>
              <a:spcBef>
                <a:spcPct val="50000"/>
              </a:spcBef>
            </a:pPr>
            <a:r>
              <a:rPr lang="en-US" altLang="en-US" sz="1800" b="1">
                <a:solidFill>
                  <a:srgbClr val="FFFFFF"/>
                </a:solidFill>
                <a:latin typeface="Courier New" pitchFamily="49" charset="0"/>
              </a:rPr>
              <a:t>array2 WORD 5 DUP(3 DUP(?))	; 30</a:t>
            </a:r>
          </a:p>
          <a:p>
            <a:pPr>
              <a:lnSpc>
                <a:spcPct val="50000"/>
              </a:lnSpc>
              <a:spcBef>
                <a:spcPct val="50000"/>
              </a:spcBef>
            </a:pPr>
            <a:r>
              <a:rPr lang="en-US" altLang="en-US" sz="1800" b="1">
                <a:solidFill>
                  <a:srgbClr val="FFFFFF"/>
                </a:solidFill>
                <a:latin typeface="Courier New" pitchFamily="49" charset="0"/>
              </a:rPr>
              <a:t>array3 DWORD 1,2,3,4	; 16</a:t>
            </a:r>
          </a:p>
          <a:p>
            <a:pPr>
              <a:lnSpc>
                <a:spcPct val="50000"/>
              </a:lnSpc>
              <a:spcBef>
                <a:spcPct val="50000"/>
              </a:spcBef>
            </a:pPr>
            <a:r>
              <a:rPr lang="en-US" altLang="en-US" sz="1800" b="1">
                <a:solidFill>
                  <a:srgbClr val="FFFFFF"/>
                </a:solidFill>
                <a:latin typeface="Courier New" pitchFamily="49" charset="0"/>
              </a:rPr>
              <a:t>digitStr BYTE "12345678",0	; 9</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ecx,SIZEOF array1	; 64</a:t>
            </a:r>
          </a:p>
        </p:txBody>
      </p:sp>
      <p:sp>
        <p:nvSpPr>
          <p:cNvPr id="128004" name="Text Box 4"/>
          <p:cNvSpPr txBox="1">
            <a:spLocks noChangeArrowheads="1"/>
          </p:cNvSpPr>
          <p:nvPr/>
        </p:nvSpPr>
        <p:spPr bwMode="auto">
          <a:xfrm>
            <a:off x="762000" y="1143000"/>
            <a:ext cx="769620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FFFF"/>
                </a:solidFill>
              </a:rPr>
              <a:t>The SIZEOF operator returns a value that is equivalent to multiplying LENGTHOF by TYPE</a:t>
            </a:r>
            <a:r>
              <a:rPr lang="en-US" altLang="en-US" dirty="0" smtClean="0">
                <a:solidFill>
                  <a:srgbClr val="FFFFFF"/>
                </a:solidFill>
              </a:rPr>
              <a:t>.</a:t>
            </a: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lgn="ctr">
              <a:spcBef>
                <a:spcPct val="50000"/>
              </a:spcBef>
            </a:pPr>
            <a:r>
              <a:rPr lang="en-US" altLang="en-US" dirty="0" smtClean="0">
                <a:solidFill>
                  <a:srgbClr val="FFC000"/>
                </a:solidFill>
              </a:rPr>
              <a:t>Number of </a:t>
            </a:r>
            <a:r>
              <a:rPr lang="en-US" altLang="en-US" b="1" i="1" u="sng" dirty="0" smtClean="0">
                <a:solidFill>
                  <a:srgbClr val="FFC000"/>
                </a:solidFill>
              </a:rPr>
              <a:t>bytes</a:t>
            </a:r>
            <a:r>
              <a:rPr lang="en-US" altLang="en-US" dirty="0" smtClean="0">
                <a:solidFill>
                  <a:srgbClr val="FFC000"/>
                </a:solidFill>
              </a:rPr>
              <a:t> in an array variable</a:t>
            </a:r>
          </a:p>
          <a:p>
            <a:pPr algn="just">
              <a:spcBef>
                <a:spcPct val="50000"/>
              </a:spcBef>
            </a:pPr>
            <a:r>
              <a:rPr lang="en-US" altLang="en-US" dirty="0" smtClean="0">
                <a:solidFill>
                  <a:srgbClr val="FF0000"/>
                </a:solidFill>
              </a:rPr>
              <a:t>Skip to Page 29</a:t>
            </a:r>
            <a:endParaRPr lang="en-US" altLang="en-US" dirty="0">
              <a:solidFill>
                <a:srgbClr val="FF0000"/>
              </a:solidFill>
            </a:endParaRPr>
          </a:p>
        </p:txBody>
      </p:sp>
    </p:spTree>
    <p:extLst>
      <p:ext uri="{BB962C8B-B14F-4D97-AF65-F5344CB8AC3E}">
        <p14:creationId xmlns:p14="http://schemas.microsoft.com/office/powerpoint/2010/main" val="351312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F45BE8EB-A4C4-4999-8273-D0D0E8D4E214}" type="slidenum">
              <a:rPr lang="en-US" altLang="en-US">
                <a:solidFill>
                  <a:srgbClr val="FFFFFF"/>
                </a:solidFill>
              </a:rPr>
              <a:pPr/>
              <a:t>27</a:t>
            </a:fld>
            <a:endParaRPr lang="en-US" altLang="en-US">
              <a:solidFill>
                <a:srgbClr val="FFFFFF"/>
              </a:solidFill>
            </a:endParaRPr>
          </a:p>
        </p:txBody>
      </p:sp>
      <p:sp>
        <p:nvSpPr>
          <p:cNvPr id="166914" name="Rectangle 2"/>
          <p:cNvSpPr>
            <a:spLocks noGrp="1" noChangeArrowheads="1"/>
          </p:cNvSpPr>
          <p:nvPr>
            <p:ph type="title"/>
          </p:nvPr>
        </p:nvSpPr>
        <p:spPr/>
        <p:txBody>
          <a:bodyPr/>
          <a:lstStyle/>
          <a:p>
            <a:r>
              <a:rPr lang="en-US" altLang="en-US"/>
              <a:t>Spanning Multiple Lines </a:t>
            </a:r>
            <a:r>
              <a:rPr lang="en-US" altLang="en-US" sz="2400"/>
              <a:t>(1 of 2)</a:t>
            </a:r>
            <a:endParaRPr lang="en-US" altLang="en-US"/>
          </a:p>
        </p:txBody>
      </p:sp>
      <p:sp>
        <p:nvSpPr>
          <p:cNvPr id="166915" name="Text Box 3"/>
          <p:cNvSpPr txBox="1">
            <a:spLocks noChangeArrowheads="1"/>
          </p:cNvSpPr>
          <p:nvPr/>
        </p:nvSpPr>
        <p:spPr bwMode="auto">
          <a:xfrm>
            <a:off x="1524000" y="2514600"/>
            <a:ext cx="5638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a:tabLst>
                <a:tab pos="454025" algn="l"/>
                <a:tab pos="4514850" algn="l"/>
              </a:tabLst>
              <a:defRPr sz="2400">
                <a:solidFill>
                  <a:schemeClr val="tx1"/>
                </a:solidFill>
                <a:latin typeface="Times New Roman" pitchFamily="18" charset="0"/>
              </a:defRPr>
            </a:lvl1pPr>
            <a:lvl2pPr>
              <a:tabLst>
                <a:tab pos="454025" algn="l"/>
                <a:tab pos="4514850" algn="l"/>
              </a:tabLst>
              <a:defRPr sz="2400">
                <a:solidFill>
                  <a:schemeClr val="tx1"/>
                </a:solidFill>
                <a:latin typeface="Times New Roman" pitchFamily="18" charset="0"/>
              </a:defRPr>
            </a:lvl2pPr>
            <a:lvl3pPr>
              <a:tabLst>
                <a:tab pos="454025" algn="l"/>
                <a:tab pos="4514850" algn="l"/>
              </a:tabLst>
              <a:defRPr sz="2400">
                <a:solidFill>
                  <a:schemeClr val="tx1"/>
                </a:solidFill>
                <a:latin typeface="Times New Roman" pitchFamily="18" charset="0"/>
              </a:defRPr>
            </a:lvl3pPr>
            <a:lvl4pPr>
              <a:tabLst>
                <a:tab pos="454025" algn="l"/>
                <a:tab pos="4514850" algn="l"/>
              </a:tabLst>
              <a:defRPr sz="2400">
                <a:solidFill>
                  <a:schemeClr val="tx1"/>
                </a:solidFill>
                <a:latin typeface="Times New Roman" pitchFamily="18" charset="0"/>
              </a:defRPr>
            </a:lvl4pPr>
            <a:lvl5pPr>
              <a:tabLst>
                <a:tab pos="454025" algn="l"/>
                <a:tab pos="4514850" algn="l"/>
              </a:tabLst>
              <a:defRPr sz="2400">
                <a:solidFill>
                  <a:schemeClr val="tx1"/>
                </a:solidFill>
                <a:latin typeface="Times New Roman" pitchFamily="18" charset="0"/>
              </a:defRPr>
            </a:lvl5pPr>
            <a:lvl6pPr fontAlgn="base">
              <a:spcBef>
                <a:spcPct val="0"/>
              </a:spcBef>
              <a:spcAft>
                <a:spcPct val="0"/>
              </a:spcAft>
              <a:tabLst>
                <a:tab pos="454025" algn="l"/>
                <a:tab pos="4514850" algn="l"/>
              </a:tabLst>
              <a:defRPr sz="2400">
                <a:solidFill>
                  <a:schemeClr val="tx1"/>
                </a:solidFill>
                <a:latin typeface="Times New Roman" pitchFamily="18" charset="0"/>
              </a:defRPr>
            </a:lvl6pPr>
            <a:lvl7pPr fontAlgn="base">
              <a:spcBef>
                <a:spcPct val="0"/>
              </a:spcBef>
              <a:spcAft>
                <a:spcPct val="0"/>
              </a:spcAft>
              <a:tabLst>
                <a:tab pos="454025" algn="l"/>
                <a:tab pos="4514850" algn="l"/>
              </a:tabLst>
              <a:defRPr sz="2400">
                <a:solidFill>
                  <a:schemeClr val="tx1"/>
                </a:solidFill>
                <a:latin typeface="Times New Roman" pitchFamily="18" charset="0"/>
              </a:defRPr>
            </a:lvl7pPr>
            <a:lvl8pPr fontAlgn="base">
              <a:spcBef>
                <a:spcPct val="0"/>
              </a:spcBef>
              <a:spcAft>
                <a:spcPct val="0"/>
              </a:spcAft>
              <a:tabLst>
                <a:tab pos="454025" algn="l"/>
                <a:tab pos="4514850" algn="l"/>
              </a:tabLst>
              <a:defRPr sz="2400">
                <a:solidFill>
                  <a:schemeClr val="tx1"/>
                </a:solidFill>
                <a:latin typeface="Times New Roman" pitchFamily="18" charset="0"/>
              </a:defRPr>
            </a:lvl8pPr>
            <a:lvl9pPr fontAlgn="base">
              <a:spcBef>
                <a:spcPct val="0"/>
              </a:spcBef>
              <a:spcAft>
                <a:spcPct val="0"/>
              </a:spcAft>
              <a:tabLst>
                <a:tab pos="454025" algn="l"/>
                <a:tab pos="451485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array WORD 10,20,</a:t>
            </a:r>
          </a:p>
          <a:p>
            <a:pPr>
              <a:lnSpc>
                <a:spcPct val="50000"/>
              </a:lnSpc>
              <a:spcBef>
                <a:spcPct val="50000"/>
              </a:spcBef>
            </a:pPr>
            <a:r>
              <a:rPr lang="en-US" altLang="en-US" sz="1800" b="1">
                <a:solidFill>
                  <a:srgbClr val="FFFFFF"/>
                </a:solidFill>
                <a:latin typeface="Courier New" pitchFamily="49" charset="0"/>
              </a:rPr>
              <a:t>	30,40,</a:t>
            </a:r>
          </a:p>
          <a:p>
            <a:pPr>
              <a:lnSpc>
                <a:spcPct val="50000"/>
              </a:lnSpc>
              <a:spcBef>
                <a:spcPct val="50000"/>
              </a:spcBef>
            </a:pPr>
            <a:r>
              <a:rPr lang="en-US" altLang="en-US" sz="1800" b="1">
                <a:solidFill>
                  <a:srgbClr val="FFFFFF"/>
                </a:solidFill>
                <a:latin typeface="Courier New" pitchFamily="49" charset="0"/>
              </a:rPr>
              <a:t>	50,60</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eax,LENGTHOF array	; 6</a:t>
            </a:r>
          </a:p>
          <a:p>
            <a:pPr>
              <a:lnSpc>
                <a:spcPct val="50000"/>
              </a:lnSpc>
              <a:spcBef>
                <a:spcPct val="50000"/>
              </a:spcBef>
            </a:pPr>
            <a:r>
              <a:rPr lang="en-US" altLang="en-US" sz="1800" b="1">
                <a:solidFill>
                  <a:srgbClr val="FFFFFF"/>
                </a:solidFill>
                <a:latin typeface="Courier New" pitchFamily="49" charset="0"/>
              </a:rPr>
              <a:t>mov ebx,SIZEOF array	; 12</a:t>
            </a:r>
          </a:p>
        </p:txBody>
      </p:sp>
      <p:sp>
        <p:nvSpPr>
          <p:cNvPr id="166916"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A data declaration spans multiple lines if each line (except the last) ends with a comma. The LENGTHOF and SIZEOF operators include all lines belonging to the declaration:</a:t>
            </a:r>
          </a:p>
        </p:txBody>
      </p:sp>
    </p:spTree>
    <p:extLst>
      <p:ext uri="{BB962C8B-B14F-4D97-AF65-F5344CB8AC3E}">
        <p14:creationId xmlns:p14="http://schemas.microsoft.com/office/powerpoint/2010/main" val="2458087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AC72D636-9B1C-4322-A03C-339B2984AC3B}" type="slidenum">
              <a:rPr lang="en-US" altLang="en-US">
                <a:solidFill>
                  <a:srgbClr val="FFFFFF"/>
                </a:solidFill>
              </a:rPr>
              <a:pPr/>
              <a:t>28</a:t>
            </a:fld>
            <a:endParaRPr lang="en-US" altLang="en-US">
              <a:solidFill>
                <a:srgbClr val="FFFFFF"/>
              </a:solidFill>
            </a:endParaRPr>
          </a:p>
        </p:txBody>
      </p:sp>
      <p:sp>
        <p:nvSpPr>
          <p:cNvPr id="167938" name="Rectangle 2"/>
          <p:cNvSpPr>
            <a:spLocks noGrp="1" noChangeArrowheads="1"/>
          </p:cNvSpPr>
          <p:nvPr>
            <p:ph type="title"/>
          </p:nvPr>
        </p:nvSpPr>
        <p:spPr/>
        <p:txBody>
          <a:bodyPr/>
          <a:lstStyle/>
          <a:p>
            <a:r>
              <a:rPr lang="en-US" altLang="en-US"/>
              <a:t>Spanning Multiple Lines </a:t>
            </a:r>
            <a:r>
              <a:rPr lang="en-US" altLang="en-US" sz="2400"/>
              <a:t>(2 of 2)</a:t>
            </a:r>
            <a:endParaRPr lang="en-US" altLang="en-US"/>
          </a:p>
        </p:txBody>
      </p:sp>
      <p:sp>
        <p:nvSpPr>
          <p:cNvPr id="167939" name="Text Box 3"/>
          <p:cNvSpPr txBox="1">
            <a:spLocks noChangeArrowheads="1"/>
          </p:cNvSpPr>
          <p:nvPr/>
        </p:nvSpPr>
        <p:spPr bwMode="auto">
          <a:xfrm>
            <a:off x="1524000" y="2514600"/>
            <a:ext cx="5867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a:tabLst>
                <a:tab pos="915988" algn="l"/>
                <a:tab pos="4514850" algn="l"/>
              </a:tabLst>
              <a:defRPr sz="2400">
                <a:solidFill>
                  <a:schemeClr val="tx1"/>
                </a:solidFill>
                <a:latin typeface="Times New Roman" pitchFamily="18" charset="0"/>
              </a:defRPr>
            </a:lvl1pPr>
            <a:lvl2pPr>
              <a:tabLst>
                <a:tab pos="915988" algn="l"/>
                <a:tab pos="4514850" algn="l"/>
              </a:tabLst>
              <a:defRPr sz="2400">
                <a:solidFill>
                  <a:schemeClr val="tx1"/>
                </a:solidFill>
                <a:latin typeface="Times New Roman" pitchFamily="18" charset="0"/>
              </a:defRPr>
            </a:lvl2pPr>
            <a:lvl3pPr>
              <a:tabLst>
                <a:tab pos="915988" algn="l"/>
                <a:tab pos="4514850" algn="l"/>
              </a:tabLst>
              <a:defRPr sz="2400">
                <a:solidFill>
                  <a:schemeClr val="tx1"/>
                </a:solidFill>
                <a:latin typeface="Times New Roman" pitchFamily="18" charset="0"/>
              </a:defRPr>
            </a:lvl3pPr>
            <a:lvl4pPr>
              <a:tabLst>
                <a:tab pos="915988" algn="l"/>
                <a:tab pos="4514850" algn="l"/>
              </a:tabLst>
              <a:defRPr sz="2400">
                <a:solidFill>
                  <a:schemeClr val="tx1"/>
                </a:solidFill>
                <a:latin typeface="Times New Roman" pitchFamily="18" charset="0"/>
              </a:defRPr>
            </a:lvl4pPr>
            <a:lvl5pPr>
              <a:tabLst>
                <a:tab pos="915988" algn="l"/>
                <a:tab pos="4514850" algn="l"/>
              </a:tabLst>
              <a:defRPr sz="2400">
                <a:solidFill>
                  <a:schemeClr val="tx1"/>
                </a:solidFill>
                <a:latin typeface="Times New Roman" pitchFamily="18" charset="0"/>
              </a:defRPr>
            </a:lvl5pPr>
            <a:lvl6pPr fontAlgn="base">
              <a:spcBef>
                <a:spcPct val="0"/>
              </a:spcBef>
              <a:spcAft>
                <a:spcPct val="0"/>
              </a:spcAft>
              <a:tabLst>
                <a:tab pos="915988" algn="l"/>
                <a:tab pos="4514850" algn="l"/>
              </a:tabLst>
              <a:defRPr sz="2400">
                <a:solidFill>
                  <a:schemeClr val="tx1"/>
                </a:solidFill>
                <a:latin typeface="Times New Roman" pitchFamily="18" charset="0"/>
              </a:defRPr>
            </a:lvl6pPr>
            <a:lvl7pPr fontAlgn="base">
              <a:spcBef>
                <a:spcPct val="0"/>
              </a:spcBef>
              <a:spcAft>
                <a:spcPct val="0"/>
              </a:spcAft>
              <a:tabLst>
                <a:tab pos="915988" algn="l"/>
                <a:tab pos="4514850" algn="l"/>
              </a:tabLst>
              <a:defRPr sz="2400">
                <a:solidFill>
                  <a:schemeClr val="tx1"/>
                </a:solidFill>
                <a:latin typeface="Times New Roman" pitchFamily="18" charset="0"/>
              </a:defRPr>
            </a:lvl7pPr>
            <a:lvl8pPr fontAlgn="base">
              <a:spcBef>
                <a:spcPct val="0"/>
              </a:spcBef>
              <a:spcAft>
                <a:spcPct val="0"/>
              </a:spcAft>
              <a:tabLst>
                <a:tab pos="915988" algn="l"/>
                <a:tab pos="4514850" algn="l"/>
              </a:tabLst>
              <a:defRPr sz="2400">
                <a:solidFill>
                  <a:schemeClr val="tx1"/>
                </a:solidFill>
                <a:latin typeface="Times New Roman" pitchFamily="18" charset="0"/>
              </a:defRPr>
            </a:lvl8pPr>
            <a:lvl9pPr fontAlgn="base">
              <a:spcBef>
                <a:spcPct val="0"/>
              </a:spcBef>
              <a:spcAft>
                <a:spcPct val="0"/>
              </a:spcAft>
              <a:tabLst>
                <a:tab pos="915988" algn="l"/>
                <a:tab pos="451485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array	WORD 10,20</a:t>
            </a:r>
          </a:p>
          <a:p>
            <a:pPr>
              <a:lnSpc>
                <a:spcPct val="50000"/>
              </a:lnSpc>
              <a:spcBef>
                <a:spcPct val="50000"/>
              </a:spcBef>
            </a:pPr>
            <a:r>
              <a:rPr lang="en-US" altLang="en-US" sz="1800" b="1">
                <a:solidFill>
                  <a:srgbClr val="FFFFFF"/>
                </a:solidFill>
                <a:latin typeface="Courier New" pitchFamily="49" charset="0"/>
              </a:rPr>
              <a:t>	WORD 30,40</a:t>
            </a:r>
          </a:p>
          <a:p>
            <a:pPr>
              <a:lnSpc>
                <a:spcPct val="50000"/>
              </a:lnSpc>
              <a:spcBef>
                <a:spcPct val="50000"/>
              </a:spcBef>
            </a:pPr>
            <a:r>
              <a:rPr lang="en-US" altLang="en-US" sz="1800" b="1">
                <a:solidFill>
                  <a:srgbClr val="FFFFFF"/>
                </a:solidFill>
                <a:latin typeface="Courier New" pitchFamily="49" charset="0"/>
              </a:rPr>
              <a:t>	WORD 50,60</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eax,LENGTHOF array	; 2</a:t>
            </a:r>
          </a:p>
          <a:p>
            <a:pPr>
              <a:lnSpc>
                <a:spcPct val="50000"/>
              </a:lnSpc>
              <a:spcBef>
                <a:spcPct val="50000"/>
              </a:spcBef>
            </a:pPr>
            <a:r>
              <a:rPr lang="en-US" altLang="en-US" sz="1800" b="1">
                <a:solidFill>
                  <a:srgbClr val="FFFFFF"/>
                </a:solidFill>
                <a:latin typeface="Courier New" pitchFamily="49" charset="0"/>
              </a:rPr>
              <a:t>mov ebx,SIZEOF array	; 4</a:t>
            </a:r>
          </a:p>
        </p:txBody>
      </p:sp>
      <p:sp>
        <p:nvSpPr>
          <p:cNvPr id="167940" name="Text Box 4"/>
          <p:cNvSpPr txBox="1">
            <a:spLocks noChangeArrowheads="1"/>
          </p:cNvSpPr>
          <p:nvPr/>
        </p:nvSpPr>
        <p:spPr bwMode="auto">
          <a:xfrm>
            <a:off x="914400" y="1066800"/>
            <a:ext cx="7391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In the following example, array identifies only the first WORD declaration. Compare the values returned by LENGTHOF and SIZEOF here to those in the previous slide:</a:t>
            </a:r>
          </a:p>
        </p:txBody>
      </p:sp>
    </p:spTree>
    <p:extLst>
      <p:ext uri="{BB962C8B-B14F-4D97-AF65-F5344CB8AC3E}">
        <p14:creationId xmlns:p14="http://schemas.microsoft.com/office/powerpoint/2010/main" val="323454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16BC5AF5-02F7-4BBD-976E-FB390930D50F}" type="slidenum">
              <a:rPr lang="en-US" altLang="en-US"/>
              <a:pPr/>
              <a:t>29</a:t>
            </a:fld>
            <a:endParaRPr lang="en-US" altLang="en-US"/>
          </a:p>
        </p:txBody>
      </p:sp>
      <p:sp>
        <p:nvSpPr>
          <p:cNvPr id="146434" name="Rectangle 2"/>
          <p:cNvSpPr>
            <a:spLocks noGrp="1" noChangeArrowheads="1"/>
          </p:cNvSpPr>
          <p:nvPr>
            <p:ph type="title"/>
          </p:nvPr>
        </p:nvSpPr>
        <p:spPr/>
        <p:txBody>
          <a:bodyPr/>
          <a:lstStyle/>
          <a:p>
            <a:r>
              <a:rPr lang="en-US" altLang="en-US" dirty="0"/>
              <a:t>Summing an Integer </a:t>
            </a:r>
            <a:r>
              <a:rPr lang="en-US" altLang="en-US" dirty="0" smtClean="0"/>
              <a:t>Array</a:t>
            </a:r>
            <a:br>
              <a:rPr lang="en-US" altLang="en-US" dirty="0" smtClean="0"/>
            </a:br>
            <a:r>
              <a:rPr lang="en-US" altLang="en-US" sz="2800" dirty="0" smtClean="0"/>
              <a:t>(Using Data-Related Operators and Directives)</a:t>
            </a:r>
            <a:endParaRPr lang="en-US" altLang="en-US" sz="2800" dirty="0"/>
          </a:p>
        </p:txBody>
      </p:sp>
      <p:sp>
        <p:nvSpPr>
          <p:cNvPr id="146436" name="Text Box 4"/>
          <p:cNvSpPr txBox="1">
            <a:spLocks noChangeArrowheads="1"/>
          </p:cNvSpPr>
          <p:nvPr/>
        </p:nvSpPr>
        <p:spPr bwMode="auto">
          <a:xfrm>
            <a:off x="838200" y="2057400"/>
            <a:ext cx="7696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70000"/>
              </a:lnSpc>
              <a:spcBef>
                <a:spcPct val="50000"/>
              </a:spcBef>
            </a:pPr>
            <a:r>
              <a:rPr lang="en-US" altLang="en-US" sz="1600" b="1" dirty="0">
                <a:latin typeface="Courier New" pitchFamily="49" charset="0"/>
              </a:rPr>
              <a:t>.data</a:t>
            </a:r>
          </a:p>
          <a:p>
            <a:pPr>
              <a:lnSpc>
                <a:spcPct val="70000"/>
              </a:lnSpc>
              <a:spcBef>
                <a:spcPct val="50000"/>
              </a:spcBef>
            </a:pPr>
            <a:r>
              <a:rPr lang="en-US" altLang="en-US" sz="1600" b="1" dirty="0" err="1">
                <a:latin typeface="Courier New" pitchFamily="49" charset="0"/>
              </a:rPr>
              <a:t>intarray</a:t>
            </a:r>
            <a:r>
              <a:rPr lang="en-US" altLang="en-US" sz="1600" b="1" dirty="0">
                <a:latin typeface="Courier New" pitchFamily="49" charset="0"/>
              </a:rPr>
              <a:t> WORD 100h,200h,300h,400h</a:t>
            </a:r>
          </a:p>
          <a:p>
            <a:pPr>
              <a:lnSpc>
                <a:spcPct val="70000"/>
              </a:lnSpc>
              <a:spcBef>
                <a:spcPct val="50000"/>
              </a:spcBef>
            </a:pPr>
            <a:r>
              <a:rPr lang="en-US" altLang="en-US" sz="1600" b="1" dirty="0">
                <a:latin typeface="Courier New" pitchFamily="49" charset="0"/>
              </a:rPr>
              <a:t>.code</a:t>
            </a:r>
          </a:p>
          <a:p>
            <a:pPr lvl="1">
              <a:lnSpc>
                <a:spcPct val="70000"/>
              </a:lnSpc>
              <a:spcBef>
                <a:spcPct val="50000"/>
              </a:spcBef>
            </a:pPr>
            <a:r>
              <a:rPr lang="en-US" altLang="en-US" sz="1600" b="1" dirty="0" err="1">
                <a:latin typeface="Courier New" pitchFamily="49" charset="0"/>
              </a:rPr>
              <a:t>mov</a:t>
            </a:r>
            <a:r>
              <a:rPr lang="en-US" altLang="en-US" sz="1600" b="1" dirty="0">
                <a:latin typeface="Courier New" pitchFamily="49" charset="0"/>
              </a:rPr>
              <a:t> </a:t>
            </a:r>
            <a:r>
              <a:rPr lang="en-US" altLang="en-US" sz="1600" b="1" dirty="0" err="1">
                <a:latin typeface="Courier New" pitchFamily="49" charset="0"/>
              </a:rPr>
              <a:t>edi,</a:t>
            </a:r>
            <a:r>
              <a:rPr lang="en-US" altLang="en-US" sz="1600" b="1" dirty="0" err="1">
                <a:solidFill>
                  <a:srgbClr val="FFC000"/>
                </a:solidFill>
                <a:latin typeface="Courier New" pitchFamily="49" charset="0"/>
              </a:rPr>
              <a:t>OFFSET</a:t>
            </a:r>
            <a:r>
              <a:rPr lang="en-US" altLang="en-US" sz="1600" b="1" dirty="0">
                <a:latin typeface="Courier New" pitchFamily="49" charset="0"/>
              </a:rPr>
              <a:t> </a:t>
            </a:r>
            <a:r>
              <a:rPr lang="en-US" altLang="en-US" sz="1600" b="1" dirty="0" err="1">
                <a:latin typeface="Courier New" pitchFamily="49" charset="0"/>
              </a:rPr>
              <a:t>intarray</a:t>
            </a:r>
            <a:r>
              <a:rPr lang="en-US" altLang="en-US" sz="1600" b="1" dirty="0">
                <a:latin typeface="Courier New" pitchFamily="49" charset="0"/>
              </a:rPr>
              <a:t>	; address of </a:t>
            </a:r>
            <a:r>
              <a:rPr lang="en-US" altLang="en-US" sz="1600" b="1" dirty="0" err="1">
                <a:latin typeface="Courier New" pitchFamily="49" charset="0"/>
              </a:rPr>
              <a:t>intarray</a:t>
            </a:r>
            <a:endParaRPr lang="en-US" altLang="en-US" sz="1600" b="1" dirty="0">
              <a:latin typeface="Courier New" pitchFamily="49" charset="0"/>
            </a:endParaRPr>
          </a:p>
          <a:p>
            <a:pPr lvl="1">
              <a:lnSpc>
                <a:spcPct val="70000"/>
              </a:lnSpc>
              <a:spcBef>
                <a:spcPct val="50000"/>
              </a:spcBef>
            </a:pPr>
            <a:r>
              <a:rPr lang="en-US" altLang="en-US" sz="1600" b="1" dirty="0" err="1">
                <a:latin typeface="Courier New" pitchFamily="49" charset="0"/>
              </a:rPr>
              <a:t>mov</a:t>
            </a:r>
            <a:r>
              <a:rPr lang="en-US" altLang="en-US" sz="1600" b="1" dirty="0">
                <a:latin typeface="Courier New" pitchFamily="49" charset="0"/>
              </a:rPr>
              <a:t> </a:t>
            </a:r>
            <a:r>
              <a:rPr lang="en-US" altLang="en-US" sz="1600" b="1" dirty="0" err="1">
                <a:latin typeface="Courier New" pitchFamily="49" charset="0"/>
              </a:rPr>
              <a:t>ecx,</a:t>
            </a:r>
            <a:r>
              <a:rPr lang="en-US" altLang="en-US" sz="1600" b="1" dirty="0" err="1">
                <a:solidFill>
                  <a:srgbClr val="FFC000"/>
                </a:solidFill>
                <a:latin typeface="Courier New" pitchFamily="49" charset="0"/>
              </a:rPr>
              <a:t>LENGTHOF</a:t>
            </a:r>
            <a:r>
              <a:rPr lang="en-US" altLang="en-US" sz="1600" b="1" dirty="0">
                <a:latin typeface="Courier New" pitchFamily="49" charset="0"/>
              </a:rPr>
              <a:t> </a:t>
            </a:r>
            <a:r>
              <a:rPr lang="en-US" altLang="en-US" sz="1600" b="1" dirty="0" err="1">
                <a:latin typeface="Courier New" pitchFamily="49" charset="0"/>
              </a:rPr>
              <a:t>intarray</a:t>
            </a:r>
            <a:r>
              <a:rPr lang="en-US" altLang="en-US" sz="1600" b="1" dirty="0">
                <a:latin typeface="Courier New" pitchFamily="49" charset="0"/>
              </a:rPr>
              <a:t>	; loop counter</a:t>
            </a:r>
          </a:p>
          <a:p>
            <a:pPr lvl="1">
              <a:lnSpc>
                <a:spcPct val="70000"/>
              </a:lnSpc>
              <a:spcBef>
                <a:spcPct val="50000"/>
              </a:spcBef>
            </a:pPr>
            <a:r>
              <a:rPr lang="en-US" altLang="en-US" sz="1600" b="1" dirty="0" err="1">
                <a:latin typeface="Courier New" pitchFamily="49" charset="0"/>
              </a:rPr>
              <a:t>mov</a:t>
            </a:r>
            <a:r>
              <a:rPr lang="en-US" altLang="en-US" sz="1600" b="1" dirty="0">
                <a:latin typeface="Courier New" pitchFamily="49" charset="0"/>
              </a:rPr>
              <a:t> ax,0	; zero the accumulator</a:t>
            </a:r>
          </a:p>
          <a:p>
            <a:pPr>
              <a:lnSpc>
                <a:spcPct val="70000"/>
              </a:lnSpc>
              <a:spcBef>
                <a:spcPct val="50000"/>
              </a:spcBef>
            </a:pPr>
            <a:r>
              <a:rPr lang="en-US" altLang="en-US" sz="1600" b="1" dirty="0">
                <a:latin typeface="Courier New" pitchFamily="49" charset="0"/>
              </a:rPr>
              <a:t>L1:</a:t>
            </a:r>
          </a:p>
          <a:p>
            <a:pPr lvl="1">
              <a:lnSpc>
                <a:spcPct val="70000"/>
              </a:lnSpc>
              <a:spcBef>
                <a:spcPct val="50000"/>
              </a:spcBef>
            </a:pPr>
            <a:r>
              <a:rPr lang="en-US" altLang="en-US" sz="1600" b="1" dirty="0">
                <a:latin typeface="Courier New" pitchFamily="49" charset="0"/>
              </a:rPr>
              <a:t>add ax,[</a:t>
            </a:r>
            <a:r>
              <a:rPr lang="en-US" altLang="en-US" sz="1600" b="1" dirty="0" err="1">
                <a:latin typeface="Courier New" pitchFamily="49" charset="0"/>
              </a:rPr>
              <a:t>edi</a:t>
            </a:r>
            <a:r>
              <a:rPr lang="en-US" altLang="en-US" sz="1600" b="1" dirty="0">
                <a:latin typeface="Courier New" pitchFamily="49" charset="0"/>
              </a:rPr>
              <a:t>]	; add an integer</a:t>
            </a:r>
          </a:p>
          <a:p>
            <a:pPr lvl="1">
              <a:lnSpc>
                <a:spcPct val="70000"/>
              </a:lnSpc>
              <a:spcBef>
                <a:spcPct val="50000"/>
              </a:spcBef>
            </a:pPr>
            <a:r>
              <a:rPr lang="en-US" altLang="en-US" sz="1600" b="1" dirty="0">
                <a:latin typeface="Courier New" pitchFamily="49" charset="0"/>
              </a:rPr>
              <a:t>add </a:t>
            </a:r>
            <a:r>
              <a:rPr lang="en-US" altLang="en-US" sz="1600" b="1" dirty="0" err="1">
                <a:latin typeface="Courier New" pitchFamily="49" charset="0"/>
              </a:rPr>
              <a:t>edi,</a:t>
            </a:r>
            <a:r>
              <a:rPr lang="en-US" altLang="en-US" sz="1600" b="1" dirty="0" err="1">
                <a:solidFill>
                  <a:srgbClr val="FFC000"/>
                </a:solidFill>
                <a:latin typeface="Courier New" pitchFamily="49" charset="0"/>
              </a:rPr>
              <a:t>TYPE</a:t>
            </a:r>
            <a:r>
              <a:rPr lang="en-US" altLang="en-US" sz="1600" b="1" dirty="0">
                <a:latin typeface="Courier New" pitchFamily="49" charset="0"/>
              </a:rPr>
              <a:t> </a:t>
            </a:r>
            <a:r>
              <a:rPr lang="en-US" altLang="en-US" sz="1600" b="1" dirty="0" err="1">
                <a:latin typeface="Courier New" pitchFamily="49" charset="0"/>
              </a:rPr>
              <a:t>intarray</a:t>
            </a:r>
            <a:r>
              <a:rPr lang="en-US" altLang="en-US" sz="1600" b="1" dirty="0">
                <a:latin typeface="Courier New" pitchFamily="49" charset="0"/>
              </a:rPr>
              <a:t>	; point to next integer</a:t>
            </a:r>
          </a:p>
          <a:p>
            <a:pPr>
              <a:lnSpc>
                <a:spcPct val="70000"/>
              </a:lnSpc>
              <a:spcBef>
                <a:spcPct val="50000"/>
              </a:spcBef>
            </a:pPr>
            <a:r>
              <a:rPr lang="en-US" altLang="en-US" sz="1600" b="1" dirty="0">
                <a:latin typeface="Courier New" pitchFamily="49" charset="0"/>
              </a:rPr>
              <a:t>	loop L1	; repeat until ECX = 0</a:t>
            </a:r>
          </a:p>
        </p:txBody>
      </p:sp>
      <p:sp>
        <p:nvSpPr>
          <p:cNvPr id="146437" name="Text Box 5"/>
          <p:cNvSpPr txBox="1">
            <a:spLocks noChangeArrowheads="1"/>
          </p:cNvSpPr>
          <p:nvPr/>
        </p:nvSpPr>
        <p:spPr bwMode="auto">
          <a:xfrm>
            <a:off x="838200" y="1066800"/>
            <a:ext cx="746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The following code calculates the sum of an array of 16-bit integers.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3C72E1C-FEBF-4D31-B90E-D7E8B72117BE}" type="slidenum">
              <a:rPr lang="en-US" altLang="en-US">
                <a:solidFill>
                  <a:srgbClr val="FF9966"/>
                </a:solidFill>
              </a:rPr>
              <a:pPr/>
              <a:t>3</a:t>
            </a:fld>
            <a:endParaRPr lang="en-US" altLang="en-US">
              <a:solidFill>
                <a:srgbClr val="FF9966"/>
              </a:solidFill>
            </a:endParaRPr>
          </a:p>
        </p:txBody>
      </p:sp>
      <p:sp>
        <p:nvSpPr>
          <p:cNvPr id="103426" name="Rectangle 2"/>
          <p:cNvSpPr>
            <a:spLocks noGrp="1" noChangeArrowheads="1"/>
          </p:cNvSpPr>
          <p:nvPr>
            <p:ph type="title"/>
          </p:nvPr>
        </p:nvSpPr>
        <p:spPr/>
        <p:txBody>
          <a:bodyPr/>
          <a:lstStyle/>
          <a:p>
            <a:r>
              <a:rPr lang="en-US" altLang="en-US" dirty="0" smtClean="0"/>
              <a:t>Indirect </a:t>
            </a:r>
            <a:r>
              <a:rPr lang="en-US" altLang="en-US" dirty="0"/>
              <a:t>Addressing</a:t>
            </a:r>
            <a:endParaRPr lang="fr-CA" altLang="en-US" dirty="0"/>
          </a:p>
        </p:txBody>
      </p:sp>
      <p:sp>
        <p:nvSpPr>
          <p:cNvPr id="103427"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a:t>When a register contains the address of </a:t>
            </a:r>
            <a:r>
              <a:rPr lang="fr-CA" altLang="en-US" sz="2000" dirty="0"/>
              <a:t>the value</a:t>
            </a:r>
            <a:r>
              <a:rPr lang="en-US" altLang="en-US" sz="2000" dirty="0"/>
              <a:t> that we want to use for an instruction, we can provide [</a:t>
            </a:r>
            <a:r>
              <a:rPr lang="en-US" altLang="en-US" sz="2000" dirty="0" err="1"/>
              <a:t>reg</a:t>
            </a:r>
            <a:r>
              <a:rPr lang="en-US" altLang="en-US" sz="2000" dirty="0"/>
              <a:t>] for the </a:t>
            </a:r>
            <a:r>
              <a:rPr lang="en-US" altLang="en-US" sz="2000" dirty="0" smtClean="0"/>
              <a:t>operand</a:t>
            </a:r>
          </a:p>
          <a:p>
            <a:pPr algn="just">
              <a:lnSpc>
                <a:spcPct val="90000"/>
              </a:lnSpc>
            </a:pPr>
            <a:endParaRPr lang="en-US" altLang="en-US" sz="2000" dirty="0"/>
          </a:p>
          <a:p>
            <a:pPr lvl="1" algn="just">
              <a:lnSpc>
                <a:spcPct val="90000"/>
              </a:lnSpc>
            </a:pPr>
            <a:r>
              <a:rPr lang="en-US" altLang="en-US" sz="2000" dirty="0"/>
              <a:t>This is called </a:t>
            </a:r>
            <a:r>
              <a:rPr lang="en-US" altLang="en-US" sz="2000" dirty="0">
                <a:solidFill>
                  <a:srgbClr val="FF0000"/>
                </a:solidFill>
              </a:rPr>
              <a:t>register indirect addressing</a:t>
            </a:r>
          </a:p>
          <a:p>
            <a:pPr lvl="1" algn="just">
              <a:lnSpc>
                <a:spcPct val="90000"/>
              </a:lnSpc>
            </a:pPr>
            <a:r>
              <a:rPr lang="en-US" altLang="en-US" sz="2000" dirty="0"/>
              <a:t>The register must be 32 bits wide because offset addresses are on 32 bits. Hence, we must use either EAX, EBX, ECX, EDX, ESI, EDI, ESP, </a:t>
            </a:r>
            <a:r>
              <a:rPr lang="en-US" altLang="en-US" sz="2000" dirty="0" smtClean="0"/>
              <a:t>EBP</a:t>
            </a:r>
          </a:p>
          <a:p>
            <a:pPr lvl="1" algn="just">
              <a:lnSpc>
                <a:spcPct val="90000"/>
              </a:lnSpc>
            </a:pPr>
            <a:endParaRPr lang="en-US" altLang="en-US" sz="2000" dirty="0"/>
          </a:p>
          <a:p>
            <a:pPr algn="just">
              <a:lnSpc>
                <a:spcPct val="90000"/>
              </a:lnSpc>
            </a:pPr>
            <a:r>
              <a:rPr lang="en-US" altLang="en-US" sz="2000" dirty="0"/>
              <a:t>Ex: Suppose that the double word located at address 100h contains 37A68AF2h. </a:t>
            </a:r>
            <a:endParaRPr lang="en-US" altLang="en-US" sz="2000" dirty="0" smtClean="0"/>
          </a:p>
          <a:p>
            <a:pPr algn="just">
              <a:lnSpc>
                <a:spcPct val="90000"/>
              </a:lnSpc>
            </a:pPr>
            <a:endParaRPr lang="fr-CA" altLang="en-US" sz="2000" dirty="0"/>
          </a:p>
          <a:p>
            <a:pPr lvl="1" algn="just">
              <a:lnSpc>
                <a:spcPct val="90000"/>
              </a:lnSpc>
            </a:pPr>
            <a:r>
              <a:rPr lang="en-US" altLang="en-US" sz="2000" dirty="0"/>
              <a:t>If ESI contains 100h, the next instruction will load EAX with the </a:t>
            </a:r>
            <a:r>
              <a:rPr lang="fr-CA" altLang="en-US" sz="2000" dirty="0"/>
              <a:t>double </a:t>
            </a:r>
            <a:r>
              <a:rPr lang="en-US" altLang="en-US" sz="2000" dirty="0"/>
              <a:t>word </a:t>
            </a:r>
            <a:r>
              <a:rPr lang="en-US" altLang="en-US" sz="2000" dirty="0" err="1" smtClean="0"/>
              <a:t>dwVar</a:t>
            </a:r>
            <a:r>
              <a:rPr lang="en-US" altLang="en-US" sz="2000" dirty="0" smtClean="0"/>
              <a:t> located </a:t>
            </a:r>
            <a:r>
              <a:rPr lang="en-US" altLang="en-US" sz="2000" dirty="0"/>
              <a:t>at address 100h:</a:t>
            </a:r>
          </a:p>
          <a:p>
            <a:pPr lvl="2" algn="just">
              <a:lnSpc>
                <a:spcPct val="90000"/>
              </a:lnSpc>
            </a:pPr>
            <a:r>
              <a:rPr lang="en-US" altLang="en-US" sz="1800" dirty="0" err="1"/>
              <a:t>mov</a:t>
            </a:r>
            <a:r>
              <a:rPr lang="en-US" altLang="en-US" sz="1800" dirty="0"/>
              <a:t> </a:t>
            </a:r>
            <a:r>
              <a:rPr lang="en-US" altLang="en-US" sz="1800" dirty="0" err="1"/>
              <a:t>eax</a:t>
            </a:r>
            <a:r>
              <a:rPr lang="en-US" altLang="en-US" sz="1800" dirty="0"/>
              <a:t>,[</a:t>
            </a:r>
            <a:r>
              <a:rPr lang="en-US" altLang="en-US" sz="1800" dirty="0" err="1"/>
              <a:t>esi</a:t>
            </a:r>
            <a:r>
              <a:rPr lang="en-US" altLang="en-US" sz="1800" dirty="0" smtClean="0"/>
              <a:t>]	 ; EAX=37A68AF2h </a:t>
            </a:r>
            <a:r>
              <a:rPr lang="en-US" altLang="en-US" sz="1800" dirty="0"/>
              <a:t>(indirect addressing) </a:t>
            </a:r>
          </a:p>
          <a:p>
            <a:pPr lvl="2" algn="just">
              <a:lnSpc>
                <a:spcPct val="90000"/>
              </a:lnSpc>
            </a:pPr>
            <a:r>
              <a:rPr lang="en-US" altLang="en-US" sz="1800" dirty="0" smtClean="0"/>
              <a:t>			 ; </a:t>
            </a:r>
            <a:r>
              <a:rPr lang="en-US" altLang="en-US" sz="1800" dirty="0" smtClean="0">
                <a:solidFill>
                  <a:srgbClr val="0000FF"/>
                </a:solidFill>
              </a:rPr>
              <a:t>ESI = 100h and EAX </a:t>
            </a:r>
            <a:r>
              <a:rPr lang="en-US" altLang="en-US" sz="1800" dirty="0">
                <a:solidFill>
                  <a:srgbClr val="0000FF"/>
                </a:solidFill>
              </a:rPr>
              <a:t>= *ESI</a:t>
            </a:r>
          </a:p>
          <a:p>
            <a:pPr lvl="1" algn="just">
              <a:lnSpc>
                <a:spcPct val="90000"/>
              </a:lnSpc>
            </a:pPr>
            <a:r>
              <a:rPr lang="en-US" altLang="en-US" sz="2000" dirty="0"/>
              <a:t>In contrast, the next instruction will load EAX with the double word contained in ESI:  </a:t>
            </a:r>
          </a:p>
          <a:p>
            <a:pPr lvl="2" algn="just">
              <a:lnSpc>
                <a:spcPct val="90000"/>
              </a:lnSpc>
            </a:pPr>
            <a:r>
              <a:rPr lang="en-US" altLang="en-US" sz="1800" dirty="0" err="1"/>
              <a:t>mov</a:t>
            </a:r>
            <a:r>
              <a:rPr lang="en-US" altLang="en-US" sz="1800" dirty="0"/>
              <a:t> </a:t>
            </a:r>
            <a:r>
              <a:rPr lang="en-US" altLang="en-US" sz="1800" dirty="0" err="1"/>
              <a:t>eax</a:t>
            </a:r>
            <a:r>
              <a:rPr lang="en-US" altLang="en-US" sz="1800" dirty="0"/>
              <a:t>, </a:t>
            </a:r>
            <a:r>
              <a:rPr lang="en-US" altLang="en-US" sz="1800" dirty="0" err="1"/>
              <a:t>esi</a:t>
            </a:r>
            <a:r>
              <a:rPr lang="en-US" altLang="en-US" sz="1800" dirty="0"/>
              <a:t> </a:t>
            </a:r>
            <a:r>
              <a:rPr lang="en-US" altLang="en-US" sz="1800" dirty="0" smtClean="0"/>
              <a:t>; </a:t>
            </a:r>
            <a:r>
              <a:rPr lang="en-US" altLang="en-US" sz="1800" dirty="0">
                <a:solidFill>
                  <a:srgbClr val="0000FF"/>
                </a:solidFill>
              </a:rPr>
              <a:t>EAX = </a:t>
            </a:r>
            <a:r>
              <a:rPr lang="en-US" altLang="en-US" sz="1800" dirty="0" smtClean="0">
                <a:solidFill>
                  <a:srgbClr val="0000FF"/>
                </a:solidFill>
              </a:rPr>
              <a:t>100h</a:t>
            </a:r>
            <a:r>
              <a:rPr lang="en-US" altLang="en-US" sz="1800" dirty="0" smtClean="0"/>
              <a:t> </a:t>
            </a:r>
            <a:r>
              <a:rPr lang="en-US" altLang="en-US" sz="1800" dirty="0"/>
              <a:t>(direct addressing)</a:t>
            </a:r>
            <a:endParaRPr lang="fr-CA" altLang="en-US" sz="1800" dirty="0"/>
          </a:p>
        </p:txBody>
      </p:sp>
    </p:spTree>
    <p:extLst>
      <p:ext uri="{BB962C8B-B14F-4D97-AF65-F5344CB8AC3E}">
        <p14:creationId xmlns:p14="http://schemas.microsoft.com/office/powerpoint/2010/main" val="2170672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D6A343E2-73C2-41C2-8DB4-B87FDC188CF5}" type="slidenum">
              <a:rPr lang="en-US" altLang="en-US"/>
              <a:pPr/>
              <a:t>30</a:t>
            </a:fld>
            <a:endParaRPr lang="en-US" altLang="en-US"/>
          </a:p>
        </p:txBody>
      </p:sp>
      <p:sp>
        <p:nvSpPr>
          <p:cNvPr id="147458" name="Rectangle 2"/>
          <p:cNvSpPr>
            <a:spLocks noGrp="1" noChangeArrowheads="1"/>
          </p:cNvSpPr>
          <p:nvPr>
            <p:ph type="title"/>
          </p:nvPr>
        </p:nvSpPr>
        <p:spPr/>
        <p:txBody>
          <a:bodyPr/>
          <a:lstStyle/>
          <a:p>
            <a:r>
              <a:rPr lang="en-US" altLang="en-US"/>
              <a:t>Copying a String</a:t>
            </a:r>
          </a:p>
        </p:txBody>
      </p:sp>
      <p:sp>
        <p:nvSpPr>
          <p:cNvPr id="147460" name="Text Box 4"/>
          <p:cNvSpPr txBox="1">
            <a:spLocks noChangeArrowheads="1"/>
          </p:cNvSpPr>
          <p:nvPr/>
        </p:nvSpPr>
        <p:spPr bwMode="auto">
          <a:xfrm>
            <a:off x="762000" y="2057400"/>
            <a:ext cx="7696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a:latin typeface="Courier New" pitchFamily="49" charset="0"/>
              </a:rPr>
              <a:t>.data</a:t>
            </a:r>
          </a:p>
          <a:p>
            <a:pPr>
              <a:lnSpc>
                <a:spcPct val="50000"/>
              </a:lnSpc>
              <a:spcBef>
                <a:spcPct val="50000"/>
              </a:spcBef>
            </a:pPr>
            <a:r>
              <a:rPr lang="en-US" altLang="en-US" sz="1600" b="1">
                <a:latin typeface="Courier New" pitchFamily="49" charset="0"/>
              </a:rPr>
              <a:t>source  BYTE  "This is the source string",0</a:t>
            </a:r>
          </a:p>
          <a:p>
            <a:pPr>
              <a:lnSpc>
                <a:spcPct val="50000"/>
              </a:lnSpc>
              <a:spcBef>
                <a:spcPct val="50000"/>
              </a:spcBef>
            </a:pPr>
            <a:r>
              <a:rPr lang="en-US" altLang="en-US" sz="1600" b="1">
                <a:latin typeface="Courier New" pitchFamily="49" charset="0"/>
              </a:rPr>
              <a:t>target  BYTE  </a:t>
            </a:r>
            <a:r>
              <a:rPr lang="en-US" altLang="en-US" sz="1600" b="1">
                <a:solidFill>
                  <a:schemeClr val="tx2"/>
                </a:solidFill>
                <a:latin typeface="Courier New" pitchFamily="49" charset="0"/>
              </a:rPr>
              <a:t>SIZEOF source</a:t>
            </a:r>
            <a:r>
              <a:rPr lang="en-US" altLang="en-US" sz="1600" b="1">
                <a:latin typeface="Courier New" pitchFamily="49" charset="0"/>
              </a:rPr>
              <a:t> DUP(0)</a:t>
            </a:r>
          </a:p>
          <a:p>
            <a:pPr>
              <a:lnSpc>
                <a:spcPct val="50000"/>
              </a:lnSpc>
              <a:spcBef>
                <a:spcPct val="50000"/>
              </a:spcBef>
            </a:pPr>
            <a:endParaRPr lang="en-US" altLang="en-US" sz="1600" b="1">
              <a:latin typeface="Courier New" pitchFamily="49" charset="0"/>
            </a:endParaRPr>
          </a:p>
          <a:p>
            <a:pPr>
              <a:lnSpc>
                <a:spcPct val="50000"/>
              </a:lnSpc>
              <a:spcBef>
                <a:spcPct val="50000"/>
              </a:spcBef>
            </a:pPr>
            <a:r>
              <a:rPr lang="en-US" altLang="en-US" sz="1600" b="1">
                <a:latin typeface="Courier New" pitchFamily="49" charset="0"/>
              </a:rPr>
              <a:t>.code</a:t>
            </a:r>
          </a:p>
          <a:p>
            <a:pPr>
              <a:lnSpc>
                <a:spcPct val="50000"/>
              </a:lnSpc>
              <a:spcBef>
                <a:spcPct val="50000"/>
              </a:spcBef>
            </a:pPr>
            <a:r>
              <a:rPr lang="en-US" altLang="en-US" sz="1600" b="1">
                <a:latin typeface="Courier New" pitchFamily="49" charset="0"/>
              </a:rPr>
              <a:t>	mov  esi,0		; index register</a:t>
            </a:r>
          </a:p>
          <a:p>
            <a:pPr>
              <a:lnSpc>
                <a:spcPct val="50000"/>
              </a:lnSpc>
              <a:spcBef>
                <a:spcPct val="50000"/>
              </a:spcBef>
            </a:pPr>
            <a:r>
              <a:rPr lang="en-US" altLang="en-US" sz="1600" b="1">
                <a:latin typeface="Courier New" pitchFamily="49" charset="0"/>
              </a:rPr>
              <a:t>	mov  ecx,SIZEOF source		; loop counter</a:t>
            </a:r>
          </a:p>
          <a:p>
            <a:pPr>
              <a:lnSpc>
                <a:spcPct val="50000"/>
              </a:lnSpc>
              <a:spcBef>
                <a:spcPct val="50000"/>
              </a:spcBef>
            </a:pPr>
            <a:r>
              <a:rPr lang="en-US" altLang="en-US" sz="1600" b="1">
                <a:latin typeface="Courier New" pitchFamily="49" charset="0"/>
              </a:rPr>
              <a:t>L1:</a:t>
            </a:r>
          </a:p>
          <a:p>
            <a:pPr>
              <a:lnSpc>
                <a:spcPct val="50000"/>
              </a:lnSpc>
              <a:spcBef>
                <a:spcPct val="50000"/>
              </a:spcBef>
            </a:pPr>
            <a:r>
              <a:rPr lang="en-US" altLang="en-US" sz="1600" b="1">
                <a:latin typeface="Courier New" pitchFamily="49" charset="0"/>
              </a:rPr>
              <a:t>	mov  al,source[esi]		; get char from source</a:t>
            </a:r>
          </a:p>
          <a:p>
            <a:pPr>
              <a:lnSpc>
                <a:spcPct val="50000"/>
              </a:lnSpc>
              <a:spcBef>
                <a:spcPct val="50000"/>
              </a:spcBef>
            </a:pPr>
            <a:r>
              <a:rPr lang="en-US" altLang="en-US" sz="1600" b="1">
                <a:latin typeface="Courier New" pitchFamily="49" charset="0"/>
              </a:rPr>
              <a:t>	mov  target[esi],al		; store it in the target</a:t>
            </a:r>
          </a:p>
          <a:p>
            <a:pPr>
              <a:lnSpc>
                <a:spcPct val="50000"/>
              </a:lnSpc>
              <a:spcBef>
                <a:spcPct val="50000"/>
              </a:spcBef>
            </a:pPr>
            <a:r>
              <a:rPr lang="en-US" altLang="en-US" sz="1600" b="1">
                <a:latin typeface="Courier New" pitchFamily="49" charset="0"/>
              </a:rPr>
              <a:t>	inc  esi		; move to next character</a:t>
            </a:r>
          </a:p>
          <a:p>
            <a:pPr>
              <a:lnSpc>
                <a:spcPct val="50000"/>
              </a:lnSpc>
              <a:spcBef>
                <a:spcPct val="50000"/>
              </a:spcBef>
            </a:pPr>
            <a:r>
              <a:rPr lang="en-US" altLang="en-US" sz="1600" b="1">
                <a:latin typeface="Courier New" pitchFamily="49" charset="0"/>
              </a:rPr>
              <a:t>	loop L1		; repeat for entire string</a:t>
            </a:r>
          </a:p>
          <a:p>
            <a:pPr>
              <a:lnSpc>
                <a:spcPct val="50000"/>
              </a:lnSpc>
              <a:spcBef>
                <a:spcPct val="50000"/>
              </a:spcBef>
            </a:pPr>
            <a:endParaRPr lang="en-US" altLang="en-US" sz="1600" b="1">
              <a:latin typeface="Courier New" pitchFamily="49" charset="0"/>
            </a:endParaRPr>
          </a:p>
        </p:txBody>
      </p:sp>
      <p:sp>
        <p:nvSpPr>
          <p:cNvPr id="147463" name="Text Box 7"/>
          <p:cNvSpPr txBox="1">
            <a:spLocks noChangeArrowheads="1"/>
          </p:cNvSpPr>
          <p:nvPr/>
        </p:nvSpPr>
        <p:spPr bwMode="auto">
          <a:xfrm>
            <a:off x="6867525" y="2320925"/>
            <a:ext cx="1219200" cy="6794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300" b="1">
                <a:solidFill>
                  <a:schemeClr val="tx2"/>
                </a:solidFill>
              </a:rPr>
              <a:t>good use of SIZEOF</a:t>
            </a:r>
          </a:p>
        </p:txBody>
      </p:sp>
      <p:sp>
        <p:nvSpPr>
          <p:cNvPr id="147464" name="Text Box 8"/>
          <p:cNvSpPr txBox="1">
            <a:spLocks noChangeArrowheads="1"/>
          </p:cNvSpPr>
          <p:nvPr/>
        </p:nvSpPr>
        <p:spPr bwMode="auto">
          <a:xfrm>
            <a:off x="838200" y="1219200"/>
            <a:ext cx="7467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The following code copies a string from </a:t>
            </a:r>
            <a:r>
              <a:rPr lang="en-US" altLang="en-US">
                <a:solidFill>
                  <a:schemeClr val="tx2"/>
                </a:solidFill>
              </a:rPr>
              <a:t>source</a:t>
            </a:r>
            <a:r>
              <a:rPr lang="en-US" altLang="en-US"/>
              <a:t> to </a:t>
            </a:r>
            <a:r>
              <a:rPr lang="en-US" altLang="en-US">
                <a:solidFill>
                  <a:schemeClr val="tx2"/>
                </a:solidFill>
              </a:rPr>
              <a:t>target</a:t>
            </a:r>
            <a:r>
              <a:rPr lang="en-US" alt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881F93AB-A961-4BA1-8A33-7B7CE9C75D04}" type="slidenum">
              <a:rPr lang="en-US" altLang="en-US"/>
              <a:pPr/>
              <a:t>31</a:t>
            </a:fld>
            <a:endParaRPr lang="en-US" altLang="en-US"/>
          </a:p>
        </p:txBody>
      </p:sp>
      <p:sp>
        <p:nvSpPr>
          <p:cNvPr id="148482" name="Rectangle 2"/>
          <p:cNvSpPr>
            <a:spLocks noGrp="1" noChangeArrowheads="1"/>
          </p:cNvSpPr>
          <p:nvPr>
            <p:ph type="title"/>
          </p:nvPr>
        </p:nvSpPr>
        <p:spPr/>
        <p:txBody>
          <a:bodyPr/>
          <a:lstStyle/>
          <a:p>
            <a:r>
              <a:rPr lang="en-US" altLang="en-US"/>
              <a:t>Your turn . . .</a:t>
            </a:r>
          </a:p>
        </p:txBody>
      </p:sp>
      <p:sp>
        <p:nvSpPr>
          <p:cNvPr id="148483" name="Text Box 3"/>
          <p:cNvSpPr txBox="1">
            <a:spLocks noChangeArrowheads="1"/>
          </p:cNvSpPr>
          <p:nvPr/>
        </p:nvSpPr>
        <p:spPr bwMode="auto">
          <a:xfrm>
            <a:off x="1676400" y="2133600"/>
            <a:ext cx="59436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a:t>Rewrite the program shown in the previous slide, using indirect addressing rather than indexed addressing.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72E861A2-607F-43FD-A710-E31F1858442E}" type="slidenum">
              <a:rPr lang="en-US" altLang="en-US">
                <a:solidFill>
                  <a:srgbClr val="FFFFFF"/>
                </a:solidFill>
              </a:rPr>
              <a:pPr/>
              <a:t>32</a:t>
            </a:fld>
            <a:endParaRPr lang="en-US" altLang="en-US">
              <a:solidFill>
                <a:srgbClr val="FFFFFF"/>
              </a:solidFill>
            </a:endParaRPr>
          </a:p>
        </p:txBody>
      </p:sp>
      <p:sp>
        <p:nvSpPr>
          <p:cNvPr id="161794" name="Rectangle 2"/>
          <p:cNvSpPr>
            <a:spLocks noGrp="1" noChangeArrowheads="1"/>
          </p:cNvSpPr>
          <p:nvPr>
            <p:ph type="title"/>
          </p:nvPr>
        </p:nvSpPr>
        <p:spPr/>
        <p:txBody>
          <a:bodyPr/>
          <a:lstStyle/>
          <a:p>
            <a:r>
              <a:rPr lang="en-US" altLang="en-US"/>
              <a:t>LABEL Directive</a:t>
            </a:r>
          </a:p>
        </p:txBody>
      </p:sp>
      <p:sp>
        <p:nvSpPr>
          <p:cNvPr id="161795" name="Rectangle 3"/>
          <p:cNvSpPr>
            <a:spLocks noGrp="1" noChangeArrowheads="1"/>
          </p:cNvSpPr>
          <p:nvPr>
            <p:ph type="body" idx="1"/>
          </p:nvPr>
        </p:nvSpPr>
        <p:spPr>
          <a:xfrm>
            <a:off x="685800" y="1143000"/>
            <a:ext cx="7772400" cy="1828800"/>
          </a:xfrm>
        </p:spPr>
        <p:txBody>
          <a:bodyPr/>
          <a:lstStyle/>
          <a:p>
            <a:r>
              <a:rPr lang="en-US" altLang="en-US" dirty="0"/>
              <a:t>Assigns an alternate label name and type to an existing storage </a:t>
            </a:r>
            <a:r>
              <a:rPr lang="en-US" altLang="en-US" dirty="0" smtClean="0"/>
              <a:t>location. That is, </a:t>
            </a:r>
            <a:r>
              <a:rPr lang="en-US" altLang="en-US" b="1" i="1" u="sng" dirty="0" smtClean="0">
                <a:solidFill>
                  <a:srgbClr val="FFC000"/>
                </a:solidFill>
              </a:rPr>
              <a:t>aliasing</a:t>
            </a:r>
            <a:r>
              <a:rPr lang="en-US" altLang="en-US" dirty="0" smtClean="0"/>
              <a:t>.</a:t>
            </a:r>
            <a:endParaRPr lang="en-US" altLang="en-US" dirty="0"/>
          </a:p>
          <a:p>
            <a:r>
              <a:rPr lang="en-US" altLang="en-US" dirty="0"/>
              <a:t>LABEL does not allocate any storage of its own</a:t>
            </a:r>
          </a:p>
          <a:p>
            <a:r>
              <a:rPr lang="en-US" altLang="en-US" dirty="0"/>
              <a:t>Removes the need for the PTR </a:t>
            </a:r>
            <a:r>
              <a:rPr lang="en-US" altLang="en-US" dirty="0" smtClean="0"/>
              <a:t>operator</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sz="2000" dirty="0" smtClean="0">
                <a:solidFill>
                  <a:srgbClr val="FFC000"/>
                </a:solidFill>
              </a:rPr>
              <a:t>Thus, </a:t>
            </a:r>
            <a:r>
              <a:rPr lang="en-US" altLang="en-US" sz="2000" dirty="0" err="1" smtClean="0">
                <a:solidFill>
                  <a:srgbClr val="FFC000"/>
                </a:solidFill>
              </a:rPr>
              <a:t>dwList</a:t>
            </a:r>
            <a:r>
              <a:rPr lang="en-US" altLang="en-US" sz="2000" dirty="0" smtClean="0">
                <a:solidFill>
                  <a:srgbClr val="FFC000"/>
                </a:solidFill>
              </a:rPr>
              <a:t> and </a:t>
            </a:r>
            <a:r>
              <a:rPr lang="en-US" altLang="en-US" sz="2000" dirty="0" err="1" smtClean="0">
                <a:solidFill>
                  <a:srgbClr val="FFC000"/>
                </a:solidFill>
              </a:rPr>
              <a:t>wordList</a:t>
            </a:r>
            <a:r>
              <a:rPr lang="en-US" altLang="en-US" sz="2000" dirty="0" smtClean="0">
                <a:solidFill>
                  <a:srgbClr val="FFC000"/>
                </a:solidFill>
              </a:rPr>
              <a:t> are variables without memory allocation, and can be used as any other variable</a:t>
            </a:r>
            <a:r>
              <a:rPr lang="en-US" altLang="en-US" dirty="0" smtClean="0"/>
              <a:t>.</a:t>
            </a:r>
            <a:endParaRPr lang="en-US" altLang="en-US" dirty="0"/>
          </a:p>
        </p:txBody>
      </p:sp>
      <p:sp>
        <p:nvSpPr>
          <p:cNvPr id="161796" name="Text Box 4"/>
          <p:cNvSpPr txBox="1">
            <a:spLocks noChangeArrowheads="1"/>
          </p:cNvSpPr>
          <p:nvPr/>
        </p:nvSpPr>
        <p:spPr bwMode="auto">
          <a:xfrm>
            <a:off x="1676400" y="3124200"/>
            <a:ext cx="5791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a:tabLst>
                <a:tab pos="915988" algn="l"/>
                <a:tab pos="3541713" algn="l"/>
              </a:tabLst>
              <a:defRPr sz="2400">
                <a:solidFill>
                  <a:schemeClr val="tx1"/>
                </a:solidFill>
                <a:latin typeface="Times New Roman" pitchFamily="18" charset="0"/>
              </a:defRPr>
            </a:lvl1pPr>
            <a:lvl2pPr>
              <a:tabLst>
                <a:tab pos="915988" algn="l"/>
                <a:tab pos="3541713" algn="l"/>
              </a:tabLst>
              <a:defRPr sz="2400">
                <a:solidFill>
                  <a:schemeClr val="tx1"/>
                </a:solidFill>
                <a:latin typeface="Times New Roman" pitchFamily="18" charset="0"/>
              </a:defRPr>
            </a:lvl2pPr>
            <a:lvl3pPr>
              <a:tabLst>
                <a:tab pos="915988" algn="l"/>
                <a:tab pos="3541713" algn="l"/>
              </a:tabLst>
              <a:defRPr sz="2400">
                <a:solidFill>
                  <a:schemeClr val="tx1"/>
                </a:solidFill>
                <a:latin typeface="Times New Roman" pitchFamily="18" charset="0"/>
              </a:defRPr>
            </a:lvl3pPr>
            <a:lvl4pPr>
              <a:tabLst>
                <a:tab pos="915988" algn="l"/>
                <a:tab pos="3541713" algn="l"/>
              </a:tabLst>
              <a:defRPr sz="2400">
                <a:solidFill>
                  <a:schemeClr val="tx1"/>
                </a:solidFill>
                <a:latin typeface="Times New Roman" pitchFamily="18" charset="0"/>
              </a:defRPr>
            </a:lvl4pPr>
            <a:lvl5pPr>
              <a:tabLst>
                <a:tab pos="915988" algn="l"/>
                <a:tab pos="3541713" algn="l"/>
              </a:tabLst>
              <a:defRPr sz="2400">
                <a:solidFill>
                  <a:schemeClr val="tx1"/>
                </a:solidFill>
                <a:latin typeface="Times New Roman" pitchFamily="18" charset="0"/>
              </a:defRPr>
            </a:lvl5pPr>
            <a:lvl6pPr fontAlgn="base">
              <a:spcBef>
                <a:spcPct val="0"/>
              </a:spcBef>
              <a:spcAft>
                <a:spcPct val="0"/>
              </a:spcAft>
              <a:tabLst>
                <a:tab pos="915988" algn="l"/>
                <a:tab pos="3541713" algn="l"/>
              </a:tabLst>
              <a:defRPr sz="2400">
                <a:solidFill>
                  <a:schemeClr val="tx1"/>
                </a:solidFill>
                <a:latin typeface="Times New Roman" pitchFamily="18" charset="0"/>
              </a:defRPr>
            </a:lvl6pPr>
            <a:lvl7pPr fontAlgn="base">
              <a:spcBef>
                <a:spcPct val="0"/>
              </a:spcBef>
              <a:spcAft>
                <a:spcPct val="0"/>
              </a:spcAft>
              <a:tabLst>
                <a:tab pos="915988" algn="l"/>
                <a:tab pos="3541713" algn="l"/>
              </a:tabLst>
              <a:defRPr sz="2400">
                <a:solidFill>
                  <a:schemeClr val="tx1"/>
                </a:solidFill>
                <a:latin typeface="Times New Roman" pitchFamily="18" charset="0"/>
              </a:defRPr>
            </a:lvl7pPr>
            <a:lvl8pPr fontAlgn="base">
              <a:spcBef>
                <a:spcPct val="0"/>
              </a:spcBef>
              <a:spcAft>
                <a:spcPct val="0"/>
              </a:spcAft>
              <a:tabLst>
                <a:tab pos="915988" algn="l"/>
                <a:tab pos="3541713" algn="l"/>
              </a:tabLst>
              <a:defRPr sz="2400">
                <a:solidFill>
                  <a:schemeClr val="tx1"/>
                </a:solidFill>
                <a:latin typeface="Times New Roman" pitchFamily="18" charset="0"/>
              </a:defRPr>
            </a:lvl8pPr>
            <a:lvl9pPr fontAlgn="base">
              <a:spcBef>
                <a:spcPct val="0"/>
              </a:spcBef>
              <a:spcAft>
                <a:spcPct val="0"/>
              </a:spcAft>
              <a:tabLst>
                <a:tab pos="915988" algn="l"/>
                <a:tab pos="3541713"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dwList   LABEL DWORD</a:t>
            </a:r>
          </a:p>
          <a:p>
            <a:pPr>
              <a:lnSpc>
                <a:spcPct val="50000"/>
              </a:lnSpc>
              <a:spcBef>
                <a:spcPct val="50000"/>
              </a:spcBef>
            </a:pPr>
            <a:r>
              <a:rPr lang="en-US" altLang="en-US" sz="1800" b="1">
                <a:solidFill>
                  <a:srgbClr val="FFFFFF"/>
                </a:solidFill>
                <a:latin typeface="Courier New" pitchFamily="49" charset="0"/>
              </a:rPr>
              <a:t>wordList LABEL WORD</a:t>
            </a:r>
          </a:p>
          <a:p>
            <a:pPr>
              <a:lnSpc>
                <a:spcPct val="50000"/>
              </a:lnSpc>
              <a:spcBef>
                <a:spcPct val="50000"/>
              </a:spcBef>
            </a:pPr>
            <a:r>
              <a:rPr lang="en-US" altLang="en-US" sz="1800" b="1">
                <a:solidFill>
                  <a:srgbClr val="FFFFFF"/>
                </a:solidFill>
                <a:latin typeface="Courier New" pitchFamily="49" charset="0"/>
              </a:rPr>
              <a:t>intList  BYTE 00h,10h,00h,20h</a:t>
            </a: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eax,dwList	; 20001000h</a:t>
            </a:r>
          </a:p>
          <a:p>
            <a:pPr>
              <a:lnSpc>
                <a:spcPct val="50000"/>
              </a:lnSpc>
              <a:spcBef>
                <a:spcPct val="50000"/>
              </a:spcBef>
            </a:pPr>
            <a:r>
              <a:rPr lang="en-US" altLang="en-US" sz="1800" b="1">
                <a:solidFill>
                  <a:srgbClr val="FFFFFF"/>
                </a:solidFill>
                <a:latin typeface="Courier New" pitchFamily="49" charset="0"/>
              </a:rPr>
              <a:t>mov cx,wordList	; 1000h</a:t>
            </a:r>
          </a:p>
          <a:p>
            <a:pPr>
              <a:lnSpc>
                <a:spcPct val="50000"/>
              </a:lnSpc>
              <a:spcBef>
                <a:spcPct val="50000"/>
              </a:spcBef>
            </a:pPr>
            <a:r>
              <a:rPr lang="en-US" altLang="en-US" sz="1800" b="1">
                <a:solidFill>
                  <a:srgbClr val="FFFFFF"/>
                </a:solidFill>
                <a:latin typeface="Courier New" pitchFamily="49" charset="0"/>
              </a:rPr>
              <a:t>mov dl,intList	; 00h</a:t>
            </a:r>
          </a:p>
        </p:txBody>
      </p:sp>
    </p:spTree>
    <p:extLst>
      <p:ext uri="{BB962C8B-B14F-4D97-AF65-F5344CB8AC3E}">
        <p14:creationId xmlns:p14="http://schemas.microsoft.com/office/powerpoint/2010/main" val="2268040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7AD140-5E1E-44BF-BDD8-9512BD1EDAB7}" type="slidenum">
              <a:rPr lang="en-US" altLang="en-US">
                <a:solidFill>
                  <a:srgbClr val="FF9966"/>
                </a:solidFill>
              </a:rPr>
              <a:pPr/>
              <a:t>33</a:t>
            </a:fld>
            <a:endParaRPr lang="en-US" altLang="en-US">
              <a:solidFill>
                <a:srgbClr val="FF9966"/>
              </a:solidFill>
            </a:endParaRPr>
          </a:p>
        </p:txBody>
      </p:sp>
      <p:sp>
        <p:nvSpPr>
          <p:cNvPr id="109570" name="Rectangle 2"/>
          <p:cNvSpPr>
            <a:spLocks noGrp="1" noChangeArrowheads="1"/>
          </p:cNvSpPr>
          <p:nvPr>
            <p:ph type="title"/>
          </p:nvPr>
        </p:nvSpPr>
        <p:spPr>
          <a:xfrm>
            <a:off x="1066800" y="152400"/>
            <a:ext cx="5029200" cy="665163"/>
          </a:xfrm>
        </p:spPr>
        <p:txBody>
          <a:bodyPr/>
          <a:lstStyle/>
          <a:p>
            <a:r>
              <a:rPr lang="en-US" altLang="en-US"/>
              <a:t>The LABEL Directive</a:t>
            </a:r>
          </a:p>
        </p:txBody>
      </p:sp>
      <p:sp>
        <p:nvSpPr>
          <p:cNvPr id="109571" name="Rectangle 3"/>
          <p:cNvSpPr>
            <a:spLocks noGrp="1" noChangeArrowheads="1"/>
          </p:cNvSpPr>
          <p:nvPr>
            <p:ph type="body" idx="1"/>
          </p:nvPr>
        </p:nvSpPr>
        <p:spPr>
          <a:xfrm>
            <a:off x="152400" y="914400"/>
            <a:ext cx="8839200" cy="5791200"/>
          </a:xfrm>
        </p:spPr>
        <p:txBody>
          <a:bodyPr/>
          <a:lstStyle/>
          <a:p>
            <a:pPr algn="just"/>
            <a:r>
              <a:rPr lang="en-US" altLang="en-US" dirty="0"/>
              <a:t>It gives a name and a size to an existing storage location. </a:t>
            </a:r>
            <a:r>
              <a:rPr lang="en-US" altLang="en-US" dirty="0">
                <a:solidFill>
                  <a:schemeClr val="hlink"/>
                </a:solidFill>
              </a:rPr>
              <a:t>It does not allocate storage</a:t>
            </a:r>
            <a:r>
              <a:rPr lang="en-US" altLang="en-US" dirty="0" smtClean="0">
                <a:solidFill>
                  <a:schemeClr val="hlink"/>
                </a:solidFill>
              </a:rPr>
              <a:t>.</a:t>
            </a:r>
          </a:p>
          <a:p>
            <a:pPr algn="just"/>
            <a:endParaRPr lang="en-US" altLang="en-US" dirty="0">
              <a:solidFill>
                <a:schemeClr val="hlink"/>
              </a:solidFill>
            </a:endParaRPr>
          </a:p>
          <a:p>
            <a:pPr algn="just"/>
            <a:r>
              <a:rPr lang="en-US" altLang="en-US" dirty="0"/>
              <a:t>It must be used in conjunction with byte, word, </a:t>
            </a:r>
            <a:r>
              <a:rPr lang="en-US" altLang="en-US" dirty="0" err="1" smtClean="0"/>
              <a:t>dword</a:t>
            </a:r>
            <a:r>
              <a:rPr lang="en-US" altLang="en-US" dirty="0" smtClean="0"/>
              <a:t>, ...</a:t>
            </a:r>
            <a:endParaRPr lang="en-US" altLang="en-US" dirty="0"/>
          </a:p>
          <a:p>
            <a:pPr lvl="2" algn="just">
              <a:buFont typeface="Monotype Sorts" pitchFamily="2" charset="2"/>
              <a:buNone/>
            </a:pPr>
            <a:r>
              <a:rPr lang="en-US" altLang="en-US" sz="2200" dirty="0"/>
              <a:t>.data</a:t>
            </a:r>
          </a:p>
          <a:p>
            <a:pPr lvl="2" algn="just">
              <a:buFont typeface="Monotype Sorts" pitchFamily="2" charset="2"/>
              <a:buNone/>
            </a:pPr>
            <a:r>
              <a:rPr lang="en-US" altLang="en-US" sz="2200" dirty="0"/>
              <a:t>   val16 </a:t>
            </a:r>
            <a:r>
              <a:rPr lang="en-US" altLang="en-US" sz="2200" dirty="0" smtClean="0">
                <a:solidFill>
                  <a:srgbClr val="FF0000"/>
                </a:solidFill>
              </a:rPr>
              <a:t>LABEL WORD</a:t>
            </a:r>
            <a:r>
              <a:rPr lang="fr-CA" altLang="en-US" sz="2200" dirty="0" smtClean="0">
                <a:solidFill>
                  <a:srgbClr val="FF0000"/>
                </a:solidFill>
              </a:rPr>
              <a:t>      </a:t>
            </a:r>
            <a:r>
              <a:rPr lang="fr-CA" altLang="en-US" sz="2200" dirty="0" smtClean="0"/>
              <a:t>;</a:t>
            </a:r>
            <a:r>
              <a:rPr lang="fr-CA" altLang="en-US" sz="2200" dirty="0"/>
              <a:t>no allocation</a:t>
            </a:r>
            <a:endParaRPr lang="en-US" altLang="en-US" sz="2200" dirty="0">
              <a:solidFill>
                <a:srgbClr val="FF0000"/>
              </a:solidFill>
            </a:endParaRPr>
          </a:p>
          <a:p>
            <a:pPr lvl="2" algn="just">
              <a:buFont typeface="Monotype Sorts" pitchFamily="2" charset="2"/>
              <a:buNone/>
            </a:pPr>
            <a:r>
              <a:rPr lang="en-US" altLang="en-US" sz="2200" dirty="0"/>
              <a:t>   val32 </a:t>
            </a:r>
            <a:r>
              <a:rPr lang="en-US" altLang="en-US" sz="2200" dirty="0" smtClean="0"/>
              <a:t>DWORD 12345678h</a:t>
            </a:r>
            <a:r>
              <a:rPr lang="fr-CA" altLang="en-US" sz="2200" dirty="0" smtClean="0"/>
              <a:t> </a:t>
            </a:r>
            <a:r>
              <a:rPr lang="fr-CA" altLang="en-US" sz="2200" dirty="0"/>
              <a:t>;</a:t>
            </a:r>
            <a:r>
              <a:rPr lang="fr-CA" altLang="en-US" sz="2200" dirty="0" err="1"/>
              <a:t>allocates</a:t>
            </a:r>
            <a:r>
              <a:rPr lang="fr-CA" altLang="en-US" sz="2200" dirty="0"/>
              <a:t> </a:t>
            </a:r>
            <a:r>
              <a:rPr lang="fr-CA" altLang="en-US" sz="2200" dirty="0" err="1"/>
              <a:t>storage</a:t>
            </a:r>
            <a:endParaRPr lang="en-US" altLang="en-US" sz="2200" dirty="0"/>
          </a:p>
          <a:p>
            <a:pPr lvl="2" algn="just">
              <a:buFont typeface="Monotype Sorts" pitchFamily="2" charset="2"/>
              <a:buNone/>
            </a:pPr>
            <a:r>
              <a:rPr lang="en-US" altLang="en-US" sz="2200" dirty="0"/>
              <a:t>.code</a:t>
            </a:r>
          </a:p>
          <a:p>
            <a:pPr lvl="2" algn="just">
              <a:buFont typeface="Monotype Sorts" pitchFamily="2" charset="2"/>
              <a:buNone/>
            </a:pPr>
            <a:r>
              <a:rPr lang="en-US" altLang="en-US" sz="2200" dirty="0"/>
              <a:t>   </a:t>
            </a:r>
            <a:r>
              <a:rPr lang="en-US" altLang="en-US" sz="2200" dirty="0" err="1"/>
              <a:t>mov</a:t>
            </a:r>
            <a:r>
              <a:rPr lang="en-US" altLang="en-US" sz="2200" dirty="0"/>
              <a:t> eax,val32  ;EAX = 12345678h</a:t>
            </a:r>
          </a:p>
          <a:p>
            <a:pPr lvl="2" algn="just">
              <a:buFont typeface="Monotype Sorts" pitchFamily="2" charset="2"/>
              <a:buNone/>
            </a:pPr>
            <a:r>
              <a:rPr lang="en-US" altLang="en-US" sz="2200" dirty="0"/>
              <a:t>   </a:t>
            </a:r>
            <a:r>
              <a:rPr lang="en-US" altLang="en-US" sz="2200" dirty="0" err="1"/>
              <a:t>mov</a:t>
            </a:r>
            <a:r>
              <a:rPr lang="en-US" altLang="en-US" sz="2200" dirty="0"/>
              <a:t> ax,val32   ;</a:t>
            </a:r>
            <a:r>
              <a:rPr lang="en-US" altLang="en-US" sz="2200" dirty="0">
                <a:solidFill>
                  <a:srgbClr val="FF0000"/>
                </a:solidFill>
              </a:rPr>
              <a:t>error</a:t>
            </a:r>
          </a:p>
          <a:p>
            <a:pPr lvl="2" algn="just">
              <a:buFont typeface="Monotype Sorts" pitchFamily="2" charset="2"/>
              <a:buNone/>
            </a:pPr>
            <a:r>
              <a:rPr lang="en-US" altLang="en-US" sz="2200" dirty="0"/>
              <a:t>   </a:t>
            </a:r>
            <a:r>
              <a:rPr lang="en-US" altLang="en-US" sz="2200" dirty="0" err="1"/>
              <a:t>mov</a:t>
            </a:r>
            <a:r>
              <a:rPr lang="en-US" altLang="en-US" sz="2200" dirty="0"/>
              <a:t> ax,val16   ;AX = </a:t>
            </a:r>
            <a:r>
              <a:rPr lang="en-US" altLang="en-US" sz="2200" dirty="0" smtClean="0"/>
              <a:t>5678h</a:t>
            </a:r>
          </a:p>
          <a:p>
            <a:pPr lvl="2" algn="just">
              <a:buFont typeface="Monotype Sorts" pitchFamily="2" charset="2"/>
              <a:buNone/>
            </a:pPr>
            <a:endParaRPr lang="en-US" altLang="en-US" sz="2200" dirty="0"/>
          </a:p>
          <a:p>
            <a:pPr algn="just"/>
            <a:r>
              <a:rPr lang="en-US" altLang="en-US" dirty="0"/>
              <a:t>val16 is just an alias for the first two bytes of the storage location val32 </a:t>
            </a:r>
          </a:p>
        </p:txBody>
      </p:sp>
    </p:spTree>
    <p:extLst>
      <p:ext uri="{BB962C8B-B14F-4D97-AF65-F5344CB8AC3E}">
        <p14:creationId xmlns:p14="http://schemas.microsoft.com/office/powerpoint/2010/main" val="960719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FE7AA2B-A80A-46D9-8572-1A2D3FECA10F}" type="slidenum">
              <a:rPr lang="en-US" altLang="en-US">
                <a:solidFill>
                  <a:srgbClr val="FF9966"/>
                </a:solidFill>
              </a:rPr>
              <a:pPr/>
              <a:t>34</a:t>
            </a:fld>
            <a:endParaRPr lang="en-US" altLang="en-US">
              <a:solidFill>
                <a:srgbClr val="FF9966"/>
              </a:solidFill>
            </a:endParaRPr>
          </a:p>
        </p:txBody>
      </p:sp>
      <p:sp>
        <p:nvSpPr>
          <p:cNvPr id="113666" name="Rectangle 2"/>
          <p:cNvSpPr>
            <a:spLocks noGrp="1" noChangeArrowheads="1"/>
          </p:cNvSpPr>
          <p:nvPr>
            <p:ph type="title"/>
          </p:nvPr>
        </p:nvSpPr>
        <p:spPr/>
        <p:txBody>
          <a:bodyPr/>
          <a:lstStyle/>
          <a:p>
            <a:r>
              <a:rPr lang="en-US" altLang="en-US"/>
              <a:t>Exercise 3</a:t>
            </a:r>
          </a:p>
        </p:txBody>
      </p:sp>
      <p:sp>
        <p:nvSpPr>
          <p:cNvPr id="113667" name="Rectangle 3"/>
          <p:cNvSpPr>
            <a:spLocks noGrp="1" noChangeArrowheads="1"/>
          </p:cNvSpPr>
          <p:nvPr>
            <p:ph type="body" idx="1"/>
          </p:nvPr>
        </p:nvSpPr>
        <p:spPr>
          <a:xfrm>
            <a:off x="152400" y="762000"/>
            <a:ext cx="8839200" cy="5943600"/>
          </a:xfrm>
        </p:spPr>
        <p:txBody>
          <a:bodyPr/>
          <a:lstStyle/>
          <a:p>
            <a:r>
              <a:rPr lang="en-US" altLang="en-US" dirty="0">
                <a:cs typeface="Times New Roman" charset="0"/>
              </a:rPr>
              <a:t>We have the following data segment</a:t>
            </a:r>
            <a:r>
              <a:rPr lang="en-US" altLang="en-US" dirty="0"/>
              <a:t> :</a:t>
            </a:r>
          </a:p>
          <a:p>
            <a:pPr lvl="2"/>
            <a:r>
              <a:rPr lang="en-US" altLang="en-US" dirty="0">
                <a:cs typeface="Times New Roman" charset="0"/>
              </a:rPr>
              <a:t>.data</a:t>
            </a:r>
          </a:p>
          <a:p>
            <a:pPr lvl="2"/>
            <a:r>
              <a:rPr lang="en-US" altLang="en-US" dirty="0">
                <a:cs typeface="Times New Roman" charset="0"/>
              </a:rPr>
              <a:t>  YOU	</a:t>
            </a:r>
            <a:r>
              <a:rPr lang="en-US" altLang="en-US" dirty="0" smtClean="0">
                <a:cs typeface="Times New Roman" charset="0"/>
              </a:rPr>
              <a:t>WORD</a:t>
            </a:r>
            <a:r>
              <a:rPr lang="en-US" altLang="en-US" dirty="0">
                <a:cs typeface="Times New Roman" charset="0"/>
              </a:rPr>
              <a:t>	3421h, 5AC6h</a:t>
            </a:r>
          </a:p>
          <a:p>
            <a:pPr lvl="2"/>
            <a:r>
              <a:rPr lang="en-US" altLang="en-US" dirty="0">
                <a:cs typeface="Times New Roman" charset="0"/>
              </a:rPr>
              <a:t>  ME	</a:t>
            </a:r>
            <a:r>
              <a:rPr lang="en-US" altLang="en-US" dirty="0" smtClean="0">
                <a:cs typeface="Times New Roman" charset="0"/>
              </a:rPr>
              <a:t>DWORD</a:t>
            </a:r>
            <a:r>
              <a:rPr lang="en-US" altLang="en-US" dirty="0">
                <a:cs typeface="Times New Roman" charset="0"/>
              </a:rPr>
              <a:t>	</a:t>
            </a:r>
            <a:r>
              <a:rPr lang="en-US" altLang="en-US" dirty="0" smtClean="0">
                <a:cs typeface="Times New Roman" charset="0"/>
              </a:rPr>
              <a:t>8AF67B11h</a:t>
            </a:r>
          </a:p>
          <a:p>
            <a:pPr lvl="2"/>
            <a:endParaRPr lang="en-US" altLang="en-US" dirty="0"/>
          </a:p>
          <a:p>
            <a:r>
              <a:rPr lang="en-US" altLang="en-US" dirty="0">
                <a:cs typeface="Times New Roman" charset="0"/>
              </a:rPr>
              <a:t>Given that MOV ESI, OFFSET YOU has just been executed, write the hexadecimal content of the destination operand immediately after the execution of each instruction below</a:t>
            </a:r>
            <a:r>
              <a:rPr lang="en-US" altLang="en-US" dirty="0" smtClean="0">
                <a:cs typeface="Times New Roman" charset="0"/>
              </a:rPr>
              <a:t>:</a:t>
            </a:r>
          </a:p>
          <a:p>
            <a:endParaRPr lang="en-US" altLang="en-US" dirty="0">
              <a:cs typeface="Times New Roman" charset="0"/>
            </a:endParaRPr>
          </a:p>
          <a:p>
            <a:pPr lvl="2"/>
            <a:r>
              <a:rPr lang="en-US" altLang="en-US" dirty="0">
                <a:cs typeface="Times New Roman" charset="0"/>
              </a:rPr>
              <a:t>MOV BH,  BYTE PTR [ESI+1]  ; BH =</a:t>
            </a:r>
          </a:p>
          <a:p>
            <a:pPr lvl="2"/>
            <a:r>
              <a:rPr lang="en-US" altLang="en-US" dirty="0">
                <a:cs typeface="Times New Roman" charset="0"/>
              </a:rPr>
              <a:t>MOV BH,  BYTE PTR [ESI+2]  ; BH = </a:t>
            </a:r>
          </a:p>
          <a:p>
            <a:pPr lvl="2"/>
            <a:r>
              <a:rPr lang="en-US" altLang="en-US" dirty="0">
                <a:cs typeface="Times New Roman" charset="0"/>
              </a:rPr>
              <a:t>MOV BX,  WORD PTR [ESI+6]  ; BX =</a:t>
            </a:r>
          </a:p>
          <a:p>
            <a:pPr lvl="2"/>
            <a:r>
              <a:rPr lang="en-US" altLang="en-US" dirty="0">
                <a:cs typeface="Times New Roman" charset="0"/>
              </a:rPr>
              <a:t>MOV BX,  WORD PTR [ESI+1]  ; BX = </a:t>
            </a:r>
          </a:p>
          <a:p>
            <a:pPr lvl="2"/>
            <a:r>
              <a:rPr lang="en-US" altLang="en-US" dirty="0">
                <a:cs typeface="Times New Roman" charset="0"/>
              </a:rPr>
              <a:t>MOV EBX, DWORD PTR [ESI+3] ; EBX =</a:t>
            </a:r>
            <a:endParaRPr lang="en-US" altLang="en-US" dirty="0"/>
          </a:p>
        </p:txBody>
      </p:sp>
    </p:spTree>
    <p:extLst>
      <p:ext uri="{BB962C8B-B14F-4D97-AF65-F5344CB8AC3E}">
        <p14:creationId xmlns:p14="http://schemas.microsoft.com/office/powerpoint/2010/main" val="3936090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12A21F-2F46-43BB-8E7D-7A223D6C5218}" type="slidenum">
              <a:rPr lang="en-US" altLang="en-US">
                <a:solidFill>
                  <a:srgbClr val="FF9966"/>
                </a:solidFill>
              </a:rPr>
              <a:pPr/>
              <a:t>35</a:t>
            </a:fld>
            <a:endParaRPr lang="en-US" altLang="en-US">
              <a:solidFill>
                <a:srgbClr val="FF9966"/>
              </a:solidFill>
            </a:endParaRPr>
          </a:p>
        </p:txBody>
      </p:sp>
      <p:sp>
        <p:nvSpPr>
          <p:cNvPr id="117762" name="Rectangle 2"/>
          <p:cNvSpPr>
            <a:spLocks noGrp="1" noChangeArrowheads="1"/>
          </p:cNvSpPr>
          <p:nvPr>
            <p:ph type="title"/>
          </p:nvPr>
        </p:nvSpPr>
        <p:spPr/>
        <p:txBody>
          <a:bodyPr/>
          <a:lstStyle/>
          <a:p>
            <a:r>
              <a:rPr lang="en-US" altLang="en-US"/>
              <a:t>Exercise 4</a:t>
            </a:r>
          </a:p>
        </p:txBody>
      </p:sp>
      <p:sp>
        <p:nvSpPr>
          <p:cNvPr id="117763" name="Rectangle 3"/>
          <p:cNvSpPr>
            <a:spLocks noGrp="1" noChangeArrowheads="1"/>
          </p:cNvSpPr>
          <p:nvPr>
            <p:ph type="body" idx="1"/>
          </p:nvPr>
        </p:nvSpPr>
        <p:spPr>
          <a:xfrm>
            <a:off x="152400" y="762000"/>
            <a:ext cx="8839200" cy="5943600"/>
          </a:xfrm>
        </p:spPr>
        <p:txBody>
          <a:bodyPr/>
          <a:lstStyle/>
          <a:p>
            <a:pPr>
              <a:lnSpc>
                <a:spcPct val="90000"/>
              </a:lnSpc>
            </a:pPr>
            <a:r>
              <a:rPr lang="en-US" altLang="en-US" sz="2000" dirty="0"/>
              <a:t>Given the data segment</a:t>
            </a:r>
          </a:p>
          <a:p>
            <a:pPr lvl="2">
              <a:lnSpc>
                <a:spcPct val="90000"/>
              </a:lnSpc>
            </a:pPr>
            <a:r>
              <a:rPr lang="en-US" altLang="en-US" sz="1800" dirty="0"/>
              <a:t>.DATA</a:t>
            </a:r>
          </a:p>
          <a:p>
            <a:pPr lvl="2">
              <a:lnSpc>
                <a:spcPct val="90000"/>
              </a:lnSpc>
            </a:pPr>
            <a:r>
              <a:rPr lang="en-US" altLang="en-US" sz="1800" dirty="0"/>
              <a:t>  A </a:t>
            </a:r>
            <a:r>
              <a:rPr lang="en-US" altLang="en-US" sz="1800" dirty="0" smtClean="0"/>
              <a:t>WORD  1234H</a:t>
            </a:r>
            <a:endParaRPr lang="en-US" altLang="en-US" sz="1800" dirty="0"/>
          </a:p>
          <a:p>
            <a:pPr lvl="2">
              <a:lnSpc>
                <a:spcPct val="90000"/>
              </a:lnSpc>
            </a:pPr>
            <a:r>
              <a:rPr lang="en-US" altLang="en-US" sz="1800" dirty="0"/>
              <a:t>  B LABEL BYTE</a:t>
            </a:r>
          </a:p>
          <a:p>
            <a:pPr lvl="2">
              <a:lnSpc>
                <a:spcPct val="90000"/>
              </a:lnSpc>
            </a:pPr>
            <a:r>
              <a:rPr lang="en-US" altLang="en-US" sz="1800" dirty="0"/>
              <a:t>  </a:t>
            </a:r>
            <a:r>
              <a:rPr lang="en-US" altLang="en-US" sz="1800" dirty="0" smtClean="0"/>
              <a:t>  WORD  5678H</a:t>
            </a:r>
            <a:endParaRPr lang="en-US" altLang="en-US" sz="1800" dirty="0"/>
          </a:p>
          <a:p>
            <a:pPr lvl="2">
              <a:lnSpc>
                <a:spcPct val="90000"/>
              </a:lnSpc>
            </a:pPr>
            <a:r>
              <a:rPr lang="en-US" altLang="en-US" sz="1800" dirty="0"/>
              <a:t>  C LABEL WORD</a:t>
            </a:r>
          </a:p>
          <a:p>
            <a:pPr lvl="2">
              <a:lnSpc>
                <a:spcPct val="90000"/>
              </a:lnSpc>
            </a:pPr>
            <a:r>
              <a:rPr lang="en-US" altLang="en-US" sz="1800" dirty="0"/>
              <a:t>  C1 </a:t>
            </a:r>
            <a:r>
              <a:rPr lang="en-US" altLang="en-US" sz="1800" dirty="0" smtClean="0"/>
              <a:t>BYTE </a:t>
            </a:r>
            <a:r>
              <a:rPr lang="en-US" altLang="en-US" sz="1800" dirty="0"/>
              <a:t>9AH</a:t>
            </a:r>
          </a:p>
          <a:p>
            <a:pPr lvl="2">
              <a:lnSpc>
                <a:spcPct val="90000"/>
              </a:lnSpc>
            </a:pPr>
            <a:r>
              <a:rPr lang="en-US" altLang="en-US" sz="1800" dirty="0"/>
              <a:t>  C2 </a:t>
            </a:r>
            <a:r>
              <a:rPr lang="en-US" altLang="en-US" sz="1800" dirty="0" smtClean="0"/>
              <a:t>BYTE 0BCH</a:t>
            </a:r>
          </a:p>
          <a:p>
            <a:pPr lvl="2">
              <a:lnSpc>
                <a:spcPct val="90000"/>
              </a:lnSpc>
            </a:pPr>
            <a:endParaRPr lang="en-US" altLang="en-US" sz="1800" dirty="0"/>
          </a:p>
          <a:p>
            <a:pPr>
              <a:lnSpc>
                <a:spcPct val="90000"/>
              </a:lnSpc>
            </a:pPr>
            <a:r>
              <a:rPr lang="en-US" altLang="en-US" sz="2000" dirty="0"/>
              <a:t>Tell whether the following instructions are legal, if so give the number moved</a:t>
            </a:r>
          </a:p>
          <a:p>
            <a:pPr lvl="2">
              <a:lnSpc>
                <a:spcPct val="90000"/>
              </a:lnSpc>
            </a:pPr>
            <a:r>
              <a:rPr lang="en-US" altLang="en-US" sz="1800" dirty="0"/>
              <a:t>MOV AX, B</a:t>
            </a:r>
          </a:p>
          <a:p>
            <a:pPr lvl="2">
              <a:lnSpc>
                <a:spcPct val="90000"/>
              </a:lnSpc>
            </a:pPr>
            <a:r>
              <a:rPr lang="en-US" altLang="en-US" sz="1800" dirty="0"/>
              <a:t>MOV AH, B</a:t>
            </a:r>
          </a:p>
          <a:p>
            <a:pPr lvl="2">
              <a:lnSpc>
                <a:spcPct val="90000"/>
              </a:lnSpc>
            </a:pPr>
            <a:r>
              <a:rPr lang="en-US" altLang="en-US" sz="1800" dirty="0"/>
              <a:t>MOV CX, C</a:t>
            </a:r>
          </a:p>
          <a:p>
            <a:pPr lvl="2">
              <a:lnSpc>
                <a:spcPct val="90000"/>
              </a:lnSpc>
            </a:pPr>
            <a:r>
              <a:rPr lang="en-US" altLang="en-US" sz="1800" dirty="0"/>
              <a:t>MOV BX, WORD PTR B</a:t>
            </a:r>
          </a:p>
          <a:p>
            <a:pPr lvl="2">
              <a:lnSpc>
                <a:spcPct val="90000"/>
              </a:lnSpc>
            </a:pPr>
            <a:r>
              <a:rPr lang="en-US" altLang="en-US" sz="1800" dirty="0"/>
              <a:t>MOV DL, WORD PTR C</a:t>
            </a:r>
          </a:p>
          <a:p>
            <a:pPr lvl="2">
              <a:lnSpc>
                <a:spcPct val="90000"/>
              </a:lnSpc>
            </a:pPr>
            <a:r>
              <a:rPr lang="en-US" altLang="en-US" sz="1800" dirty="0"/>
              <a:t>MOV AX, WORD PTR C1</a:t>
            </a:r>
          </a:p>
          <a:p>
            <a:pPr lvl="2">
              <a:lnSpc>
                <a:spcPct val="90000"/>
              </a:lnSpc>
            </a:pPr>
            <a:r>
              <a:rPr lang="en-US" altLang="en-US" sz="1800" dirty="0"/>
              <a:t>MOV BX, [C]</a:t>
            </a:r>
          </a:p>
          <a:p>
            <a:pPr lvl="2">
              <a:lnSpc>
                <a:spcPct val="90000"/>
              </a:lnSpc>
            </a:pPr>
            <a:r>
              <a:rPr lang="en-US" altLang="en-US" sz="1800" dirty="0"/>
              <a:t>MOV BX, C</a:t>
            </a:r>
          </a:p>
        </p:txBody>
      </p:sp>
    </p:spTree>
    <p:extLst>
      <p:ext uri="{BB962C8B-B14F-4D97-AF65-F5344CB8AC3E}">
        <p14:creationId xmlns:p14="http://schemas.microsoft.com/office/powerpoint/2010/main" val="1323714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Irvine, Kip R. Assembly Language for x86 Processors 6/e, 2010.</a:t>
            </a:r>
          </a:p>
        </p:txBody>
      </p:sp>
      <p:sp>
        <p:nvSpPr>
          <p:cNvPr id="5" name="Slide Number Placeholder 3"/>
          <p:cNvSpPr>
            <a:spLocks noGrp="1"/>
          </p:cNvSpPr>
          <p:nvPr>
            <p:ph type="sldNum" sz="quarter" idx="11"/>
          </p:nvPr>
        </p:nvSpPr>
        <p:spPr/>
        <p:txBody>
          <a:bodyPr/>
          <a:lstStyle/>
          <a:p>
            <a:fld id="{BCDD97C8-32A7-43BF-AC0E-AE6FBF31D28B}" type="slidenum">
              <a:rPr lang="en-US" altLang="en-US"/>
              <a:pPr/>
              <a:t>36</a:t>
            </a:fld>
            <a:endParaRPr lang="en-US" altLang="en-US"/>
          </a:p>
        </p:txBody>
      </p:sp>
      <p:sp>
        <p:nvSpPr>
          <p:cNvPr id="132098" name="Rectangle 2"/>
          <p:cNvSpPr>
            <a:spLocks noGrp="1" noChangeArrowheads="1"/>
          </p:cNvSpPr>
          <p:nvPr>
            <p:ph type="title"/>
          </p:nvPr>
        </p:nvSpPr>
        <p:spPr>
          <a:xfrm>
            <a:off x="533400" y="3352800"/>
            <a:ext cx="7772400" cy="533400"/>
          </a:xfrm>
        </p:spPr>
        <p:txBody>
          <a:bodyPr/>
          <a:lstStyle/>
          <a:p>
            <a:r>
              <a:rPr lang="en-US" altLang="en-US">
                <a:latin typeface="Viner Hand ITC" pitchFamily="66" charset="0"/>
              </a:rPr>
              <a:t>46 69 6E 61 6C</a:t>
            </a:r>
          </a:p>
        </p:txBody>
      </p:sp>
      <p:graphicFrame>
        <p:nvGraphicFramePr>
          <p:cNvPr id="132099"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132170" name="Clip" r:id="rId3" imgW="4090320" imgH="2177640" progId="MS_ClipArt_Gallery.2">
                  <p:embed/>
                </p:oleObj>
              </mc:Choice>
              <mc:Fallback>
                <p:oleObj name="Clip" r:id="rId3" imgW="4090320" imgH="217764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6F5BC3B-F656-4A7F-9D63-A4C2AB203DA2}" type="slidenum">
              <a:rPr lang="en-US" altLang="en-US">
                <a:solidFill>
                  <a:srgbClr val="FF9966"/>
                </a:solidFill>
              </a:rPr>
              <a:pPr/>
              <a:t>4</a:t>
            </a:fld>
            <a:endParaRPr lang="en-US" altLang="en-US">
              <a:solidFill>
                <a:srgbClr val="FF9966"/>
              </a:solidFill>
            </a:endParaRPr>
          </a:p>
        </p:txBody>
      </p:sp>
      <p:sp>
        <p:nvSpPr>
          <p:cNvPr id="104450" name="Rectangle 2"/>
          <p:cNvSpPr>
            <a:spLocks noGrp="1" noChangeArrowheads="1"/>
          </p:cNvSpPr>
          <p:nvPr>
            <p:ph type="title"/>
          </p:nvPr>
        </p:nvSpPr>
        <p:spPr>
          <a:xfrm>
            <a:off x="152400" y="1"/>
            <a:ext cx="8839200" cy="609600"/>
          </a:xfrm>
        </p:spPr>
        <p:txBody>
          <a:bodyPr/>
          <a:lstStyle/>
          <a:p>
            <a:r>
              <a:rPr lang="en-US" altLang="en-US" dirty="0"/>
              <a:t>Getting the Address of a Memory Location</a:t>
            </a:r>
            <a:endParaRPr lang="fr-CA" altLang="en-US" dirty="0"/>
          </a:p>
        </p:txBody>
      </p:sp>
      <p:sp>
        <p:nvSpPr>
          <p:cNvPr id="104451" name="Rectangle 3"/>
          <p:cNvSpPr>
            <a:spLocks noGrp="1" noChangeArrowheads="1"/>
          </p:cNvSpPr>
          <p:nvPr>
            <p:ph type="body" idx="1"/>
          </p:nvPr>
        </p:nvSpPr>
        <p:spPr>
          <a:xfrm>
            <a:off x="152400" y="533400"/>
            <a:ext cx="8915400" cy="6248400"/>
          </a:xfrm>
        </p:spPr>
        <p:txBody>
          <a:bodyPr/>
          <a:lstStyle/>
          <a:p>
            <a:pPr algn="just">
              <a:lnSpc>
                <a:spcPct val="90000"/>
              </a:lnSpc>
            </a:pPr>
            <a:r>
              <a:rPr lang="en-US" altLang="en-US" sz="2000" dirty="0"/>
              <a:t>To use indirect register addressing we need a way to load a register with the address of a memory </a:t>
            </a:r>
            <a:r>
              <a:rPr lang="en-US" altLang="en-US" sz="2000" dirty="0" smtClean="0"/>
              <a:t>location</a:t>
            </a:r>
          </a:p>
          <a:p>
            <a:pPr algn="just">
              <a:lnSpc>
                <a:spcPct val="90000"/>
              </a:lnSpc>
            </a:pPr>
            <a:endParaRPr lang="en-US" altLang="en-US" sz="2000" dirty="0"/>
          </a:p>
          <a:p>
            <a:pPr algn="just">
              <a:lnSpc>
                <a:spcPct val="90000"/>
              </a:lnSpc>
            </a:pPr>
            <a:r>
              <a:rPr lang="en-US" altLang="en-US" sz="2000" dirty="0"/>
              <a:t>For this we can use the OFFSET operator. The next instruction loads EAX with the offset address of the memory location named “result”</a:t>
            </a:r>
          </a:p>
          <a:p>
            <a:pPr lvl="2" algn="just">
              <a:lnSpc>
                <a:spcPct val="90000"/>
              </a:lnSpc>
            </a:pPr>
            <a:r>
              <a:rPr lang="en-US" altLang="en-US" sz="1800" dirty="0"/>
              <a:t>.data</a:t>
            </a:r>
          </a:p>
          <a:p>
            <a:pPr lvl="2" algn="just">
              <a:lnSpc>
                <a:spcPct val="90000"/>
              </a:lnSpc>
            </a:pPr>
            <a:r>
              <a:rPr lang="en-US" altLang="en-US" sz="1800" dirty="0"/>
              <a:t>	result </a:t>
            </a:r>
            <a:r>
              <a:rPr lang="en-US" altLang="en-US" sz="1800" dirty="0" smtClean="0"/>
              <a:t>DWORD 25</a:t>
            </a:r>
            <a:endParaRPr lang="en-US" altLang="en-US" sz="1800" dirty="0"/>
          </a:p>
          <a:p>
            <a:pPr lvl="2" algn="just">
              <a:lnSpc>
                <a:spcPct val="90000"/>
              </a:lnSpc>
            </a:pPr>
            <a:r>
              <a:rPr lang="en-US" altLang="en-US" sz="1800" dirty="0"/>
              <a:t>.code</a:t>
            </a:r>
          </a:p>
          <a:p>
            <a:pPr lvl="2" algn="just">
              <a:lnSpc>
                <a:spcPct val="90000"/>
              </a:lnSpc>
            </a:pPr>
            <a:r>
              <a:rPr lang="en-US" altLang="en-US" sz="1800" dirty="0"/>
              <a:t>	</a:t>
            </a:r>
            <a:r>
              <a:rPr lang="en-US" altLang="en-US" sz="1800" dirty="0" err="1"/>
              <a:t>mov</a:t>
            </a:r>
            <a:r>
              <a:rPr lang="en-US" altLang="en-US" sz="1800" dirty="0"/>
              <a:t> </a:t>
            </a:r>
            <a:r>
              <a:rPr lang="en-US" altLang="en-US" sz="1800" dirty="0" err="1"/>
              <a:t>eax</a:t>
            </a:r>
            <a:r>
              <a:rPr lang="en-US" altLang="en-US" sz="1800" dirty="0"/>
              <a:t>, </a:t>
            </a:r>
            <a:r>
              <a:rPr lang="en-US" altLang="en-US" sz="1800" dirty="0" smtClean="0">
                <a:solidFill>
                  <a:srgbClr val="FF0000"/>
                </a:solidFill>
              </a:rPr>
              <a:t>OFFSET</a:t>
            </a:r>
            <a:r>
              <a:rPr lang="en-US" altLang="en-US" sz="1800" dirty="0" smtClean="0">
                <a:solidFill>
                  <a:schemeClr val="hlink"/>
                </a:solidFill>
              </a:rPr>
              <a:t> </a:t>
            </a:r>
            <a:r>
              <a:rPr lang="en-US" altLang="en-US" sz="1800" dirty="0" smtClean="0"/>
              <a:t>result</a:t>
            </a:r>
            <a:r>
              <a:rPr lang="en-US" altLang="en-US" sz="1800" dirty="0"/>
              <a:t>; </a:t>
            </a:r>
            <a:r>
              <a:rPr lang="en-US" altLang="en-US" sz="1800" dirty="0">
                <a:solidFill>
                  <a:srgbClr val="0000FF"/>
                </a:solidFill>
              </a:rPr>
              <a:t>EAX = &amp;Result</a:t>
            </a:r>
          </a:p>
          <a:p>
            <a:pPr lvl="2" algn="just">
              <a:lnSpc>
                <a:spcPct val="90000"/>
              </a:lnSpc>
            </a:pPr>
            <a:r>
              <a:rPr lang="en-US" altLang="en-US" sz="1800" dirty="0"/>
              <a:t>	;EAX now contains the offset address of </a:t>
            </a:r>
            <a:r>
              <a:rPr lang="en-US" altLang="en-US" sz="1800" dirty="0" smtClean="0"/>
              <a:t>result</a:t>
            </a:r>
          </a:p>
          <a:p>
            <a:pPr lvl="2" algn="just">
              <a:lnSpc>
                <a:spcPct val="90000"/>
              </a:lnSpc>
            </a:pPr>
            <a:endParaRPr lang="en-US" altLang="en-US" sz="1800" dirty="0"/>
          </a:p>
          <a:p>
            <a:pPr algn="just">
              <a:lnSpc>
                <a:spcPct val="90000"/>
              </a:lnSpc>
            </a:pPr>
            <a:r>
              <a:rPr lang="en-US" altLang="en-US" sz="2000" dirty="0"/>
              <a:t>We can also use the LEA (load effective address) instruction to perform the same </a:t>
            </a:r>
            <a:r>
              <a:rPr lang="en-US" altLang="en-US" sz="2000" dirty="0" smtClean="0"/>
              <a:t>task. Except, </a:t>
            </a:r>
            <a:r>
              <a:rPr lang="en-US" altLang="en-US" sz="2000" i="1" dirty="0" smtClean="0">
                <a:solidFill>
                  <a:srgbClr val="0070C0"/>
                </a:solidFill>
              </a:rPr>
              <a:t>LEA can obtain an address calculated at runtime</a:t>
            </a:r>
            <a:endParaRPr lang="en-US" altLang="en-US" sz="2000" i="1" dirty="0">
              <a:solidFill>
                <a:srgbClr val="0070C0"/>
              </a:solidFill>
            </a:endParaRPr>
          </a:p>
          <a:p>
            <a:pPr lvl="2" algn="just">
              <a:lnSpc>
                <a:spcPct val="90000"/>
              </a:lnSpc>
            </a:pPr>
            <a:r>
              <a:rPr lang="en-US" altLang="en-US" sz="1800" dirty="0">
                <a:solidFill>
                  <a:srgbClr val="FF0000"/>
                </a:solidFill>
              </a:rPr>
              <a:t>lea </a:t>
            </a:r>
            <a:r>
              <a:rPr lang="en-US" altLang="en-US" sz="1800" dirty="0" err="1"/>
              <a:t>eax</a:t>
            </a:r>
            <a:r>
              <a:rPr lang="en-US" altLang="en-US" sz="1800" dirty="0"/>
              <a:t>, result; </a:t>
            </a:r>
            <a:r>
              <a:rPr lang="en-US" altLang="en-US" sz="1800" dirty="0">
                <a:solidFill>
                  <a:srgbClr val="0000FF"/>
                </a:solidFill>
              </a:rPr>
              <a:t>EAX = &amp;Result</a:t>
            </a:r>
            <a:endParaRPr lang="en-US" altLang="en-US" sz="1800" dirty="0"/>
          </a:p>
          <a:p>
            <a:pPr lvl="2" algn="just">
              <a:lnSpc>
                <a:spcPct val="90000"/>
              </a:lnSpc>
            </a:pPr>
            <a:r>
              <a:rPr lang="en-US" altLang="en-US" sz="1800" dirty="0"/>
              <a:t>;EAX now contains the offset address of </a:t>
            </a:r>
            <a:r>
              <a:rPr lang="en-US" altLang="en-US" sz="1800" dirty="0" smtClean="0"/>
              <a:t>result</a:t>
            </a:r>
          </a:p>
          <a:p>
            <a:pPr lvl="2" algn="just">
              <a:lnSpc>
                <a:spcPct val="90000"/>
              </a:lnSpc>
            </a:pPr>
            <a:endParaRPr lang="en-US" altLang="en-US" sz="1800" dirty="0"/>
          </a:p>
          <a:p>
            <a:pPr algn="just">
              <a:lnSpc>
                <a:spcPct val="90000"/>
              </a:lnSpc>
            </a:pPr>
            <a:r>
              <a:rPr lang="en-US" altLang="en-US" sz="2000" dirty="0"/>
              <a:t>In contrast, the following transfers the content of the operand </a:t>
            </a:r>
          </a:p>
          <a:p>
            <a:pPr lvl="2" algn="just">
              <a:lnSpc>
                <a:spcPct val="90000"/>
              </a:lnSpc>
            </a:pPr>
            <a:r>
              <a:rPr lang="en-US" altLang="en-US" sz="1800" dirty="0" err="1"/>
              <a:t>mov</a:t>
            </a:r>
            <a:r>
              <a:rPr lang="en-US" altLang="en-US" sz="1800" dirty="0"/>
              <a:t> </a:t>
            </a:r>
            <a:r>
              <a:rPr lang="en-US" altLang="en-US" sz="1800" dirty="0" err="1"/>
              <a:t>eax</a:t>
            </a:r>
            <a:r>
              <a:rPr lang="en-US" altLang="en-US" sz="1800" dirty="0"/>
              <a:t>, result ; EAX = </a:t>
            </a:r>
            <a:r>
              <a:rPr lang="en-US" altLang="en-US" sz="1800" dirty="0" smtClean="0"/>
              <a:t>25</a:t>
            </a:r>
          </a:p>
          <a:p>
            <a:pPr marL="57150" indent="0" algn="just">
              <a:lnSpc>
                <a:spcPct val="90000"/>
              </a:lnSpc>
              <a:buNone/>
            </a:pPr>
            <a:r>
              <a:rPr lang="en-US" altLang="en-US" sz="2000" dirty="0" smtClean="0">
                <a:solidFill>
                  <a:srgbClr val="FF0000"/>
                </a:solidFill>
              </a:rPr>
              <a:t>Skip to Page 8</a:t>
            </a:r>
            <a:endParaRPr lang="fr-CA" altLang="en-US" sz="2000" dirty="0">
              <a:solidFill>
                <a:srgbClr val="FF0000"/>
              </a:solidFill>
            </a:endParaRPr>
          </a:p>
        </p:txBody>
      </p:sp>
    </p:spTree>
    <p:extLst>
      <p:ext uri="{BB962C8B-B14F-4D97-AF65-F5344CB8AC3E}">
        <p14:creationId xmlns:p14="http://schemas.microsoft.com/office/powerpoint/2010/main" val="393785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F83B193B-E852-4A07-B934-B8D572DD1308}" type="slidenum">
              <a:rPr lang="en-US" altLang="en-US">
                <a:solidFill>
                  <a:srgbClr val="FFFFFF"/>
                </a:solidFill>
              </a:rPr>
              <a:pPr/>
              <a:t>5</a:t>
            </a:fld>
            <a:endParaRPr lang="en-US" altLang="en-US">
              <a:solidFill>
                <a:srgbClr val="FFFFFF"/>
              </a:solidFill>
            </a:endParaRPr>
          </a:p>
        </p:txBody>
      </p:sp>
      <p:sp>
        <p:nvSpPr>
          <p:cNvPr id="117762" name="Rectangle 2"/>
          <p:cNvSpPr>
            <a:spLocks noGrp="1" noChangeArrowheads="1"/>
          </p:cNvSpPr>
          <p:nvPr>
            <p:ph type="title"/>
          </p:nvPr>
        </p:nvSpPr>
        <p:spPr/>
        <p:txBody>
          <a:bodyPr/>
          <a:lstStyle/>
          <a:p>
            <a:r>
              <a:rPr lang="en-US" altLang="en-US" dirty="0"/>
              <a:t>OFFSET Operator</a:t>
            </a:r>
          </a:p>
        </p:txBody>
      </p:sp>
      <p:sp>
        <p:nvSpPr>
          <p:cNvPr id="117763" name="Rectangle 3"/>
          <p:cNvSpPr>
            <a:spLocks noGrp="1" noChangeArrowheads="1"/>
          </p:cNvSpPr>
          <p:nvPr>
            <p:ph type="body" idx="1"/>
          </p:nvPr>
        </p:nvSpPr>
        <p:spPr>
          <a:xfrm>
            <a:off x="762000" y="1143000"/>
            <a:ext cx="7696200" cy="1676400"/>
          </a:xfrm>
        </p:spPr>
        <p:txBody>
          <a:bodyPr/>
          <a:lstStyle/>
          <a:p>
            <a:pPr>
              <a:lnSpc>
                <a:spcPct val="110000"/>
              </a:lnSpc>
            </a:pPr>
            <a:r>
              <a:rPr lang="en-US" altLang="en-US" sz="2000" dirty="0"/>
              <a:t>OFFSET returns </a:t>
            </a:r>
            <a:r>
              <a:rPr lang="en-US" altLang="en-US" sz="2200" dirty="0"/>
              <a:t>the distance in bytes, of a label from the beginning of its enclosing </a:t>
            </a:r>
            <a:r>
              <a:rPr lang="en-US" altLang="en-US" sz="2200" dirty="0" smtClean="0"/>
              <a:t>(code, data, stack, …) segment</a:t>
            </a:r>
            <a:endParaRPr lang="en-US" altLang="en-US" sz="2200" dirty="0"/>
          </a:p>
          <a:p>
            <a:pPr lvl="1">
              <a:lnSpc>
                <a:spcPct val="110000"/>
              </a:lnSpc>
            </a:pPr>
            <a:r>
              <a:rPr lang="en-US" altLang="en-US" sz="2400" dirty="0"/>
              <a:t>Protected mode: 32 </a:t>
            </a:r>
            <a:r>
              <a:rPr lang="en-US" altLang="en-US" sz="2400" dirty="0" smtClean="0"/>
              <a:t>bits virtual address</a:t>
            </a:r>
            <a:endParaRPr lang="en-US" altLang="en-US" sz="2400" dirty="0"/>
          </a:p>
          <a:p>
            <a:pPr lvl="1">
              <a:lnSpc>
                <a:spcPct val="110000"/>
              </a:lnSpc>
            </a:pPr>
            <a:r>
              <a:rPr lang="en-US" altLang="en-US" sz="2400" dirty="0"/>
              <a:t>Real mode: 16 </a:t>
            </a:r>
            <a:r>
              <a:rPr lang="en-US" altLang="en-US" sz="2400" dirty="0" smtClean="0"/>
              <a:t>bits virtual address</a:t>
            </a:r>
            <a:endParaRPr lang="en-US" altLang="en-US" sz="2400" dirty="0"/>
          </a:p>
        </p:txBody>
      </p:sp>
      <p:graphicFrame>
        <p:nvGraphicFramePr>
          <p:cNvPr id="117764" name="Object 4"/>
          <p:cNvGraphicFramePr>
            <a:graphicFrameLocks noChangeAspect="1"/>
          </p:cNvGraphicFramePr>
          <p:nvPr/>
        </p:nvGraphicFramePr>
        <p:xfrm>
          <a:off x="2286000" y="3048000"/>
          <a:ext cx="4800600" cy="1447800"/>
        </p:xfrm>
        <a:graphic>
          <a:graphicData uri="http://schemas.openxmlformats.org/presentationml/2006/ole">
            <mc:AlternateContent xmlns:mc="http://schemas.openxmlformats.org/markup-compatibility/2006">
              <mc:Choice xmlns:v="urn:schemas-microsoft-com:vml" Requires="v">
                <p:oleObj spid="_x0000_s184339" name="VISIO" r:id="rId3" imgW="2898360" imgH="773280" progId="Visio.Drawing.6">
                  <p:embed/>
                </p:oleObj>
              </mc:Choice>
              <mc:Fallback>
                <p:oleObj name="VISIO" r:id="rId3" imgW="2898360" imgH="773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688" t="-5861" r="-3125" b="-5495"/>
                      <a:stretch>
                        <a:fillRect/>
                      </a:stretch>
                    </p:blipFill>
                    <p:spPr bwMode="auto">
                      <a:xfrm>
                        <a:off x="2286000" y="3048000"/>
                        <a:ext cx="48006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5" name="Text Box 5"/>
          <p:cNvSpPr txBox="1">
            <a:spLocks noChangeArrowheads="1"/>
          </p:cNvSpPr>
          <p:nvPr/>
        </p:nvSpPr>
        <p:spPr bwMode="auto">
          <a:xfrm>
            <a:off x="914400" y="4876800"/>
            <a:ext cx="7239000" cy="92392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The Protected-mode programs we write use only a single segment (</a:t>
            </a:r>
            <a:r>
              <a:rPr lang="en-US" altLang="en-US">
                <a:solidFill>
                  <a:srgbClr val="FFCC66"/>
                </a:solidFill>
              </a:rPr>
              <a:t>flat memory model</a:t>
            </a:r>
            <a:r>
              <a:rPr lang="en-US" altLang="en-US">
                <a:solidFill>
                  <a:srgbClr val="FFFFFF"/>
                </a:solidFill>
              </a:rPr>
              <a:t>).</a:t>
            </a:r>
          </a:p>
        </p:txBody>
      </p:sp>
    </p:spTree>
    <p:extLst>
      <p:ext uri="{BB962C8B-B14F-4D97-AF65-F5344CB8AC3E}">
        <p14:creationId xmlns:p14="http://schemas.microsoft.com/office/powerpoint/2010/main" val="990682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 calcmode="lin" valueType="num">
                                      <p:cBhvr additive="base">
                                        <p:cTn id="7" dur="500" fill="hold"/>
                                        <p:tgtEl>
                                          <p:spTgt spid="117765"/>
                                        </p:tgtEl>
                                        <p:attrNameLst>
                                          <p:attrName>ppt_x</p:attrName>
                                        </p:attrNameLst>
                                      </p:cBhvr>
                                      <p:tavLst>
                                        <p:tav tm="0">
                                          <p:val>
                                            <p:strVal val="0-#ppt_w/2"/>
                                          </p:val>
                                        </p:tav>
                                        <p:tav tm="100000">
                                          <p:val>
                                            <p:strVal val="#ppt_x"/>
                                          </p:val>
                                        </p:tav>
                                      </p:tavLst>
                                    </p:anim>
                                    <p:anim calcmode="lin" valueType="num">
                                      <p:cBhvr additive="base">
                                        <p:cTn id="8"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53135E37-A1E8-4B51-AA10-1B9EBA51A16F}" type="slidenum">
              <a:rPr lang="en-US" altLang="en-US">
                <a:solidFill>
                  <a:srgbClr val="FFFFFF"/>
                </a:solidFill>
              </a:rPr>
              <a:pPr/>
              <a:t>6</a:t>
            </a:fld>
            <a:endParaRPr lang="en-US" altLang="en-US">
              <a:solidFill>
                <a:srgbClr val="FFFFFF"/>
              </a:solidFill>
            </a:endParaRPr>
          </a:p>
        </p:txBody>
      </p:sp>
      <p:sp>
        <p:nvSpPr>
          <p:cNvPr id="115714" name="Rectangle 2"/>
          <p:cNvSpPr>
            <a:spLocks noGrp="1" noChangeArrowheads="1"/>
          </p:cNvSpPr>
          <p:nvPr>
            <p:ph type="title"/>
          </p:nvPr>
        </p:nvSpPr>
        <p:spPr/>
        <p:txBody>
          <a:bodyPr/>
          <a:lstStyle/>
          <a:p>
            <a:r>
              <a:rPr lang="en-US" altLang="en-US" dirty="0"/>
              <a:t>OFFSET Examples</a:t>
            </a:r>
          </a:p>
        </p:txBody>
      </p:sp>
      <p:sp>
        <p:nvSpPr>
          <p:cNvPr id="115715" name="Text Box 3"/>
          <p:cNvSpPr txBox="1">
            <a:spLocks noChangeArrowheads="1"/>
          </p:cNvSpPr>
          <p:nvPr/>
        </p:nvSpPr>
        <p:spPr bwMode="auto">
          <a:xfrm>
            <a:off x="1371600" y="1981200"/>
            <a:ext cx="6477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err="1">
                <a:solidFill>
                  <a:srgbClr val="FFFFFF"/>
                </a:solidFill>
                <a:latin typeface="Courier New" pitchFamily="49" charset="0"/>
              </a:rPr>
              <a:t>bVal</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BYTE </a:t>
            </a:r>
            <a:r>
              <a:rPr lang="en-US" altLang="en-US" sz="1800" b="1" dirty="0">
                <a:solidFill>
                  <a:srgbClr val="FFFFFF"/>
                </a:solidFill>
                <a:latin typeface="Courier New" pitchFamily="49" charset="0"/>
              </a:rPr>
              <a:t>?</a:t>
            </a:r>
          </a:p>
          <a:p>
            <a:pPr>
              <a:lnSpc>
                <a:spcPct val="50000"/>
              </a:lnSpc>
              <a:spcBef>
                <a:spcPct val="50000"/>
              </a:spcBef>
            </a:pPr>
            <a:r>
              <a:rPr lang="en-US" altLang="en-US" sz="1800" b="1" dirty="0" err="1">
                <a:solidFill>
                  <a:srgbClr val="FFFFFF"/>
                </a:solidFill>
                <a:latin typeface="Courier New" pitchFamily="49" charset="0"/>
              </a:rPr>
              <a:t>wVal</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WORD </a:t>
            </a:r>
            <a:r>
              <a:rPr lang="en-US" altLang="en-US" sz="1800" b="1" dirty="0">
                <a:solidFill>
                  <a:srgbClr val="FFFFFF"/>
                </a:solidFill>
                <a:latin typeface="Courier New" pitchFamily="49" charset="0"/>
              </a:rPr>
              <a:t>?</a:t>
            </a:r>
          </a:p>
          <a:p>
            <a:pPr>
              <a:lnSpc>
                <a:spcPct val="50000"/>
              </a:lnSpc>
              <a:spcBef>
                <a:spcPct val="50000"/>
              </a:spcBef>
            </a:pPr>
            <a:r>
              <a:rPr lang="en-US" altLang="en-US" sz="1800" b="1" dirty="0" err="1">
                <a:solidFill>
                  <a:srgbClr val="FFFFFF"/>
                </a:solidFill>
                <a:latin typeface="Courier New" pitchFamily="49" charset="0"/>
              </a:rPr>
              <a:t>dVal</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DWORD </a:t>
            </a:r>
            <a:r>
              <a:rPr lang="en-US" altLang="en-US" sz="1800" b="1" dirty="0">
                <a:solidFill>
                  <a:srgbClr val="FFFFFF"/>
                </a:solidFill>
                <a:latin typeface="Courier New" pitchFamily="49" charset="0"/>
              </a:rPr>
              <a:t>?</a:t>
            </a:r>
          </a:p>
          <a:p>
            <a:pPr>
              <a:lnSpc>
                <a:spcPct val="50000"/>
              </a:lnSpc>
              <a:spcBef>
                <a:spcPct val="50000"/>
              </a:spcBef>
            </a:pPr>
            <a:r>
              <a:rPr lang="en-US" altLang="en-US" sz="1800" b="1" dirty="0">
                <a:solidFill>
                  <a:srgbClr val="FFFFFF"/>
                </a:solidFill>
                <a:latin typeface="Courier New" pitchFamily="49" charset="0"/>
              </a:rPr>
              <a:t>dVal2 DWORD ?</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esi,OFFSET</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bVal</a:t>
            </a:r>
            <a:r>
              <a:rPr lang="en-US" altLang="en-US" sz="1800" b="1" dirty="0">
                <a:solidFill>
                  <a:srgbClr val="FFFFFF"/>
                </a:solidFill>
                <a:latin typeface="Courier New" pitchFamily="49" charset="0"/>
              </a:rPr>
              <a:t> 	; ESI = 00404000</a:t>
            </a: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esi,OFFSET</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wVal</a:t>
            </a:r>
            <a:r>
              <a:rPr lang="en-US" altLang="en-US" sz="1800" b="1" dirty="0">
                <a:solidFill>
                  <a:srgbClr val="FFFFFF"/>
                </a:solidFill>
                <a:latin typeface="Courier New" pitchFamily="49" charset="0"/>
              </a:rPr>
              <a:t> 	; ESI = 00404001</a:t>
            </a: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esi,OFFSET</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dVal</a:t>
            </a:r>
            <a:r>
              <a:rPr lang="en-US" altLang="en-US" sz="1800" b="1" dirty="0">
                <a:solidFill>
                  <a:srgbClr val="FFFFFF"/>
                </a:solidFill>
                <a:latin typeface="Courier New" pitchFamily="49" charset="0"/>
              </a:rPr>
              <a:t> 	; ESI = 00404003</a:t>
            </a: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esi,OFFSET</a:t>
            </a:r>
            <a:r>
              <a:rPr lang="en-US" altLang="en-US" sz="1800" b="1" dirty="0">
                <a:solidFill>
                  <a:srgbClr val="FFFFFF"/>
                </a:solidFill>
                <a:latin typeface="Courier New" pitchFamily="49" charset="0"/>
              </a:rPr>
              <a:t> dVal2	; ESI = </a:t>
            </a:r>
            <a:r>
              <a:rPr lang="en-US" altLang="en-US" sz="1800" b="1" dirty="0" smtClean="0">
                <a:solidFill>
                  <a:srgbClr val="FFFFFF"/>
                </a:solidFill>
                <a:latin typeface="Courier New" pitchFamily="49" charset="0"/>
              </a:rPr>
              <a:t>00404007</a:t>
            </a:r>
          </a:p>
        </p:txBody>
      </p:sp>
      <p:sp>
        <p:nvSpPr>
          <p:cNvPr id="115716" name="Text Box 4"/>
          <p:cNvSpPr txBox="1">
            <a:spLocks noChangeArrowheads="1"/>
          </p:cNvSpPr>
          <p:nvPr/>
        </p:nvSpPr>
        <p:spPr bwMode="auto">
          <a:xfrm>
            <a:off x="685800" y="1143000"/>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FFFF"/>
                </a:solidFill>
              </a:rPr>
              <a:t>Let's assume that the data segment begins at 00404000h</a:t>
            </a:r>
            <a:r>
              <a:rPr lang="en-US" altLang="en-US" dirty="0" smtClean="0">
                <a:solidFill>
                  <a:srgbClr val="FFFFFF"/>
                </a:solidFill>
              </a:rPr>
              <a:t>:</a:t>
            </a: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r>
              <a:rPr lang="en-US" altLang="en-US" dirty="0" smtClean="0">
                <a:solidFill>
                  <a:srgbClr val="FFC000"/>
                </a:solidFill>
              </a:rPr>
              <a:t>OFFSET returns the address of the variable</a:t>
            </a:r>
          </a:p>
          <a:p>
            <a:pPr>
              <a:spcBef>
                <a:spcPct val="50000"/>
              </a:spcBef>
            </a:pPr>
            <a:r>
              <a:rPr lang="en-US" altLang="en-US" dirty="0">
                <a:solidFill>
                  <a:srgbClr val="FFC000"/>
                </a:solidFill>
              </a:rPr>
              <a:t>	</a:t>
            </a:r>
            <a:r>
              <a:rPr lang="en-US" altLang="en-US" dirty="0" smtClean="0">
                <a:solidFill>
                  <a:srgbClr val="FFC000"/>
                </a:solidFill>
              </a:rPr>
              <a:t>Thus ESI is a pointer to the variable</a:t>
            </a:r>
            <a:endParaRPr lang="en-US" altLang="en-US" dirty="0">
              <a:solidFill>
                <a:srgbClr val="FFC000"/>
              </a:solidFill>
            </a:endParaRPr>
          </a:p>
        </p:txBody>
      </p:sp>
    </p:spTree>
    <p:extLst>
      <p:ext uri="{BB962C8B-B14F-4D97-AF65-F5344CB8AC3E}">
        <p14:creationId xmlns:p14="http://schemas.microsoft.com/office/powerpoint/2010/main" val="32028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55F3A6D5-7AAF-46F8-BA90-EBB95D270CE0}" type="slidenum">
              <a:rPr lang="en-US" altLang="en-US">
                <a:solidFill>
                  <a:srgbClr val="FFFFFF"/>
                </a:solidFill>
              </a:rPr>
              <a:pPr/>
              <a:t>7</a:t>
            </a:fld>
            <a:endParaRPr lang="en-US" altLang="en-US">
              <a:solidFill>
                <a:srgbClr val="FFFFFF"/>
              </a:solidFill>
            </a:endParaRPr>
          </a:p>
        </p:txBody>
      </p:sp>
      <p:sp>
        <p:nvSpPr>
          <p:cNvPr id="116738" name="Rectangle 2"/>
          <p:cNvSpPr>
            <a:spLocks noGrp="1" noChangeArrowheads="1"/>
          </p:cNvSpPr>
          <p:nvPr>
            <p:ph type="title"/>
          </p:nvPr>
        </p:nvSpPr>
        <p:spPr/>
        <p:txBody>
          <a:bodyPr/>
          <a:lstStyle/>
          <a:p>
            <a:r>
              <a:rPr lang="en-US" altLang="en-US"/>
              <a:t>Relating to C/C++</a:t>
            </a:r>
          </a:p>
        </p:txBody>
      </p:sp>
      <p:sp>
        <p:nvSpPr>
          <p:cNvPr id="116739" name="Text Box 3"/>
          <p:cNvSpPr txBox="1">
            <a:spLocks noChangeArrowheads="1"/>
          </p:cNvSpPr>
          <p:nvPr/>
        </p:nvSpPr>
        <p:spPr bwMode="auto">
          <a:xfrm>
            <a:off x="838200" y="2362200"/>
            <a:ext cx="2819400" cy="1295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C++ version:</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FF"/>
                </a:solidFill>
                <a:latin typeface="Courier New" pitchFamily="49" charset="0"/>
              </a:rPr>
              <a:t>char array[1000];</a:t>
            </a:r>
          </a:p>
          <a:p>
            <a:pPr>
              <a:lnSpc>
                <a:spcPct val="50000"/>
              </a:lnSpc>
              <a:spcBef>
                <a:spcPct val="50000"/>
              </a:spcBef>
            </a:pPr>
            <a:r>
              <a:rPr lang="en-US" altLang="en-US" sz="1800" b="1" dirty="0">
                <a:solidFill>
                  <a:srgbClr val="FFC000"/>
                </a:solidFill>
                <a:latin typeface="Courier New" pitchFamily="49" charset="0"/>
              </a:rPr>
              <a:t>char * p = array</a:t>
            </a:r>
            <a:r>
              <a:rPr lang="en-US" altLang="en-US" sz="1800" b="1" dirty="0">
                <a:solidFill>
                  <a:srgbClr val="FFFFFF"/>
                </a:solidFill>
                <a:latin typeface="Courier New" pitchFamily="49" charset="0"/>
              </a:rPr>
              <a:t>;</a:t>
            </a:r>
          </a:p>
        </p:txBody>
      </p:sp>
      <p:sp>
        <p:nvSpPr>
          <p:cNvPr id="11674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The value returned by OFFSET is a pointer. Compare the following code written for both C++ and assembly language:</a:t>
            </a:r>
          </a:p>
        </p:txBody>
      </p:sp>
      <p:sp>
        <p:nvSpPr>
          <p:cNvPr id="116741" name="Text Box 5"/>
          <p:cNvSpPr txBox="1">
            <a:spLocks noChangeArrowheads="1"/>
          </p:cNvSpPr>
          <p:nvPr/>
        </p:nvSpPr>
        <p:spPr bwMode="auto">
          <a:xfrm>
            <a:off x="4191000" y="2362200"/>
            <a:ext cx="4114800" cy="19050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Assembly language:</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a:solidFill>
                  <a:srgbClr val="FFFFFF"/>
                </a:solidFill>
                <a:latin typeface="Courier New" pitchFamily="49" charset="0"/>
              </a:rPr>
              <a:t>array BYTE 1000 DUP(?)</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err="1">
                <a:solidFill>
                  <a:srgbClr val="FFC000"/>
                </a:solidFill>
                <a:latin typeface="Courier New" pitchFamily="49" charset="0"/>
              </a:rPr>
              <a:t>mov</a:t>
            </a:r>
            <a:r>
              <a:rPr lang="en-US" altLang="en-US" sz="1800" b="1" dirty="0">
                <a:solidFill>
                  <a:srgbClr val="FFC000"/>
                </a:solidFill>
                <a:latin typeface="Courier New" pitchFamily="49" charset="0"/>
              </a:rPr>
              <a:t>	 </a:t>
            </a:r>
            <a:r>
              <a:rPr lang="en-US" altLang="en-US" sz="1800" b="1" dirty="0" err="1">
                <a:solidFill>
                  <a:srgbClr val="FFC000"/>
                </a:solidFill>
                <a:latin typeface="Courier New" pitchFamily="49" charset="0"/>
              </a:rPr>
              <a:t>esi,OFFSET</a:t>
            </a:r>
            <a:r>
              <a:rPr lang="en-US" altLang="en-US" sz="1800" b="1" dirty="0">
                <a:solidFill>
                  <a:srgbClr val="FFC000"/>
                </a:solidFill>
                <a:latin typeface="Courier New" pitchFamily="49" charset="0"/>
              </a:rPr>
              <a:t> array</a:t>
            </a:r>
          </a:p>
        </p:txBody>
      </p:sp>
    </p:spTree>
    <p:extLst>
      <p:ext uri="{BB962C8B-B14F-4D97-AF65-F5344CB8AC3E}">
        <p14:creationId xmlns:p14="http://schemas.microsoft.com/office/powerpoint/2010/main" val="70653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53A4FD76-59BE-4CCD-A4AA-73683146B519}" type="slidenum">
              <a:rPr lang="en-US" altLang="en-US"/>
              <a:pPr/>
              <a:t>8</a:t>
            </a:fld>
            <a:endParaRPr lang="en-US" altLang="en-US"/>
          </a:p>
        </p:txBody>
      </p:sp>
      <p:sp>
        <p:nvSpPr>
          <p:cNvPr id="124930" name="Rectangle 2"/>
          <p:cNvSpPr>
            <a:spLocks noGrp="1" noChangeArrowheads="1"/>
          </p:cNvSpPr>
          <p:nvPr>
            <p:ph type="title"/>
          </p:nvPr>
        </p:nvSpPr>
        <p:spPr/>
        <p:txBody>
          <a:bodyPr/>
          <a:lstStyle/>
          <a:p>
            <a:r>
              <a:rPr lang="en-US" altLang="en-US" dirty="0"/>
              <a:t>Indirect Operands </a:t>
            </a:r>
            <a:r>
              <a:rPr lang="en-US" altLang="en-US" sz="2400" dirty="0"/>
              <a:t>(1 of 2)</a:t>
            </a:r>
          </a:p>
        </p:txBody>
      </p:sp>
      <p:sp>
        <p:nvSpPr>
          <p:cNvPr id="124931" name="Text Box 3"/>
          <p:cNvSpPr txBox="1">
            <a:spLocks noChangeArrowheads="1"/>
          </p:cNvSpPr>
          <p:nvPr/>
        </p:nvSpPr>
        <p:spPr bwMode="auto">
          <a:xfrm>
            <a:off x="990600" y="2743200"/>
            <a:ext cx="7848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a:latin typeface="Courier New" pitchFamily="49" charset="0"/>
              </a:rPr>
              <a:t>val1 BYTE 10h,20h,30h</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i="1" dirty="0" err="1">
                <a:solidFill>
                  <a:srgbClr val="FFC000"/>
                </a:solidFill>
                <a:latin typeface="Courier New" pitchFamily="49" charset="0"/>
              </a:rPr>
              <a:t>mov</a:t>
            </a:r>
            <a:r>
              <a:rPr lang="en-US" altLang="en-US" sz="1800" b="1" i="1" dirty="0">
                <a:solidFill>
                  <a:srgbClr val="FFC000"/>
                </a:solidFill>
                <a:latin typeface="Courier New" pitchFamily="49" charset="0"/>
              </a:rPr>
              <a:t> </a:t>
            </a:r>
            <a:r>
              <a:rPr lang="en-US" altLang="en-US" sz="1800" b="1" i="1" dirty="0" err="1">
                <a:solidFill>
                  <a:srgbClr val="FFC000"/>
                </a:solidFill>
                <a:latin typeface="Courier New" pitchFamily="49" charset="0"/>
              </a:rPr>
              <a:t>esi,OFFSET</a:t>
            </a:r>
            <a:r>
              <a:rPr lang="en-US" altLang="en-US" sz="1800" b="1" i="1" dirty="0">
                <a:solidFill>
                  <a:srgbClr val="FFC000"/>
                </a:solidFill>
                <a:latin typeface="Courier New" pitchFamily="49" charset="0"/>
              </a:rPr>
              <a:t> </a:t>
            </a:r>
            <a:r>
              <a:rPr lang="en-US" altLang="en-US" sz="1800" b="1" i="1" dirty="0" smtClean="0">
                <a:solidFill>
                  <a:srgbClr val="FFC000"/>
                </a:solidFill>
                <a:latin typeface="Courier New" pitchFamily="49" charset="0"/>
              </a:rPr>
              <a:t>val1	; ESI = </a:t>
            </a:r>
            <a:r>
              <a:rPr lang="en-US" altLang="en-US" sz="1800" b="1" i="1" u="sng" dirty="0" smtClean="0">
                <a:solidFill>
                  <a:srgbClr val="FFC000"/>
                </a:solidFill>
                <a:latin typeface="Courier New" pitchFamily="49" charset="0"/>
              </a:rPr>
              <a:t>&amp;</a:t>
            </a:r>
            <a:r>
              <a:rPr lang="en-US" altLang="en-US" sz="1800" b="1" i="1" dirty="0" smtClean="0">
                <a:solidFill>
                  <a:srgbClr val="FFC000"/>
                </a:solidFill>
                <a:latin typeface="Courier New" pitchFamily="49" charset="0"/>
              </a:rPr>
              <a:t>val1 (in C/C++/Java)</a:t>
            </a:r>
            <a:endParaRPr lang="en-US" altLang="en-US" sz="1800" b="1" i="1" dirty="0">
              <a:solidFill>
                <a:srgbClr val="FFC000"/>
              </a:solidFill>
              <a:latin typeface="Courier New" pitchFamily="49" charset="0"/>
            </a:endParaRP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t>
            </a:r>
            <a:r>
              <a:rPr lang="en-US" altLang="en-US" sz="1800" b="1" i="1" dirty="0">
                <a:solidFill>
                  <a:srgbClr val="FFC000"/>
                </a:solidFill>
                <a:latin typeface="Courier New" pitchFamily="49" charset="0"/>
              </a:rPr>
              <a:t>,</a:t>
            </a:r>
            <a:r>
              <a:rPr lang="en-US" altLang="en-US" sz="1800" b="1" i="1" u="sng" dirty="0">
                <a:solidFill>
                  <a:srgbClr val="FFC000"/>
                </a:solidFill>
                <a:latin typeface="Courier New" pitchFamily="49" charset="0"/>
              </a:rPr>
              <a:t>[</a:t>
            </a:r>
            <a:r>
              <a:rPr lang="en-US" altLang="en-US" sz="1800" b="1" i="1" dirty="0" err="1">
                <a:solidFill>
                  <a:srgbClr val="FFC000"/>
                </a:solidFill>
                <a:latin typeface="Courier New" pitchFamily="49" charset="0"/>
              </a:rPr>
              <a:t>esi</a:t>
            </a:r>
            <a:r>
              <a:rPr lang="en-US" altLang="en-US" sz="1800" b="1" i="1" u="sng" dirty="0">
                <a:solidFill>
                  <a:srgbClr val="FFC000"/>
                </a:solidFill>
                <a:latin typeface="Courier New" pitchFamily="49" charset="0"/>
              </a:rPr>
              <a:t>]</a:t>
            </a:r>
            <a:r>
              <a:rPr lang="en-US" altLang="en-US" sz="1800" b="1" dirty="0">
                <a:latin typeface="Courier New" pitchFamily="49" charset="0"/>
              </a:rPr>
              <a:t>	; dereference ESI (AL = 10h)</a:t>
            </a:r>
          </a:p>
          <a:p>
            <a:pPr>
              <a:lnSpc>
                <a:spcPct val="50000"/>
              </a:lnSpc>
              <a:spcBef>
                <a:spcPct val="50000"/>
              </a:spcBef>
            </a:pP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inc</a:t>
            </a:r>
            <a:r>
              <a:rPr lang="en-US" altLang="en-US" sz="1800" b="1" dirty="0">
                <a:latin typeface="Courier New" pitchFamily="49" charset="0"/>
              </a:rPr>
              <a:t> </a:t>
            </a:r>
            <a:r>
              <a:rPr lang="en-US" altLang="en-US" sz="1800" b="1" dirty="0" err="1">
                <a:latin typeface="Courier New" pitchFamily="49" charset="0"/>
              </a:rPr>
              <a:t>esi</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t>
            </a:r>
            <a:r>
              <a:rPr lang="en-US" altLang="en-US" sz="1800" b="1" dirty="0" err="1">
                <a:latin typeface="Courier New" pitchFamily="49" charset="0"/>
              </a:rPr>
              <a:t>esi</a:t>
            </a:r>
            <a:r>
              <a:rPr lang="en-US" altLang="en-US" sz="1800" b="1" dirty="0">
                <a:latin typeface="Courier New" pitchFamily="49" charset="0"/>
              </a:rPr>
              <a:t>]	; AL = 20h</a:t>
            </a:r>
          </a:p>
          <a:p>
            <a:pPr>
              <a:lnSpc>
                <a:spcPct val="50000"/>
              </a:lnSpc>
              <a:spcBef>
                <a:spcPct val="50000"/>
              </a:spcBef>
            </a:pP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inc</a:t>
            </a:r>
            <a:r>
              <a:rPr lang="en-US" altLang="en-US" sz="1800" b="1" dirty="0">
                <a:latin typeface="Courier New" pitchFamily="49" charset="0"/>
              </a:rPr>
              <a:t> </a:t>
            </a:r>
            <a:r>
              <a:rPr lang="en-US" altLang="en-US" sz="1800" b="1" dirty="0" err="1">
                <a:latin typeface="Courier New" pitchFamily="49" charset="0"/>
              </a:rPr>
              <a:t>esi</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a:t>
            </a:r>
            <a:r>
              <a:rPr lang="en-US" altLang="en-US" sz="1800" b="1" dirty="0" err="1">
                <a:latin typeface="Courier New" pitchFamily="49" charset="0"/>
              </a:rPr>
              <a:t>esi</a:t>
            </a:r>
            <a:r>
              <a:rPr lang="en-US" altLang="en-US" sz="1800" b="1" dirty="0">
                <a:latin typeface="Courier New" pitchFamily="49" charset="0"/>
              </a:rPr>
              <a:t>]	; AL = 30h</a:t>
            </a:r>
          </a:p>
        </p:txBody>
      </p:sp>
      <p:sp>
        <p:nvSpPr>
          <p:cNvPr id="124932" name="Text Box 4"/>
          <p:cNvSpPr txBox="1">
            <a:spLocks noChangeArrowheads="1"/>
          </p:cNvSpPr>
          <p:nvPr/>
        </p:nvSpPr>
        <p:spPr bwMode="auto">
          <a:xfrm>
            <a:off x="914400" y="1066800"/>
            <a:ext cx="769620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An indirect operand holds the address of a variable, usually an array or string. It can be </a:t>
            </a:r>
            <a:r>
              <a:rPr lang="en-US" altLang="en-US" dirty="0">
                <a:solidFill>
                  <a:schemeClr val="tx2"/>
                </a:solidFill>
              </a:rPr>
              <a:t>dereferenced</a:t>
            </a:r>
            <a:r>
              <a:rPr lang="en-US" altLang="en-US" dirty="0"/>
              <a:t> (just like a pointer</a:t>
            </a:r>
            <a:r>
              <a:rPr lang="en-US" altLang="en-US" dirty="0" smtClean="0"/>
              <a:t>).</a:t>
            </a:r>
          </a:p>
          <a:p>
            <a:pPr lvl="1">
              <a:spcBef>
                <a:spcPct val="50000"/>
              </a:spcBef>
            </a:pPr>
            <a:r>
              <a:rPr lang="en-US" altLang="en-US" dirty="0" smtClean="0">
                <a:solidFill>
                  <a:srgbClr val="FFC000"/>
                </a:solidFill>
              </a:rPr>
              <a:t>A </a:t>
            </a:r>
            <a:r>
              <a:rPr lang="en-US" altLang="en-US" b="1" i="1" u="sng" dirty="0" smtClean="0">
                <a:solidFill>
                  <a:srgbClr val="FFC000"/>
                </a:solidFill>
              </a:rPr>
              <a:t>pointer variable</a:t>
            </a:r>
            <a:r>
              <a:rPr lang="en-US" altLang="en-US" dirty="0" smtClean="0">
                <a:solidFill>
                  <a:srgbClr val="FFC000"/>
                </a:solidFill>
              </a:rPr>
              <a:t> (</a:t>
            </a:r>
            <a:r>
              <a:rPr lang="en-US" altLang="en-US" dirty="0" err="1" smtClean="0">
                <a:solidFill>
                  <a:srgbClr val="FFC000"/>
                </a:solidFill>
              </a:rPr>
              <a:t>mem</a:t>
            </a:r>
            <a:r>
              <a:rPr lang="en-US" altLang="en-US" dirty="0" smtClean="0">
                <a:solidFill>
                  <a:srgbClr val="FFC000"/>
                </a:solidFill>
              </a:rPr>
              <a:t> or </a:t>
            </a:r>
            <a:r>
              <a:rPr lang="en-US" altLang="en-US" dirty="0" err="1" smtClean="0">
                <a:solidFill>
                  <a:srgbClr val="FFC000"/>
                </a:solidFill>
              </a:rPr>
              <a:t>reg</a:t>
            </a:r>
            <a:r>
              <a:rPr lang="en-US" altLang="en-US" dirty="0" smtClean="0">
                <a:solidFill>
                  <a:srgbClr val="FFC000"/>
                </a:solidFill>
              </a:rPr>
              <a:t>) is a variable (</a:t>
            </a:r>
            <a:r>
              <a:rPr lang="en-US" altLang="en-US" dirty="0" err="1" smtClean="0">
                <a:solidFill>
                  <a:srgbClr val="FFC000"/>
                </a:solidFill>
              </a:rPr>
              <a:t>mem</a:t>
            </a:r>
            <a:r>
              <a:rPr lang="en-US" altLang="en-US" dirty="0" smtClean="0">
                <a:solidFill>
                  <a:srgbClr val="FFC000"/>
                </a:solidFill>
              </a:rPr>
              <a:t> or </a:t>
            </a:r>
            <a:r>
              <a:rPr lang="en-US" altLang="en-US" dirty="0" err="1" smtClean="0">
                <a:solidFill>
                  <a:srgbClr val="FFC000"/>
                </a:solidFill>
              </a:rPr>
              <a:t>reg</a:t>
            </a:r>
            <a:r>
              <a:rPr lang="en-US" altLang="en-US" dirty="0" smtClean="0">
                <a:solidFill>
                  <a:srgbClr val="FFC000"/>
                </a:solidFill>
              </a:rPr>
              <a:t>) containing an address as value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5026067-28B1-490A-9126-BFD682DAD877}" type="slidenum">
              <a:rPr lang="en-US" altLang="en-US">
                <a:solidFill>
                  <a:srgbClr val="FF9966"/>
                </a:solidFill>
              </a:rPr>
              <a:pPr/>
              <a:t>9</a:t>
            </a:fld>
            <a:endParaRPr lang="en-US" altLang="en-US">
              <a:solidFill>
                <a:srgbClr val="FF9966"/>
              </a:solidFill>
            </a:endParaRPr>
          </a:p>
        </p:txBody>
      </p:sp>
      <p:sp>
        <p:nvSpPr>
          <p:cNvPr id="107522" name="Rectangle 2"/>
          <p:cNvSpPr>
            <a:spLocks noGrp="1" noChangeArrowheads="1"/>
          </p:cNvSpPr>
          <p:nvPr>
            <p:ph type="title"/>
          </p:nvPr>
        </p:nvSpPr>
        <p:spPr/>
        <p:txBody>
          <a:bodyPr/>
          <a:lstStyle/>
          <a:p>
            <a:r>
              <a:rPr lang="en-US" altLang="en-US" dirty="0"/>
              <a:t>The Type of an Indirect Operand</a:t>
            </a:r>
            <a:endParaRPr lang="fr-CA" altLang="en-US" dirty="0"/>
          </a:p>
        </p:txBody>
      </p:sp>
      <p:sp>
        <p:nvSpPr>
          <p:cNvPr id="107523" name="Rectangle 3"/>
          <p:cNvSpPr>
            <a:spLocks noGrp="1" noChangeArrowheads="1"/>
          </p:cNvSpPr>
          <p:nvPr>
            <p:ph type="body" idx="1"/>
          </p:nvPr>
        </p:nvSpPr>
        <p:spPr>
          <a:xfrm>
            <a:off x="152400" y="838200"/>
            <a:ext cx="8839200" cy="5943600"/>
          </a:xfrm>
        </p:spPr>
        <p:txBody>
          <a:bodyPr/>
          <a:lstStyle/>
          <a:p>
            <a:pPr algn="just">
              <a:lnSpc>
                <a:spcPct val="90000"/>
              </a:lnSpc>
            </a:pPr>
            <a:r>
              <a:rPr lang="en-US" altLang="en-US" sz="2000" dirty="0"/>
              <a:t>The type of an indirect operand is determined by the assembler when it is used in an instruction that needs two operands of the same type. </a:t>
            </a:r>
          </a:p>
          <a:p>
            <a:pPr lvl="2" algn="just">
              <a:lnSpc>
                <a:spcPct val="90000"/>
              </a:lnSpc>
            </a:pPr>
            <a:r>
              <a:rPr lang="en-US" altLang="en-US" sz="1800" dirty="0" err="1"/>
              <a:t>mov</a:t>
            </a:r>
            <a:r>
              <a:rPr lang="en-US" altLang="en-US" sz="1800" dirty="0"/>
              <a:t> </a:t>
            </a:r>
            <a:r>
              <a:rPr lang="en-US" altLang="en-US" sz="1800" dirty="0" err="1"/>
              <a:t>eax</a:t>
            </a:r>
            <a:r>
              <a:rPr lang="en-US" altLang="en-US" sz="1800" dirty="0"/>
              <a:t>,   [</a:t>
            </a:r>
            <a:r>
              <a:rPr lang="en-US" altLang="en-US" sz="1800" dirty="0" err="1"/>
              <a:t>ebx</a:t>
            </a:r>
            <a:r>
              <a:rPr lang="en-US" altLang="en-US" sz="1800" dirty="0"/>
              <a:t>] ;a double word is moved</a:t>
            </a:r>
          </a:p>
          <a:p>
            <a:pPr lvl="2" algn="just">
              <a:lnSpc>
                <a:spcPct val="90000"/>
              </a:lnSpc>
            </a:pPr>
            <a:r>
              <a:rPr lang="en-US" altLang="en-US" sz="1800" dirty="0" err="1"/>
              <a:t>mov</a:t>
            </a:r>
            <a:r>
              <a:rPr lang="en-US" altLang="en-US" sz="1800" dirty="0"/>
              <a:t> ax,    [</a:t>
            </a:r>
            <a:r>
              <a:rPr lang="en-US" altLang="en-US" sz="1800" dirty="0" err="1"/>
              <a:t>ebx</a:t>
            </a:r>
            <a:r>
              <a:rPr lang="en-US" altLang="en-US" sz="1800" dirty="0"/>
              <a:t>] ;a word is moved</a:t>
            </a:r>
          </a:p>
          <a:p>
            <a:pPr lvl="2" algn="just">
              <a:lnSpc>
                <a:spcPct val="90000"/>
              </a:lnSpc>
            </a:pPr>
            <a:r>
              <a:rPr lang="en-US" altLang="en-US" sz="1800" dirty="0" err="1"/>
              <a:t>mov</a:t>
            </a:r>
            <a:r>
              <a:rPr lang="en-US" altLang="en-US" sz="1800" dirty="0"/>
              <a:t> [</a:t>
            </a:r>
            <a:r>
              <a:rPr lang="en-US" altLang="en-US" sz="1800" dirty="0" err="1"/>
              <a:t>ebx</a:t>
            </a:r>
            <a:r>
              <a:rPr lang="en-US" altLang="en-US" sz="1800" dirty="0"/>
              <a:t>], ah    ;a byte is </a:t>
            </a:r>
            <a:r>
              <a:rPr lang="en-US" altLang="en-US" sz="1800" dirty="0" smtClean="0"/>
              <a:t>moved</a:t>
            </a:r>
          </a:p>
          <a:p>
            <a:pPr lvl="2" algn="just">
              <a:lnSpc>
                <a:spcPct val="90000"/>
              </a:lnSpc>
            </a:pPr>
            <a:endParaRPr lang="en-US" altLang="en-US" sz="1800" dirty="0"/>
          </a:p>
          <a:p>
            <a:pPr algn="just">
              <a:lnSpc>
                <a:spcPct val="90000"/>
              </a:lnSpc>
            </a:pPr>
            <a:r>
              <a:rPr lang="en-US" altLang="en-US" sz="2000" dirty="0"/>
              <a:t>However, in some cases, the assembler cannot determine the type</a:t>
            </a:r>
            <a:r>
              <a:rPr lang="en-US" altLang="en-US" sz="2000" dirty="0" smtClean="0"/>
              <a:t>.</a:t>
            </a:r>
            <a:endParaRPr lang="en-US" altLang="en-US" sz="2000" dirty="0"/>
          </a:p>
          <a:p>
            <a:pPr lvl="2" algn="just">
              <a:lnSpc>
                <a:spcPct val="90000"/>
              </a:lnSpc>
            </a:pPr>
            <a:r>
              <a:rPr lang="en-US" altLang="en-US" sz="1800" dirty="0" err="1"/>
              <a:t>mov</a:t>
            </a:r>
            <a:r>
              <a:rPr lang="en-US" altLang="en-US" sz="1800" dirty="0"/>
              <a:t> [</a:t>
            </a:r>
            <a:r>
              <a:rPr lang="en-US" altLang="en-US" sz="1800" dirty="0" err="1"/>
              <a:t>eax</a:t>
            </a:r>
            <a:r>
              <a:rPr lang="en-US" altLang="en-US" sz="1800" dirty="0"/>
              <a:t>],1 ;</a:t>
            </a:r>
            <a:r>
              <a:rPr lang="en-US" altLang="en-US" sz="1800" dirty="0">
                <a:solidFill>
                  <a:srgbClr val="FF0000"/>
                </a:solidFill>
              </a:rPr>
              <a:t>error </a:t>
            </a:r>
          </a:p>
          <a:p>
            <a:pPr lvl="1" algn="just">
              <a:lnSpc>
                <a:spcPct val="90000"/>
              </a:lnSpc>
            </a:pPr>
            <a:r>
              <a:rPr lang="en-US" altLang="en-US" sz="2000" dirty="0"/>
              <a:t>Indeed, how many bytes should be moved at the address contained in EAX?</a:t>
            </a:r>
          </a:p>
          <a:p>
            <a:pPr lvl="1" algn="just">
              <a:lnSpc>
                <a:spcPct val="90000"/>
              </a:lnSpc>
            </a:pPr>
            <a:r>
              <a:rPr lang="en-US" altLang="en-US" sz="2000" dirty="0" err="1"/>
              <a:t>Sould</a:t>
            </a:r>
            <a:r>
              <a:rPr lang="en-US" altLang="en-US" sz="2000" dirty="0"/>
              <a:t> we move 01h? or 0001h? or 00000001h ?? Here we need to specify explicitly the type to the </a:t>
            </a:r>
            <a:r>
              <a:rPr lang="en-US" altLang="en-US" sz="2000" dirty="0" smtClean="0"/>
              <a:t>assembler</a:t>
            </a:r>
          </a:p>
          <a:p>
            <a:pPr lvl="1" algn="just">
              <a:lnSpc>
                <a:spcPct val="90000"/>
              </a:lnSpc>
            </a:pPr>
            <a:endParaRPr lang="en-US" altLang="en-US" sz="2000" dirty="0"/>
          </a:p>
          <a:p>
            <a:pPr algn="just">
              <a:lnSpc>
                <a:spcPct val="90000"/>
              </a:lnSpc>
            </a:pPr>
            <a:r>
              <a:rPr lang="en-US" altLang="en-US" sz="2000" dirty="0"/>
              <a:t>The </a:t>
            </a:r>
            <a:r>
              <a:rPr lang="en-US" altLang="en-US" sz="2000" dirty="0">
                <a:solidFill>
                  <a:srgbClr val="FF0000"/>
                </a:solidFill>
              </a:rPr>
              <a:t>PTR operator</a:t>
            </a:r>
            <a:r>
              <a:rPr lang="en-US" altLang="en-US" sz="2000" dirty="0"/>
              <a:t> forces the type of an operand. </a:t>
            </a:r>
            <a:r>
              <a:rPr lang="fr-CA" altLang="en-US" sz="2000" dirty="0" err="1"/>
              <a:t>Hence</a:t>
            </a:r>
            <a:r>
              <a:rPr lang="en-US" altLang="en-US" sz="2000" dirty="0"/>
              <a:t>:</a:t>
            </a:r>
          </a:p>
          <a:p>
            <a:pPr lvl="2" algn="just">
              <a:lnSpc>
                <a:spcPct val="90000"/>
              </a:lnSpc>
            </a:pPr>
            <a:r>
              <a:rPr lang="en-US" altLang="en-US" sz="1800" dirty="0" err="1"/>
              <a:t>mov</a:t>
            </a:r>
            <a:r>
              <a:rPr lang="en-US" altLang="en-US" sz="1800" dirty="0"/>
              <a:t> byte </a:t>
            </a:r>
            <a:r>
              <a:rPr lang="en-US" altLang="en-US" sz="1800" dirty="0" err="1"/>
              <a:t>ptr</a:t>
            </a:r>
            <a:r>
              <a:rPr lang="en-US" altLang="en-US" sz="1800" dirty="0"/>
              <a:t>  [</a:t>
            </a:r>
            <a:r>
              <a:rPr lang="en-US" altLang="en-US" sz="1800" dirty="0" err="1"/>
              <a:t>eax</a:t>
            </a:r>
            <a:r>
              <a:rPr lang="en-US" altLang="en-US" sz="1800" dirty="0"/>
              <a:t>], 1 ;moves 01h</a:t>
            </a:r>
          </a:p>
          <a:p>
            <a:pPr lvl="2" algn="just">
              <a:lnSpc>
                <a:spcPct val="90000"/>
              </a:lnSpc>
            </a:pPr>
            <a:r>
              <a:rPr lang="en-US" altLang="en-US" sz="1800" dirty="0" err="1"/>
              <a:t>mov</a:t>
            </a:r>
            <a:r>
              <a:rPr lang="en-US" altLang="en-US" sz="1800" dirty="0"/>
              <a:t> word </a:t>
            </a:r>
            <a:r>
              <a:rPr lang="en-US" altLang="en-US" sz="1800" dirty="0" err="1"/>
              <a:t>ptr</a:t>
            </a:r>
            <a:r>
              <a:rPr lang="en-US" altLang="en-US" sz="1800" dirty="0"/>
              <a:t>  [</a:t>
            </a:r>
            <a:r>
              <a:rPr lang="en-US" altLang="en-US" sz="1800" dirty="0" err="1"/>
              <a:t>eax</a:t>
            </a:r>
            <a:r>
              <a:rPr lang="en-US" altLang="en-US" sz="1800" dirty="0"/>
              <a:t>], 1 ;moves 0001h</a:t>
            </a:r>
          </a:p>
          <a:p>
            <a:pPr lvl="2" algn="just">
              <a:lnSpc>
                <a:spcPct val="90000"/>
              </a:lnSpc>
            </a:pPr>
            <a:r>
              <a:rPr lang="en-US" altLang="en-US" sz="1800" dirty="0" err="1"/>
              <a:t>mov</a:t>
            </a:r>
            <a:r>
              <a:rPr lang="en-US" altLang="en-US" sz="1800" dirty="0"/>
              <a:t> </a:t>
            </a:r>
            <a:r>
              <a:rPr lang="en-US" altLang="en-US" sz="1800" dirty="0" err="1"/>
              <a:t>dword</a:t>
            </a:r>
            <a:r>
              <a:rPr lang="en-US" altLang="en-US" sz="1800" dirty="0"/>
              <a:t> </a:t>
            </a:r>
            <a:r>
              <a:rPr lang="en-US" altLang="en-US" sz="1800" dirty="0" err="1"/>
              <a:t>ptr</a:t>
            </a:r>
            <a:r>
              <a:rPr lang="en-US" altLang="en-US" sz="1800" dirty="0"/>
              <a:t> [</a:t>
            </a:r>
            <a:r>
              <a:rPr lang="en-US" altLang="en-US" sz="1800" dirty="0" err="1"/>
              <a:t>eax</a:t>
            </a:r>
            <a:r>
              <a:rPr lang="en-US" altLang="en-US" sz="1800" dirty="0"/>
              <a:t>], 1 ;moves 00000001h</a:t>
            </a:r>
          </a:p>
          <a:p>
            <a:pPr lvl="2" algn="just">
              <a:lnSpc>
                <a:spcPct val="90000"/>
              </a:lnSpc>
            </a:pPr>
            <a:r>
              <a:rPr lang="en-US" altLang="en-US" sz="1800" dirty="0" err="1"/>
              <a:t>mov</a:t>
            </a:r>
            <a:r>
              <a:rPr lang="en-US" altLang="en-US" sz="1800" dirty="0"/>
              <a:t> qword </a:t>
            </a:r>
            <a:r>
              <a:rPr lang="en-US" altLang="en-US" sz="1800" dirty="0" err="1"/>
              <a:t>ptr</a:t>
            </a:r>
            <a:r>
              <a:rPr lang="en-US" altLang="en-US" sz="1800" dirty="0"/>
              <a:t> [</a:t>
            </a:r>
            <a:r>
              <a:rPr lang="en-US" altLang="en-US" sz="1800" dirty="0" err="1"/>
              <a:t>eax</a:t>
            </a:r>
            <a:r>
              <a:rPr lang="en-US" altLang="en-US" sz="1800" dirty="0"/>
              <a:t>], 1 ;</a:t>
            </a:r>
            <a:r>
              <a:rPr lang="en-US" altLang="en-US" sz="1800" dirty="0">
                <a:solidFill>
                  <a:srgbClr val="FF0000"/>
                </a:solidFill>
              </a:rPr>
              <a:t>error, illegal op. size</a:t>
            </a:r>
            <a:endParaRPr lang="en-US" altLang="en-US" sz="1800" dirty="0"/>
          </a:p>
        </p:txBody>
      </p:sp>
    </p:spTree>
    <p:extLst>
      <p:ext uri="{BB962C8B-B14F-4D97-AF65-F5344CB8AC3E}">
        <p14:creationId xmlns:p14="http://schemas.microsoft.com/office/powerpoint/2010/main" val="353561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3101</TotalTime>
  <Words>2636</Words>
  <Application>Microsoft Macintosh PowerPoint</Application>
  <PresentationFormat>On-screen Show (4:3)</PresentationFormat>
  <Paragraphs>584</Paragraphs>
  <Slides>36</Slides>
  <Notes>11</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2</vt:i4>
      </vt:variant>
      <vt:variant>
        <vt:lpstr>Slide Titles</vt:lpstr>
      </vt:variant>
      <vt:variant>
        <vt:i4>36</vt:i4>
      </vt:variant>
    </vt:vector>
  </HeadingPairs>
  <TitlesOfParts>
    <vt:vector size="56" baseType="lpstr">
      <vt:lpstr>Arial Black</vt:lpstr>
      <vt:lpstr>Arial Narrow</vt:lpstr>
      <vt:lpstr>Courier New</vt:lpstr>
      <vt:lpstr>Monotype Sorts</vt:lpstr>
      <vt:lpstr>Times New Roman</vt:lpstr>
      <vt:lpstr>Viner Hand ITC</vt:lpstr>
      <vt:lpstr>Wingdings</vt:lpstr>
      <vt:lpstr>Arial</vt:lpstr>
      <vt:lpstr>Soaring</vt:lpstr>
      <vt:lpstr>CodeStyle</vt:lpstr>
      <vt:lpstr>1_CodeStyle</vt:lpstr>
      <vt:lpstr>2_CodeStyle</vt:lpstr>
      <vt:lpstr>3_CodeStyle</vt:lpstr>
      <vt:lpstr>5_CodeStyle</vt:lpstr>
      <vt:lpstr>6_CodeStyle</vt:lpstr>
      <vt:lpstr>7_CodeStyle</vt:lpstr>
      <vt:lpstr>2_Soaring</vt:lpstr>
      <vt:lpstr>3_Soaring</vt:lpstr>
      <vt:lpstr>VISIO</vt:lpstr>
      <vt:lpstr>Clip</vt:lpstr>
      <vt:lpstr>Assembly Language for x86 Processors 6th Edition  </vt:lpstr>
      <vt:lpstr>Addressing Modes</vt:lpstr>
      <vt:lpstr>Indirect Addressing</vt:lpstr>
      <vt:lpstr>Getting the Address of a Memory Location</vt:lpstr>
      <vt:lpstr>OFFSET Operator</vt:lpstr>
      <vt:lpstr>OFFSET Examples</vt:lpstr>
      <vt:lpstr>Relating to C/C++</vt:lpstr>
      <vt:lpstr>Indirect Operands (1 of 2)</vt:lpstr>
      <vt:lpstr>The Type of an Indirect Operand</vt:lpstr>
      <vt:lpstr>Indirect Operands (2 of 2)</vt:lpstr>
      <vt:lpstr>PTR Operator</vt:lpstr>
      <vt:lpstr>Little Endian Order</vt:lpstr>
      <vt:lpstr>PTR Operator Examples</vt:lpstr>
      <vt:lpstr>PTR Operator (cont)</vt:lpstr>
      <vt:lpstr>Your turn . . .</vt:lpstr>
      <vt:lpstr>Array Sum Example</vt:lpstr>
      <vt:lpstr>Ex: Summing the Elements of an Array</vt:lpstr>
      <vt:lpstr>Indexed Operands</vt:lpstr>
      <vt:lpstr>Indexed Operands</vt:lpstr>
      <vt:lpstr>Index Scaling</vt:lpstr>
      <vt:lpstr>TYPE Operator</vt:lpstr>
      <vt:lpstr>Using Indexed Operands and Scaling</vt:lpstr>
      <vt:lpstr>Indirect Addressing with Two Registers*</vt:lpstr>
      <vt:lpstr>Pointers</vt:lpstr>
      <vt:lpstr>LENGTHOF Operator</vt:lpstr>
      <vt:lpstr>SIZEOF Operator</vt:lpstr>
      <vt:lpstr>Spanning Multiple Lines (1 of 2)</vt:lpstr>
      <vt:lpstr>Spanning Multiple Lines (2 of 2)</vt:lpstr>
      <vt:lpstr>Summing an Integer Array (Using Data-Related Operators and Directives)</vt:lpstr>
      <vt:lpstr>Copying a String</vt:lpstr>
      <vt:lpstr>Your turn . . .</vt:lpstr>
      <vt:lpstr>LABEL Directive</vt:lpstr>
      <vt:lpstr>The LABEL Directive</vt:lpstr>
      <vt:lpstr>Exercise 3</vt:lpstr>
      <vt:lpstr>Exercise 4</vt:lpstr>
      <vt:lpstr>46 69 6E 61 6C</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Alioune Ngom</cp:lastModifiedBy>
  <cp:revision>775</cp:revision>
  <cp:lastPrinted>1601-01-01T00:00:00Z</cp:lastPrinted>
  <dcterms:created xsi:type="dcterms:W3CDTF">2002-05-30T02:31:33Z</dcterms:created>
  <dcterms:modified xsi:type="dcterms:W3CDTF">2016-02-03T13:12:34Z</dcterms:modified>
</cp:coreProperties>
</file>