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73" r:id="rId2"/>
    <p:sldMasterId id="2147483686" r:id="rId3"/>
    <p:sldMasterId id="2147483725" r:id="rId4"/>
    <p:sldMasterId id="2147483738" r:id="rId5"/>
  </p:sldMasterIdLst>
  <p:notesMasterIdLst>
    <p:notesMasterId r:id="rId30"/>
  </p:notesMasterIdLst>
  <p:handoutMasterIdLst>
    <p:handoutMasterId r:id="rId31"/>
  </p:handoutMasterIdLst>
  <p:sldIdLst>
    <p:sldId id="256" r:id="rId6"/>
    <p:sldId id="326" r:id="rId7"/>
    <p:sldId id="281" r:id="rId8"/>
    <p:sldId id="327" r:id="rId9"/>
    <p:sldId id="319" r:id="rId10"/>
    <p:sldId id="339" r:id="rId11"/>
    <p:sldId id="335" r:id="rId12"/>
    <p:sldId id="336" r:id="rId13"/>
    <p:sldId id="282" r:id="rId14"/>
    <p:sldId id="283" r:id="rId15"/>
    <p:sldId id="337" r:id="rId16"/>
    <p:sldId id="338" r:id="rId17"/>
    <p:sldId id="284" r:id="rId18"/>
    <p:sldId id="332" r:id="rId19"/>
    <p:sldId id="266" r:id="rId20"/>
    <p:sldId id="340" r:id="rId21"/>
    <p:sldId id="341" r:id="rId22"/>
    <p:sldId id="287" r:id="rId23"/>
    <p:sldId id="311" r:id="rId24"/>
    <p:sldId id="286" r:id="rId25"/>
    <p:sldId id="333" r:id="rId26"/>
    <p:sldId id="334" r:id="rId27"/>
    <p:sldId id="308" r:id="rId28"/>
    <p:sldId id="263" r:id="rId29"/>
  </p:sldIdLst>
  <p:sldSz cx="9144000" cy="6858000" type="screen4x3"/>
  <p:notesSz cx="6858000" cy="91440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0927"/>
  </p:normalViewPr>
  <p:slideViewPr>
    <p:cSldViewPr>
      <p:cViewPr varScale="1">
        <p:scale>
          <a:sx n="161" d="100"/>
          <a:sy n="161" d="100"/>
        </p:scale>
        <p:origin x="464" y="20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136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4" Type="http://schemas.openxmlformats.org/officeDocument/2006/relationships/slide" Target="slides/slide14.xml"/><Relationship Id="rId5" Type="http://schemas.openxmlformats.org/officeDocument/2006/relationships/slide" Target="slides/slide21.xml"/><Relationship Id="rId1" Type="http://schemas.openxmlformats.org/officeDocument/2006/relationships/slide" Target="slides/slide2.xml"/><Relationship Id="rId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098E87F2-7C2C-42D1-83D4-0FB1FF36B4E9}" type="slidenum">
              <a:rPr lang="en-US" altLang="en-US"/>
              <a:pPr>
                <a:defRPr/>
              </a:pPr>
              <a:t>‹#›</a:t>
            </a:fld>
            <a:endParaRPr lang="en-US" altLang="en-US"/>
          </a:p>
        </p:txBody>
      </p:sp>
    </p:spTree>
    <p:extLst>
      <p:ext uri="{BB962C8B-B14F-4D97-AF65-F5344CB8AC3E}">
        <p14:creationId xmlns:p14="http://schemas.microsoft.com/office/powerpoint/2010/main" val="3550247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497A235-71E4-4EE6-B1D9-EBE60E4B709C}" type="slidenum">
              <a:rPr lang="en-US" altLang="en-US"/>
              <a:pPr>
                <a:defRPr/>
              </a:pPr>
              <a:t>‹#›</a:t>
            </a:fld>
            <a:endParaRPr lang="en-US" altLang="en-US"/>
          </a:p>
        </p:txBody>
      </p:sp>
    </p:spTree>
    <p:extLst>
      <p:ext uri="{BB962C8B-B14F-4D97-AF65-F5344CB8AC3E}">
        <p14:creationId xmlns:p14="http://schemas.microsoft.com/office/powerpoint/2010/main" val="477468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C756B8-DB7E-42EF-967F-2A10ECDB616C}" type="slidenum">
              <a:rPr lang="en-US" altLang="en-US">
                <a:solidFill>
                  <a:srgbClr val="EEECE1"/>
                </a:solidFill>
              </a:rPr>
              <a:pPr/>
              <a:t>2</a:t>
            </a:fld>
            <a:endParaRPr lang="en-US" altLang="en-US">
              <a:solidFill>
                <a:srgbClr val="EEECE1"/>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42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64C05-5175-4070-A752-49567E346976}" type="slidenum">
              <a:rPr lang="en-US" altLang="en-US">
                <a:solidFill>
                  <a:srgbClr val="EEECE1"/>
                </a:solidFill>
              </a:rPr>
              <a:pPr/>
              <a:t>4</a:t>
            </a:fld>
            <a:endParaRPr lang="en-US" altLang="en-US">
              <a:solidFill>
                <a:srgbClr val="EEECE1"/>
              </a:solidFill>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6554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9B44BD-D4D5-47EB-9E03-379ECFECC411}" type="slidenum">
              <a:rPr lang="en-US" altLang="en-US">
                <a:solidFill>
                  <a:srgbClr val="EEECE1"/>
                </a:solidFill>
              </a:rPr>
              <a:pPr/>
              <a:t>7</a:t>
            </a:fld>
            <a:endParaRPr lang="en-US" altLang="en-US">
              <a:solidFill>
                <a:srgbClr val="EEECE1"/>
              </a:solidFill>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175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BEDDB-763C-458A-9113-31DF6009261F}" type="slidenum">
              <a:rPr lang="en-US" altLang="en-US">
                <a:solidFill>
                  <a:srgbClr val="EEECE1"/>
                </a:solidFill>
              </a:rPr>
              <a:pPr/>
              <a:t>8</a:t>
            </a:fld>
            <a:endParaRPr lang="en-US" altLang="en-US">
              <a:solidFill>
                <a:srgbClr val="EEECE1"/>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13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BDE50E-D1A1-44A9-9790-C3961D6D0EA0}" type="slidenum">
              <a:rPr lang="en-US" altLang="en-US">
                <a:solidFill>
                  <a:srgbClr val="EEECE1"/>
                </a:solidFill>
              </a:rPr>
              <a:pPr/>
              <a:t>11</a:t>
            </a:fld>
            <a:endParaRPr lang="en-US" altLang="en-US">
              <a:solidFill>
                <a:srgbClr val="EEECE1"/>
              </a:solidFill>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768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02C5C4-42B2-4208-993C-A15F60B3DA7D}" type="slidenum">
              <a:rPr lang="en-US" altLang="en-US">
                <a:solidFill>
                  <a:srgbClr val="EEECE1"/>
                </a:solidFill>
              </a:rPr>
              <a:pPr/>
              <a:t>12</a:t>
            </a:fld>
            <a:endParaRPr lang="en-US" altLang="en-US">
              <a:solidFill>
                <a:srgbClr val="EEECE1"/>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172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40585-2F2F-47B6-A400-A6115AC2BCB7}" type="slidenum">
              <a:rPr lang="en-US" altLang="en-US">
                <a:solidFill>
                  <a:srgbClr val="EEECE1"/>
                </a:solidFill>
              </a:rPr>
              <a:pPr/>
              <a:t>14</a:t>
            </a:fld>
            <a:endParaRPr lang="en-US" altLang="en-US">
              <a:solidFill>
                <a:srgbClr val="EEECE1"/>
              </a:solidFil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7090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80DE53-CC1E-4327-99FE-6DA2100FC722}" type="slidenum">
              <a:rPr lang="en-US" altLang="en-US">
                <a:solidFill>
                  <a:srgbClr val="EEECE1"/>
                </a:solidFill>
              </a:rPr>
              <a:pPr/>
              <a:t>21</a:t>
            </a:fld>
            <a:endParaRPr lang="en-US" altLang="en-US">
              <a:solidFill>
                <a:srgbClr val="EEECE1"/>
              </a:solidFill>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515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F17AC-024D-4641-B03D-611F2F09208B}" type="slidenum">
              <a:rPr lang="en-US" altLang="en-US">
                <a:solidFill>
                  <a:srgbClr val="EEECE1"/>
                </a:solidFill>
              </a:rPr>
              <a:pPr/>
              <a:t>22</a:t>
            </a:fld>
            <a:endParaRPr lang="en-US" altLang="en-US">
              <a:solidFill>
                <a:srgbClr val="EEECE1"/>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433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59303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3F97A2F1-ADC8-4656-9461-8DA959C5156A}" type="slidenum">
              <a:rPr lang="en-US" altLang="en-US"/>
              <a:pPr>
                <a:defRPr/>
              </a:pPr>
              <a:t>‹#›</a:t>
            </a:fld>
            <a:endParaRPr lang="en-US" altLang="en-US"/>
          </a:p>
        </p:txBody>
      </p:sp>
    </p:spTree>
    <p:extLst>
      <p:ext uri="{BB962C8B-B14F-4D97-AF65-F5344CB8AC3E}">
        <p14:creationId xmlns:p14="http://schemas.microsoft.com/office/powerpoint/2010/main" val="45539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0972222D-2D37-48F9-8C6D-B3CC1C67EBBE}" type="slidenum">
              <a:rPr lang="en-US" altLang="en-US"/>
              <a:pPr>
                <a:defRPr/>
              </a:pPr>
              <a:t>‹#›</a:t>
            </a:fld>
            <a:endParaRPr lang="en-US" altLang="en-US"/>
          </a:p>
        </p:txBody>
      </p:sp>
    </p:spTree>
    <p:extLst>
      <p:ext uri="{BB962C8B-B14F-4D97-AF65-F5344CB8AC3E}">
        <p14:creationId xmlns:p14="http://schemas.microsoft.com/office/powerpoint/2010/main" val="1283539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25603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37445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8054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6115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20948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38245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94898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611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7A58CAEF-50C6-43AD-BC51-51EEBCB88365}" type="slidenum">
              <a:rPr lang="en-US" altLang="en-US"/>
              <a:pPr>
                <a:defRPr/>
              </a:pPr>
              <a:t>‹#›</a:t>
            </a:fld>
            <a:endParaRPr lang="en-US" altLang="en-US"/>
          </a:p>
        </p:txBody>
      </p:sp>
    </p:spTree>
    <p:extLst>
      <p:ext uri="{BB962C8B-B14F-4D97-AF65-F5344CB8AC3E}">
        <p14:creationId xmlns:p14="http://schemas.microsoft.com/office/powerpoint/2010/main" val="3742965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97829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70369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7891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28789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5435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49422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85391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64991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9469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4970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CECE28C1-9B6A-4E58-BF96-98A938C653CB}" type="slidenum">
              <a:rPr lang="en-US" altLang="en-US"/>
              <a:pPr>
                <a:defRPr/>
              </a:pPr>
              <a:t>‹#›</a:t>
            </a:fld>
            <a:endParaRPr lang="en-US" altLang="en-US"/>
          </a:p>
        </p:txBody>
      </p:sp>
    </p:spTree>
    <p:extLst>
      <p:ext uri="{BB962C8B-B14F-4D97-AF65-F5344CB8AC3E}">
        <p14:creationId xmlns:p14="http://schemas.microsoft.com/office/powerpoint/2010/main" val="255570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86713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272273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962257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416497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864784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952567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345158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56115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141126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5568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50ADC988-0F83-4D77-84BF-A8019AE6D02A}" type="slidenum">
              <a:rPr lang="en-US" altLang="en-US"/>
              <a:pPr>
                <a:defRPr/>
              </a:pPr>
              <a:t>‹#›</a:t>
            </a:fld>
            <a:endParaRPr lang="en-US" altLang="en-US"/>
          </a:p>
        </p:txBody>
      </p:sp>
    </p:spTree>
    <p:extLst>
      <p:ext uri="{BB962C8B-B14F-4D97-AF65-F5344CB8AC3E}">
        <p14:creationId xmlns:p14="http://schemas.microsoft.com/office/powerpoint/2010/main" val="23162799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426287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806353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890050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539665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383823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532611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655728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585794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887312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2071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92CFE09E-2066-4DA0-B9AA-B7D742D15D72}" type="slidenum">
              <a:rPr lang="en-US" altLang="en-US"/>
              <a:pPr>
                <a:defRPr/>
              </a:pPr>
              <a:t>‹#›</a:t>
            </a:fld>
            <a:endParaRPr lang="en-US" altLang="en-US"/>
          </a:p>
        </p:txBody>
      </p:sp>
    </p:spTree>
    <p:extLst>
      <p:ext uri="{BB962C8B-B14F-4D97-AF65-F5344CB8AC3E}">
        <p14:creationId xmlns:p14="http://schemas.microsoft.com/office/powerpoint/2010/main" val="1458339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652155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536997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542128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89550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669974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909671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122605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00454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905665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466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2158361E-2118-4217-9214-34DEBCE628F4}" type="slidenum">
              <a:rPr lang="en-US" altLang="en-US"/>
              <a:pPr>
                <a:defRPr/>
              </a:pPr>
              <a:t>‹#›</a:t>
            </a:fld>
            <a:endParaRPr lang="en-US" altLang="en-US"/>
          </a:p>
        </p:txBody>
      </p:sp>
    </p:spTree>
    <p:extLst>
      <p:ext uri="{BB962C8B-B14F-4D97-AF65-F5344CB8AC3E}">
        <p14:creationId xmlns:p14="http://schemas.microsoft.com/office/powerpoint/2010/main" val="10757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4126B269-6C18-47CE-8FB5-A103EB5E3D49}" type="slidenum">
              <a:rPr lang="en-US" altLang="en-US"/>
              <a:pPr>
                <a:defRPr/>
              </a:pPr>
              <a:t>‹#›</a:t>
            </a:fld>
            <a:endParaRPr lang="en-US" altLang="en-US"/>
          </a:p>
        </p:txBody>
      </p:sp>
    </p:spTree>
    <p:extLst>
      <p:ext uri="{BB962C8B-B14F-4D97-AF65-F5344CB8AC3E}">
        <p14:creationId xmlns:p14="http://schemas.microsoft.com/office/powerpoint/2010/main" val="143947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65C3DBF8-1567-4B53-9B84-E3F4ADE7EA60}" type="slidenum">
              <a:rPr lang="en-US" altLang="en-US"/>
              <a:pPr>
                <a:defRPr/>
              </a:pPr>
              <a:t>‹#›</a:t>
            </a:fld>
            <a:endParaRPr lang="en-US" altLang="en-US"/>
          </a:p>
        </p:txBody>
      </p:sp>
    </p:spTree>
    <p:extLst>
      <p:ext uri="{BB962C8B-B14F-4D97-AF65-F5344CB8AC3E}">
        <p14:creationId xmlns:p14="http://schemas.microsoft.com/office/powerpoint/2010/main" val="193447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5933354D-4300-4E2E-B596-F52FCF6F728A}" type="slidenum">
              <a:rPr lang="en-US" altLang="en-US"/>
              <a:pPr>
                <a:defRPr/>
              </a:pPr>
              <a:t>‹#›</a:t>
            </a:fld>
            <a:endParaRPr lang="en-US" altLang="en-US"/>
          </a:p>
        </p:txBody>
      </p:sp>
    </p:spTree>
    <p:extLst>
      <p:ext uri="{BB962C8B-B14F-4D97-AF65-F5344CB8AC3E}">
        <p14:creationId xmlns:p14="http://schemas.microsoft.com/office/powerpoint/2010/main" val="29999405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smtClean="0"/>
            </a:lvl1pPr>
          </a:lstStyle>
          <a:p>
            <a:pPr>
              <a:defRPr/>
            </a:pPr>
            <a:r>
              <a:rPr lang="en-US" altLang="en-US"/>
              <a:t>Irvine, Kip R. Assembly Language for x86 Processors 6/e, 2010.</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smtClean="0">
                <a:latin typeface="Times New Roman" pitchFamily="18" charset="0"/>
              </a:defRPr>
            </a:lvl1pPr>
          </a:lstStyle>
          <a:p>
            <a:pPr>
              <a:defRPr/>
            </a:pPr>
            <a:fld id="{A83FC755-49C3-4840-8E64-F3C2075AA74C}"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5693061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3046453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195752878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34143116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evStr.as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smtClean="0"/>
              <a:t>Assembly Language for x86 Processors </a:t>
            </a:r>
            <a:r>
              <a:rPr lang="en-US" altLang="en-US" sz="2800" smtClean="0"/>
              <a:t>6th Edition</a:t>
            </a:r>
            <a:r>
              <a:rPr lang="en-US" altLang="en-US" smtClean="0"/>
              <a:t>  </a:t>
            </a:r>
          </a:p>
        </p:txBody>
      </p:sp>
      <p:sp>
        <p:nvSpPr>
          <p:cNvPr id="3075" name="Rectangle 3"/>
          <p:cNvSpPr>
            <a:spLocks noGrp="1" noChangeArrowheads="1"/>
          </p:cNvSpPr>
          <p:nvPr>
            <p:ph type="subTitle" idx="1"/>
          </p:nvPr>
        </p:nvSpPr>
        <p:spPr>
          <a:xfrm>
            <a:off x="1447800" y="2209800"/>
            <a:ext cx="6400800" cy="1752600"/>
          </a:xfrm>
        </p:spPr>
        <p:txBody>
          <a:bodyPr/>
          <a:lstStyle/>
          <a:p>
            <a:pPr eaLnBrk="1" hangingPunct="1"/>
            <a:r>
              <a:rPr lang="en-US" altLang="en-US" sz="3200" dirty="0" smtClean="0"/>
              <a:t>Chapter 5: The Stack</a:t>
            </a:r>
          </a:p>
        </p:txBody>
      </p:sp>
      <p:sp>
        <p:nvSpPr>
          <p:cNvPr id="30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3077" name="Text Box 6"/>
          <p:cNvSpPr txBox="1">
            <a:spLocks noChangeArrowheads="1"/>
          </p:cNvSpPr>
          <p:nvPr/>
        </p:nvSpPr>
        <p:spPr bwMode="auto">
          <a:xfrm>
            <a:off x="533400" y="48768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a:t>Slides prepared by the author</a:t>
            </a:r>
          </a:p>
          <a:p>
            <a:pPr eaLnBrk="1" hangingPunct="1">
              <a:spcBef>
                <a:spcPct val="50000"/>
              </a:spcBef>
            </a:pPr>
            <a:r>
              <a:rPr lang="en-US" altLang="en-US" sz="1700" i="1"/>
              <a:t>Revision date: 2/15/2010</a:t>
            </a:r>
          </a:p>
        </p:txBody>
      </p:sp>
      <p:sp>
        <p:nvSpPr>
          <p:cNvPr id="3078"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xfrm>
            <a:off x="228600" y="6448351"/>
            <a:ext cx="4800600" cy="304800"/>
          </a:xfrm>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2867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CCEA113-B00C-45EF-B0DE-AE10CC0C47A6}" type="slidenum">
              <a:rPr lang="en-US" altLang="en-US" sz="1600">
                <a:latin typeface="Times New Roman" pitchFamily="18" charset="0"/>
              </a:rPr>
              <a:pPr eaLnBrk="1" hangingPunct="1"/>
              <a:t>10</a:t>
            </a:fld>
            <a:endParaRPr lang="en-US" altLang="en-US" sz="1600">
              <a:latin typeface="Times New Roman" pitchFamily="18" charset="0"/>
            </a:endParaRPr>
          </a:p>
        </p:txBody>
      </p:sp>
      <p:sp>
        <p:nvSpPr>
          <p:cNvPr id="104450" name="Rectangle 2"/>
          <p:cNvSpPr>
            <a:spLocks noGrp="1" noChangeArrowheads="1"/>
          </p:cNvSpPr>
          <p:nvPr>
            <p:ph type="title"/>
          </p:nvPr>
        </p:nvSpPr>
        <p:spPr/>
        <p:txBody>
          <a:bodyPr/>
          <a:lstStyle/>
          <a:p>
            <a:pPr eaLnBrk="1" hangingPunct="1">
              <a:defRPr/>
            </a:pPr>
            <a:r>
              <a:rPr lang="en-US" altLang="en-US" smtClean="0"/>
              <a:t>PUSH Operation</a:t>
            </a:r>
            <a:r>
              <a:rPr lang="en-US" altLang="en-US" sz="2400" smtClean="0"/>
              <a:t> (2 of 2)</a:t>
            </a:r>
            <a:endParaRPr lang="en-US" altLang="en-US" smtClean="0"/>
          </a:p>
        </p:txBody>
      </p:sp>
      <p:sp>
        <p:nvSpPr>
          <p:cNvPr id="28677" name="Rectangle 3"/>
          <p:cNvSpPr>
            <a:spLocks noGrp="1" noChangeArrowheads="1"/>
          </p:cNvSpPr>
          <p:nvPr>
            <p:ph type="body" idx="1"/>
          </p:nvPr>
        </p:nvSpPr>
        <p:spPr>
          <a:xfrm>
            <a:off x="685800" y="1143000"/>
            <a:ext cx="7772400" cy="609600"/>
          </a:xfrm>
        </p:spPr>
        <p:txBody>
          <a:bodyPr/>
          <a:lstStyle/>
          <a:p>
            <a:pPr eaLnBrk="1" hangingPunct="1"/>
            <a:r>
              <a:rPr lang="en-US" altLang="en-US" smtClean="0"/>
              <a:t>Same stack after pushing two more integers:</a:t>
            </a:r>
          </a:p>
        </p:txBody>
      </p:sp>
      <p:graphicFrame>
        <p:nvGraphicFramePr>
          <p:cNvPr id="28678" name="Object 5"/>
          <p:cNvGraphicFramePr>
            <a:graphicFrameLocks noChangeAspect="1"/>
          </p:cNvGraphicFramePr>
          <p:nvPr/>
        </p:nvGraphicFramePr>
        <p:xfrm>
          <a:off x="2590800" y="1752600"/>
          <a:ext cx="3733800" cy="2763838"/>
        </p:xfrm>
        <a:graphic>
          <a:graphicData uri="http://schemas.openxmlformats.org/presentationml/2006/ole">
            <mc:AlternateContent xmlns:mc="http://schemas.openxmlformats.org/markup-compatibility/2006">
              <mc:Choice xmlns:v="urn:schemas-microsoft-com:vml" Requires="v">
                <p:oleObj spid="_x0000_s28730" name="VISIO" r:id="rId3" imgW="2392680" imgH="1490472" progId="Visio.Drawing.6">
                  <p:embed/>
                </p:oleObj>
              </mc:Choice>
              <mc:Fallback>
                <p:oleObj name="VISIO" r:id="rId3" imgW="2392680" imgH="1490472"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9804" r="5882"/>
                      <a:stretch>
                        <a:fillRect/>
                      </a:stretch>
                    </p:blipFill>
                    <p:spPr bwMode="auto">
                      <a:xfrm>
                        <a:off x="2590800" y="1752600"/>
                        <a:ext cx="3733800" cy="27638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9" name="Text Box 6"/>
          <p:cNvSpPr txBox="1">
            <a:spLocks noChangeArrowheads="1"/>
          </p:cNvSpPr>
          <p:nvPr/>
        </p:nvSpPr>
        <p:spPr bwMode="auto">
          <a:xfrm>
            <a:off x="914400" y="4791075"/>
            <a:ext cx="7315200" cy="196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The stack grows downward. The area below ESP is always available (unless the stack has overflowed</a:t>
            </a:r>
            <a:r>
              <a:rPr lang="en-US" altLang="en-US" dirty="0" smtClean="0"/>
              <a:t>).</a:t>
            </a:r>
          </a:p>
          <a:p>
            <a:pPr lvl="1" eaLnBrk="1" hangingPunct="1">
              <a:spcBef>
                <a:spcPct val="50000"/>
              </a:spcBef>
            </a:pPr>
            <a:r>
              <a:rPr lang="en-US" altLang="en-US" sz="1800" dirty="0" smtClean="0">
                <a:solidFill>
                  <a:srgbClr val="FFFF00"/>
                </a:solidFill>
              </a:rPr>
              <a:t>The stack is full when ESP points at the </a:t>
            </a:r>
            <a:r>
              <a:rPr lang="en-US" altLang="en-US" sz="1800" b="1" i="1" u="sng" dirty="0" smtClean="0">
                <a:solidFill>
                  <a:srgbClr val="FFFF00"/>
                </a:solidFill>
              </a:rPr>
              <a:t>physical bottom</a:t>
            </a:r>
            <a:r>
              <a:rPr lang="en-US" altLang="en-US" sz="1800" dirty="0" smtClean="0">
                <a:solidFill>
                  <a:srgbClr val="FFFF00"/>
                </a:solidFill>
              </a:rPr>
              <a:t> of the stack: The </a:t>
            </a:r>
            <a:r>
              <a:rPr lang="en-US" altLang="en-US" sz="1800" b="1" i="1" u="sng" dirty="0" smtClean="0">
                <a:solidFill>
                  <a:srgbClr val="FFFF00"/>
                </a:solidFill>
              </a:rPr>
              <a:t>physical bottom</a:t>
            </a:r>
            <a:r>
              <a:rPr lang="en-US" altLang="en-US" sz="1800" dirty="0" smtClean="0">
                <a:solidFill>
                  <a:srgbClr val="FFFF00"/>
                </a:solidFill>
              </a:rPr>
              <a:t> of the stack is the memory byte in the stack which is located at the smallest available address.</a:t>
            </a:r>
            <a:endParaRPr lang="en-US" altLang="en-US" sz="1800" dirty="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5DA020-895A-4D97-A9BC-A52B727307B6}" type="slidenum">
              <a:rPr lang="en-US" altLang="en-US">
                <a:solidFill>
                  <a:srgbClr val="FF9966"/>
                </a:solidFill>
              </a:rPr>
              <a:pPr/>
              <a:t>11</a:t>
            </a:fld>
            <a:endParaRPr lang="en-US" altLang="en-US">
              <a:solidFill>
                <a:srgbClr val="FF9966"/>
              </a:solidFill>
            </a:endParaRPr>
          </a:p>
        </p:txBody>
      </p:sp>
      <p:sp>
        <p:nvSpPr>
          <p:cNvPr id="87042" name="Rectangle 2"/>
          <p:cNvSpPr>
            <a:spLocks noGrp="1" noChangeArrowheads="1"/>
          </p:cNvSpPr>
          <p:nvPr>
            <p:ph type="title"/>
          </p:nvPr>
        </p:nvSpPr>
        <p:spPr/>
        <p:txBody>
          <a:bodyPr/>
          <a:lstStyle/>
          <a:p>
            <a:r>
              <a:rPr lang="en-US" altLang="en-US"/>
              <a:t>The POP Instruction</a:t>
            </a:r>
          </a:p>
        </p:txBody>
      </p:sp>
      <p:sp>
        <p:nvSpPr>
          <p:cNvPr id="87043" name="Rectangle 3"/>
          <p:cNvSpPr>
            <a:spLocks noGrp="1" noChangeArrowheads="1"/>
          </p:cNvSpPr>
          <p:nvPr>
            <p:ph type="body" idx="1"/>
          </p:nvPr>
        </p:nvSpPr>
        <p:spPr>
          <a:xfrm>
            <a:off x="152400" y="762000"/>
            <a:ext cx="8839200" cy="5943600"/>
          </a:xfrm>
        </p:spPr>
        <p:txBody>
          <a:bodyPr/>
          <a:lstStyle/>
          <a:p>
            <a:pPr>
              <a:lnSpc>
                <a:spcPct val="90000"/>
              </a:lnSpc>
            </a:pPr>
            <a:r>
              <a:rPr lang="en-US" altLang="en-US" dirty="0"/>
              <a:t>POP undoes the action of </a:t>
            </a:r>
            <a:r>
              <a:rPr lang="en-US" altLang="en-US" dirty="0" smtClean="0"/>
              <a:t>PUSH</a:t>
            </a:r>
          </a:p>
          <a:p>
            <a:pPr>
              <a:lnSpc>
                <a:spcPct val="90000"/>
              </a:lnSpc>
            </a:pPr>
            <a:endParaRPr lang="en-US" altLang="en-US" dirty="0"/>
          </a:p>
          <a:p>
            <a:pPr>
              <a:lnSpc>
                <a:spcPct val="90000"/>
              </a:lnSpc>
            </a:pPr>
            <a:r>
              <a:rPr lang="en-US" altLang="en-US" dirty="0"/>
              <a:t>To pop data from the stack, we use:</a:t>
            </a:r>
          </a:p>
          <a:p>
            <a:pPr lvl="2">
              <a:lnSpc>
                <a:spcPct val="90000"/>
              </a:lnSpc>
            </a:pPr>
            <a:r>
              <a:rPr lang="en-US" altLang="en-US" dirty="0"/>
              <a:t>          POP </a:t>
            </a:r>
            <a:r>
              <a:rPr lang="en-US" altLang="en-US" dirty="0" smtClean="0"/>
              <a:t>destination</a:t>
            </a:r>
          </a:p>
          <a:p>
            <a:pPr lvl="2">
              <a:lnSpc>
                <a:spcPct val="90000"/>
              </a:lnSpc>
            </a:pPr>
            <a:endParaRPr lang="en-US" altLang="en-US" dirty="0"/>
          </a:p>
          <a:p>
            <a:pPr>
              <a:lnSpc>
                <a:spcPct val="90000"/>
              </a:lnSpc>
            </a:pPr>
            <a:r>
              <a:rPr lang="en-US" altLang="en-US" dirty="0"/>
              <a:t>The operand can be either </a:t>
            </a:r>
            <a:r>
              <a:rPr lang="en-US" altLang="en-US" dirty="0" err="1"/>
              <a:t>reg</a:t>
            </a:r>
            <a:r>
              <a:rPr lang="en-US" altLang="en-US" dirty="0"/>
              <a:t>, </a:t>
            </a:r>
            <a:r>
              <a:rPr lang="en-US" altLang="en-US" dirty="0" err="1"/>
              <a:t>mem</a:t>
            </a:r>
            <a:r>
              <a:rPr lang="en-US" altLang="en-US" dirty="0"/>
              <a:t> (or indirect) but it must be 16-bit or 32-bit in size. </a:t>
            </a:r>
          </a:p>
          <a:p>
            <a:pPr lvl="1">
              <a:lnSpc>
                <a:spcPct val="90000"/>
              </a:lnSpc>
            </a:pPr>
            <a:r>
              <a:rPr lang="en-US" altLang="en-US" dirty="0"/>
              <a:t>The operand cannot be </a:t>
            </a:r>
            <a:r>
              <a:rPr lang="en-US" altLang="en-US" dirty="0" err="1" smtClean="0"/>
              <a:t>imm</a:t>
            </a:r>
            <a:endParaRPr lang="en-US" altLang="en-US" dirty="0" smtClean="0"/>
          </a:p>
          <a:p>
            <a:pPr lvl="1">
              <a:lnSpc>
                <a:spcPct val="90000"/>
              </a:lnSpc>
            </a:pPr>
            <a:endParaRPr lang="en-US" altLang="en-US" dirty="0"/>
          </a:p>
          <a:p>
            <a:pPr>
              <a:lnSpc>
                <a:spcPct val="90000"/>
              </a:lnSpc>
            </a:pPr>
            <a:r>
              <a:rPr lang="en-US" altLang="en-US" dirty="0"/>
              <a:t>Let </a:t>
            </a:r>
            <a:r>
              <a:rPr lang="en-US" altLang="en-US" dirty="0">
                <a:solidFill>
                  <a:srgbClr val="FF0000"/>
                </a:solidFill>
              </a:rPr>
              <a:t>S</a:t>
            </a:r>
            <a:r>
              <a:rPr lang="en-US" altLang="en-US" dirty="0"/>
              <a:t> be the size (in bytes) of destination (</a:t>
            </a:r>
            <a:r>
              <a:rPr lang="en-US" altLang="en-US" dirty="0">
                <a:solidFill>
                  <a:srgbClr val="FF0000"/>
                </a:solidFill>
              </a:rPr>
              <a:t>S = 2 or 4</a:t>
            </a:r>
            <a:r>
              <a:rPr lang="en-US" altLang="en-US" dirty="0"/>
              <a:t>). The following sequence of events will occur upon execution of POP destination:</a:t>
            </a:r>
          </a:p>
          <a:p>
            <a:pPr lvl="1">
              <a:lnSpc>
                <a:spcPct val="90000"/>
              </a:lnSpc>
            </a:pPr>
            <a:r>
              <a:rPr lang="en-US" altLang="en-US" dirty="0"/>
              <a:t>The word (if S=2) or </a:t>
            </a:r>
            <a:r>
              <a:rPr lang="en-US" altLang="en-US" dirty="0" err="1"/>
              <a:t>dword</a:t>
            </a:r>
            <a:r>
              <a:rPr lang="en-US" altLang="en-US" dirty="0"/>
              <a:t> (if S=4) located at the address contained in ESP is first copied into the destination operand</a:t>
            </a:r>
          </a:p>
          <a:p>
            <a:pPr lvl="1">
              <a:lnSpc>
                <a:spcPct val="90000"/>
              </a:lnSpc>
            </a:pPr>
            <a:r>
              <a:rPr lang="en-US" altLang="en-US" dirty="0"/>
              <a:t>ESP is then incremented by </a:t>
            </a:r>
            <a:r>
              <a:rPr lang="en-US" altLang="en-US" dirty="0">
                <a:solidFill>
                  <a:srgbClr val="FF0000"/>
                </a:solidFill>
              </a:rPr>
              <a:t>S</a:t>
            </a:r>
          </a:p>
          <a:p>
            <a:pPr lvl="1">
              <a:lnSpc>
                <a:spcPct val="90000"/>
              </a:lnSpc>
            </a:pPr>
            <a:endParaRPr lang="en-US" altLang="en-US" dirty="0"/>
          </a:p>
        </p:txBody>
      </p:sp>
    </p:spTree>
    <p:extLst>
      <p:ext uri="{BB962C8B-B14F-4D97-AF65-F5344CB8AC3E}">
        <p14:creationId xmlns:p14="http://schemas.microsoft.com/office/powerpoint/2010/main" val="3014730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2"/>
          </p:nvPr>
        </p:nvSpPr>
        <p:spPr/>
        <p:txBody>
          <a:bodyPr/>
          <a:lstStyle/>
          <a:p>
            <a:fld id="{87F82EDA-BB06-44D4-BFB8-02FDEF9C97DC}" type="slidenum">
              <a:rPr lang="en-US" altLang="en-US">
                <a:solidFill>
                  <a:srgbClr val="FF9966"/>
                </a:solidFill>
              </a:rPr>
              <a:pPr/>
              <a:t>12</a:t>
            </a:fld>
            <a:endParaRPr lang="en-US" altLang="en-US">
              <a:solidFill>
                <a:srgbClr val="FF9966"/>
              </a:solidFill>
            </a:endParaRPr>
          </a:p>
        </p:txBody>
      </p:sp>
      <p:sp>
        <p:nvSpPr>
          <p:cNvPr id="88066" name="Rectangle 2"/>
          <p:cNvSpPr>
            <a:spLocks noGrp="1" noChangeArrowheads="1"/>
          </p:cNvSpPr>
          <p:nvPr>
            <p:ph type="title"/>
          </p:nvPr>
        </p:nvSpPr>
        <p:spPr/>
        <p:txBody>
          <a:bodyPr/>
          <a:lstStyle/>
          <a:p>
            <a:r>
              <a:rPr lang="en-US" altLang="en-US"/>
              <a:t>POP Example</a:t>
            </a:r>
          </a:p>
        </p:txBody>
      </p:sp>
      <p:sp>
        <p:nvSpPr>
          <p:cNvPr id="88067" name="Rectangle 3"/>
          <p:cNvSpPr>
            <a:spLocks noGrp="1" noChangeArrowheads="1"/>
          </p:cNvSpPr>
          <p:nvPr>
            <p:ph type="body" sz="half" idx="1"/>
          </p:nvPr>
        </p:nvSpPr>
        <p:spPr>
          <a:xfrm>
            <a:off x="457200" y="990600"/>
            <a:ext cx="4648200" cy="5638800"/>
          </a:xfrm>
        </p:spPr>
        <p:txBody>
          <a:bodyPr/>
          <a:lstStyle/>
          <a:p>
            <a:r>
              <a:rPr lang="en-US" altLang="en-US" sz="2000"/>
              <a:t>Suppose that the stack is initially in the following state</a:t>
            </a:r>
          </a:p>
          <a:p>
            <a:pPr marL="457200" lvl="1" indent="0"/>
            <a:r>
              <a:rPr lang="en-US" altLang="en-US" sz="2000"/>
              <a:t>i.e.: ESP contains </a:t>
            </a:r>
            <a:r>
              <a:rPr lang="en-US" altLang="en-US" sz="2000">
                <a:solidFill>
                  <a:schemeClr val="folHlink"/>
                </a:solidFill>
              </a:rPr>
              <a:t>FAh</a:t>
            </a:r>
          </a:p>
          <a:p>
            <a:endParaRPr lang="en-US" altLang="en-US" sz="2000" b="0">
              <a:solidFill>
                <a:schemeClr val="folHlink"/>
              </a:solidFill>
            </a:endParaRPr>
          </a:p>
          <a:p>
            <a:r>
              <a:rPr lang="en-US" altLang="en-US" sz="2000"/>
              <a:t>Here is the stack and ESP after each of these POP</a:t>
            </a:r>
          </a:p>
          <a:p>
            <a:pPr marL="914400" lvl="2" indent="0"/>
            <a:r>
              <a:rPr lang="en-US" altLang="en-US" sz="1800"/>
              <a:t>POP eax; eax = 10203040h</a:t>
            </a:r>
          </a:p>
          <a:p>
            <a:pPr marL="914400" lvl="2" indent="0"/>
            <a:r>
              <a:rPr lang="en-US" altLang="en-US" sz="1800"/>
              <a:t>POP ax ; ax = 3040h</a:t>
            </a:r>
          </a:p>
          <a:p>
            <a:pPr marL="914400" lvl="2" indent="0"/>
            <a:r>
              <a:rPr lang="en-US" altLang="en-US" sz="1800"/>
              <a:t>POP ah ; </a:t>
            </a:r>
            <a:r>
              <a:rPr lang="en-US" altLang="en-US" sz="1800">
                <a:solidFill>
                  <a:srgbClr val="FF0000"/>
                </a:solidFill>
              </a:rPr>
              <a:t>error</a:t>
            </a:r>
          </a:p>
          <a:p>
            <a:endParaRPr lang="en-US" altLang="en-US" sz="2000"/>
          </a:p>
          <a:p>
            <a:r>
              <a:rPr lang="en-US" altLang="en-US" sz="2000"/>
              <a:t>Note that the data remains in the stack: only ESP is changed (incremented) at each POP</a:t>
            </a:r>
          </a:p>
          <a:p>
            <a:pPr marL="457200" lvl="1" indent="0"/>
            <a:r>
              <a:rPr lang="en-US" altLang="en-US" sz="2000"/>
              <a:t>Nevertheless, the stack is said to be empty when ESP points to the top of the stack (here 100h)</a:t>
            </a:r>
          </a:p>
        </p:txBody>
      </p:sp>
      <p:sp>
        <p:nvSpPr>
          <p:cNvPr id="88068" name="Text Box 4"/>
          <p:cNvSpPr txBox="1">
            <a:spLocks noChangeArrowheads="1"/>
          </p:cNvSpPr>
          <p:nvPr/>
        </p:nvSpPr>
        <p:spPr bwMode="auto">
          <a:xfrm>
            <a:off x="5029200" y="533400"/>
            <a:ext cx="914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b="1">
                <a:solidFill>
                  <a:srgbClr val="010000"/>
                </a:solidFill>
                <a:latin typeface="Courier New" pitchFamily="49" charset="0"/>
              </a:rPr>
              <a:t>Addr</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100h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FFh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FEh</a:t>
            </a:r>
          </a:p>
          <a:p>
            <a:pPr eaLnBrk="0" hangingPunct="0"/>
            <a:r>
              <a:rPr lang="en-US" altLang="en-US" sz="2400" b="1">
                <a:solidFill>
                  <a:srgbClr val="010000"/>
                </a:solidFill>
                <a:latin typeface="Courier New" pitchFamily="49" charset="0"/>
              </a:rPr>
              <a:t> </a:t>
            </a:r>
          </a:p>
          <a:p>
            <a:pPr eaLnBrk="0" hangingPunct="0"/>
            <a:r>
              <a:rPr lang="en-US" altLang="en-US" sz="2400" b="1">
                <a:solidFill>
                  <a:srgbClr val="010000"/>
                </a:solidFill>
                <a:latin typeface="Courier New" pitchFamily="49" charset="0"/>
              </a:rPr>
              <a:t> FDh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FCh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FBh</a:t>
            </a:r>
          </a:p>
          <a:p>
            <a:pPr eaLnBrk="0" hangingPunct="0"/>
            <a:endParaRPr lang="en-US" altLang="en-US" sz="2400" b="1">
              <a:solidFill>
                <a:srgbClr val="010000"/>
              </a:solidFill>
              <a:latin typeface="Courier New" pitchFamily="49" charset="0"/>
            </a:endParaRPr>
          </a:p>
          <a:p>
            <a:pPr eaLnBrk="0" hangingPunct="0"/>
            <a:r>
              <a:rPr lang="en-US" altLang="en-US" sz="2400" b="1">
                <a:solidFill>
                  <a:srgbClr val="010000"/>
                </a:solidFill>
                <a:latin typeface="Courier New" pitchFamily="49" charset="0"/>
              </a:rPr>
              <a:t> FAh</a:t>
            </a:r>
          </a:p>
        </p:txBody>
      </p:sp>
      <p:sp>
        <p:nvSpPr>
          <p:cNvPr id="88069" name="Text Box 5"/>
          <p:cNvSpPr txBox="1">
            <a:spLocks noChangeArrowheads="1"/>
          </p:cNvSpPr>
          <p:nvPr/>
        </p:nvSpPr>
        <p:spPr bwMode="auto">
          <a:xfrm>
            <a:off x="6308725" y="2047875"/>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 </a:t>
            </a:r>
          </a:p>
        </p:txBody>
      </p:sp>
      <p:sp>
        <p:nvSpPr>
          <p:cNvPr id="88070" name="Text Box 6"/>
          <p:cNvSpPr txBox="1">
            <a:spLocks noChangeArrowheads="1"/>
          </p:cNvSpPr>
          <p:nvPr/>
        </p:nvSpPr>
        <p:spPr bwMode="auto">
          <a:xfrm>
            <a:off x="6248400" y="1981200"/>
            <a:ext cx="73183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30h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40h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10h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20h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30h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40h</a:t>
            </a:r>
          </a:p>
        </p:txBody>
      </p:sp>
      <p:sp>
        <p:nvSpPr>
          <p:cNvPr id="88071" name="Line 7"/>
          <p:cNvSpPr>
            <a:spLocks noChangeShapeType="1"/>
          </p:cNvSpPr>
          <p:nvPr/>
        </p:nvSpPr>
        <p:spPr bwMode="auto">
          <a:xfrm flipH="1">
            <a:off x="7162800" y="15240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8072" name="Line 8"/>
          <p:cNvSpPr>
            <a:spLocks noChangeShapeType="1"/>
          </p:cNvSpPr>
          <p:nvPr/>
        </p:nvSpPr>
        <p:spPr bwMode="auto">
          <a:xfrm flipH="1">
            <a:off x="7162800" y="28956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8073" name="Line 9"/>
          <p:cNvSpPr>
            <a:spLocks noChangeShapeType="1"/>
          </p:cNvSpPr>
          <p:nvPr/>
        </p:nvSpPr>
        <p:spPr bwMode="auto">
          <a:xfrm flipH="1">
            <a:off x="7162800" y="58674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8074" name="Text Box 10"/>
          <p:cNvSpPr txBox="1">
            <a:spLocks noChangeArrowheads="1"/>
          </p:cNvSpPr>
          <p:nvPr/>
        </p:nvSpPr>
        <p:spPr bwMode="auto">
          <a:xfrm>
            <a:off x="7908925" y="1285875"/>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ESP</a:t>
            </a:r>
          </a:p>
        </p:txBody>
      </p:sp>
      <p:sp>
        <p:nvSpPr>
          <p:cNvPr id="88075" name="Text Box 11"/>
          <p:cNvSpPr txBox="1">
            <a:spLocks noChangeArrowheads="1"/>
          </p:cNvSpPr>
          <p:nvPr/>
        </p:nvSpPr>
        <p:spPr bwMode="auto">
          <a:xfrm>
            <a:off x="7924800" y="2667000"/>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ESP</a:t>
            </a:r>
          </a:p>
        </p:txBody>
      </p:sp>
      <p:sp>
        <p:nvSpPr>
          <p:cNvPr id="88076" name="Text Box 12"/>
          <p:cNvSpPr txBox="1">
            <a:spLocks noChangeArrowheads="1"/>
          </p:cNvSpPr>
          <p:nvPr/>
        </p:nvSpPr>
        <p:spPr bwMode="auto">
          <a:xfrm>
            <a:off x="7848600" y="5638800"/>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0000"/>
                </a:solidFill>
                <a:latin typeface="Courier New" pitchFamily="49" charset="0"/>
              </a:rPr>
              <a:t>ESP</a:t>
            </a:r>
          </a:p>
        </p:txBody>
      </p:sp>
      <p:sp>
        <p:nvSpPr>
          <p:cNvPr id="88077" name="Text Box 13"/>
          <p:cNvSpPr txBox="1">
            <a:spLocks noChangeArrowheads="1"/>
          </p:cNvSpPr>
          <p:nvPr/>
        </p:nvSpPr>
        <p:spPr bwMode="auto">
          <a:xfrm>
            <a:off x="7086600" y="1676400"/>
            <a:ext cx="182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010000"/>
                </a:solidFill>
                <a:latin typeface="Courier New" pitchFamily="49" charset="0"/>
              </a:rPr>
              <a:t>After pop ax</a:t>
            </a:r>
          </a:p>
        </p:txBody>
      </p:sp>
      <p:sp>
        <p:nvSpPr>
          <p:cNvPr id="88078" name="Text Box 14"/>
          <p:cNvSpPr txBox="1">
            <a:spLocks noChangeArrowheads="1"/>
          </p:cNvSpPr>
          <p:nvPr/>
        </p:nvSpPr>
        <p:spPr bwMode="auto">
          <a:xfrm>
            <a:off x="7185025" y="3048000"/>
            <a:ext cx="1958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010000"/>
                </a:solidFill>
                <a:latin typeface="Courier New" pitchFamily="49" charset="0"/>
              </a:rPr>
              <a:t>After pop eax</a:t>
            </a:r>
          </a:p>
        </p:txBody>
      </p:sp>
      <p:sp>
        <p:nvSpPr>
          <p:cNvPr id="88079" name="Text Box 15"/>
          <p:cNvSpPr txBox="1">
            <a:spLocks noChangeArrowheads="1"/>
          </p:cNvSpPr>
          <p:nvPr/>
        </p:nvSpPr>
        <p:spPr bwMode="auto">
          <a:xfrm>
            <a:off x="7426325" y="6019800"/>
            <a:ext cx="171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b="1">
                <a:solidFill>
                  <a:srgbClr val="FF0000"/>
                </a:solidFill>
                <a:latin typeface="Courier New" pitchFamily="49" charset="0"/>
              </a:rPr>
              <a:t>(initially)</a:t>
            </a:r>
          </a:p>
        </p:txBody>
      </p:sp>
      <p:sp>
        <p:nvSpPr>
          <p:cNvPr id="88080" name="Rectangle 16"/>
          <p:cNvSpPr>
            <a:spLocks noChangeArrowheads="1"/>
          </p:cNvSpPr>
          <p:nvPr/>
        </p:nvSpPr>
        <p:spPr bwMode="auto">
          <a:xfrm>
            <a:off x="6172200" y="19050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1" name="Rectangle 17"/>
          <p:cNvSpPr>
            <a:spLocks noChangeArrowheads="1"/>
          </p:cNvSpPr>
          <p:nvPr/>
        </p:nvSpPr>
        <p:spPr bwMode="auto">
          <a:xfrm>
            <a:off x="6172200" y="25908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2" name="Rectangle 18"/>
          <p:cNvSpPr>
            <a:spLocks noChangeArrowheads="1"/>
          </p:cNvSpPr>
          <p:nvPr/>
        </p:nvSpPr>
        <p:spPr bwMode="auto">
          <a:xfrm>
            <a:off x="6172200" y="32766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3" name="Rectangle 19"/>
          <p:cNvSpPr>
            <a:spLocks noChangeArrowheads="1"/>
          </p:cNvSpPr>
          <p:nvPr/>
        </p:nvSpPr>
        <p:spPr bwMode="auto">
          <a:xfrm>
            <a:off x="6172200" y="3962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4" name="Rectangle 20"/>
          <p:cNvSpPr>
            <a:spLocks noChangeArrowheads="1"/>
          </p:cNvSpPr>
          <p:nvPr/>
        </p:nvSpPr>
        <p:spPr bwMode="auto">
          <a:xfrm>
            <a:off x="6172200" y="4724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5" name="Rectangle 21"/>
          <p:cNvSpPr>
            <a:spLocks noChangeArrowheads="1"/>
          </p:cNvSpPr>
          <p:nvPr/>
        </p:nvSpPr>
        <p:spPr bwMode="auto">
          <a:xfrm>
            <a:off x="6172200" y="5486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8086" name="Text Box 22"/>
          <p:cNvSpPr txBox="1">
            <a:spLocks noChangeArrowheads="1"/>
          </p:cNvSpPr>
          <p:nvPr/>
        </p:nvSpPr>
        <p:spPr bwMode="auto">
          <a:xfrm>
            <a:off x="6019800" y="5334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STACK</a:t>
            </a:r>
          </a:p>
        </p:txBody>
      </p:sp>
    </p:spTree>
    <p:extLst>
      <p:ext uri="{BB962C8B-B14F-4D97-AF65-F5344CB8AC3E}">
        <p14:creationId xmlns:p14="http://schemas.microsoft.com/office/powerpoint/2010/main" val="166702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29699"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0CA666D-D9B3-42F4-86EC-15CF98F515A9}" type="slidenum">
              <a:rPr lang="en-US" altLang="en-US" sz="1600">
                <a:latin typeface="Times New Roman" pitchFamily="18" charset="0"/>
              </a:rPr>
              <a:pPr eaLnBrk="1" hangingPunct="1"/>
              <a:t>13</a:t>
            </a:fld>
            <a:endParaRPr lang="en-US" altLang="en-US" sz="1600">
              <a:latin typeface="Times New Roman" pitchFamily="18" charset="0"/>
            </a:endParaRPr>
          </a:p>
        </p:txBody>
      </p:sp>
      <p:sp>
        <p:nvSpPr>
          <p:cNvPr id="105474" name="Rectangle 2"/>
          <p:cNvSpPr>
            <a:spLocks noGrp="1" noChangeArrowheads="1"/>
          </p:cNvSpPr>
          <p:nvPr>
            <p:ph type="title"/>
          </p:nvPr>
        </p:nvSpPr>
        <p:spPr/>
        <p:txBody>
          <a:bodyPr/>
          <a:lstStyle/>
          <a:p>
            <a:pPr eaLnBrk="1" hangingPunct="1">
              <a:defRPr/>
            </a:pPr>
            <a:r>
              <a:rPr lang="en-US" altLang="en-US" smtClean="0"/>
              <a:t>POP Operation</a:t>
            </a:r>
          </a:p>
        </p:txBody>
      </p:sp>
      <p:sp>
        <p:nvSpPr>
          <p:cNvPr id="29701" name="Rectangle 3"/>
          <p:cNvSpPr>
            <a:spLocks noGrp="1" noChangeArrowheads="1"/>
          </p:cNvSpPr>
          <p:nvPr>
            <p:ph type="body" idx="1"/>
          </p:nvPr>
        </p:nvSpPr>
        <p:spPr>
          <a:xfrm>
            <a:off x="838200" y="1143000"/>
            <a:ext cx="7543800" cy="1524000"/>
          </a:xfrm>
        </p:spPr>
        <p:txBody>
          <a:bodyPr/>
          <a:lstStyle/>
          <a:p>
            <a:pPr eaLnBrk="1" hangingPunct="1"/>
            <a:r>
              <a:rPr lang="en-US" altLang="en-US" sz="2000" smtClean="0"/>
              <a:t>Copies value at stack[ESP] into a register or variable.</a:t>
            </a:r>
          </a:p>
          <a:p>
            <a:pPr eaLnBrk="1" hangingPunct="1"/>
            <a:r>
              <a:rPr lang="en-US" altLang="en-US" sz="2000" smtClean="0"/>
              <a:t>Adds </a:t>
            </a:r>
            <a:r>
              <a:rPr lang="en-US" altLang="en-US" sz="2000" i="1" smtClean="0"/>
              <a:t>n</a:t>
            </a:r>
            <a:r>
              <a:rPr lang="en-US" altLang="en-US" sz="2000" smtClean="0"/>
              <a:t> to ESP, where </a:t>
            </a:r>
            <a:r>
              <a:rPr lang="en-US" altLang="en-US" sz="2000" i="1" smtClean="0"/>
              <a:t>n</a:t>
            </a:r>
            <a:r>
              <a:rPr lang="en-US" altLang="en-US" sz="2000" smtClean="0"/>
              <a:t> is either 2 or 4.</a:t>
            </a:r>
          </a:p>
          <a:p>
            <a:pPr lvl="1" eaLnBrk="1" hangingPunct="1"/>
            <a:r>
              <a:rPr lang="en-US" altLang="en-US" sz="1800" smtClean="0"/>
              <a:t>value of </a:t>
            </a:r>
            <a:r>
              <a:rPr lang="en-US" altLang="en-US" sz="1800" i="1" smtClean="0"/>
              <a:t>n</a:t>
            </a:r>
            <a:r>
              <a:rPr lang="en-US" altLang="en-US" sz="1800" smtClean="0"/>
              <a:t> depends on the attribute of the operand receiving the data</a:t>
            </a:r>
          </a:p>
        </p:txBody>
      </p:sp>
      <p:graphicFrame>
        <p:nvGraphicFramePr>
          <p:cNvPr id="29702" name="Object 4"/>
          <p:cNvGraphicFramePr>
            <a:graphicFrameLocks noChangeAspect="1"/>
          </p:cNvGraphicFramePr>
          <p:nvPr/>
        </p:nvGraphicFramePr>
        <p:xfrm>
          <a:off x="1143000" y="2819400"/>
          <a:ext cx="6705600" cy="2667000"/>
        </p:xfrm>
        <a:graphic>
          <a:graphicData uri="http://schemas.openxmlformats.org/presentationml/2006/ole">
            <mc:AlternateContent xmlns:mc="http://schemas.openxmlformats.org/markup-compatibility/2006">
              <mc:Choice xmlns:v="urn:schemas-microsoft-com:vml" Requires="v">
                <p:oleObj spid="_x0000_s29752" name="VISIO" r:id="rId3" imgW="4509516" imgH="1589532" progId="Visio.Drawing.6">
                  <p:embed/>
                </p:oleObj>
              </mc:Choice>
              <mc:Fallback>
                <p:oleObj name="VISIO" r:id="rId3" imgW="4509516" imgH="158953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6061" r="5051"/>
                      <a:stretch>
                        <a:fillRect/>
                      </a:stretch>
                    </p:blipFill>
                    <p:spPr bwMode="auto">
                      <a:xfrm>
                        <a:off x="1143000" y="2819400"/>
                        <a:ext cx="6705600" cy="2667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8020584-2B3B-4568-A8A1-97CC0D16E84F}" type="slidenum">
              <a:rPr lang="en-US" altLang="en-US">
                <a:solidFill>
                  <a:srgbClr val="FF9966"/>
                </a:solidFill>
              </a:rPr>
              <a:pPr/>
              <a:t>14</a:t>
            </a:fld>
            <a:endParaRPr lang="en-US" altLang="en-US">
              <a:solidFill>
                <a:srgbClr val="FF9966"/>
              </a:solidFill>
            </a:endParaRPr>
          </a:p>
        </p:txBody>
      </p:sp>
      <p:sp>
        <p:nvSpPr>
          <p:cNvPr id="77826" name="Rectangle 2"/>
          <p:cNvSpPr>
            <a:spLocks noGrp="1" noChangeArrowheads="1"/>
          </p:cNvSpPr>
          <p:nvPr>
            <p:ph type="title"/>
          </p:nvPr>
        </p:nvSpPr>
        <p:spPr/>
        <p:txBody>
          <a:bodyPr/>
          <a:lstStyle/>
          <a:p>
            <a:r>
              <a:rPr lang="en-US" altLang="en-US" dirty="0"/>
              <a:t>Ex: Saving and Restoring Registers</a:t>
            </a:r>
          </a:p>
        </p:txBody>
      </p:sp>
      <p:sp>
        <p:nvSpPr>
          <p:cNvPr id="77828" name="Rectangle 4"/>
          <p:cNvSpPr>
            <a:spLocks noGrp="1" noChangeArrowheads="1"/>
          </p:cNvSpPr>
          <p:nvPr>
            <p:ph type="body" idx="1"/>
          </p:nvPr>
        </p:nvSpPr>
        <p:spPr>
          <a:xfrm>
            <a:off x="152400" y="838200"/>
            <a:ext cx="4495800" cy="5867400"/>
          </a:xfrm>
        </p:spPr>
        <p:txBody>
          <a:bodyPr/>
          <a:lstStyle/>
          <a:p>
            <a:r>
              <a:rPr lang="en-US" altLang="en-US" sz="2000" dirty="0"/>
              <a:t>Some registers are automatically used by certain instructions. Example</a:t>
            </a:r>
            <a:r>
              <a:rPr lang="en-US" altLang="en-US" sz="2000" dirty="0" smtClean="0"/>
              <a:t>:</a:t>
            </a:r>
          </a:p>
          <a:p>
            <a:endParaRPr lang="en-US" altLang="en-US" sz="2000" dirty="0"/>
          </a:p>
          <a:p>
            <a:pPr lvl="1"/>
            <a:r>
              <a:rPr lang="en-US" altLang="en-US" sz="2000" dirty="0"/>
              <a:t>EAX is used by </a:t>
            </a:r>
            <a:r>
              <a:rPr lang="en-US" altLang="en-US" sz="2000" dirty="0" err="1" smtClean="0"/>
              <a:t>ReadChar</a:t>
            </a:r>
            <a:r>
              <a:rPr lang="en-US" altLang="en-US" sz="2000" dirty="0" smtClean="0"/>
              <a:t> and </a:t>
            </a:r>
            <a:r>
              <a:rPr lang="en-US" altLang="en-US" sz="2000" dirty="0"/>
              <a:t>other instructions</a:t>
            </a:r>
          </a:p>
          <a:p>
            <a:pPr lvl="1"/>
            <a:r>
              <a:rPr lang="en-US" altLang="en-US" sz="2000" dirty="0"/>
              <a:t>ECX is used by LOOP and other </a:t>
            </a:r>
            <a:r>
              <a:rPr lang="en-US" altLang="en-US" sz="2000" dirty="0" smtClean="0"/>
              <a:t>instructions</a:t>
            </a:r>
          </a:p>
          <a:p>
            <a:pPr lvl="1"/>
            <a:endParaRPr lang="en-US" altLang="en-US" sz="2000" dirty="0"/>
          </a:p>
          <a:p>
            <a:r>
              <a:rPr lang="en-US" altLang="en-US" sz="2000" dirty="0"/>
              <a:t>The stack provides a convenient way for saving and restoring registers that are needed </a:t>
            </a:r>
            <a:r>
              <a:rPr lang="en-US" altLang="en-US" sz="2000" dirty="0" smtClean="0"/>
              <a:t>temporarily</a:t>
            </a:r>
          </a:p>
          <a:p>
            <a:endParaRPr lang="en-US" altLang="en-US" sz="2000" dirty="0"/>
          </a:p>
          <a:p>
            <a:pPr lvl="1"/>
            <a:r>
              <a:rPr lang="en-US" altLang="en-US" sz="2000" dirty="0"/>
              <a:t>Notice the particular order in which PUSH and POP are used</a:t>
            </a:r>
          </a:p>
        </p:txBody>
      </p:sp>
      <p:sp>
        <p:nvSpPr>
          <p:cNvPr id="77831" name="Text Box 7"/>
          <p:cNvSpPr txBox="1">
            <a:spLocks noChangeArrowheads="1"/>
          </p:cNvSpPr>
          <p:nvPr/>
        </p:nvSpPr>
        <p:spPr bwMode="auto">
          <a:xfrm>
            <a:off x="4572000" y="762000"/>
            <a:ext cx="4419600" cy="5632311"/>
          </a:xfrm>
          <a:prstGeom prst="rect">
            <a:avLst/>
          </a:prstGeom>
          <a:solidFill>
            <a:schemeClr val="accent2"/>
          </a:solidFill>
          <a:ln>
            <a:noFill/>
          </a:ln>
          <a:effectLst/>
          <a:extLst/>
        </p:spPr>
        <p:txBody>
          <a:bodyPr wrap="square">
            <a:spAutoFit/>
          </a:bodyPr>
          <a:lstStyle/>
          <a:p>
            <a:pPr eaLnBrk="0" hangingPunct="0"/>
            <a:r>
              <a:rPr lang="en-US" altLang="en-US" sz="2000" b="1" dirty="0">
                <a:solidFill>
                  <a:srgbClr val="FF0000"/>
                </a:solidFill>
                <a:latin typeface="Courier New" pitchFamily="49" charset="0"/>
              </a:rPr>
              <a:t>… … … ; initial EAX, ECX</a:t>
            </a:r>
          </a:p>
          <a:p>
            <a:pPr eaLnBrk="0" hangingPunct="0"/>
            <a:r>
              <a:rPr lang="en-US" altLang="en-US" sz="2000" b="1" dirty="0">
                <a:solidFill>
                  <a:srgbClr val="010000"/>
                </a:solidFill>
                <a:latin typeface="Courier New" pitchFamily="49" charset="0"/>
              </a:rPr>
              <a:t>;save registers</a:t>
            </a:r>
          </a:p>
          <a:p>
            <a:pPr eaLnBrk="0" hangingPunct="0"/>
            <a:r>
              <a:rPr lang="en-US" altLang="en-US" sz="2000" b="1" dirty="0">
                <a:solidFill>
                  <a:srgbClr val="010000"/>
                </a:solidFill>
                <a:latin typeface="Courier New" pitchFamily="49" charset="0"/>
              </a:rPr>
              <a:t>	push </a:t>
            </a:r>
            <a:r>
              <a:rPr lang="en-US" altLang="en-US" sz="2000" b="1" dirty="0" err="1">
                <a:solidFill>
                  <a:srgbClr val="010000"/>
                </a:solidFill>
                <a:latin typeface="Courier New" pitchFamily="49" charset="0"/>
              </a:rPr>
              <a:t>eax</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push </a:t>
            </a:r>
            <a:r>
              <a:rPr lang="en-US" altLang="en-US" sz="2000" b="1" dirty="0" err="1">
                <a:solidFill>
                  <a:srgbClr val="010000"/>
                </a:solidFill>
                <a:latin typeface="Courier New" pitchFamily="49" charset="0"/>
              </a:rPr>
              <a:t>ecx</a:t>
            </a:r>
            <a:endParaRPr lang="en-US" altLang="en-US" sz="2000" b="1" dirty="0">
              <a:solidFill>
                <a:srgbClr val="010000"/>
              </a:solidFill>
              <a:latin typeface="Courier New" pitchFamily="49" charset="0"/>
            </a:endParaRPr>
          </a:p>
          <a:p>
            <a:pPr eaLnBrk="0" hangingPunct="0"/>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;read and print 3 chars</a:t>
            </a:r>
          </a:p>
          <a:p>
            <a:pPr eaLnBrk="0" hangingPunct="0"/>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mov</a:t>
            </a:r>
            <a:r>
              <a:rPr lang="en-US" altLang="en-US" sz="2000" b="1" dirty="0">
                <a:solidFill>
                  <a:srgbClr val="010000"/>
                </a:solidFill>
                <a:latin typeface="Courier New" pitchFamily="49" charset="0"/>
              </a:rPr>
              <a:t> ecx,3</a:t>
            </a:r>
          </a:p>
          <a:p>
            <a:pPr eaLnBrk="0" hangingPunct="0"/>
            <a:r>
              <a:rPr lang="en-US" altLang="en-US" sz="2000" b="1" dirty="0">
                <a:solidFill>
                  <a:srgbClr val="010000"/>
                </a:solidFill>
                <a:latin typeface="Courier New" pitchFamily="49" charset="0"/>
              </a:rPr>
              <a:t>again:</a:t>
            </a:r>
          </a:p>
          <a:p>
            <a:pPr eaLnBrk="0" hangingPunct="0"/>
            <a:r>
              <a:rPr lang="en-US" altLang="en-US" sz="2000" b="1" dirty="0">
                <a:solidFill>
                  <a:srgbClr val="010000"/>
                </a:solidFill>
                <a:latin typeface="Courier New" pitchFamily="49" charset="0"/>
              </a:rPr>
              <a:t>	</a:t>
            </a:r>
            <a:r>
              <a:rPr lang="en-US" altLang="en-US" sz="2000" b="1" dirty="0" smtClean="0">
                <a:solidFill>
                  <a:srgbClr val="010000"/>
                </a:solidFill>
                <a:latin typeface="Courier New" pitchFamily="49" charset="0"/>
              </a:rPr>
              <a:t>call </a:t>
            </a:r>
            <a:r>
              <a:rPr lang="en-US" altLang="en-US" sz="2000" b="1" dirty="0" err="1" smtClean="0">
                <a:solidFill>
                  <a:srgbClr val="010000"/>
                </a:solidFill>
                <a:latin typeface="Courier New" pitchFamily="49" charset="0"/>
              </a:rPr>
              <a:t>ReadChar</a:t>
            </a:r>
            <a:r>
              <a:rPr lang="en-US" altLang="en-US" sz="2000" b="1" dirty="0" smtClean="0">
                <a:solidFill>
                  <a:srgbClr val="010000"/>
                </a:solidFill>
                <a:latin typeface="Courier New" pitchFamily="49" charset="0"/>
              </a:rPr>
              <a:t> ;</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or al,20h </a:t>
            </a:r>
            <a:r>
              <a:rPr lang="en-US" altLang="en-US" sz="2000" b="1" dirty="0" smtClean="0">
                <a:solidFill>
                  <a:srgbClr val="010000"/>
                </a:solidFill>
                <a:latin typeface="Courier New" pitchFamily="49" charset="0"/>
              </a:rPr>
              <a:t>; up-to-low</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a:t>
            </a:r>
            <a:r>
              <a:rPr lang="en-US" altLang="en-US" sz="2000" b="1" dirty="0" smtClean="0">
                <a:solidFill>
                  <a:srgbClr val="010000"/>
                </a:solidFill>
                <a:latin typeface="Courier New" pitchFamily="49" charset="0"/>
              </a:rPr>
              <a:t>call </a:t>
            </a:r>
            <a:r>
              <a:rPr lang="en-US" altLang="en-US" sz="2000" b="1" dirty="0" err="1" smtClean="0">
                <a:solidFill>
                  <a:srgbClr val="010000"/>
                </a:solidFill>
                <a:latin typeface="Courier New" pitchFamily="49" charset="0"/>
              </a:rPr>
              <a:t>WriteChar</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loop again</a:t>
            </a:r>
          </a:p>
          <a:p>
            <a:pPr eaLnBrk="0" hangingPunct="0"/>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;restore registers</a:t>
            </a:r>
          </a:p>
          <a:p>
            <a:pPr eaLnBrk="0" hangingPunct="0"/>
            <a:r>
              <a:rPr lang="en-US" altLang="en-US" sz="2000" b="1" dirty="0">
                <a:solidFill>
                  <a:srgbClr val="010000"/>
                </a:solidFill>
                <a:latin typeface="Courier New" pitchFamily="49" charset="0"/>
              </a:rPr>
              <a:t>	pop </a:t>
            </a:r>
            <a:r>
              <a:rPr lang="en-US" altLang="en-US" sz="2000" b="1" dirty="0" err="1">
                <a:solidFill>
                  <a:srgbClr val="010000"/>
                </a:solidFill>
                <a:latin typeface="Courier New" pitchFamily="49" charset="0"/>
              </a:rPr>
              <a:t>ecx</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pop </a:t>
            </a:r>
            <a:r>
              <a:rPr lang="en-US" altLang="en-US" sz="2000" b="1" dirty="0" err="1">
                <a:solidFill>
                  <a:srgbClr val="010000"/>
                </a:solidFill>
                <a:latin typeface="Courier New" pitchFamily="49" charset="0"/>
              </a:rPr>
              <a:t>eax</a:t>
            </a:r>
            <a:endParaRPr lang="en-US" altLang="en-US" sz="2000" b="1" dirty="0">
              <a:solidFill>
                <a:srgbClr val="010000"/>
              </a:solidFill>
              <a:latin typeface="Courier New" pitchFamily="49" charset="0"/>
            </a:endParaRPr>
          </a:p>
          <a:p>
            <a:pPr eaLnBrk="0" hangingPunct="0"/>
            <a:r>
              <a:rPr lang="en-US" altLang="en-US" sz="2000" b="1" dirty="0">
                <a:solidFill>
                  <a:srgbClr val="FF0000"/>
                </a:solidFill>
                <a:latin typeface="Courier New" pitchFamily="49" charset="0"/>
              </a:rPr>
              <a:t>… … … ; initial EAX, ECX</a:t>
            </a:r>
          </a:p>
        </p:txBody>
      </p:sp>
    </p:spTree>
    <p:extLst>
      <p:ext uri="{BB962C8B-B14F-4D97-AF65-F5344CB8AC3E}">
        <p14:creationId xmlns:p14="http://schemas.microsoft.com/office/powerpoint/2010/main" val="387327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174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1C24451-2644-4167-9202-8593A053746F}" type="slidenum">
              <a:rPr lang="en-US" altLang="en-US" sz="1600">
                <a:latin typeface="Times New Roman" pitchFamily="18" charset="0"/>
              </a:rPr>
              <a:pPr eaLnBrk="1" hangingPunct="1"/>
              <a:t>15</a:t>
            </a:fld>
            <a:endParaRPr lang="en-US" altLang="en-US" sz="1600">
              <a:latin typeface="Times New Roman" pitchFamily="18" charset="0"/>
            </a:endParaRPr>
          </a:p>
        </p:txBody>
      </p:sp>
      <p:sp>
        <p:nvSpPr>
          <p:cNvPr id="86018" name="Rectangle 2"/>
          <p:cNvSpPr>
            <a:spLocks noGrp="1" noChangeArrowheads="1"/>
          </p:cNvSpPr>
          <p:nvPr>
            <p:ph type="title"/>
          </p:nvPr>
        </p:nvSpPr>
        <p:spPr/>
        <p:txBody>
          <a:bodyPr/>
          <a:lstStyle/>
          <a:p>
            <a:pPr eaLnBrk="1" hangingPunct="1">
              <a:defRPr/>
            </a:pPr>
            <a:r>
              <a:rPr lang="en-US" altLang="en-US" smtClean="0"/>
              <a:t>Using PUSH and POP</a:t>
            </a:r>
          </a:p>
        </p:txBody>
      </p:sp>
      <p:sp>
        <p:nvSpPr>
          <p:cNvPr id="31749" name="Text Box 3"/>
          <p:cNvSpPr txBox="1">
            <a:spLocks noChangeArrowheads="1"/>
          </p:cNvSpPr>
          <p:nvPr/>
        </p:nvSpPr>
        <p:spPr bwMode="auto">
          <a:xfrm>
            <a:off x="762000" y="2057400"/>
            <a:ext cx="7543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a:latin typeface="Courier New" pitchFamily="49" charset="0"/>
              </a:rPr>
              <a:t>push esi		; push registers</a:t>
            </a:r>
          </a:p>
          <a:p>
            <a:pPr eaLnBrk="1" hangingPunct="1">
              <a:lnSpc>
                <a:spcPct val="50000"/>
              </a:lnSpc>
              <a:spcBef>
                <a:spcPct val="50000"/>
              </a:spcBef>
            </a:pPr>
            <a:r>
              <a:rPr lang="en-US" altLang="en-US" sz="1800" b="1">
                <a:latin typeface="Courier New" pitchFamily="49" charset="0"/>
              </a:rPr>
              <a:t>push ecx</a:t>
            </a:r>
          </a:p>
          <a:p>
            <a:pPr eaLnBrk="1" hangingPunct="1">
              <a:lnSpc>
                <a:spcPct val="50000"/>
              </a:lnSpc>
              <a:spcBef>
                <a:spcPct val="50000"/>
              </a:spcBef>
            </a:pPr>
            <a:r>
              <a:rPr lang="en-US" altLang="en-US" sz="1800" b="1">
                <a:latin typeface="Courier New" pitchFamily="49" charset="0"/>
              </a:rPr>
              <a:t>push ebx</a:t>
            </a:r>
          </a:p>
          <a:p>
            <a:pPr eaLnBrk="1" hangingPunct="1">
              <a:lnSpc>
                <a:spcPct val="50000"/>
              </a:lnSpc>
              <a:spcBef>
                <a:spcPct val="50000"/>
              </a:spcBef>
            </a:pPr>
            <a:endParaRPr lang="en-US" altLang="en-US" sz="1800" b="1">
              <a:latin typeface="Courier New" pitchFamily="49" charset="0"/>
            </a:endParaRPr>
          </a:p>
          <a:p>
            <a:pPr eaLnBrk="1" hangingPunct="1">
              <a:lnSpc>
                <a:spcPct val="50000"/>
              </a:lnSpc>
              <a:spcBef>
                <a:spcPct val="50000"/>
              </a:spcBef>
            </a:pPr>
            <a:r>
              <a:rPr lang="en-US" altLang="en-US" sz="1800" b="1">
                <a:latin typeface="Courier New" pitchFamily="49" charset="0"/>
              </a:rPr>
              <a:t>mov  esi,OFFSET dwordVal 		; display some memory</a:t>
            </a:r>
          </a:p>
          <a:p>
            <a:pPr eaLnBrk="1" hangingPunct="1">
              <a:lnSpc>
                <a:spcPct val="50000"/>
              </a:lnSpc>
              <a:spcBef>
                <a:spcPct val="50000"/>
              </a:spcBef>
            </a:pPr>
            <a:r>
              <a:rPr lang="en-US" altLang="en-US" sz="1800" b="1">
                <a:latin typeface="Courier New" pitchFamily="49" charset="0"/>
              </a:rPr>
              <a:t>mov  ecx,LENGTHOF dwordVal</a:t>
            </a:r>
          </a:p>
          <a:p>
            <a:pPr eaLnBrk="1" hangingPunct="1">
              <a:lnSpc>
                <a:spcPct val="50000"/>
              </a:lnSpc>
              <a:spcBef>
                <a:spcPct val="50000"/>
              </a:spcBef>
            </a:pPr>
            <a:r>
              <a:rPr lang="en-US" altLang="en-US" sz="1800" b="1">
                <a:latin typeface="Courier New" pitchFamily="49" charset="0"/>
              </a:rPr>
              <a:t>mov  ebx,TYPE dwordVal</a:t>
            </a:r>
          </a:p>
          <a:p>
            <a:pPr eaLnBrk="1" hangingPunct="1">
              <a:lnSpc>
                <a:spcPct val="50000"/>
              </a:lnSpc>
              <a:spcBef>
                <a:spcPct val="50000"/>
              </a:spcBef>
            </a:pPr>
            <a:r>
              <a:rPr lang="en-US" altLang="en-US" sz="1800" b="1">
                <a:latin typeface="Courier New" pitchFamily="49" charset="0"/>
              </a:rPr>
              <a:t>call DumpMem</a:t>
            </a:r>
          </a:p>
          <a:p>
            <a:pPr eaLnBrk="1" hangingPunct="1">
              <a:lnSpc>
                <a:spcPct val="50000"/>
              </a:lnSpc>
              <a:spcBef>
                <a:spcPct val="50000"/>
              </a:spcBef>
            </a:pPr>
            <a:endParaRPr lang="en-US" altLang="en-US" sz="1800" b="1">
              <a:latin typeface="Courier New" pitchFamily="49" charset="0"/>
            </a:endParaRPr>
          </a:p>
          <a:p>
            <a:pPr eaLnBrk="1" hangingPunct="1">
              <a:lnSpc>
                <a:spcPct val="50000"/>
              </a:lnSpc>
              <a:spcBef>
                <a:spcPct val="50000"/>
              </a:spcBef>
            </a:pPr>
            <a:r>
              <a:rPr lang="en-US" altLang="en-US" sz="1800" b="1">
                <a:latin typeface="Courier New" pitchFamily="49" charset="0"/>
              </a:rPr>
              <a:t>pop  ebx		; restore registers</a:t>
            </a:r>
          </a:p>
          <a:p>
            <a:pPr eaLnBrk="1" hangingPunct="1">
              <a:lnSpc>
                <a:spcPct val="50000"/>
              </a:lnSpc>
              <a:spcBef>
                <a:spcPct val="50000"/>
              </a:spcBef>
            </a:pPr>
            <a:r>
              <a:rPr lang="en-US" altLang="en-US" sz="1800" b="1">
                <a:latin typeface="Courier New" pitchFamily="49" charset="0"/>
              </a:rPr>
              <a:t>pop  ecx</a:t>
            </a:r>
          </a:p>
          <a:p>
            <a:pPr eaLnBrk="1" hangingPunct="1">
              <a:lnSpc>
                <a:spcPct val="50000"/>
              </a:lnSpc>
              <a:spcBef>
                <a:spcPct val="50000"/>
              </a:spcBef>
            </a:pPr>
            <a:r>
              <a:rPr lang="en-US" altLang="en-US" sz="1800" b="1">
                <a:latin typeface="Courier New" pitchFamily="49" charset="0"/>
              </a:rPr>
              <a:t>pop  esi</a:t>
            </a:r>
          </a:p>
        </p:txBody>
      </p:sp>
      <p:sp>
        <p:nvSpPr>
          <p:cNvPr id="31750"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Save and restore registers when they contain important values. PUSH and POP instructions occur in the opposite order.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32771"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F0D70D39-636E-4F34-8B88-A9C0A551A69B}" type="slidenum">
              <a:rPr lang="en-US" altLang="en-US" sz="1600">
                <a:solidFill>
                  <a:srgbClr val="FFFFFF"/>
                </a:solidFill>
                <a:latin typeface="Times New Roman" pitchFamily="18" charset="0"/>
              </a:rPr>
              <a:pPr eaLnBrk="1" hangingPunct="1"/>
              <a:t>16</a:t>
            </a:fld>
            <a:endParaRPr lang="en-US" altLang="en-US" sz="1600">
              <a:solidFill>
                <a:srgbClr val="FFFFFF"/>
              </a:solidFill>
              <a:latin typeface="Times New Roman" pitchFamily="18" charset="0"/>
            </a:endParaRPr>
          </a:p>
        </p:txBody>
      </p:sp>
      <p:sp>
        <p:nvSpPr>
          <p:cNvPr id="139266" name="Rectangle 2"/>
          <p:cNvSpPr>
            <a:spLocks noGrp="1" noChangeArrowheads="1"/>
          </p:cNvSpPr>
          <p:nvPr>
            <p:ph type="title"/>
          </p:nvPr>
        </p:nvSpPr>
        <p:spPr/>
        <p:txBody>
          <a:bodyPr/>
          <a:lstStyle/>
          <a:p>
            <a:pPr eaLnBrk="1" hangingPunct="1">
              <a:defRPr/>
            </a:pPr>
            <a:r>
              <a:rPr lang="en-US" altLang="en-US" dirty="0" smtClean="0"/>
              <a:t>Example: Nested Loop with Stack</a:t>
            </a:r>
            <a:br>
              <a:rPr lang="en-US" altLang="en-US" dirty="0" smtClean="0"/>
            </a:br>
            <a:r>
              <a:rPr lang="en-US" altLang="en-US" sz="2000" dirty="0" smtClean="0"/>
              <a:t>(also, see </a:t>
            </a:r>
            <a:r>
              <a:rPr lang="en-US" altLang="en-US" sz="2000" dirty="0" smtClean="0"/>
              <a:t>next slide)</a:t>
            </a:r>
          </a:p>
        </p:txBody>
      </p:sp>
      <p:sp>
        <p:nvSpPr>
          <p:cNvPr id="32773" name="Text Box 3"/>
          <p:cNvSpPr txBox="1">
            <a:spLocks noChangeArrowheads="1"/>
          </p:cNvSpPr>
          <p:nvPr/>
        </p:nvSpPr>
        <p:spPr bwMode="auto">
          <a:xfrm>
            <a:off x="838200" y="2133600"/>
            <a:ext cx="7315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143250" algn="l"/>
              </a:tabLst>
              <a:defRPr sz="2100">
                <a:solidFill>
                  <a:schemeClr val="tx1"/>
                </a:solidFill>
                <a:latin typeface="Arial" charset="0"/>
              </a:defRPr>
            </a:lvl1pPr>
            <a:lvl2pPr marL="742950" indent="-285750" eaLnBrk="0" hangingPunct="0">
              <a:tabLst>
                <a:tab pos="457200" algn="l"/>
                <a:tab pos="3143250" algn="l"/>
              </a:tabLst>
              <a:defRPr sz="2100">
                <a:solidFill>
                  <a:schemeClr val="tx1"/>
                </a:solidFill>
                <a:latin typeface="Arial" charset="0"/>
              </a:defRPr>
            </a:lvl2pPr>
            <a:lvl3pPr marL="1143000" indent="-228600" eaLnBrk="0" hangingPunct="0">
              <a:tabLst>
                <a:tab pos="457200" algn="l"/>
                <a:tab pos="3143250" algn="l"/>
              </a:tabLst>
              <a:defRPr sz="2100">
                <a:solidFill>
                  <a:schemeClr val="tx1"/>
                </a:solidFill>
                <a:latin typeface="Arial" charset="0"/>
              </a:defRPr>
            </a:lvl3pPr>
            <a:lvl4pPr marL="1600200" indent="-228600" eaLnBrk="0" hangingPunct="0">
              <a:tabLst>
                <a:tab pos="457200" algn="l"/>
                <a:tab pos="3143250" algn="l"/>
              </a:tabLst>
              <a:defRPr sz="2100">
                <a:solidFill>
                  <a:schemeClr val="tx1"/>
                </a:solidFill>
                <a:latin typeface="Arial" charset="0"/>
              </a:defRPr>
            </a:lvl4pPr>
            <a:lvl5pPr marL="2057400" indent="-228600" eaLnBrk="0" hangingPunct="0">
              <a:tabLst>
                <a:tab pos="457200" algn="l"/>
                <a:tab pos="314325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14325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14325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14325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143250" algn="l"/>
              </a:tabLst>
              <a:defRPr sz="2100">
                <a:solidFill>
                  <a:schemeClr val="tx1"/>
                </a:solidFill>
                <a:latin typeface="Arial" charset="0"/>
              </a:defRPr>
            </a:lvl9pPr>
          </a:lstStyle>
          <a:p>
            <a:pPr eaLnBrk="1" hangingPunct="1">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ecx,100	; set outer loop count</a:t>
            </a:r>
          </a:p>
          <a:p>
            <a:pPr eaLnBrk="1" hangingPunct="1">
              <a:lnSpc>
                <a:spcPct val="50000"/>
              </a:lnSpc>
              <a:spcBef>
                <a:spcPct val="50000"/>
              </a:spcBef>
            </a:pPr>
            <a:r>
              <a:rPr lang="en-US" altLang="en-US" sz="1800" b="1" dirty="0">
                <a:solidFill>
                  <a:srgbClr val="FFFFFF"/>
                </a:solidFill>
                <a:latin typeface="Courier New" pitchFamily="49" charset="0"/>
              </a:rPr>
              <a:t>L1:		; begin the outer loop</a:t>
            </a:r>
          </a:p>
          <a:p>
            <a:pPr eaLnBrk="1" hangingPunct="1">
              <a:lnSpc>
                <a:spcPct val="50000"/>
              </a:lnSpc>
              <a:spcBef>
                <a:spcPct val="50000"/>
              </a:spcBef>
            </a:pPr>
            <a:r>
              <a:rPr lang="en-US" altLang="en-US" sz="1800" b="1" dirty="0">
                <a:solidFill>
                  <a:srgbClr val="FFFFFF"/>
                </a:solidFill>
                <a:latin typeface="Courier New" pitchFamily="49" charset="0"/>
              </a:rPr>
              <a:t>	</a:t>
            </a:r>
            <a:r>
              <a:rPr lang="en-US" altLang="en-US" sz="1800" b="1" dirty="0">
                <a:solidFill>
                  <a:srgbClr val="FFCC66"/>
                </a:solidFill>
                <a:latin typeface="Courier New" pitchFamily="49" charset="0"/>
              </a:rPr>
              <a:t>push </a:t>
            </a:r>
            <a:r>
              <a:rPr lang="en-US" altLang="en-US" sz="1800" b="1" dirty="0" err="1">
                <a:solidFill>
                  <a:srgbClr val="FFCC66"/>
                </a:solidFill>
                <a:latin typeface="Courier New" pitchFamily="49" charset="0"/>
              </a:rPr>
              <a:t>ecx</a:t>
            </a:r>
            <a:r>
              <a:rPr lang="en-US" altLang="en-US" sz="1800" b="1" dirty="0">
                <a:solidFill>
                  <a:srgbClr val="FFCC66"/>
                </a:solidFill>
                <a:latin typeface="Courier New" pitchFamily="49" charset="0"/>
              </a:rPr>
              <a:t>	; save outer loop count</a:t>
            </a:r>
          </a:p>
          <a:p>
            <a:pPr eaLnBrk="1" hangingPunct="1">
              <a:lnSpc>
                <a:spcPct val="50000"/>
              </a:lnSpc>
              <a:spcBef>
                <a:spcPct val="50000"/>
              </a:spcBef>
            </a:pPr>
            <a:endParaRPr lang="en-US" altLang="en-US" sz="1800" b="1" dirty="0">
              <a:solidFill>
                <a:srgbClr val="FFCC66"/>
              </a:solidFill>
              <a:latin typeface="Courier New" pitchFamily="49" charset="0"/>
            </a:endParaRPr>
          </a:p>
          <a:p>
            <a:pPr eaLnBrk="1" hangingPunct="1">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ecx,20	; set inner loop count</a:t>
            </a:r>
          </a:p>
          <a:p>
            <a:pPr eaLnBrk="1" hangingPunct="1">
              <a:lnSpc>
                <a:spcPct val="50000"/>
              </a:lnSpc>
              <a:spcBef>
                <a:spcPct val="50000"/>
              </a:spcBef>
            </a:pPr>
            <a:r>
              <a:rPr lang="en-US" altLang="en-US" sz="1800" b="1" dirty="0">
                <a:solidFill>
                  <a:srgbClr val="FFFFFF"/>
                </a:solidFill>
                <a:latin typeface="Courier New" pitchFamily="49" charset="0"/>
              </a:rPr>
              <a:t>L2:		; begin the inner loop</a:t>
            </a:r>
          </a:p>
          <a:p>
            <a:pPr eaLnBrk="1" hangingPunct="1">
              <a:lnSpc>
                <a:spcPct val="50000"/>
              </a:lnSpc>
              <a:spcBef>
                <a:spcPct val="50000"/>
              </a:spcBef>
            </a:pPr>
            <a:r>
              <a:rPr lang="en-US" altLang="en-US" sz="1800" b="1" dirty="0">
                <a:solidFill>
                  <a:srgbClr val="FFFFFF"/>
                </a:solidFill>
                <a:latin typeface="Courier New" pitchFamily="49" charset="0"/>
              </a:rPr>
              <a:t>	;</a:t>
            </a:r>
          </a:p>
          <a:p>
            <a:pPr eaLnBrk="1" hangingPunct="1">
              <a:lnSpc>
                <a:spcPct val="50000"/>
              </a:lnSpc>
              <a:spcBef>
                <a:spcPct val="50000"/>
              </a:spcBef>
            </a:pPr>
            <a:r>
              <a:rPr lang="en-US" altLang="en-US" sz="1800" b="1" dirty="0">
                <a:solidFill>
                  <a:srgbClr val="FFFFFF"/>
                </a:solidFill>
                <a:latin typeface="Courier New" pitchFamily="49" charset="0"/>
              </a:rPr>
              <a:t>	;</a:t>
            </a:r>
          </a:p>
          <a:p>
            <a:pPr eaLnBrk="1" hangingPunct="1">
              <a:lnSpc>
                <a:spcPct val="50000"/>
              </a:lnSpc>
              <a:spcBef>
                <a:spcPct val="50000"/>
              </a:spcBef>
            </a:pPr>
            <a:r>
              <a:rPr lang="en-US" altLang="en-US" sz="1800" b="1" dirty="0">
                <a:solidFill>
                  <a:srgbClr val="FFFFFF"/>
                </a:solidFill>
                <a:latin typeface="Courier New" pitchFamily="49" charset="0"/>
              </a:rPr>
              <a:t>	loop L2	; repeat the inner loop</a:t>
            </a:r>
          </a:p>
          <a:p>
            <a:pPr eaLnBrk="1" hangingPunct="1">
              <a:lnSpc>
                <a:spcPct val="50000"/>
              </a:lnSpc>
              <a:spcBef>
                <a:spcPct val="50000"/>
              </a:spcBef>
            </a:pPr>
            <a:endParaRPr lang="en-US" altLang="en-US" sz="1800" b="1" dirty="0">
              <a:solidFill>
                <a:srgbClr val="FFFFFF"/>
              </a:solidFill>
              <a:latin typeface="Courier New" pitchFamily="49" charset="0"/>
            </a:endParaRPr>
          </a:p>
          <a:p>
            <a:pPr eaLnBrk="1" hangingPunct="1">
              <a:lnSpc>
                <a:spcPct val="50000"/>
              </a:lnSpc>
              <a:spcBef>
                <a:spcPct val="50000"/>
              </a:spcBef>
            </a:pPr>
            <a:r>
              <a:rPr lang="en-US" altLang="en-US" sz="1800" b="1" dirty="0">
                <a:solidFill>
                  <a:srgbClr val="FFFFFF"/>
                </a:solidFill>
                <a:latin typeface="Courier New" pitchFamily="49" charset="0"/>
              </a:rPr>
              <a:t>	</a:t>
            </a:r>
            <a:r>
              <a:rPr lang="en-US" altLang="en-US" sz="1800" b="1" dirty="0">
                <a:solidFill>
                  <a:srgbClr val="FFCC66"/>
                </a:solidFill>
                <a:latin typeface="Courier New" pitchFamily="49" charset="0"/>
              </a:rPr>
              <a:t>pop </a:t>
            </a:r>
            <a:r>
              <a:rPr lang="en-US" altLang="en-US" sz="1800" b="1" dirty="0" err="1">
                <a:solidFill>
                  <a:srgbClr val="FFCC66"/>
                </a:solidFill>
                <a:latin typeface="Courier New" pitchFamily="49" charset="0"/>
              </a:rPr>
              <a:t>ecx</a:t>
            </a:r>
            <a:r>
              <a:rPr lang="en-US" altLang="en-US" sz="1800" b="1" dirty="0">
                <a:solidFill>
                  <a:srgbClr val="FFCC66"/>
                </a:solidFill>
                <a:latin typeface="Courier New" pitchFamily="49" charset="0"/>
              </a:rPr>
              <a:t>	; restore outer loop count</a:t>
            </a:r>
          </a:p>
          <a:p>
            <a:pPr eaLnBrk="1" hangingPunct="1">
              <a:lnSpc>
                <a:spcPct val="50000"/>
              </a:lnSpc>
              <a:spcBef>
                <a:spcPct val="50000"/>
              </a:spcBef>
            </a:pPr>
            <a:r>
              <a:rPr lang="en-US" altLang="en-US" sz="1800" b="1" dirty="0">
                <a:solidFill>
                  <a:srgbClr val="FFFFFF"/>
                </a:solidFill>
                <a:latin typeface="Courier New" pitchFamily="49" charset="0"/>
              </a:rPr>
              <a:t>	loop L1	; repeat the outer loop</a:t>
            </a:r>
          </a:p>
        </p:txBody>
      </p:sp>
      <p:sp>
        <p:nvSpPr>
          <p:cNvPr id="32774" name="Text Box 4"/>
          <p:cNvSpPr txBox="1">
            <a:spLocks noChangeArrowheads="1"/>
          </p:cNvSpPr>
          <p:nvPr/>
        </p:nvSpPr>
        <p:spPr bwMode="auto">
          <a:xfrm>
            <a:off x="533400" y="1066800"/>
            <a:ext cx="8001000"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solidFill>
                  <a:srgbClr val="FFFFFF"/>
                </a:solidFill>
              </a:rPr>
              <a:t>When creating a nested loop, push the outer loop counter before entering the inner loop</a:t>
            </a:r>
            <a:r>
              <a:rPr lang="en-US" altLang="en-US" dirty="0" smtClean="0">
                <a:solidFill>
                  <a:srgbClr val="FFFFFF"/>
                </a:solidFill>
              </a:rPr>
              <a:t>:</a:t>
            </a:r>
          </a:p>
          <a:p>
            <a:pPr eaLnBrk="1" hangingPunct="1">
              <a:spcBef>
                <a:spcPct val="50000"/>
              </a:spcBef>
            </a:pPr>
            <a:endParaRPr lang="en-US" altLang="en-US" dirty="0">
              <a:solidFill>
                <a:srgbClr val="FFFFFF"/>
              </a:solidFill>
            </a:endParaRPr>
          </a:p>
          <a:p>
            <a:pPr eaLnBrk="1" hangingPunct="1">
              <a:spcBef>
                <a:spcPct val="50000"/>
              </a:spcBef>
            </a:pPr>
            <a:endParaRPr lang="en-US" altLang="en-US" dirty="0" smtClean="0">
              <a:solidFill>
                <a:srgbClr val="FFFFFF"/>
              </a:solidFill>
            </a:endParaRPr>
          </a:p>
          <a:p>
            <a:pPr eaLnBrk="1" hangingPunct="1">
              <a:spcBef>
                <a:spcPct val="50000"/>
              </a:spcBef>
            </a:pPr>
            <a:endParaRPr lang="en-US" altLang="en-US" dirty="0">
              <a:solidFill>
                <a:srgbClr val="FFFFFF"/>
              </a:solidFill>
            </a:endParaRPr>
          </a:p>
          <a:p>
            <a:pPr eaLnBrk="1" hangingPunct="1">
              <a:spcBef>
                <a:spcPct val="50000"/>
              </a:spcBef>
            </a:pPr>
            <a:endParaRPr lang="en-US" altLang="en-US" dirty="0" smtClean="0">
              <a:solidFill>
                <a:srgbClr val="FFFFFF"/>
              </a:solidFill>
            </a:endParaRPr>
          </a:p>
          <a:p>
            <a:pPr eaLnBrk="1" hangingPunct="1">
              <a:spcBef>
                <a:spcPct val="50000"/>
              </a:spcBef>
            </a:pPr>
            <a:endParaRPr lang="en-US" altLang="en-US" dirty="0">
              <a:solidFill>
                <a:srgbClr val="FFFFFF"/>
              </a:solidFill>
            </a:endParaRPr>
          </a:p>
          <a:p>
            <a:pPr eaLnBrk="1" hangingPunct="1">
              <a:spcBef>
                <a:spcPct val="50000"/>
              </a:spcBef>
            </a:pPr>
            <a:endParaRPr lang="en-US" altLang="en-US" dirty="0" smtClean="0">
              <a:solidFill>
                <a:srgbClr val="FFFFFF"/>
              </a:solidFill>
            </a:endParaRPr>
          </a:p>
          <a:p>
            <a:pPr eaLnBrk="1" hangingPunct="1">
              <a:spcBef>
                <a:spcPct val="50000"/>
              </a:spcBef>
            </a:pPr>
            <a:endParaRPr lang="en-US" altLang="en-US" dirty="0">
              <a:solidFill>
                <a:srgbClr val="FFFFFF"/>
              </a:solidFill>
            </a:endParaRPr>
          </a:p>
          <a:p>
            <a:pPr eaLnBrk="1" hangingPunct="1">
              <a:spcBef>
                <a:spcPct val="50000"/>
              </a:spcBef>
            </a:pPr>
            <a:endParaRPr lang="en-US" altLang="en-US" dirty="0" smtClean="0">
              <a:solidFill>
                <a:srgbClr val="FFFFFF"/>
              </a:solidFill>
            </a:endParaRPr>
          </a:p>
          <a:p>
            <a:pPr eaLnBrk="1" hangingPunct="1">
              <a:spcBef>
                <a:spcPct val="50000"/>
              </a:spcBef>
            </a:pPr>
            <a:r>
              <a:rPr lang="en-US" altLang="en-US" dirty="0" smtClean="0">
                <a:solidFill>
                  <a:srgbClr val="FFFF00"/>
                </a:solidFill>
              </a:rPr>
              <a:t>Need not create a temporary variable as in Page 36 of Lecture 5</a:t>
            </a:r>
            <a:endParaRPr lang="en-US" altLang="en-US" dirty="0">
              <a:solidFill>
                <a:srgbClr val="FFFF00"/>
              </a:solidFill>
            </a:endParaRPr>
          </a:p>
        </p:txBody>
      </p:sp>
      <p:sp>
        <p:nvSpPr>
          <p:cNvPr id="32775" name="Rectangle 5"/>
          <p:cNvSpPr>
            <a:spLocks noChangeArrowheads="1"/>
          </p:cNvSpPr>
          <p:nvPr/>
        </p:nvSpPr>
        <p:spPr bwMode="auto">
          <a:xfrm>
            <a:off x="914400" y="3200400"/>
            <a:ext cx="6934200" cy="1676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en-US" altLang="en-US">
              <a:solidFill>
                <a:srgbClr val="FFFFFF"/>
              </a:solidFill>
            </a:endParaRPr>
          </a:p>
        </p:txBody>
      </p:sp>
    </p:spTree>
    <p:extLst>
      <p:ext uri="{BB962C8B-B14F-4D97-AF65-F5344CB8AC3E}">
        <p14:creationId xmlns:p14="http://schemas.microsoft.com/office/powerpoint/2010/main" val="116771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B3BCF54E-34A3-4213-A452-0AE6AF1D996A}" type="slidenum">
              <a:rPr lang="en-US" altLang="en-US">
                <a:solidFill>
                  <a:srgbClr val="FFFFFF"/>
                </a:solidFill>
              </a:rPr>
              <a:pPr/>
              <a:t>17</a:t>
            </a:fld>
            <a:endParaRPr lang="en-US" altLang="en-US">
              <a:solidFill>
                <a:srgbClr val="FFFFFF"/>
              </a:solidFill>
            </a:endParaRPr>
          </a:p>
        </p:txBody>
      </p:sp>
      <p:sp>
        <p:nvSpPr>
          <p:cNvPr id="145410" name="Rectangle 2"/>
          <p:cNvSpPr>
            <a:spLocks noGrp="1" noChangeArrowheads="1"/>
          </p:cNvSpPr>
          <p:nvPr>
            <p:ph type="title"/>
          </p:nvPr>
        </p:nvSpPr>
        <p:spPr>
          <a:xfrm>
            <a:off x="685800" y="76200"/>
            <a:ext cx="7772400" cy="762000"/>
          </a:xfrm>
        </p:spPr>
        <p:txBody>
          <a:bodyPr/>
          <a:lstStyle/>
          <a:p>
            <a:r>
              <a:rPr lang="en-US" altLang="en-US" dirty="0" smtClean="0"/>
              <a:t>Nested Loop without Stack</a:t>
            </a:r>
            <a:r>
              <a:rPr lang="en-US" altLang="en-US" dirty="0"/>
              <a:t/>
            </a:r>
            <a:br>
              <a:rPr lang="en-US" altLang="en-US" dirty="0"/>
            </a:br>
            <a:r>
              <a:rPr lang="en-US" altLang="en-US" dirty="0" smtClean="0"/>
              <a:t>(Page </a:t>
            </a:r>
            <a:r>
              <a:rPr lang="en-US" altLang="en-US" dirty="0"/>
              <a:t>36 of Lecture </a:t>
            </a:r>
            <a:r>
              <a:rPr lang="en-US" altLang="en-US" dirty="0" smtClean="0"/>
              <a:t>5 – Chapt_04-b)</a:t>
            </a:r>
            <a:endParaRPr lang="en-US" altLang="en-US" dirty="0"/>
          </a:p>
        </p:txBody>
      </p:sp>
      <p:sp>
        <p:nvSpPr>
          <p:cNvPr id="145411" name="Text Box 3"/>
          <p:cNvSpPr txBox="1">
            <a:spLocks noChangeArrowheads="1"/>
          </p:cNvSpPr>
          <p:nvPr/>
        </p:nvSpPr>
        <p:spPr bwMode="auto">
          <a:xfrm>
            <a:off x="685800" y="9144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If you need to code a loop within a loop, you must save the outer loop counter's ECX value. In the following example, the outer loop executes 100 times, and the inner loop 20 times.</a:t>
            </a:r>
          </a:p>
        </p:txBody>
      </p:sp>
      <p:sp>
        <p:nvSpPr>
          <p:cNvPr id="145412" name="Text Box 4"/>
          <p:cNvSpPr txBox="1">
            <a:spLocks noChangeArrowheads="1"/>
          </p:cNvSpPr>
          <p:nvPr/>
        </p:nvSpPr>
        <p:spPr bwMode="auto">
          <a:xfrm>
            <a:off x="914400" y="2286000"/>
            <a:ext cx="7239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a:tabLst>
                <a:tab pos="457200" algn="l"/>
                <a:tab pos="3201988" algn="l"/>
              </a:tabLst>
              <a:defRPr sz="2400">
                <a:solidFill>
                  <a:schemeClr val="tx1"/>
                </a:solidFill>
                <a:latin typeface="Times New Roman" pitchFamily="18" charset="0"/>
              </a:defRPr>
            </a:lvl1pPr>
            <a:lvl2pPr>
              <a:tabLst>
                <a:tab pos="457200" algn="l"/>
                <a:tab pos="3201988" algn="l"/>
              </a:tabLst>
              <a:defRPr sz="2400">
                <a:solidFill>
                  <a:schemeClr val="tx1"/>
                </a:solidFill>
                <a:latin typeface="Times New Roman" pitchFamily="18" charset="0"/>
              </a:defRPr>
            </a:lvl2pPr>
            <a:lvl3pPr>
              <a:tabLst>
                <a:tab pos="457200" algn="l"/>
                <a:tab pos="3201988" algn="l"/>
              </a:tabLst>
              <a:defRPr sz="2400">
                <a:solidFill>
                  <a:schemeClr val="tx1"/>
                </a:solidFill>
                <a:latin typeface="Times New Roman" pitchFamily="18" charset="0"/>
              </a:defRPr>
            </a:lvl3pPr>
            <a:lvl4pPr>
              <a:tabLst>
                <a:tab pos="457200" algn="l"/>
                <a:tab pos="3201988" algn="l"/>
              </a:tabLst>
              <a:defRPr sz="2400">
                <a:solidFill>
                  <a:schemeClr val="tx1"/>
                </a:solidFill>
                <a:latin typeface="Times New Roman" pitchFamily="18" charset="0"/>
              </a:defRPr>
            </a:lvl4pPr>
            <a:lvl5pPr>
              <a:tabLst>
                <a:tab pos="457200" algn="l"/>
                <a:tab pos="3201988" algn="l"/>
              </a:tabLst>
              <a:defRPr sz="2400">
                <a:solidFill>
                  <a:schemeClr val="tx1"/>
                </a:solidFill>
                <a:latin typeface="Times New Roman" pitchFamily="18" charset="0"/>
              </a:defRPr>
            </a:lvl5pPr>
            <a:lvl6pPr fontAlgn="base">
              <a:spcBef>
                <a:spcPct val="0"/>
              </a:spcBef>
              <a:spcAft>
                <a:spcPct val="0"/>
              </a:spcAft>
              <a:tabLst>
                <a:tab pos="457200" algn="l"/>
                <a:tab pos="3201988" algn="l"/>
              </a:tabLst>
              <a:defRPr sz="2400">
                <a:solidFill>
                  <a:schemeClr val="tx1"/>
                </a:solidFill>
                <a:latin typeface="Times New Roman" pitchFamily="18" charset="0"/>
              </a:defRPr>
            </a:lvl6pPr>
            <a:lvl7pPr fontAlgn="base">
              <a:spcBef>
                <a:spcPct val="0"/>
              </a:spcBef>
              <a:spcAft>
                <a:spcPct val="0"/>
              </a:spcAft>
              <a:tabLst>
                <a:tab pos="457200" algn="l"/>
                <a:tab pos="3201988" algn="l"/>
              </a:tabLst>
              <a:defRPr sz="2400">
                <a:solidFill>
                  <a:schemeClr val="tx1"/>
                </a:solidFill>
                <a:latin typeface="Times New Roman" pitchFamily="18" charset="0"/>
              </a:defRPr>
            </a:lvl7pPr>
            <a:lvl8pPr fontAlgn="base">
              <a:spcBef>
                <a:spcPct val="0"/>
              </a:spcBef>
              <a:spcAft>
                <a:spcPct val="0"/>
              </a:spcAft>
              <a:tabLst>
                <a:tab pos="457200" algn="l"/>
                <a:tab pos="3201988" algn="l"/>
              </a:tabLst>
              <a:defRPr sz="2400">
                <a:solidFill>
                  <a:schemeClr val="tx1"/>
                </a:solidFill>
                <a:latin typeface="Times New Roman" pitchFamily="18" charset="0"/>
              </a:defRPr>
            </a:lvl8pPr>
            <a:lvl9pPr fontAlgn="base">
              <a:spcBef>
                <a:spcPct val="0"/>
              </a:spcBef>
              <a:spcAft>
                <a:spcPct val="0"/>
              </a:spcAft>
              <a:tabLst>
                <a:tab pos="457200" algn="l"/>
                <a:tab pos="3201988" algn="l"/>
              </a:tabLst>
              <a:defRPr sz="2400">
                <a:solidFill>
                  <a:schemeClr val="tx1"/>
                </a:solidFill>
                <a:latin typeface="Times New Roman" pitchFamily="18" charset="0"/>
              </a:defRPr>
            </a:lvl9pPr>
          </a:lstStyle>
          <a:p>
            <a:pPr>
              <a:lnSpc>
                <a:spcPct val="50000"/>
              </a:lnSpc>
              <a:spcBef>
                <a:spcPct val="50000"/>
              </a:spcBef>
            </a:pPr>
            <a:r>
              <a:rPr lang="en-US" altLang="en-US" sz="1800" b="1" dirty="0">
                <a:solidFill>
                  <a:srgbClr val="FFFFFF"/>
                </a:solidFill>
                <a:latin typeface="Courier New" pitchFamily="49" charset="0"/>
              </a:rPr>
              <a:t>.data</a:t>
            </a:r>
          </a:p>
          <a:p>
            <a:pPr>
              <a:lnSpc>
                <a:spcPct val="50000"/>
              </a:lnSpc>
              <a:spcBef>
                <a:spcPct val="50000"/>
              </a:spcBef>
            </a:pPr>
            <a:r>
              <a:rPr lang="en-US" altLang="en-US" sz="1800" b="1" dirty="0">
                <a:solidFill>
                  <a:srgbClr val="FFFFFF"/>
                </a:solidFill>
                <a:latin typeface="Courier New" pitchFamily="49" charset="0"/>
              </a:rPr>
              <a:t>count DWORD ?</a:t>
            </a:r>
          </a:p>
          <a:p>
            <a:pPr>
              <a:lnSpc>
                <a:spcPct val="50000"/>
              </a:lnSpc>
              <a:spcBef>
                <a:spcPct val="50000"/>
              </a:spcBef>
            </a:pPr>
            <a:r>
              <a:rPr lang="en-US" altLang="en-US" sz="1800" b="1" dirty="0">
                <a:solidFill>
                  <a:srgbClr val="FFFFFF"/>
                </a:solidFill>
                <a:latin typeface="Courier New" pitchFamily="49" charset="0"/>
              </a:rPr>
              <a:t>.code</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ecx,100	; set outer loop count</a:t>
            </a:r>
          </a:p>
          <a:p>
            <a:pPr>
              <a:lnSpc>
                <a:spcPct val="50000"/>
              </a:lnSpc>
              <a:spcBef>
                <a:spcPct val="50000"/>
              </a:spcBef>
            </a:pPr>
            <a:r>
              <a:rPr lang="en-US" altLang="en-US" sz="1800" b="1" dirty="0">
                <a:solidFill>
                  <a:srgbClr val="ECFE02"/>
                </a:solidFill>
                <a:latin typeface="Courier New" pitchFamily="49" charset="0"/>
              </a:rPr>
              <a:t>L1:</a:t>
            </a:r>
          </a:p>
          <a:p>
            <a:pPr>
              <a:lnSpc>
                <a:spcPct val="50000"/>
              </a:lnSpc>
              <a:spcBef>
                <a:spcPct val="50000"/>
              </a:spcBef>
            </a:pP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mov</a:t>
            </a: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count,ecx</a:t>
            </a:r>
            <a:r>
              <a:rPr lang="en-US" altLang="en-US" sz="1800" b="1" dirty="0">
                <a:solidFill>
                  <a:srgbClr val="ECFE02"/>
                </a:solidFill>
                <a:latin typeface="Courier New" pitchFamily="49" charset="0"/>
              </a:rPr>
              <a:t>	; save outer loop count</a:t>
            </a:r>
          </a:p>
          <a:p>
            <a:pPr>
              <a:lnSpc>
                <a:spcPct val="50000"/>
              </a:lnSpc>
              <a:spcBef>
                <a:spcPct val="50000"/>
              </a:spcBef>
            </a:pPr>
            <a:r>
              <a:rPr lang="en-US" altLang="en-US" sz="1800" b="1" dirty="0">
                <a:solidFill>
                  <a:srgbClr val="ECFE02"/>
                </a:solidFill>
                <a:latin typeface="Courier New" pitchFamily="49" charset="0"/>
              </a:rPr>
              <a:t>	</a:t>
            </a:r>
            <a:r>
              <a:rPr lang="en-US" altLang="en-US" sz="1800" b="1" dirty="0" err="1">
                <a:solidFill>
                  <a:srgbClr val="FFCC66"/>
                </a:solidFill>
                <a:latin typeface="Courier New" pitchFamily="49" charset="0"/>
              </a:rPr>
              <a:t>mov</a:t>
            </a:r>
            <a:r>
              <a:rPr lang="en-US" altLang="en-US" sz="1800" b="1" dirty="0">
                <a:solidFill>
                  <a:srgbClr val="FFCC66"/>
                </a:solidFill>
                <a:latin typeface="Courier New" pitchFamily="49" charset="0"/>
              </a:rPr>
              <a:t> ecx,20	; set inner loop count</a:t>
            </a:r>
          </a:p>
          <a:p>
            <a:pPr>
              <a:lnSpc>
                <a:spcPct val="50000"/>
              </a:lnSpc>
              <a:spcBef>
                <a:spcPct val="50000"/>
              </a:spcBef>
            </a:pPr>
            <a:r>
              <a:rPr lang="en-US" altLang="en-US" sz="1800" b="1" dirty="0">
                <a:solidFill>
                  <a:srgbClr val="FFCC66"/>
                </a:solidFill>
                <a:latin typeface="Courier New" pitchFamily="49" charset="0"/>
              </a:rPr>
              <a:t>L2:	.</a:t>
            </a:r>
          </a:p>
          <a:p>
            <a:pPr lvl="1">
              <a:lnSpc>
                <a:spcPct val="50000"/>
              </a:lnSpc>
              <a:spcBef>
                <a:spcPct val="50000"/>
              </a:spcBef>
            </a:pPr>
            <a:r>
              <a:rPr lang="en-US" altLang="en-US" sz="1800" b="1" dirty="0">
                <a:solidFill>
                  <a:srgbClr val="FFCC66"/>
                </a:solidFill>
                <a:latin typeface="Courier New" pitchFamily="49" charset="0"/>
              </a:rPr>
              <a:t>.</a:t>
            </a:r>
          </a:p>
          <a:p>
            <a:pPr lvl="1">
              <a:lnSpc>
                <a:spcPct val="50000"/>
              </a:lnSpc>
              <a:spcBef>
                <a:spcPct val="50000"/>
              </a:spcBef>
            </a:pPr>
            <a:r>
              <a:rPr lang="en-US" altLang="en-US" sz="1800" b="1" dirty="0">
                <a:solidFill>
                  <a:srgbClr val="FFCC66"/>
                </a:solidFill>
                <a:latin typeface="Courier New" pitchFamily="49" charset="0"/>
              </a:rPr>
              <a:t>loop L2	; repeat the inner loop</a:t>
            </a:r>
          </a:p>
          <a:p>
            <a:pPr>
              <a:lnSpc>
                <a:spcPct val="50000"/>
              </a:lnSpc>
              <a:spcBef>
                <a:spcPct val="50000"/>
              </a:spcBef>
            </a:pPr>
            <a:r>
              <a:rPr lang="en-US" altLang="en-US" sz="1800" b="1" dirty="0">
                <a:solidFill>
                  <a:srgbClr val="FFFFFF"/>
                </a:solidFill>
                <a:latin typeface="Courier New" pitchFamily="49" charset="0"/>
              </a:rPr>
              <a:t>	</a:t>
            </a:r>
            <a:r>
              <a:rPr lang="en-US" altLang="en-US" sz="1800" b="1" dirty="0" err="1">
                <a:solidFill>
                  <a:srgbClr val="ECFE02"/>
                </a:solidFill>
                <a:latin typeface="Courier New" pitchFamily="49" charset="0"/>
              </a:rPr>
              <a:t>mov</a:t>
            </a:r>
            <a:r>
              <a:rPr lang="en-US" altLang="en-US" sz="1800" b="1" dirty="0">
                <a:solidFill>
                  <a:srgbClr val="ECFE02"/>
                </a:solidFill>
                <a:latin typeface="Courier New" pitchFamily="49" charset="0"/>
              </a:rPr>
              <a:t> </a:t>
            </a:r>
            <a:r>
              <a:rPr lang="en-US" altLang="en-US" sz="1800" b="1" dirty="0" err="1">
                <a:solidFill>
                  <a:srgbClr val="ECFE02"/>
                </a:solidFill>
                <a:latin typeface="Courier New" pitchFamily="49" charset="0"/>
              </a:rPr>
              <a:t>ecx,count</a:t>
            </a:r>
            <a:r>
              <a:rPr lang="en-US" altLang="en-US" sz="1800" b="1" dirty="0">
                <a:solidFill>
                  <a:srgbClr val="ECFE02"/>
                </a:solidFill>
                <a:latin typeface="Courier New" pitchFamily="49" charset="0"/>
              </a:rPr>
              <a:t>	; restore outer loop count</a:t>
            </a:r>
          </a:p>
          <a:p>
            <a:pPr>
              <a:lnSpc>
                <a:spcPct val="50000"/>
              </a:lnSpc>
              <a:spcBef>
                <a:spcPct val="50000"/>
              </a:spcBef>
            </a:pPr>
            <a:r>
              <a:rPr lang="en-US" altLang="en-US" sz="1800" b="1" dirty="0">
                <a:solidFill>
                  <a:srgbClr val="ECFE02"/>
                </a:solidFill>
                <a:latin typeface="Courier New" pitchFamily="49" charset="0"/>
              </a:rPr>
              <a:t>	loop L1	; repeat the outer loop</a:t>
            </a:r>
          </a:p>
        </p:txBody>
      </p:sp>
    </p:spTree>
    <p:extLst>
      <p:ext uri="{BB962C8B-B14F-4D97-AF65-F5344CB8AC3E}">
        <p14:creationId xmlns:p14="http://schemas.microsoft.com/office/powerpoint/2010/main" val="214074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379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790070D-EA4F-4278-ACF7-D30F78A0D613}" type="slidenum">
              <a:rPr lang="en-US" altLang="en-US" sz="1600">
                <a:latin typeface="Times New Roman" pitchFamily="18" charset="0"/>
              </a:rPr>
              <a:pPr eaLnBrk="1" hangingPunct="1"/>
              <a:t>18</a:t>
            </a:fld>
            <a:endParaRPr lang="en-US" altLang="en-US" sz="1600">
              <a:latin typeface="Times New Roman" pitchFamily="18" charset="0"/>
            </a:endParaRPr>
          </a:p>
        </p:txBody>
      </p:sp>
      <p:sp>
        <p:nvSpPr>
          <p:cNvPr id="108546" name="Rectangle 2"/>
          <p:cNvSpPr>
            <a:spLocks noGrp="1" noChangeArrowheads="1"/>
          </p:cNvSpPr>
          <p:nvPr>
            <p:ph type="title"/>
          </p:nvPr>
        </p:nvSpPr>
        <p:spPr/>
        <p:txBody>
          <a:bodyPr/>
          <a:lstStyle/>
          <a:p>
            <a:pPr eaLnBrk="1" hangingPunct="1">
              <a:defRPr/>
            </a:pPr>
            <a:r>
              <a:rPr lang="en-US" altLang="en-US" smtClean="0"/>
              <a:t>Example: Reversing a String</a:t>
            </a:r>
          </a:p>
        </p:txBody>
      </p:sp>
      <p:sp>
        <p:nvSpPr>
          <p:cNvPr id="33797" name="Rectangle 3"/>
          <p:cNvSpPr>
            <a:spLocks noGrp="1" noChangeArrowheads="1"/>
          </p:cNvSpPr>
          <p:nvPr>
            <p:ph type="body" idx="1"/>
          </p:nvPr>
        </p:nvSpPr>
        <p:spPr>
          <a:xfrm>
            <a:off x="685800" y="1362075"/>
            <a:ext cx="7772400" cy="2209800"/>
          </a:xfrm>
        </p:spPr>
        <p:txBody>
          <a:bodyPr/>
          <a:lstStyle/>
          <a:p>
            <a:pPr eaLnBrk="1" hangingPunct="1">
              <a:lnSpc>
                <a:spcPct val="90000"/>
              </a:lnSpc>
            </a:pPr>
            <a:r>
              <a:rPr lang="en-US" altLang="en-US" sz="2000" dirty="0" smtClean="0"/>
              <a:t>Use a loop with indexed addressing</a:t>
            </a:r>
          </a:p>
          <a:p>
            <a:pPr eaLnBrk="1" hangingPunct="1">
              <a:lnSpc>
                <a:spcPct val="90000"/>
              </a:lnSpc>
            </a:pPr>
            <a:r>
              <a:rPr lang="en-US" altLang="en-US" sz="2000" dirty="0" smtClean="0"/>
              <a:t>Push each character on the stack</a:t>
            </a:r>
          </a:p>
          <a:p>
            <a:pPr eaLnBrk="1" hangingPunct="1">
              <a:lnSpc>
                <a:spcPct val="90000"/>
              </a:lnSpc>
            </a:pPr>
            <a:r>
              <a:rPr lang="en-US" altLang="en-US" sz="2000" dirty="0" smtClean="0"/>
              <a:t>Start at the beginning of the string, pop the stack in reverse order, insert each character back into the string</a:t>
            </a:r>
          </a:p>
          <a:p>
            <a:pPr eaLnBrk="1" hangingPunct="1">
              <a:lnSpc>
                <a:spcPct val="90000"/>
              </a:lnSpc>
            </a:pPr>
            <a:r>
              <a:rPr lang="en-US" altLang="en-US" sz="2000" dirty="0" smtClean="0">
                <a:hlinkClick r:id="rId2" action="ppaction://hlinkfile"/>
              </a:rPr>
              <a:t>Source code</a:t>
            </a:r>
            <a:endParaRPr lang="en-US" altLang="en-US" sz="2000" dirty="0" smtClean="0"/>
          </a:p>
          <a:p>
            <a:pPr eaLnBrk="1" hangingPunct="1">
              <a:lnSpc>
                <a:spcPct val="90000"/>
              </a:lnSpc>
            </a:pPr>
            <a:endParaRPr lang="en-US" altLang="en-US" sz="2000" dirty="0" smtClean="0"/>
          </a:p>
          <a:p>
            <a:pPr eaLnBrk="1" hangingPunct="1">
              <a:lnSpc>
                <a:spcPct val="90000"/>
              </a:lnSpc>
            </a:pPr>
            <a:r>
              <a:rPr lang="en-US" altLang="en-US" sz="2000" dirty="0" smtClean="0"/>
              <a:t>Q: Why must each character be put in EAX before it is pushed?</a:t>
            </a:r>
          </a:p>
        </p:txBody>
      </p:sp>
      <p:sp>
        <p:nvSpPr>
          <p:cNvPr id="108548" name="Text Box 4"/>
          <p:cNvSpPr txBox="1">
            <a:spLocks noChangeArrowheads="1"/>
          </p:cNvSpPr>
          <p:nvPr/>
        </p:nvSpPr>
        <p:spPr bwMode="auto">
          <a:xfrm>
            <a:off x="1143000" y="3876675"/>
            <a:ext cx="7010400" cy="92392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Because only word (16-bit) or </a:t>
            </a:r>
            <a:r>
              <a:rPr lang="en-US" altLang="en-US" dirty="0" err="1"/>
              <a:t>doubleword</a:t>
            </a:r>
            <a:r>
              <a:rPr lang="en-US" altLang="en-US" dirty="0"/>
              <a:t> (32-bit) values can be pushed on the 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dissolve">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4819"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FC553B9-3563-4F54-B7A8-F3DCA4203053}" type="slidenum">
              <a:rPr lang="en-US" altLang="en-US" sz="1600">
                <a:latin typeface="Times New Roman" pitchFamily="18" charset="0"/>
              </a:rPr>
              <a:pPr eaLnBrk="1" hangingPunct="1"/>
              <a:t>19</a:t>
            </a:fld>
            <a:endParaRPr lang="en-US" altLang="en-US" sz="1600">
              <a:latin typeface="Times New Roman" pitchFamily="18" charset="0"/>
            </a:endParaRPr>
          </a:p>
        </p:txBody>
      </p:sp>
      <p:sp>
        <p:nvSpPr>
          <p:cNvPr id="133122" name="Rectangle 2"/>
          <p:cNvSpPr>
            <a:spLocks noGrp="1" noChangeArrowheads="1"/>
          </p:cNvSpPr>
          <p:nvPr>
            <p:ph type="title"/>
          </p:nvPr>
        </p:nvSpPr>
        <p:spPr/>
        <p:txBody>
          <a:bodyPr/>
          <a:lstStyle/>
          <a:p>
            <a:pPr eaLnBrk="1" hangingPunct="1">
              <a:defRPr/>
            </a:pPr>
            <a:r>
              <a:rPr lang="en-US" altLang="en-US" smtClean="0"/>
              <a:t>Your turn . . .</a:t>
            </a:r>
          </a:p>
        </p:txBody>
      </p:sp>
      <p:sp>
        <p:nvSpPr>
          <p:cNvPr id="34821" name="Rectangle 3"/>
          <p:cNvSpPr>
            <a:spLocks noGrp="1" noChangeArrowheads="1"/>
          </p:cNvSpPr>
          <p:nvPr>
            <p:ph type="body" idx="1"/>
          </p:nvPr>
        </p:nvSpPr>
        <p:spPr>
          <a:xfrm>
            <a:off x="685800" y="1524000"/>
            <a:ext cx="7772400" cy="4724400"/>
          </a:xfrm>
        </p:spPr>
        <p:txBody>
          <a:bodyPr/>
          <a:lstStyle/>
          <a:p>
            <a:pPr eaLnBrk="1" hangingPunct="1">
              <a:spcBef>
                <a:spcPct val="50000"/>
              </a:spcBef>
              <a:buClrTx/>
            </a:pPr>
            <a:r>
              <a:rPr lang="en-US" altLang="en-US" sz="2500" dirty="0" smtClean="0"/>
              <a:t>Using the String Reverse program as a starting point, </a:t>
            </a:r>
          </a:p>
          <a:p>
            <a:pPr eaLnBrk="1" hangingPunct="1">
              <a:spcBef>
                <a:spcPct val="50000"/>
              </a:spcBef>
              <a:buClrTx/>
            </a:pPr>
            <a:endParaRPr lang="en-US" altLang="en-US" sz="2500" dirty="0" smtClean="0"/>
          </a:p>
          <a:p>
            <a:pPr eaLnBrk="1" hangingPunct="1">
              <a:spcBef>
                <a:spcPct val="50000"/>
              </a:spcBef>
              <a:buClrTx/>
            </a:pPr>
            <a:r>
              <a:rPr lang="en-US" altLang="en-US" sz="2100" dirty="0" smtClean="0"/>
              <a:t>#1: Modify the program so the user can input a string containing between 1 and 50 characters.</a:t>
            </a:r>
          </a:p>
          <a:p>
            <a:pPr eaLnBrk="1" hangingPunct="1">
              <a:spcBef>
                <a:spcPct val="50000"/>
              </a:spcBef>
              <a:buClrTx/>
            </a:pPr>
            <a:endParaRPr lang="en-US" altLang="en-US" sz="2100" dirty="0" smtClean="0"/>
          </a:p>
          <a:p>
            <a:pPr eaLnBrk="1" hangingPunct="1">
              <a:spcBef>
                <a:spcPct val="50000"/>
              </a:spcBef>
              <a:buClrTx/>
            </a:pPr>
            <a:r>
              <a:rPr lang="en-US" altLang="en-US" sz="2100" dirty="0" smtClean="0"/>
              <a:t>#2: Modify the program so it inputs a list of 32-bit integers from the user, and then displays the integers in reverse order.</a:t>
            </a:r>
            <a:endParaRPr lang="en-US"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6"/>
          <p:cNvSpPr>
            <a:spLocks noGrp="1"/>
          </p:cNvSpPr>
          <p:nvPr>
            <p:ph type="sldNum" sz="quarter" idx="12"/>
          </p:nvPr>
        </p:nvSpPr>
        <p:spPr/>
        <p:txBody>
          <a:bodyPr/>
          <a:lstStyle/>
          <a:p>
            <a:fld id="{67338223-F055-4FE1-A778-6221DFC85E3B}" type="slidenum">
              <a:rPr lang="en-US" altLang="en-US">
                <a:solidFill>
                  <a:srgbClr val="FF9966"/>
                </a:solidFill>
              </a:rPr>
              <a:pPr/>
              <a:t>2</a:t>
            </a:fld>
            <a:endParaRPr lang="en-US" altLang="en-US">
              <a:solidFill>
                <a:srgbClr val="FF9966"/>
              </a:solidFill>
            </a:endParaRPr>
          </a:p>
        </p:txBody>
      </p:sp>
      <p:sp>
        <p:nvSpPr>
          <p:cNvPr id="81922" name="Rectangle 2"/>
          <p:cNvSpPr>
            <a:spLocks noGrp="1" noChangeArrowheads="1"/>
          </p:cNvSpPr>
          <p:nvPr>
            <p:ph type="title"/>
          </p:nvPr>
        </p:nvSpPr>
        <p:spPr/>
        <p:txBody>
          <a:bodyPr/>
          <a:lstStyle/>
          <a:p>
            <a:r>
              <a:rPr lang="en-US" altLang="en-US"/>
              <a:t>A Process </a:t>
            </a:r>
            <a:r>
              <a:rPr lang="fr-CA" altLang="en-US"/>
              <a:t>in</a:t>
            </a:r>
            <a:r>
              <a:rPr lang="en-US" altLang="en-US"/>
              <a:t> Virtual Memory</a:t>
            </a:r>
          </a:p>
        </p:txBody>
      </p:sp>
      <p:sp>
        <p:nvSpPr>
          <p:cNvPr id="81923" name="Rectangle 3"/>
          <p:cNvSpPr>
            <a:spLocks noGrp="1" noChangeArrowheads="1"/>
          </p:cNvSpPr>
          <p:nvPr>
            <p:ph type="body" sz="half" idx="1"/>
          </p:nvPr>
        </p:nvSpPr>
        <p:spPr>
          <a:xfrm>
            <a:off x="152400" y="762000"/>
            <a:ext cx="4743450" cy="5943600"/>
          </a:xfrm>
        </p:spPr>
        <p:txBody>
          <a:bodyPr/>
          <a:lstStyle/>
          <a:p>
            <a:pPr algn="just">
              <a:lnSpc>
                <a:spcPct val="90000"/>
              </a:lnSpc>
            </a:pPr>
            <a:r>
              <a:rPr lang="en-US" altLang="en-US" sz="2000" dirty="0"/>
              <a:t>This is how a process is placed into its virtual addressable </a:t>
            </a:r>
            <a:r>
              <a:rPr lang="en-US" altLang="en-US" sz="2000" dirty="0" smtClean="0"/>
              <a:t>space</a:t>
            </a:r>
          </a:p>
          <a:p>
            <a:pPr algn="just">
              <a:lnSpc>
                <a:spcPct val="90000"/>
              </a:lnSpc>
            </a:pPr>
            <a:endParaRPr lang="en-US" altLang="en-US" sz="2000" dirty="0"/>
          </a:p>
          <a:p>
            <a:pPr algn="just">
              <a:lnSpc>
                <a:spcPct val="90000"/>
              </a:lnSpc>
            </a:pPr>
            <a:r>
              <a:rPr lang="en-US" altLang="en-US" sz="2000" dirty="0"/>
              <a:t>The </a:t>
            </a:r>
            <a:r>
              <a:rPr lang="en-US" altLang="en-US" sz="2000" dirty="0">
                <a:solidFill>
                  <a:schemeClr val="folHlink"/>
                </a:solidFill>
              </a:rPr>
              <a:t>code</a:t>
            </a:r>
            <a:r>
              <a:rPr lang="en-US" altLang="en-US" sz="2000" dirty="0"/>
              <a:t> is placed at the lowest available address followed then by the </a:t>
            </a:r>
            <a:r>
              <a:rPr lang="en-US" altLang="en-US" sz="2000" dirty="0" smtClean="0">
                <a:solidFill>
                  <a:schemeClr val="folHlink"/>
                </a:solidFill>
              </a:rPr>
              <a:t>data</a:t>
            </a:r>
          </a:p>
          <a:p>
            <a:pPr algn="just">
              <a:lnSpc>
                <a:spcPct val="90000"/>
              </a:lnSpc>
            </a:pPr>
            <a:endParaRPr lang="en-US" altLang="en-US" sz="2000" dirty="0">
              <a:solidFill>
                <a:schemeClr val="folHlink"/>
              </a:solidFill>
            </a:endParaRPr>
          </a:p>
          <a:p>
            <a:pPr algn="just">
              <a:lnSpc>
                <a:spcPct val="90000"/>
              </a:lnSpc>
            </a:pPr>
            <a:r>
              <a:rPr lang="en-US" altLang="en-US" sz="2000" dirty="0"/>
              <a:t>The </a:t>
            </a:r>
            <a:r>
              <a:rPr lang="en-US" altLang="en-US" sz="2000" dirty="0">
                <a:solidFill>
                  <a:schemeClr val="folHlink"/>
                </a:solidFill>
              </a:rPr>
              <a:t>stack</a:t>
            </a:r>
            <a:r>
              <a:rPr lang="en-US" altLang="en-US" sz="2000" dirty="0"/>
              <a:t> (subject of this chapter) is used for procedure calls and returns </a:t>
            </a:r>
            <a:endParaRPr lang="en-US" altLang="en-US" sz="2000" dirty="0" smtClean="0"/>
          </a:p>
          <a:p>
            <a:pPr algn="just">
              <a:lnSpc>
                <a:spcPct val="90000"/>
              </a:lnSpc>
            </a:pPr>
            <a:endParaRPr lang="en-US" altLang="en-US" sz="2000" dirty="0"/>
          </a:p>
          <a:p>
            <a:pPr algn="just">
              <a:lnSpc>
                <a:spcPct val="90000"/>
              </a:lnSpc>
            </a:pPr>
            <a:r>
              <a:rPr lang="en-US" altLang="en-US" sz="2000" dirty="0"/>
              <a:t>The </a:t>
            </a:r>
            <a:r>
              <a:rPr lang="en-US" altLang="en-US" sz="2000" dirty="0">
                <a:solidFill>
                  <a:schemeClr val="folHlink"/>
                </a:solidFill>
              </a:rPr>
              <a:t>heap</a:t>
            </a:r>
            <a:r>
              <a:rPr lang="en-US" altLang="en-US" sz="2000" dirty="0"/>
              <a:t> is used for dynamic memory </a:t>
            </a:r>
            <a:r>
              <a:rPr lang="en-US" altLang="en-US" sz="2000" dirty="0" smtClean="0"/>
              <a:t>allocation</a:t>
            </a:r>
          </a:p>
          <a:p>
            <a:pPr algn="just">
              <a:lnSpc>
                <a:spcPct val="90000"/>
              </a:lnSpc>
            </a:pPr>
            <a:endParaRPr lang="en-US" altLang="en-US" sz="2000" dirty="0"/>
          </a:p>
          <a:p>
            <a:pPr lvl="1" algn="just">
              <a:lnSpc>
                <a:spcPct val="90000"/>
              </a:lnSpc>
            </a:pPr>
            <a:r>
              <a:rPr lang="en-US" altLang="en-US" sz="2000" dirty="0"/>
              <a:t>this is done by calling the OS at run time (possibly via a library function like </a:t>
            </a:r>
            <a:r>
              <a:rPr lang="en-US" altLang="en-US" sz="2000" dirty="0" err="1"/>
              <a:t>malloc</a:t>
            </a:r>
            <a:r>
              <a:rPr lang="en-US" altLang="en-US" sz="2000" dirty="0"/>
              <a:t>() or</a:t>
            </a:r>
            <a:r>
              <a:rPr lang="fr-CA" altLang="en-US" sz="2000" dirty="0"/>
              <a:t> « new » in C++</a:t>
            </a:r>
            <a:r>
              <a:rPr lang="en-US" altLang="en-US" sz="2000" dirty="0"/>
              <a:t>)</a:t>
            </a:r>
          </a:p>
        </p:txBody>
      </p:sp>
      <p:sp>
        <p:nvSpPr>
          <p:cNvPr id="81925" name="Rectangle 5"/>
          <p:cNvSpPr>
            <a:spLocks noChangeArrowheads="1"/>
          </p:cNvSpPr>
          <p:nvPr/>
        </p:nvSpPr>
        <p:spPr bwMode="auto">
          <a:xfrm>
            <a:off x="6397625" y="1900238"/>
            <a:ext cx="2057400" cy="3500437"/>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1927" name="Line 7"/>
          <p:cNvSpPr>
            <a:spLocks noChangeShapeType="1"/>
          </p:cNvSpPr>
          <p:nvPr/>
        </p:nvSpPr>
        <p:spPr bwMode="auto">
          <a:xfrm>
            <a:off x="6400800" y="4724400"/>
            <a:ext cx="2057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1928" name="Line 8"/>
          <p:cNvSpPr>
            <a:spLocks noChangeShapeType="1"/>
          </p:cNvSpPr>
          <p:nvPr/>
        </p:nvSpPr>
        <p:spPr bwMode="auto">
          <a:xfrm>
            <a:off x="6400800" y="4267200"/>
            <a:ext cx="2057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1929" name="Line 9"/>
          <p:cNvSpPr>
            <a:spLocks noChangeShapeType="1"/>
          </p:cNvSpPr>
          <p:nvPr/>
        </p:nvSpPr>
        <p:spPr bwMode="auto">
          <a:xfrm>
            <a:off x="6400800" y="3505200"/>
            <a:ext cx="2057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1931" name="Text Box 11"/>
          <p:cNvSpPr txBox="1">
            <a:spLocks noChangeArrowheads="1"/>
          </p:cNvSpPr>
          <p:nvPr/>
        </p:nvSpPr>
        <p:spPr bwMode="auto">
          <a:xfrm>
            <a:off x="7010400" y="4876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Code</a:t>
            </a:r>
          </a:p>
        </p:txBody>
      </p:sp>
      <p:sp>
        <p:nvSpPr>
          <p:cNvPr id="81932" name="Text Box 12"/>
          <p:cNvSpPr txBox="1">
            <a:spLocks noChangeArrowheads="1"/>
          </p:cNvSpPr>
          <p:nvPr/>
        </p:nvSpPr>
        <p:spPr bwMode="auto">
          <a:xfrm>
            <a:off x="7010400" y="4267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Data</a:t>
            </a:r>
          </a:p>
        </p:txBody>
      </p:sp>
      <p:sp>
        <p:nvSpPr>
          <p:cNvPr id="81933" name="Text Box 13"/>
          <p:cNvSpPr txBox="1">
            <a:spLocks noChangeArrowheads="1"/>
          </p:cNvSpPr>
          <p:nvPr/>
        </p:nvSpPr>
        <p:spPr bwMode="auto">
          <a:xfrm>
            <a:off x="6934200" y="36576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Stack</a:t>
            </a:r>
          </a:p>
        </p:txBody>
      </p:sp>
      <p:sp>
        <p:nvSpPr>
          <p:cNvPr id="81934" name="Text Box 14"/>
          <p:cNvSpPr txBox="1">
            <a:spLocks noChangeArrowheads="1"/>
          </p:cNvSpPr>
          <p:nvPr/>
        </p:nvSpPr>
        <p:spPr bwMode="auto">
          <a:xfrm>
            <a:off x="7010400" y="2514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Heap</a:t>
            </a:r>
          </a:p>
        </p:txBody>
      </p:sp>
      <p:sp>
        <p:nvSpPr>
          <p:cNvPr id="81935" name="Text Box 15"/>
          <p:cNvSpPr txBox="1">
            <a:spLocks noChangeArrowheads="1"/>
          </p:cNvSpPr>
          <p:nvPr/>
        </p:nvSpPr>
        <p:spPr bwMode="auto">
          <a:xfrm>
            <a:off x="6248400" y="5486400"/>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(low memory)</a:t>
            </a:r>
          </a:p>
        </p:txBody>
      </p:sp>
      <p:sp>
        <p:nvSpPr>
          <p:cNvPr id="81936" name="Text Box 16"/>
          <p:cNvSpPr txBox="1">
            <a:spLocks noChangeArrowheads="1"/>
          </p:cNvSpPr>
          <p:nvPr/>
        </p:nvSpPr>
        <p:spPr bwMode="auto">
          <a:xfrm>
            <a:off x="6172200" y="1371600"/>
            <a:ext cx="255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dirty="0">
                <a:solidFill>
                  <a:srgbClr val="010000"/>
                </a:solidFill>
                <a:latin typeface="Courier New" pitchFamily="49" charset="0"/>
              </a:rPr>
              <a:t>(high memory)</a:t>
            </a:r>
          </a:p>
        </p:txBody>
      </p:sp>
      <p:sp>
        <p:nvSpPr>
          <p:cNvPr id="81938" name="Line 18"/>
          <p:cNvSpPr>
            <a:spLocks noChangeShapeType="1"/>
          </p:cNvSpPr>
          <p:nvPr/>
        </p:nvSpPr>
        <p:spPr bwMode="auto">
          <a:xfrm flipV="1">
            <a:off x="6251575" y="1900238"/>
            <a:ext cx="0" cy="3500437"/>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1939" name="Text Box 19"/>
          <p:cNvSpPr txBox="1">
            <a:spLocks noChangeArrowheads="1"/>
          </p:cNvSpPr>
          <p:nvPr/>
        </p:nvSpPr>
        <p:spPr bwMode="auto">
          <a:xfrm rot="-5400000">
            <a:off x="3949700" y="3365500"/>
            <a:ext cx="383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dirty="0">
                <a:solidFill>
                  <a:srgbClr val="010000"/>
                </a:solidFill>
                <a:latin typeface="Courier New" pitchFamily="49" charset="0"/>
              </a:rPr>
              <a:t>Increasing addresses</a:t>
            </a:r>
          </a:p>
        </p:txBody>
      </p:sp>
    </p:spTree>
    <p:extLst>
      <p:ext uri="{BB962C8B-B14F-4D97-AF65-F5344CB8AC3E}">
        <p14:creationId xmlns:p14="http://schemas.microsoft.com/office/powerpoint/2010/main" val="193261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584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6226AF4-A6A3-4449-81A8-26B5925EB968}" type="slidenum">
              <a:rPr lang="en-US" altLang="en-US" sz="1600">
                <a:latin typeface="Times New Roman" pitchFamily="18" charset="0"/>
              </a:rPr>
              <a:pPr eaLnBrk="1" hangingPunct="1"/>
              <a:t>20</a:t>
            </a:fld>
            <a:endParaRPr lang="en-US" altLang="en-US" sz="1600">
              <a:latin typeface="Times New Roman" pitchFamily="18" charset="0"/>
            </a:endParaRPr>
          </a:p>
        </p:txBody>
      </p:sp>
      <p:sp>
        <p:nvSpPr>
          <p:cNvPr id="107522" name="Rectangle 2"/>
          <p:cNvSpPr>
            <a:spLocks noGrp="1" noChangeArrowheads="1"/>
          </p:cNvSpPr>
          <p:nvPr>
            <p:ph type="title"/>
          </p:nvPr>
        </p:nvSpPr>
        <p:spPr/>
        <p:txBody>
          <a:bodyPr/>
          <a:lstStyle/>
          <a:p>
            <a:pPr eaLnBrk="1" hangingPunct="1">
              <a:defRPr/>
            </a:pPr>
            <a:r>
              <a:rPr lang="en-US" altLang="en-US" dirty="0" smtClean="0"/>
              <a:t>Related Instructions</a:t>
            </a:r>
          </a:p>
        </p:txBody>
      </p:sp>
      <p:sp>
        <p:nvSpPr>
          <p:cNvPr id="35845" name="Rectangle 3"/>
          <p:cNvSpPr>
            <a:spLocks noGrp="1" noChangeArrowheads="1"/>
          </p:cNvSpPr>
          <p:nvPr>
            <p:ph type="body" idx="1"/>
          </p:nvPr>
        </p:nvSpPr>
        <p:spPr>
          <a:xfrm>
            <a:off x="228600" y="838200"/>
            <a:ext cx="8686800" cy="5410200"/>
          </a:xfrm>
        </p:spPr>
        <p:txBody>
          <a:bodyPr/>
          <a:lstStyle/>
          <a:p>
            <a:pPr eaLnBrk="1" hangingPunct="1"/>
            <a:r>
              <a:rPr lang="en-US" altLang="en-US" dirty="0" smtClean="0"/>
              <a:t>PUSHFD and POPFD</a:t>
            </a:r>
          </a:p>
          <a:p>
            <a:pPr eaLnBrk="1" hangingPunct="1"/>
            <a:endParaRPr lang="en-US" altLang="en-US" dirty="0" smtClean="0"/>
          </a:p>
          <a:p>
            <a:pPr lvl="1" eaLnBrk="1" hangingPunct="1"/>
            <a:r>
              <a:rPr lang="en-US" altLang="en-US" dirty="0" smtClean="0"/>
              <a:t>push and pop the EFLAGS register</a:t>
            </a:r>
          </a:p>
          <a:p>
            <a:pPr lvl="1" eaLnBrk="1" hangingPunct="1"/>
            <a:endParaRPr lang="en-US" altLang="en-US" dirty="0" smtClean="0"/>
          </a:p>
          <a:p>
            <a:pPr eaLnBrk="1" hangingPunct="1"/>
            <a:r>
              <a:rPr lang="en-US" altLang="en-US" dirty="0" smtClean="0"/>
              <a:t>PUSHAD pushes the 32-bit general-purpose registers on the stack </a:t>
            </a:r>
          </a:p>
          <a:p>
            <a:pPr eaLnBrk="1" hangingPunct="1"/>
            <a:endParaRPr lang="en-US" altLang="en-US" dirty="0" smtClean="0"/>
          </a:p>
          <a:p>
            <a:pPr lvl="1" eaLnBrk="1" hangingPunct="1"/>
            <a:r>
              <a:rPr lang="en-US" altLang="en-US" dirty="0" smtClean="0"/>
              <a:t>Order of PUSH: EAX, ECX, EDX, EBX, ESP, EBP, ESI, EDI</a:t>
            </a:r>
          </a:p>
          <a:p>
            <a:pPr lvl="1" eaLnBrk="1" hangingPunct="1"/>
            <a:endParaRPr lang="en-US" altLang="en-US" dirty="0" smtClean="0"/>
          </a:p>
          <a:p>
            <a:pPr eaLnBrk="1" hangingPunct="1"/>
            <a:r>
              <a:rPr lang="en-US" altLang="en-US" dirty="0" smtClean="0"/>
              <a:t>POPAD pops the same registers off the stack in reverse order</a:t>
            </a:r>
          </a:p>
          <a:p>
            <a:pPr eaLnBrk="1" hangingPunct="1"/>
            <a:endParaRPr lang="en-US" altLang="en-US" dirty="0" smtClean="0"/>
          </a:p>
          <a:p>
            <a:pPr lvl="1" eaLnBrk="1" hangingPunct="1"/>
            <a:r>
              <a:rPr lang="en-US" altLang="en-US" dirty="0" smtClean="0"/>
              <a:t>PUSHA and POPA do the same for 16-bit registers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CABE9BA-C754-4F3B-B84A-974390DEC3B9}" type="slidenum">
              <a:rPr lang="en-US" altLang="en-US">
                <a:solidFill>
                  <a:srgbClr val="FF9966"/>
                </a:solidFill>
              </a:rPr>
              <a:pPr/>
              <a:t>21</a:t>
            </a:fld>
            <a:endParaRPr lang="en-US" altLang="en-US">
              <a:solidFill>
                <a:srgbClr val="FF9966"/>
              </a:solidFill>
            </a:endParaRPr>
          </a:p>
        </p:txBody>
      </p:sp>
      <p:sp>
        <p:nvSpPr>
          <p:cNvPr id="89090" name="Rectangle 2"/>
          <p:cNvSpPr>
            <a:spLocks noGrp="1" noChangeArrowheads="1"/>
          </p:cNvSpPr>
          <p:nvPr>
            <p:ph type="title"/>
          </p:nvPr>
        </p:nvSpPr>
        <p:spPr>
          <a:xfrm>
            <a:off x="152400" y="152400"/>
            <a:ext cx="4572000" cy="762000"/>
          </a:xfrm>
        </p:spPr>
        <p:txBody>
          <a:bodyPr/>
          <a:lstStyle/>
          <a:p>
            <a:r>
              <a:rPr lang="en-US" altLang="en-US" dirty="0"/>
              <a:t>Inverting the Input Line</a:t>
            </a:r>
          </a:p>
        </p:txBody>
      </p:sp>
      <p:sp>
        <p:nvSpPr>
          <p:cNvPr id="89091" name="Rectangle 3"/>
          <p:cNvSpPr>
            <a:spLocks noGrp="1" noChangeArrowheads="1"/>
          </p:cNvSpPr>
          <p:nvPr>
            <p:ph type="body" sz="half" idx="1"/>
          </p:nvPr>
        </p:nvSpPr>
        <p:spPr>
          <a:xfrm>
            <a:off x="76200" y="838200"/>
            <a:ext cx="4171950" cy="5875338"/>
          </a:xfrm>
        </p:spPr>
        <p:txBody>
          <a:bodyPr/>
          <a:lstStyle/>
          <a:p>
            <a:pPr marL="381000" indent="-381000"/>
            <a:r>
              <a:rPr lang="en-US" altLang="en-US" sz="2000" dirty="0"/>
              <a:t>The stack is a last-in first-out data </a:t>
            </a:r>
            <a:r>
              <a:rPr lang="en-US" altLang="en-US" sz="2000" dirty="0" smtClean="0"/>
              <a:t>structure</a:t>
            </a:r>
          </a:p>
          <a:p>
            <a:pPr marL="381000" indent="-381000"/>
            <a:endParaRPr lang="en-US" altLang="en-US" sz="2000" dirty="0"/>
          </a:p>
          <a:p>
            <a:pPr marL="838200" lvl="1" indent="-381000"/>
            <a:r>
              <a:rPr lang="en-US" altLang="en-US" sz="2000" dirty="0"/>
              <a:t>Items come off the stack in the reverse order that they came in</a:t>
            </a:r>
          </a:p>
          <a:p>
            <a:pPr marL="838200" lvl="1" indent="-381000"/>
            <a:endParaRPr lang="en-US" altLang="en-US" sz="2000" dirty="0"/>
          </a:p>
          <a:p>
            <a:pPr marL="381000" indent="-381000"/>
            <a:r>
              <a:rPr lang="en-US" altLang="en-US" sz="2000" dirty="0"/>
              <a:t>This program uses this property to read a sequence of characters and display them in reverse order on the next line </a:t>
            </a:r>
          </a:p>
        </p:txBody>
      </p:sp>
      <p:sp>
        <p:nvSpPr>
          <p:cNvPr id="89093" name="Text Box 5"/>
          <p:cNvSpPr txBox="1">
            <a:spLocks noChangeArrowheads="1"/>
          </p:cNvSpPr>
          <p:nvPr/>
        </p:nvSpPr>
        <p:spPr bwMode="auto">
          <a:xfrm>
            <a:off x="4419600" y="228600"/>
            <a:ext cx="4572000" cy="6463308"/>
          </a:xfrm>
          <a:prstGeom prst="rect">
            <a:avLst/>
          </a:prstGeom>
          <a:solidFill>
            <a:schemeClr val="accent2"/>
          </a:solidFill>
          <a:ln>
            <a:noFill/>
          </a:ln>
          <a:effectLst/>
          <a:extLst/>
        </p:spPr>
        <p:txBody>
          <a:bodyPr wrap="square">
            <a:spAutoFit/>
          </a:bodyPr>
          <a:lstStyle/>
          <a:p>
            <a:pPr eaLnBrk="0" hangingPunct="0"/>
            <a:r>
              <a:rPr lang="en-US" altLang="en-US" sz="1800" b="1" dirty="0" smtClean="0">
                <a:solidFill>
                  <a:srgbClr val="010000"/>
                </a:solidFill>
                <a:latin typeface="Courier New" pitchFamily="49" charset="0"/>
              </a:rPr>
              <a:t>INCLUDE Irvine32.inc</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p>
          <a:p>
            <a:pPr eaLnBrk="0" hangingPunct="0"/>
            <a:r>
              <a:rPr lang="en-US" altLang="en-US" sz="1800" b="1" dirty="0">
                <a:solidFill>
                  <a:srgbClr val="010000"/>
                </a:solidFill>
                <a:latin typeface="Courier New" pitchFamily="49" charset="0"/>
              </a:rPr>
              <a:t>.code             </a:t>
            </a: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PROC</a:t>
            </a:r>
            <a:r>
              <a:rPr lang="en-US" altLang="en-US" sz="1800" b="1" dirty="0">
                <a:solidFill>
                  <a:srgbClr val="010000"/>
                </a:solidFill>
                <a:latin typeface="Courier New" pitchFamily="49" charset="0"/>
              </a:rPr>
              <a:t>	</a:t>
            </a:r>
          </a:p>
          <a:p>
            <a:pPr eaLnBrk="0" hangingPunct="0"/>
            <a:r>
              <a:rPr lang="en-US" altLang="en-US" sz="1800" b="1" dirty="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ecx,0; sets </a:t>
            </a:r>
            <a:r>
              <a:rPr lang="en-US" altLang="en-US" sz="1800" b="1" dirty="0">
                <a:solidFill>
                  <a:srgbClr val="010000"/>
                </a:solidFill>
                <a:latin typeface="Courier New" pitchFamily="49" charset="0"/>
              </a:rPr>
              <a:t>count to </a:t>
            </a:r>
            <a:r>
              <a:rPr lang="en-US" altLang="en-US" sz="1800" b="1" dirty="0" smtClean="0">
                <a:solidFill>
                  <a:srgbClr val="010000"/>
                </a:solidFill>
                <a:latin typeface="Courier New" pitchFamily="49" charset="0"/>
              </a:rPr>
              <a:t>0</a:t>
            </a: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mov</a:t>
            </a:r>
            <a:r>
              <a:rPr lang="en-US" altLang="en-US" sz="1800" b="1" dirty="0" smtClean="0">
                <a:solidFill>
                  <a:srgbClr val="010000"/>
                </a:solidFill>
                <a:latin typeface="Courier New" pitchFamily="49" charset="0"/>
              </a:rPr>
              <a:t> eax,0</a:t>
            </a:r>
            <a:endParaRPr lang="en-US" altLang="en-US" sz="1800" b="1" dirty="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read_again</a:t>
            </a:r>
            <a:r>
              <a:rPr lang="en-US" altLang="en-US" sz="1800" b="1" dirty="0">
                <a:solidFill>
                  <a:srgbClr val="010000"/>
                </a:solidFill>
                <a:latin typeface="Courier New" pitchFamily="49" charset="0"/>
              </a:rPr>
              <a: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call </a:t>
            </a:r>
            <a:r>
              <a:rPr lang="en-US" altLang="en-US" sz="1800" b="1" dirty="0" err="1" smtClean="0">
                <a:solidFill>
                  <a:srgbClr val="010000"/>
                </a:solidFill>
                <a:latin typeface="Courier New" pitchFamily="49" charset="0"/>
              </a:rPr>
              <a:t>ReadChar</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cmp</a:t>
            </a:r>
            <a:r>
              <a:rPr lang="en-US" altLang="en-US" sz="1800" b="1" dirty="0" smtClean="0">
                <a:solidFill>
                  <a:srgbClr val="010000"/>
                </a:solidFill>
                <a:latin typeface="Courier New" pitchFamily="49" charset="0"/>
              </a:rPr>
              <a:t> al,0Dh; </a:t>
            </a:r>
            <a:r>
              <a:rPr lang="en-US" altLang="en-US" sz="1400" b="1" dirty="0">
                <a:solidFill>
                  <a:srgbClr val="FF0000"/>
                </a:solidFill>
                <a:latin typeface="Courier New" pitchFamily="49" charset="0"/>
              </a:rPr>
              <a:t>If ‘CR’ then ‘display’</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je </a:t>
            </a:r>
            <a:r>
              <a:rPr lang="en-US" altLang="en-US" sz="1800" b="1" dirty="0">
                <a:solidFill>
                  <a:srgbClr val="010000"/>
                </a:solidFill>
                <a:latin typeface="Courier New" pitchFamily="49" charset="0"/>
              </a:rPr>
              <a:t>display</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push </a:t>
            </a:r>
            <a:r>
              <a:rPr lang="en-US" altLang="en-US" sz="1800" b="1" dirty="0">
                <a:solidFill>
                  <a:srgbClr val="010000"/>
                </a:solidFill>
                <a:latin typeface="Courier New" pitchFamily="49" charset="0"/>
              </a:rPr>
              <a:t>ax ;push char 16-bit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inc</a:t>
            </a:r>
            <a:r>
              <a:rPr lang="en-US" altLang="en-US" sz="1800" b="1" dirty="0" smtClean="0">
                <a:solidFill>
                  <a:srgbClr val="010000"/>
                </a:solidFill>
                <a:latin typeface="Courier New" pitchFamily="49" charset="0"/>
              </a:rPr>
              <a:t> </a:t>
            </a:r>
            <a:r>
              <a:rPr lang="en-US" altLang="en-US" sz="1800" b="1" dirty="0" err="1">
                <a:solidFill>
                  <a:srgbClr val="010000"/>
                </a:solidFill>
                <a:latin typeface="Courier New" pitchFamily="49" charset="0"/>
              </a:rPr>
              <a:t>ecx</a:t>
            </a:r>
            <a:r>
              <a:rPr lang="en-US" altLang="en-US" sz="1800" b="1" dirty="0">
                <a:solidFill>
                  <a:srgbClr val="010000"/>
                </a:solidFill>
                <a:latin typeface="Courier New" pitchFamily="49" charset="0"/>
              </a:rPr>
              <a:t> ;</a:t>
            </a:r>
            <a:r>
              <a:rPr lang="en-US" altLang="en-US" sz="1800" b="1" dirty="0" err="1">
                <a:solidFill>
                  <a:srgbClr val="010000"/>
                </a:solidFill>
                <a:latin typeface="Courier New" pitchFamily="49" charset="0"/>
              </a:rPr>
              <a:t>inc</a:t>
            </a:r>
            <a:r>
              <a:rPr lang="en-US" altLang="en-US" sz="1800" b="1" dirty="0">
                <a:solidFill>
                  <a:srgbClr val="010000"/>
                </a:solidFill>
                <a:latin typeface="Courier New" pitchFamily="49" charset="0"/>
              </a:rPr>
              <a:t> count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jmp</a:t>
            </a:r>
            <a:r>
              <a:rPr lang="en-US" altLang="en-US" sz="1800" b="1" dirty="0" smtClean="0">
                <a:solidFill>
                  <a:srgbClr val="010000"/>
                </a:solidFill>
                <a:latin typeface="Courier New" pitchFamily="49" charset="0"/>
              </a:rPr>
              <a:t> </a:t>
            </a:r>
            <a:r>
              <a:rPr lang="en-US" altLang="en-US" sz="1800" b="1" dirty="0" err="1">
                <a:solidFill>
                  <a:srgbClr val="010000"/>
                </a:solidFill>
                <a:latin typeface="Courier New" pitchFamily="49" charset="0"/>
              </a:rPr>
              <a:t>read_again</a:t>
            </a:r>
            <a:endParaRPr lang="en-US" altLang="en-US" sz="1800" b="1" dirty="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display</a:t>
            </a:r>
            <a:r>
              <a:rPr lang="en-US" altLang="en-US" sz="1800" b="1" dirty="0">
                <a:solidFill>
                  <a:srgbClr val="010000"/>
                </a:solidFill>
                <a:latin typeface="Courier New" pitchFamily="49" charset="0"/>
              </a:rPr>
              <a: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a:t>
            </a:r>
            <a:r>
              <a:rPr lang="en-US" altLang="en-US" sz="1800" b="1" dirty="0" err="1" smtClean="0">
                <a:solidFill>
                  <a:srgbClr val="010000"/>
                </a:solidFill>
                <a:latin typeface="Courier New" pitchFamily="49" charset="0"/>
              </a:rPr>
              <a:t>jecxz</a:t>
            </a:r>
            <a:r>
              <a:rPr lang="en-US" altLang="en-US" sz="1800" b="1" dirty="0" smtClean="0">
                <a:solidFill>
                  <a:srgbClr val="010000"/>
                </a:solidFill>
                <a:latin typeface="Courier New" pitchFamily="49" charset="0"/>
              </a:rPr>
              <a:t> quit</a:t>
            </a:r>
            <a:endParaRPr lang="en-US" altLang="en-US" sz="1800" b="1" dirty="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  again</a:t>
            </a:r>
            <a:r>
              <a:rPr lang="en-US" altLang="en-US" sz="1800" b="1" dirty="0">
                <a:solidFill>
                  <a:srgbClr val="010000"/>
                </a:solidFill>
                <a:latin typeface="Courier New" pitchFamily="49" charset="0"/>
              </a:rPr>
              <a:t>: </a:t>
            </a:r>
            <a:r>
              <a:rPr lang="en-US" altLang="en-US" sz="1200" b="1" dirty="0">
                <a:solidFill>
                  <a:srgbClr val="FF0000"/>
                </a:solidFill>
                <a:latin typeface="Courier New" pitchFamily="49" charset="0"/>
              </a:rPr>
              <a:t>;prints ECX </a:t>
            </a:r>
            <a:r>
              <a:rPr lang="en-US" altLang="en-US" sz="1200" b="1" dirty="0" smtClean="0">
                <a:solidFill>
                  <a:srgbClr val="FF0000"/>
                </a:solidFill>
                <a:latin typeface="Courier New" pitchFamily="49" charset="0"/>
              </a:rPr>
              <a:t>chars in </a:t>
            </a:r>
            <a:r>
              <a:rPr lang="en-US" altLang="en-US" sz="1200" b="1" dirty="0">
                <a:solidFill>
                  <a:srgbClr val="FF0000"/>
                </a:solidFill>
                <a:latin typeface="Courier New" pitchFamily="49" charset="0"/>
              </a:rPr>
              <a:t>reverse order</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pop </a:t>
            </a:r>
            <a:r>
              <a:rPr lang="en-US" altLang="en-US" sz="1800" b="1" dirty="0">
                <a:solidFill>
                  <a:srgbClr val="010000"/>
                </a:solidFill>
                <a:latin typeface="Courier New" pitchFamily="49" charset="0"/>
              </a:rPr>
              <a:t>ax ;pop char 16-bit</a:t>
            </a: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call </a:t>
            </a:r>
            <a:r>
              <a:rPr lang="en-US" altLang="en-US" sz="1800" b="1" dirty="0" err="1" smtClean="0">
                <a:solidFill>
                  <a:srgbClr val="010000"/>
                </a:solidFill>
                <a:latin typeface="Courier New" pitchFamily="49" charset="0"/>
              </a:rPr>
              <a:t>WriteChar</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loop </a:t>
            </a:r>
            <a:r>
              <a:rPr lang="en-US" altLang="en-US" sz="1800" b="1" dirty="0">
                <a:solidFill>
                  <a:srgbClr val="010000"/>
                </a:solidFill>
                <a:latin typeface="Courier New" pitchFamily="49" charset="0"/>
              </a:rPr>
              <a:t>again</a:t>
            </a:r>
          </a:p>
          <a:p>
            <a:pPr eaLnBrk="0" hangingPunct="0"/>
            <a:r>
              <a:rPr lang="en-US" altLang="en-US" sz="1800" b="1" dirty="0" smtClean="0">
                <a:solidFill>
                  <a:srgbClr val="010000"/>
                </a:solidFill>
                <a:latin typeface="Courier New" pitchFamily="49" charset="0"/>
              </a:rPr>
              <a:t>  quit:</a:t>
            </a:r>
            <a:endParaRPr lang="en-US" altLang="en-US" sz="1800" b="1" dirty="0">
              <a:solidFill>
                <a:srgbClr val="010000"/>
              </a:solidFill>
              <a:latin typeface="Courier New" pitchFamily="49" charset="0"/>
            </a:endParaRPr>
          </a:p>
          <a:p>
            <a:pPr eaLnBrk="0" hangingPunct="0"/>
            <a:r>
              <a:rPr lang="en-US" altLang="en-US" sz="1800" b="1" dirty="0">
                <a:solidFill>
                  <a:srgbClr val="010000"/>
                </a:solidFill>
                <a:latin typeface="Courier New" pitchFamily="49" charset="0"/>
              </a:rPr>
              <a:t>  </a:t>
            </a:r>
            <a:r>
              <a:rPr lang="en-US" altLang="en-US" sz="1800" b="1" dirty="0" smtClean="0">
                <a:solidFill>
                  <a:srgbClr val="010000"/>
                </a:solidFill>
                <a:latin typeface="Courier New" pitchFamily="49" charset="0"/>
              </a:rPr>
              <a:t> exit</a:t>
            </a:r>
          </a:p>
          <a:p>
            <a:pPr eaLnBrk="0" hangingPunct="0"/>
            <a:r>
              <a:rPr lang="en-US" altLang="en-US" sz="1800" b="1" dirty="0">
                <a:solidFill>
                  <a:srgbClr val="010000"/>
                </a:solidFill>
                <a:latin typeface="Courier New" pitchFamily="49" charset="0"/>
              </a:rPr>
              <a:t>m</a:t>
            </a:r>
            <a:r>
              <a:rPr lang="en-US" altLang="en-US" sz="1800" b="1" dirty="0" smtClean="0">
                <a:solidFill>
                  <a:srgbClr val="010000"/>
                </a:solidFill>
                <a:latin typeface="Courier New" pitchFamily="49" charset="0"/>
              </a:rPr>
              <a:t>ain ENDP</a:t>
            </a:r>
            <a:endParaRPr lang="en-US" altLang="en-US" sz="1800" b="1" dirty="0">
              <a:solidFill>
                <a:srgbClr val="010000"/>
              </a:solidFill>
              <a:latin typeface="Courier New" pitchFamily="49" charset="0"/>
            </a:endParaRPr>
          </a:p>
          <a:p>
            <a:pPr eaLnBrk="0" hangingPunct="0"/>
            <a:r>
              <a:rPr lang="en-US" altLang="en-US" sz="1800" b="1" dirty="0" smtClean="0">
                <a:solidFill>
                  <a:srgbClr val="010000"/>
                </a:solidFill>
                <a:latin typeface="Courier New" pitchFamily="49" charset="0"/>
              </a:rPr>
              <a:t>END main</a:t>
            </a:r>
            <a:endParaRPr lang="en-US" altLang="en-US" sz="1800" b="1" dirty="0">
              <a:solidFill>
                <a:srgbClr val="010000"/>
              </a:solidFill>
              <a:latin typeface="Courier New" pitchFamily="49" charset="0"/>
            </a:endParaRPr>
          </a:p>
        </p:txBody>
      </p:sp>
    </p:spTree>
    <p:extLst>
      <p:ext uri="{BB962C8B-B14F-4D97-AF65-F5344CB8AC3E}">
        <p14:creationId xmlns:p14="http://schemas.microsoft.com/office/powerpoint/2010/main" val="370228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B262B00-86A2-4796-B8A4-6E1B51BCC068}" type="slidenum">
              <a:rPr lang="en-US" altLang="en-US">
                <a:solidFill>
                  <a:srgbClr val="FF9966"/>
                </a:solidFill>
              </a:rPr>
              <a:pPr/>
              <a:t>22</a:t>
            </a:fld>
            <a:endParaRPr lang="en-US" altLang="en-US">
              <a:solidFill>
                <a:srgbClr val="FF9966"/>
              </a:solidFill>
            </a:endParaRPr>
          </a:p>
        </p:txBody>
      </p:sp>
      <p:sp>
        <p:nvSpPr>
          <p:cNvPr id="90114" name="Rectangle 2"/>
          <p:cNvSpPr>
            <a:spLocks noGrp="1" noChangeArrowheads="1"/>
          </p:cNvSpPr>
          <p:nvPr>
            <p:ph type="title"/>
          </p:nvPr>
        </p:nvSpPr>
        <p:spPr/>
        <p:txBody>
          <a:bodyPr/>
          <a:lstStyle/>
          <a:p>
            <a:r>
              <a:rPr lang="en-US" altLang="en-US" dirty="0"/>
              <a:t>Exercise 1</a:t>
            </a:r>
          </a:p>
        </p:txBody>
      </p:sp>
      <p:sp>
        <p:nvSpPr>
          <p:cNvPr id="90115" name="Rectangle 3"/>
          <p:cNvSpPr>
            <a:spLocks noGrp="1" noChangeArrowheads="1"/>
          </p:cNvSpPr>
          <p:nvPr>
            <p:ph type="body" idx="1"/>
          </p:nvPr>
        </p:nvSpPr>
        <p:spPr>
          <a:xfrm>
            <a:off x="152400" y="762000"/>
            <a:ext cx="8839200" cy="5943600"/>
          </a:xfrm>
        </p:spPr>
        <p:txBody>
          <a:bodyPr/>
          <a:lstStyle/>
          <a:p>
            <a:pPr algn="just">
              <a:lnSpc>
                <a:spcPct val="90000"/>
              </a:lnSpc>
            </a:pPr>
            <a:r>
              <a:rPr lang="en-US" altLang="en-US" sz="2000" dirty="0"/>
              <a:t>We have the following data </a:t>
            </a:r>
            <a:r>
              <a:rPr lang="en-US" altLang="en-US" sz="2000" dirty="0" smtClean="0"/>
              <a:t>segment</a:t>
            </a:r>
          </a:p>
          <a:p>
            <a:pPr algn="just">
              <a:lnSpc>
                <a:spcPct val="90000"/>
              </a:lnSpc>
            </a:pPr>
            <a:endParaRPr lang="en-US" altLang="en-US" sz="2000" dirty="0"/>
          </a:p>
          <a:p>
            <a:pPr lvl="2" algn="just">
              <a:lnSpc>
                <a:spcPct val="90000"/>
              </a:lnSpc>
            </a:pPr>
            <a:r>
              <a:rPr lang="en-US" altLang="en-US" sz="1800" dirty="0" err="1"/>
              <a:t>msg</a:t>
            </a:r>
            <a:r>
              <a:rPr lang="en-US" altLang="en-US" sz="1800" dirty="0"/>
              <a:t> </a:t>
            </a:r>
            <a:r>
              <a:rPr lang="en-US" altLang="en-US" sz="1800" dirty="0" smtClean="0"/>
              <a:t>WORD ‘</a:t>
            </a:r>
            <a:r>
              <a:rPr lang="en-US" altLang="en-US" sz="1800" dirty="0" err="1" smtClean="0"/>
              <a:t>a</a:t>
            </a:r>
            <a:r>
              <a:rPr lang="en-US" altLang="en-US" sz="1800" dirty="0" err="1"/>
              <a:t>’,’b’,’c’,’d</a:t>
            </a:r>
            <a:r>
              <a:rPr lang="en-US" altLang="en-US" sz="1800" dirty="0"/>
              <a:t>’</a:t>
            </a:r>
          </a:p>
          <a:p>
            <a:pPr lvl="2" algn="just">
              <a:lnSpc>
                <a:spcPct val="90000"/>
              </a:lnSpc>
            </a:pPr>
            <a:endParaRPr lang="en-US" altLang="en-US" sz="1800" dirty="0"/>
          </a:p>
          <a:p>
            <a:pPr algn="just">
              <a:lnSpc>
                <a:spcPct val="90000"/>
              </a:lnSpc>
            </a:pPr>
            <a:r>
              <a:rPr lang="en-US" altLang="en-US" sz="2000" dirty="0"/>
              <a:t>Suppose that, initially, ESP contains 100h. Give the hexadecimal value contained in the mentioned registers after executing each instruction in this particular sequence: </a:t>
            </a:r>
            <a:endParaRPr lang="en-US" altLang="en-US" sz="2000" dirty="0" smtClean="0"/>
          </a:p>
          <a:p>
            <a:pPr algn="just">
              <a:lnSpc>
                <a:spcPct val="90000"/>
              </a:lnSpc>
            </a:pPr>
            <a:endParaRPr lang="en-US" altLang="en-US" sz="2000" dirty="0"/>
          </a:p>
          <a:p>
            <a:pPr lvl="2" algn="just">
              <a:lnSpc>
                <a:spcPct val="90000"/>
              </a:lnSpc>
            </a:pPr>
            <a:r>
              <a:rPr lang="en-US" altLang="en-US" sz="1800" dirty="0"/>
              <a:t>PUSH </a:t>
            </a:r>
            <a:r>
              <a:rPr lang="en-US" altLang="en-US" sz="1800" dirty="0" err="1"/>
              <a:t>msg</a:t>
            </a:r>
            <a:r>
              <a:rPr lang="en-US" altLang="en-US" sz="1800" dirty="0"/>
              <a:t>             ;ESP = 		</a:t>
            </a:r>
          </a:p>
          <a:p>
            <a:pPr lvl="2" algn="just">
              <a:lnSpc>
                <a:spcPct val="90000"/>
              </a:lnSpc>
            </a:pPr>
            <a:r>
              <a:rPr lang="en-US" altLang="en-US" sz="1800" dirty="0"/>
              <a:t>MOV  ax,       [</a:t>
            </a:r>
            <a:r>
              <a:rPr lang="en-US" altLang="en-US" sz="1800" dirty="0" err="1"/>
              <a:t>esp</a:t>
            </a:r>
            <a:r>
              <a:rPr lang="en-US" altLang="en-US" sz="1800" dirty="0"/>
              <a:t>] ;AX  = </a:t>
            </a:r>
          </a:p>
          <a:p>
            <a:pPr lvl="2" algn="just">
              <a:lnSpc>
                <a:spcPct val="90000"/>
              </a:lnSpc>
            </a:pPr>
            <a:r>
              <a:rPr lang="en-US" altLang="en-US" sz="1800" dirty="0"/>
              <a:t>PUSH msg+2           ;ESP =</a:t>
            </a:r>
          </a:p>
          <a:p>
            <a:pPr lvl="2" algn="just">
              <a:lnSpc>
                <a:spcPct val="90000"/>
              </a:lnSpc>
            </a:pPr>
            <a:r>
              <a:rPr lang="en-US" altLang="en-US" sz="1800" dirty="0"/>
              <a:t>MOV  </a:t>
            </a:r>
            <a:r>
              <a:rPr lang="en-US" altLang="en-US" sz="1800" dirty="0" err="1"/>
              <a:t>eax</a:t>
            </a:r>
            <a:r>
              <a:rPr lang="en-US" altLang="en-US" sz="1800" dirty="0"/>
              <a:t>,      [</a:t>
            </a:r>
            <a:r>
              <a:rPr lang="en-US" altLang="en-US" sz="1800" dirty="0" err="1"/>
              <a:t>esp</a:t>
            </a:r>
            <a:r>
              <a:rPr lang="en-US" altLang="en-US" sz="1800" dirty="0"/>
              <a:t>] ;EAX = </a:t>
            </a:r>
          </a:p>
          <a:p>
            <a:pPr lvl="2" algn="just">
              <a:lnSpc>
                <a:spcPct val="90000"/>
              </a:lnSpc>
            </a:pPr>
            <a:r>
              <a:rPr lang="en-US" altLang="en-US" sz="1800" dirty="0"/>
              <a:t>PUSH </a:t>
            </a:r>
            <a:r>
              <a:rPr lang="en-US" altLang="en-US" sz="1800" dirty="0" err="1"/>
              <a:t>dword</a:t>
            </a:r>
            <a:r>
              <a:rPr lang="en-US" altLang="en-US" sz="1800" dirty="0"/>
              <a:t> </a:t>
            </a:r>
            <a:r>
              <a:rPr lang="en-US" altLang="en-US" sz="1800" dirty="0" err="1"/>
              <a:t>ptr</a:t>
            </a:r>
            <a:r>
              <a:rPr lang="en-US" altLang="en-US" sz="1800" dirty="0"/>
              <a:t> msg+3 ;ESP =</a:t>
            </a:r>
          </a:p>
          <a:p>
            <a:pPr lvl="2" algn="just">
              <a:lnSpc>
                <a:spcPct val="90000"/>
              </a:lnSpc>
            </a:pPr>
            <a:r>
              <a:rPr lang="en-US" altLang="en-US" sz="1800" dirty="0"/>
              <a:t>LEA  EAX,      MSG</a:t>
            </a:r>
          </a:p>
          <a:p>
            <a:pPr lvl="2" algn="just">
              <a:lnSpc>
                <a:spcPct val="90000"/>
              </a:lnSpc>
            </a:pPr>
            <a:r>
              <a:rPr lang="en-US" altLang="en-US" sz="1800" dirty="0"/>
              <a:t>POP  word </a:t>
            </a:r>
            <a:r>
              <a:rPr lang="en-US" altLang="en-US" sz="1800" dirty="0" err="1"/>
              <a:t>ptr</a:t>
            </a:r>
            <a:r>
              <a:rPr lang="en-US" altLang="en-US" sz="1800" dirty="0"/>
              <a:t>  [</a:t>
            </a:r>
            <a:r>
              <a:rPr lang="en-US" altLang="en-US" sz="1800" dirty="0" err="1"/>
              <a:t>eax</a:t>
            </a:r>
            <a:r>
              <a:rPr lang="en-US" altLang="en-US" sz="1800" dirty="0"/>
              <a:t>] ;ESP = </a:t>
            </a:r>
          </a:p>
          <a:p>
            <a:pPr lvl="2" algn="just">
              <a:lnSpc>
                <a:spcPct val="90000"/>
              </a:lnSpc>
            </a:pPr>
            <a:r>
              <a:rPr lang="en-US" altLang="en-US" sz="1800" dirty="0"/>
              <a:t>MOV  ax,       </a:t>
            </a:r>
            <a:r>
              <a:rPr lang="en-US" altLang="en-US" sz="1800" dirty="0" err="1"/>
              <a:t>msg</a:t>
            </a:r>
            <a:r>
              <a:rPr lang="en-US" altLang="en-US" sz="1800" dirty="0"/>
              <a:t>   ;EAX =</a:t>
            </a:r>
          </a:p>
          <a:p>
            <a:pPr lvl="2" algn="just">
              <a:lnSpc>
                <a:spcPct val="90000"/>
              </a:lnSpc>
            </a:pPr>
            <a:r>
              <a:rPr lang="en-US" altLang="en-US" sz="1800" dirty="0"/>
              <a:t>POP  </a:t>
            </a:r>
            <a:r>
              <a:rPr lang="en-US" altLang="en-US" sz="1800" dirty="0" err="1"/>
              <a:t>eax</a:t>
            </a:r>
            <a:r>
              <a:rPr lang="en-US" altLang="en-US" sz="1800" dirty="0"/>
              <a:t>             ;EAX =</a:t>
            </a:r>
          </a:p>
          <a:p>
            <a:pPr lvl="2" algn="just">
              <a:lnSpc>
                <a:spcPct val="90000"/>
              </a:lnSpc>
            </a:pPr>
            <a:r>
              <a:rPr lang="en-US" altLang="en-US" sz="1800" dirty="0"/>
              <a:t>POP  ax	        </a:t>
            </a:r>
            <a:r>
              <a:rPr lang="en-US" altLang="en-US" sz="1800" dirty="0" smtClean="0"/>
              <a:t>;</a:t>
            </a:r>
            <a:r>
              <a:rPr lang="en-US" altLang="en-US" sz="1800" dirty="0"/>
              <a:t>EAX =   </a:t>
            </a:r>
          </a:p>
          <a:p>
            <a:pPr lvl="2">
              <a:lnSpc>
                <a:spcPct val="90000"/>
              </a:lnSpc>
            </a:pPr>
            <a:endParaRPr lang="en-US" altLang="en-US" sz="1800" dirty="0"/>
          </a:p>
        </p:txBody>
      </p:sp>
    </p:spTree>
    <p:extLst>
      <p:ext uri="{BB962C8B-B14F-4D97-AF65-F5344CB8AC3E}">
        <p14:creationId xmlns:p14="http://schemas.microsoft.com/office/powerpoint/2010/main" val="349435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36867"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C5EF8DF5-39E9-4A13-B694-A16BBC5B8863}" type="slidenum">
              <a:rPr lang="en-US" altLang="en-US" sz="1600">
                <a:latin typeface="Times New Roman" pitchFamily="18" charset="0"/>
              </a:rPr>
              <a:pPr eaLnBrk="1" hangingPunct="1"/>
              <a:t>23</a:t>
            </a:fld>
            <a:endParaRPr lang="en-US" altLang="en-US" sz="1600">
              <a:latin typeface="Times New Roman"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smtClean="0"/>
              <a:t>Your Turn . . .</a:t>
            </a:r>
          </a:p>
        </p:txBody>
      </p:sp>
      <p:sp>
        <p:nvSpPr>
          <p:cNvPr id="36869" name="Rectangle 3"/>
          <p:cNvSpPr>
            <a:spLocks noGrp="1" noChangeArrowheads="1"/>
          </p:cNvSpPr>
          <p:nvPr>
            <p:ph type="body" idx="1"/>
          </p:nvPr>
        </p:nvSpPr>
        <p:spPr>
          <a:xfrm>
            <a:off x="762000" y="1600200"/>
            <a:ext cx="7772400" cy="4648200"/>
          </a:xfrm>
        </p:spPr>
        <p:txBody>
          <a:bodyPr/>
          <a:lstStyle/>
          <a:p>
            <a:pPr eaLnBrk="1" hangingPunct="1"/>
            <a:r>
              <a:rPr lang="en-US" altLang="en-US" dirty="0" smtClean="0"/>
              <a:t>Write a program that does the following:</a:t>
            </a:r>
          </a:p>
          <a:p>
            <a:pPr eaLnBrk="1" hangingPunct="1"/>
            <a:endParaRPr lang="en-US" altLang="en-US" dirty="0" smtClean="0"/>
          </a:p>
          <a:p>
            <a:pPr lvl="1" eaLnBrk="1" hangingPunct="1"/>
            <a:r>
              <a:rPr lang="en-US" altLang="en-US" dirty="0" smtClean="0"/>
              <a:t>Assigns integer values to EAX, EBX, ECX, EDX, ESI, and EDI</a:t>
            </a:r>
          </a:p>
          <a:p>
            <a:pPr lvl="1" eaLnBrk="1" hangingPunct="1"/>
            <a:endParaRPr lang="en-US" altLang="en-US" dirty="0" smtClean="0"/>
          </a:p>
          <a:p>
            <a:pPr lvl="1" eaLnBrk="1" hangingPunct="1"/>
            <a:r>
              <a:rPr lang="en-US" altLang="en-US" dirty="0" smtClean="0"/>
              <a:t>Uses PUSHAD to push the general-purpose registers on the stack</a:t>
            </a:r>
          </a:p>
          <a:p>
            <a:pPr lvl="1" eaLnBrk="1" hangingPunct="1"/>
            <a:endParaRPr lang="en-US" altLang="en-US" dirty="0" smtClean="0"/>
          </a:p>
          <a:p>
            <a:pPr lvl="1" eaLnBrk="1" hangingPunct="1"/>
            <a:r>
              <a:rPr lang="en-US" altLang="en-US" dirty="0" smtClean="0"/>
              <a:t>Using a loop, your program should pop each integer from the stack and display it on the screen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553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152E303-0B18-45C0-9208-D9CA4C842F4F}" type="slidenum">
              <a:rPr lang="en-US" altLang="en-US" sz="1600">
                <a:latin typeface="Times New Roman" pitchFamily="18" charset="0"/>
              </a:rPr>
              <a:pPr eaLnBrk="1" hangingPunct="1"/>
              <a:t>24</a:t>
            </a:fld>
            <a:endParaRPr lang="en-US" altLang="en-US" sz="1600">
              <a:latin typeface="Times New Roman" pitchFamily="18" charset="0"/>
            </a:endParaRPr>
          </a:p>
        </p:txBody>
      </p:sp>
      <p:sp>
        <p:nvSpPr>
          <p:cNvPr id="77826" name="Rectangle 2"/>
          <p:cNvSpPr>
            <a:spLocks noGrp="1" noChangeArrowheads="1"/>
          </p:cNvSpPr>
          <p:nvPr>
            <p:ph type="title"/>
          </p:nvPr>
        </p:nvSpPr>
        <p:spPr>
          <a:xfrm>
            <a:off x="838200" y="3429000"/>
            <a:ext cx="7772400" cy="533400"/>
          </a:xfrm>
        </p:spPr>
        <p:txBody>
          <a:bodyPr/>
          <a:lstStyle/>
          <a:p>
            <a:pPr eaLnBrk="1" hangingPunct="1">
              <a:defRPr/>
            </a:pPr>
            <a:r>
              <a:rPr lang="en-US" altLang="en-US" smtClean="0"/>
              <a:t>55 64 67 61 6E 67 65 6E</a:t>
            </a:r>
          </a:p>
        </p:txBody>
      </p:sp>
      <p:graphicFrame>
        <p:nvGraphicFramePr>
          <p:cNvPr id="65541" name="Object 3"/>
          <p:cNvGraphicFramePr>
            <a:graphicFrameLocks noChangeAspect="1"/>
          </p:cNvGraphicFramePr>
          <p:nvPr/>
        </p:nvGraphicFramePr>
        <p:xfrm>
          <a:off x="3886200" y="2514600"/>
          <a:ext cx="1295400" cy="688975"/>
        </p:xfrm>
        <a:graphic>
          <a:graphicData uri="http://schemas.openxmlformats.org/presentationml/2006/ole">
            <mc:AlternateContent xmlns:mc="http://schemas.openxmlformats.org/markup-compatibility/2006">
              <mc:Choice xmlns:v="urn:schemas-microsoft-com:vml" Requires="v">
                <p:oleObj spid="_x0000_s65591"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14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2560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58B617B-C2DB-45C9-805C-81A12BF7B74E}" type="slidenum">
              <a:rPr lang="en-US" altLang="en-US" sz="1600">
                <a:latin typeface="Times New Roman" pitchFamily="18" charset="0"/>
              </a:rPr>
              <a:pPr eaLnBrk="1" hangingPunct="1"/>
              <a:t>3</a:t>
            </a:fld>
            <a:endParaRPr lang="en-US" altLang="en-US" sz="1600">
              <a:latin typeface="Times New Roman" pitchFamily="18" charset="0"/>
            </a:endParaRPr>
          </a:p>
        </p:txBody>
      </p:sp>
      <p:sp>
        <p:nvSpPr>
          <p:cNvPr id="102402" name="Rectangle 2"/>
          <p:cNvSpPr>
            <a:spLocks noGrp="1" noChangeArrowheads="1"/>
          </p:cNvSpPr>
          <p:nvPr>
            <p:ph type="title"/>
          </p:nvPr>
        </p:nvSpPr>
        <p:spPr/>
        <p:txBody>
          <a:bodyPr/>
          <a:lstStyle/>
          <a:p>
            <a:pPr eaLnBrk="1" hangingPunct="1">
              <a:defRPr/>
            </a:pPr>
            <a:r>
              <a:rPr lang="en-US" altLang="en-US" smtClean="0"/>
              <a:t>Runtime Stack</a:t>
            </a:r>
          </a:p>
        </p:txBody>
      </p:sp>
      <p:sp>
        <p:nvSpPr>
          <p:cNvPr id="25605" name="Rectangle 3"/>
          <p:cNvSpPr>
            <a:spLocks noGrp="1" noChangeArrowheads="1"/>
          </p:cNvSpPr>
          <p:nvPr>
            <p:ph type="body" idx="1"/>
          </p:nvPr>
        </p:nvSpPr>
        <p:spPr>
          <a:xfrm>
            <a:off x="685800" y="1143000"/>
            <a:ext cx="7772400" cy="1828800"/>
          </a:xfrm>
        </p:spPr>
        <p:txBody>
          <a:bodyPr/>
          <a:lstStyle/>
          <a:p>
            <a:pPr eaLnBrk="1" hangingPunct="1"/>
            <a:r>
              <a:rPr lang="en-US" altLang="en-US" smtClean="0"/>
              <a:t>Imagine a stack of plates . . .</a:t>
            </a:r>
          </a:p>
          <a:p>
            <a:pPr lvl="1" eaLnBrk="1" hangingPunct="1"/>
            <a:r>
              <a:rPr lang="en-US" altLang="en-US" smtClean="0"/>
              <a:t>plates are only added to the top</a:t>
            </a:r>
          </a:p>
          <a:p>
            <a:pPr lvl="1" eaLnBrk="1" hangingPunct="1"/>
            <a:r>
              <a:rPr lang="en-US" altLang="en-US" smtClean="0"/>
              <a:t>plates are only removed from the top</a:t>
            </a:r>
          </a:p>
          <a:p>
            <a:pPr lvl="1" eaLnBrk="1" hangingPunct="1"/>
            <a:r>
              <a:rPr lang="en-US" altLang="en-US" smtClean="0"/>
              <a:t>LIFO structure</a:t>
            </a:r>
          </a:p>
        </p:txBody>
      </p:sp>
      <p:graphicFrame>
        <p:nvGraphicFramePr>
          <p:cNvPr id="25606" name="Object 6"/>
          <p:cNvGraphicFramePr>
            <a:graphicFrameLocks noChangeAspect="1"/>
          </p:cNvGraphicFramePr>
          <p:nvPr/>
        </p:nvGraphicFramePr>
        <p:xfrm>
          <a:off x="1828800" y="3048000"/>
          <a:ext cx="4953000" cy="2286000"/>
        </p:xfrm>
        <a:graphic>
          <a:graphicData uri="http://schemas.openxmlformats.org/presentationml/2006/ole">
            <mc:AlternateContent xmlns:mc="http://schemas.openxmlformats.org/markup-compatibility/2006">
              <mc:Choice xmlns:v="urn:schemas-microsoft-com:vml" Requires="v">
                <p:oleObj spid="_x0000_s25656" name="VISIO" r:id="rId3" imgW="2214372" imgH="984504" progId="Visio.Drawing.6">
                  <p:embed/>
                </p:oleObj>
              </mc:Choice>
              <mc:Fallback>
                <p:oleObj name="VISIO" r:id="rId3" imgW="2214372" imgH="984504"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030" r="4546" b="-2055"/>
                      <a:stretch>
                        <a:fillRect/>
                      </a:stretch>
                    </p:blipFill>
                    <p:spPr bwMode="auto">
                      <a:xfrm>
                        <a:off x="1828800" y="3048000"/>
                        <a:ext cx="49530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FE6D74-3F6A-4977-A136-AAF02F696215}" type="slidenum">
              <a:rPr lang="en-US" altLang="en-US">
                <a:solidFill>
                  <a:srgbClr val="FF9966"/>
                </a:solidFill>
              </a:rPr>
              <a:pPr/>
              <a:t>4</a:t>
            </a:fld>
            <a:endParaRPr lang="en-US" altLang="en-US">
              <a:solidFill>
                <a:srgbClr val="FF9966"/>
              </a:solidFill>
            </a:endParaRPr>
          </a:p>
        </p:txBody>
      </p:sp>
      <p:sp>
        <p:nvSpPr>
          <p:cNvPr id="73730" name="Rectangle 2"/>
          <p:cNvSpPr>
            <a:spLocks noGrp="1" noChangeArrowheads="1"/>
          </p:cNvSpPr>
          <p:nvPr>
            <p:ph type="title"/>
          </p:nvPr>
        </p:nvSpPr>
        <p:spPr/>
        <p:txBody>
          <a:bodyPr/>
          <a:lstStyle/>
          <a:p>
            <a:r>
              <a:rPr lang="en-US" altLang="en-US"/>
              <a:t>The Stack</a:t>
            </a:r>
          </a:p>
        </p:txBody>
      </p:sp>
      <p:sp>
        <p:nvSpPr>
          <p:cNvPr id="73731" name="Rectangle 3"/>
          <p:cNvSpPr>
            <a:spLocks noGrp="1" noChangeArrowheads="1"/>
          </p:cNvSpPr>
          <p:nvPr>
            <p:ph type="body" idx="1"/>
          </p:nvPr>
        </p:nvSpPr>
        <p:spPr>
          <a:xfrm>
            <a:off x="838200" y="762000"/>
            <a:ext cx="8153400" cy="5943600"/>
          </a:xfrm>
        </p:spPr>
        <p:txBody>
          <a:bodyPr/>
          <a:lstStyle/>
          <a:p>
            <a:pPr>
              <a:lnSpc>
                <a:spcPct val="90000"/>
              </a:lnSpc>
            </a:pPr>
            <a:r>
              <a:rPr lang="en-US" altLang="en-US" sz="2000" dirty="0"/>
              <a:t>A stack of a certain size is allocated to every </a:t>
            </a:r>
            <a:r>
              <a:rPr lang="en-US" altLang="en-US" sz="2000" dirty="0" smtClean="0"/>
              <a:t>process</a:t>
            </a:r>
          </a:p>
          <a:p>
            <a:pPr>
              <a:lnSpc>
                <a:spcPct val="90000"/>
              </a:lnSpc>
            </a:pPr>
            <a:endParaRPr lang="en-US" altLang="en-US" sz="2000" dirty="0"/>
          </a:p>
          <a:p>
            <a:pPr>
              <a:lnSpc>
                <a:spcPct val="90000"/>
              </a:lnSpc>
            </a:pPr>
            <a:r>
              <a:rPr lang="en-US" altLang="en-US" sz="2000" dirty="0"/>
              <a:t>The stack is used for procedure calls and </a:t>
            </a:r>
            <a:r>
              <a:rPr lang="en-US" altLang="en-US" sz="2000" dirty="0" smtClean="0"/>
              <a:t>returns</a:t>
            </a:r>
          </a:p>
          <a:p>
            <a:pPr>
              <a:lnSpc>
                <a:spcPct val="90000"/>
              </a:lnSpc>
            </a:pPr>
            <a:endParaRPr lang="en-US" altLang="en-US" sz="2000" dirty="0"/>
          </a:p>
          <a:p>
            <a:pPr>
              <a:lnSpc>
                <a:spcPct val="90000"/>
              </a:lnSpc>
            </a:pPr>
            <a:r>
              <a:rPr lang="en-US" altLang="en-US" sz="2000" dirty="0"/>
              <a:t>It is also used by compilers for storing variables and </a:t>
            </a:r>
            <a:r>
              <a:rPr lang="en-US" altLang="en-US" sz="2000" dirty="0" smtClean="0"/>
              <a:t>arrays</a:t>
            </a:r>
          </a:p>
          <a:p>
            <a:pPr>
              <a:lnSpc>
                <a:spcPct val="90000"/>
              </a:lnSpc>
            </a:pPr>
            <a:endParaRPr lang="en-US" altLang="en-US" sz="2000" dirty="0"/>
          </a:p>
          <a:p>
            <a:pPr>
              <a:lnSpc>
                <a:spcPct val="90000"/>
              </a:lnSpc>
            </a:pPr>
            <a:r>
              <a:rPr lang="en-US" altLang="en-US" sz="2000" dirty="0"/>
              <a:t>But the stack size is fixed when the program is loaded in main </a:t>
            </a:r>
            <a:r>
              <a:rPr lang="en-US" altLang="en-US" sz="2000" dirty="0" smtClean="0"/>
              <a:t>memory</a:t>
            </a:r>
          </a:p>
          <a:p>
            <a:pPr>
              <a:lnSpc>
                <a:spcPct val="90000"/>
              </a:lnSpc>
            </a:pPr>
            <a:endParaRPr lang="en-US" altLang="en-US" sz="2000" dirty="0"/>
          </a:p>
          <a:p>
            <a:pPr lvl="1">
              <a:lnSpc>
                <a:spcPct val="90000"/>
              </a:lnSpc>
            </a:pPr>
            <a:r>
              <a:rPr lang="en-US" altLang="en-US" sz="2000" dirty="0"/>
              <a:t>The stack size cannot be changed at run time</a:t>
            </a:r>
          </a:p>
          <a:p>
            <a:pPr lvl="1">
              <a:lnSpc>
                <a:spcPct val="90000"/>
              </a:lnSpc>
            </a:pPr>
            <a:r>
              <a:rPr lang="en-US" altLang="en-US" sz="2000" dirty="0"/>
              <a:t>There is always the risk of a </a:t>
            </a:r>
            <a:r>
              <a:rPr lang="en-US" altLang="en-US" sz="2000" dirty="0">
                <a:solidFill>
                  <a:srgbClr val="FF0000"/>
                </a:solidFill>
              </a:rPr>
              <a:t>stack overflow</a:t>
            </a:r>
            <a:r>
              <a:rPr lang="en-US" altLang="en-US" sz="2000" dirty="0"/>
              <a:t> at run time (if too much data are pushed onto the stack)</a:t>
            </a:r>
          </a:p>
          <a:p>
            <a:pPr lvl="1">
              <a:lnSpc>
                <a:spcPct val="90000"/>
              </a:lnSpc>
            </a:pPr>
            <a:r>
              <a:rPr lang="en-US" altLang="en-US" sz="2000" dirty="0"/>
              <a:t>If this is the case, the process is terminated and the OS returns a stack fault </a:t>
            </a:r>
            <a:r>
              <a:rPr lang="en-US" altLang="en-US" sz="2000" dirty="0" smtClean="0"/>
              <a:t>message</a:t>
            </a:r>
          </a:p>
          <a:p>
            <a:pPr lvl="1">
              <a:lnSpc>
                <a:spcPct val="90000"/>
              </a:lnSpc>
            </a:pPr>
            <a:endParaRPr lang="en-US" altLang="en-US" sz="2000" dirty="0"/>
          </a:p>
          <a:p>
            <a:pPr>
              <a:lnSpc>
                <a:spcPct val="90000"/>
              </a:lnSpc>
            </a:pPr>
            <a:r>
              <a:rPr lang="en-US" altLang="en-US" sz="2000" dirty="0"/>
              <a:t>The default stack size is normally large enough for almost all applications but the programmer can choose its </a:t>
            </a:r>
            <a:r>
              <a:rPr lang="en-US" altLang="en-US" sz="2000" dirty="0" smtClean="0"/>
              <a:t>size</a:t>
            </a:r>
            <a:endParaRPr lang="en-US" altLang="en-US" sz="2000" dirty="0"/>
          </a:p>
        </p:txBody>
      </p:sp>
    </p:spTree>
    <p:extLst>
      <p:ext uri="{BB962C8B-B14F-4D97-AF65-F5344CB8AC3E}">
        <p14:creationId xmlns:p14="http://schemas.microsoft.com/office/powerpoint/2010/main" val="22599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26627"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CC9FE787-EA53-48A1-A30D-E6E170DC9A00}" type="slidenum">
              <a:rPr lang="en-US" altLang="en-US" sz="1600">
                <a:latin typeface="Times New Roman" pitchFamily="18" charset="0"/>
              </a:rPr>
              <a:pPr eaLnBrk="1" hangingPunct="1"/>
              <a:t>5</a:t>
            </a:fld>
            <a:endParaRPr lang="en-US" altLang="en-US" sz="1600">
              <a:latin typeface="Times New Roman" pitchFamily="18" charset="0"/>
            </a:endParaRPr>
          </a:p>
        </p:txBody>
      </p:sp>
      <p:sp>
        <p:nvSpPr>
          <p:cNvPr id="141314" name="Rectangle 2"/>
          <p:cNvSpPr>
            <a:spLocks noGrp="1" noChangeArrowheads="1"/>
          </p:cNvSpPr>
          <p:nvPr>
            <p:ph type="title"/>
          </p:nvPr>
        </p:nvSpPr>
        <p:spPr/>
        <p:txBody>
          <a:bodyPr/>
          <a:lstStyle/>
          <a:p>
            <a:pPr eaLnBrk="1" hangingPunct="1">
              <a:defRPr/>
            </a:pPr>
            <a:r>
              <a:rPr lang="en-US" altLang="en-US" smtClean="0"/>
              <a:t>Runtime Stack</a:t>
            </a:r>
          </a:p>
        </p:txBody>
      </p:sp>
      <p:sp>
        <p:nvSpPr>
          <p:cNvPr id="26629" name="Rectangle 3"/>
          <p:cNvSpPr>
            <a:spLocks noGrp="1" noChangeArrowheads="1"/>
          </p:cNvSpPr>
          <p:nvPr>
            <p:ph type="body" idx="1"/>
          </p:nvPr>
        </p:nvSpPr>
        <p:spPr>
          <a:xfrm>
            <a:off x="152400" y="1143000"/>
            <a:ext cx="8839200" cy="1371600"/>
          </a:xfrm>
        </p:spPr>
        <p:txBody>
          <a:bodyPr/>
          <a:lstStyle/>
          <a:p>
            <a:pPr eaLnBrk="1" hangingPunct="1"/>
            <a:r>
              <a:rPr lang="en-US" altLang="en-US" dirty="0" smtClean="0"/>
              <a:t>Managed by the CPU, using two registers</a:t>
            </a:r>
          </a:p>
          <a:p>
            <a:pPr lvl="1" eaLnBrk="1" hangingPunct="1"/>
            <a:r>
              <a:rPr lang="en-US" altLang="en-US" dirty="0" smtClean="0"/>
              <a:t>SS (stack segment)</a:t>
            </a:r>
          </a:p>
          <a:p>
            <a:pPr lvl="1" eaLnBrk="1" hangingPunct="1"/>
            <a:r>
              <a:rPr lang="en-US" altLang="en-US" dirty="0" smtClean="0"/>
              <a:t>ESP (stack pointer) * </a:t>
            </a:r>
            <a:r>
              <a:rPr lang="en-US" altLang="en-US" sz="2000" dirty="0" smtClean="0">
                <a:solidFill>
                  <a:srgbClr val="FFFF00"/>
                </a:solidFill>
              </a:rPr>
              <a:t>[it always points to the current top of the stack]</a:t>
            </a:r>
          </a:p>
        </p:txBody>
      </p:sp>
      <p:sp>
        <p:nvSpPr>
          <p:cNvPr id="26630" name="Text Box 4"/>
          <p:cNvSpPr txBox="1">
            <a:spLocks noChangeArrowheads="1"/>
          </p:cNvSpPr>
          <p:nvPr/>
        </p:nvSpPr>
        <p:spPr bwMode="auto">
          <a:xfrm>
            <a:off x="533400" y="5867400"/>
            <a:ext cx="77724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t>* SP in Real-address mode</a:t>
            </a:r>
          </a:p>
        </p:txBody>
      </p:sp>
      <p:graphicFrame>
        <p:nvGraphicFramePr>
          <p:cNvPr id="26631" name="Object 5"/>
          <p:cNvGraphicFramePr>
            <a:graphicFrameLocks noChangeAspect="1"/>
          </p:cNvGraphicFramePr>
          <p:nvPr/>
        </p:nvGraphicFramePr>
        <p:xfrm>
          <a:off x="2514600" y="2590800"/>
          <a:ext cx="3810000" cy="2971800"/>
        </p:xfrm>
        <a:graphic>
          <a:graphicData uri="http://schemas.openxmlformats.org/presentationml/2006/ole">
            <mc:AlternateContent xmlns:mc="http://schemas.openxmlformats.org/markup-compatibility/2006">
              <mc:Choice xmlns:v="urn:schemas-microsoft-com:vml" Requires="v">
                <p:oleObj spid="_x0000_s26681" name="VISIO" r:id="rId3" imgW="2313432" imgH="1504188" progId="Visio.Drawing.6">
                  <p:embed/>
                </p:oleObj>
              </mc:Choice>
              <mc:Fallback>
                <p:oleObj name="VISIO" r:id="rId3" imgW="2313432" imgH="150418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7018" r="5263" b="-4991"/>
                      <a:stretch>
                        <a:fillRect/>
                      </a:stretch>
                    </p:blipFill>
                    <p:spPr bwMode="auto">
                      <a:xfrm>
                        <a:off x="2514600" y="2590800"/>
                        <a:ext cx="3810000" cy="297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solidFill>
                  <a:srgbClr val="FFFFFF"/>
                </a:solidFill>
              </a:rPr>
              <a:t>Irvine, Kip R. Assembly Language for x86 Processors 6/e, 2010.</a:t>
            </a:r>
          </a:p>
        </p:txBody>
      </p:sp>
      <p:sp>
        <p:nvSpPr>
          <p:cNvPr id="3072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58745BD-3ADC-40A4-AA60-71DA311D0234}" type="slidenum">
              <a:rPr lang="en-US" altLang="en-US" sz="1600">
                <a:solidFill>
                  <a:srgbClr val="FFFFFF"/>
                </a:solidFill>
                <a:latin typeface="Times New Roman" pitchFamily="18" charset="0"/>
              </a:rPr>
              <a:pPr eaLnBrk="1" hangingPunct="1"/>
              <a:t>6</a:t>
            </a:fld>
            <a:endParaRPr lang="en-US" altLang="en-US" sz="1600">
              <a:solidFill>
                <a:srgbClr val="FFFFFF"/>
              </a:solidFill>
              <a:latin typeface="Times New Roman" pitchFamily="18" charset="0"/>
            </a:endParaRPr>
          </a:p>
        </p:txBody>
      </p:sp>
      <p:sp>
        <p:nvSpPr>
          <p:cNvPr id="106498" name="Rectangle 2"/>
          <p:cNvSpPr>
            <a:spLocks noGrp="1" noChangeArrowheads="1"/>
          </p:cNvSpPr>
          <p:nvPr>
            <p:ph type="title"/>
          </p:nvPr>
        </p:nvSpPr>
        <p:spPr>
          <a:xfrm>
            <a:off x="152400" y="228600"/>
            <a:ext cx="8763000" cy="609600"/>
          </a:xfrm>
        </p:spPr>
        <p:txBody>
          <a:bodyPr/>
          <a:lstStyle/>
          <a:p>
            <a:pPr eaLnBrk="1" hangingPunct="1">
              <a:defRPr/>
            </a:pPr>
            <a:r>
              <a:rPr lang="en-US" altLang="en-US" dirty="0" smtClean="0"/>
              <a:t>Stack Operations: PUSH and POP Instructions</a:t>
            </a:r>
          </a:p>
        </p:txBody>
      </p:sp>
      <p:sp>
        <p:nvSpPr>
          <p:cNvPr id="30725" name="Rectangle 3"/>
          <p:cNvSpPr>
            <a:spLocks noGrp="1" noChangeArrowheads="1"/>
          </p:cNvSpPr>
          <p:nvPr>
            <p:ph type="body" idx="1"/>
          </p:nvPr>
        </p:nvSpPr>
        <p:spPr>
          <a:xfrm>
            <a:off x="2362200" y="838200"/>
            <a:ext cx="4572000" cy="5410200"/>
          </a:xfrm>
        </p:spPr>
        <p:txBody>
          <a:bodyPr/>
          <a:lstStyle/>
          <a:p>
            <a:pPr eaLnBrk="1" hangingPunct="1"/>
            <a:r>
              <a:rPr lang="en-US" altLang="en-US" dirty="0" smtClean="0">
                <a:solidFill>
                  <a:srgbClr val="FFFF00"/>
                </a:solidFill>
              </a:rPr>
              <a:t>PUSH syntax</a:t>
            </a:r>
            <a:r>
              <a:rPr lang="en-US" altLang="en-US" dirty="0" smtClean="0"/>
              <a:t>:</a:t>
            </a:r>
          </a:p>
          <a:p>
            <a:pPr eaLnBrk="1" hangingPunct="1"/>
            <a:endParaRPr lang="en-US" altLang="en-US" dirty="0" smtClean="0"/>
          </a:p>
          <a:p>
            <a:pPr lvl="1" eaLnBrk="1" hangingPunct="1"/>
            <a:r>
              <a:rPr lang="en-US" altLang="en-US" dirty="0" smtClean="0"/>
              <a:t>PUSH </a:t>
            </a:r>
            <a:r>
              <a:rPr lang="en-US" altLang="en-US" i="1" dirty="0" smtClean="0"/>
              <a:t>r/m16</a:t>
            </a:r>
          </a:p>
          <a:p>
            <a:pPr lvl="1" eaLnBrk="1" hangingPunct="1"/>
            <a:r>
              <a:rPr lang="en-US" altLang="en-US" dirty="0" smtClean="0"/>
              <a:t>		</a:t>
            </a:r>
          </a:p>
          <a:p>
            <a:pPr lvl="1" eaLnBrk="1" hangingPunct="1"/>
            <a:r>
              <a:rPr lang="en-US" altLang="en-US" dirty="0" smtClean="0"/>
              <a:t>PUSH </a:t>
            </a:r>
            <a:r>
              <a:rPr lang="en-US" altLang="en-US" i="1" dirty="0" smtClean="0"/>
              <a:t>r/m32</a:t>
            </a:r>
          </a:p>
          <a:p>
            <a:pPr lvl="1" eaLnBrk="1" hangingPunct="1"/>
            <a:endParaRPr lang="en-US" altLang="en-US" i="1" dirty="0" smtClean="0"/>
          </a:p>
          <a:p>
            <a:pPr lvl="1" eaLnBrk="1" hangingPunct="1"/>
            <a:r>
              <a:rPr lang="en-US" altLang="en-US" dirty="0" smtClean="0"/>
              <a:t>PUSH </a:t>
            </a:r>
            <a:r>
              <a:rPr lang="en-US" altLang="en-US" i="1" dirty="0" smtClean="0"/>
              <a:t>imm32</a:t>
            </a:r>
          </a:p>
          <a:p>
            <a:pPr lvl="1" eaLnBrk="1" hangingPunct="1"/>
            <a:endParaRPr lang="en-US" altLang="en-US" i="1" dirty="0" smtClean="0"/>
          </a:p>
          <a:p>
            <a:pPr eaLnBrk="1" hangingPunct="1"/>
            <a:r>
              <a:rPr lang="en-US" altLang="en-US" dirty="0" smtClean="0">
                <a:solidFill>
                  <a:srgbClr val="FFFF00"/>
                </a:solidFill>
              </a:rPr>
              <a:t>POP syntax</a:t>
            </a:r>
            <a:r>
              <a:rPr lang="en-US" altLang="en-US" dirty="0" smtClean="0"/>
              <a:t>:</a:t>
            </a:r>
          </a:p>
          <a:p>
            <a:pPr eaLnBrk="1" hangingPunct="1"/>
            <a:endParaRPr lang="en-US" altLang="en-US" dirty="0" smtClean="0"/>
          </a:p>
          <a:p>
            <a:pPr lvl="1" eaLnBrk="1" hangingPunct="1"/>
            <a:r>
              <a:rPr lang="en-US" altLang="en-US" dirty="0" smtClean="0"/>
              <a:t>POP </a:t>
            </a:r>
            <a:r>
              <a:rPr lang="en-US" altLang="en-US" i="1" dirty="0" smtClean="0"/>
              <a:t>r/m16</a:t>
            </a:r>
          </a:p>
          <a:p>
            <a:pPr lvl="1" eaLnBrk="1" hangingPunct="1"/>
            <a:r>
              <a:rPr lang="en-US" altLang="en-US" dirty="0" smtClean="0"/>
              <a:t>		</a:t>
            </a:r>
          </a:p>
          <a:p>
            <a:pPr lvl="1" eaLnBrk="1" hangingPunct="1"/>
            <a:r>
              <a:rPr lang="en-US" altLang="en-US" dirty="0" smtClean="0"/>
              <a:t>POP </a:t>
            </a:r>
            <a:r>
              <a:rPr lang="en-US" altLang="en-US" i="1" dirty="0" smtClean="0"/>
              <a:t>r/m32</a:t>
            </a:r>
            <a:endParaRPr lang="en-US" altLang="en-US" dirty="0" smtClean="0"/>
          </a:p>
        </p:txBody>
      </p:sp>
    </p:spTree>
    <p:extLst>
      <p:ext uri="{BB962C8B-B14F-4D97-AF65-F5344CB8AC3E}">
        <p14:creationId xmlns:p14="http://schemas.microsoft.com/office/powerpoint/2010/main" val="353418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C254D6B-F275-49E4-A1E7-6B5B08C8D771}" type="slidenum">
              <a:rPr lang="en-US" altLang="en-US">
                <a:solidFill>
                  <a:srgbClr val="FF9966"/>
                </a:solidFill>
              </a:rPr>
              <a:pPr/>
              <a:t>7</a:t>
            </a:fld>
            <a:endParaRPr lang="en-US" altLang="en-US">
              <a:solidFill>
                <a:srgbClr val="FF9966"/>
              </a:solidFill>
            </a:endParaRPr>
          </a:p>
        </p:txBody>
      </p:sp>
      <p:sp>
        <p:nvSpPr>
          <p:cNvPr id="83970" name="Rectangle 2"/>
          <p:cNvSpPr>
            <a:spLocks noGrp="1" noChangeArrowheads="1"/>
          </p:cNvSpPr>
          <p:nvPr>
            <p:ph type="title"/>
          </p:nvPr>
        </p:nvSpPr>
        <p:spPr/>
        <p:txBody>
          <a:bodyPr/>
          <a:lstStyle/>
          <a:p>
            <a:r>
              <a:rPr lang="en-US" altLang="en-US" dirty="0"/>
              <a:t>The PUSH Instruction</a:t>
            </a:r>
          </a:p>
        </p:txBody>
      </p:sp>
      <p:sp>
        <p:nvSpPr>
          <p:cNvPr id="83971" name="Rectangle 3"/>
          <p:cNvSpPr>
            <a:spLocks noGrp="1" noChangeArrowheads="1"/>
          </p:cNvSpPr>
          <p:nvPr>
            <p:ph type="body" idx="1"/>
          </p:nvPr>
        </p:nvSpPr>
        <p:spPr>
          <a:xfrm>
            <a:off x="152400" y="762000"/>
            <a:ext cx="8839200" cy="5943600"/>
          </a:xfrm>
        </p:spPr>
        <p:txBody>
          <a:bodyPr/>
          <a:lstStyle/>
          <a:p>
            <a:r>
              <a:rPr lang="en-US" altLang="en-US" dirty="0"/>
              <a:t>To push data onto the stack, we use:</a:t>
            </a:r>
          </a:p>
          <a:p>
            <a:pPr lvl="2"/>
            <a:r>
              <a:rPr lang="en-US" altLang="en-US" dirty="0"/>
              <a:t>          PUSH </a:t>
            </a:r>
            <a:r>
              <a:rPr lang="en-US" altLang="en-US" dirty="0" smtClean="0"/>
              <a:t>source</a:t>
            </a:r>
          </a:p>
          <a:p>
            <a:pPr lvl="2"/>
            <a:endParaRPr lang="en-US" altLang="en-US" dirty="0"/>
          </a:p>
          <a:p>
            <a:r>
              <a:rPr lang="en-US" altLang="en-US" dirty="0"/>
              <a:t>The source operand can be either </a:t>
            </a:r>
            <a:r>
              <a:rPr lang="en-US" altLang="en-US" dirty="0" err="1"/>
              <a:t>reg</a:t>
            </a:r>
            <a:r>
              <a:rPr lang="en-US" altLang="en-US" dirty="0"/>
              <a:t>, </a:t>
            </a:r>
            <a:r>
              <a:rPr lang="en-US" altLang="en-US" dirty="0" err="1"/>
              <a:t>mem</a:t>
            </a:r>
            <a:r>
              <a:rPr lang="en-US" altLang="en-US" dirty="0"/>
              <a:t>, </a:t>
            </a:r>
            <a:r>
              <a:rPr lang="en-US" altLang="en-US" dirty="0" err="1"/>
              <a:t>imm</a:t>
            </a:r>
            <a:r>
              <a:rPr lang="en-US" altLang="en-US" dirty="0"/>
              <a:t>, (or indirect) but it must be 16-bit or 32-bit in size. </a:t>
            </a:r>
            <a:endParaRPr lang="en-US" altLang="en-US" dirty="0" smtClean="0"/>
          </a:p>
          <a:p>
            <a:endParaRPr lang="en-US" altLang="en-US" dirty="0"/>
          </a:p>
          <a:p>
            <a:r>
              <a:rPr lang="en-US" altLang="en-US" dirty="0"/>
              <a:t>Let </a:t>
            </a:r>
            <a:r>
              <a:rPr lang="en-US" altLang="en-US" dirty="0">
                <a:solidFill>
                  <a:srgbClr val="FF0000"/>
                </a:solidFill>
              </a:rPr>
              <a:t>S</a:t>
            </a:r>
            <a:r>
              <a:rPr lang="en-US" altLang="en-US" dirty="0"/>
              <a:t> be the size (in bytes) of source (</a:t>
            </a:r>
            <a:r>
              <a:rPr lang="en-US" altLang="en-US" dirty="0">
                <a:solidFill>
                  <a:srgbClr val="FF0000"/>
                </a:solidFill>
              </a:rPr>
              <a:t>S = 2 or 4</a:t>
            </a:r>
            <a:r>
              <a:rPr lang="en-US" altLang="en-US" dirty="0"/>
              <a:t>). The following sequence of events will occur upon execution of PUSH source:</a:t>
            </a:r>
          </a:p>
          <a:p>
            <a:pPr lvl="1"/>
            <a:r>
              <a:rPr lang="en-US" altLang="en-US" dirty="0"/>
              <a:t>ESP is first decremented by </a:t>
            </a:r>
            <a:r>
              <a:rPr lang="en-US" altLang="en-US" dirty="0">
                <a:solidFill>
                  <a:srgbClr val="FF0000"/>
                </a:solidFill>
              </a:rPr>
              <a:t>S</a:t>
            </a:r>
          </a:p>
          <a:p>
            <a:pPr lvl="2"/>
            <a:r>
              <a:rPr lang="en-US" altLang="en-US" dirty="0">
                <a:solidFill>
                  <a:srgbClr val="0000FF"/>
                </a:solidFill>
              </a:rPr>
              <a:t>Data are always pushed underneath (from below), since the </a:t>
            </a:r>
            <a:r>
              <a:rPr lang="en-US" altLang="en-US" dirty="0">
                <a:solidFill>
                  <a:srgbClr val="FF0000"/>
                </a:solidFill>
              </a:rPr>
              <a:t>stack is upside-down</a:t>
            </a:r>
            <a:r>
              <a:rPr lang="en-US" altLang="en-US" dirty="0">
                <a:solidFill>
                  <a:srgbClr val="0000FF"/>
                </a:solidFill>
              </a:rPr>
              <a:t>.</a:t>
            </a:r>
          </a:p>
          <a:p>
            <a:pPr lvl="1"/>
            <a:r>
              <a:rPr lang="en-US" altLang="en-US" dirty="0"/>
              <a:t>Then the content of source will be copied at the location pointed by ESP </a:t>
            </a:r>
          </a:p>
        </p:txBody>
      </p:sp>
    </p:spTree>
    <p:extLst>
      <p:ext uri="{BB962C8B-B14F-4D97-AF65-F5344CB8AC3E}">
        <p14:creationId xmlns:p14="http://schemas.microsoft.com/office/powerpoint/2010/main" val="1062055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2"/>
          </p:nvPr>
        </p:nvSpPr>
        <p:spPr/>
        <p:txBody>
          <a:bodyPr/>
          <a:lstStyle/>
          <a:p>
            <a:fld id="{B8F60D72-0623-42A5-911F-BE42E4267882}" type="slidenum">
              <a:rPr lang="en-US" altLang="en-US">
                <a:solidFill>
                  <a:srgbClr val="FF9966"/>
                </a:solidFill>
              </a:rPr>
              <a:pPr/>
              <a:t>8</a:t>
            </a:fld>
            <a:endParaRPr lang="en-US" altLang="en-US">
              <a:solidFill>
                <a:srgbClr val="FF9966"/>
              </a:solidFill>
            </a:endParaRPr>
          </a:p>
        </p:txBody>
      </p:sp>
      <p:sp>
        <p:nvSpPr>
          <p:cNvPr id="86018" name="Rectangle 2"/>
          <p:cNvSpPr>
            <a:spLocks noGrp="1" noChangeArrowheads="1"/>
          </p:cNvSpPr>
          <p:nvPr>
            <p:ph type="title"/>
          </p:nvPr>
        </p:nvSpPr>
        <p:spPr/>
        <p:txBody>
          <a:bodyPr/>
          <a:lstStyle/>
          <a:p>
            <a:r>
              <a:rPr lang="en-US" altLang="en-US"/>
              <a:t>PUSH Example</a:t>
            </a:r>
          </a:p>
        </p:txBody>
      </p:sp>
      <p:sp>
        <p:nvSpPr>
          <p:cNvPr id="86019" name="Rectangle 3"/>
          <p:cNvSpPr>
            <a:spLocks noGrp="1" noChangeArrowheads="1"/>
          </p:cNvSpPr>
          <p:nvPr>
            <p:ph type="body" sz="half" idx="1"/>
          </p:nvPr>
        </p:nvSpPr>
        <p:spPr>
          <a:xfrm>
            <a:off x="152400" y="762000"/>
            <a:ext cx="4800600" cy="6019800"/>
          </a:xfrm>
        </p:spPr>
        <p:txBody>
          <a:bodyPr/>
          <a:lstStyle/>
          <a:p>
            <a:pPr algn="just">
              <a:lnSpc>
                <a:spcPct val="80000"/>
              </a:lnSpc>
            </a:pPr>
            <a:r>
              <a:rPr lang="en-US" altLang="en-US" sz="1800" dirty="0"/>
              <a:t>Suppose that the stack size is 100h and starts at address 0.</a:t>
            </a:r>
          </a:p>
          <a:p>
            <a:pPr marL="800100" lvl="1" indent="-342900" algn="just">
              <a:lnSpc>
                <a:spcPct val="80000"/>
              </a:lnSpc>
            </a:pPr>
            <a:r>
              <a:rPr lang="en-US" altLang="en-US" sz="1800" dirty="0"/>
              <a:t>ESP thus contains 100h when the stack is empty (the byte at address 100h is the top of the stack</a:t>
            </a:r>
            <a:r>
              <a:rPr lang="en-US" altLang="en-US" sz="1800" dirty="0" smtClean="0"/>
              <a:t>)</a:t>
            </a:r>
          </a:p>
          <a:p>
            <a:pPr marL="800100" lvl="1" indent="-342900" algn="just">
              <a:lnSpc>
                <a:spcPct val="80000"/>
              </a:lnSpc>
            </a:pPr>
            <a:endParaRPr lang="en-US" altLang="en-US" sz="1800" dirty="0"/>
          </a:p>
          <a:p>
            <a:pPr algn="just">
              <a:lnSpc>
                <a:spcPct val="80000"/>
              </a:lnSpc>
            </a:pPr>
            <a:r>
              <a:rPr lang="en-US" altLang="en-US" sz="1800" dirty="0"/>
              <a:t>Check now the stack and ESP after each of these PUSH: </a:t>
            </a:r>
          </a:p>
          <a:p>
            <a:pPr marL="1219200" lvl="2" indent="-304800" algn="just">
              <a:lnSpc>
                <a:spcPct val="80000"/>
              </a:lnSpc>
            </a:pPr>
            <a:r>
              <a:rPr lang="en-US" altLang="en-US" sz="1600" dirty="0"/>
              <a:t>MOV eax,10203040h</a:t>
            </a:r>
          </a:p>
          <a:p>
            <a:pPr marL="1219200" lvl="2" indent="-304800" algn="just">
              <a:lnSpc>
                <a:spcPct val="80000"/>
              </a:lnSpc>
            </a:pPr>
            <a:r>
              <a:rPr lang="en-US" altLang="en-US" sz="1600" dirty="0"/>
              <a:t>PUSH ax;  </a:t>
            </a:r>
            <a:r>
              <a:rPr lang="en-US" altLang="en-US" sz="1600" dirty="0">
                <a:solidFill>
                  <a:srgbClr val="0000FF"/>
                </a:solidFill>
              </a:rPr>
              <a:t>S = 2 bytes</a:t>
            </a:r>
          </a:p>
          <a:p>
            <a:pPr marL="1219200" lvl="2" indent="-304800" algn="just">
              <a:lnSpc>
                <a:spcPct val="80000"/>
              </a:lnSpc>
            </a:pPr>
            <a:r>
              <a:rPr lang="en-US" altLang="en-US" sz="1600" dirty="0"/>
              <a:t>PUSH </a:t>
            </a:r>
            <a:r>
              <a:rPr lang="en-US" altLang="en-US" sz="1600" dirty="0" err="1"/>
              <a:t>eax</a:t>
            </a:r>
            <a:r>
              <a:rPr lang="en-US" altLang="en-US" sz="1600" dirty="0"/>
              <a:t>; </a:t>
            </a:r>
            <a:r>
              <a:rPr lang="en-US" altLang="en-US" sz="1600" dirty="0">
                <a:solidFill>
                  <a:srgbClr val="0000FF"/>
                </a:solidFill>
              </a:rPr>
              <a:t>S = 4 bytes</a:t>
            </a:r>
          </a:p>
          <a:p>
            <a:pPr marL="800100" lvl="1" indent="-342900" algn="just">
              <a:lnSpc>
                <a:spcPct val="80000"/>
              </a:lnSpc>
            </a:pPr>
            <a:r>
              <a:rPr lang="en-US" altLang="en-US" sz="1800" dirty="0">
                <a:solidFill>
                  <a:srgbClr val="0000FF"/>
                </a:solidFill>
              </a:rPr>
              <a:t>Must apply </a:t>
            </a:r>
            <a:r>
              <a:rPr lang="en-US" altLang="en-US" sz="1800" dirty="0">
                <a:solidFill>
                  <a:srgbClr val="FF0000"/>
                </a:solidFill>
              </a:rPr>
              <a:t>little endian</a:t>
            </a:r>
            <a:r>
              <a:rPr lang="en-US" altLang="en-US" sz="1800" dirty="0">
                <a:solidFill>
                  <a:srgbClr val="0000FF"/>
                </a:solidFill>
              </a:rPr>
              <a:t> when doing push/pop</a:t>
            </a:r>
          </a:p>
          <a:p>
            <a:pPr marL="800100" lvl="1" indent="-342900" algn="just">
              <a:lnSpc>
                <a:spcPct val="80000"/>
              </a:lnSpc>
            </a:pPr>
            <a:endParaRPr lang="en-US" altLang="en-US" sz="1800" dirty="0">
              <a:solidFill>
                <a:srgbClr val="0000FF"/>
              </a:solidFill>
            </a:endParaRPr>
          </a:p>
          <a:p>
            <a:pPr algn="just">
              <a:lnSpc>
                <a:spcPct val="80000"/>
              </a:lnSpc>
            </a:pPr>
            <a:r>
              <a:rPr lang="en-US" altLang="en-US" sz="1800" dirty="0"/>
              <a:t>By default, an </a:t>
            </a:r>
            <a:r>
              <a:rPr lang="en-US" altLang="en-US" sz="1800" dirty="0" err="1"/>
              <a:t>imm</a:t>
            </a:r>
            <a:r>
              <a:rPr lang="en-US" altLang="en-US" sz="1800" dirty="0"/>
              <a:t> operand of PUSH is 32-bit. This can be overridden by the PTR operator:</a:t>
            </a:r>
          </a:p>
          <a:p>
            <a:pPr marL="1219200" lvl="2" indent="-304800" algn="just">
              <a:lnSpc>
                <a:spcPct val="80000"/>
              </a:lnSpc>
            </a:pPr>
            <a:r>
              <a:rPr lang="en-US" altLang="en-US" sz="1600" dirty="0"/>
              <a:t>PUSH –1 ;</a:t>
            </a:r>
            <a:r>
              <a:rPr lang="en-US" altLang="en-US" sz="1600" dirty="0" err="1"/>
              <a:t>FFFFFFFFh</a:t>
            </a:r>
            <a:r>
              <a:rPr lang="en-US" altLang="en-US" sz="1600" dirty="0"/>
              <a:t> is </a:t>
            </a:r>
          </a:p>
          <a:p>
            <a:pPr marL="1219200" lvl="2" indent="-304800" algn="just">
              <a:lnSpc>
                <a:spcPct val="80000"/>
              </a:lnSpc>
            </a:pPr>
            <a:r>
              <a:rPr lang="en-US" altLang="en-US" sz="1600" dirty="0"/>
              <a:t>        ;pushed</a:t>
            </a:r>
          </a:p>
          <a:p>
            <a:pPr marL="1219200" lvl="2" indent="-304800" algn="just">
              <a:lnSpc>
                <a:spcPct val="80000"/>
              </a:lnSpc>
            </a:pPr>
            <a:r>
              <a:rPr lang="en-US" altLang="en-US" sz="1600" dirty="0"/>
              <a:t>PUSH word </a:t>
            </a:r>
            <a:r>
              <a:rPr lang="en-US" altLang="en-US" sz="1600" dirty="0" err="1"/>
              <a:t>ptr</a:t>
            </a:r>
            <a:r>
              <a:rPr lang="en-US" altLang="en-US" sz="1600" dirty="0"/>
              <a:t> –1</a:t>
            </a:r>
          </a:p>
          <a:p>
            <a:pPr marL="1219200" lvl="2" indent="-304800" algn="just">
              <a:lnSpc>
                <a:spcPct val="80000"/>
              </a:lnSpc>
            </a:pPr>
            <a:r>
              <a:rPr lang="en-US" altLang="en-US" sz="1600" dirty="0"/>
              <a:t>        ;</a:t>
            </a:r>
            <a:r>
              <a:rPr lang="en-US" altLang="en-US" sz="1600" dirty="0" err="1"/>
              <a:t>FFFFh</a:t>
            </a:r>
            <a:r>
              <a:rPr lang="en-US" altLang="en-US" sz="1600" dirty="0"/>
              <a:t> is pushed</a:t>
            </a:r>
          </a:p>
          <a:p>
            <a:pPr marL="1219200" lvl="2" indent="-304800" algn="just">
              <a:lnSpc>
                <a:spcPct val="80000"/>
              </a:lnSpc>
            </a:pPr>
            <a:r>
              <a:rPr lang="en-US" altLang="en-US" sz="1600" dirty="0"/>
              <a:t>PUSH byte </a:t>
            </a:r>
            <a:r>
              <a:rPr lang="en-US" altLang="en-US" sz="1600" dirty="0" err="1"/>
              <a:t>ptr</a:t>
            </a:r>
            <a:r>
              <a:rPr lang="en-US" altLang="en-US" sz="1600" dirty="0"/>
              <a:t> –1  ; </a:t>
            </a:r>
            <a:r>
              <a:rPr lang="en-US" altLang="en-US" sz="1600" dirty="0">
                <a:solidFill>
                  <a:srgbClr val="FF0000"/>
                </a:solidFill>
              </a:rPr>
              <a:t>error</a:t>
            </a:r>
          </a:p>
          <a:p>
            <a:pPr marL="1219200" lvl="2" indent="-304800" algn="just">
              <a:lnSpc>
                <a:spcPct val="80000"/>
              </a:lnSpc>
            </a:pPr>
            <a:r>
              <a:rPr lang="en-US" altLang="en-US" sz="1600" dirty="0"/>
              <a:t>PUSH qword </a:t>
            </a:r>
            <a:r>
              <a:rPr lang="en-US" altLang="en-US" sz="1600" dirty="0" err="1"/>
              <a:t>ptr</a:t>
            </a:r>
            <a:r>
              <a:rPr lang="en-US" altLang="en-US" sz="1600" dirty="0"/>
              <a:t> -1 ; </a:t>
            </a:r>
            <a:r>
              <a:rPr lang="en-US" altLang="en-US" sz="1600" dirty="0">
                <a:solidFill>
                  <a:srgbClr val="FF0000"/>
                </a:solidFill>
              </a:rPr>
              <a:t>error</a:t>
            </a:r>
          </a:p>
        </p:txBody>
      </p:sp>
      <p:sp>
        <p:nvSpPr>
          <p:cNvPr id="86021" name="Text Box 5"/>
          <p:cNvSpPr txBox="1">
            <a:spLocks noChangeArrowheads="1"/>
          </p:cNvSpPr>
          <p:nvPr/>
        </p:nvSpPr>
        <p:spPr bwMode="auto">
          <a:xfrm>
            <a:off x="5029200" y="533400"/>
            <a:ext cx="914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b="1" dirty="0" err="1">
                <a:solidFill>
                  <a:srgbClr val="010000"/>
                </a:solidFill>
                <a:latin typeface="Courier New" pitchFamily="49" charset="0"/>
              </a:rPr>
              <a:t>Addr</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100h</a:t>
            </a: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FFh</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FEh</a:t>
            </a:r>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FDh</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FCh</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FBh</a:t>
            </a:r>
            <a:endParaRPr lang="en-US" altLang="en-US" sz="2400" b="1" dirty="0">
              <a:solidFill>
                <a:srgbClr val="010000"/>
              </a:solidFill>
              <a:latin typeface="Courier New" pitchFamily="49" charset="0"/>
            </a:endParaRPr>
          </a:p>
          <a:p>
            <a:pPr eaLnBrk="0" hangingPunct="0"/>
            <a:endParaRPr lang="en-US" altLang="en-US" sz="2400" b="1" dirty="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err="1">
                <a:solidFill>
                  <a:srgbClr val="010000"/>
                </a:solidFill>
                <a:latin typeface="Courier New" pitchFamily="49" charset="0"/>
              </a:rPr>
              <a:t>FAh</a:t>
            </a:r>
            <a:endParaRPr lang="en-US" altLang="en-US" sz="2400" b="1" dirty="0">
              <a:solidFill>
                <a:srgbClr val="010000"/>
              </a:solidFill>
              <a:latin typeface="Courier New" pitchFamily="49" charset="0"/>
            </a:endParaRPr>
          </a:p>
        </p:txBody>
      </p:sp>
      <p:sp>
        <p:nvSpPr>
          <p:cNvPr id="86022" name="Text Box 6"/>
          <p:cNvSpPr txBox="1">
            <a:spLocks noChangeArrowheads="1"/>
          </p:cNvSpPr>
          <p:nvPr/>
        </p:nvSpPr>
        <p:spPr bwMode="auto">
          <a:xfrm>
            <a:off x="6308725" y="2047875"/>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 </a:t>
            </a:r>
          </a:p>
        </p:txBody>
      </p:sp>
      <p:sp>
        <p:nvSpPr>
          <p:cNvPr id="86023" name="Text Box 7"/>
          <p:cNvSpPr txBox="1">
            <a:spLocks noChangeArrowheads="1"/>
          </p:cNvSpPr>
          <p:nvPr/>
        </p:nvSpPr>
        <p:spPr bwMode="auto">
          <a:xfrm>
            <a:off x="6248400" y="1981200"/>
            <a:ext cx="73183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9900"/>
                </a:solidFill>
                <a:latin typeface="Courier New" pitchFamily="49" charset="0"/>
              </a:rPr>
              <a:t>30h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40h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10h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20h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30h</a:t>
            </a:r>
          </a:p>
          <a:p>
            <a:pPr eaLnBrk="0" hangingPunct="0"/>
            <a:endParaRPr lang="en-US" altLang="en-US" sz="2400" b="1">
              <a:solidFill>
                <a:srgbClr val="FF9900"/>
              </a:solidFill>
              <a:latin typeface="Courier New" pitchFamily="49" charset="0"/>
            </a:endParaRPr>
          </a:p>
          <a:p>
            <a:pPr eaLnBrk="0" hangingPunct="0"/>
            <a:r>
              <a:rPr lang="en-US" altLang="en-US" sz="2400" b="1">
                <a:solidFill>
                  <a:srgbClr val="FF9900"/>
                </a:solidFill>
                <a:latin typeface="Courier New" pitchFamily="49" charset="0"/>
              </a:rPr>
              <a:t>40h</a:t>
            </a:r>
          </a:p>
        </p:txBody>
      </p:sp>
      <p:sp>
        <p:nvSpPr>
          <p:cNvPr id="86024" name="Line 8"/>
          <p:cNvSpPr>
            <a:spLocks noChangeShapeType="1"/>
          </p:cNvSpPr>
          <p:nvPr/>
        </p:nvSpPr>
        <p:spPr bwMode="auto">
          <a:xfrm flipH="1">
            <a:off x="7162800" y="15240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6025" name="Line 9"/>
          <p:cNvSpPr>
            <a:spLocks noChangeShapeType="1"/>
          </p:cNvSpPr>
          <p:nvPr/>
        </p:nvSpPr>
        <p:spPr bwMode="auto">
          <a:xfrm flipH="1">
            <a:off x="7162800" y="28956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6026" name="Line 10"/>
          <p:cNvSpPr>
            <a:spLocks noChangeShapeType="1"/>
          </p:cNvSpPr>
          <p:nvPr/>
        </p:nvSpPr>
        <p:spPr bwMode="auto">
          <a:xfrm flipH="1">
            <a:off x="7162800" y="5867400"/>
            <a:ext cx="6096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86027" name="Text Box 11"/>
          <p:cNvSpPr txBox="1">
            <a:spLocks noChangeArrowheads="1"/>
          </p:cNvSpPr>
          <p:nvPr/>
        </p:nvSpPr>
        <p:spPr bwMode="auto">
          <a:xfrm>
            <a:off x="7908925" y="1285875"/>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0000"/>
                </a:solidFill>
                <a:latin typeface="Courier New" pitchFamily="49" charset="0"/>
              </a:rPr>
              <a:t>ESP</a:t>
            </a:r>
          </a:p>
        </p:txBody>
      </p:sp>
      <p:sp>
        <p:nvSpPr>
          <p:cNvPr id="86028" name="Text Box 12"/>
          <p:cNvSpPr txBox="1">
            <a:spLocks noChangeArrowheads="1"/>
          </p:cNvSpPr>
          <p:nvPr/>
        </p:nvSpPr>
        <p:spPr bwMode="auto">
          <a:xfrm>
            <a:off x="7924800" y="2667000"/>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ESP</a:t>
            </a:r>
          </a:p>
        </p:txBody>
      </p:sp>
      <p:sp>
        <p:nvSpPr>
          <p:cNvPr id="86029" name="Text Box 13"/>
          <p:cNvSpPr txBox="1">
            <a:spLocks noChangeArrowheads="1"/>
          </p:cNvSpPr>
          <p:nvPr/>
        </p:nvSpPr>
        <p:spPr bwMode="auto">
          <a:xfrm>
            <a:off x="7848600" y="5638800"/>
            <a:ext cx="73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010000"/>
                </a:solidFill>
                <a:latin typeface="Courier New" pitchFamily="49" charset="0"/>
              </a:rPr>
              <a:t>ESP</a:t>
            </a:r>
          </a:p>
        </p:txBody>
      </p:sp>
      <p:sp>
        <p:nvSpPr>
          <p:cNvPr id="86030" name="Text Box 14"/>
          <p:cNvSpPr txBox="1">
            <a:spLocks noChangeArrowheads="1"/>
          </p:cNvSpPr>
          <p:nvPr/>
        </p:nvSpPr>
        <p:spPr bwMode="auto">
          <a:xfrm>
            <a:off x="7086600" y="1676400"/>
            <a:ext cx="1958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FF0000"/>
                </a:solidFill>
                <a:latin typeface="Courier New" pitchFamily="49" charset="0"/>
              </a:rPr>
              <a:t>(Stack empty)</a:t>
            </a:r>
          </a:p>
        </p:txBody>
      </p:sp>
      <p:sp>
        <p:nvSpPr>
          <p:cNvPr id="86031" name="Text Box 15"/>
          <p:cNvSpPr txBox="1">
            <a:spLocks noChangeArrowheads="1"/>
          </p:cNvSpPr>
          <p:nvPr/>
        </p:nvSpPr>
        <p:spPr bwMode="auto">
          <a:xfrm>
            <a:off x="7185025" y="3048000"/>
            <a:ext cx="1958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010000"/>
                </a:solidFill>
                <a:latin typeface="Courier New" pitchFamily="49" charset="0"/>
              </a:rPr>
              <a:t>After push ax</a:t>
            </a:r>
          </a:p>
        </p:txBody>
      </p:sp>
      <p:sp>
        <p:nvSpPr>
          <p:cNvPr id="86032" name="Text Box 16"/>
          <p:cNvSpPr txBox="1">
            <a:spLocks noChangeArrowheads="1"/>
          </p:cNvSpPr>
          <p:nvPr/>
        </p:nvSpPr>
        <p:spPr bwMode="auto">
          <a:xfrm>
            <a:off x="7048500" y="6096000"/>
            <a:ext cx="209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b="1">
                <a:solidFill>
                  <a:srgbClr val="010000"/>
                </a:solidFill>
                <a:latin typeface="Courier New" pitchFamily="49" charset="0"/>
              </a:rPr>
              <a:t>After push eax</a:t>
            </a:r>
          </a:p>
        </p:txBody>
      </p:sp>
      <p:sp>
        <p:nvSpPr>
          <p:cNvPr id="86034" name="Rectangle 18"/>
          <p:cNvSpPr>
            <a:spLocks noChangeArrowheads="1"/>
          </p:cNvSpPr>
          <p:nvPr/>
        </p:nvSpPr>
        <p:spPr bwMode="auto">
          <a:xfrm>
            <a:off x="6172200" y="19050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5" name="Rectangle 19"/>
          <p:cNvSpPr>
            <a:spLocks noChangeArrowheads="1"/>
          </p:cNvSpPr>
          <p:nvPr/>
        </p:nvSpPr>
        <p:spPr bwMode="auto">
          <a:xfrm>
            <a:off x="6172200" y="25908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6" name="Rectangle 20"/>
          <p:cNvSpPr>
            <a:spLocks noChangeArrowheads="1"/>
          </p:cNvSpPr>
          <p:nvPr/>
        </p:nvSpPr>
        <p:spPr bwMode="auto">
          <a:xfrm>
            <a:off x="6172200" y="3276600"/>
            <a:ext cx="914400" cy="6858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7" name="Rectangle 21"/>
          <p:cNvSpPr>
            <a:spLocks noChangeArrowheads="1"/>
          </p:cNvSpPr>
          <p:nvPr/>
        </p:nvSpPr>
        <p:spPr bwMode="auto">
          <a:xfrm>
            <a:off x="6172200" y="3962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8" name="Rectangle 22"/>
          <p:cNvSpPr>
            <a:spLocks noChangeArrowheads="1"/>
          </p:cNvSpPr>
          <p:nvPr/>
        </p:nvSpPr>
        <p:spPr bwMode="auto">
          <a:xfrm>
            <a:off x="6172200" y="4724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39" name="Rectangle 23"/>
          <p:cNvSpPr>
            <a:spLocks noChangeArrowheads="1"/>
          </p:cNvSpPr>
          <p:nvPr/>
        </p:nvSpPr>
        <p:spPr bwMode="auto">
          <a:xfrm>
            <a:off x="6172200" y="5486400"/>
            <a:ext cx="914400" cy="762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86040" name="Text Box 24"/>
          <p:cNvSpPr txBox="1">
            <a:spLocks noChangeArrowheads="1"/>
          </p:cNvSpPr>
          <p:nvPr/>
        </p:nvSpPr>
        <p:spPr bwMode="auto">
          <a:xfrm>
            <a:off x="6019800" y="5334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dirty="0">
                <a:solidFill>
                  <a:srgbClr val="FF9900"/>
                </a:solidFill>
                <a:latin typeface="Courier New" pitchFamily="49" charset="0"/>
              </a:rPr>
              <a:t>STACK</a:t>
            </a:r>
          </a:p>
        </p:txBody>
      </p:sp>
    </p:spTree>
    <p:extLst>
      <p:ext uri="{BB962C8B-B14F-4D97-AF65-F5344CB8AC3E}">
        <p14:creationId xmlns:p14="http://schemas.microsoft.com/office/powerpoint/2010/main" val="1614748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xfrm>
            <a:off x="228600" y="6477000"/>
            <a:ext cx="4800600" cy="304800"/>
          </a:xfrm>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27651"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C67F594-9DE9-418C-AAB9-3917F55BCAA9}" type="slidenum">
              <a:rPr lang="en-US" altLang="en-US" sz="1600">
                <a:latin typeface="Times New Roman" pitchFamily="18" charset="0"/>
              </a:rPr>
              <a:pPr eaLnBrk="1" hangingPunct="1"/>
              <a:t>9</a:t>
            </a:fld>
            <a:endParaRPr lang="en-US" altLang="en-US" sz="1600">
              <a:latin typeface="Times New Roman" pitchFamily="18" charset="0"/>
            </a:endParaRPr>
          </a:p>
        </p:txBody>
      </p:sp>
      <p:sp>
        <p:nvSpPr>
          <p:cNvPr id="103426" name="Rectangle 2"/>
          <p:cNvSpPr>
            <a:spLocks noGrp="1" noChangeArrowheads="1"/>
          </p:cNvSpPr>
          <p:nvPr>
            <p:ph type="title"/>
          </p:nvPr>
        </p:nvSpPr>
        <p:spPr/>
        <p:txBody>
          <a:bodyPr/>
          <a:lstStyle/>
          <a:p>
            <a:pPr eaLnBrk="1" hangingPunct="1">
              <a:defRPr/>
            </a:pPr>
            <a:r>
              <a:rPr lang="en-US" altLang="en-US" smtClean="0"/>
              <a:t>PUSH Operation</a:t>
            </a:r>
            <a:r>
              <a:rPr lang="en-US" altLang="en-US" sz="2400" smtClean="0"/>
              <a:t> (1 of 2)</a:t>
            </a:r>
            <a:endParaRPr lang="en-US" altLang="en-US" smtClean="0"/>
          </a:p>
        </p:txBody>
      </p:sp>
      <p:sp>
        <p:nvSpPr>
          <p:cNvPr id="27653" name="Rectangle 3"/>
          <p:cNvSpPr>
            <a:spLocks noGrp="1" noChangeArrowheads="1"/>
          </p:cNvSpPr>
          <p:nvPr>
            <p:ph type="body" idx="1"/>
          </p:nvPr>
        </p:nvSpPr>
        <p:spPr>
          <a:xfrm>
            <a:off x="685800" y="1143000"/>
            <a:ext cx="7772400" cy="5334000"/>
          </a:xfrm>
        </p:spPr>
        <p:txBody>
          <a:bodyPr/>
          <a:lstStyle/>
          <a:p>
            <a:pPr eaLnBrk="1" hangingPunct="1"/>
            <a:r>
              <a:rPr lang="en-US" altLang="en-US" dirty="0" smtClean="0"/>
              <a:t>A 32-bit push operation decrements the stack pointer by 4 and copies a value into the location pointed to by the stack pointer.</a:t>
            </a:r>
          </a:p>
          <a:p>
            <a:pPr eaLnBrk="1" hangingPunct="1"/>
            <a:endParaRPr lang="en-US" altLang="en-US" dirty="0"/>
          </a:p>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a:p>
          <a:p>
            <a:pPr eaLnBrk="1" hangingPunct="1"/>
            <a:endParaRPr lang="en-US" altLang="en-US" dirty="0" smtClean="0"/>
          </a:p>
          <a:p>
            <a:pPr marL="0" indent="0" eaLnBrk="1" hangingPunct="1">
              <a:buNone/>
            </a:pPr>
            <a:endParaRPr lang="en-US" altLang="en-US" dirty="0" smtClean="0"/>
          </a:p>
          <a:p>
            <a:pPr eaLnBrk="1" hangingPunct="1"/>
            <a:r>
              <a:rPr lang="en-US" altLang="en-US" sz="1800" dirty="0" smtClean="0">
                <a:solidFill>
                  <a:srgbClr val="FFFF00"/>
                </a:solidFill>
              </a:rPr>
              <a:t>The stack is empty when ESP points at the </a:t>
            </a:r>
            <a:r>
              <a:rPr lang="en-US" altLang="en-US" sz="1800" b="1" i="1" u="sng" dirty="0" smtClean="0">
                <a:solidFill>
                  <a:srgbClr val="FFFF00"/>
                </a:solidFill>
              </a:rPr>
              <a:t>physical top</a:t>
            </a:r>
            <a:r>
              <a:rPr lang="en-US" altLang="en-US" sz="1800" dirty="0" smtClean="0">
                <a:solidFill>
                  <a:srgbClr val="FFFF00"/>
                </a:solidFill>
              </a:rPr>
              <a:t> of the stack: The </a:t>
            </a:r>
            <a:r>
              <a:rPr lang="en-US" altLang="en-US" sz="1800" b="1" i="1" u="sng" dirty="0" smtClean="0">
                <a:solidFill>
                  <a:srgbClr val="FFFF00"/>
                </a:solidFill>
              </a:rPr>
              <a:t>physical top</a:t>
            </a:r>
            <a:r>
              <a:rPr lang="en-US" altLang="en-US" sz="1800" dirty="0" smtClean="0">
                <a:solidFill>
                  <a:srgbClr val="FFFF00"/>
                </a:solidFill>
              </a:rPr>
              <a:t> of the stack is the memory byte which immediately follows the byte in the stack which is located at the largest available address. </a:t>
            </a:r>
          </a:p>
        </p:txBody>
      </p:sp>
      <p:graphicFrame>
        <p:nvGraphicFramePr>
          <p:cNvPr id="27654" name="Object 6"/>
          <p:cNvGraphicFramePr>
            <a:graphicFrameLocks noChangeAspect="1"/>
          </p:cNvGraphicFramePr>
          <p:nvPr/>
        </p:nvGraphicFramePr>
        <p:xfrm>
          <a:off x="1066800" y="2590800"/>
          <a:ext cx="7239000" cy="2768600"/>
        </p:xfrm>
        <a:graphic>
          <a:graphicData uri="http://schemas.openxmlformats.org/presentationml/2006/ole">
            <mc:AlternateContent xmlns:mc="http://schemas.openxmlformats.org/markup-compatibility/2006">
              <mc:Choice xmlns:v="urn:schemas-microsoft-com:vml" Requires="v">
                <p:oleObj spid="_x0000_s27704" name="VISIO" r:id="rId3" imgW="4451604" imgH="1546860" progId="Visio.Drawing.6">
                  <p:embed/>
                </p:oleObj>
              </mc:Choice>
              <mc:Fallback>
                <p:oleObj name="VISIO" r:id="rId3" imgW="4451604" imgH="154686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5556" r="3334"/>
                      <a:stretch>
                        <a:fillRect/>
                      </a:stretch>
                    </p:blipFill>
                    <p:spPr bwMode="auto">
                      <a:xfrm>
                        <a:off x="1066800" y="2590800"/>
                        <a:ext cx="7239000" cy="276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2906</TotalTime>
  <Words>1817</Words>
  <Application>Microsoft Macintosh PowerPoint</Application>
  <PresentationFormat>On-screen Show (4:3)</PresentationFormat>
  <Paragraphs>402</Paragraphs>
  <Slides>24</Slides>
  <Notes>9</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2</vt:i4>
      </vt:variant>
      <vt:variant>
        <vt:lpstr>Slide Titles</vt:lpstr>
      </vt:variant>
      <vt:variant>
        <vt:i4>24</vt:i4>
      </vt:variant>
    </vt:vector>
  </HeadingPairs>
  <TitlesOfParts>
    <vt:vector size="37" baseType="lpstr">
      <vt:lpstr>Arial Black</vt:lpstr>
      <vt:lpstr>Arial Narrow</vt:lpstr>
      <vt:lpstr>Courier New</vt:lpstr>
      <vt:lpstr>Times New Roman</vt:lpstr>
      <vt:lpstr>Wingdings</vt:lpstr>
      <vt:lpstr>Arial</vt:lpstr>
      <vt:lpstr>Soaring</vt:lpstr>
      <vt:lpstr>CodeStyle</vt:lpstr>
      <vt:lpstr>1_CodeStyle</vt:lpstr>
      <vt:lpstr>4_CodeStyle</vt:lpstr>
      <vt:lpstr>5_CodeStyle</vt:lpstr>
      <vt:lpstr>VISIO</vt:lpstr>
      <vt:lpstr>Clip</vt:lpstr>
      <vt:lpstr>Assembly Language for x86 Processors 6th Edition  </vt:lpstr>
      <vt:lpstr>A Process in Virtual Memory</vt:lpstr>
      <vt:lpstr>Runtime Stack</vt:lpstr>
      <vt:lpstr>The Stack</vt:lpstr>
      <vt:lpstr>Runtime Stack</vt:lpstr>
      <vt:lpstr>Stack Operations: PUSH and POP Instructions</vt:lpstr>
      <vt:lpstr>The PUSH Instruction</vt:lpstr>
      <vt:lpstr>PUSH Example</vt:lpstr>
      <vt:lpstr>PUSH Operation (1 of 2)</vt:lpstr>
      <vt:lpstr>PUSH Operation (2 of 2)</vt:lpstr>
      <vt:lpstr>The POP Instruction</vt:lpstr>
      <vt:lpstr>POP Example</vt:lpstr>
      <vt:lpstr>POP Operation</vt:lpstr>
      <vt:lpstr>Ex: Saving and Restoring Registers</vt:lpstr>
      <vt:lpstr>Using PUSH and POP</vt:lpstr>
      <vt:lpstr>Example: Nested Loop with Stack (also, see next slide)</vt:lpstr>
      <vt:lpstr>Nested Loop without Stack (Page 36 of Lecture 5 – Chapt_04-b)</vt:lpstr>
      <vt:lpstr>Example: Reversing a String</vt:lpstr>
      <vt:lpstr>Your turn . . .</vt:lpstr>
      <vt:lpstr>Related Instructions</vt:lpstr>
      <vt:lpstr>Inverting the Input Line</vt:lpstr>
      <vt:lpstr>Exercise 1</vt:lpstr>
      <vt:lpstr>Your Turn . . .</vt:lpstr>
      <vt:lpstr>55 64 67 61 6E 67 65 6E</vt:lpstr>
    </vt:vector>
  </TitlesOfParts>
  <Company>Prentice-Hall Publishing</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Procedures</dc:subject>
  <dc:creator>Kip Irvine</dc:creator>
  <cp:lastModifiedBy>Alioune Ngom</cp:lastModifiedBy>
  <cp:revision>582</cp:revision>
  <cp:lastPrinted>1601-01-01T00:00:00Z</cp:lastPrinted>
  <dcterms:created xsi:type="dcterms:W3CDTF">2002-05-30T02:31:33Z</dcterms:created>
  <dcterms:modified xsi:type="dcterms:W3CDTF">2017-10-05T11:37:08Z</dcterms:modified>
</cp:coreProperties>
</file>