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58" r:id="rId5"/>
    <p:sldId id="29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78" r:id="rId25"/>
    <p:sldId id="282" r:id="rId26"/>
    <p:sldId id="283" r:id="rId27"/>
    <p:sldId id="284" r:id="rId28"/>
    <p:sldId id="285" r:id="rId29"/>
    <p:sldId id="280" r:id="rId30"/>
    <p:sldId id="281"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5/8/2017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5/8/2017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641240"/>
            <a:ext cx="3313355" cy="1702160"/>
          </a:xfrm>
        </p:spPr>
        <p:txBody>
          <a:bodyPr/>
          <a:lstStyle/>
          <a:p>
            <a:r>
              <a:rPr lang="en-CA" dirty="0" smtClean="0"/>
              <a:t>Introduction</a:t>
            </a:r>
            <a:endParaRPr lang="en-CA" dirty="0"/>
          </a:p>
        </p:txBody>
      </p:sp>
      <p:sp>
        <p:nvSpPr>
          <p:cNvPr id="3" name="Subtitle 2"/>
          <p:cNvSpPr>
            <a:spLocks noGrp="1"/>
          </p:cNvSpPr>
          <p:nvPr>
            <p:ph type="subTitle" idx="1"/>
          </p:nvPr>
        </p:nvSpPr>
        <p:spPr>
          <a:xfrm>
            <a:off x="4733365" y="4876800"/>
            <a:ext cx="3309803" cy="1260629"/>
          </a:xfrm>
        </p:spPr>
        <p:txBody>
          <a:bodyPr>
            <a:normAutofit lnSpcReduction="10000"/>
          </a:bodyPr>
          <a:lstStyle/>
          <a:p>
            <a:r>
              <a:rPr lang="en-CA" dirty="0" smtClean="0"/>
              <a:t>Ryan Scott</a:t>
            </a:r>
          </a:p>
          <a:p>
            <a:r>
              <a:rPr lang="en-CA" dirty="0" smtClean="0"/>
              <a:t>PhD Student</a:t>
            </a:r>
            <a:br>
              <a:rPr lang="en-CA" dirty="0" smtClean="0"/>
            </a:br>
            <a:r>
              <a:rPr lang="en-CA" dirty="0" smtClean="0"/>
              <a:t>Computer Science</a:t>
            </a:r>
          </a:p>
          <a:p>
            <a:r>
              <a:rPr lang="en-CA" dirty="0" smtClean="0"/>
              <a:t>University of Windsor</a:t>
            </a:r>
            <a:endParaRPr lang="en-CA" dirty="0"/>
          </a:p>
        </p:txBody>
      </p:sp>
      <p:sp>
        <p:nvSpPr>
          <p:cNvPr id="4" name="Subtitle 2"/>
          <p:cNvSpPr txBox="1">
            <a:spLocks/>
          </p:cNvSpPr>
          <p:nvPr/>
        </p:nvSpPr>
        <p:spPr>
          <a:xfrm>
            <a:off x="4765895" y="762000"/>
            <a:ext cx="3309803" cy="1260629"/>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CA" dirty="0" smtClean="0">
                <a:solidFill>
                  <a:schemeClr val="bg1"/>
                </a:solidFill>
              </a:rPr>
              <a:t>03-60-212</a:t>
            </a:r>
            <a:br>
              <a:rPr lang="en-CA" dirty="0" smtClean="0">
                <a:solidFill>
                  <a:schemeClr val="bg1"/>
                </a:solidFill>
              </a:rPr>
            </a:br>
            <a:endParaRPr lang="en-CA" dirty="0" smtClean="0">
              <a:solidFill>
                <a:schemeClr val="bg1"/>
              </a:solidFill>
            </a:endParaRPr>
          </a:p>
          <a:p>
            <a:r>
              <a:rPr lang="en-CA" dirty="0">
                <a:solidFill>
                  <a:schemeClr val="bg1"/>
                </a:solidFill>
              </a:rPr>
              <a:t>Object-Oriented Programming in Java</a:t>
            </a:r>
          </a:p>
        </p:txBody>
      </p:sp>
    </p:spTree>
    <p:extLst>
      <p:ext uri="{BB962C8B-B14F-4D97-AF65-F5344CB8AC3E}">
        <p14:creationId xmlns:p14="http://schemas.microsoft.com/office/powerpoint/2010/main" val="1753185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60-212: General</a:t>
            </a:r>
            <a:endParaRPr lang="en-CA" sz="3600" dirty="0"/>
          </a:p>
        </p:txBody>
      </p:sp>
      <p:sp>
        <p:nvSpPr>
          <p:cNvPr id="3" name="Content Placeholder 2"/>
          <p:cNvSpPr>
            <a:spLocks noGrp="1"/>
          </p:cNvSpPr>
          <p:nvPr>
            <p:ph idx="1"/>
          </p:nvPr>
        </p:nvSpPr>
        <p:spPr>
          <a:xfrm>
            <a:off x="685800" y="1753188"/>
            <a:ext cx="7772400" cy="4723812"/>
          </a:xfrm>
        </p:spPr>
        <p:txBody>
          <a:bodyPr>
            <a:normAutofit fontScale="92500" lnSpcReduction="10000"/>
          </a:bodyPr>
          <a:lstStyle/>
          <a:p>
            <a:r>
              <a:rPr lang="en-CA" dirty="0" smtClean="0"/>
              <a:t>More details about all of my policies, as well as some relevant rules and regulations are given in the outline (found on the course Blackboard) </a:t>
            </a:r>
          </a:p>
          <a:p>
            <a:r>
              <a:rPr lang="en-CA" dirty="0" smtClean="0"/>
              <a:t>Use Eclipse (https</a:t>
            </a:r>
            <a:r>
              <a:rPr lang="en-CA" dirty="0"/>
              <a:t>://</a:t>
            </a:r>
            <a:r>
              <a:rPr lang="en-CA" dirty="0" smtClean="0"/>
              <a:t>www.eclipse.org/downloads/)</a:t>
            </a:r>
          </a:p>
          <a:p>
            <a:pPr lvl="1"/>
            <a:r>
              <a:rPr lang="en-CA" dirty="0" smtClean="0"/>
              <a:t>Already installed at the computers at the U</a:t>
            </a:r>
          </a:p>
          <a:p>
            <a:r>
              <a:rPr lang="en-CA" dirty="0" smtClean="0"/>
              <a:t>Lab 1 and Assignment 1 are on the site</a:t>
            </a:r>
          </a:p>
          <a:p>
            <a:r>
              <a:rPr lang="en-CA" sz="2800" dirty="0" smtClean="0">
                <a:solidFill>
                  <a:srgbClr val="FF0000"/>
                </a:solidFill>
              </a:rPr>
              <a:t>If you have questions, ask!</a:t>
            </a:r>
          </a:p>
          <a:p>
            <a:r>
              <a:rPr lang="en-CA" sz="2800" dirty="0" smtClean="0">
                <a:solidFill>
                  <a:srgbClr val="FF0000"/>
                </a:solidFill>
              </a:rPr>
              <a:t>If you are stuck on a lab or assignment, see me or the GA during office hours!</a:t>
            </a:r>
          </a:p>
          <a:p>
            <a:r>
              <a:rPr lang="en-CA" sz="2800" dirty="0" smtClean="0"/>
              <a:t>I am very approachable </a:t>
            </a:r>
            <a:r>
              <a:rPr lang="en-CA" sz="2800" dirty="0" smtClean="0">
                <a:sym typeface="Wingdings" panose="05000000000000000000" pitchFamily="2" charset="2"/>
              </a:rPr>
              <a:t> </a:t>
            </a:r>
          </a:p>
          <a:p>
            <a:r>
              <a:rPr lang="en-CA" sz="2800" dirty="0" smtClean="0">
                <a:sym typeface="Wingdings" panose="05000000000000000000" pitchFamily="2" charset="2"/>
              </a:rPr>
              <a:t>Instructors are here to help you </a:t>
            </a:r>
            <a:r>
              <a:rPr lang="en-CA" sz="2800" dirty="0" smtClean="0">
                <a:sym typeface="Wingdings" panose="05000000000000000000" pitchFamily="2" charset="2"/>
              </a:rPr>
              <a:t>learn, don’t be scared of us</a:t>
            </a:r>
            <a:endParaRPr lang="en-CA" sz="2800" dirty="0" smtClean="0"/>
          </a:p>
          <a:p>
            <a:pPr marL="68580" indent="0">
              <a:buNone/>
            </a:pPr>
            <a:endParaRPr lang="en-CA" dirty="0"/>
          </a:p>
        </p:txBody>
      </p:sp>
    </p:spTree>
    <p:extLst>
      <p:ext uri="{BB962C8B-B14F-4D97-AF65-F5344CB8AC3E}">
        <p14:creationId xmlns:p14="http://schemas.microsoft.com/office/powerpoint/2010/main" val="1813116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Intro to Java</a:t>
            </a:r>
            <a:endParaRPr lang="en-CA" sz="3600" dirty="0"/>
          </a:p>
        </p:txBody>
      </p:sp>
      <p:sp>
        <p:nvSpPr>
          <p:cNvPr id="3" name="Content Placeholder 2"/>
          <p:cNvSpPr>
            <a:spLocks noGrp="1"/>
          </p:cNvSpPr>
          <p:nvPr>
            <p:ph idx="1"/>
          </p:nvPr>
        </p:nvSpPr>
        <p:spPr>
          <a:xfrm>
            <a:off x="685800" y="1753188"/>
            <a:ext cx="7772400" cy="4723812"/>
          </a:xfrm>
        </p:spPr>
        <p:txBody>
          <a:bodyPr>
            <a:normAutofit lnSpcReduction="10000"/>
          </a:bodyPr>
          <a:lstStyle/>
          <a:p>
            <a:r>
              <a:rPr lang="en-CA" dirty="0" smtClean="0"/>
              <a:t>We will study Java as a general-purpose programming language, though it can be used in many contexts</a:t>
            </a:r>
          </a:p>
          <a:p>
            <a:pPr lvl="1"/>
            <a:r>
              <a:rPr lang="en-CA" dirty="0" smtClean="0"/>
              <a:t>Embedded software</a:t>
            </a:r>
          </a:p>
          <a:p>
            <a:pPr lvl="1"/>
            <a:r>
              <a:rPr lang="en-CA" dirty="0" smtClean="0"/>
              <a:t>Web</a:t>
            </a:r>
          </a:p>
          <a:p>
            <a:pPr lvl="1"/>
            <a:r>
              <a:rPr lang="en-CA" dirty="0" smtClean="0"/>
              <a:t>Mobile Applications (Android)</a:t>
            </a:r>
          </a:p>
          <a:p>
            <a:pPr lvl="1"/>
            <a:r>
              <a:rPr lang="en-CA" dirty="0" smtClean="0"/>
              <a:t>Standalone, cross-platform applications</a:t>
            </a:r>
          </a:p>
          <a:p>
            <a:r>
              <a:rPr lang="en-CA" dirty="0" smtClean="0"/>
              <a:t>Syntax of expressions in Java are very similar to that of other high-level languages</a:t>
            </a:r>
          </a:p>
          <a:p>
            <a:pPr lvl="1"/>
            <a:r>
              <a:rPr lang="en-CA" dirty="0" smtClean="0"/>
              <a:t>For instance, C# feels very similar to write</a:t>
            </a:r>
          </a:p>
          <a:p>
            <a:pPr lvl="1"/>
            <a:r>
              <a:rPr lang="en-CA" dirty="0" smtClean="0"/>
              <a:t>For basic expressions, it is quite similar to C (though handling of strings or console output will likely be new to you)</a:t>
            </a:r>
          </a:p>
          <a:p>
            <a:pPr marL="68580" indent="0">
              <a:buNone/>
            </a:pPr>
            <a:endParaRPr lang="en-CA" dirty="0"/>
          </a:p>
        </p:txBody>
      </p:sp>
    </p:spTree>
    <p:extLst>
      <p:ext uri="{BB962C8B-B14F-4D97-AF65-F5344CB8AC3E}">
        <p14:creationId xmlns:p14="http://schemas.microsoft.com/office/powerpoint/2010/main" val="962091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Objects, Methods, and Classes</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t>Java is an </a:t>
            </a:r>
            <a:r>
              <a:rPr lang="en-CA" dirty="0" smtClean="0">
                <a:solidFill>
                  <a:srgbClr val="FF0000"/>
                </a:solidFill>
              </a:rPr>
              <a:t>object-oriented programming (OOP) language</a:t>
            </a:r>
          </a:p>
          <a:p>
            <a:pPr lvl="1"/>
            <a:r>
              <a:rPr lang="en-CA" dirty="0" smtClean="0"/>
              <a:t>Programming method that considers a program as </a:t>
            </a:r>
            <a:r>
              <a:rPr lang="en-CA" dirty="0" smtClean="0">
                <a:solidFill>
                  <a:srgbClr val="FF0000"/>
                </a:solidFill>
              </a:rPr>
              <a:t>consisting of objects </a:t>
            </a:r>
            <a:r>
              <a:rPr lang="en-CA" dirty="0" smtClean="0"/>
              <a:t>that interact with each other through actions (in Java, called </a:t>
            </a:r>
            <a:r>
              <a:rPr lang="en-CA" dirty="0" smtClean="0">
                <a:solidFill>
                  <a:srgbClr val="FF0000"/>
                </a:solidFill>
              </a:rPr>
              <a:t>methods</a:t>
            </a:r>
            <a:r>
              <a:rPr lang="en-CA" dirty="0" smtClean="0"/>
              <a:t>)</a:t>
            </a:r>
          </a:p>
          <a:p>
            <a:pPr lvl="1"/>
            <a:r>
              <a:rPr lang="en-CA" dirty="0" smtClean="0"/>
              <a:t>Objects of the same kind are said to have the same type or to be of the same class</a:t>
            </a:r>
          </a:p>
          <a:p>
            <a:r>
              <a:rPr lang="en-CA" dirty="0" smtClean="0"/>
              <a:t>Other high-level languages have constructs called functions, methods, procedures, and/or subprograms (equivalent to methods in Java)</a:t>
            </a:r>
          </a:p>
          <a:p>
            <a:r>
              <a:rPr lang="en-CA" dirty="0" smtClean="0"/>
              <a:t>All programming constructs in Java belong to some class </a:t>
            </a:r>
            <a:endParaRPr lang="en-CA" dirty="0"/>
          </a:p>
        </p:txBody>
      </p:sp>
    </p:spTree>
    <p:extLst>
      <p:ext uri="{BB962C8B-B14F-4D97-AF65-F5344CB8AC3E}">
        <p14:creationId xmlns:p14="http://schemas.microsoft.com/office/powerpoint/2010/main" val="248341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Objects, Methods, and Classes</a:t>
            </a:r>
          </a:p>
        </p:txBody>
      </p:sp>
      <p:sp>
        <p:nvSpPr>
          <p:cNvPr id="3" name="Content Placeholder 2"/>
          <p:cNvSpPr>
            <a:spLocks noGrp="1"/>
          </p:cNvSpPr>
          <p:nvPr>
            <p:ph idx="1"/>
          </p:nvPr>
        </p:nvSpPr>
        <p:spPr>
          <a:xfrm>
            <a:off x="685800" y="1753188"/>
            <a:ext cx="7772400" cy="4723812"/>
          </a:xfrm>
        </p:spPr>
        <p:txBody>
          <a:bodyPr>
            <a:normAutofit fontScale="92500" lnSpcReduction="20000"/>
          </a:bodyPr>
          <a:lstStyle/>
          <a:p>
            <a:r>
              <a:rPr lang="en-CA" dirty="0" smtClean="0">
                <a:solidFill>
                  <a:srgbClr val="FF0000"/>
                </a:solidFill>
              </a:rPr>
              <a:t>Objects </a:t>
            </a:r>
            <a:r>
              <a:rPr lang="en-CA" dirty="0" smtClean="0"/>
              <a:t>are entities that store data and take/perform actions</a:t>
            </a:r>
          </a:p>
          <a:p>
            <a:pPr lvl="1"/>
            <a:r>
              <a:rPr lang="en-CA" dirty="0" smtClean="0"/>
              <a:t>For instance, objects of the String class store data consisting sequences of characters (we call the objects strings when we work with them in Java)</a:t>
            </a:r>
          </a:p>
          <a:p>
            <a:r>
              <a:rPr lang="en-CA" dirty="0" smtClean="0"/>
              <a:t>Actions are called methods, and methods can return a value of a single type and perform any actions you want them to</a:t>
            </a:r>
          </a:p>
          <a:p>
            <a:pPr lvl="1"/>
            <a:r>
              <a:rPr lang="en-CA" dirty="0" smtClean="0"/>
              <a:t>All objects belonging to a given class have the same methods, but the values stored in each object will vary</a:t>
            </a:r>
          </a:p>
          <a:p>
            <a:pPr lvl="1"/>
            <a:r>
              <a:rPr lang="en-CA" dirty="0" smtClean="0"/>
              <a:t>Methods describe capabilities of an object (what the object is able to do)</a:t>
            </a:r>
          </a:p>
          <a:p>
            <a:r>
              <a:rPr lang="en-CA" dirty="0" smtClean="0"/>
              <a:t>A </a:t>
            </a:r>
            <a:r>
              <a:rPr lang="en-CA" dirty="0" smtClean="0">
                <a:solidFill>
                  <a:srgbClr val="FF0000"/>
                </a:solidFill>
              </a:rPr>
              <a:t>class</a:t>
            </a:r>
            <a:r>
              <a:rPr lang="en-CA" dirty="0" smtClean="0"/>
              <a:t> is the name for a type of an object</a:t>
            </a:r>
          </a:p>
          <a:p>
            <a:pPr lvl="1"/>
            <a:r>
              <a:rPr lang="en-CA" dirty="0" smtClean="0"/>
              <a:t>Every object has a type, and therefore every object belongs to a particular class in Java</a:t>
            </a:r>
            <a:endParaRPr lang="en-CA" dirty="0"/>
          </a:p>
        </p:txBody>
      </p:sp>
    </p:spTree>
    <p:extLst>
      <p:ext uri="{BB962C8B-B14F-4D97-AF65-F5344CB8AC3E}">
        <p14:creationId xmlns:p14="http://schemas.microsoft.com/office/powerpoint/2010/main" val="976934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Objects, Methods, and Classes</a:t>
            </a:r>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Calling or </a:t>
            </a:r>
            <a:r>
              <a:rPr lang="en-CA" dirty="0" smtClean="0">
                <a:solidFill>
                  <a:srgbClr val="FF0000"/>
                </a:solidFill>
              </a:rPr>
              <a:t>invoking</a:t>
            </a:r>
            <a:r>
              <a:rPr lang="en-CA" dirty="0" smtClean="0">
                <a:solidFill>
                  <a:schemeClr val="tx1"/>
                </a:solidFill>
              </a:rPr>
              <a:t> a method:</a:t>
            </a:r>
          </a:p>
          <a:p>
            <a:pPr lvl="1"/>
            <a:r>
              <a:rPr lang="en-CA" dirty="0" smtClean="0">
                <a:solidFill>
                  <a:schemeClr val="tx1"/>
                </a:solidFill>
              </a:rPr>
              <a:t>A method is called by writing the name of an object (or class), followed by a dot, followed by the method name, followed by comma-separated arguments to the method, if any are needed</a:t>
            </a:r>
          </a:p>
          <a:p>
            <a:pPr lvl="1"/>
            <a:r>
              <a:rPr lang="en-CA" dirty="0" smtClean="0">
                <a:solidFill>
                  <a:schemeClr val="tx1"/>
                </a:solidFill>
              </a:rPr>
              <a:t>Sometimes referred to as sending a message to the object</a:t>
            </a:r>
          </a:p>
          <a:p>
            <a:pPr lvl="1"/>
            <a:r>
              <a:rPr lang="en-CA" dirty="0" smtClean="0">
                <a:solidFill>
                  <a:schemeClr val="tx1"/>
                </a:solidFill>
              </a:rPr>
              <a:t>For example:  </a:t>
            </a:r>
          </a:p>
          <a:p>
            <a:pPr marL="365760" lvl="1" indent="0">
              <a:buNone/>
            </a:pPr>
            <a:r>
              <a:rPr lang="en-CA" dirty="0">
                <a:solidFill>
                  <a:schemeClr val="tx1"/>
                </a:solidFill>
              </a:rPr>
              <a:t>	</a:t>
            </a:r>
            <a:r>
              <a:rPr lang="en-CA" dirty="0" err="1" smtClean="0">
                <a:solidFill>
                  <a:schemeClr val="tx1"/>
                </a:solidFill>
              </a:rPr>
              <a:t>Ryan.setIsAwesome</a:t>
            </a:r>
            <a:r>
              <a:rPr lang="en-CA" dirty="0" smtClean="0">
                <a:solidFill>
                  <a:schemeClr val="tx1"/>
                </a:solidFill>
              </a:rPr>
              <a:t>(true</a:t>
            </a:r>
            <a:r>
              <a:rPr lang="en-CA" dirty="0" smtClean="0">
                <a:solidFill>
                  <a:schemeClr val="tx1"/>
                </a:solidFill>
              </a:rPr>
              <a:t>);</a:t>
            </a:r>
            <a:endParaRPr lang="en-CA" dirty="0">
              <a:solidFill>
                <a:schemeClr val="bg1"/>
              </a:solidFill>
            </a:endParaRPr>
          </a:p>
        </p:txBody>
      </p:sp>
    </p:spTree>
    <p:extLst>
      <p:ext uri="{BB962C8B-B14F-4D97-AF65-F5344CB8AC3E}">
        <p14:creationId xmlns:p14="http://schemas.microsoft.com/office/powerpoint/2010/main" val="108607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Objects, Methods, and Classes</a:t>
            </a:r>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Calling or </a:t>
            </a:r>
            <a:r>
              <a:rPr lang="en-CA" dirty="0" smtClean="0">
                <a:solidFill>
                  <a:srgbClr val="FF0000"/>
                </a:solidFill>
              </a:rPr>
              <a:t>invoking</a:t>
            </a:r>
            <a:r>
              <a:rPr lang="en-CA" dirty="0" smtClean="0">
                <a:solidFill>
                  <a:schemeClr val="tx1"/>
                </a:solidFill>
              </a:rPr>
              <a:t> a method:</a:t>
            </a:r>
          </a:p>
          <a:p>
            <a:pPr lvl="1"/>
            <a:r>
              <a:rPr lang="en-CA" dirty="0" smtClean="0">
                <a:solidFill>
                  <a:schemeClr val="tx1"/>
                </a:solidFill>
              </a:rPr>
              <a:t>A method is called by writing the name of an object (or class), followed by a dot, followed by the method name, followed by comma-separated arguments to the method, if any are needed</a:t>
            </a:r>
          </a:p>
          <a:p>
            <a:pPr lvl="1"/>
            <a:r>
              <a:rPr lang="en-CA" dirty="0" smtClean="0">
                <a:solidFill>
                  <a:schemeClr val="tx1"/>
                </a:solidFill>
              </a:rPr>
              <a:t>Sometimes referred to as sending a message to the object</a:t>
            </a:r>
          </a:p>
          <a:p>
            <a:pPr lvl="1"/>
            <a:r>
              <a:rPr lang="en-CA" dirty="0" smtClean="0">
                <a:solidFill>
                  <a:schemeClr val="tx1"/>
                </a:solidFill>
              </a:rPr>
              <a:t>For example:  </a:t>
            </a:r>
          </a:p>
          <a:p>
            <a:pPr marL="365760" lvl="1" indent="0">
              <a:buNone/>
            </a:pPr>
            <a:r>
              <a:rPr lang="en-CA" dirty="0">
                <a:solidFill>
                  <a:schemeClr val="tx1"/>
                </a:solidFill>
              </a:rPr>
              <a:t>	</a:t>
            </a:r>
            <a:r>
              <a:rPr lang="en-CA" dirty="0" err="1" smtClean="0">
                <a:solidFill>
                  <a:srgbClr val="FF0000"/>
                </a:solidFill>
              </a:rPr>
              <a:t>Ryan</a:t>
            </a:r>
            <a:r>
              <a:rPr lang="en-CA" dirty="0" err="1" smtClean="0">
                <a:solidFill>
                  <a:schemeClr val="tx1"/>
                </a:solidFill>
              </a:rPr>
              <a:t>.setIsAwesome</a:t>
            </a:r>
            <a:r>
              <a:rPr lang="en-CA" dirty="0" smtClean="0">
                <a:solidFill>
                  <a:schemeClr val="tx1"/>
                </a:solidFill>
              </a:rPr>
              <a:t>(true</a:t>
            </a:r>
            <a:r>
              <a:rPr lang="en-CA" dirty="0" smtClean="0">
                <a:solidFill>
                  <a:schemeClr val="tx1"/>
                </a:solidFill>
              </a:rPr>
              <a:t>);</a:t>
            </a:r>
            <a:endParaRPr lang="en-CA" dirty="0">
              <a:solidFill>
                <a:schemeClr val="bg1"/>
              </a:solidFill>
            </a:endParaRPr>
          </a:p>
        </p:txBody>
      </p:sp>
    </p:spTree>
    <p:extLst>
      <p:ext uri="{BB962C8B-B14F-4D97-AF65-F5344CB8AC3E}">
        <p14:creationId xmlns:p14="http://schemas.microsoft.com/office/powerpoint/2010/main" val="888357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Objects, Methods, and Classes</a:t>
            </a:r>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Calling or </a:t>
            </a:r>
            <a:r>
              <a:rPr lang="en-CA" dirty="0" smtClean="0">
                <a:solidFill>
                  <a:srgbClr val="FF0000"/>
                </a:solidFill>
              </a:rPr>
              <a:t>invoking</a:t>
            </a:r>
            <a:r>
              <a:rPr lang="en-CA" dirty="0" smtClean="0">
                <a:solidFill>
                  <a:schemeClr val="tx1"/>
                </a:solidFill>
              </a:rPr>
              <a:t> a method:</a:t>
            </a:r>
          </a:p>
          <a:p>
            <a:pPr lvl="1"/>
            <a:r>
              <a:rPr lang="en-CA" dirty="0" smtClean="0">
                <a:solidFill>
                  <a:schemeClr val="tx1"/>
                </a:solidFill>
              </a:rPr>
              <a:t>A method is called by writing the name of an object (or class), followed by a dot, followed by the method name, followed by comma-separated arguments to the method, if any are needed</a:t>
            </a:r>
          </a:p>
          <a:p>
            <a:pPr lvl="1"/>
            <a:r>
              <a:rPr lang="en-CA" dirty="0" smtClean="0">
                <a:solidFill>
                  <a:schemeClr val="tx1"/>
                </a:solidFill>
              </a:rPr>
              <a:t>Sometimes referred to as sending a message to the object</a:t>
            </a:r>
          </a:p>
          <a:p>
            <a:pPr lvl="1"/>
            <a:r>
              <a:rPr lang="en-CA" dirty="0" smtClean="0">
                <a:solidFill>
                  <a:schemeClr val="tx1"/>
                </a:solidFill>
              </a:rPr>
              <a:t>For example:  </a:t>
            </a:r>
          </a:p>
          <a:p>
            <a:pPr marL="365760" lvl="1" indent="0">
              <a:buNone/>
            </a:pPr>
            <a:r>
              <a:rPr lang="en-CA" dirty="0">
                <a:solidFill>
                  <a:schemeClr val="tx1"/>
                </a:solidFill>
              </a:rPr>
              <a:t>	</a:t>
            </a:r>
            <a:r>
              <a:rPr lang="en-CA" dirty="0" err="1" smtClean="0">
                <a:solidFill>
                  <a:schemeClr val="tx1"/>
                </a:solidFill>
              </a:rPr>
              <a:t>Ryan.</a:t>
            </a:r>
            <a:r>
              <a:rPr lang="en-CA" dirty="0" err="1" smtClean="0">
                <a:solidFill>
                  <a:srgbClr val="FF0000"/>
                </a:solidFill>
              </a:rPr>
              <a:t>setIsAwesome</a:t>
            </a:r>
            <a:r>
              <a:rPr lang="en-CA" dirty="0" smtClean="0">
                <a:solidFill>
                  <a:schemeClr val="tx1"/>
                </a:solidFill>
              </a:rPr>
              <a:t>(true</a:t>
            </a:r>
            <a:r>
              <a:rPr lang="en-CA" dirty="0" smtClean="0">
                <a:solidFill>
                  <a:schemeClr val="tx1"/>
                </a:solidFill>
              </a:rPr>
              <a:t>);</a:t>
            </a:r>
            <a:endParaRPr lang="en-CA" dirty="0">
              <a:solidFill>
                <a:schemeClr val="bg1"/>
              </a:solidFill>
            </a:endParaRPr>
          </a:p>
        </p:txBody>
      </p:sp>
    </p:spTree>
    <p:extLst>
      <p:ext uri="{BB962C8B-B14F-4D97-AF65-F5344CB8AC3E}">
        <p14:creationId xmlns:p14="http://schemas.microsoft.com/office/powerpoint/2010/main" val="388435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Objects, Methods, and Classes</a:t>
            </a:r>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Calling or </a:t>
            </a:r>
            <a:r>
              <a:rPr lang="en-CA" dirty="0" smtClean="0">
                <a:solidFill>
                  <a:srgbClr val="FF0000"/>
                </a:solidFill>
              </a:rPr>
              <a:t>invoking</a:t>
            </a:r>
            <a:r>
              <a:rPr lang="en-CA" dirty="0" smtClean="0">
                <a:solidFill>
                  <a:schemeClr val="tx1"/>
                </a:solidFill>
              </a:rPr>
              <a:t> a method:</a:t>
            </a:r>
          </a:p>
          <a:p>
            <a:pPr lvl="1"/>
            <a:r>
              <a:rPr lang="en-CA" dirty="0" smtClean="0">
                <a:solidFill>
                  <a:schemeClr val="tx1"/>
                </a:solidFill>
              </a:rPr>
              <a:t>A method is called by writing the name of an object (or class), followed by a dot, followed by the method name, followed by comma-separated arguments to the method, if any are needed</a:t>
            </a:r>
          </a:p>
          <a:p>
            <a:pPr lvl="1"/>
            <a:r>
              <a:rPr lang="en-CA" dirty="0" smtClean="0">
                <a:solidFill>
                  <a:schemeClr val="tx1"/>
                </a:solidFill>
              </a:rPr>
              <a:t>Sometimes referred to as sending a message to the object</a:t>
            </a:r>
          </a:p>
          <a:p>
            <a:pPr lvl="1"/>
            <a:r>
              <a:rPr lang="en-CA" dirty="0" smtClean="0">
                <a:solidFill>
                  <a:schemeClr val="tx1"/>
                </a:solidFill>
              </a:rPr>
              <a:t>For example:  </a:t>
            </a:r>
          </a:p>
          <a:p>
            <a:pPr marL="365760" lvl="1" indent="0">
              <a:buNone/>
            </a:pPr>
            <a:r>
              <a:rPr lang="en-CA" dirty="0">
                <a:solidFill>
                  <a:schemeClr val="tx1"/>
                </a:solidFill>
              </a:rPr>
              <a:t>	</a:t>
            </a:r>
            <a:r>
              <a:rPr lang="en-CA" dirty="0" err="1" smtClean="0">
                <a:solidFill>
                  <a:schemeClr val="tx1"/>
                </a:solidFill>
              </a:rPr>
              <a:t>Ryan.setIsAwesome</a:t>
            </a:r>
            <a:r>
              <a:rPr lang="en-CA" dirty="0" smtClean="0">
                <a:solidFill>
                  <a:schemeClr val="tx1"/>
                </a:solidFill>
              </a:rPr>
              <a:t>(</a:t>
            </a:r>
            <a:r>
              <a:rPr lang="en-CA" dirty="0" smtClean="0">
                <a:solidFill>
                  <a:srgbClr val="FF0000"/>
                </a:solidFill>
              </a:rPr>
              <a:t>true</a:t>
            </a:r>
            <a:r>
              <a:rPr lang="en-CA" dirty="0" smtClean="0">
                <a:solidFill>
                  <a:schemeClr val="tx1"/>
                </a:solidFill>
              </a:rPr>
              <a:t>);</a:t>
            </a:r>
            <a:endParaRPr lang="en-CA" dirty="0">
              <a:solidFill>
                <a:schemeClr val="bg1"/>
              </a:solidFill>
            </a:endParaRPr>
          </a:p>
        </p:txBody>
      </p:sp>
    </p:spTree>
    <p:extLst>
      <p:ext uri="{BB962C8B-B14F-4D97-AF65-F5344CB8AC3E}">
        <p14:creationId xmlns:p14="http://schemas.microsoft.com/office/powerpoint/2010/main" val="699995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Objects, Methods, and Classes</a:t>
            </a:r>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Class example: Human</a:t>
            </a:r>
          </a:p>
          <a:p>
            <a:pPr lvl="1"/>
            <a:r>
              <a:rPr lang="en-CA" dirty="0" smtClean="0">
                <a:solidFill>
                  <a:schemeClr val="tx1"/>
                </a:solidFill>
              </a:rPr>
              <a:t>Might have the properties name, age, gender, etc.</a:t>
            </a:r>
          </a:p>
          <a:p>
            <a:pPr lvl="1"/>
            <a:r>
              <a:rPr lang="en-CA" dirty="0" smtClean="0">
                <a:solidFill>
                  <a:schemeClr val="tx1"/>
                </a:solidFill>
              </a:rPr>
              <a:t>Might have the methods </a:t>
            </a:r>
            <a:r>
              <a:rPr lang="en-CA" dirty="0" err="1" smtClean="0">
                <a:solidFill>
                  <a:schemeClr val="tx1"/>
                </a:solidFill>
              </a:rPr>
              <a:t>increaseAge</a:t>
            </a:r>
            <a:r>
              <a:rPr lang="en-CA" dirty="0" smtClean="0">
                <a:solidFill>
                  <a:schemeClr val="tx1"/>
                </a:solidFill>
              </a:rPr>
              <a:t>(), </a:t>
            </a:r>
            <a:r>
              <a:rPr lang="en-CA" dirty="0" err="1" smtClean="0">
                <a:solidFill>
                  <a:schemeClr val="tx1"/>
                </a:solidFill>
              </a:rPr>
              <a:t>getName</a:t>
            </a:r>
            <a:r>
              <a:rPr lang="en-CA" dirty="0" smtClean="0">
                <a:solidFill>
                  <a:schemeClr val="tx1"/>
                </a:solidFill>
              </a:rPr>
              <a:t>(), </a:t>
            </a:r>
            <a:r>
              <a:rPr lang="en-CA" dirty="0" err="1" smtClean="0">
                <a:solidFill>
                  <a:schemeClr val="tx1"/>
                </a:solidFill>
              </a:rPr>
              <a:t>getDescription</a:t>
            </a:r>
            <a:r>
              <a:rPr lang="en-CA" dirty="0" smtClean="0">
                <a:solidFill>
                  <a:schemeClr val="tx1"/>
                </a:solidFill>
              </a:rPr>
              <a:t>(), </a:t>
            </a:r>
            <a:r>
              <a:rPr lang="en-CA" dirty="0" err="1" smtClean="0">
                <a:solidFill>
                  <a:schemeClr val="tx1"/>
                </a:solidFill>
              </a:rPr>
              <a:t>getAge</a:t>
            </a:r>
            <a:r>
              <a:rPr lang="en-CA" dirty="0" smtClean="0">
                <a:solidFill>
                  <a:schemeClr val="tx1"/>
                </a:solidFill>
              </a:rPr>
              <a:t>()</a:t>
            </a:r>
          </a:p>
          <a:p>
            <a:pPr lvl="1"/>
            <a:r>
              <a:rPr lang="en-CA" dirty="0" smtClean="0">
                <a:solidFill>
                  <a:schemeClr val="tx1"/>
                </a:solidFill>
              </a:rPr>
              <a:t>Every single object of the Human class has the same set of properties and the same set of methods, however the values of the properties could be different</a:t>
            </a:r>
          </a:p>
          <a:p>
            <a:pPr lvl="1"/>
            <a:r>
              <a:rPr lang="en-CA" dirty="0" smtClean="0">
                <a:solidFill>
                  <a:schemeClr val="tx1"/>
                </a:solidFill>
              </a:rPr>
              <a:t>When we create an object of the Human class, we do the following:</a:t>
            </a:r>
          </a:p>
          <a:p>
            <a:pPr marL="365760" lvl="1" indent="0">
              <a:buNone/>
            </a:pPr>
            <a:r>
              <a:rPr lang="en-CA" dirty="0">
                <a:solidFill>
                  <a:schemeClr val="tx1"/>
                </a:solidFill>
              </a:rPr>
              <a:t>	</a:t>
            </a:r>
            <a:r>
              <a:rPr lang="en-CA" dirty="0" smtClean="0">
                <a:solidFill>
                  <a:srgbClr val="FF0000"/>
                </a:solidFill>
              </a:rPr>
              <a:t>Human h;</a:t>
            </a:r>
            <a:br>
              <a:rPr lang="en-CA" dirty="0" smtClean="0">
                <a:solidFill>
                  <a:srgbClr val="FF0000"/>
                </a:solidFill>
              </a:rPr>
            </a:br>
            <a:r>
              <a:rPr lang="en-CA" dirty="0" smtClean="0">
                <a:solidFill>
                  <a:srgbClr val="FF0000"/>
                </a:solidFill>
              </a:rPr>
              <a:t>	h = new </a:t>
            </a:r>
            <a:r>
              <a:rPr lang="en-CA" smtClean="0">
                <a:solidFill>
                  <a:srgbClr val="FF0000"/>
                </a:solidFill>
              </a:rPr>
              <a:t>Human</a:t>
            </a:r>
            <a:r>
              <a:rPr lang="en-CA" smtClean="0">
                <a:solidFill>
                  <a:srgbClr val="FF0000"/>
                </a:solidFill>
              </a:rPr>
              <a:t>(…); //more on this later</a:t>
            </a:r>
            <a:endParaRPr lang="en-CA" dirty="0">
              <a:solidFill>
                <a:srgbClr val="FF0000"/>
              </a:solidFill>
            </a:endParaRPr>
          </a:p>
        </p:txBody>
      </p:sp>
    </p:spTree>
    <p:extLst>
      <p:ext uri="{BB962C8B-B14F-4D97-AF65-F5344CB8AC3E}">
        <p14:creationId xmlns:p14="http://schemas.microsoft.com/office/powerpoint/2010/main" val="4143761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Java Application Programs</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There are two types of Java programs: </a:t>
            </a:r>
            <a:r>
              <a:rPr lang="en-CA" dirty="0" smtClean="0">
                <a:solidFill>
                  <a:srgbClr val="FF0000"/>
                </a:solidFill>
              </a:rPr>
              <a:t>applications</a:t>
            </a:r>
            <a:r>
              <a:rPr lang="en-CA" dirty="0" smtClean="0">
                <a:solidFill>
                  <a:schemeClr val="tx1"/>
                </a:solidFill>
              </a:rPr>
              <a:t> and </a:t>
            </a:r>
            <a:r>
              <a:rPr lang="en-CA" dirty="0" smtClean="0">
                <a:solidFill>
                  <a:srgbClr val="FF0000"/>
                </a:solidFill>
              </a:rPr>
              <a:t>applets</a:t>
            </a:r>
          </a:p>
          <a:p>
            <a:r>
              <a:rPr lang="en-CA" dirty="0" smtClean="0">
                <a:solidFill>
                  <a:schemeClr val="tx1"/>
                </a:solidFill>
              </a:rPr>
              <a:t>A Java application is the “regular” Java program, consisting of at least one class, with a single method named </a:t>
            </a:r>
            <a:r>
              <a:rPr lang="en-CA" dirty="0" smtClean="0">
                <a:solidFill>
                  <a:srgbClr val="FF0000"/>
                </a:solidFill>
              </a:rPr>
              <a:t>“main”</a:t>
            </a:r>
          </a:p>
          <a:p>
            <a:pPr lvl="1"/>
            <a:r>
              <a:rPr lang="en-CA" dirty="0" smtClean="0">
                <a:solidFill>
                  <a:schemeClr val="tx1"/>
                </a:solidFill>
              </a:rPr>
              <a:t>The main method is the entry point to the program, and when a Java application program is ran, the Java run-time system automatically calls the method named main</a:t>
            </a:r>
          </a:p>
          <a:p>
            <a:pPr lvl="1"/>
            <a:r>
              <a:rPr lang="en-CA" dirty="0" smtClean="0">
                <a:solidFill>
                  <a:schemeClr val="tx1"/>
                </a:solidFill>
              </a:rPr>
              <a:t>We will only concern ourselves with Java applications in this course, no applets</a:t>
            </a:r>
          </a:p>
          <a:p>
            <a:pPr lvl="2"/>
            <a:r>
              <a:rPr lang="en-CA" dirty="0" smtClean="0">
                <a:solidFill>
                  <a:schemeClr val="tx1"/>
                </a:solidFill>
              </a:rPr>
              <a:t>Java applets are web applications</a:t>
            </a:r>
            <a:endParaRPr lang="en-CA" dirty="0">
              <a:solidFill>
                <a:schemeClr val="tx1"/>
              </a:solidFill>
            </a:endParaRPr>
          </a:p>
        </p:txBody>
      </p:sp>
    </p:spTree>
    <p:extLst>
      <p:ext uri="{BB962C8B-B14F-4D97-AF65-F5344CB8AC3E}">
        <p14:creationId xmlns:p14="http://schemas.microsoft.com/office/powerpoint/2010/main" val="463055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Outline</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r>
              <a:rPr lang="en-CA" dirty="0" smtClean="0"/>
              <a:t>About me</a:t>
            </a:r>
          </a:p>
          <a:p>
            <a:r>
              <a:rPr lang="en-CA" dirty="0" smtClean="0"/>
              <a:t>Course info</a:t>
            </a:r>
          </a:p>
          <a:p>
            <a:r>
              <a:rPr lang="en-CA" dirty="0" smtClean="0"/>
              <a:t>Introduction to Java</a:t>
            </a:r>
          </a:p>
          <a:p>
            <a:r>
              <a:rPr lang="en-CA" dirty="0" smtClean="0"/>
              <a:t>Objects, Classes, and Methods</a:t>
            </a:r>
          </a:p>
          <a:p>
            <a:r>
              <a:rPr lang="en-CA" dirty="0" smtClean="0"/>
              <a:t>Compiling and </a:t>
            </a:r>
            <a:r>
              <a:rPr lang="en-CA" smtClean="0"/>
              <a:t>Running Java</a:t>
            </a:r>
            <a:endParaRPr lang="en-CA" dirty="0" smtClean="0"/>
          </a:p>
          <a:p>
            <a:endParaRPr lang="en-CA" dirty="0" smtClean="0"/>
          </a:p>
        </p:txBody>
      </p:sp>
    </p:spTree>
    <p:extLst>
      <p:ext uri="{BB962C8B-B14F-4D97-AF65-F5344CB8AC3E}">
        <p14:creationId xmlns:p14="http://schemas.microsoft.com/office/powerpoint/2010/main" val="2942966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3246191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a:t>
            </a:r>
            <a:r>
              <a:rPr lang="en-CA" sz="1800" dirty="0" smtClean="0">
                <a:solidFill>
                  <a:srgbClr val="FF0000"/>
                </a:solidFill>
              </a:rPr>
              <a:t>class </a:t>
            </a:r>
            <a:r>
              <a:rPr lang="en-CA" sz="1800" dirty="0" err="1" smtClean="0">
                <a:solidFill>
                  <a:srgbClr val="FF0000"/>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1961365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a:t>
            </a:r>
            <a:r>
              <a:rPr lang="en-CA" sz="1800" dirty="0" smtClean="0">
                <a:solidFill>
                  <a:srgbClr val="FF0000"/>
                </a:solidFill>
              </a:rPr>
              <a:t>main</a:t>
            </a:r>
            <a:r>
              <a:rPr lang="en-CA" sz="1800" dirty="0" smtClean="0">
                <a:solidFill>
                  <a:schemeClr val="tx1"/>
                </a:solidFill>
              </a:rPr>
              <a:t>(String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3948722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a:t>
            </a:r>
            <a:r>
              <a:rPr lang="en-CA" sz="1800" dirty="0" smtClean="0">
                <a:solidFill>
                  <a:schemeClr val="accent1">
                    <a:lumMod val="75000"/>
                  </a:schemeClr>
                </a:solidFill>
              </a:rPr>
              <a:t>String </a:t>
            </a:r>
            <a:r>
              <a:rPr lang="en-CA" sz="1800" dirty="0" err="1" smtClean="0">
                <a:solidFill>
                  <a:schemeClr val="accent1">
                    <a:lumMod val="75000"/>
                  </a:schemeClr>
                </a:solidFill>
              </a:rPr>
              <a:t>args</a:t>
            </a:r>
            <a:r>
              <a:rPr lang="en-CA" sz="1800" dirty="0" smtClean="0">
                <a:solidFill>
                  <a:schemeClr val="accent1">
                    <a:lumMod val="75000"/>
                  </a:schemeClr>
                </a:solidFill>
              </a:rPr>
              <a:t>[]</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4121862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rgbClr val="FF0000"/>
                </a:solidFill>
              </a:rPr>
              <a:t>System.out.println</a:t>
            </a:r>
            <a:r>
              <a:rPr lang="en-CA" sz="1800" dirty="0" smtClean="0">
                <a:solidFill>
                  <a:srgbClr val="FF0000"/>
                </a:solidFill>
              </a:rPr>
              <a:t>(“60-212 is an \</a:t>
            </a:r>
            <a:r>
              <a:rPr lang="en-CA" sz="1800" dirty="0" err="1" smtClean="0">
                <a:solidFill>
                  <a:srgbClr val="FF0000"/>
                </a:solidFill>
              </a:rPr>
              <a:t>neasy</a:t>
            </a:r>
            <a:r>
              <a:rPr lang="en-CA" sz="1800" dirty="0" smtClean="0">
                <a:solidFill>
                  <a:srgbClr val="FF0000"/>
                </a:solidFill>
              </a:rPr>
              <a:t> course”);</a:t>
            </a:r>
          </a:p>
          <a:p>
            <a:pPr marL="68580" indent="0">
              <a:buNone/>
            </a:pPr>
            <a:r>
              <a:rPr lang="en-CA" sz="1800" dirty="0">
                <a:solidFill>
                  <a:srgbClr val="FF0000"/>
                </a:solidFill>
              </a:rPr>
              <a:t>	</a:t>
            </a:r>
            <a:r>
              <a:rPr lang="en-CA" sz="1800" dirty="0" smtClean="0">
                <a:solidFill>
                  <a:srgbClr val="FF0000"/>
                </a:solidFill>
              </a:rPr>
              <a:t>	</a:t>
            </a:r>
            <a:r>
              <a:rPr lang="en-CA" sz="1800" dirty="0" err="1" smtClean="0">
                <a:solidFill>
                  <a:srgbClr val="FF0000"/>
                </a:solidFill>
              </a:rPr>
              <a:t>System.out.printf</a:t>
            </a:r>
            <a:r>
              <a:rPr lang="en-CA" sz="1800" dirty="0" smtClean="0">
                <a:solidFill>
                  <a:srgbClr val="FF0000"/>
                </a:solidFill>
              </a:rPr>
              <a:t>(“Wow you can even print stuff just 		like C! %3d\</a:t>
            </a:r>
            <a:r>
              <a:rPr lang="en-CA" sz="1800" dirty="0" err="1" smtClean="0">
                <a:solidFill>
                  <a:srgbClr val="FF0000"/>
                </a:solidFill>
              </a:rPr>
              <a:t>nI</a:t>
            </a:r>
            <a:r>
              <a:rPr lang="en-CA" sz="1800" dirty="0" smtClean="0">
                <a:solidFill>
                  <a:srgbClr val="FF0000"/>
                </a:solidFill>
              </a:rPr>
              <a:t> don’t know why you’d want to 			though!”, 212);</a:t>
            </a:r>
            <a:endParaRPr lang="en-CA" sz="1800" dirty="0">
              <a:solidFill>
                <a:srgbClr val="FF0000"/>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2486211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rgbClr val="FF0000"/>
                </a:solidFill>
              </a:rPr>
              <a:t>System.out</a:t>
            </a:r>
            <a:r>
              <a:rPr lang="en-CA" sz="1800" dirty="0" err="1" smtClean="0">
                <a:solidFill>
                  <a:schemeClr val="tx1"/>
                </a:solidFill>
              </a:rPr>
              <a: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rgbClr val="FF0000"/>
                </a:solidFill>
              </a:rPr>
              <a:t>	</a:t>
            </a:r>
            <a:r>
              <a:rPr lang="en-CA" sz="1800" dirty="0" smtClean="0">
                <a:solidFill>
                  <a:srgbClr val="FF0000"/>
                </a:solidFill>
              </a:rPr>
              <a:t>	</a:t>
            </a:r>
            <a:r>
              <a:rPr lang="en-CA" sz="1800" dirty="0" err="1" smtClean="0">
                <a:solidFill>
                  <a:srgbClr val="FF0000"/>
                </a:solidFill>
              </a:rPr>
              <a:t>System.out</a:t>
            </a:r>
            <a:r>
              <a:rPr lang="en-CA" sz="1800" dirty="0" err="1" smtClean="0">
                <a:solidFill>
                  <a:schemeClr val="tx1"/>
                </a:solidFill>
              </a:rPr>
              <a: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3423041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a:t>
            </a:r>
            <a:r>
              <a:rPr lang="en-CA" sz="1800" dirty="0" err="1" smtClean="0">
                <a:solidFill>
                  <a:srgbClr val="FF0000"/>
                </a:solidFill>
              </a:rPr>
              <a: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a:t>
            </a:r>
            <a:r>
              <a:rPr lang="en-CA" sz="1800" dirty="0" err="1" smtClean="0">
                <a:solidFill>
                  <a:srgbClr val="FF0000"/>
                </a:solidFill>
              </a:rPr>
              <a: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148245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chemeClr val="tx1"/>
                </a:solidFill>
              </a:rPr>
              <a:t>public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public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System.out.println</a:t>
            </a:r>
            <a:r>
              <a:rPr lang="en-CA" sz="1800" dirty="0" smtClean="0">
                <a:solidFill>
                  <a:schemeClr val="tx1"/>
                </a:solidFill>
              </a:rPr>
              <a:t>(</a:t>
            </a:r>
            <a:r>
              <a:rPr lang="en-CA" sz="1800" dirty="0" smtClean="0">
                <a:solidFill>
                  <a:srgbClr val="FF0000"/>
                </a:solidFill>
              </a:rPr>
              <a:t>“60-212 is an \</a:t>
            </a:r>
            <a:r>
              <a:rPr lang="en-CA" sz="1800" dirty="0" err="1" smtClean="0">
                <a:solidFill>
                  <a:srgbClr val="FF0000"/>
                </a:solidFill>
              </a:rPr>
              <a:t>neasy</a:t>
            </a:r>
            <a:r>
              <a:rPr lang="en-CA" sz="1800" dirty="0" smtClean="0">
                <a:solidFill>
                  <a:srgbClr val="FF0000"/>
                </a:solidFill>
              </a:rPr>
              <a:t> course”</a:t>
            </a:r>
            <a:r>
              <a:rPr lang="en-CA" sz="1800" dirty="0" smtClean="0">
                <a:solidFill>
                  <a:schemeClr val="tx1"/>
                </a:solidFill>
              </a:rPr>
              <a:t>);</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System.out.printf</a:t>
            </a:r>
            <a:r>
              <a:rPr lang="en-CA" sz="1800" dirty="0" smtClean="0">
                <a:solidFill>
                  <a:schemeClr val="tx1"/>
                </a:solidFill>
              </a:rPr>
              <a:t>(</a:t>
            </a:r>
            <a:r>
              <a:rPr lang="en-CA" sz="1800" dirty="0" smtClean="0">
                <a:solidFill>
                  <a:srgbClr val="FF0000"/>
                </a:solidFill>
              </a:rPr>
              <a:t>“Wow you can even print stuff just 		like C! %3d\</a:t>
            </a:r>
            <a:r>
              <a:rPr lang="en-CA" sz="1800" dirty="0" err="1" smtClean="0">
                <a:solidFill>
                  <a:srgbClr val="FF0000"/>
                </a:solidFill>
              </a:rPr>
              <a:t>nI</a:t>
            </a:r>
            <a:r>
              <a:rPr lang="en-CA" sz="1800" dirty="0" smtClean="0">
                <a:solidFill>
                  <a:srgbClr val="FF0000"/>
                </a:solidFill>
              </a:rPr>
              <a:t> don’t know why you’d want to 			though!”, 212</a:t>
            </a:r>
            <a:r>
              <a:rPr lang="en-CA" sz="1800" dirty="0" smtClean="0">
                <a:solidFill>
                  <a:schemeClr val="tx1"/>
                </a:solidFill>
              </a:rPr>
              <a:t>);</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2565832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Your First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pPr marL="68580" indent="0">
              <a:buNone/>
            </a:pPr>
            <a:r>
              <a:rPr lang="en-CA" sz="1800" dirty="0" smtClean="0">
                <a:solidFill>
                  <a:srgbClr val="FF0000"/>
                </a:solidFill>
              </a:rPr>
              <a:t>public</a:t>
            </a:r>
            <a:r>
              <a:rPr lang="en-CA" sz="1800" dirty="0" smtClean="0">
                <a:solidFill>
                  <a:schemeClr val="tx1"/>
                </a:solidFill>
              </a:rPr>
              <a:t> class </a:t>
            </a:r>
            <a:r>
              <a:rPr lang="en-CA" sz="1800" dirty="0" err="1" smtClean="0">
                <a:solidFill>
                  <a:schemeClr val="tx1"/>
                </a:solidFill>
              </a:rPr>
              <a:t>FirstProgram</a:t>
            </a:r>
            <a:r>
              <a:rPr lang="en-CA" sz="1800" dirty="0" smtClean="0">
                <a:solidFill>
                  <a:schemeClr val="tx1"/>
                </a:solidFill>
              </a:rPr>
              <a:t>{</a:t>
            </a:r>
          </a:p>
          <a:p>
            <a:pPr marL="68580" indent="0">
              <a:buNone/>
            </a:pPr>
            <a:r>
              <a:rPr lang="en-CA" sz="1800" dirty="0" smtClean="0">
                <a:solidFill>
                  <a:schemeClr val="tx1"/>
                </a:solidFill>
              </a:rPr>
              <a:t>	</a:t>
            </a:r>
            <a:r>
              <a:rPr lang="en-CA" sz="1800" dirty="0" smtClean="0">
                <a:solidFill>
                  <a:srgbClr val="FF0000"/>
                </a:solidFill>
              </a:rPr>
              <a:t>public</a:t>
            </a:r>
            <a:r>
              <a:rPr lang="en-CA" sz="1800" dirty="0" smtClean="0">
                <a:solidFill>
                  <a:schemeClr val="tx1"/>
                </a:solidFill>
              </a:rPr>
              <a:t> static void main(String </a:t>
            </a:r>
            <a:r>
              <a:rPr lang="en-CA" sz="1800" dirty="0" err="1" smtClean="0">
                <a:solidFill>
                  <a:schemeClr val="tx1"/>
                </a:solidFill>
              </a:rPr>
              <a:t>args</a:t>
            </a:r>
            <a:r>
              <a:rPr lang="en-CA" sz="1800" dirty="0" smtClean="0">
                <a:solidFill>
                  <a:schemeClr val="tx1"/>
                </a:solidFill>
              </a:rPr>
              <a:t>[]){</a:t>
            </a:r>
          </a:p>
          <a:p>
            <a:pPr marL="68580" indent="0">
              <a:buNone/>
            </a:pPr>
            <a:r>
              <a:rPr lang="en-CA" sz="1800" dirty="0" smtClean="0">
                <a:solidFill>
                  <a:schemeClr val="tx1"/>
                </a:solidFill>
              </a:rPr>
              <a:t>		</a:t>
            </a:r>
            <a:r>
              <a:rPr lang="en-CA" sz="1800" dirty="0" err="1" smtClean="0">
                <a:solidFill>
                  <a:schemeClr val="tx1"/>
                </a:solidFill>
              </a:rPr>
              <a:t>System.out.println</a:t>
            </a:r>
            <a:r>
              <a:rPr lang="en-CA" sz="1800" dirty="0" smtClean="0">
                <a:solidFill>
                  <a:schemeClr val="tx1"/>
                </a:solidFill>
              </a:rPr>
              <a:t>(“60-212 is an \</a:t>
            </a:r>
            <a:r>
              <a:rPr lang="en-CA" sz="1800" dirty="0" err="1" smtClean="0">
                <a:solidFill>
                  <a:schemeClr val="tx1"/>
                </a:solidFill>
              </a:rPr>
              <a:t>neasy</a:t>
            </a:r>
            <a:r>
              <a:rPr lang="en-CA" sz="1800" dirty="0" smtClean="0">
                <a:solidFill>
                  <a:schemeClr val="tx1"/>
                </a:solidFill>
              </a:rPr>
              <a:t> course”);</a:t>
            </a:r>
          </a:p>
          <a:p>
            <a:pPr marL="68580" indent="0">
              <a:buNone/>
            </a:pPr>
            <a:r>
              <a:rPr lang="en-CA" sz="1800" dirty="0">
                <a:solidFill>
                  <a:schemeClr val="tx1"/>
                </a:solidFill>
              </a:rPr>
              <a:t>	</a:t>
            </a:r>
            <a:r>
              <a:rPr lang="en-CA" sz="1800" dirty="0" smtClean="0">
                <a:solidFill>
                  <a:schemeClr val="tx1"/>
                </a:solidFill>
              </a:rPr>
              <a:t>	</a:t>
            </a:r>
            <a:r>
              <a:rPr lang="en-CA" sz="1800" dirty="0" err="1" smtClean="0">
                <a:solidFill>
                  <a:schemeClr val="tx1"/>
                </a:solidFill>
              </a:rPr>
              <a:t>System.out.printf</a:t>
            </a:r>
            <a:r>
              <a:rPr lang="en-CA" sz="1800" dirty="0" smtClean="0">
                <a:solidFill>
                  <a:schemeClr val="tx1"/>
                </a:solidFill>
              </a:rPr>
              <a:t>(“Wow you can even print stuff just 		like C! %3d\</a:t>
            </a:r>
            <a:r>
              <a:rPr lang="en-CA" sz="1800" dirty="0" err="1" smtClean="0">
                <a:solidFill>
                  <a:schemeClr val="tx1"/>
                </a:solidFill>
              </a:rPr>
              <a:t>nI</a:t>
            </a:r>
            <a:r>
              <a:rPr lang="en-CA" sz="1800" dirty="0" smtClean="0">
                <a:solidFill>
                  <a:schemeClr val="tx1"/>
                </a:solidFill>
              </a:rPr>
              <a:t> don’t know why you’d want to 			though!”, 212);</a:t>
            </a:r>
            <a:endParaRPr lang="en-CA" sz="1800" dirty="0">
              <a:solidFill>
                <a:schemeClr val="tx1"/>
              </a:solidFill>
            </a:endParaRPr>
          </a:p>
          <a:p>
            <a:pPr marL="68580" indent="0">
              <a:buNone/>
            </a:pPr>
            <a:r>
              <a:rPr lang="en-CA" sz="1800" dirty="0" smtClean="0">
                <a:solidFill>
                  <a:schemeClr val="tx1"/>
                </a:solidFill>
              </a:rPr>
              <a:t>	}</a:t>
            </a:r>
            <a:endParaRPr lang="en-CA" sz="1800" dirty="0">
              <a:solidFill>
                <a:schemeClr val="tx1"/>
              </a:solidFill>
            </a:endParaRPr>
          </a:p>
          <a:p>
            <a:pPr marL="68580" indent="0">
              <a:buNone/>
            </a:pPr>
            <a:r>
              <a:rPr lang="en-CA" sz="1800" dirty="0" smtClean="0">
                <a:solidFill>
                  <a:schemeClr val="tx1"/>
                </a:solidFill>
              </a:rPr>
              <a:t>}</a:t>
            </a:r>
          </a:p>
          <a:p>
            <a:pPr marL="68580" indent="0">
              <a:buNone/>
            </a:pPr>
            <a:endParaRPr lang="en-CA" sz="1800" dirty="0" smtClean="0">
              <a:solidFill>
                <a:schemeClr val="tx1"/>
              </a:solidFill>
            </a:endParaRPr>
          </a:p>
          <a:p>
            <a:pPr marL="68580" indent="0">
              <a:buNone/>
            </a:pPr>
            <a:r>
              <a:rPr lang="en-CA" sz="1800" dirty="0" smtClean="0">
                <a:solidFill>
                  <a:schemeClr val="tx1"/>
                </a:solidFill>
              </a:rPr>
              <a:t>Output:</a:t>
            </a:r>
          </a:p>
          <a:p>
            <a:pPr marL="68580" indent="0">
              <a:buNone/>
            </a:pPr>
            <a:r>
              <a:rPr lang="en-CA" sz="1800" dirty="0" smtClean="0">
                <a:solidFill>
                  <a:schemeClr val="tx1"/>
                </a:solidFill>
              </a:rPr>
              <a:t>60-212 is an</a:t>
            </a:r>
            <a:br>
              <a:rPr lang="en-CA" sz="1800" dirty="0" smtClean="0">
                <a:solidFill>
                  <a:schemeClr val="tx1"/>
                </a:solidFill>
              </a:rPr>
            </a:br>
            <a:r>
              <a:rPr lang="en-CA" sz="1800" dirty="0" smtClean="0">
                <a:solidFill>
                  <a:schemeClr val="tx1"/>
                </a:solidFill>
              </a:rPr>
              <a:t>easy course</a:t>
            </a:r>
          </a:p>
          <a:p>
            <a:pPr marL="68580" indent="0">
              <a:buNone/>
            </a:pPr>
            <a:r>
              <a:rPr lang="en-CA" sz="1800" dirty="0" smtClean="0">
                <a:solidFill>
                  <a:schemeClr val="tx1"/>
                </a:solidFill>
              </a:rPr>
              <a:t>Wow you can even print stuff just like C! 212</a:t>
            </a:r>
          </a:p>
          <a:p>
            <a:pPr marL="68580" indent="0">
              <a:buNone/>
            </a:pPr>
            <a:r>
              <a:rPr lang="en-CA" sz="1800" dirty="0" smtClean="0">
                <a:solidFill>
                  <a:schemeClr val="tx1"/>
                </a:solidFill>
              </a:rPr>
              <a:t>I don’t know why you’d want to though!</a:t>
            </a:r>
            <a:endParaRPr lang="en-CA" sz="1800" dirty="0">
              <a:solidFill>
                <a:schemeClr val="tx1"/>
              </a:solidFill>
            </a:endParaRPr>
          </a:p>
        </p:txBody>
      </p:sp>
    </p:spTree>
    <p:extLst>
      <p:ext uri="{BB962C8B-B14F-4D97-AF65-F5344CB8AC3E}">
        <p14:creationId xmlns:p14="http://schemas.microsoft.com/office/powerpoint/2010/main" val="3292289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err="1"/>
              <a:t>System.out.println</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Java works by having objects perform actions</a:t>
            </a:r>
          </a:p>
          <a:p>
            <a:r>
              <a:rPr lang="en-CA" dirty="0" err="1" smtClean="0">
                <a:solidFill>
                  <a:schemeClr val="tx1"/>
                </a:solidFill>
              </a:rPr>
              <a:t>System.out</a:t>
            </a:r>
            <a:r>
              <a:rPr lang="en-CA" dirty="0" smtClean="0">
                <a:solidFill>
                  <a:schemeClr val="tx1"/>
                </a:solidFill>
              </a:rPr>
              <a:t> is a system object used for sending output to the console</a:t>
            </a:r>
          </a:p>
          <a:p>
            <a:r>
              <a:rPr lang="en-CA" dirty="0" smtClean="0">
                <a:solidFill>
                  <a:schemeClr val="tx1"/>
                </a:solidFill>
              </a:rPr>
              <a:t>Again, actions performed by objects are called methods, and so </a:t>
            </a:r>
            <a:r>
              <a:rPr lang="en-CA" dirty="0" err="1" smtClean="0">
                <a:solidFill>
                  <a:schemeClr val="tx1"/>
                </a:solidFill>
              </a:rPr>
              <a:t>println</a:t>
            </a:r>
            <a:r>
              <a:rPr lang="en-CA" dirty="0" smtClean="0">
                <a:solidFill>
                  <a:schemeClr val="tx1"/>
                </a:solidFill>
              </a:rPr>
              <a:t> is a method in the class </a:t>
            </a:r>
            <a:r>
              <a:rPr lang="en-CA" dirty="0" err="1" smtClean="0">
                <a:solidFill>
                  <a:schemeClr val="tx1"/>
                </a:solidFill>
              </a:rPr>
              <a:t>System.out</a:t>
            </a:r>
            <a:r>
              <a:rPr lang="en-CA" dirty="0" smtClean="0">
                <a:solidFill>
                  <a:schemeClr val="tx1"/>
                </a:solidFill>
              </a:rPr>
              <a:t> that performs the action of printing a line to the console</a:t>
            </a:r>
          </a:p>
          <a:p>
            <a:endParaRPr lang="en-CA" dirty="0">
              <a:solidFill>
                <a:schemeClr val="tx1"/>
              </a:solidFill>
            </a:endParaRPr>
          </a:p>
        </p:txBody>
      </p:sp>
    </p:spTree>
    <p:extLst>
      <p:ext uri="{BB962C8B-B14F-4D97-AF65-F5344CB8AC3E}">
        <p14:creationId xmlns:p14="http://schemas.microsoft.com/office/powerpoint/2010/main" val="3150625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60-212: Contact Info</a:t>
            </a:r>
            <a:endParaRPr lang="en-CA" sz="3600" dirty="0"/>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smtClean="0"/>
              <a:t>Ryan Scott, PhD student in CS</a:t>
            </a:r>
          </a:p>
          <a:p>
            <a:pPr lvl="1"/>
            <a:r>
              <a:rPr lang="en-CA" dirty="0" smtClean="0"/>
              <a:t>scotto@uwindsor.ca</a:t>
            </a:r>
          </a:p>
          <a:p>
            <a:r>
              <a:rPr lang="en-CA" dirty="0" smtClean="0"/>
              <a:t>Third semester teaching (taught 377 and 477 so far, I really love </a:t>
            </a:r>
            <a:r>
              <a:rPr lang="en-CA" dirty="0" smtClean="0"/>
              <a:t>teaching (and gaming, clearly))</a:t>
            </a:r>
            <a:endParaRPr lang="en-CA" dirty="0" smtClean="0"/>
          </a:p>
          <a:p>
            <a:r>
              <a:rPr lang="en-CA" dirty="0" smtClean="0"/>
              <a:t>Lots of experience in OOP (Java and C#)</a:t>
            </a:r>
          </a:p>
          <a:p>
            <a:r>
              <a:rPr lang="en-CA" dirty="0" smtClean="0"/>
              <a:t>Office hours start this week</a:t>
            </a:r>
          </a:p>
          <a:p>
            <a:pPr lvl="1"/>
            <a:r>
              <a:rPr lang="en-CA" dirty="0" smtClean="0"/>
              <a:t>LT 5106, MW 2:30-4pm or by appointment</a:t>
            </a:r>
          </a:p>
          <a:p>
            <a:r>
              <a:rPr lang="en-CA" dirty="0" smtClean="0"/>
              <a:t>Lectures MW 4-5:20pm in ER 2123</a:t>
            </a:r>
          </a:p>
          <a:p>
            <a:r>
              <a:rPr lang="en-CA" dirty="0" smtClean="0"/>
              <a:t>Course website: Blackboard (</a:t>
            </a:r>
            <a:r>
              <a:rPr lang="en-US" dirty="0"/>
              <a:t>https://</a:t>
            </a:r>
            <a:r>
              <a:rPr lang="en-US" dirty="0" smtClean="0"/>
              <a:t>blackboard.uwindsor.ca)</a:t>
            </a:r>
          </a:p>
          <a:p>
            <a:pPr lvl="1"/>
            <a:r>
              <a:rPr lang="en-US" dirty="0" smtClean="0"/>
              <a:t>All course material will be </a:t>
            </a:r>
            <a:r>
              <a:rPr lang="en-US" dirty="0" smtClean="0"/>
              <a:t>there</a:t>
            </a:r>
          </a:p>
          <a:p>
            <a:r>
              <a:rPr lang="en-US" dirty="0" smtClean="0">
                <a:solidFill>
                  <a:schemeClr val="accent1">
                    <a:lumMod val="75000"/>
                  </a:schemeClr>
                </a:solidFill>
              </a:rPr>
              <a:t>Course Outline</a:t>
            </a:r>
            <a:endParaRPr lang="en-CA" dirty="0" smtClean="0">
              <a:solidFill>
                <a:schemeClr val="accent1">
                  <a:lumMod val="75000"/>
                </a:schemeClr>
              </a:solidFill>
            </a:endParaRPr>
          </a:p>
        </p:txBody>
      </p:sp>
    </p:spTree>
    <p:extLst>
      <p:ext uri="{BB962C8B-B14F-4D97-AF65-F5344CB8AC3E}">
        <p14:creationId xmlns:p14="http://schemas.microsoft.com/office/powerpoint/2010/main" val="2925181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Variable Declaration</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Declaration of variables is very similar to that in other programming languages (C, C#, etc.)</a:t>
            </a:r>
          </a:p>
          <a:p>
            <a:r>
              <a:rPr lang="en-CA" dirty="0" smtClean="0">
                <a:solidFill>
                  <a:schemeClr val="tx1"/>
                </a:solidFill>
              </a:rPr>
              <a:t>Simply give the type, followed by its name, followed by a semicolon</a:t>
            </a:r>
          </a:p>
          <a:p>
            <a:endParaRPr lang="en-CA" dirty="0">
              <a:solidFill>
                <a:schemeClr val="tx1"/>
              </a:solidFill>
            </a:endParaRPr>
          </a:p>
          <a:p>
            <a:pPr marL="68580" indent="0">
              <a:buNone/>
            </a:pPr>
            <a:r>
              <a:rPr lang="en-CA" dirty="0" smtClean="0">
                <a:solidFill>
                  <a:schemeClr val="tx1"/>
                </a:solidFill>
              </a:rPr>
              <a:t>Example: </a:t>
            </a:r>
            <a:r>
              <a:rPr lang="en-CA" dirty="0" err="1" smtClean="0">
                <a:solidFill>
                  <a:schemeClr val="tx1"/>
                </a:solidFill>
              </a:rPr>
              <a:t>int</a:t>
            </a:r>
            <a:r>
              <a:rPr lang="en-CA" dirty="0" smtClean="0">
                <a:solidFill>
                  <a:schemeClr val="tx1"/>
                </a:solidFill>
              </a:rPr>
              <a:t> result;</a:t>
            </a:r>
            <a:endParaRPr lang="en-CA" dirty="0">
              <a:solidFill>
                <a:schemeClr val="tx1"/>
              </a:solidFill>
            </a:endParaRPr>
          </a:p>
        </p:txBody>
      </p:sp>
    </p:spTree>
    <p:extLst>
      <p:ext uri="{BB962C8B-B14F-4D97-AF65-F5344CB8AC3E}">
        <p14:creationId xmlns:p14="http://schemas.microsoft.com/office/powerpoint/2010/main" val="2778486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Variable Declaration</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Declaration of variables is very similar to that in other programming languages (C, C#, etc.)</a:t>
            </a:r>
          </a:p>
          <a:p>
            <a:r>
              <a:rPr lang="en-CA" dirty="0" smtClean="0">
                <a:solidFill>
                  <a:schemeClr val="tx1"/>
                </a:solidFill>
              </a:rPr>
              <a:t>Simply give the type, followed by its name, followed by a semicolon</a:t>
            </a:r>
          </a:p>
          <a:p>
            <a:endParaRPr lang="en-CA" dirty="0">
              <a:solidFill>
                <a:schemeClr val="tx1"/>
              </a:solidFill>
            </a:endParaRPr>
          </a:p>
          <a:p>
            <a:pPr marL="68580" indent="0">
              <a:buNone/>
            </a:pPr>
            <a:r>
              <a:rPr lang="en-CA" dirty="0" smtClean="0">
                <a:solidFill>
                  <a:schemeClr val="tx1"/>
                </a:solidFill>
              </a:rPr>
              <a:t>Example: </a:t>
            </a:r>
            <a:r>
              <a:rPr lang="en-CA" dirty="0" err="1" smtClean="0">
                <a:solidFill>
                  <a:srgbClr val="FF0000"/>
                </a:solidFill>
              </a:rPr>
              <a:t>int</a:t>
            </a:r>
            <a:r>
              <a:rPr lang="en-CA" dirty="0" smtClean="0">
                <a:solidFill>
                  <a:schemeClr val="tx1"/>
                </a:solidFill>
              </a:rPr>
              <a:t> result;</a:t>
            </a:r>
            <a:endParaRPr lang="en-CA" dirty="0">
              <a:solidFill>
                <a:schemeClr val="tx1"/>
              </a:solidFill>
            </a:endParaRPr>
          </a:p>
        </p:txBody>
      </p:sp>
    </p:spTree>
    <p:extLst>
      <p:ext uri="{BB962C8B-B14F-4D97-AF65-F5344CB8AC3E}">
        <p14:creationId xmlns:p14="http://schemas.microsoft.com/office/powerpoint/2010/main" val="453983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Variable Declaration</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Declaration of variables is very similar to that in other programming languages (C, C#, etc.)</a:t>
            </a:r>
          </a:p>
          <a:p>
            <a:r>
              <a:rPr lang="en-CA" dirty="0" smtClean="0">
                <a:solidFill>
                  <a:schemeClr val="tx1"/>
                </a:solidFill>
              </a:rPr>
              <a:t>Simply give the type, followed by its name, followed by a semicolon</a:t>
            </a:r>
          </a:p>
          <a:p>
            <a:endParaRPr lang="en-CA" dirty="0">
              <a:solidFill>
                <a:schemeClr val="tx1"/>
              </a:solidFill>
            </a:endParaRPr>
          </a:p>
          <a:p>
            <a:pPr marL="68580" indent="0">
              <a:buNone/>
            </a:pPr>
            <a:r>
              <a:rPr lang="en-CA" dirty="0" smtClean="0">
                <a:solidFill>
                  <a:schemeClr val="tx1"/>
                </a:solidFill>
              </a:rPr>
              <a:t>Example: </a:t>
            </a:r>
            <a:r>
              <a:rPr lang="en-CA" dirty="0" err="1" smtClean="0">
                <a:solidFill>
                  <a:schemeClr val="tx1"/>
                </a:solidFill>
              </a:rPr>
              <a:t>int</a:t>
            </a:r>
            <a:r>
              <a:rPr lang="en-CA" dirty="0" smtClean="0">
                <a:solidFill>
                  <a:schemeClr val="tx1"/>
                </a:solidFill>
              </a:rPr>
              <a:t> </a:t>
            </a:r>
            <a:r>
              <a:rPr lang="en-CA" dirty="0" smtClean="0">
                <a:solidFill>
                  <a:srgbClr val="FF0000"/>
                </a:solidFill>
              </a:rPr>
              <a:t>result</a:t>
            </a:r>
            <a:r>
              <a:rPr lang="en-CA" dirty="0" smtClean="0">
                <a:solidFill>
                  <a:schemeClr val="tx1"/>
                </a:solidFill>
              </a:rPr>
              <a:t>;</a:t>
            </a:r>
            <a:endParaRPr lang="en-CA" dirty="0">
              <a:solidFill>
                <a:schemeClr val="tx1"/>
              </a:solidFill>
            </a:endParaRPr>
          </a:p>
        </p:txBody>
      </p:sp>
    </p:spTree>
    <p:extLst>
      <p:ext uri="{BB962C8B-B14F-4D97-AF65-F5344CB8AC3E}">
        <p14:creationId xmlns:p14="http://schemas.microsoft.com/office/powerpoint/2010/main" val="1643878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Assignment Operator</a:t>
            </a:r>
            <a:endParaRPr lang="en-CA" sz="3600" dirty="0"/>
          </a:p>
        </p:txBody>
      </p:sp>
      <p:sp>
        <p:nvSpPr>
          <p:cNvPr id="3" name="Content Placeholder 2"/>
          <p:cNvSpPr>
            <a:spLocks noGrp="1"/>
          </p:cNvSpPr>
          <p:nvPr>
            <p:ph idx="1"/>
          </p:nvPr>
        </p:nvSpPr>
        <p:spPr>
          <a:xfrm>
            <a:off x="685800" y="1753188"/>
            <a:ext cx="7772400" cy="4723812"/>
          </a:xfrm>
        </p:spPr>
        <p:txBody>
          <a:bodyPr>
            <a:normAutofit lnSpcReduction="10000"/>
          </a:bodyPr>
          <a:lstStyle/>
          <a:p>
            <a:r>
              <a:rPr lang="en-CA" dirty="0" smtClean="0">
                <a:solidFill>
                  <a:schemeClr val="tx1"/>
                </a:solidFill>
              </a:rPr>
              <a:t>In Java, the equal sign (“=“) is the assignment operator</a:t>
            </a:r>
          </a:p>
          <a:p>
            <a:pPr lvl="1"/>
            <a:r>
              <a:rPr lang="en-CA" dirty="0" smtClean="0">
                <a:solidFill>
                  <a:schemeClr val="tx1"/>
                </a:solidFill>
              </a:rPr>
              <a:t>Requires a variable on the left side of the assignment operator and a value (or a value held in a variable) on the right side of the operator</a:t>
            </a:r>
          </a:p>
          <a:p>
            <a:pPr lvl="1"/>
            <a:r>
              <a:rPr lang="en-CA" dirty="0" smtClean="0">
                <a:solidFill>
                  <a:schemeClr val="tx1"/>
                </a:solidFill>
              </a:rPr>
              <a:t>Other arithmetic operators are exactly as they are in C</a:t>
            </a:r>
          </a:p>
          <a:p>
            <a:pPr lvl="1"/>
            <a:r>
              <a:rPr lang="en-CA" dirty="0" smtClean="0">
                <a:solidFill>
                  <a:schemeClr val="tx1"/>
                </a:solidFill>
              </a:rPr>
              <a:t>+, -, =, /, %, etc.</a:t>
            </a:r>
          </a:p>
          <a:p>
            <a:pPr marL="68580" indent="0">
              <a:buNone/>
            </a:pPr>
            <a:endParaRPr lang="en-CA" dirty="0">
              <a:solidFill>
                <a:schemeClr val="tx1"/>
              </a:solidFill>
            </a:endParaRPr>
          </a:p>
          <a:p>
            <a:pPr marL="68580" indent="0">
              <a:buNone/>
            </a:pPr>
            <a:r>
              <a:rPr lang="en-CA" dirty="0" smtClean="0">
                <a:solidFill>
                  <a:schemeClr val="tx1"/>
                </a:solidFill>
              </a:rPr>
              <a:t>Examples:	result = 2 + 2;</a:t>
            </a:r>
          </a:p>
          <a:p>
            <a:pPr marL="68580" indent="0">
              <a:buNone/>
            </a:pPr>
            <a:r>
              <a:rPr lang="en-CA" dirty="0">
                <a:solidFill>
                  <a:schemeClr val="tx1"/>
                </a:solidFill>
              </a:rPr>
              <a:t>	</a:t>
            </a:r>
            <a:r>
              <a:rPr lang="en-CA" dirty="0" smtClean="0">
                <a:solidFill>
                  <a:schemeClr val="tx1"/>
                </a:solidFill>
              </a:rPr>
              <a:t>	result = x + </a:t>
            </a:r>
            <a:r>
              <a:rPr lang="en-CA" dirty="0" smtClean="0">
                <a:solidFill>
                  <a:schemeClr val="tx1"/>
                </a:solidFill>
              </a:rPr>
              <a:t>y;</a:t>
            </a:r>
            <a:endParaRPr lang="en-CA" dirty="0" smtClean="0">
              <a:solidFill>
                <a:schemeClr val="tx1"/>
              </a:solidFill>
            </a:endParaRPr>
          </a:p>
          <a:p>
            <a:pPr marL="68580" indent="0">
              <a:buNone/>
            </a:pPr>
            <a:r>
              <a:rPr lang="en-CA" dirty="0">
                <a:solidFill>
                  <a:schemeClr val="tx1"/>
                </a:solidFill>
              </a:rPr>
              <a:t>	</a:t>
            </a:r>
            <a:r>
              <a:rPr lang="en-CA" dirty="0" smtClean="0">
                <a:solidFill>
                  <a:schemeClr val="tx1"/>
                </a:solidFill>
              </a:rPr>
              <a:t>	result = x + 2;</a:t>
            </a:r>
          </a:p>
        </p:txBody>
      </p:sp>
    </p:spTree>
    <p:extLst>
      <p:ext uri="{BB962C8B-B14F-4D97-AF65-F5344CB8AC3E}">
        <p14:creationId xmlns:p14="http://schemas.microsoft.com/office/powerpoint/2010/main" val="2416404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Java Compilation</a:t>
            </a:r>
            <a:endParaRPr lang="en-CA" sz="3600" dirty="0"/>
          </a:p>
        </p:txBody>
      </p:sp>
      <p:sp>
        <p:nvSpPr>
          <p:cNvPr id="3" name="Content Placeholder 2"/>
          <p:cNvSpPr>
            <a:spLocks noGrp="1"/>
          </p:cNvSpPr>
          <p:nvPr>
            <p:ph idx="1"/>
          </p:nvPr>
        </p:nvSpPr>
        <p:spPr>
          <a:xfrm>
            <a:off x="685800" y="1753188"/>
            <a:ext cx="7772400" cy="4723812"/>
          </a:xfrm>
        </p:spPr>
        <p:txBody>
          <a:bodyPr>
            <a:normAutofit fontScale="92500"/>
          </a:bodyPr>
          <a:lstStyle/>
          <a:p>
            <a:r>
              <a:rPr lang="en-CA" dirty="0" smtClean="0">
                <a:solidFill>
                  <a:schemeClr val="tx1"/>
                </a:solidFill>
              </a:rPr>
              <a:t>Each class definition must be in a file whose name is the same as the class name, followed by </a:t>
            </a:r>
            <a:r>
              <a:rPr lang="en-CA" dirty="0" smtClean="0">
                <a:solidFill>
                  <a:srgbClr val="FF0000"/>
                </a:solidFill>
              </a:rPr>
              <a:t>.java</a:t>
            </a:r>
          </a:p>
          <a:p>
            <a:pPr lvl="1"/>
            <a:r>
              <a:rPr lang="en-CA" dirty="0" smtClean="0">
                <a:solidFill>
                  <a:schemeClr val="tx1"/>
                </a:solidFill>
              </a:rPr>
              <a:t>For example, the class </a:t>
            </a:r>
            <a:r>
              <a:rPr lang="en-CA" dirty="0" err="1" smtClean="0">
                <a:solidFill>
                  <a:schemeClr val="tx1"/>
                </a:solidFill>
              </a:rPr>
              <a:t>FirstProgram</a:t>
            </a:r>
            <a:r>
              <a:rPr lang="en-CA" dirty="0" smtClean="0">
                <a:solidFill>
                  <a:schemeClr val="tx1"/>
                </a:solidFill>
              </a:rPr>
              <a:t> must be in a file named FirstProgram.java</a:t>
            </a:r>
          </a:p>
          <a:p>
            <a:r>
              <a:rPr lang="en-CA" dirty="0" smtClean="0">
                <a:solidFill>
                  <a:schemeClr val="tx1"/>
                </a:solidFill>
              </a:rPr>
              <a:t>Each class is compiled with the command </a:t>
            </a:r>
            <a:r>
              <a:rPr lang="en-CA" dirty="0" err="1" smtClean="0">
                <a:solidFill>
                  <a:srgbClr val="FF0000"/>
                </a:solidFill>
              </a:rPr>
              <a:t>javac</a:t>
            </a:r>
            <a:r>
              <a:rPr lang="en-CA" dirty="0" smtClean="0">
                <a:solidFill>
                  <a:schemeClr val="tx1"/>
                </a:solidFill>
              </a:rPr>
              <a:t> followed by the name of the file in which the class resides</a:t>
            </a:r>
          </a:p>
          <a:p>
            <a:pPr lvl="1"/>
            <a:r>
              <a:rPr lang="en-CA" dirty="0" smtClean="0">
                <a:solidFill>
                  <a:schemeClr val="tx1"/>
                </a:solidFill>
              </a:rPr>
              <a:t>For example, </a:t>
            </a:r>
            <a:r>
              <a:rPr lang="en-CA" dirty="0" err="1" smtClean="0">
                <a:solidFill>
                  <a:srgbClr val="FF0000"/>
                </a:solidFill>
              </a:rPr>
              <a:t>javac</a:t>
            </a:r>
            <a:r>
              <a:rPr lang="en-CA" dirty="0" smtClean="0">
                <a:solidFill>
                  <a:srgbClr val="FF0000"/>
                </a:solidFill>
              </a:rPr>
              <a:t> FirstProgram.java</a:t>
            </a:r>
          </a:p>
          <a:p>
            <a:pPr lvl="1"/>
            <a:r>
              <a:rPr lang="en-CA" dirty="0" smtClean="0">
                <a:solidFill>
                  <a:schemeClr val="tx1"/>
                </a:solidFill>
              </a:rPr>
              <a:t>The result is a byte-code program whose filename is the same as the class followed by .class</a:t>
            </a:r>
          </a:p>
          <a:p>
            <a:pPr lvl="2"/>
            <a:r>
              <a:rPr lang="en-CA" dirty="0" smtClean="0">
                <a:solidFill>
                  <a:schemeClr val="tx1"/>
                </a:solidFill>
              </a:rPr>
              <a:t>For example,</a:t>
            </a:r>
            <a:r>
              <a:rPr lang="en-CA" dirty="0" smtClean="0">
                <a:solidFill>
                  <a:srgbClr val="FF0000"/>
                </a:solidFill>
              </a:rPr>
              <a:t> </a:t>
            </a:r>
            <a:r>
              <a:rPr lang="en-CA" dirty="0" err="1" smtClean="0">
                <a:solidFill>
                  <a:srgbClr val="FF0000"/>
                </a:solidFill>
              </a:rPr>
              <a:t>FirstProgram.class</a:t>
            </a:r>
            <a:endParaRPr lang="en-CA" dirty="0" smtClean="0">
              <a:solidFill>
                <a:srgbClr val="FF0000"/>
              </a:solidFill>
            </a:endParaRPr>
          </a:p>
          <a:p>
            <a:r>
              <a:rPr lang="en-CA" dirty="0" smtClean="0">
                <a:solidFill>
                  <a:schemeClr val="tx1"/>
                </a:solidFill>
              </a:rPr>
              <a:t>We’ll discuss how to compile a Java program and how to use Eclipse during lab</a:t>
            </a:r>
          </a:p>
        </p:txBody>
      </p:sp>
    </p:spTree>
    <p:extLst>
      <p:ext uri="{BB962C8B-B14F-4D97-AF65-F5344CB8AC3E}">
        <p14:creationId xmlns:p14="http://schemas.microsoft.com/office/powerpoint/2010/main" val="2438460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Running a Java Program</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A Java program can be given the </a:t>
            </a:r>
            <a:r>
              <a:rPr lang="en-CA" dirty="0" smtClean="0">
                <a:solidFill>
                  <a:srgbClr val="FF0000"/>
                </a:solidFill>
              </a:rPr>
              <a:t>run command</a:t>
            </a:r>
            <a:r>
              <a:rPr lang="en-CA" dirty="0" smtClean="0">
                <a:solidFill>
                  <a:schemeClr val="tx1"/>
                </a:solidFill>
              </a:rPr>
              <a:t> after all of its classes have been compiled</a:t>
            </a:r>
          </a:p>
          <a:p>
            <a:pPr lvl="1"/>
            <a:r>
              <a:rPr lang="en-CA" dirty="0" smtClean="0">
                <a:solidFill>
                  <a:schemeClr val="tx1"/>
                </a:solidFill>
              </a:rPr>
              <a:t>The run command is simply </a:t>
            </a:r>
            <a:r>
              <a:rPr lang="en-CA" dirty="0" smtClean="0">
                <a:solidFill>
                  <a:srgbClr val="FF0000"/>
                </a:solidFill>
              </a:rPr>
              <a:t>java</a:t>
            </a:r>
            <a:endParaRPr lang="en-CA" dirty="0" smtClean="0">
              <a:solidFill>
                <a:schemeClr val="tx1"/>
              </a:solidFill>
            </a:endParaRPr>
          </a:p>
          <a:p>
            <a:pPr lvl="1"/>
            <a:r>
              <a:rPr lang="en-CA" dirty="0" smtClean="0">
                <a:solidFill>
                  <a:schemeClr val="tx1"/>
                </a:solidFill>
              </a:rPr>
              <a:t>Follow the run command with just the name of the class (with nothing else, no extension)</a:t>
            </a:r>
          </a:p>
          <a:p>
            <a:pPr lvl="2"/>
            <a:r>
              <a:rPr lang="en-CA" dirty="0" smtClean="0">
                <a:solidFill>
                  <a:schemeClr val="tx1"/>
                </a:solidFill>
              </a:rPr>
              <a:t>For example: </a:t>
            </a:r>
            <a:r>
              <a:rPr lang="en-CA" dirty="0" smtClean="0">
                <a:solidFill>
                  <a:srgbClr val="FF0000"/>
                </a:solidFill>
              </a:rPr>
              <a:t>java </a:t>
            </a:r>
            <a:r>
              <a:rPr lang="en-CA" dirty="0" err="1" smtClean="0">
                <a:solidFill>
                  <a:srgbClr val="FF0000"/>
                </a:solidFill>
              </a:rPr>
              <a:t>FirstProgram</a:t>
            </a:r>
            <a:r>
              <a:rPr lang="en-CA" dirty="0" smtClean="0">
                <a:solidFill>
                  <a:schemeClr val="tx1"/>
                </a:solidFill>
              </a:rPr>
              <a:t> </a:t>
            </a:r>
          </a:p>
          <a:p>
            <a:pPr lvl="1"/>
            <a:r>
              <a:rPr lang="en-CA" dirty="0" smtClean="0">
                <a:solidFill>
                  <a:srgbClr val="FF0000"/>
                </a:solidFill>
              </a:rPr>
              <a:t>You can run a class only if it contains the main method</a:t>
            </a:r>
            <a:r>
              <a:rPr lang="en-CA" dirty="0" smtClean="0">
                <a:solidFill>
                  <a:schemeClr val="tx1"/>
                </a:solidFill>
              </a:rPr>
              <a:t> (the system will be able to load and run all other necessary classes automatically)</a:t>
            </a:r>
          </a:p>
          <a:p>
            <a:pPr lvl="1"/>
            <a:r>
              <a:rPr lang="en-CA" dirty="0" smtClean="0">
                <a:solidFill>
                  <a:schemeClr val="tx1"/>
                </a:solidFill>
              </a:rPr>
              <a:t>The main method looks like this:</a:t>
            </a:r>
          </a:p>
          <a:p>
            <a:pPr marL="68580" indent="0">
              <a:buNone/>
            </a:pPr>
            <a:r>
              <a:rPr lang="en-CA" dirty="0">
                <a:solidFill>
                  <a:schemeClr val="tx1"/>
                </a:solidFill>
              </a:rPr>
              <a:t>	</a:t>
            </a:r>
            <a:r>
              <a:rPr lang="en-CA" dirty="0" smtClean="0">
                <a:solidFill>
                  <a:schemeClr val="tx1"/>
                </a:solidFill>
              </a:rPr>
              <a:t>public static void main(String[] </a:t>
            </a:r>
            <a:r>
              <a:rPr lang="en-CA" dirty="0" err="1" smtClean="0">
                <a:solidFill>
                  <a:schemeClr val="tx1"/>
                </a:solidFill>
              </a:rPr>
              <a:t>args</a:t>
            </a:r>
            <a:r>
              <a:rPr lang="en-CA" dirty="0" smtClean="0">
                <a:solidFill>
                  <a:schemeClr val="tx1"/>
                </a:solidFill>
              </a:rPr>
              <a:t>)</a:t>
            </a:r>
          </a:p>
          <a:p>
            <a:pPr lvl="2"/>
            <a:endParaRPr lang="en-CA" dirty="0" smtClean="0">
              <a:solidFill>
                <a:schemeClr val="tx1"/>
              </a:solidFill>
            </a:endParaRPr>
          </a:p>
        </p:txBody>
      </p:sp>
    </p:spTree>
    <p:extLst>
      <p:ext uri="{BB962C8B-B14F-4D97-AF65-F5344CB8AC3E}">
        <p14:creationId xmlns:p14="http://schemas.microsoft.com/office/powerpoint/2010/main" val="83480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Running Java in Eclipse</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solidFill>
                  <a:schemeClr val="tx1"/>
                </a:solidFill>
              </a:rPr>
              <a:t>We’ll go over this in lab, it’s pretty straightforward to use Eclipse for basic day-to-day development</a:t>
            </a:r>
          </a:p>
          <a:p>
            <a:pPr lvl="1"/>
            <a:r>
              <a:rPr lang="en-CA" dirty="0" smtClean="0">
                <a:solidFill>
                  <a:schemeClr val="tx1"/>
                </a:solidFill>
              </a:rPr>
              <a:t>Of course, Eclipse has plenty of advanced options and features, but that’s outside of our scope</a:t>
            </a:r>
          </a:p>
          <a:p>
            <a:r>
              <a:rPr lang="en-CA" dirty="0" smtClean="0">
                <a:solidFill>
                  <a:schemeClr val="tx1"/>
                </a:solidFill>
              </a:rPr>
              <a:t>Interactive video tutorials are available at the following link, and you can find plenty of content on </a:t>
            </a:r>
            <a:r>
              <a:rPr lang="en-CA" dirty="0" err="1" smtClean="0">
                <a:solidFill>
                  <a:schemeClr val="tx1"/>
                </a:solidFill>
              </a:rPr>
              <a:t>youtube</a:t>
            </a:r>
            <a:r>
              <a:rPr lang="en-CA" dirty="0" smtClean="0">
                <a:solidFill>
                  <a:schemeClr val="tx1"/>
                </a:solidFill>
              </a:rPr>
              <a:t> as well  </a:t>
            </a:r>
            <a:endParaRPr lang="en-CA" dirty="0"/>
          </a:p>
          <a:p>
            <a:pPr marL="68580" indent="0">
              <a:buNone/>
            </a:pPr>
            <a:r>
              <a:rPr lang="en-CA" dirty="0" smtClean="0"/>
              <a:t>eclipsetutorial.sourceforge.net/totalbeginner.html</a:t>
            </a:r>
            <a:endParaRPr lang="en-CA" dirty="0" smtClean="0">
              <a:solidFill>
                <a:schemeClr val="tx1"/>
              </a:solidFill>
            </a:endParaRPr>
          </a:p>
          <a:p>
            <a:pPr lvl="2"/>
            <a:endParaRPr lang="en-CA" dirty="0" smtClean="0">
              <a:solidFill>
                <a:schemeClr val="tx1"/>
              </a:solidFill>
            </a:endParaRPr>
          </a:p>
        </p:txBody>
      </p:sp>
    </p:spTree>
    <p:extLst>
      <p:ext uri="{BB962C8B-B14F-4D97-AF65-F5344CB8AC3E}">
        <p14:creationId xmlns:p14="http://schemas.microsoft.com/office/powerpoint/2010/main" val="227074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dirty="0" smtClean="0"/>
              <a:t>60-212: Labs and Assignments</a:t>
            </a:r>
            <a:endParaRPr lang="en-CA" dirty="0"/>
          </a:p>
        </p:txBody>
      </p:sp>
      <p:sp>
        <p:nvSpPr>
          <p:cNvPr id="3" name="Content Placeholder 2"/>
          <p:cNvSpPr>
            <a:spLocks noGrp="1"/>
          </p:cNvSpPr>
          <p:nvPr>
            <p:ph idx="1"/>
          </p:nvPr>
        </p:nvSpPr>
        <p:spPr>
          <a:xfrm>
            <a:off x="685800" y="1753188"/>
            <a:ext cx="7772400" cy="4723812"/>
          </a:xfrm>
        </p:spPr>
        <p:txBody>
          <a:bodyPr>
            <a:normAutofit fontScale="92500" lnSpcReduction="10000"/>
          </a:bodyPr>
          <a:lstStyle/>
          <a:p>
            <a:r>
              <a:rPr lang="en-CA" dirty="0" smtClean="0"/>
              <a:t>Labs </a:t>
            </a:r>
            <a:r>
              <a:rPr lang="en-CA" dirty="0"/>
              <a:t>start </a:t>
            </a:r>
            <a:r>
              <a:rPr lang="en-CA" dirty="0" smtClean="0"/>
              <a:t>this week</a:t>
            </a:r>
          </a:p>
          <a:p>
            <a:pPr lvl="1"/>
            <a:r>
              <a:rPr lang="en-CA" dirty="0" smtClean="0"/>
              <a:t>Labs and assignments are due every Monday, a week after they are assigned</a:t>
            </a:r>
          </a:p>
          <a:p>
            <a:pPr lvl="1"/>
            <a:r>
              <a:rPr lang="en-CA" dirty="0" smtClean="0"/>
              <a:t>You will demo your lab/assignment work in lab for grading (it’s more efficient for me and the GA)</a:t>
            </a:r>
          </a:p>
          <a:p>
            <a:pPr lvl="1"/>
            <a:r>
              <a:rPr lang="en-CA" dirty="0" smtClean="0"/>
              <a:t>Show us what you </a:t>
            </a:r>
            <a:r>
              <a:rPr lang="en-CA" dirty="0" smtClean="0"/>
              <a:t>submitted, we’ll either check time-stamps or have you download your submitted code right in front of us</a:t>
            </a:r>
            <a:endParaRPr lang="en-CA" dirty="0" smtClean="0"/>
          </a:p>
          <a:p>
            <a:r>
              <a:rPr lang="en-CA" dirty="0" smtClean="0"/>
              <a:t>Assignments and labs must all be submitted online in order to verify that you completed the work on time</a:t>
            </a:r>
          </a:p>
          <a:p>
            <a:pPr lvl="1"/>
            <a:r>
              <a:rPr lang="en-CA" dirty="0" smtClean="0"/>
              <a:t>Your work will simply not be graded if it’s late without a valid reason (validity determined by me)</a:t>
            </a:r>
          </a:p>
          <a:p>
            <a:r>
              <a:rPr lang="en-CA" dirty="0" smtClean="0"/>
              <a:t>Lab attendance is mandatory</a:t>
            </a:r>
          </a:p>
          <a:p>
            <a:pPr lvl="1"/>
            <a:r>
              <a:rPr lang="en-CA" dirty="0" smtClean="0"/>
              <a:t>Attend your proper lab </a:t>
            </a:r>
            <a:r>
              <a:rPr lang="en-CA" dirty="0" smtClean="0"/>
              <a:t>section</a:t>
            </a:r>
            <a:endParaRPr lang="en-CA" dirty="0"/>
          </a:p>
        </p:txBody>
      </p:sp>
    </p:spTree>
    <p:extLst>
      <p:ext uri="{BB962C8B-B14F-4D97-AF65-F5344CB8AC3E}">
        <p14:creationId xmlns:p14="http://schemas.microsoft.com/office/powerpoint/2010/main" val="2529566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dirty="0" smtClean="0"/>
              <a:t>60-212: Labs and Assignments</a:t>
            </a:r>
            <a:endParaRPr lang="en-CA"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t>Why are we grading them in lab like this?</a:t>
            </a:r>
          </a:p>
          <a:p>
            <a:pPr lvl="1"/>
            <a:r>
              <a:rPr lang="en-CA" dirty="0" smtClean="0"/>
              <a:t>We want you to attend labs, students will skip labs if nothing is due (thinking they are too awesome for lab time) and then their performance will suffer (proving that they are not too awesome for lab time)</a:t>
            </a:r>
            <a:endParaRPr lang="en-CA" dirty="0" smtClean="0"/>
          </a:p>
          <a:p>
            <a:pPr lvl="1"/>
            <a:r>
              <a:rPr lang="en-CA" dirty="0" smtClean="0"/>
              <a:t>I was thinking of other ways to do this, but this seems to be the fairest for the whole class</a:t>
            </a:r>
          </a:p>
          <a:p>
            <a:pPr lvl="2"/>
            <a:r>
              <a:rPr lang="en-CA" dirty="0" smtClean="0"/>
              <a:t>Could assign everything in lab and make them due in lab, but I still have to post the lab/assignments online on time for the Monday lab which technically gives the Wednesday lab an extra two days which is unfair</a:t>
            </a:r>
          </a:p>
          <a:p>
            <a:pPr lvl="1"/>
            <a:endParaRPr lang="en-CA" dirty="0"/>
          </a:p>
        </p:txBody>
      </p:sp>
    </p:spTree>
    <p:extLst>
      <p:ext uri="{BB962C8B-B14F-4D97-AF65-F5344CB8AC3E}">
        <p14:creationId xmlns:p14="http://schemas.microsoft.com/office/powerpoint/2010/main" val="172384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lstStyle/>
          <a:p>
            <a:r>
              <a:rPr lang="en-CA" sz="3600" dirty="0" smtClean="0"/>
              <a:t>60-212: Labs and Assignments</a:t>
            </a:r>
            <a:endParaRPr lang="en-CA" sz="3600" dirty="0"/>
          </a:p>
        </p:txBody>
      </p:sp>
      <p:sp>
        <p:nvSpPr>
          <p:cNvPr id="3" name="Content Placeholder 2"/>
          <p:cNvSpPr>
            <a:spLocks noGrp="1"/>
          </p:cNvSpPr>
          <p:nvPr>
            <p:ph idx="1"/>
          </p:nvPr>
        </p:nvSpPr>
        <p:spPr>
          <a:xfrm>
            <a:off x="685800" y="1753188"/>
            <a:ext cx="7772400" cy="4723812"/>
          </a:xfrm>
        </p:spPr>
        <p:txBody>
          <a:bodyPr>
            <a:normAutofit lnSpcReduction="10000"/>
          </a:bodyPr>
          <a:lstStyle/>
          <a:p>
            <a:r>
              <a:rPr lang="en-CA" dirty="0" smtClean="0"/>
              <a:t>First lab (which is today) will be an easy intro to Eclipse (Java IDE) and we will make our first Java application</a:t>
            </a:r>
          </a:p>
          <a:p>
            <a:r>
              <a:rPr lang="en-CA" dirty="0" smtClean="0"/>
              <a:t>In any lab session, you should be able to do the majority of the work for the </a:t>
            </a:r>
            <a:r>
              <a:rPr lang="en-CA" dirty="0" smtClean="0"/>
              <a:t>lab for that week </a:t>
            </a:r>
            <a:r>
              <a:rPr lang="en-CA" dirty="0" smtClean="0"/>
              <a:t>(stick around and try to get as much done as you can – it’s your best opportunity to ask questions as the GA and I will both be there)</a:t>
            </a:r>
          </a:p>
          <a:p>
            <a:r>
              <a:rPr lang="en-CA" dirty="0" smtClean="0"/>
              <a:t>The GA and I will grade your assignments and labs during (and only during) lab sessions, so be there</a:t>
            </a:r>
          </a:p>
          <a:p>
            <a:pPr lvl="1"/>
            <a:r>
              <a:rPr lang="en-CA" dirty="0" smtClean="0">
                <a:solidFill>
                  <a:srgbClr val="FF0000"/>
                </a:solidFill>
              </a:rPr>
              <a:t>We will be there to help you work on what’s due in a week, not to debug what’s due that day</a:t>
            </a:r>
            <a:endParaRPr lang="en-CA" dirty="0">
              <a:solidFill>
                <a:srgbClr val="FF0000"/>
              </a:solidFill>
            </a:endParaRPr>
          </a:p>
        </p:txBody>
      </p:sp>
    </p:spTree>
    <p:extLst>
      <p:ext uri="{BB962C8B-B14F-4D97-AF65-F5344CB8AC3E}">
        <p14:creationId xmlns:p14="http://schemas.microsoft.com/office/powerpoint/2010/main" val="99460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60-212: Evaluation</a:t>
            </a:r>
            <a:endParaRPr lang="en-CA" sz="3600" dirty="0"/>
          </a:p>
        </p:txBody>
      </p:sp>
      <p:sp>
        <p:nvSpPr>
          <p:cNvPr id="3" name="Content Placeholder 2"/>
          <p:cNvSpPr>
            <a:spLocks noGrp="1"/>
          </p:cNvSpPr>
          <p:nvPr>
            <p:ph idx="1"/>
          </p:nvPr>
        </p:nvSpPr>
        <p:spPr>
          <a:xfrm>
            <a:off x="685800" y="1753188"/>
            <a:ext cx="7772400" cy="4723812"/>
          </a:xfrm>
        </p:spPr>
        <p:txBody>
          <a:bodyPr>
            <a:normAutofit fontScale="92500"/>
          </a:bodyPr>
          <a:lstStyle/>
          <a:p>
            <a:r>
              <a:rPr lang="en-CA" dirty="0" smtClean="0"/>
              <a:t>Assignments (weekly, 1% each, 10% total)</a:t>
            </a:r>
          </a:p>
          <a:p>
            <a:r>
              <a:rPr lang="en-CA" dirty="0" smtClean="0"/>
              <a:t>Labs (weekly, 1% each, 10% total)</a:t>
            </a:r>
          </a:p>
          <a:p>
            <a:r>
              <a:rPr lang="en-CA" dirty="0" smtClean="0"/>
              <a:t>Midterm 1 (25%, June 7</a:t>
            </a:r>
            <a:r>
              <a:rPr lang="en-CA" baseline="30000" dirty="0" smtClean="0"/>
              <a:t>th</a:t>
            </a:r>
            <a:r>
              <a:rPr lang="en-CA" dirty="0" smtClean="0"/>
              <a:t> 2017, during lecture)</a:t>
            </a:r>
          </a:p>
          <a:p>
            <a:r>
              <a:rPr lang="en-CA" dirty="0" smtClean="0"/>
              <a:t>Midterm 2 (25%, July 19</a:t>
            </a:r>
            <a:r>
              <a:rPr lang="en-CA" baseline="30000" dirty="0" smtClean="0"/>
              <a:t>th</a:t>
            </a:r>
            <a:r>
              <a:rPr lang="en-CA" dirty="0" smtClean="0"/>
              <a:t>, 2017, during lecture)</a:t>
            </a:r>
          </a:p>
          <a:p>
            <a:r>
              <a:rPr lang="en-CA" dirty="0" smtClean="0"/>
              <a:t>Final Exam (30%, Aug 15</a:t>
            </a:r>
            <a:r>
              <a:rPr lang="en-CA" baseline="30000" dirty="0" smtClean="0"/>
              <a:t>th</a:t>
            </a:r>
            <a:r>
              <a:rPr lang="en-CA" dirty="0" smtClean="0"/>
              <a:t>, 2017, location TBA)</a:t>
            </a:r>
          </a:p>
          <a:p>
            <a:endParaRPr lang="en-CA" dirty="0"/>
          </a:p>
          <a:p>
            <a:pPr lvl="1"/>
            <a:r>
              <a:rPr lang="en-CA" dirty="0" smtClean="0"/>
              <a:t>*during reading week, no lectures or labs</a:t>
            </a:r>
          </a:p>
          <a:p>
            <a:pPr lvl="1"/>
            <a:r>
              <a:rPr lang="en-CA" dirty="0" smtClean="0"/>
              <a:t>*during reading week, we will still have office hours</a:t>
            </a:r>
          </a:p>
          <a:p>
            <a:pPr lvl="1"/>
            <a:r>
              <a:rPr lang="en-CA" dirty="0" smtClean="0"/>
              <a:t>*</a:t>
            </a:r>
            <a:r>
              <a:rPr lang="en-CA" dirty="0" smtClean="0"/>
              <a:t>during weeks of midterms, you will still have assignments and labs due</a:t>
            </a:r>
          </a:p>
          <a:p>
            <a:pPr lvl="2"/>
            <a:r>
              <a:rPr lang="en-CA" dirty="0" smtClean="0"/>
              <a:t>It has to be this way because we have a tight schedule</a:t>
            </a:r>
          </a:p>
          <a:p>
            <a:pPr lvl="2"/>
            <a:r>
              <a:rPr lang="en-CA" dirty="0" smtClean="0"/>
              <a:t>Sorry</a:t>
            </a:r>
            <a:endParaRPr lang="en-CA" dirty="0"/>
          </a:p>
        </p:txBody>
      </p:sp>
    </p:spTree>
    <p:extLst>
      <p:ext uri="{BB962C8B-B14F-4D97-AF65-F5344CB8AC3E}">
        <p14:creationId xmlns:p14="http://schemas.microsoft.com/office/powerpoint/2010/main" val="1957501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60-212: Evaluation</a:t>
            </a:r>
            <a:endParaRPr lang="en-CA" sz="3600" dirty="0"/>
          </a:p>
        </p:txBody>
      </p:sp>
      <p:sp>
        <p:nvSpPr>
          <p:cNvPr id="3" name="Content Placeholder 2"/>
          <p:cNvSpPr>
            <a:spLocks noGrp="1"/>
          </p:cNvSpPr>
          <p:nvPr>
            <p:ph idx="1"/>
          </p:nvPr>
        </p:nvSpPr>
        <p:spPr>
          <a:xfrm>
            <a:off x="685800" y="1753188"/>
            <a:ext cx="7772400" cy="4723812"/>
          </a:xfrm>
        </p:spPr>
        <p:txBody>
          <a:bodyPr>
            <a:normAutofit fontScale="92500" lnSpcReduction="10000"/>
          </a:bodyPr>
          <a:lstStyle/>
          <a:p>
            <a:r>
              <a:rPr lang="en-CA" dirty="0" smtClean="0"/>
              <a:t>Tests are open book (yay!)</a:t>
            </a:r>
          </a:p>
          <a:p>
            <a:pPr lvl="1"/>
            <a:r>
              <a:rPr lang="en-CA" dirty="0" smtClean="0"/>
              <a:t>Unmarked textbook and/or printed lecture slides </a:t>
            </a:r>
            <a:r>
              <a:rPr lang="en-CA" dirty="0" smtClean="0"/>
              <a:t>only</a:t>
            </a:r>
            <a:endParaRPr lang="en-CA" dirty="0" smtClean="0"/>
          </a:p>
          <a:p>
            <a:pPr lvl="1"/>
            <a:r>
              <a:rPr lang="en-CA" dirty="0" smtClean="0">
                <a:solidFill>
                  <a:srgbClr val="FF0000"/>
                </a:solidFill>
              </a:rPr>
              <a:t>The trick is to be so prepared that you don’t need slides or the book</a:t>
            </a:r>
          </a:p>
          <a:p>
            <a:r>
              <a:rPr lang="en-CA" dirty="0" smtClean="0"/>
              <a:t>Textbook is in course outline</a:t>
            </a:r>
          </a:p>
          <a:p>
            <a:pPr lvl="1"/>
            <a:r>
              <a:rPr lang="en-CA" dirty="0" smtClean="0"/>
              <a:t>Find the Java API online at </a:t>
            </a:r>
            <a:r>
              <a:rPr lang="en-CA" dirty="0"/>
              <a:t>https://docs.oracle.com/javase/7/docs/api</a:t>
            </a:r>
            <a:r>
              <a:rPr lang="en-CA" dirty="0" smtClean="0"/>
              <a:t>/</a:t>
            </a:r>
          </a:p>
          <a:p>
            <a:pPr lvl="1"/>
            <a:r>
              <a:rPr lang="en-CA" dirty="0" smtClean="0"/>
              <a:t>Find all the solutions to your Java programming issues at stackoverflow.com</a:t>
            </a:r>
          </a:p>
          <a:p>
            <a:pPr lvl="2"/>
            <a:r>
              <a:rPr lang="en-CA" dirty="0" smtClean="0"/>
              <a:t>I’m not kidding</a:t>
            </a:r>
          </a:p>
          <a:p>
            <a:pPr lvl="2"/>
            <a:r>
              <a:rPr lang="en-CA" dirty="0" smtClean="0"/>
              <a:t>I guarantee you’re not the first person to get any error you ever get when programming in Java</a:t>
            </a:r>
          </a:p>
          <a:p>
            <a:pPr lvl="1"/>
            <a:r>
              <a:rPr lang="en-CA" dirty="0" smtClean="0"/>
              <a:t>Find solutions to any other issues you might be having (whether they’re Java-related or not) at google.ca </a:t>
            </a:r>
          </a:p>
          <a:p>
            <a:pPr marL="68580" indent="0">
              <a:buNone/>
            </a:pPr>
            <a:endParaRPr lang="en-CA" dirty="0"/>
          </a:p>
        </p:txBody>
      </p:sp>
    </p:spTree>
    <p:extLst>
      <p:ext uri="{BB962C8B-B14F-4D97-AF65-F5344CB8AC3E}">
        <p14:creationId xmlns:p14="http://schemas.microsoft.com/office/powerpoint/2010/main" val="280584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smtClean="0"/>
              <a:t>60-212: Policies</a:t>
            </a:r>
            <a:endParaRPr lang="en-CA" sz="3600" dirty="0"/>
          </a:p>
        </p:txBody>
      </p:sp>
      <p:sp>
        <p:nvSpPr>
          <p:cNvPr id="3" name="Content Placeholder 2"/>
          <p:cNvSpPr>
            <a:spLocks noGrp="1"/>
          </p:cNvSpPr>
          <p:nvPr>
            <p:ph idx="1"/>
          </p:nvPr>
        </p:nvSpPr>
        <p:spPr>
          <a:xfrm>
            <a:off x="685800" y="1753188"/>
            <a:ext cx="7772400" cy="4723812"/>
          </a:xfrm>
        </p:spPr>
        <p:txBody>
          <a:bodyPr>
            <a:normAutofit/>
          </a:bodyPr>
          <a:lstStyle/>
          <a:p>
            <a:r>
              <a:rPr lang="en-CA" dirty="0" smtClean="0"/>
              <a:t>My policy for late assignments/labs:</a:t>
            </a:r>
          </a:p>
          <a:p>
            <a:pPr lvl="1"/>
            <a:r>
              <a:rPr lang="en-CA" dirty="0" smtClean="0"/>
              <a:t>Your late submission will be marked out of zero</a:t>
            </a:r>
          </a:p>
          <a:p>
            <a:r>
              <a:rPr lang="en-CA" dirty="0" smtClean="0"/>
              <a:t>My policy for missed midterms:</a:t>
            </a:r>
          </a:p>
          <a:p>
            <a:pPr lvl="1"/>
            <a:r>
              <a:rPr lang="en-CA" dirty="0" smtClean="0"/>
              <a:t>Schedule a rewrite or distribute the grades elsewhere, at my discretion (most likely you will be rewriting)</a:t>
            </a:r>
          </a:p>
          <a:p>
            <a:pPr lvl="2"/>
            <a:r>
              <a:rPr lang="en-CA" dirty="0" smtClean="0"/>
              <a:t>Only with valid reason and supporting documentation (again, my discretion)</a:t>
            </a:r>
          </a:p>
          <a:p>
            <a:r>
              <a:rPr lang="en-CA" dirty="0" smtClean="0"/>
              <a:t>My policy for missed exam:</a:t>
            </a:r>
          </a:p>
          <a:p>
            <a:pPr lvl="1"/>
            <a:r>
              <a:rPr lang="en-CA" dirty="0" smtClean="0"/>
              <a:t>Schedule a rewrite</a:t>
            </a:r>
          </a:p>
          <a:p>
            <a:pPr lvl="2"/>
            <a:r>
              <a:rPr lang="en-CA" dirty="0" smtClean="0"/>
              <a:t>Only with valid reason</a:t>
            </a:r>
            <a:r>
              <a:rPr lang="en-CA" dirty="0"/>
              <a:t> and supporting documentation</a:t>
            </a:r>
            <a:r>
              <a:rPr lang="en-CA" dirty="0" smtClean="0"/>
              <a:t> (again, my discretion)</a:t>
            </a:r>
          </a:p>
          <a:p>
            <a:pPr marL="68580" indent="0">
              <a:buNone/>
            </a:pPr>
            <a:endParaRPr lang="en-CA" dirty="0"/>
          </a:p>
        </p:txBody>
      </p:sp>
    </p:spTree>
    <p:extLst>
      <p:ext uri="{BB962C8B-B14F-4D97-AF65-F5344CB8AC3E}">
        <p14:creationId xmlns:p14="http://schemas.microsoft.com/office/powerpoint/2010/main" val="4290434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1277</TotalTime>
  <Words>2122</Words>
  <Application>Microsoft Office PowerPoint</Application>
  <PresentationFormat>On-screen Show (4:3)</PresentationFormat>
  <Paragraphs>299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Austin</vt:lpstr>
      <vt:lpstr>Introduction</vt:lpstr>
      <vt:lpstr>Outline</vt:lpstr>
      <vt:lpstr>60-212: Contact Info</vt:lpstr>
      <vt:lpstr>60-212: Labs and Assignments</vt:lpstr>
      <vt:lpstr>60-212: Labs and Assignments</vt:lpstr>
      <vt:lpstr>60-212: Labs and Assignments</vt:lpstr>
      <vt:lpstr>60-212: Evaluation</vt:lpstr>
      <vt:lpstr>60-212: Evaluation</vt:lpstr>
      <vt:lpstr>60-212: Policies</vt:lpstr>
      <vt:lpstr>60-212: General</vt:lpstr>
      <vt:lpstr>Intro to Java</vt:lpstr>
      <vt:lpstr>Objects, Methods, and Classes</vt:lpstr>
      <vt:lpstr>Objects, Methods, and Classes</vt:lpstr>
      <vt:lpstr>Objects, Methods, and Classes</vt:lpstr>
      <vt:lpstr>Objects, Methods, and Classes</vt:lpstr>
      <vt:lpstr>Objects, Methods, and Classes</vt:lpstr>
      <vt:lpstr>Objects, Methods, and Classes</vt:lpstr>
      <vt:lpstr>Objects, Methods, and Classes</vt:lpstr>
      <vt:lpstr>Java Application Programs</vt:lpstr>
      <vt:lpstr>Your First Program!!</vt:lpstr>
      <vt:lpstr>Your First Program!!</vt:lpstr>
      <vt:lpstr>Your First Program!!</vt:lpstr>
      <vt:lpstr>Your First Program!!</vt:lpstr>
      <vt:lpstr>Your First Program!!</vt:lpstr>
      <vt:lpstr>Your First Program!!</vt:lpstr>
      <vt:lpstr>Your First Program!!</vt:lpstr>
      <vt:lpstr>Your First Program!!</vt:lpstr>
      <vt:lpstr>Your First Program!!</vt:lpstr>
      <vt:lpstr>System.out.println</vt:lpstr>
      <vt:lpstr>Variable Declaration</vt:lpstr>
      <vt:lpstr>Variable Declaration</vt:lpstr>
      <vt:lpstr>Variable Declaration</vt:lpstr>
      <vt:lpstr>Assignment Operator</vt:lpstr>
      <vt:lpstr>Java Compilation</vt:lpstr>
      <vt:lpstr>Running a Java Program</vt:lpstr>
      <vt:lpstr>Running Java in Eclipse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dc:creator>
  <cp:lastModifiedBy>r s</cp:lastModifiedBy>
  <cp:revision>60</cp:revision>
  <dcterms:created xsi:type="dcterms:W3CDTF">2006-08-16T00:00:00Z</dcterms:created>
  <dcterms:modified xsi:type="dcterms:W3CDTF">2017-05-08T18:33:41Z</dcterms:modified>
</cp:coreProperties>
</file>