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6" r:id="rId17"/>
    <p:sldId id="305" r:id="rId18"/>
    <p:sldId id="307" r:id="rId19"/>
    <p:sldId id="308" r:id="rId20"/>
    <p:sldId id="309" r:id="rId21"/>
    <p:sldId id="310" r:id="rId22"/>
    <p:sldId id="311" r:id="rId23"/>
    <p:sldId id="312" r:id="rId24"/>
    <p:sldId id="314" r:id="rId25"/>
    <p:sldId id="315" r:id="rId26"/>
    <p:sldId id="316" r:id="rId27"/>
    <p:sldId id="317" r:id="rId28"/>
    <p:sldId id="318" r:id="rId29"/>
    <p:sldId id="320" r:id="rId30"/>
    <p:sldId id="321" r:id="rId31"/>
    <p:sldId id="322" r:id="rId32"/>
    <p:sldId id="323" r:id="rId33"/>
    <p:sldId id="324" r:id="rId34"/>
    <p:sldId id="326" r:id="rId35"/>
    <p:sldId id="325"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6" r:id="rId52"/>
    <p:sldId id="343" r:id="rId53"/>
    <p:sldId id="344" r:id="rId54"/>
    <p:sldId id="345" r:id="rId55"/>
    <p:sldId id="347" r:id="rId56"/>
    <p:sldId id="342" r:id="rId57"/>
    <p:sldId id="348" r:id="rId58"/>
    <p:sldId id="349" r:id="rId59"/>
    <p:sldId id="350" r:id="rId60"/>
    <p:sldId id="351" r:id="rId61"/>
    <p:sldId id="352" r:id="rId62"/>
    <p:sldId id="353" r:id="rId63"/>
    <p:sldId id="354" r:id="rId64"/>
    <p:sldId id="355" r:id="rId65"/>
    <p:sldId id="356" r:id="rId66"/>
    <p:sldId id="357"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619"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6/28/2017</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6/28/2017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6/28/2017</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6/28/2017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5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5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5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5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5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365" y="2641240"/>
            <a:ext cx="3313355" cy="1702160"/>
          </a:xfrm>
        </p:spPr>
        <p:txBody>
          <a:bodyPr>
            <a:normAutofit/>
          </a:bodyPr>
          <a:lstStyle/>
          <a:p>
            <a:r>
              <a:rPr lang="en-CA" dirty="0"/>
              <a:t>Frames, GUIs, and Events</a:t>
            </a:r>
          </a:p>
        </p:txBody>
      </p:sp>
      <p:sp>
        <p:nvSpPr>
          <p:cNvPr id="3" name="Subtitle 2"/>
          <p:cNvSpPr>
            <a:spLocks noGrp="1"/>
          </p:cNvSpPr>
          <p:nvPr>
            <p:ph type="subTitle" idx="1"/>
          </p:nvPr>
        </p:nvSpPr>
        <p:spPr>
          <a:xfrm>
            <a:off x="4733365" y="4876800"/>
            <a:ext cx="3309803" cy="1260629"/>
          </a:xfrm>
        </p:spPr>
        <p:txBody>
          <a:bodyPr>
            <a:normAutofit lnSpcReduction="10000"/>
          </a:bodyPr>
          <a:lstStyle/>
          <a:p>
            <a:r>
              <a:rPr lang="en-CA" dirty="0"/>
              <a:t>Ryan Scott</a:t>
            </a:r>
          </a:p>
          <a:p>
            <a:r>
              <a:rPr lang="en-CA" dirty="0"/>
              <a:t>PhD Student</a:t>
            </a:r>
            <a:br>
              <a:rPr lang="en-CA" dirty="0"/>
            </a:br>
            <a:r>
              <a:rPr lang="en-CA" dirty="0"/>
              <a:t>Computer Science</a:t>
            </a:r>
          </a:p>
          <a:p>
            <a:r>
              <a:rPr lang="en-CA" dirty="0"/>
              <a:t>University of Windsor</a:t>
            </a:r>
          </a:p>
        </p:txBody>
      </p:sp>
      <p:sp>
        <p:nvSpPr>
          <p:cNvPr id="4" name="Subtitle 2"/>
          <p:cNvSpPr txBox="1">
            <a:spLocks/>
          </p:cNvSpPr>
          <p:nvPr/>
        </p:nvSpPr>
        <p:spPr>
          <a:xfrm>
            <a:off x="4765895" y="762000"/>
            <a:ext cx="3309803" cy="1260629"/>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76000"/>
              <a:buFont typeface="Wingdings 2" pitchFamily="18" charset="2"/>
              <a:buNone/>
              <a:defRPr sz="1800" kern="1200">
                <a:solidFill>
                  <a:srgbClr val="424242"/>
                </a:solidFill>
                <a:latin typeface="+mn-lt"/>
                <a:ea typeface="+mn-ea"/>
                <a:cs typeface="+mn-cs"/>
              </a:defRPr>
            </a:lvl1pPr>
            <a:lvl2pPr marL="457200" indent="0" algn="ctr" defTabSz="914400" rtl="0" eaLnBrk="1" latinLnBrk="0" hangingPunct="1">
              <a:spcBef>
                <a:spcPct val="20000"/>
              </a:spcBef>
              <a:buClr>
                <a:schemeClr val="accent1"/>
              </a:buClr>
              <a:buSzPct val="76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76000"/>
              <a:buFont typeface="Wingdings 2" pitchFamily="18" charset="2"/>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r>
              <a:rPr lang="en-CA" dirty="0">
                <a:solidFill>
                  <a:schemeClr val="bg1"/>
                </a:solidFill>
              </a:rPr>
              <a:t>03-60-212</a:t>
            </a:r>
            <a:br>
              <a:rPr lang="en-CA" dirty="0">
                <a:solidFill>
                  <a:schemeClr val="bg1"/>
                </a:solidFill>
              </a:rPr>
            </a:br>
            <a:endParaRPr lang="en-CA" dirty="0">
              <a:solidFill>
                <a:schemeClr val="bg1"/>
              </a:solidFill>
            </a:endParaRPr>
          </a:p>
          <a:p>
            <a:r>
              <a:rPr lang="en-CA" dirty="0">
                <a:solidFill>
                  <a:schemeClr val="bg1"/>
                </a:solidFill>
              </a:rPr>
              <a:t>Object-Oriented Programming in Java</a:t>
            </a:r>
          </a:p>
        </p:txBody>
      </p:sp>
    </p:spTree>
    <p:extLst>
      <p:ext uri="{BB962C8B-B14F-4D97-AF65-F5344CB8AC3E}">
        <p14:creationId xmlns:p14="http://schemas.microsoft.com/office/powerpoint/2010/main" val="175318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The Container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Any class that is a descendant of Container is considered a Container as well</a:t>
            </a:r>
          </a:p>
          <a:p>
            <a:pPr lvl="1"/>
            <a:r>
              <a:rPr lang="en-CA" dirty="0">
                <a:solidFill>
                  <a:schemeClr val="tx1"/>
                </a:solidFill>
              </a:rPr>
              <a:t>The Container class is found in </a:t>
            </a:r>
            <a:r>
              <a:rPr lang="en-CA" dirty="0" err="1">
                <a:solidFill>
                  <a:schemeClr val="tx1"/>
                </a:solidFill>
              </a:rPr>
              <a:t>java.awt</a:t>
            </a:r>
            <a:r>
              <a:rPr lang="en-CA" dirty="0">
                <a:solidFill>
                  <a:schemeClr val="tx1"/>
                </a:solidFill>
              </a:rPr>
              <a:t>, not in the Swing library</a:t>
            </a:r>
          </a:p>
          <a:p>
            <a:r>
              <a:rPr lang="en-CA" dirty="0">
                <a:solidFill>
                  <a:schemeClr val="tx1"/>
                </a:solidFill>
              </a:rPr>
              <a:t>Any object that belongs to a class derived from Container </a:t>
            </a:r>
            <a:r>
              <a:rPr lang="en-CA" dirty="0">
                <a:solidFill>
                  <a:srgbClr val="FF0000"/>
                </a:solidFill>
              </a:rPr>
              <a:t>can have components added to it</a:t>
            </a:r>
          </a:p>
          <a:p>
            <a:r>
              <a:rPr lang="en-CA" dirty="0">
                <a:solidFill>
                  <a:schemeClr val="tx1"/>
                </a:solidFill>
              </a:rPr>
              <a:t>The class </a:t>
            </a:r>
            <a:r>
              <a:rPr lang="en-CA" dirty="0" err="1">
                <a:solidFill>
                  <a:schemeClr val="tx1"/>
                </a:solidFill>
              </a:rPr>
              <a:t>JFrame</a:t>
            </a:r>
            <a:r>
              <a:rPr lang="en-CA" dirty="0">
                <a:solidFill>
                  <a:schemeClr val="tx1"/>
                </a:solidFill>
              </a:rPr>
              <a:t> is a descendant of Container</a:t>
            </a:r>
          </a:p>
          <a:p>
            <a:pPr lvl="1"/>
            <a:r>
              <a:rPr lang="en-CA" dirty="0">
                <a:solidFill>
                  <a:schemeClr val="tx1"/>
                </a:solidFill>
              </a:rPr>
              <a:t>Therefore </a:t>
            </a:r>
            <a:r>
              <a:rPr lang="en-CA" dirty="0" err="1">
                <a:solidFill>
                  <a:schemeClr val="tx1"/>
                </a:solidFill>
              </a:rPr>
              <a:t>JFrame</a:t>
            </a:r>
            <a:r>
              <a:rPr lang="en-CA" dirty="0">
                <a:solidFill>
                  <a:schemeClr val="tx1"/>
                </a:solidFill>
              </a:rPr>
              <a:t> and any of its descendants can serve as containers, and thus have components added to them</a:t>
            </a:r>
          </a:p>
        </p:txBody>
      </p:sp>
    </p:spTree>
    <p:extLst>
      <p:ext uri="{BB962C8B-B14F-4D97-AF65-F5344CB8AC3E}">
        <p14:creationId xmlns:p14="http://schemas.microsoft.com/office/powerpoint/2010/main" val="2910235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The </a:t>
            </a:r>
            <a:r>
              <a:rPr lang="en-CA" sz="3600" dirty="0" err="1"/>
              <a:t>JComponent</a:t>
            </a:r>
            <a:r>
              <a:rPr lang="en-CA" sz="3600" dirty="0"/>
              <a:t>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Any subclass of the class </a:t>
            </a:r>
            <a:r>
              <a:rPr lang="en-CA" dirty="0" err="1">
                <a:solidFill>
                  <a:srgbClr val="FF0000"/>
                </a:solidFill>
              </a:rPr>
              <a:t>JComponent</a:t>
            </a:r>
            <a:r>
              <a:rPr lang="en-CA" dirty="0">
                <a:solidFill>
                  <a:srgbClr val="FF0000"/>
                </a:solidFill>
              </a:rPr>
              <a:t> is called a component class</a:t>
            </a:r>
          </a:p>
          <a:p>
            <a:pPr lvl="1"/>
            <a:r>
              <a:rPr lang="en-CA" dirty="0">
                <a:solidFill>
                  <a:schemeClr val="tx1"/>
                </a:solidFill>
              </a:rPr>
              <a:t>Any </a:t>
            </a:r>
            <a:r>
              <a:rPr lang="en-CA" dirty="0" err="1">
                <a:solidFill>
                  <a:schemeClr val="tx1"/>
                </a:solidFill>
              </a:rPr>
              <a:t>JComponent</a:t>
            </a:r>
            <a:r>
              <a:rPr lang="en-CA" dirty="0">
                <a:solidFill>
                  <a:schemeClr val="tx1"/>
                </a:solidFill>
              </a:rPr>
              <a:t> object or component can be added to any container class object</a:t>
            </a:r>
          </a:p>
          <a:p>
            <a:pPr lvl="1"/>
            <a:r>
              <a:rPr lang="en-CA" dirty="0">
                <a:solidFill>
                  <a:schemeClr val="tx1"/>
                </a:solidFill>
              </a:rPr>
              <a:t>We will look at a few of the subclasses of </a:t>
            </a:r>
            <a:r>
              <a:rPr lang="en-CA" dirty="0" err="1">
                <a:solidFill>
                  <a:schemeClr val="tx1"/>
                </a:solidFill>
              </a:rPr>
              <a:t>JComponent</a:t>
            </a:r>
            <a:endParaRPr lang="en-CA" dirty="0">
              <a:solidFill>
                <a:schemeClr val="tx1"/>
              </a:solidFill>
            </a:endParaRPr>
          </a:p>
        </p:txBody>
      </p:sp>
    </p:spTree>
    <p:extLst>
      <p:ext uri="{BB962C8B-B14F-4D97-AF65-F5344CB8AC3E}">
        <p14:creationId xmlns:p14="http://schemas.microsoft.com/office/powerpoint/2010/main" val="124787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Typical GUI Objects</a:t>
            </a:r>
          </a:p>
        </p:txBody>
      </p:sp>
      <p:sp>
        <p:nvSpPr>
          <p:cNvPr id="3" name="Content Placeholder 2"/>
          <p:cNvSpPr>
            <a:spLocks noGrp="1"/>
          </p:cNvSpPr>
          <p:nvPr>
            <p:ph idx="1"/>
          </p:nvPr>
        </p:nvSpPr>
        <p:spPr>
          <a:xfrm>
            <a:off x="685800" y="1752600"/>
            <a:ext cx="7772400" cy="4724400"/>
          </a:xfrm>
        </p:spPr>
        <p:txBody>
          <a:bodyPr>
            <a:normAutofit lnSpcReduction="10000"/>
          </a:bodyPr>
          <a:lstStyle/>
          <a:p>
            <a:r>
              <a:rPr lang="en-CA" dirty="0">
                <a:solidFill>
                  <a:schemeClr val="tx1"/>
                </a:solidFill>
              </a:rPr>
              <a:t>Almost every GUI built using Swing classes will be made up of </a:t>
            </a:r>
            <a:r>
              <a:rPr lang="en-CA" dirty="0">
                <a:solidFill>
                  <a:srgbClr val="FF0000"/>
                </a:solidFill>
              </a:rPr>
              <a:t>three kinds of objects</a:t>
            </a:r>
            <a:r>
              <a:rPr lang="en-CA" dirty="0">
                <a:solidFill>
                  <a:schemeClr val="tx1"/>
                </a:solidFill>
              </a:rPr>
              <a:t>:</a:t>
            </a:r>
          </a:p>
          <a:p>
            <a:pPr lvl="1"/>
            <a:r>
              <a:rPr lang="en-CA" dirty="0">
                <a:solidFill>
                  <a:schemeClr val="tx1"/>
                </a:solidFill>
              </a:rPr>
              <a:t>The container itself, probably a panel or window-like object</a:t>
            </a:r>
          </a:p>
          <a:p>
            <a:pPr lvl="1"/>
            <a:r>
              <a:rPr lang="en-CA" dirty="0">
                <a:solidFill>
                  <a:schemeClr val="tx1"/>
                </a:solidFill>
              </a:rPr>
              <a:t>The components added to the container, such as labels, buttons, and text fields</a:t>
            </a:r>
          </a:p>
          <a:p>
            <a:pPr lvl="1"/>
            <a:r>
              <a:rPr lang="en-CA" dirty="0">
                <a:solidFill>
                  <a:schemeClr val="tx1"/>
                </a:solidFill>
              </a:rPr>
              <a:t>A layout manager to position the components inside the container</a:t>
            </a:r>
          </a:p>
          <a:p>
            <a:pPr lvl="1"/>
            <a:endParaRPr lang="en-CA" dirty="0">
              <a:solidFill>
                <a:schemeClr val="tx1"/>
              </a:solidFill>
            </a:endParaRPr>
          </a:p>
          <a:p>
            <a:r>
              <a:rPr lang="en-CA" dirty="0">
                <a:solidFill>
                  <a:schemeClr val="tx1"/>
                </a:solidFill>
              </a:rPr>
              <a:t>When you think of GUIs, think of what you interface with as a user of a computer (when surfing the web, using your phone, playing a video game, etc.)</a:t>
            </a:r>
          </a:p>
        </p:txBody>
      </p:sp>
    </p:spTree>
    <p:extLst>
      <p:ext uri="{BB962C8B-B14F-4D97-AF65-F5344CB8AC3E}">
        <p14:creationId xmlns:p14="http://schemas.microsoft.com/office/powerpoint/2010/main" val="261459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Need-To-Know Java GUI Objects</a:t>
            </a:r>
          </a:p>
        </p:txBody>
      </p:sp>
      <p:sp>
        <p:nvSpPr>
          <p:cNvPr id="3" name="Content Placeholder 2"/>
          <p:cNvSpPr>
            <a:spLocks noGrp="1"/>
          </p:cNvSpPr>
          <p:nvPr>
            <p:ph idx="1"/>
          </p:nvPr>
        </p:nvSpPr>
        <p:spPr>
          <a:xfrm>
            <a:off x="685800" y="1752600"/>
            <a:ext cx="7772400" cy="4724400"/>
          </a:xfrm>
        </p:spPr>
        <p:txBody>
          <a:bodyPr>
            <a:normAutofit/>
          </a:bodyPr>
          <a:lstStyle/>
          <a:p>
            <a:r>
              <a:rPr lang="en-CA" dirty="0" err="1">
                <a:solidFill>
                  <a:schemeClr val="tx1"/>
                </a:solidFill>
              </a:rPr>
              <a:t>JLabel</a:t>
            </a:r>
            <a:r>
              <a:rPr lang="en-CA" dirty="0">
                <a:solidFill>
                  <a:schemeClr val="tx1"/>
                </a:solidFill>
              </a:rPr>
              <a:t> – used to display messages</a:t>
            </a:r>
          </a:p>
          <a:p>
            <a:r>
              <a:rPr lang="en-CA" dirty="0" err="1">
                <a:solidFill>
                  <a:schemeClr val="tx1"/>
                </a:solidFill>
              </a:rPr>
              <a:t>JTextField</a:t>
            </a:r>
            <a:r>
              <a:rPr lang="en-CA" dirty="0">
                <a:solidFill>
                  <a:schemeClr val="tx1"/>
                </a:solidFill>
              </a:rPr>
              <a:t> – for single line 2-way communication</a:t>
            </a:r>
          </a:p>
          <a:p>
            <a:r>
              <a:rPr lang="en-CA" dirty="0" err="1">
                <a:solidFill>
                  <a:schemeClr val="tx1"/>
                </a:solidFill>
              </a:rPr>
              <a:t>JTextArea</a:t>
            </a:r>
            <a:r>
              <a:rPr lang="en-CA" dirty="0">
                <a:solidFill>
                  <a:schemeClr val="tx1"/>
                </a:solidFill>
              </a:rPr>
              <a:t> – for multi-line text display</a:t>
            </a:r>
          </a:p>
          <a:p>
            <a:r>
              <a:rPr lang="en-CA" dirty="0" err="1">
                <a:solidFill>
                  <a:schemeClr val="tx1"/>
                </a:solidFill>
              </a:rPr>
              <a:t>Jbutton</a:t>
            </a:r>
            <a:r>
              <a:rPr lang="en-CA" dirty="0">
                <a:solidFill>
                  <a:schemeClr val="tx1"/>
                </a:solidFill>
              </a:rPr>
              <a:t> – for buttons that may be pressed</a:t>
            </a:r>
          </a:p>
        </p:txBody>
      </p:sp>
    </p:spTree>
    <p:extLst>
      <p:ext uri="{BB962C8B-B14F-4D97-AF65-F5344CB8AC3E}">
        <p14:creationId xmlns:p14="http://schemas.microsoft.com/office/powerpoint/2010/main" val="1509823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Labels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For our purposes, we need a GUI that can </a:t>
            </a:r>
            <a:r>
              <a:rPr lang="en-CA" dirty="0">
                <a:solidFill>
                  <a:srgbClr val="FF0000"/>
                </a:solidFill>
              </a:rPr>
              <a:t>display a message</a:t>
            </a:r>
          </a:p>
          <a:p>
            <a:r>
              <a:rPr lang="en-CA" dirty="0">
                <a:solidFill>
                  <a:schemeClr val="tx1"/>
                </a:solidFill>
              </a:rPr>
              <a:t>A label is any object of the class </a:t>
            </a:r>
            <a:r>
              <a:rPr lang="en-CA" dirty="0" err="1">
                <a:solidFill>
                  <a:schemeClr val="tx1"/>
                </a:solidFill>
              </a:rPr>
              <a:t>JLabel</a:t>
            </a:r>
            <a:endParaRPr lang="en-CA" dirty="0">
              <a:solidFill>
                <a:schemeClr val="tx1"/>
              </a:solidFill>
            </a:endParaRPr>
          </a:p>
          <a:p>
            <a:pPr lvl="1"/>
            <a:r>
              <a:rPr lang="en-CA" dirty="0">
                <a:solidFill>
                  <a:schemeClr val="tx1"/>
                </a:solidFill>
              </a:rPr>
              <a:t>You can use labels to add text to </a:t>
            </a:r>
            <a:r>
              <a:rPr lang="en-CA" dirty="0" err="1">
                <a:solidFill>
                  <a:schemeClr val="tx1"/>
                </a:solidFill>
              </a:rPr>
              <a:t>JFrames</a:t>
            </a:r>
            <a:endParaRPr lang="en-CA" dirty="0">
              <a:solidFill>
                <a:schemeClr val="tx1"/>
              </a:solidFill>
            </a:endParaRPr>
          </a:p>
          <a:p>
            <a:pPr lvl="1"/>
            <a:r>
              <a:rPr lang="en-CA" dirty="0">
                <a:solidFill>
                  <a:schemeClr val="tx1"/>
                </a:solidFill>
              </a:rPr>
              <a:t>The text for the label is given as an argument when the </a:t>
            </a:r>
            <a:r>
              <a:rPr lang="en-CA" dirty="0" err="1">
                <a:solidFill>
                  <a:schemeClr val="tx1"/>
                </a:solidFill>
              </a:rPr>
              <a:t>JLabel</a:t>
            </a:r>
            <a:r>
              <a:rPr lang="en-CA" dirty="0">
                <a:solidFill>
                  <a:schemeClr val="tx1"/>
                </a:solidFill>
              </a:rPr>
              <a:t> object is created</a:t>
            </a:r>
          </a:p>
          <a:p>
            <a:pPr lvl="1"/>
            <a:r>
              <a:rPr lang="en-CA" dirty="0">
                <a:solidFill>
                  <a:schemeClr val="tx1"/>
                </a:solidFill>
              </a:rPr>
              <a:t>The label can then be added to a </a:t>
            </a:r>
            <a:r>
              <a:rPr lang="en-CA" dirty="0" err="1">
                <a:solidFill>
                  <a:schemeClr val="tx1"/>
                </a:solidFill>
              </a:rPr>
              <a:t>JFrame</a:t>
            </a:r>
            <a:endParaRPr lang="en-CA" dirty="0">
              <a:solidFill>
                <a:schemeClr val="tx1"/>
              </a:solidFill>
            </a:endParaRPr>
          </a:p>
          <a:p>
            <a:pPr marL="365760" lvl="1" indent="0">
              <a:buNone/>
            </a:pPr>
            <a:endParaRPr lang="en-CA" dirty="0">
              <a:solidFill>
                <a:schemeClr val="tx1"/>
              </a:solidFill>
            </a:endParaRPr>
          </a:p>
          <a:p>
            <a:pPr marL="365760" lvl="1" indent="0">
              <a:buNone/>
            </a:pPr>
            <a:r>
              <a:rPr lang="en-CA" dirty="0" err="1">
                <a:solidFill>
                  <a:schemeClr val="tx1"/>
                </a:solidFill>
              </a:rPr>
              <a:t>JLabel</a:t>
            </a:r>
            <a:r>
              <a:rPr lang="en-CA" dirty="0">
                <a:solidFill>
                  <a:schemeClr val="tx1"/>
                </a:solidFill>
              </a:rPr>
              <a:t> greeting = new </a:t>
            </a:r>
            <a:r>
              <a:rPr lang="en-CA" dirty="0" err="1">
                <a:solidFill>
                  <a:schemeClr val="tx1"/>
                </a:solidFill>
              </a:rPr>
              <a:t>JLabel</a:t>
            </a:r>
            <a:r>
              <a:rPr lang="en-CA" dirty="0">
                <a:solidFill>
                  <a:schemeClr val="tx1"/>
                </a:solidFill>
              </a:rPr>
              <a:t>(“Hello”);</a:t>
            </a:r>
          </a:p>
          <a:p>
            <a:pPr marL="365760" lvl="1" indent="0">
              <a:buNone/>
            </a:pPr>
            <a:r>
              <a:rPr lang="en-CA" dirty="0">
                <a:solidFill>
                  <a:schemeClr val="tx1"/>
                </a:solidFill>
              </a:rPr>
              <a:t>add(greeting);</a:t>
            </a:r>
          </a:p>
        </p:txBody>
      </p:sp>
    </p:spTree>
    <p:extLst>
      <p:ext uri="{BB962C8B-B14F-4D97-AF65-F5344CB8AC3E}">
        <p14:creationId xmlns:p14="http://schemas.microsoft.com/office/powerpoint/2010/main" val="1754081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Some Methods in </a:t>
            </a:r>
            <a:r>
              <a:rPr lang="en-CA" sz="3600" dirty="0" err="1"/>
              <a:t>JTextComponent</a:t>
            </a:r>
            <a:endParaRPr lang="en-CA" sz="3600" dirty="0"/>
          </a:p>
        </p:txBody>
      </p:sp>
      <p:sp>
        <p:nvSpPr>
          <p:cNvPr id="3" name="Content Placeholder 2"/>
          <p:cNvSpPr>
            <a:spLocks noGrp="1"/>
          </p:cNvSpPr>
          <p:nvPr>
            <p:ph idx="1"/>
          </p:nvPr>
        </p:nvSpPr>
        <p:spPr>
          <a:xfrm>
            <a:off x="685800" y="1752600"/>
            <a:ext cx="7772400" cy="4724400"/>
          </a:xfrm>
        </p:spPr>
        <p:txBody>
          <a:bodyPr>
            <a:normAutofit/>
          </a:bodyPr>
          <a:lstStyle/>
          <a:p>
            <a:endParaRPr lang="en-CA" dirty="0">
              <a:solidFill>
                <a:schemeClr val="tx1"/>
              </a:solidFill>
            </a:endParaRPr>
          </a:p>
        </p:txBody>
      </p:sp>
      <p:pic>
        <p:nvPicPr>
          <p:cNvPr id="4" name="Picture 3">
            <a:extLst>
              <a:ext uri="{FF2B5EF4-FFF2-40B4-BE49-F238E27FC236}">
                <a16:creationId xmlns:a16="http://schemas.microsoft.com/office/drawing/2014/main" id="{6A450DFB-00BF-4F72-9CCC-91AA1D8EB670}"/>
              </a:ext>
            </a:extLst>
          </p:cNvPr>
          <p:cNvPicPr>
            <a:picLocks noChangeAspect="1"/>
          </p:cNvPicPr>
          <p:nvPr/>
        </p:nvPicPr>
        <p:blipFill>
          <a:blip r:embed="rId2"/>
          <a:stretch>
            <a:fillRect/>
          </a:stretch>
        </p:blipFill>
        <p:spPr>
          <a:xfrm>
            <a:off x="745862" y="2286000"/>
            <a:ext cx="7620000" cy="3051483"/>
          </a:xfrm>
          <a:prstGeom prst="rect">
            <a:avLst/>
          </a:prstGeom>
        </p:spPr>
      </p:pic>
    </p:spTree>
    <p:extLst>
      <p:ext uri="{BB962C8B-B14F-4D97-AF65-F5344CB8AC3E}">
        <p14:creationId xmlns:p14="http://schemas.microsoft.com/office/powerpoint/2010/main" val="2340110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Some Methods in </a:t>
            </a:r>
            <a:r>
              <a:rPr lang="en-CA" sz="3600" dirty="0" err="1"/>
              <a:t>JTextComponent</a:t>
            </a:r>
            <a:endParaRPr lang="en-CA" sz="3600" dirty="0"/>
          </a:p>
        </p:txBody>
      </p:sp>
      <p:sp>
        <p:nvSpPr>
          <p:cNvPr id="3" name="Content Placeholder 2"/>
          <p:cNvSpPr>
            <a:spLocks noGrp="1"/>
          </p:cNvSpPr>
          <p:nvPr>
            <p:ph idx="1"/>
          </p:nvPr>
        </p:nvSpPr>
        <p:spPr>
          <a:xfrm>
            <a:off x="685800" y="1752600"/>
            <a:ext cx="7772400" cy="4724400"/>
          </a:xfrm>
        </p:spPr>
        <p:txBody>
          <a:bodyPr>
            <a:normAutofit/>
          </a:bodyPr>
          <a:lstStyle/>
          <a:p>
            <a:endParaRPr lang="en-CA" dirty="0">
              <a:solidFill>
                <a:schemeClr val="tx1"/>
              </a:solidFill>
            </a:endParaRPr>
          </a:p>
        </p:txBody>
      </p:sp>
      <p:pic>
        <p:nvPicPr>
          <p:cNvPr id="5" name="Picture 4">
            <a:extLst>
              <a:ext uri="{FF2B5EF4-FFF2-40B4-BE49-F238E27FC236}">
                <a16:creationId xmlns:a16="http://schemas.microsoft.com/office/drawing/2014/main" id="{C1D0329E-A3A2-4D4B-B23E-5E500D2AFD0C}"/>
              </a:ext>
            </a:extLst>
          </p:cNvPr>
          <p:cNvPicPr>
            <a:picLocks noChangeAspect="1"/>
          </p:cNvPicPr>
          <p:nvPr/>
        </p:nvPicPr>
        <p:blipFill>
          <a:blip r:embed="rId2"/>
          <a:stretch>
            <a:fillRect/>
          </a:stretch>
        </p:blipFill>
        <p:spPr>
          <a:xfrm>
            <a:off x="695826" y="2362200"/>
            <a:ext cx="7768594" cy="2689874"/>
          </a:xfrm>
          <a:prstGeom prst="rect">
            <a:avLst/>
          </a:prstGeom>
        </p:spPr>
      </p:pic>
    </p:spTree>
    <p:extLst>
      <p:ext uri="{BB962C8B-B14F-4D97-AF65-F5344CB8AC3E}">
        <p14:creationId xmlns:p14="http://schemas.microsoft.com/office/powerpoint/2010/main" val="1614135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err="1"/>
              <a:t>JTextField</a:t>
            </a:r>
            <a:endParaRPr lang="en-CA" sz="3600" dirty="0"/>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Objects of the </a:t>
            </a:r>
            <a:r>
              <a:rPr lang="en-CA" dirty="0" err="1">
                <a:solidFill>
                  <a:schemeClr val="tx1"/>
                </a:solidFill>
              </a:rPr>
              <a:t>JTextField</a:t>
            </a:r>
            <a:r>
              <a:rPr lang="en-CA" dirty="0">
                <a:solidFill>
                  <a:schemeClr val="tx1"/>
                </a:solidFill>
              </a:rPr>
              <a:t> class are used for </a:t>
            </a:r>
            <a:r>
              <a:rPr lang="en-CA" dirty="0">
                <a:solidFill>
                  <a:srgbClr val="FF0000"/>
                </a:solidFill>
              </a:rPr>
              <a:t>two-way communication</a:t>
            </a:r>
          </a:p>
          <a:p>
            <a:pPr lvl="1"/>
            <a:r>
              <a:rPr lang="en-CA" dirty="0">
                <a:solidFill>
                  <a:schemeClr val="tx1"/>
                </a:solidFill>
              </a:rPr>
              <a:t>The text field can display String object data from code within the program</a:t>
            </a:r>
          </a:p>
          <a:p>
            <a:pPr lvl="1"/>
            <a:r>
              <a:rPr lang="en-CA" dirty="0">
                <a:solidFill>
                  <a:schemeClr val="tx1"/>
                </a:solidFill>
              </a:rPr>
              <a:t>The text field can take user input for manipulation or retrieval by the program</a:t>
            </a:r>
          </a:p>
          <a:p>
            <a:r>
              <a:rPr lang="en-CA" dirty="0">
                <a:solidFill>
                  <a:schemeClr val="tx1"/>
                </a:solidFill>
              </a:rPr>
              <a:t>Very useful for </a:t>
            </a:r>
            <a:r>
              <a:rPr lang="en-CA" dirty="0">
                <a:solidFill>
                  <a:srgbClr val="FF0000"/>
                </a:solidFill>
              </a:rPr>
              <a:t>interacting via text</a:t>
            </a:r>
          </a:p>
        </p:txBody>
      </p:sp>
    </p:spTree>
    <p:extLst>
      <p:ext uri="{BB962C8B-B14F-4D97-AF65-F5344CB8AC3E}">
        <p14:creationId xmlns:p14="http://schemas.microsoft.com/office/powerpoint/2010/main" val="2187844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Useful </a:t>
            </a:r>
            <a:r>
              <a:rPr lang="en-CA" sz="3600" dirty="0" err="1"/>
              <a:t>JTextField</a:t>
            </a:r>
            <a:r>
              <a:rPr lang="en-CA" sz="3600" dirty="0"/>
              <a:t> Methods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The constructor takes an integer n, where n is the number of characters to display</a:t>
            </a:r>
          </a:p>
          <a:p>
            <a:r>
              <a:rPr lang="en-CA" dirty="0" err="1">
                <a:solidFill>
                  <a:schemeClr val="tx1"/>
                </a:solidFill>
              </a:rPr>
              <a:t>setText</a:t>
            </a:r>
            <a:r>
              <a:rPr lang="en-CA" dirty="0">
                <a:solidFill>
                  <a:schemeClr val="tx1"/>
                </a:solidFill>
              </a:rPr>
              <a:t>(String </a:t>
            </a:r>
            <a:r>
              <a:rPr lang="en-CA" dirty="0" err="1">
                <a:solidFill>
                  <a:schemeClr val="tx1"/>
                </a:solidFill>
              </a:rPr>
              <a:t>aString</a:t>
            </a:r>
            <a:r>
              <a:rPr lang="en-CA" dirty="0">
                <a:solidFill>
                  <a:schemeClr val="tx1"/>
                </a:solidFill>
              </a:rPr>
              <a:t>) defines the String to be stored in the object, and n characters from this String object are shown</a:t>
            </a:r>
          </a:p>
          <a:p>
            <a:r>
              <a:rPr lang="en-CA" dirty="0" err="1">
                <a:solidFill>
                  <a:schemeClr val="tx1"/>
                </a:solidFill>
              </a:rPr>
              <a:t>getText</a:t>
            </a:r>
            <a:r>
              <a:rPr lang="en-CA" dirty="0">
                <a:solidFill>
                  <a:schemeClr val="tx1"/>
                </a:solidFill>
              </a:rPr>
              <a:t>() returns the object of the String class saved in the object</a:t>
            </a:r>
          </a:p>
        </p:txBody>
      </p:sp>
    </p:spTree>
    <p:extLst>
      <p:ext uri="{BB962C8B-B14F-4D97-AF65-F5344CB8AC3E}">
        <p14:creationId xmlns:p14="http://schemas.microsoft.com/office/powerpoint/2010/main" val="3706116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Text Fields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 text field is an object of the class </a:t>
            </a:r>
            <a:r>
              <a:rPr lang="en-CA" dirty="0" err="1">
                <a:solidFill>
                  <a:schemeClr val="tx1"/>
                </a:solidFill>
              </a:rPr>
              <a:t>JTextField</a:t>
            </a:r>
            <a:endParaRPr lang="en-CA" dirty="0">
              <a:solidFill>
                <a:schemeClr val="tx1"/>
              </a:solidFill>
            </a:endParaRPr>
          </a:p>
          <a:p>
            <a:pPr lvl="1"/>
            <a:r>
              <a:rPr lang="en-CA" dirty="0">
                <a:solidFill>
                  <a:schemeClr val="tx1"/>
                </a:solidFill>
              </a:rPr>
              <a:t>It is displayed as a field that allows the user to enter a single line of text</a:t>
            </a:r>
          </a:p>
          <a:p>
            <a:pPr marL="365760" lvl="1" indent="0">
              <a:buNone/>
            </a:pPr>
            <a:endParaRPr lang="en-CA" dirty="0">
              <a:solidFill>
                <a:schemeClr val="tx1"/>
              </a:solidFill>
            </a:endParaRPr>
          </a:p>
          <a:p>
            <a:pPr marL="365760" lvl="1" indent="0">
              <a:buNone/>
            </a:pPr>
            <a:r>
              <a:rPr lang="en-CA" dirty="0">
                <a:solidFill>
                  <a:schemeClr val="tx1"/>
                </a:solidFill>
              </a:rPr>
              <a:t>private </a:t>
            </a:r>
            <a:r>
              <a:rPr lang="en-CA" dirty="0" err="1">
                <a:solidFill>
                  <a:schemeClr val="tx1"/>
                </a:solidFill>
              </a:rPr>
              <a:t>JTextField</a:t>
            </a:r>
            <a:r>
              <a:rPr lang="en-CA" dirty="0">
                <a:solidFill>
                  <a:schemeClr val="tx1"/>
                </a:solidFill>
              </a:rPr>
              <a:t> name;</a:t>
            </a:r>
          </a:p>
          <a:p>
            <a:pPr marL="365760" lvl="1" indent="0">
              <a:buNone/>
            </a:pPr>
            <a:r>
              <a:rPr lang="en-CA" dirty="0">
                <a:solidFill>
                  <a:schemeClr val="tx1"/>
                </a:solidFill>
              </a:rPr>
              <a:t>…</a:t>
            </a:r>
          </a:p>
          <a:p>
            <a:pPr marL="365760" lvl="1" indent="0">
              <a:buNone/>
            </a:pPr>
            <a:r>
              <a:rPr lang="en-CA" dirty="0">
                <a:solidFill>
                  <a:schemeClr val="tx1"/>
                </a:solidFill>
              </a:rPr>
              <a:t>name = new </a:t>
            </a:r>
            <a:r>
              <a:rPr lang="en-CA" dirty="0" err="1">
                <a:solidFill>
                  <a:schemeClr val="tx1"/>
                </a:solidFill>
              </a:rPr>
              <a:t>JTextField</a:t>
            </a:r>
            <a:r>
              <a:rPr lang="en-CA" dirty="0">
                <a:solidFill>
                  <a:schemeClr val="tx1"/>
                </a:solidFill>
              </a:rPr>
              <a:t>(NUMBER_OF_CHAR);</a:t>
            </a:r>
          </a:p>
          <a:p>
            <a:pPr lvl="1"/>
            <a:endParaRPr lang="en-CA" dirty="0">
              <a:solidFill>
                <a:schemeClr val="tx1"/>
              </a:solidFill>
            </a:endParaRPr>
          </a:p>
          <a:p>
            <a:pPr lvl="1"/>
            <a:r>
              <a:rPr lang="en-CA" dirty="0">
                <a:solidFill>
                  <a:schemeClr val="tx1"/>
                </a:solidFill>
              </a:rPr>
              <a:t>In the text field above, at least NUMBER_OF_CHAR characters can be visible</a:t>
            </a:r>
          </a:p>
        </p:txBody>
      </p:sp>
    </p:spTree>
    <p:extLst>
      <p:ext uri="{BB962C8B-B14F-4D97-AF65-F5344CB8AC3E}">
        <p14:creationId xmlns:p14="http://schemas.microsoft.com/office/powerpoint/2010/main" val="3619321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Outline</a:t>
            </a:r>
          </a:p>
        </p:txBody>
      </p:sp>
      <p:sp>
        <p:nvSpPr>
          <p:cNvPr id="3" name="Content Placeholder 2"/>
          <p:cNvSpPr>
            <a:spLocks noGrp="1"/>
          </p:cNvSpPr>
          <p:nvPr>
            <p:ph idx="1"/>
          </p:nvPr>
        </p:nvSpPr>
        <p:spPr>
          <a:xfrm>
            <a:off x="685800" y="1752600"/>
            <a:ext cx="7772400" cy="4724400"/>
          </a:xfrm>
        </p:spPr>
        <p:txBody>
          <a:bodyPr>
            <a:normAutofit lnSpcReduction="10000"/>
          </a:bodyPr>
          <a:lstStyle/>
          <a:p>
            <a:r>
              <a:rPr lang="en-CA" dirty="0"/>
              <a:t>Intro to Swing</a:t>
            </a:r>
          </a:p>
          <a:p>
            <a:r>
              <a:rPr lang="en-CA" dirty="0"/>
              <a:t>Structure of Frame-based Applications</a:t>
            </a:r>
          </a:p>
          <a:p>
            <a:r>
              <a:rPr lang="en-CA" dirty="0"/>
              <a:t>Graphical User Interfaces (GUIs)</a:t>
            </a:r>
          </a:p>
          <a:p>
            <a:r>
              <a:rPr lang="en-CA" dirty="0"/>
              <a:t>Events and Event Handling</a:t>
            </a:r>
          </a:p>
          <a:p>
            <a:endParaRPr lang="en-CA" dirty="0"/>
          </a:p>
          <a:p>
            <a:r>
              <a:rPr lang="en-CA" dirty="0"/>
              <a:t>The cool thing about this lecture is that whether you’re programming Java GUI apps, Windows apps, Android apps, or IOS apps, these general concepts hold but the classes you use will be different</a:t>
            </a:r>
          </a:p>
          <a:p>
            <a:pPr lvl="1"/>
            <a:r>
              <a:rPr lang="en-CA" dirty="0"/>
              <a:t>So if you want to make mobile/Windows apps, pay attention because it’s all the same</a:t>
            </a:r>
          </a:p>
        </p:txBody>
      </p:sp>
    </p:spTree>
    <p:extLst>
      <p:ext uri="{BB962C8B-B14F-4D97-AF65-F5344CB8AC3E}">
        <p14:creationId xmlns:p14="http://schemas.microsoft.com/office/powerpoint/2010/main" val="2942966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Text Fields</a:t>
            </a:r>
          </a:p>
        </p:txBody>
      </p:sp>
      <p:sp>
        <p:nvSpPr>
          <p:cNvPr id="3" name="Content Placeholder 2"/>
          <p:cNvSpPr>
            <a:spLocks noGrp="1"/>
          </p:cNvSpPr>
          <p:nvPr>
            <p:ph idx="1"/>
          </p:nvPr>
        </p:nvSpPr>
        <p:spPr>
          <a:xfrm>
            <a:off x="685800" y="1752600"/>
            <a:ext cx="7772400" cy="4724400"/>
          </a:xfrm>
        </p:spPr>
        <p:txBody>
          <a:bodyPr>
            <a:normAutofit fontScale="92500" lnSpcReduction="20000"/>
          </a:bodyPr>
          <a:lstStyle/>
          <a:p>
            <a:r>
              <a:rPr lang="en-CA" dirty="0">
                <a:solidFill>
                  <a:schemeClr val="tx1"/>
                </a:solidFill>
              </a:rPr>
              <a:t>There is also a constructor with one additional String parameters for displaying an initial String in the text field</a:t>
            </a:r>
          </a:p>
          <a:p>
            <a:pPr marL="365760" lvl="1" indent="0">
              <a:buNone/>
            </a:pPr>
            <a:endParaRPr lang="en-CA" dirty="0">
              <a:solidFill>
                <a:schemeClr val="tx1"/>
              </a:solidFill>
            </a:endParaRPr>
          </a:p>
          <a:p>
            <a:pPr marL="365760" lvl="1" indent="0">
              <a:buNone/>
            </a:pPr>
            <a:r>
              <a:rPr lang="en-CA" dirty="0" err="1">
                <a:solidFill>
                  <a:schemeClr val="tx1"/>
                </a:solidFill>
              </a:rPr>
              <a:t>JTextField</a:t>
            </a:r>
            <a:r>
              <a:rPr lang="en-CA" dirty="0">
                <a:solidFill>
                  <a:schemeClr val="tx1"/>
                </a:solidFill>
              </a:rPr>
              <a:t> name = new </a:t>
            </a:r>
            <a:r>
              <a:rPr lang="en-CA" dirty="0" err="1">
                <a:solidFill>
                  <a:schemeClr val="tx1"/>
                </a:solidFill>
              </a:rPr>
              <a:t>JTextField</a:t>
            </a:r>
            <a:r>
              <a:rPr lang="en-CA" dirty="0">
                <a:solidFill>
                  <a:schemeClr val="tx1"/>
                </a:solidFill>
              </a:rPr>
              <a:t>(“Enter name here.”, 30);</a:t>
            </a:r>
          </a:p>
          <a:p>
            <a:pPr marL="365760" lvl="1" indent="0">
              <a:buNone/>
            </a:pPr>
            <a:endParaRPr lang="en-CA" dirty="0">
              <a:solidFill>
                <a:schemeClr val="tx1"/>
              </a:solidFill>
            </a:endParaRPr>
          </a:p>
          <a:p>
            <a:r>
              <a:rPr lang="en-CA" dirty="0">
                <a:solidFill>
                  <a:schemeClr val="tx1"/>
                </a:solidFill>
              </a:rPr>
              <a:t>A Swing GUI can read the text in a text field using the </a:t>
            </a:r>
            <a:r>
              <a:rPr lang="en-CA" dirty="0" err="1">
                <a:solidFill>
                  <a:schemeClr val="tx1"/>
                </a:solidFill>
              </a:rPr>
              <a:t>getText</a:t>
            </a:r>
            <a:r>
              <a:rPr lang="en-CA" dirty="0">
                <a:solidFill>
                  <a:schemeClr val="tx1"/>
                </a:solidFill>
              </a:rPr>
              <a:t> method</a:t>
            </a:r>
          </a:p>
          <a:p>
            <a:pPr marL="365760" lvl="1" indent="0">
              <a:buNone/>
            </a:pPr>
            <a:endParaRPr lang="en-CA" dirty="0">
              <a:solidFill>
                <a:schemeClr val="tx1"/>
              </a:solidFill>
            </a:endParaRPr>
          </a:p>
          <a:p>
            <a:pPr marL="365760" lvl="1" indent="0">
              <a:buNone/>
            </a:pPr>
            <a:r>
              <a:rPr lang="en-CA" dirty="0">
                <a:solidFill>
                  <a:schemeClr val="tx1"/>
                </a:solidFill>
              </a:rPr>
              <a:t>String </a:t>
            </a:r>
            <a:r>
              <a:rPr lang="en-CA" dirty="0" err="1">
                <a:solidFill>
                  <a:schemeClr val="tx1"/>
                </a:solidFill>
              </a:rPr>
              <a:t>inputString</a:t>
            </a:r>
            <a:r>
              <a:rPr lang="en-CA" dirty="0">
                <a:solidFill>
                  <a:schemeClr val="tx1"/>
                </a:solidFill>
              </a:rPr>
              <a:t> = </a:t>
            </a:r>
            <a:r>
              <a:rPr lang="en-CA" dirty="0" err="1">
                <a:solidFill>
                  <a:schemeClr val="tx1"/>
                </a:solidFill>
              </a:rPr>
              <a:t>name.getText</a:t>
            </a:r>
            <a:r>
              <a:rPr lang="en-CA" dirty="0">
                <a:solidFill>
                  <a:schemeClr val="tx1"/>
                </a:solidFill>
              </a:rPr>
              <a:t>();</a:t>
            </a:r>
          </a:p>
          <a:p>
            <a:pPr marL="365760" lvl="1" indent="0">
              <a:buNone/>
            </a:pPr>
            <a:endParaRPr lang="en-CA" dirty="0">
              <a:solidFill>
                <a:schemeClr val="tx1"/>
              </a:solidFill>
            </a:endParaRPr>
          </a:p>
          <a:p>
            <a:r>
              <a:rPr lang="en-CA" dirty="0">
                <a:solidFill>
                  <a:schemeClr val="tx1"/>
                </a:solidFill>
              </a:rPr>
              <a:t>The method </a:t>
            </a:r>
            <a:r>
              <a:rPr lang="en-CA" dirty="0" err="1">
                <a:solidFill>
                  <a:schemeClr val="tx1"/>
                </a:solidFill>
              </a:rPr>
              <a:t>setText</a:t>
            </a:r>
            <a:r>
              <a:rPr lang="en-CA" dirty="0">
                <a:solidFill>
                  <a:schemeClr val="tx1"/>
                </a:solidFill>
              </a:rPr>
              <a:t> can be used to display a new text string in a text field</a:t>
            </a:r>
          </a:p>
          <a:p>
            <a:pPr marL="365760" lvl="1" indent="0">
              <a:buNone/>
            </a:pPr>
            <a:endParaRPr lang="en-CA" dirty="0">
              <a:solidFill>
                <a:schemeClr val="tx1"/>
              </a:solidFill>
            </a:endParaRPr>
          </a:p>
          <a:p>
            <a:pPr marL="365760" lvl="1" indent="0">
              <a:buNone/>
            </a:pPr>
            <a:r>
              <a:rPr lang="en-CA" dirty="0" err="1">
                <a:solidFill>
                  <a:schemeClr val="tx1"/>
                </a:solidFill>
              </a:rPr>
              <a:t>name.setText</a:t>
            </a:r>
            <a:r>
              <a:rPr lang="en-CA" dirty="0">
                <a:solidFill>
                  <a:schemeClr val="tx1"/>
                </a:solidFill>
              </a:rPr>
              <a:t>(“This is some output”);</a:t>
            </a:r>
          </a:p>
        </p:txBody>
      </p:sp>
    </p:spTree>
    <p:extLst>
      <p:ext uri="{BB962C8B-B14F-4D97-AF65-F5344CB8AC3E}">
        <p14:creationId xmlns:p14="http://schemas.microsoft.com/office/powerpoint/2010/main" val="3176285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Text Areas</a:t>
            </a:r>
          </a:p>
        </p:txBody>
      </p:sp>
      <p:sp>
        <p:nvSpPr>
          <p:cNvPr id="3" name="Content Placeholder 2"/>
          <p:cNvSpPr>
            <a:spLocks noGrp="1"/>
          </p:cNvSpPr>
          <p:nvPr>
            <p:ph idx="1"/>
          </p:nvPr>
        </p:nvSpPr>
        <p:spPr>
          <a:xfrm>
            <a:off x="685800" y="1752600"/>
            <a:ext cx="7772400" cy="4724400"/>
          </a:xfrm>
        </p:spPr>
        <p:txBody>
          <a:bodyPr>
            <a:normAutofit fontScale="92500" lnSpcReduction="10000"/>
          </a:bodyPr>
          <a:lstStyle/>
          <a:p>
            <a:r>
              <a:rPr lang="en-CA" dirty="0">
                <a:solidFill>
                  <a:schemeClr val="tx1"/>
                </a:solidFill>
              </a:rPr>
              <a:t>A text area is an object of the class </a:t>
            </a:r>
            <a:r>
              <a:rPr lang="en-CA" dirty="0" err="1">
                <a:solidFill>
                  <a:schemeClr val="tx1"/>
                </a:solidFill>
              </a:rPr>
              <a:t>JTextArea</a:t>
            </a:r>
            <a:endParaRPr lang="en-CA" dirty="0">
              <a:solidFill>
                <a:schemeClr val="tx1"/>
              </a:solidFill>
            </a:endParaRPr>
          </a:p>
          <a:p>
            <a:pPr lvl="1"/>
            <a:r>
              <a:rPr lang="en-CA" dirty="0">
                <a:solidFill>
                  <a:schemeClr val="tx1"/>
                </a:solidFill>
              </a:rPr>
              <a:t>It is the same as a text field, except that it </a:t>
            </a:r>
            <a:r>
              <a:rPr lang="en-CA" dirty="0">
                <a:solidFill>
                  <a:srgbClr val="FF0000"/>
                </a:solidFill>
              </a:rPr>
              <a:t>allows multiple lines of input/output</a:t>
            </a:r>
          </a:p>
          <a:p>
            <a:pPr lvl="1"/>
            <a:r>
              <a:rPr lang="en-CA" dirty="0">
                <a:solidFill>
                  <a:schemeClr val="tx1"/>
                </a:solidFill>
              </a:rPr>
              <a:t>Two parameters to the </a:t>
            </a:r>
            <a:r>
              <a:rPr lang="en-CA" dirty="0" err="1">
                <a:solidFill>
                  <a:schemeClr val="tx1"/>
                </a:solidFill>
              </a:rPr>
              <a:t>JTextArea</a:t>
            </a:r>
            <a:r>
              <a:rPr lang="en-CA" dirty="0">
                <a:solidFill>
                  <a:schemeClr val="tx1"/>
                </a:solidFill>
              </a:rPr>
              <a:t> constructor specify the minimum number of lines and the minimum number of characters per line that are guaranteed to be visible</a:t>
            </a:r>
          </a:p>
          <a:p>
            <a:pPr marL="365760" lvl="1" indent="0">
              <a:buNone/>
            </a:pPr>
            <a:endParaRPr lang="en-CA" dirty="0">
              <a:solidFill>
                <a:schemeClr val="tx1"/>
              </a:solidFill>
            </a:endParaRPr>
          </a:p>
          <a:p>
            <a:pPr marL="365760" lvl="1" indent="0">
              <a:buNone/>
            </a:pPr>
            <a:r>
              <a:rPr lang="en-CA" dirty="0" err="1">
                <a:solidFill>
                  <a:schemeClr val="tx1"/>
                </a:solidFill>
              </a:rPr>
              <a:t>JTextArea</a:t>
            </a:r>
            <a:r>
              <a:rPr lang="en-CA" dirty="0">
                <a:solidFill>
                  <a:schemeClr val="tx1"/>
                </a:solidFill>
              </a:rPr>
              <a:t> text = new </a:t>
            </a:r>
            <a:r>
              <a:rPr lang="en-CA" dirty="0" err="1">
                <a:solidFill>
                  <a:schemeClr val="tx1"/>
                </a:solidFill>
              </a:rPr>
              <a:t>JTextArea</a:t>
            </a:r>
            <a:r>
              <a:rPr lang="en-CA" dirty="0">
                <a:solidFill>
                  <a:schemeClr val="tx1"/>
                </a:solidFill>
              </a:rPr>
              <a:t>(5, 20);</a:t>
            </a:r>
          </a:p>
          <a:p>
            <a:pPr marL="365760" lvl="1" indent="0">
              <a:buNone/>
            </a:pPr>
            <a:endParaRPr lang="en-CA" dirty="0">
              <a:solidFill>
                <a:schemeClr val="tx1"/>
              </a:solidFill>
            </a:endParaRPr>
          </a:p>
          <a:p>
            <a:pPr lvl="1"/>
            <a:r>
              <a:rPr lang="en-CA" dirty="0">
                <a:solidFill>
                  <a:schemeClr val="tx1"/>
                </a:solidFill>
              </a:rPr>
              <a:t>Another constructor has one additional String parameter for the String initially displayed in the text area</a:t>
            </a:r>
          </a:p>
          <a:p>
            <a:pPr lvl="1"/>
            <a:endParaRPr lang="en-CA" dirty="0">
              <a:solidFill>
                <a:schemeClr val="tx1"/>
              </a:solidFill>
            </a:endParaRPr>
          </a:p>
          <a:p>
            <a:pPr marL="365760" lvl="1" indent="0">
              <a:buNone/>
            </a:pPr>
            <a:r>
              <a:rPr lang="en-CA" dirty="0" err="1">
                <a:solidFill>
                  <a:schemeClr val="tx1"/>
                </a:solidFill>
              </a:rPr>
              <a:t>JTextArea</a:t>
            </a:r>
            <a:r>
              <a:rPr lang="en-CA" dirty="0">
                <a:solidFill>
                  <a:schemeClr val="tx1"/>
                </a:solidFill>
              </a:rPr>
              <a:t> text = new </a:t>
            </a:r>
            <a:r>
              <a:rPr lang="en-CA" dirty="0" err="1">
                <a:solidFill>
                  <a:schemeClr val="tx1"/>
                </a:solidFill>
              </a:rPr>
              <a:t>JTextArea</a:t>
            </a:r>
            <a:r>
              <a:rPr lang="en-CA" dirty="0">
                <a:solidFill>
                  <a:schemeClr val="tx1"/>
                </a:solidFill>
              </a:rPr>
              <a:t>(“Enter\</a:t>
            </a:r>
            <a:r>
              <a:rPr lang="en-CA" dirty="0" err="1">
                <a:solidFill>
                  <a:schemeClr val="tx1"/>
                </a:solidFill>
              </a:rPr>
              <a:t>ntext</a:t>
            </a:r>
            <a:r>
              <a:rPr lang="en-CA" dirty="0">
                <a:solidFill>
                  <a:schemeClr val="tx1"/>
                </a:solidFill>
              </a:rPr>
              <a:t>.”, 5, 20);</a:t>
            </a:r>
          </a:p>
        </p:txBody>
      </p:sp>
    </p:spTree>
    <p:extLst>
      <p:ext uri="{BB962C8B-B14F-4D97-AF65-F5344CB8AC3E}">
        <p14:creationId xmlns:p14="http://schemas.microsoft.com/office/powerpoint/2010/main" val="605107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Text Areas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The line-wrapping policy for a </a:t>
            </a:r>
            <a:r>
              <a:rPr lang="en-CA" dirty="0" err="1">
                <a:solidFill>
                  <a:schemeClr val="tx1"/>
                </a:solidFill>
              </a:rPr>
              <a:t>JTextArea</a:t>
            </a:r>
            <a:r>
              <a:rPr lang="en-CA" dirty="0">
                <a:solidFill>
                  <a:schemeClr val="tx1"/>
                </a:solidFill>
              </a:rPr>
              <a:t> can be set using the method </a:t>
            </a:r>
            <a:r>
              <a:rPr lang="en-CA" dirty="0" err="1">
                <a:solidFill>
                  <a:schemeClr val="tx1"/>
                </a:solidFill>
              </a:rPr>
              <a:t>setLineWrap</a:t>
            </a:r>
            <a:endParaRPr lang="en-CA" dirty="0">
              <a:solidFill>
                <a:schemeClr val="tx1"/>
              </a:solidFill>
            </a:endParaRPr>
          </a:p>
          <a:p>
            <a:pPr lvl="1"/>
            <a:r>
              <a:rPr lang="en-CA" dirty="0">
                <a:solidFill>
                  <a:schemeClr val="tx1"/>
                </a:solidFill>
              </a:rPr>
              <a:t>The method takes one </a:t>
            </a:r>
            <a:r>
              <a:rPr lang="en-CA" dirty="0" err="1">
                <a:solidFill>
                  <a:schemeClr val="tx1"/>
                </a:solidFill>
              </a:rPr>
              <a:t>boolean</a:t>
            </a:r>
            <a:r>
              <a:rPr lang="en-CA" dirty="0">
                <a:solidFill>
                  <a:schemeClr val="tx1"/>
                </a:solidFill>
              </a:rPr>
              <a:t> type argument</a:t>
            </a:r>
          </a:p>
          <a:p>
            <a:pPr lvl="1"/>
            <a:r>
              <a:rPr lang="en-CA" dirty="0">
                <a:solidFill>
                  <a:schemeClr val="tx1"/>
                </a:solidFill>
              </a:rPr>
              <a:t>If the argument is true, then any additional characters  at the end of the line will appear on the following line of the text area</a:t>
            </a:r>
          </a:p>
          <a:p>
            <a:pPr lvl="1"/>
            <a:r>
              <a:rPr lang="en-CA" dirty="0">
                <a:solidFill>
                  <a:schemeClr val="tx1"/>
                </a:solidFill>
              </a:rPr>
              <a:t>If the argument is false, the extra characters will remain on the same line and will not be visible</a:t>
            </a:r>
          </a:p>
          <a:p>
            <a:pPr lvl="1"/>
            <a:endParaRPr lang="en-CA" dirty="0">
              <a:solidFill>
                <a:schemeClr val="tx1"/>
              </a:solidFill>
            </a:endParaRPr>
          </a:p>
          <a:p>
            <a:pPr marL="365760" lvl="1" indent="0">
              <a:buNone/>
            </a:pPr>
            <a:r>
              <a:rPr lang="en-CA" dirty="0" err="1">
                <a:solidFill>
                  <a:schemeClr val="tx1"/>
                </a:solidFill>
              </a:rPr>
              <a:t>text.setLineWrap</a:t>
            </a:r>
            <a:r>
              <a:rPr lang="en-CA" dirty="0">
                <a:solidFill>
                  <a:schemeClr val="tx1"/>
                </a:solidFill>
              </a:rPr>
              <a:t>(true);</a:t>
            </a:r>
          </a:p>
        </p:txBody>
      </p:sp>
    </p:spTree>
    <p:extLst>
      <p:ext uri="{BB962C8B-B14F-4D97-AF65-F5344CB8AC3E}">
        <p14:creationId xmlns:p14="http://schemas.microsoft.com/office/powerpoint/2010/main" val="7653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Text Fields and Text Areas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 </a:t>
            </a:r>
            <a:r>
              <a:rPr lang="en-CA" dirty="0" err="1">
                <a:solidFill>
                  <a:schemeClr val="tx1"/>
                </a:solidFill>
              </a:rPr>
              <a:t>JTextField</a:t>
            </a:r>
            <a:r>
              <a:rPr lang="en-CA" dirty="0">
                <a:solidFill>
                  <a:schemeClr val="tx1"/>
                </a:solidFill>
              </a:rPr>
              <a:t> or </a:t>
            </a:r>
            <a:r>
              <a:rPr lang="en-CA" dirty="0" err="1">
                <a:solidFill>
                  <a:schemeClr val="tx1"/>
                </a:solidFill>
              </a:rPr>
              <a:t>JTextArea</a:t>
            </a:r>
            <a:r>
              <a:rPr lang="en-CA" dirty="0">
                <a:solidFill>
                  <a:schemeClr val="tx1"/>
                </a:solidFill>
              </a:rPr>
              <a:t> can be set so that it cannot be changed by the user</a:t>
            </a:r>
          </a:p>
          <a:p>
            <a:pPr marL="365760" lvl="1" indent="0">
              <a:buNone/>
            </a:pPr>
            <a:endParaRPr lang="en-CA" dirty="0">
              <a:solidFill>
                <a:schemeClr val="tx1"/>
              </a:solidFill>
            </a:endParaRPr>
          </a:p>
          <a:p>
            <a:pPr marL="365760" lvl="1" indent="0">
              <a:buNone/>
            </a:pPr>
            <a:r>
              <a:rPr lang="en-CA" dirty="0" err="1">
                <a:solidFill>
                  <a:schemeClr val="tx1"/>
                </a:solidFill>
              </a:rPr>
              <a:t>text.setEditable</a:t>
            </a:r>
            <a:r>
              <a:rPr lang="en-CA" dirty="0">
                <a:solidFill>
                  <a:schemeClr val="tx1"/>
                </a:solidFill>
              </a:rPr>
              <a:t>(false);</a:t>
            </a:r>
          </a:p>
          <a:p>
            <a:pPr marL="365760" lvl="1" indent="0">
              <a:buNone/>
            </a:pPr>
            <a:endParaRPr lang="en-CA" dirty="0">
              <a:solidFill>
                <a:schemeClr val="tx1"/>
              </a:solidFill>
            </a:endParaRPr>
          </a:p>
          <a:p>
            <a:pPr lvl="1"/>
            <a:r>
              <a:rPr lang="en-CA" dirty="0">
                <a:solidFill>
                  <a:schemeClr val="tx1"/>
                </a:solidFill>
              </a:rPr>
              <a:t>This will set the text so that it can only be edited by code, not by the user</a:t>
            </a:r>
          </a:p>
          <a:p>
            <a:pPr lvl="1"/>
            <a:r>
              <a:rPr lang="en-CA" dirty="0">
                <a:solidFill>
                  <a:schemeClr val="tx1"/>
                </a:solidFill>
              </a:rPr>
              <a:t>To reverse this, use true instead (this is the default)</a:t>
            </a:r>
          </a:p>
          <a:p>
            <a:pPr lvl="1"/>
            <a:endParaRPr lang="en-CA" dirty="0">
              <a:solidFill>
                <a:schemeClr val="tx1"/>
              </a:solidFill>
            </a:endParaRPr>
          </a:p>
          <a:p>
            <a:pPr marL="365760" lvl="1" indent="0">
              <a:buNone/>
            </a:pPr>
            <a:r>
              <a:rPr lang="en-CA" dirty="0" err="1">
                <a:solidFill>
                  <a:schemeClr val="tx1"/>
                </a:solidFill>
              </a:rPr>
              <a:t>text.setEditable</a:t>
            </a:r>
            <a:r>
              <a:rPr lang="en-CA" dirty="0">
                <a:solidFill>
                  <a:schemeClr val="tx1"/>
                </a:solidFill>
              </a:rPr>
              <a:t>(true);</a:t>
            </a:r>
          </a:p>
        </p:txBody>
      </p:sp>
    </p:spTree>
    <p:extLst>
      <p:ext uri="{BB962C8B-B14F-4D97-AF65-F5344CB8AC3E}">
        <p14:creationId xmlns:p14="http://schemas.microsoft.com/office/powerpoint/2010/main" val="3523381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Number of Characters Per Line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The number of characters per line for a </a:t>
            </a:r>
            <a:r>
              <a:rPr lang="en-CA" dirty="0" err="1">
                <a:solidFill>
                  <a:schemeClr val="tx1"/>
                </a:solidFill>
              </a:rPr>
              <a:t>JTextField</a:t>
            </a:r>
            <a:r>
              <a:rPr lang="en-CA" dirty="0">
                <a:solidFill>
                  <a:schemeClr val="tx1"/>
                </a:solidFill>
              </a:rPr>
              <a:t> or </a:t>
            </a:r>
            <a:r>
              <a:rPr lang="en-CA" dirty="0" err="1">
                <a:solidFill>
                  <a:schemeClr val="tx1"/>
                </a:solidFill>
              </a:rPr>
              <a:t>JTextArea</a:t>
            </a:r>
            <a:r>
              <a:rPr lang="en-CA" dirty="0">
                <a:solidFill>
                  <a:schemeClr val="tx1"/>
                </a:solidFill>
              </a:rPr>
              <a:t> object is the number of “</a:t>
            </a:r>
            <a:r>
              <a:rPr lang="en-CA" dirty="0" err="1">
                <a:solidFill>
                  <a:schemeClr val="tx1"/>
                </a:solidFill>
              </a:rPr>
              <a:t>em</a:t>
            </a:r>
            <a:r>
              <a:rPr lang="en-CA" dirty="0">
                <a:solidFill>
                  <a:schemeClr val="tx1"/>
                </a:solidFill>
              </a:rPr>
              <a:t>” spaces</a:t>
            </a:r>
          </a:p>
          <a:p>
            <a:r>
              <a:rPr lang="en-CA" dirty="0">
                <a:solidFill>
                  <a:schemeClr val="tx1"/>
                </a:solidFill>
              </a:rPr>
              <a:t>An “</a:t>
            </a:r>
            <a:r>
              <a:rPr lang="en-CA" dirty="0" err="1">
                <a:solidFill>
                  <a:schemeClr val="tx1"/>
                </a:solidFill>
              </a:rPr>
              <a:t>em</a:t>
            </a:r>
            <a:r>
              <a:rPr lang="en-CA" dirty="0">
                <a:solidFill>
                  <a:schemeClr val="tx1"/>
                </a:solidFill>
              </a:rPr>
              <a:t>” space is the space needed to hold one upper case ‘M’, because it is the widest letter in the alphabet</a:t>
            </a:r>
          </a:p>
          <a:p>
            <a:pPr lvl="1"/>
            <a:r>
              <a:rPr lang="en-CA" dirty="0">
                <a:solidFill>
                  <a:schemeClr val="tx1"/>
                </a:solidFill>
              </a:rPr>
              <a:t>A line specified to hold 20 ‘M’s will be able to hold 20 or more characters</a:t>
            </a:r>
          </a:p>
          <a:p>
            <a:pPr lvl="2"/>
            <a:r>
              <a:rPr lang="en-CA" dirty="0">
                <a:solidFill>
                  <a:schemeClr val="tx1"/>
                </a:solidFill>
              </a:rPr>
              <a:t>Exactly 20 if you want it to hold the string “MMMMMMMMMMMMMMMMMMMM” for some strange reason…</a:t>
            </a:r>
          </a:p>
        </p:txBody>
      </p:sp>
    </p:spTree>
    <p:extLst>
      <p:ext uri="{BB962C8B-B14F-4D97-AF65-F5344CB8AC3E}">
        <p14:creationId xmlns:p14="http://schemas.microsoft.com/office/powerpoint/2010/main" val="2919108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Buttons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 button object is created from the class </a:t>
            </a:r>
            <a:r>
              <a:rPr lang="en-CA" dirty="0" err="1">
                <a:solidFill>
                  <a:schemeClr val="tx1"/>
                </a:solidFill>
              </a:rPr>
              <a:t>JButton</a:t>
            </a:r>
            <a:r>
              <a:rPr lang="en-CA" dirty="0">
                <a:solidFill>
                  <a:schemeClr val="tx1"/>
                </a:solidFill>
              </a:rPr>
              <a:t> and can be added to a </a:t>
            </a:r>
            <a:r>
              <a:rPr lang="en-CA" dirty="0" err="1">
                <a:solidFill>
                  <a:schemeClr val="tx1"/>
                </a:solidFill>
              </a:rPr>
              <a:t>JFrame</a:t>
            </a:r>
            <a:endParaRPr lang="en-CA" dirty="0">
              <a:solidFill>
                <a:schemeClr val="tx1"/>
              </a:solidFill>
            </a:endParaRPr>
          </a:p>
          <a:p>
            <a:pPr lvl="1"/>
            <a:r>
              <a:rPr lang="en-CA" dirty="0">
                <a:solidFill>
                  <a:srgbClr val="FF0000"/>
                </a:solidFill>
              </a:rPr>
              <a:t>Buttons allow users to trigger pieces of code</a:t>
            </a:r>
          </a:p>
          <a:p>
            <a:pPr lvl="1"/>
            <a:r>
              <a:rPr lang="en-CA" dirty="0">
                <a:solidFill>
                  <a:schemeClr val="tx1"/>
                </a:solidFill>
              </a:rPr>
              <a:t>The argument to the </a:t>
            </a:r>
            <a:r>
              <a:rPr lang="en-CA" dirty="0" err="1">
                <a:solidFill>
                  <a:schemeClr val="tx1"/>
                </a:solidFill>
              </a:rPr>
              <a:t>JButton</a:t>
            </a:r>
            <a:r>
              <a:rPr lang="en-CA" dirty="0">
                <a:solidFill>
                  <a:schemeClr val="tx1"/>
                </a:solidFill>
              </a:rPr>
              <a:t> constructor is the string that appears on the button when it is displayed</a:t>
            </a:r>
          </a:p>
          <a:p>
            <a:pPr lvl="1"/>
            <a:endParaRPr lang="en-CA" dirty="0">
              <a:solidFill>
                <a:schemeClr val="tx1"/>
              </a:solidFill>
            </a:endParaRPr>
          </a:p>
          <a:p>
            <a:pPr marL="365760" lvl="1" indent="0">
              <a:buNone/>
            </a:pPr>
            <a:r>
              <a:rPr lang="en-CA" dirty="0" err="1">
                <a:solidFill>
                  <a:schemeClr val="tx1"/>
                </a:solidFill>
              </a:rPr>
              <a:t>JButton</a:t>
            </a:r>
            <a:r>
              <a:rPr lang="en-CA" dirty="0">
                <a:solidFill>
                  <a:schemeClr val="tx1"/>
                </a:solidFill>
              </a:rPr>
              <a:t> </a:t>
            </a:r>
            <a:r>
              <a:rPr lang="en-CA" dirty="0" err="1">
                <a:solidFill>
                  <a:schemeClr val="tx1"/>
                </a:solidFill>
              </a:rPr>
              <a:t>endButton</a:t>
            </a:r>
            <a:r>
              <a:rPr lang="en-CA" dirty="0">
                <a:solidFill>
                  <a:schemeClr val="tx1"/>
                </a:solidFill>
              </a:rPr>
              <a:t> = new </a:t>
            </a:r>
            <a:r>
              <a:rPr lang="en-CA" dirty="0" err="1">
                <a:solidFill>
                  <a:schemeClr val="tx1"/>
                </a:solidFill>
              </a:rPr>
              <a:t>JButton</a:t>
            </a:r>
            <a:r>
              <a:rPr lang="en-CA" dirty="0">
                <a:solidFill>
                  <a:schemeClr val="tx1"/>
                </a:solidFill>
              </a:rPr>
              <a:t>(“Click to close the program.”);</a:t>
            </a:r>
          </a:p>
        </p:txBody>
      </p:sp>
    </p:spTree>
    <p:extLst>
      <p:ext uri="{BB962C8B-B14F-4D97-AF65-F5344CB8AC3E}">
        <p14:creationId xmlns:p14="http://schemas.microsoft.com/office/powerpoint/2010/main" val="1032445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How to Show GUI Objects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Create the object</a:t>
            </a:r>
          </a:p>
          <a:p>
            <a:r>
              <a:rPr lang="en-CA" dirty="0">
                <a:solidFill>
                  <a:schemeClr val="tx1"/>
                </a:solidFill>
              </a:rPr>
              <a:t>Attach it to the frame</a:t>
            </a:r>
          </a:p>
          <a:p>
            <a:endParaRPr lang="en-CA" dirty="0">
              <a:solidFill>
                <a:schemeClr val="tx1"/>
              </a:solidFill>
            </a:endParaRPr>
          </a:p>
          <a:p>
            <a:r>
              <a:rPr lang="en-CA" dirty="0">
                <a:solidFill>
                  <a:schemeClr val="tx1"/>
                </a:solidFill>
              </a:rPr>
              <a:t>But where do we attach the object?</a:t>
            </a:r>
          </a:p>
          <a:p>
            <a:pPr lvl="1"/>
            <a:r>
              <a:rPr lang="en-CA" dirty="0">
                <a:solidFill>
                  <a:schemeClr val="tx1"/>
                </a:solidFill>
              </a:rPr>
              <a:t>Decided by a layout manager</a:t>
            </a:r>
          </a:p>
          <a:p>
            <a:pPr lvl="1"/>
            <a:r>
              <a:rPr lang="en-CA" dirty="0">
                <a:solidFill>
                  <a:schemeClr val="tx1"/>
                </a:solidFill>
              </a:rPr>
              <a:t>The simplest layout manager is a flow layout manager</a:t>
            </a:r>
          </a:p>
        </p:txBody>
      </p:sp>
    </p:spTree>
    <p:extLst>
      <p:ext uri="{BB962C8B-B14F-4D97-AF65-F5344CB8AC3E}">
        <p14:creationId xmlns:p14="http://schemas.microsoft.com/office/powerpoint/2010/main" val="479307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Containers and Layout Managers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Multiple components can be added to the content pane of a </a:t>
            </a:r>
            <a:r>
              <a:rPr lang="en-CA" dirty="0" err="1">
                <a:solidFill>
                  <a:schemeClr val="tx1"/>
                </a:solidFill>
              </a:rPr>
              <a:t>JFrame</a:t>
            </a:r>
            <a:r>
              <a:rPr lang="en-CA" dirty="0">
                <a:solidFill>
                  <a:schemeClr val="tx1"/>
                </a:solidFill>
              </a:rPr>
              <a:t> using the </a:t>
            </a:r>
            <a:r>
              <a:rPr lang="en-CA" dirty="0">
                <a:solidFill>
                  <a:srgbClr val="FF0000"/>
                </a:solidFill>
              </a:rPr>
              <a:t>add</a:t>
            </a:r>
            <a:r>
              <a:rPr lang="en-CA" dirty="0">
                <a:solidFill>
                  <a:schemeClr val="tx1"/>
                </a:solidFill>
              </a:rPr>
              <a:t> method</a:t>
            </a:r>
          </a:p>
          <a:p>
            <a:pPr lvl="1"/>
            <a:r>
              <a:rPr lang="en-CA" dirty="0">
                <a:solidFill>
                  <a:schemeClr val="tx1"/>
                </a:solidFill>
              </a:rPr>
              <a:t>However, the add method does not specify how these components are to be arranged</a:t>
            </a:r>
          </a:p>
          <a:p>
            <a:r>
              <a:rPr lang="en-CA" dirty="0">
                <a:solidFill>
                  <a:srgbClr val="FF0000"/>
                </a:solidFill>
              </a:rPr>
              <a:t>To describe how multiple components are to be arranged, we use a layout manager</a:t>
            </a:r>
          </a:p>
          <a:p>
            <a:pPr lvl="1"/>
            <a:r>
              <a:rPr lang="en-CA" dirty="0">
                <a:solidFill>
                  <a:schemeClr val="tx1"/>
                </a:solidFill>
              </a:rPr>
              <a:t>There are several layout manager classes, such as </a:t>
            </a:r>
            <a:r>
              <a:rPr lang="en-CA" dirty="0" err="1">
                <a:solidFill>
                  <a:schemeClr val="tx1"/>
                </a:solidFill>
              </a:rPr>
              <a:t>BorderLayout</a:t>
            </a:r>
            <a:r>
              <a:rPr lang="en-CA" dirty="0">
                <a:solidFill>
                  <a:schemeClr val="tx1"/>
                </a:solidFill>
              </a:rPr>
              <a:t>, </a:t>
            </a:r>
            <a:r>
              <a:rPr lang="en-CA" dirty="0" err="1">
                <a:solidFill>
                  <a:schemeClr val="tx1"/>
                </a:solidFill>
              </a:rPr>
              <a:t>FlowLayout</a:t>
            </a:r>
            <a:r>
              <a:rPr lang="en-CA" dirty="0">
                <a:solidFill>
                  <a:schemeClr val="tx1"/>
                </a:solidFill>
              </a:rPr>
              <a:t>, and </a:t>
            </a:r>
            <a:r>
              <a:rPr lang="en-CA" dirty="0" err="1">
                <a:solidFill>
                  <a:schemeClr val="tx1"/>
                </a:solidFill>
              </a:rPr>
              <a:t>GridLayout</a:t>
            </a:r>
            <a:endParaRPr lang="en-CA" dirty="0">
              <a:solidFill>
                <a:schemeClr val="tx1"/>
              </a:solidFill>
            </a:endParaRPr>
          </a:p>
        </p:txBody>
      </p:sp>
    </p:spTree>
    <p:extLst>
      <p:ext uri="{BB962C8B-B14F-4D97-AF65-F5344CB8AC3E}">
        <p14:creationId xmlns:p14="http://schemas.microsoft.com/office/powerpoint/2010/main" val="526791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Flow Layout Manager</a:t>
            </a:r>
          </a:p>
        </p:txBody>
      </p:sp>
      <p:sp>
        <p:nvSpPr>
          <p:cNvPr id="3" name="Content Placeholder 2"/>
          <p:cNvSpPr>
            <a:spLocks noGrp="1"/>
          </p:cNvSpPr>
          <p:nvPr>
            <p:ph idx="1"/>
          </p:nvPr>
        </p:nvSpPr>
        <p:spPr>
          <a:xfrm>
            <a:off x="685800" y="1752600"/>
            <a:ext cx="7772400" cy="4724400"/>
          </a:xfrm>
        </p:spPr>
        <p:txBody>
          <a:bodyPr>
            <a:normAutofit fontScale="92500" lnSpcReduction="10000"/>
          </a:bodyPr>
          <a:lstStyle/>
          <a:p>
            <a:r>
              <a:rPr lang="en-CA" dirty="0">
                <a:solidFill>
                  <a:srgbClr val="FF0000"/>
                </a:solidFill>
              </a:rPr>
              <a:t>The </a:t>
            </a:r>
            <a:r>
              <a:rPr lang="en-CA" dirty="0" err="1">
                <a:solidFill>
                  <a:srgbClr val="FF0000"/>
                </a:solidFill>
              </a:rPr>
              <a:t>FlowLayout</a:t>
            </a:r>
            <a:r>
              <a:rPr lang="en-CA" dirty="0">
                <a:solidFill>
                  <a:srgbClr val="FF0000"/>
                </a:solidFill>
              </a:rPr>
              <a:t> manager is the simplest layout manager</a:t>
            </a:r>
          </a:p>
          <a:p>
            <a:pPr lvl="1"/>
            <a:r>
              <a:rPr lang="en-CA" dirty="0">
                <a:solidFill>
                  <a:schemeClr val="tx1"/>
                </a:solidFill>
              </a:rPr>
              <a:t>It arranges components one after another, left to right and top to bottom</a:t>
            </a:r>
          </a:p>
          <a:p>
            <a:pPr lvl="1"/>
            <a:r>
              <a:rPr lang="en-CA" dirty="0">
                <a:solidFill>
                  <a:schemeClr val="tx1"/>
                </a:solidFill>
              </a:rPr>
              <a:t>Components are arranged in the order in which they are added</a:t>
            </a:r>
          </a:p>
          <a:p>
            <a:r>
              <a:rPr lang="en-CA" dirty="0">
                <a:solidFill>
                  <a:schemeClr val="tx1"/>
                </a:solidFill>
              </a:rPr>
              <a:t>Since a location is not specific, the add method has only one argument when you use a flow layout manager</a:t>
            </a:r>
          </a:p>
          <a:p>
            <a:pPr lvl="1"/>
            <a:r>
              <a:rPr lang="en-CA" dirty="0">
                <a:solidFill>
                  <a:schemeClr val="tx1"/>
                </a:solidFill>
              </a:rPr>
              <a:t>Just the component to be added</a:t>
            </a:r>
          </a:p>
          <a:p>
            <a:pPr marL="365760" lvl="1" indent="0">
              <a:buNone/>
            </a:pPr>
            <a:endParaRPr lang="en-CA" dirty="0">
              <a:solidFill>
                <a:schemeClr val="tx1"/>
              </a:solidFill>
            </a:endParaRPr>
          </a:p>
          <a:p>
            <a:pPr marL="365760" lvl="1" indent="0">
              <a:buNone/>
            </a:pPr>
            <a:r>
              <a:rPr lang="en-CA" dirty="0">
                <a:solidFill>
                  <a:schemeClr val="tx1"/>
                </a:solidFill>
              </a:rPr>
              <a:t>//inside of a class extending </a:t>
            </a:r>
            <a:r>
              <a:rPr lang="en-CA" dirty="0" err="1">
                <a:solidFill>
                  <a:schemeClr val="tx1"/>
                </a:solidFill>
              </a:rPr>
              <a:t>JFrame</a:t>
            </a:r>
            <a:endParaRPr lang="en-CA" dirty="0">
              <a:solidFill>
                <a:schemeClr val="tx1"/>
              </a:solidFill>
            </a:endParaRPr>
          </a:p>
          <a:p>
            <a:pPr marL="365760" lvl="1" indent="0">
              <a:buNone/>
            </a:pPr>
            <a:r>
              <a:rPr lang="en-CA" dirty="0" err="1">
                <a:solidFill>
                  <a:schemeClr val="tx1"/>
                </a:solidFill>
              </a:rPr>
              <a:t>setLayout</a:t>
            </a:r>
            <a:r>
              <a:rPr lang="en-CA" dirty="0">
                <a:solidFill>
                  <a:schemeClr val="tx1"/>
                </a:solidFill>
              </a:rPr>
              <a:t>(new </a:t>
            </a:r>
            <a:r>
              <a:rPr lang="en-CA" dirty="0" err="1">
                <a:solidFill>
                  <a:schemeClr val="tx1"/>
                </a:solidFill>
              </a:rPr>
              <a:t>FlowLayout</a:t>
            </a:r>
            <a:r>
              <a:rPr lang="en-CA" dirty="0">
                <a:solidFill>
                  <a:schemeClr val="tx1"/>
                </a:solidFill>
              </a:rPr>
              <a:t>());</a:t>
            </a:r>
          </a:p>
          <a:p>
            <a:pPr marL="365760" lvl="1" indent="0">
              <a:buNone/>
            </a:pPr>
            <a:r>
              <a:rPr lang="en-CA" dirty="0">
                <a:solidFill>
                  <a:schemeClr val="tx1"/>
                </a:solidFill>
              </a:rPr>
              <a:t>add(label1);</a:t>
            </a:r>
          </a:p>
          <a:p>
            <a:pPr marL="365760" lvl="1" indent="0">
              <a:buNone/>
            </a:pPr>
            <a:endParaRPr lang="en-CA" dirty="0">
              <a:solidFill>
                <a:schemeClr val="tx1"/>
              </a:solidFill>
            </a:endParaRPr>
          </a:p>
        </p:txBody>
      </p:sp>
    </p:spTree>
    <p:extLst>
      <p:ext uri="{BB962C8B-B14F-4D97-AF65-F5344CB8AC3E}">
        <p14:creationId xmlns:p14="http://schemas.microsoft.com/office/powerpoint/2010/main" val="665137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Flow Layout Manager</a:t>
            </a:r>
          </a:p>
        </p:txBody>
      </p:sp>
      <p:sp>
        <p:nvSpPr>
          <p:cNvPr id="3" name="Content Placeholder 2"/>
          <p:cNvSpPr>
            <a:spLocks noGrp="1"/>
          </p:cNvSpPr>
          <p:nvPr>
            <p:ph idx="1"/>
          </p:nvPr>
        </p:nvSpPr>
        <p:spPr>
          <a:xfrm>
            <a:off x="685800" y="1752600"/>
            <a:ext cx="7772400" cy="4724400"/>
          </a:xfrm>
        </p:spPr>
        <p:txBody>
          <a:bodyPr>
            <a:normAutofit/>
          </a:bodyPr>
          <a:lstStyle/>
          <a:p>
            <a:r>
              <a:rPr lang="en-CA" dirty="0" err="1">
                <a:solidFill>
                  <a:schemeClr val="tx1"/>
                </a:solidFill>
              </a:rPr>
              <a:t>FlowLayout</a:t>
            </a:r>
            <a:r>
              <a:rPr lang="en-CA" dirty="0">
                <a:solidFill>
                  <a:schemeClr val="tx1"/>
                </a:solidFill>
              </a:rPr>
              <a:t> works by placing GUI objects left to right and top to bottom</a:t>
            </a:r>
          </a:p>
          <a:p>
            <a:r>
              <a:rPr lang="en-CA" dirty="0">
                <a:solidFill>
                  <a:schemeClr val="tx1"/>
                </a:solidFill>
              </a:rPr>
              <a:t>Example:</a:t>
            </a:r>
          </a:p>
        </p:txBody>
      </p:sp>
      <p:sp>
        <p:nvSpPr>
          <p:cNvPr id="4" name="Rectangle 3">
            <a:extLst>
              <a:ext uri="{FF2B5EF4-FFF2-40B4-BE49-F238E27FC236}">
                <a16:creationId xmlns:a16="http://schemas.microsoft.com/office/drawing/2014/main" id="{958D18FB-D94C-47ED-A7F4-83C81934C209}"/>
              </a:ext>
            </a:extLst>
          </p:cNvPr>
          <p:cNvSpPr/>
          <p:nvPr/>
        </p:nvSpPr>
        <p:spPr>
          <a:xfrm>
            <a:off x="838200" y="3278886"/>
            <a:ext cx="5334000" cy="27409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44EF64-BE43-4CFE-BAE6-5646A948B41B}"/>
              </a:ext>
            </a:extLst>
          </p:cNvPr>
          <p:cNvSpPr/>
          <p:nvPr/>
        </p:nvSpPr>
        <p:spPr>
          <a:xfrm>
            <a:off x="838200" y="3278886"/>
            <a:ext cx="3429000" cy="4572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Title</a:t>
            </a:r>
            <a:endParaRPr lang="en-US" b="1" dirty="0">
              <a:solidFill>
                <a:sysClr val="windowText" lastClr="000000"/>
              </a:solidFill>
            </a:endParaRPr>
          </a:p>
        </p:txBody>
      </p:sp>
      <p:sp>
        <p:nvSpPr>
          <p:cNvPr id="7" name="Rectangle 6">
            <a:extLst>
              <a:ext uri="{FF2B5EF4-FFF2-40B4-BE49-F238E27FC236}">
                <a16:creationId xmlns:a16="http://schemas.microsoft.com/office/drawing/2014/main" id="{A974900C-65D1-42A0-B148-270E1967952C}"/>
              </a:ext>
            </a:extLst>
          </p:cNvPr>
          <p:cNvSpPr/>
          <p:nvPr/>
        </p:nvSpPr>
        <p:spPr>
          <a:xfrm>
            <a:off x="4267200" y="3278886"/>
            <a:ext cx="1905000" cy="4572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Buttons</a:t>
            </a:r>
            <a:endParaRPr lang="en-US" b="1" dirty="0">
              <a:solidFill>
                <a:sysClr val="windowText" lastClr="000000"/>
              </a:solidFill>
            </a:endParaRPr>
          </a:p>
        </p:txBody>
      </p:sp>
      <p:sp>
        <p:nvSpPr>
          <p:cNvPr id="8" name="Rectangle 7">
            <a:extLst>
              <a:ext uri="{FF2B5EF4-FFF2-40B4-BE49-F238E27FC236}">
                <a16:creationId xmlns:a16="http://schemas.microsoft.com/office/drawing/2014/main" id="{7D3EC873-626D-430F-94E4-9E213616126F}"/>
              </a:ext>
            </a:extLst>
          </p:cNvPr>
          <p:cNvSpPr/>
          <p:nvPr/>
        </p:nvSpPr>
        <p:spPr>
          <a:xfrm>
            <a:off x="6449568" y="2334387"/>
            <a:ext cx="2362200" cy="723900"/>
          </a:xfrm>
          <a:prstGeom prst="rect">
            <a:avLst/>
          </a:prstGeom>
          <a:solidFill>
            <a:schemeClr val="bg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1</a:t>
            </a:r>
            <a:endParaRPr lang="en-US" b="1" dirty="0">
              <a:solidFill>
                <a:sysClr val="windowText" lastClr="000000"/>
              </a:solidFill>
            </a:endParaRPr>
          </a:p>
        </p:txBody>
      </p:sp>
      <p:sp>
        <p:nvSpPr>
          <p:cNvPr id="10" name="Rectangle 9">
            <a:extLst>
              <a:ext uri="{FF2B5EF4-FFF2-40B4-BE49-F238E27FC236}">
                <a16:creationId xmlns:a16="http://schemas.microsoft.com/office/drawing/2014/main" id="{21D87F61-0315-447D-8820-1F497D91B2D4}"/>
              </a:ext>
            </a:extLst>
          </p:cNvPr>
          <p:cNvSpPr/>
          <p:nvPr/>
        </p:nvSpPr>
        <p:spPr>
          <a:xfrm>
            <a:off x="7249668" y="5305804"/>
            <a:ext cx="762000" cy="1113282"/>
          </a:xfrm>
          <a:prstGeom prst="rect">
            <a:avLst/>
          </a:prstGeom>
          <a:solidFill>
            <a:srgbClr val="CCFFF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3</a:t>
            </a:r>
            <a:endParaRPr lang="en-US" b="1" dirty="0">
              <a:solidFill>
                <a:sysClr val="windowText" lastClr="000000"/>
              </a:solidFill>
            </a:endParaRPr>
          </a:p>
        </p:txBody>
      </p:sp>
      <p:sp>
        <p:nvSpPr>
          <p:cNvPr id="11" name="Rectangle 10">
            <a:extLst>
              <a:ext uri="{FF2B5EF4-FFF2-40B4-BE49-F238E27FC236}">
                <a16:creationId xmlns:a16="http://schemas.microsoft.com/office/drawing/2014/main" id="{51935B95-0750-4CDD-8785-C936DE8E9ABD}"/>
              </a:ext>
            </a:extLst>
          </p:cNvPr>
          <p:cNvSpPr/>
          <p:nvPr/>
        </p:nvSpPr>
        <p:spPr>
          <a:xfrm>
            <a:off x="6563868" y="3312598"/>
            <a:ext cx="2133600" cy="1774329"/>
          </a:xfrm>
          <a:prstGeom prst="rect">
            <a:avLst/>
          </a:prstGeom>
          <a:solidFill>
            <a:schemeClr val="accent6">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2</a:t>
            </a:r>
            <a:endParaRPr lang="en-US" b="1" dirty="0">
              <a:solidFill>
                <a:sysClr val="windowText" lastClr="000000"/>
              </a:solidFill>
            </a:endParaRPr>
          </a:p>
        </p:txBody>
      </p:sp>
    </p:spTree>
    <p:extLst>
      <p:ext uri="{BB962C8B-B14F-4D97-AF65-F5344CB8AC3E}">
        <p14:creationId xmlns:p14="http://schemas.microsoft.com/office/powerpoint/2010/main" val="145896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Intro to Swing</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The Java AWT (Abstract Window Toolkit) package is the original Java package for doing GUIs</a:t>
            </a:r>
          </a:p>
          <a:p>
            <a:r>
              <a:rPr lang="en-CA" dirty="0">
                <a:solidFill>
                  <a:srgbClr val="FF0000"/>
                </a:solidFill>
              </a:rPr>
              <a:t>A GUI is a windowing system that the user can interact with</a:t>
            </a:r>
          </a:p>
          <a:p>
            <a:r>
              <a:rPr lang="en-CA" dirty="0">
                <a:solidFill>
                  <a:schemeClr val="tx1"/>
                </a:solidFill>
              </a:rPr>
              <a:t>The Swing package is an improved version of the AWT, but does not completely replace AWT</a:t>
            </a:r>
          </a:p>
          <a:p>
            <a:pPr lvl="1"/>
            <a:r>
              <a:rPr lang="en-CA" dirty="0">
                <a:solidFill>
                  <a:schemeClr val="tx1"/>
                </a:solidFill>
              </a:rPr>
              <a:t>Some AWT classes are replaced by Swing classes, but other AWT classes are still needed</a:t>
            </a:r>
          </a:p>
          <a:p>
            <a:r>
              <a:rPr lang="en-CA" dirty="0">
                <a:solidFill>
                  <a:schemeClr val="tx1"/>
                </a:solidFill>
              </a:rPr>
              <a:t>Swing GUIs are designed using a form of OOP known as </a:t>
            </a:r>
            <a:r>
              <a:rPr lang="en-CA" dirty="0">
                <a:solidFill>
                  <a:srgbClr val="FF0000"/>
                </a:solidFill>
              </a:rPr>
              <a:t>event-driven programming</a:t>
            </a:r>
          </a:p>
          <a:p>
            <a:endParaRPr lang="en-CA" dirty="0">
              <a:solidFill>
                <a:schemeClr val="tx1"/>
              </a:solidFill>
            </a:endParaRPr>
          </a:p>
        </p:txBody>
      </p:sp>
    </p:spTree>
    <p:extLst>
      <p:ext uri="{BB962C8B-B14F-4D97-AF65-F5344CB8AC3E}">
        <p14:creationId xmlns:p14="http://schemas.microsoft.com/office/powerpoint/2010/main" val="2925181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Flow Layout Manager</a:t>
            </a:r>
          </a:p>
        </p:txBody>
      </p:sp>
      <p:sp>
        <p:nvSpPr>
          <p:cNvPr id="3" name="Content Placeholder 2"/>
          <p:cNvSpPr>
            <a:spLocks noGrp="1"/>
          </p:cNvSpPr>
          <p:nvPr>
            <p:ph idx="1"/>
          </p:nvPr>
        </p:nvSpPr>
        <p:spPr>
          <a:xfrm>
            <a:off x="685800" y="1752600"/>
            <a:ext cx="7772400" cy="4724400"/>
          </a:xfrm>
        </p:spPr>
        <p:txBody>
          <a:bodyPr>
            <a:normAutofit/>
          </a:bodyPr>
          <a:lstStyle/>
          <a:p>
            <a:r>
              <a:rPr lang="en-CA" dirty="0" err="1">
                <a:solidFill>
                  <a:schemeClr val="tx1"/>
                </a:solidFill>
              </a:rPr>
              <a:t>FlowLayout</a:t>
            </a:r>
            <a:r>
              <a:rPr lang="en-CA" dirty="0">
                <a:solidFill>
                  <a:schemeClr val="tx1"/>
                </a:solidFill>
              </a:rPr>
              <a:t> works by placing GUI objects left to right and top to bottom</a:t>
            </a:r>
          </a:p>
          <a:p>
            <a:r>
              <a:rPr lang="en-CA" dirty="0">
                <a:solidFill>
                  <a:schemeClr val="tx1"/>
                </a:solidFill>
              </a:rPr>
              <a:t>Example: Object 1 goes top left (1</a:t>
            </a:r>
            <a:r>
              <a:rPr lang="en-CA" baseline="30000" dirty="0">
                <a:solidFill>
                  <a:schemeClr val="tx1"/>
                </a:solidFill>
              </a:rPr>
              <a:t>st</a:t>
            </a:r>
            <a:r>
              <a:rPr lang="en-CA" dirty="0">
                <a:solidFill>
                  <a:schemeClr val="tx1"/>
                </a:solidFill>
              </a:rPr>
              <a:t> pos. possible)</a:t>
            </a:r>
          </a:p>
        </p:txBody>
      </p:sp>
      <p:sp>
        <p:nvSpPr>
          <p:cNvPr id="4" name="Rectangle 3">
            <a:extLst>
              <a:ext uri="{FF2B5EF4-FFF2-40B4-BE49-F238E27FC236}">
                <a16:creationId xmlns:a16="http://schemas.microsoft.com/office/drawing/2014/main" id="{958D18FB-D94C-47ED-A7F4-83C81934C209}"/>
              </a:ext>
            </a:extLst>
          </p:cNvPr>
          <p:cNvSpPr/>
          <p:nvPr/>
        </p:nvSpPr>
        <p:spPr>
          <a:xfrm>
            <a:off x="838200" y="3278886"/>
            <a:ext cx="5334000" cy="27409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44EF64-BE43-4CFE-BAE6-5646A948B41B}"/>
              </a:ext>
            </a:extLst>
          </p:cNvPr>
          <p:cNvSpPr/>
          <p:nvPr/>
        </p:nvSpPr>
        <p:spPr>
          <a:xfrm>
            <a:off x="838200" y="3278886"/>
            <a:ext cx="3429000" cy="4572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Title</a:t>
            </a:r>
            <a:endParaRPr lang="en-US" b="1" dirty="0">
              <a:solidFill>
                <a:sysClr val="windowText" lastClr="000000"/>
              </a:solidFill>
            </a:endParaRPr>
          </a:p>
        </p:txBody>
      </p:sp>
      <p:sp>
        <p:nvSpPr>
          <p:cNvPr id="7" name="Rectangle 6">
            <a:extLst>
              <a:ext uri="{FF2B5EF4-FFF2-40B4-BE49-F238E27FC236}">
                <a16:creationId xmlns:a16="http://schemas.microsoft.com/office/drawing/2014/main" id="{A974900C-65D1-42A0-B148-270E1967952C}"/>
              </a:ext>
            </a:extLst>
          </p:cNvPr>
          <p:cNvSpPr/>
          <p:nvPr/>
        </p:nvSpPr>
        <p:spPr>
          <a:xfrm>
            <a:off x="4267200" y="3278886"/>
            <a:ext cx="1905000" cy="4572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Buttons</a:t>
            </a:r>
            <a:endParaRPr lang="en-US" b="1" dirty="0">
              <a:solidFill>
                <a:sysClr val="windowText" lastClr="000000"/>
              </a:solidFill>
            </a:endParaRPr>
          </a:p>
        </p:txBody>
      </p:sp>
      <p:sp>
        <p:nvSpPr>
          <p:cNvPr id="8" name="Rectangle 7">
            <a:extLst>
              <a:ext uri="{FF2B5EF4-FFF2-40B4-BE49-F238E27FC236}">
                <a16:creationId xmlns:a16="http://schemas.microsoft.com/office/drawing/2014/main" id="{7D3EC873-626D-430F-94E4-9E213616126F}"/>
              </a:ext>
            </a:extLst>
          </p:cNvPr>
          <p:cNvSpPr/>
          <p:nvPr/>
        </p:nvSpPr>
        <p:spPr>
          <a:xfrm>
            <a:off x="1181100" y="3848100"/>
            <a:ext cx="2362200" cy="723900"/>
          </a:xfrm>
          <a:prstGeom prst="rect">
            <a:avLst/>
          </a:prstGeom>
          <a:solidFill>
            <a:schemeClr val="bg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1</a:t>
            </a:r>
            <a:endParaRPr lang="en-US" b="1" dirty="0">
              <a:solidFill>
                <a:sysClr val="windowText" lastClr="000000"/>
              </a:solidFill>
            </a:endParaRPr>
          </a:p>
        </p:txBody>
      </p:sp>
      <p:sp>
        <p:nvSpPr>
          <p:cNvPr id="11" name="Rectangle 10">
            <a:extLst>
              <a:ext uri="{FF2B5EF4-FFF2-40B4-BE49-F238E27FC236}">
                <a16:creationId xmlns:a16="http://schemas.microsoft.com/office/drawing/2014/main" id="{A0C78D4F-D5FF-4E8A-A320-629E8F91B19F}"/>
              </a:ext>
            </a:extLst>
          </p:cNvPr>
          <p:cNvSpPr/>
          <p:nvPr/>
        </p:nvSpPr>
        <p:spPr>
          <a:xfrm>
            <a:off x="7249668" y="5305804"/>
            <a:ext cx="762000" cy="1113282"/>
          </a:xfrm>
          <a:prstGeom prst="rect">
            <a:avLst/>
          </a:prstGeom>
          <a:solidFill>
            <a:srgbClr val="CCFFF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3</a:t>
            </a:r>
            <a:endParaRPr lang="en-US" b="1" dirty="0">
              <a:solidFill>
                <a:sysClr val="windowText" lastClr="000000"/>
              </a:solidFill>
            </a:endParaRPr>
          </a:p>
        </p:txBody>
      </p:sp>
      <p:sp>
        <p:nvSpPr>
          <p:cNvPr id="12" name="Rectangle 11">
            <a:extLst>
              <a:ext uri="{FF2B5EF4-FFF2-40B4-BE49-F238E27FC236}">
                <a16:creationId xmlns:a16="http://schemas.microsoft.com/office/drawing/2014/main" id="{CF782D4D-20EC-48A4-BE52-461D0109BD42}"/>
              </a:ext>
            </a:extLst>
          </p:cNvPr>
          <p:cNvSpPr/>
          <p:nvPr/>
        </p:nvSpPr>
        <p:spPr>
          <a:xfrm>
            <a:off x="6563868" y="3312598"/>
            <a:ext cx="2133600" cy="1774329"/>
          </a:xfrm>
          <a:prstGeom prst="rect">
            <a:avLst/>
          </a:prstGeom>
          <a:solidFill>
            <a:schemeClr val="accent6">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2</a:t>
            </a:r>
            <a:endParaRPr lang="en-US" b="1" dirty="0">
              <a:solidFill>
                <a:sysClr val="windowText" lastClr="000000"/>
              </a:solidFill>
            </a:endParaRPr>
          </a:p>
        </p:txBody>
      </p:sp>
    </p:spTree>
    <p:extLst>
      <p:ext uri="{BB962C8B-B14F-4D97-AF65-F5344CB8AC3E}">
        <p14:creationId xmlns:p14="http://schemas.microsoft.com/office/powerpoint/2010/main" val="684828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Flow Layout Manager</a:t>
            </a:r>
          </a:p>
        </p:txBody>
      </p:sp>
      <p:sp>
        <p:nvSpPr>
          <p:cNvPr id="3" name="Content Placeholder 2"/>
          <p:cNvSpPr>
            <a:spLocks noGrp="1"/>
          </p:cNvSpPr>
          <p:nvPr>
            <p:ph idx="1"/>
          </p:nvPr>
        </p:nvSpPr>
        <p:spPr>
          <a:xfrm>
            <a:off x="685800" y="1752600"/>
            <a:ext cx="7772400" cy="4724400"/>
          </a:xfrm>
        </p:spPr>
        <p:txBody>
          <a:bodyPr>
            <a:normAutofit/>
          </a:bodyPr>
          <a:lstStyle/>
          <a:p>
            <a:r>
              <a:rPr lang="en-CA" dirty="0" err="1">
                <a:solidFill>
                  <a:schemeClr val="tx1"/>
                </a:solidFill>
              </a:rPr>
              <a:t>FlowLayout</a:t>
            </a:r>
            <a:r>
              <a:rPr lang="en-CA" dirty="0">
                <a:solidFill>
                  <a:schemeClr val="tx1"/>
                </a:solidFill>
              </a:rPr>
              <a:t> works by placing GUI objects left to right and top to bottom</a:t>
            </a:r>
          </a:p>
          <a:p>
            <a:r>
              <a:rPr lang="en-CA" dirty="0">
                <a:solidFill>
                  <a:schemeClr val="tx1"/>
                </a:solidFill>
              </a:rPr>
              <a:t>Example: Enough space for Obj. 2 to go right</a:t>
            </a:r>
          </a:p>
        </p:txBody>
      </p:sp>
      <p:sp>
        <p:nvSpPr>
          <p:cNvPr id="4" name="Rectangle 3">
            <a:extLst>
              <a:ext uri="{FF2B5EF4-FFF2-40B4-BE49-F238E27FC236}">
                <a16:creationId xmlns:a16="http://schemas.microsoft.com/office/drawing/2014/main" id="{958D18FB-D94C-47ED-A7F4-83C81934C209}"/>
              </a:ext>
            </a:extLst>
          </p:cNvPr>
          <p:cNvSpPr/>
          <p:nvPr/>
        </p:nvSpPr>
        <p:spPr>
          <a:xfrm>
            <a:off x="838200" y="3278886"/>
            <a:ext cx="5334000" cy="27409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44EF64-BE43-4CFE-BAE6-5646A948B41B}"/>
              </a:ext>
            </a:extLst>
          </p:cNvPr>
          <p:cNvSpPr/>
          <p:nvPr/>
        </p:nvSpPr>
        <p:spPr>
          <a:xfrm>
            <a:off x="838200" y="3278886"/>
            <a:ext cx="3429000" cy="4572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Title</a:t>
            </a:r>
            <a:endParaRPr lang="en-US" b="1" dirty="0">
              <a:solidFill>
                <a:sysClr val="windowText" lastClr="000000"/>
              </a:solidFill>
            </a:endParaRPr>
          </a:p>
        </p:txBody>
      </p:sp>
      <p:sp>
        <p:nvSpPr>
          <p:cNvPr id="7" name="Rectangle 6">
            <a:extLst>
              <a:ext uri="{FF2B5EF4-FFF2-40B4-BE49-F238E27FC236}">
                <a16:creationId xmlns:a16="http://schemas.microsoft.com/office/drawing/2014/main" id="{A974900C-65D1-42A0-B148-270E1967952C}"/>
              </a:ext>
            </a:extLst>
          </p:cNvPr>
          <p:cNvSpPr/>
          <p:nvPr/>
        </p:nvSpPr>
        <p:spPr>
          <a:xfrm>
            <a:off x="4267200" y="3278886"/>
            <a:ext cx="1905000" cy="4572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Buttons</a:t>
            </a:r>
            <a:endParaRPr lang="en-US" b="1" dirty="0">
              <a:solidFill>
                <a:sysClr val="windowText" lastClr="000000"/>
              </a:solidFill>
            </a:endParaRPr>
          </a:p>
        </p:txBody>
      </p:sp>
      <p:sp>
        <p:nvSpPr>
          <p:cNvPr id="8" name="Rectangle 7">
            <a:extLst>
              <a:ext uri="{FF2B5EF4-FFF2-40B4-BE49-F238E27FC236}">
                <a16:creationId xmlns:a16="http://schemas.microsoft.com/office/drawing/2014/main" id="{7D3EC873-626D-430F-94E4-9E213616126F}"/>
              </a:ext>
            </a:extLst>
          </p:cNvPr>
          <p:cNvSpPr/>
          <p:nvPr/>
        </p:nvSpPr>
        <p:spPr>
          <a:xfrm>
            <a:off x="1181100" y="3848100"/>
            <a:ext cx="2362200" cy="723900"/>
          </a:xfrm>
          <a:prstGeom prst="rect">
            <a:avLst/>
          </a:prstGeom>
          <a:solidFill>
            <a:schemeClr val="bg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1</a:t>
            </a:r>
            <a:endParaRPr lang="en-US" b="1" dirty="0">
              <a:solidFill>
                <a:sysClr val="windowText" lastClr="000000"/>
              </a:solidFill>
            </a:endParaRPr>
          </a:p>
        </p:txBody>
      </p:sp>
      <p:sp>
        <p:nvSpPr>
          <p:cNvPr id="9" name="Rectangle 8">
            <a:extLst>
              <a:ext uri="{FF2B5EF4-FFF2-40B4-BE49-F238E27FC236}">
                <a16:creationId xmlns:a16="http://schemas.microsoft.com/office/drawing/2014/main" id="{AD60B06C-1699-4C59-95C5-985E535D87B9}"/>
              </a:ext>
            </a:extLst>
          </p:cNvPr>
          <p:cNvSpPr/>
          <p:nvPr/>
        </p:nvSpPr>
        <p:spPr>
          <a:xfrm>
            <a:off x="3790950" y="3864471"/>
            <a:ext cx="2133600" cy="1774329"/>
          </a:xfrm>
          <a:prstGeom prst="rect">
            <a:avLst/>
          </a:prstGeom>
          <a:solidFill>
            <a:schemeClr val="accent6">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2</a:t>
            </a:r>
            <a:endParaRPr lang="en-US" b="1" dirty="0">
              <a:solidFill>
                <a:sysClr val="windowText" lastClr="000000"/>
              </a:solidFill>
            </a:endParaRPr>
          </a:p>
        </p:txBody>
      </p:sp>
      <p:sp>
        <p:nvSpPr>
          <p:cNvPr id="11" name="Rectangle 10">
            <a:extLst>
              <a:ext uri="{FF2B5EF4-FFF2-40B4-BE49-F238E27FC236}">
                <a16:creationId xmlns:a16="http://schemas.microsoft.com/office/drawing/2014/main" id="{EAA4AFA3-14DE-48DB-B248-4CAEE79595C3}"/>
              </a:ext>
            </a:extLst>
          </p:cNvPr>
          <p:cNvSpPr/>
          <p:nvPr/>
        </p:nvSpPr>
        <p:spPr>
          <a:xfrm>
            <a:off x="7249668" y="5305804"/>
            <a:ext cx="762000" cy="1113282"/>
          </a:xfrm>
          <a:prstGeom prst="rect">
            <a:avLst/>
          </a:prstGeom>
          <a:solidFill>
            <a:srgbClr val="CCFFF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3</a:t>
            </a:r>
            <a:endParaRPr lang="en-US" b="1" dirty="0">
              <a:solidFill>
                <a:sysClr val="windowText" lastClr="000000"/>
              </a:solidFill>
            </a:endParaRPr>
          </a:p>
        </p:txBody>
      </p:sp>
    </p:spTree>
    <p:extLst>
      <p:ext uri="{BB962C8B-B14F-4D97-AF65-F5344CB8AC3E}">
        <p14:creationId xmlns:p14="http://schemas.microsoft.com/office/powerpoint/2010/main" val="335845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Flow Layout Manager</a:t>
            </a:r>
          </a:p>
        </p:txBody>
      </p:sp>
      <p:sp>
        <p:nvSpPr>
          <p:cNvPr id="3" name="Content Placeholder 2"/>
          <p:cNvSpPr>
            <a:spLocks noGrp="1"/>
          </p:cNvSpPr>
          <p:nvPr>
            <p:ph idx="1"/>
          </p:nvPr>
        </p:nvSpPr>
        <p:spPr>
          <a:xfrm>
            <a:off x="685800" y="1752600"/>
            <a:ext cx="7772400" cy="4724400"/>
          </a:xfrm>
        </p:spPr>
        <p:txBody>
          <a:bodyPr>
            <a:normAutofit/>
          </a:bodyPr>
          <a:lstStyle/>
          <a:p>
            <a:r>
              <a:rPr lang="en-CA" dirty="0" err="1">
                <a:solidFill>
                  <a:schemeClr val="tx1"/>
                </a:solidFill>
              </a:rPr>
              <a:t>FlowLayout</a:t>
            </a:r>
            <a:r>
              <a:rPr lang="en-CA" dirty="0">
                <a:solidFill>
                  <a:schemeClr val="tx1"/>
                </a:solidFill>
              </a:rPr>
              <a:t> works by placing GUI objects left to right and top to bottom</a:t>
            </a:r>
          </a:p>
          <a:p>
            <a:r>
              <a:rPr lang="en-CA" dirty="0">
                <a:solidFill>
                  <a:schemeClr val="tx1"/>
                </a:solidFill>
              </a:rPr>
              <a:t>Example: Object 3 doesn’t fit, goes to next row</a:t>
            </a:r>
          </a:p>
        </p:txBody>
      </p:sp>
      <p:sp>
        <p:nvSpPr>
          <p:cNvPr id="4" name="Rectangle 3">
            <a:extLst>
              <a:ext uri="{FF2B5EF4-FFF2-40B4-BE49-F238E27FC236}">
                <a16:creationId xmlns:a16="http://schemas.microsoft.com/office/drawing/2014/main" id="{958D18FB-D94C-47ED-A7F4-83C81934C209}"/>
              </a:ext>
            </a:extLst>
          </p:cNvPr>
          <p:cNvSpPr/>
          <p:nvPr/>
        </p:nvSpPr>
        <p:spPr>
          <a:xfrm>
            <a:off x="838200" y="3278886"/>
            <a:ext cx="5334000" cy="27409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44EF64-BE43-4CFE-BAE6-5646A948B41B}"/>
              </a:ext>
            </a:extLst>
          </p:cNvPr>
          <p:cNvSpPr/>
          <p:nvPr/>
        </p:nvSpPr>
        <p:spPr>
          <a:xfrm>
            <a:off x="838200" y="3278886"/>
            <a:ext cx="3429000" cy="4572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Title</a:t>
            </a:r>
            <a:endParaRPr lang="en-US" b="1" dirty="0">
              <a:solidFill>
                <a:sysClr val="windowText" lastClr="000000"/>
              </a:solidFill>
            </a:endParaRPr>
          </a:p>
        </p:txBody>
      </p:sp>
      <p:sp>
        <p:nvSpPr>
          <p:cNvPr id="7" name="Rectangle 6">
            <a:extLst>
              <a:ext uri="{FF2B5EF4-FFF2-40B4-BE49-F238E27FC236}">
                <a16:creationId xmlns:a16="http://schemas.microsoft.com/office/drawing/2014/main" id="{A974900C-65D1-42A0-B148-270E1967952C}"/>
              </a:ext>
            </a:extLst>
          </p:cNvPr>
          <p:cNvSpPr/>
          <p:nvPr/>
        </p:nvSpPr>
        <p:spPr>
          <a:xfrm>
            <a:off x="4267200" y="3278886"/>
            <a:ext cx="1905000" cy="4572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Buttons</a:t>
            </a:r>
            <a:endParaRPr lang="en-US" b="1" dirty="0">
              <a:solidFill>
                <a:sysClr val="windowText" lastClr="000000"/>
              </a:solidFill>
            </a:endParaRPr>
          </a:p>
        </p:txBody>
      </p:sp>
      <p:sp>
        <p:nvSpPr>
          <p:cNvPr id="8" name="Rectangle 7">
            <a:extLst>
              <a:ext uri="{FF2B5EF4-FFF2-40B4-BE49-F238E27FC236}">
                <a16:creationId xmlns:a16="http://schemas.microsoft.com/office/drawing/2014/main" id="{7D3EC873-626D-430F-94E4-9E213616126F}"/>
              </a:ext>
            </a:extLst>
          </p:cNvPr>
          <p:cNvSpPr/>
          <p:nvPr/>
        </p:nvSpPr>
        <p:spPr>
          <a:xfrm>
            <a:off x="1181100" y="3848100"/>
            <a:ext cx="2362200" cy="723900"/>
          </a:xfrm>
          <a:prstGeom prst="rect">
            <a:avLst/>
          </a:prstGeom>
          <a:solidFill>
            <a:schemeClr val="bg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1</a:t>
            </a:r>
            <a:endParaRPr lang="en-US" b="1" dirty="0">
              <a:solidFill>
                <a:sysClr val="windowText" lastClr="000000"/>
              </a:solidFill>
            </a:endParaRPr>
          </a:p>
        </p:txBody>
      </p:sp>
      <p:sp>
        <p:nvSpPr>
          <p:cNvPr id="9" name="Rectangle 8">
            <a:extLst>
              <a:ext uri="{FF2B5EF4-FFF2-40B4-BE49-F238E27FC236}">
                <a16:creationId xmlns:a16="http://schemas.microsoft.com/office/drawing/2014/main" id="{AD60B06C-1699-4C59-95C5-985E535D87B9}"/>
              </a:ext>
            </a:extLst>
          </p:cNvPr>
          <p:cNvSpPr/>
          <p:nvPr/>
        </p:nvSpPr>
        <p:spPr>
          <a:xfrm>
            <a:off x="3790950" y="3864471"/>
            <a:ext cx="2133600" cy="1774329"/>
          </a:xfrm>
          <a:prstGeom prst="rect">
            <a:avLst/>
          </a:prstGeom>
          <a:solidFill>
            <a:schemeClr val="accent6">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2</a:t>
            </a:r>
            <a:endParaRPr lang="en-US" b="1" dirty="0">
              <a:solidFill>
                <a:sysClr val="windowText" lastClr="000000"/>
              </a:solidFill>
            </a:endParaRPr>
          </a:p>
        </p:txBody>
      </p:sp>
      <p:sp>
        <p:nvSpPr>
          <p:cNvPr id="10" name="Rectangle 9">
            <a:extLst>
              <a:ext uri="{FF2B5EF4-FFF2-40B4-BE49-F238E27FC236}">
                <a16:creationId xmlns:a16="http://schemas.microsoft.com/office/drawing/2014/main" id="{21D87F61-0315-447D-8820-1F497D91B2D4}"/>
              </a:ext>
            </a:extLst>
          </p:cNvPr>
          <p:cNvSpPr/>
          <p:nvPr/>
        </p:nvSpPr>
        <p:spPr>
          <a:xfrm>
            <a:off x="1181100" y="4728370"/>
            <a:ext cx="762000" cy="1113282"/>
          </a:xfrm>
          <a:prstGeom prst="rect">
            <a:avLst/>
          </a:prstGeom>
          <a:solidFill>
            <a:srgbClr val="CCFFF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3</a:t>
            </a:r>
            <a:endParaRPr lang="en-US" b="1" dirty="0">
              <a:solidFill>
                <a:sysClr val="windowText" lastClr="000000"/>
              </a:solidFill>
            </a:endParaRPr>
          </a:p>
        </p:txBody>
      </p:sp>
    </p:spTree>
    <p:extLst>
      <p:ext uri="{BB962C8B-B14F-4D97-AF65-F5344CB8AC3E}">
        <p14:creationId xmlns:p14="http://schemas.microsoft.com/office/powerpoint/2010/main" val="3572163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Flow Layout Manager</a:t>
            </a:r>
          </a:p>
        </p:txBody>
      </p:sp>
      <p:sp>
        <p:nvSpPr>
          <p:cNvPr id="3" name="Content Placeholder 2"/>
          <p:cNvSpPr>
            <a:spLocks noGrp="1"/>
          </p:cNvSpPr>
          <p:nvPr>
            <p:ph idx="1"/>
          </p:nvPr>
        </p:nvSpPr>
        <p:spPr>
          <a:xfrm>
            <a:off x="685800" y="1752600"/>
            <a:ext cx="7772400" cy="4724400"/>
          </a:xfrm>
        </p:spPr>
        <p:txBody>
          <a:bodyPr>
            <a:normAutofit/>
          </a:bodyPr>
          <a:lstStyle/>
          <a:p>
            <a:r>
              <a:rPr lang="en-CA" dirty="0" err="1">
                <a:solidFill>
                  <a:schemeClr val="tx1"/>
                </a:solidFill>
              </a:rPr>
              <a:t>FlowLayout</a:t>
            </a:r>
            <a:r>
              <a:rPr lang="en-CA" dirty="0">
                <a:solidFill>
                  <a:schemeClr val="tx1"/>
                </a:solidFill>
              </a:rPr>
              <a:t> works by placing GUI objects left to right and top to bottom</a:t>
            </a:r>
          </a:p>
          <a:p>
            <a:r>
              <a:rPr lang="en-CA" dirty="0">
                <a:solidFill>
                  <a:schemeClr val="tx1"/>
                </a:solidFill>
              </a:rPr>
              <a:t>Example: Resizing the window</a:t>
            </a:r>
          </a:p>
        </p:txBody>
      </p:sp>
      <p:sp>
        <p:nvSpPr>
          <p:cNvPr id="4" name="Rectangle 3">
            <a:extLst>
              <a:ext uri="{FF2B5EF4-FFF2-40B4-BE49-F238E27FC236}">
                <a16:creationId xmlns:a16="http://schemas.microsoft.com/office/drawing/2014/main" id="{958D18FB-D94C-47ED-A7F4-83C81934C209}"/>
              </a:ext>
            </a:extLst>
          </p:cNvPr>
          <p:cNvSpPr/>
          <p:nvPr/>
        </p:nvSpPr>
        <p:spPr>
          <a:xfrm>
            <a:off x="2590800" y="3048000"/>
            <a:ext cx="3810000" cy="33528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44EF64-BE43-4CFE-BAE6-5646A948B41B}"/>
              </a:ext>
            </a:extLst>
          </p:cNvPr>
          <p:cNvSpPr/>
          <p:nvPr/>
        </p:nvSpPr>
        <p:spPr>
          <a:xfrm>
            <a:off x="2590800" y="3048000"/>
            <a:ext cx="1905000" cy="4572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Title</a:t>
            </a:r>
            <a:endParaRPr lang="en-US" b="1" dirty="0">
              <a:solidFill>
                <a:sysClr val="windowText" lastClr="000000"/>
              </a:solidFill>
            </a:endParaRPr>
          </a:p>
        </p:txBody>
      </p:sp>
      <p:sp>
        <p:nvSpPr>
          <p:cNvPr id="7" name="Rectangle 6">
            <a:extLst>
              <a:ext uri="{FF2B5EF4-FFF2-40B4-BE49-F238E27FC236}">
                <a16:creationId xmlns:a16="http://schemas.microsoft.com/office/drawing/2014/main" id="{A974900C-65D1-42A0-B148-270E1967952C}"/>
              </a:ext>
            </a:extLst>
          </p:cNvPr>
          <p:cNvSpPr/>
          <p:nvPr/>
        </p:nvSpPr>
        <p:spPr>
          <a:xfrm>
            <a:off x="4495800" y="3048000"/>
            <a:ext cx="1905000" cy="4572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Buttons</a:t>
            </a:r>
            <a:endParaRPr lang="en-US" b="1" dirty="0">
              <a:solidFill>
                <a:sysClr val="windowText" lastClr="000000"/>
              </a:solidFill>
            </a:endParaRPr>
          </a:p>
        </p:txBody>
      </p:sp>
      <p:sp>
        <p:nvSpPr>
          <p:cNvPr id="8" name="Rectangle 7">
            <a:extLst>
              <a:ext uri="{FF2B5EF4-FFF2-40B4-BE49-F238E27FC236}">
                <a16:creationId xmlns:a16="http://schemas.microsoft.com/office/drawing/2014/main" id="{7D3EC873-626D-430F-94E4-9E213616126F}"/>
              </a:ext>
            </a:extLst>
          </p:cNvPr>
          <p:cNvSpPr/>
          <p:nvPr/>
        </p:nvSpPr>
        <p:spPr>
          <a:xfrm>
            <a:off x="2933700" y="3617214"/>
            <a:ext cx="2362200" cy="723900"/>
          </a:xfrm>
          <a:prstGeom prst="rect">
            <a:avLst/>
          </a:prstGeom>
          <a:solidFill>
            <a:schemeClr val="bg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1</a:t>
            </a:r>
            <a:endParaRPr lang="en-US" b="1" dirty="0">
              <a:solidFill>
                <a:sysClr val="windowText" lastClr="000000"/>
              </a:solidFill>
            </a:endParaRPr>
          </a:p>
        </p:txBody>
      </p:sp>
      <p:sp>
        <p:nvSpPr>
          <p:cNvPr id="9" name="Rectangle 8">
            <a:extLst>
              <a:ext uri="{FF2B5EF4-FFF2-40B4-BE49-F238E27FC236}">
                <a16:creationId xmlns:a16="http://schemas.microsoft.com/office/drawing/2014/main" id="{AD60B06C-1699-4C59-95C5-985E535D87B9}"/>
              </a:ext>
            </a:extLst>
          </p:cNvPr>
          <p:cNvSpPr/>
          <p:nvPr/>
        </p:nvSpPr>
        <p:spPr>
          <a:xfrm>
            <a:off x="2971800" y="4474071"/>
            <a:ext cx="2133600" cy="1774329"/>
          </a:xfrm>
          <a:prstGeom prst="rect">
            <a:avLst/>
          </a:prstGeom>
          <a:solidFill>
            <a:schemeClr val="accent6">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2</a:t>
            </a:r>
            <a:endParaRPr lang="en-US" b="1" dirty="0">
              <a:solidFill>
                <a:sysClr val="windowText" lastClr="000000"/>
              </a:solidFill>
            </a:endParaRPr>
          </a:p>
        </p:txBody>
      </p:sp>
      <p:sp>
        <p:nvSpPr>
          <p:cNvPr id="10" name="Rectangle 9">
            <a:extLst>
              <a:ext uri="{FF2B5EF4-FFF2-40B4-BE49-F238E27FC236}">
                <a16:creationId xmlns:a16="http://schemas.microsoft.com/office/drawing/2014/main" id="{21D87F61-0315-447D-8820-1F497D91B2D4}"/>
              </a:ext>
            </a:extLst>
          </p:cNvPr>
          <p:cNvSpPr/>
          <p:nvPr/>
        </p:nvSpPr>
        <p:spPr>
          <a:xfrm>
            <a:off x="5372100" y="4474071"/>
            <a:ext cx="762000" cy="1113282"/>
          </a:xfrm>
          <a:prstGeom prst="rect">
            <a:avLst/>
          </a:prstGeom>
          <a:solidFill>
            <a:srgbClr val="CCFFF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3</a:t>
            </a:r>
            <a:endParaRPr lang="en-US" b="1" dirty="0">
              <a:solidFill>
                <a:sysClr val="windowText" lastClr="000000"/>
              </a:solidFill>
            </a:endParaRPr>
          </a:p>
        </p:txBody>
      </p:sp>
    </p:spTree>
    <p:extLst>
      <p:ext uri="{BB962C8B-B14F-4D97-AF65-F5344CB8AC3E}">
        <p14:creationId xmlns:p14="http://schemas.microsoft.com/office/powerpoint/2010/main" val="3857290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Flow Layout Manager</a:t>
            </a:r>
          </a:p>
        </p:txBody>
      </p:sp>
      <p:sp>
        <p:nvSpPr>
          <p:cNvPr id="3" name="Content Placeholder 2"/>
          <p:cNvSpPr>
            <a:spLocks noGrp="1"/>
          </p:cNvSpPr>
          <p:nvPr>
            <p:ph idx="1"/>
          </p:nvPr>
        </p:nvSpPr>
        <p:spPr>
          <a:xfrm>
            <a:off x="685800" y="1752600"/>
            <a:ext cx="7772400" cy="4724400"/>
          </a:xfrm>
        </p:spPr>
        <p:txBody>
          <a:bodyPr>
            <a:normAutofit/>
          </a:bodyPr>
          <a:lstStyle/>
          <a:p>
            <a:r>
              <a:rPr lang="en-CA" dirty="0" err="1">
                <a:solidFill>
                  <a:schemeClr val="tx1"/>
                </a:solidFill>
              </a:rPr>
              <a:t>FlowLayout</a:t>
            </a:r>
            <a:r>
              <a:rPr lang="en-CA" dirty="0">
                <a:solidFill>
                  <a:schemeClr val="tx1"/>
                </a:solidFill>
              </a:rPr>
              <a:t> works by placing GUI objects left to right and top to bottom</a:t>
            </a:r>
          </a:p>
          <a:p>
            <a:r>
              <a:rPr lang="en-CA" dirty="0">
                <a:solidFill>
                  <a:schemeClr val="tx1"/>
                </a:solidFill>
              </a:rPr>
              <a:t>Example: Note: They still maintain their order</a:t>
            </a:r>
          </a:p>
        </p:txBody>
      </p:sp>
      <p:sp>
        <p:nvSpPr>
          <p:cNvPr id="4" name="Rectangle 3">
            <a:extLst>
              <a:ext uri="{FF2B5EF4-FFF2-40B4-BE49-F238E27FC236}">
                <a16:creationId xmlns:a16="http://schemas.microsoft.com/office/drawing/2014/main" id="{958D18FB-D94C-47ED-A7F4-83C81934C209}"/>
              </a:ext>
            </a:extLst>
          </p:cNvPr>
          <p:cNvSpPr/>
          <p:nvPr/>
        </p:nvSpPr>
        <p:spPr>
          <a:xfrm>
            <a:off x="2590800" y="3048000"/>
            <a:ext cx="3810000" cy="33528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44EF64-BE43-4CFE-BAE6-5646A948B41B}"/>
              </a:ext>
            </a:extLst>
          </p:cNvPr>
          <p:cNvSpPr/>
          <p:nvPr/>
        </p:nvSpPr>
        <p:spPr>
          <a:xfrm>
            <a:off x="2590800" y="3048000"/>
            <a:ext cx="1905000" cy="4572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Title</a:t>
            </a:r>
            <a:endParaRPr lang="en-US" b="1" dirty="0">
              <a:solidFill>
                <a:sysClr val="windowText" lastClr="000000"/>
              </a:solidFill>
            </a:endParaRPr>
          </a:p>
        </p:txBody>
      </p:sp>
      <p:sp>
        <p:nvSpPr>
          <p:cNvPr id="7" name="Rectangle 6">
            <a:extLst>
              <a:ext uri="{FF2B5EF4-FFF2-40B4-BE49-F238E27FC236}">
                <a16:creationId xmlns:a16="http://schemas.microsoft.com/office/drawing/2014/main" id="{A974900C-65D1-42A0-B148-270E1967952C}"/>
              </a:ext>
            </a:extLst>
          </p:cNvPr>
          <p:cNvSpPr/>
          <p:nvPr/>
        </p:nvSpPr>
        <p:spPr>
          <a:xfrm>
            <a:off x="4495800" y="3048000"/>
            <a:ext cx="1905000" cy="4572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Buttons</a:t>
            </a:r>
            <a:endParaRPr lang="en-US" b="1" dirty="0">
              <a:solidFill>
                <a:sysClr val="windowText" lastClr="000000"/>
              </a:solidFill>
            </a:endParaRPr>
          </a:p>
        </p:txBody>
      </p:sp>
      <p:sp>
        <p:nvSpPr>
          <p:cNvPr id="8" name="Rectangle 7">
            <a:extLst>
              <a:ext uri="{FF2B5EF4-FFF2-40B4-BE49-F238E27FC236}">
                <a16:creationId xmlns:a16="http://schemas.microsoft.com/office/drawing/2014/main" id="{7D3EC873-626D-430F-94E4-9E213616126F}"/>
              </a:ext>
            </a:extLst>
          </p:cNvPr>
          <p:cNvSpPr/>
          <p:nvPr/>
        </p:nvSpPr>
        <p:spPr>
          <a:xfrm>
            <a:off x="2933700" y="3617214"/>
            <a:ext cx="2362200" cy="723900"/>
          </a:xfrm>
          <a:prstGeom prst="rect">
            <a:avLst/>
          </a:prstGeom>
          <a:solidFill>
            <a:schemeClr val="bg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1</a:t>
            </a:r>
            <a:endParaRPr lang="en-US" b="1" dirty="0">
              <a:solidFill>
                <a:sysClr val="windowText" lastClr="000000"/>
              </a:solidFill>
            </a:endParaRPr>
          </a:p>
        </p:txBody>
      </p:sp>
      <p:sp>
        <p:nvSpPr>
          <p:cNvPr id="9" name="Rectangle 8">
            <a:extLst>
              <a:ext uri="{FF2B5EF4-FFF2-40B4-BE49-F238E27FC236}">
                <a16:creationId xmlns:a16="http://schemas.microsoft.com/office/drawing/2014/main" id="{AD60B06C-1699-4C59-95C5-985E535D87B9}"/>
              </a:ext>
            </a:extLst>
          </p:cNvPr>
          <p:cNvSpPr/>
          <p:nvPr/>
        </p:nvSpPr>
        <p:spPr>
          <a:xfrm>
            <a:off x="2971800" y="4474071"/>
            <a:ext cx="2133600" cy="1774329"/>
          </a:xfrm>
          <a:prstGeom prst="rect">
            <a:avLst/>
          </a:prstGeom>
          <a:solidFill>
            <a:schemeClr val="accent6">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2</a:t>
            </a:r>
            <a:endParaRPr lang="en-US" b="1" dirty="0">
              <a:solidFill>
                <a:sysClr val="windowText" lastClr="000000"/>
              </a:solidFill>
            </a:endParaRPr>
          </a:p>
        </p:txBody>
      </p:sp>
      <p:sp>
        <p:nvSpPr>
          <p:cNvPr id="10" name="Rectangle 9">
            <a:extLst>
              <a:ext uri="{FF2B5EF4-FFF2-40B4-BE49-F238E27FC236}">
                <a16:creationId xmlns:a16="http://schemas.microsoft.com/office/drawing/2014/main" id="{21D87F61-0315-447D-8820-1F497D91B2D4}"/>
              </a:ext>
            </a:extLst>
          </p:cNvPr>
          <p:cNvSpPr/>
          <p:nvPr/>
        </p:nvSpPr>
        <p:spPr>
          <a:xfrm>
            <a:off x="5372100" y="4474071"/>
            <a:ext cx="762000" cy="1113282"/>
          </a:xfrm>
          <a:prstGeom prst="rect">
            <a:avLst/>
          </a:prstGeom>
          <a:solidFill>
            <a:srgbClr val="CCFFF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ysClr val="windowText" lastClr="000000"/>
                </a:solidFill>
              </a:rPr>
              <a:t>GUI Object 3</a:t>
            </a:r>
            <a:endParaRPr lang="en-US" b="1" dirty="0">
              <a:solidFill>
                <a:sysClr val="windowText" lastClr="000000"/>
              </a:solidFill>
            </a:endParaRPr>
          </a:p>
        </p:txBody>
      </p:sp>
    </p:spTree>
    <p:extLst>
      <p:ext uri="{BB962C8B-B14F-4D97-AF65-F5344CB8AC3E}">
        <p14:creationId xmlns:p14="http://schemas.microsoft.com/office/powerpoint/2010/main" val="3198398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Simple GUI Sample Problems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Show a window with two messages on it</a:t>
            </a:r>
          </a:p>
          <a:p>
            <a:pPr lvl="1"/>
            <a:r>
              <a:rPr lang="en-CA" dirty="0">
                <a:solidFill>
                  <a:schemeClr val="tx1"/>
                </a:solidFill>
              </a:rPr>
              <a:t>“How are you?” and “I am fine”</a:t>
            </a:r>
          </a:p>
        </p:txBody>
      </p:sp>
      <p:pic>
        <p:nvPicPr>
          <p:cNvPr id="6" name="Picture 5">
            <a:extLst>
              <a:ext uri="{FF2B5EF4-FFF2-40B4-BE49-F238E27FC236}">
                <a16:creationId xmlns:a16="http://schemas.microsoft.com/office/drawing/2014/main" id="{B0B1CF1A-BF07-400E-8709-07C95A5CEB7E}"/>
              </a:ext>
            </a:extLst>
          </p:cNvPr>
          <p:cNvPicPr>
            <a:picLocks noChangeAspect="1"/>
          </p:cNvPicPr>
          <p:nvPr/>
        </p:nvPicPr>
        <p:blipFill>
          <a:blip r:embed="rId2"/>
          <a:stretch>
            <a:fillRect/>
          </a:stretch>
        </p:blipFill>
        <p:spPr>
          <a:xfrm>
            <a:off x="2895600" y="2971800"/>
            <a:ext cx="3122958" cy="1236066"/>
          </a:xfrm>
          <a:prstGeom prst="rect">
            <a:avLst/>
          </a:prstGeom>
        </p:spPr>
      </p:pic>
      <p:pic>
        <p:nvPicPr>
          <p:cNvPr id="11" name="Picture 10">
            <a:extLst>
              <a:ext uri="{FF2B5EF4-FFF2-40B4-BE49-F238E27FC236}">
                <a16:creationId xmlns:a16="http://schemas.microsoft.com/office/drawing/2014/main" id="{AEC6C2F7-33FD-4819-9D58-C7A91D0230E2}"/>
              </a:ext>
            </a:extLst>
          </p:cNvPr>
          <p:cNvPicPr>
            <a:picLocks noChangeAspect="1"/>
          </p:cNvPicPr>
          <p:nvPr/>
        </p:nvPicPr>
        <p:blipFill>
          <a:blip r:embed="rId3"/>
          <a:stretch>
            <a:fillRect/>
          </a:stretch>
        </p:blipFill>
        <p:spPr>
          <a:xfrm>
            <a:off x="3657600" y="4495800"/>
            <a:ext cx="1598958" cy="1286150"/>
          </a:xfrm>
          <a:prstGeom prst="rect">
            <a:avLst/>
          </a:prstGeom>
        </p:spPr>
      </p:pic>
    </p:spTree>
    <p:extLst>
      <p:ext uri="{BB962C8B-B14F-4D97-AF65-F5344CB8AC3E}">
        <p14:creationId xmlns:p14="http://schemas.microsoft.com/office/powerpoint/2010/main" val="3175563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Frame-Based Programs</a:t>
            </a:r>
          </a:p>
        </p:txBody>
      </p:sp>
      <p:sp>
        <p:nvSpPr>
          <p:cNvPr id="3" name="Content Placeholder 2"/>
          <p:cNvSpPr>
            <a:spLocks noGrp="1"/>
          </p:cNvSpPr>
          <p:nvPr>
            <p:ph idx="1"/>
          </p:nvPr>
        </p:nvSpPr>
        <p:spPr>
          <a:xfrm>
            <a:off x="685800" y="1752600"/>
            <a:ext cx="7772400" cy="4724400"/>
          </a:xfrm>
        </p:spPr>
        <p:txBody>
          <a:bodyPr>
            <a:normAutofit fontScale="92500" lnSpcReduction="20000"/>
          </a:bodyPr>
          <a:lstStyle/>
          <a:p>
            <a:r>
              <a:rPr lang="en-CA" dirty="0">
                <a:solidFill>
                  <a:srgbClr val="FF0000"/>
                </a:solidFill>
              </a:rPr>
              <a:t>General form of a frame-based program:</a:t>
            </a:r>
          </a:p>
          <a:p>
            <a:endParaRPr lang="en-CA" dirty="0">
              <a:solidFill>
                <a:schemeClr val="tx1"/>
              </a:solidFill>
            </a:endParaRPr>
          </a:p>
          <a:p>
            <a:pPr marL="365760" lvl="1" indent="0">
              <a:buNone/>
            </a:pPr>
            <a:r>
              <a:rPr lang="en-CA" dirty="0">
                <a:solidFill>
                  <a:schemeClr val="tx1"/>
                </a:solidFill>
              </a:rPr>
              <a:t>import </a:t>
            </a:r>
            <a:r>
              <a:rPr lang="en-CA" dirty="0" err="1">
                <a:solidFill>
                  <a:schemeClr val="tx1"/>
                </a:solidFill>
              </a:rPr>
              <a:t>javax.swing</a:t>
            </a:r>
            <a:r>
              <a:rPr lang="en-CA" dirty="0">
                <a:solidFill>
                  <a:schemeClr val="tx1"/>
                </a:solidFill>
              </a:rPr>
              <a:t>.*;</a:t>
            </a:r>
          </a:p>
          <a:p>
            <a:pPr marL="365760" lvl="1" indent="0">
              <a:buNone/>
            </a:pPr>
            <a:r>
              <a:rPr lang="en-CA" dirty="0">
                <a:solidFill>
                  <a:schemeClr val="tx1"/>
                </a:solidFill>
              </a:rPr>
              <a:t>import </a:t>
            </a:r>
            <a:r>
              <a:rPr lang="en-CA" dirty="0" err="1">
                <a:solidFill>
                  <a:schemeClr val="tx1"/>
                </a:solidFill>
              </a:rPr>
              <a:t>java.awt</a:t>
            </a:r>
            <a:r>
              <a:rPr lang="en-CA" dirty="0">
                <a:solidFill>
                  <a:schemeClr val="tx1"/>
                </a:solidFill>
              </a:rPr>
              <a:t>.*;</a:t>
            </a:r>
          </a:p>
          <a:p>
            <a:pPr marL="365760" lvl="1" indent="0">
              <a:buNone/>
            </a:pPr>
            <a:r>
              <a:rPr lang="en-CA" dirty="0">
                <a:solidFill>
                  <a:schemeClr val="tx1"/>
                </a:solidFill>
              </a:rPr>
              <a:t>import </a:t>
            </a:r>
            <a:r>
              <a:rPr lang="en-CA" dirty="0" err="1">
                <a:solidFill>
                  <a:schemeClr val="tx1"/>
                </a:solidFill>
              </a:rPr>
              <a:t>java.awt.event</a:t>
            </a:r>
            <a:r>
              <a:rPr lang="en-CA" dirty="0">
                <a:solidFill>
                  <a:schemeClr val="tx1"/>
                </a:solidFill>
              </a:rPr>
              <a:t>.*;</a:t>
            </a:r>
          </a:p>
          <a:p>
            <a:pPr marL="365760" lvl="1" indent="0">
              <a:buNone/>
            </a:pPr>
            <a:endParaRPr lang="en-CA" dirty="0">
              <a:solidFill>
                <a:schemeClr val="tx1"/>
              </a:solidFill>
            </a:endParaRPr>
          </a:p>
          <a:p>
            <a:pPr marL="365760" lvl="1" indent="0">
              <a:buNone/>
            </a:pPr>
            <a:r>
              <a:rPr lang="en-CA" dirty="0">
                <a:solidFill>
                  <a:schemeClr val="tx1"/>
                </a:solidFill>
              </a:rPr>
              <a:t>public class </a:t>
            </a:r>
            <a:r>
              <a:rPr lang="en-CA" dirty="0" err="1">
                <a:solidFill>
                  <a:schemeClr val="tx1"/>
                </a:solidFill>
              </a:rPr>
              <a:t>appName</a:t>
            </a:r>
            <a:r>
              <a:rPr lang="en-CA" dirty="0">
                <a:solidFill>
                  <a:schemeClr val="tx1"/>
                </a:solidFill>
              </a:rPr>
              <a:t> extends </a:t>
            </a:r>
            <a:r>
              <a:rPr lang="en-CA" dirty="0" err="1">
                <a:solidFill>
                  <a:schemeClr val="tx1"/>
                </a:solidFill>
              </a:rPr>
              <a:t>JFrame</a:t>
            </a:r>
            <a:endParaRPr lang="en-CA" dirty="0">
              <a:solidFill>
                <a:schemeClr val="tx1"/>
              </a:solidFill>
            </a:endParaRPr>
          </a:p>
          <a:p>
            <a:pPr marL="365760" lvl="1" indent="0">
              <a:buNone/>
            </a:pPr>
            <a:r>
              <a:rPr lang="en-CA" dirty="0">
                <a:solidFill>
                  <a:schemeClr val="tx1"/>
                </a:solidFill>
              </a:rPr>
              <a:t>implements </a:t>
            </a:r>
            <a:r>
              <a:rPr lang="en-CA" dirty="0" err="1">
                <a:solidFill>
                  <a:schemeClr val="tx1"/>
                </a:solidFill>
              </a:rPr>
              <a:t>interfaceName</a:t>
            </a:r>
            <a:r>
              <a:rPr lang="en-CA" dirty="0">
                <a:solidFill>
                  <a:schemeClr val="tx1"/>
                </a:solidFill>
              </a:rPr>
              <a:t> // Optional – not needed now</a:t>
            </a:r>
          </a:p>
          <a:p>
            <a:pPr marL="365760" lvl="1" indent="0">
              <a:buNone/>
            </a:pPr>
            <a:r>
              <a:rPr lang="en-CA" dirty="0">
                <a:solidFill>
                  <a:schemeClr val="tx1"/>
                </a:solidFill>
              </a:rPr>
              <a:t>{</a:t>
            </a:r>
          </a:p>
          <a:p>
            <a:pPr marL="365760" lvl="1" indent="0">
              <a:buNone/>
            </a:pPr>
            <a:r>
              <a:rPr lang="en-CA" dirty="0">
                <a:solidFill>
                  <a:schemeClr val="tx1"/>
                </a:solidFill>
              </a:rPr>
              <a:t>//Variables needed for your application</a:t>
            </a:r>
          </a:p>
          <a:p>
            <a:pPr marL="365760" lvl="1" indent="0">
              <a:buNone/>
            </a:pPr>
            <a:r>
              <a:rPr lang="en-CA" dirty="0">
                <a:solidFill>
                  <a:schemeClr val="tx1"/>
                </a:solidFill>
              </a:rPr>
              <a:t>//Constructor method</a:t>
            </a:r>
          </a:p>
          <a:p>
            <a:pPr marL="365760" lvl="1" indent="0">
              <a:buNone/>
            </a:pPr>
            <a:r>
              <a:rPr lang="en-CA" dirty="0">
                <a:solidFill>
                  <a:schemeClr val="tx1"/>
                </a:solidFill>
              </a:rPr>
              <a:t>//other methods as needed</a:t>
            </a:r>
          </a:p>
          <a:p>
            <a:pPr marL="365760" lvl="1" indent="0">
              <a:buNone/>
            </a:pPr>
            <a:r>
              <a:rPr lang="en-CA" dirty="0">
                <a:solidFill>
                  <a:schemeClr val="tx1"/>
                </a:solidFill>
              </a:rPr>
              <a:t>//methods needed for the interface // not needed now</a:t>
            </a:r>
          </a:p>
          <a:p>
            <a:pPr marL="365760" lvl="1" indent="0">
              <a:buNone/>
            </a:pPr>
            <a:r>
              <a:rPr lang="en-CA" dirty="0">
                <a:solidFill>
                  <a:schemeClr val="tx1"/>
                </a:solidFill>
              </a:rPr>
              <a:t>//main method</a:t>
            </a:r>
          </a:p>
          <a:p>
            <a:pPr marL="365760" lvl="1" indent="0">
              <a:buNone/>
            </a:pPr>
            <a:r>
              <a:rPr lang="en-CA" dirty="0">
                <a:solidFill>
                  <a:schemeClr val="tx1"/>
                </a:solidFill>
              </a:rPr>
              <a:t>}</a:t>
            </a:r>
          </a:p>
        </p:txBody>
      </p:sp>
    </p:spTree>
    <p:extLst>
      <p:ext uri="{BB962C8B-B14F-4D97-AF65-F5344CB8AC3E}">
        <p14:creationId xmlns:p14="http://schemas.microsoft.com/office/powerpoint/2010/main" val="3766925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Frame-Based Programs</a:t>
            </a:r>
          </a:p>
        </p:txBody>
      </p:sp>
      <p:sp>
        <p:nvSpPr>
          <p:cNvPr id="3" name="Content Placeholder 2"/>
          <p:cNvSpPr>
            <a:spLocks noGrp="1"/>
          </p:cNvSpPr>
          <p:nvPr>
            <p:ph idx="1"/>
          </p:nvPr>
        </p:nvSpPr>
        <p:spPr>
          <a:xfrm>
            <a:off x="685800" y="1752600"/>
            <a:ext cx="7772400" cy="4724400"/>
          </a:xfrm>
        </p:spPr>
        <p:txBody>
          <a:bodyPr>
            <a:normAutofit fontScale="62500" lnSpcReduction="20000"/>
          </a:bodyPr>
          <a:lstStyle/>
          <a:p>
            <a:r>
              <a:rPr lang="en-CA" dirty="0">
                <a:solidFill>
                  <a:schemeClr val="tx1"/>
                </a:solidFill>
              </a:rPr>
              <a:t>Example:</a:t>
            </a:r>
          </a:p>
          <a:p>
            <a:endParaRPr lang="en-CA" dirty="0">
              <a:solidFill>
                <a:schemeClr val="tx1"/>
              </a:solidFill>
            </a:endParaRPr>
          </a:p>
          <a:p>
            <a:pPr marL="365760" lvl="1" indent="0">
              <a:buNone/>
            </a:pPr>
            <a:r>
              <a:rPr lang="en-CA" dirty="0">
                <a:solidFill>
                  <a:schemeClr val="tx1"/>
                </a:solidFill>
              </a:rPr>
              <a:t>import </a:t>
            </a:r>
            <a:r>
              <a:rPr lang="en-CA" dirty="0" err="1">
                <a:solidFill>
                  <a:schemeClr val="tx1"/>
                </a:solidFill>
              </a:rPr>
              <a:t>java.awt</a:t>
            </a:r>
            <a:r>
              <a:rPr lang="en-CA" dirty="0">
                <a:solidFill>
                  <a:schemeClr val="tx1"/>
                </a:solidFill>
              </a:rPr>
              <a:t>.*; // import the </a:t>
            </a:r>
            <a:r>
              <a:rPr lang="en-CA" dirty="0" err="1">
                <a:solidFill>
                  <a:schemeClr val="tx1"/>
                </a:solidFill>
              </a:rPr>
              <a:t>java.awt</a:t>
            </a:r>
            <a:r>
              <a:rPr lang="en-CA" dirty="0">
                <a:solidFill>
                  <a:schemeClr val="tx1"/>
                </a:solidFill>
              </a:rPr>
              <a:t> package</a:t>
            </a:r>
          </a:p>
          <a:p>
            <a:pPr marL="365760" lvl="1" indent="0">
              <a:buNone/>
            </a:pPr>
            <a:r>
              <a:rPr lang="en-CA" dirty="0">
                <a:solidFill>
                  <a:schemeClr val="tx1"/>
                </a:solidFill>
              </a:rPr>
              <a:t>import </a:t>
            </a:r>
            <a:r>
              <a:rPr lang="en-CA" dirty="0" err="1">
                <a:solidFill>
                  <a:schemeClr val="tx1"/>
                </a:solidFill>
              </a:rPr>
              <a:t>javax.swing</a:t>
            </a:r>
            <a:r>
              <a:rPr lang="en-CA" dirty="0">
                <a:solidFill>
                  <a:schemeClr val="tx1"/>
                </a:solidFill>
              </a:rPr>
              <a:t>.*;</a:t>
            </a:r>
          </a:p>
          <a:p>
            <a:pPr marL="365760" lvl="1" indent="0">
              <a:buNone/>
            </a:pPr>
            <a:r>
              <a:rPr lang="en-CA" dirty="0">
                <a:solidFill>
                  <a:schemeClr val="tx1"/>
                </a:solidFill>
              </a:rPr>
              <a:t>public class </a:t>
            </a:r>
            <a:r>
              <a:rPr lang="en-CA" dirty="0" err="1">
                <a:solidFill>
                  <a:schemeClr val="tx1"/>
                </a:solidFill>
              </a:rPr>
              <a:t>MyFirstFrame</a:t>
            </a:r>
            <a:r>
              <a:rPr lang="en-CA" dirty="0">
                <a:solidFill>
                  <a:schemeClr val="tx1"/>
                </a:solidFill>
              </a:rPr>
              <a:t> extends </a:t>
            </a:r>
            <a:r>
              <a:rPr lang="en-CA" dirty="0" err="1">
                <a:solidFill>
                  <a:schemeClr val="tx1"/>
                </a:solidFill>
              </a:rPr>
              <a:t>JFrame</a:t>
            </a:r>
            <a:r>
              <a:rPr lang="en-CA" dirty="0">
                <a:solidFill>
                  <a:schemeClr val="tx1"/>
                </a:solidFill>
              </a:rPr>
              <a:t>{</a:t>
            </a:r>
          </a:p>
          <a:p>
            <a:pPr marL="365760" lvl="1" indent="0">
              <a:buNone/>
            </a:pPr>
            <a:r>
              <a:rPr lang="en-CA" dirty="0">
                <a:solidFill>
                  <a:schemeClr val="tx1"/>
                </a:solidFill>
              </a:rPr>
              <a:t>	</a:t>
            </a:r>
            <a:r>
              <a:rPr lang="en-CA" dirty="0" err="1">
                <a:solidFill>
                  <a:schemeClr val="tx1"/>
                </a:solidFill>
              </a:rPr>
              <a:t>JLabel</a:t>
            </a:r>
            <a:r>
              <a:rPr lang="en-CA" dirty="0">
                <a:solidFill>
                  <a:schemeClr val="tx1"/>
                </a:solidFill>
              </a:rPr>
              <a:t> </a:t>
            </a:r>
            <a:r>
              <a:rPr lang="en-CA" dirty="0" err="1">
                <a:solidFill>
                  <a:schemeClr val="tx1"/>
                </a:solidFill>
              </a:rPr>
              <a:t>myQuestion</a:t>
            </a:r>
            <a:r>
              <a:rPr lang="en-CA" dirty="0">
                <a:solidFill>
                  <a:schemeClr val="tx1"/>
                </a:solidFill>
              </a:rPr>
              <a:t>, </a:t>
            </a:r>
            <a:r>
              <a:rPr lang="en-CA" dirty="0" err="1">
                <a:solidFill>
                  <a:schemeClr val="tx1"/>
                </a:solidFill>
              </a:rPr>
              <a:t>yourResponse</a:t>
            </a:r>
            <a:r>
              <a:rPr lang="en-CA" dirty="0">
                <a:solidFill>
                  <a:schemeClr val="tx1"/>
                </a:solidFill>
              </a:rPr>
              <a:t>;</a:t>
            </a:r>
          </a:p>
          <a:p>
            <a:pPr marL="365760" lvl="1" indent="0">
              <a:buNone/>
            </a:pPr>
            <a:r>
              <a:rPr lang="en-CA" dirty="0">
                <a:solidFill>
                  <a:schemeClr val="tx1"/>
                </a:solidFill>
              </a:rPr>
              <a:t>	public </a:t>
            </a:r>
            <a:r>
              <a:rPr lang="en-CA" dirty="0" err="1">
                <a:solidFill>
                  <a:schemeClr val="tx1"/>
                </a:solidFill>
              </a:rPr>
              <a:t>MyFirstFrame</a:t>
            </a:r>
            <a:r>
              <a:rPr lang="en-CA" dirty="0">
                <a:solidFill>
                  <a:schemeClr val="tx1"/>
                </a:solidFill>
              </a:rPr>
              <a:t>(){</a:t>
            </a:r>
          </a:p>
          <a:p>
            <a:pPr marL="365760" lvl="1" indent="0">
              <a:buNone/>
            </a:pPr>
            <a:r>
              <a:rPr lang="en-CA" dirty="0">
                <a:solidFill>
                  <a:schemeClr val="tx1"/>
                </a:solidFill>
              </a:rPr>
              <a:t>		super("An example of a Frame");</a:t>
            </a:r>
          </a:p>
          <a:p>
            <a:pPr marL="365760" lvl="1" indent="0">
              <a:buNone/>
            </a:pPr>
            <a:r>
              <a:rPr lang="en-CA" dirty="0">
                <a:solidFill>
                  <a:schemeClr val="tx1"/>
                </a:solidFill>
              </a:rPr>
              <a:t>		//Define the label on the </a:t>
            </a:r>
            <a:r>
              <a:rPr lang="en-CA" dirty="0" err="1">
                <a:solidFill>
                  <a:schemeClr val="tx1"/>
                </a:solidFill>
              </a:rPr>
              <a:t>titlebar</a:t>
            </a:r>
            <a:endParaRPr lang="en-CA" dirty="0">
              <a:solidFill>
                <a:schemeClr val="tx1"/>
              </a:solidFill>
            </a:endParaRPr>
          </a:p>
          <a:p>
            <a:pPr marL="365760" lvl="1" indent="0">
              <a:buNone/>
            </a:pPr>
            <a:r>
              <a:rPr lang="en-CA" dirty="0">
                <a:solidFill>
                  <a:schemeClr val="tx1"/>
                </a:solidFill>
              </a:rPr>
              <a:t>		</a:t>
            </a:r>
            <a:r>
              <a:rPr lang="en-CA" dirty="0" err="1">
                <a:solidFill>
                  <a:schemeClr val="tx1"/>
                </a:solidFill>
              </a:rPr>
              <a:t>setLayout</a:t>
            </a:r>
            <a:r>
              <a:rPr lang="en-CA" dirty="0">
                <a:solidFill>
                  <a:schemeClr val="tx1"/>
                </a:solidFill>
              </a:rPr>
              <a:t>( new </a:t>
            </a:r>
            <a:r>
              <a:rPr lang="en-CA" dirty="0" err="1">
                <a:solidFill>
                  <a:schemeClr val="tx1"/>
                </a:solidFill>
              </a:rPr>
              <a:t>FlowLayout</a:t>
            </a:r>
            <a:r>
              <a:rPr lang="en-CA" dirty="0">
                <a:solidFill>
                  <a:schemeClr val="tx1"/>
                </a:solidFill>
              </a:rPr>
              <a:t>());</a:t>
            </a:r>
          </a:p>
          <a:p>
            <a:pPr marL="365760" lvl="1" indent="0">
              <a:buNone/>
            </a:pPr>
            <a:r>
              <a:rPr lang="en-CA" dirty="0">
                <a:solidFill>
                  <a:schemeClr val="tx1"/>
                </a:solidFill>
              </a:rPr>
              <a:t>		// Define what layout manager</a:t>
            </a:r>
          </a:p>
          <a:p>
            <a:pPr marL="365760" lvl="1" indent="0">
              <a:buNone/>
            </a:pPr>
            <a:r>
              <a:rPr lang="en-CA" dirty="0">
                <a:solidFill>
                  <a:schemeClr val="tx1"/>
                </a:solidFill>
              </a:rPr>
              <a:t>		// will be used</a:t>
            </a:r>
          </a:p>
          <a:p>
            <a:pPr marL="365760" lvl="1" indent="0">
              <a:buNone/>
            </a:pPr>
            <a:r>
              <a:rPr lang="en-CA" dirty="0">
                <a:solidFill>
                  <a:schemeClr val="tx1"/>
                </a:solidFill>
              </a:rPr>
              <a:t>		</a:t>
            </a:r>
            <a:r>
              <a:rPr lang="en-CA" dirty="0" err="1">
                <a:solidFill>
                  <a:schemeClr val="tx1"/>
                </a:solidFill>
              </a:rPr>
              <a:t>JLabel</a:t>
            </a:r>
            <a:r>
              <a:rPr lang="en-CA" dirty="0">
                <a:solidFill>
                  <a:schemeClr val="tx1"/>
                </a:solidFill>
              </a:rPr>
              <a:t> </a:t>
            </a:r>
            <a:r>
              <a:rPr lang="en-CA" dirty="0" err="1">
                <a:solidFill>
                  <a:schemeClr val="tx1"/>
                </a:solidFill>
              </a:rPr>
              <a:t>myQuestion</a:t>
            </a:r>
            <a:r>
              <a:rPr lang="en-CA" dirty="0">
                <a:solidFill>
                  <a:schemeClr val="tx1"/>
                </a:solidFill>
              </a:rPr>
              <a:t> = new </a:t>
            </a:r>
            <a:r>
              <a:rPr lang="en-CA" dirty="0" err="1">
                <a:solidFill>
                  <a:schemeClr val="tx1"/>
                </a:solidFill>
              </a:rPr>
              <a:t>JLabel</a:t>
            </a:r>
            <a:r>
              <a:rPr lang="en-CA" dirty="0">
                <a:solidFill>
                  <a:schemeClr val="tx1"/>
                </a:solidFill>
              </a:rPr>
              <a:t>("How are you?");</a:t>
            </a:r>
          </a:p>
          <a:p>
            <a:pPr marL="365760" lvl="1" indent="0">
              <a:buNone/>
            </a:pPr>
            <a:r>
              <a:rPr lang="en-CA" dirty="0">
                <a:solidFill>
                  <a:schemeClr val="tx1"/>
                </a:solidFill>
              </a:rPr>
              <a:t>		// Create a GUI object</a:t>
            </a:r>
          </a:p>
          <a:p>
            <a:pPr marL="365760" lvl="1" indent="0">
              <a:buNone/>
            </a:pPr>
            <a:r>
              <a:rPr lang="en-CA" dirty="0">
                <a:solidFill>
                  <a:schemeClr val="tx1"/>
                </a:solidFill>
              </a:rPr>
              <a:t>		// My mental image - get hold of a picture </a:t>
            </a:r>
          </a:p>
          <a:p>
            <a:pPr marL="365760" lvl="1" indent="0">
              <a:buNone/>
            </a:pPr>
            <a:r>
              <a:rPr lang="en-CA" dirty="0">
                <a:solidFill>
                  <a:schemeClr val="tx1"/>
                </a:solidFill>
              </a:rPr>
              <a:t>		add(</a:t>
            </a:r>
            <a:r>
              <a:rPr lang="en-CA" dirty="0" err="1">
                <a:solidFill>
                  <a:schemeClr val="tx1"/>
                </a:solidFill>
              </a:rPr>
              <a:t>myQuestion</a:t>
            </a:r>
            <a:r>
              <a:rPr lang="en-CA" dirty="0">
                <a:solidFill>
                  <a:schemeClr val="tx1"/>
                </a:solidFill>
              </a:rPr>
              <a:t>); //Add it to the frame</a:t>
            </a:r>
          </a:p>
          <a:p>
            <a:pPr marL="365760" lvl="1" indent="0">
              <a:buNone/>
            </a:pPr>
            <a:r>
              <a:rPr lang="en-CA" dirty="0">
                <a:solidFill>
                  <a:schemeClr val="tx1"/>
                </a:solidFill>
              </a:rPr>
              <a:t>		//Mount the picture in the next available place </a:t>
            </a:r>
          </a:p>
          <a:p>
            <a:pPr marL="365760" lvl="1" indent="0">
              <a:buNone/>
            </a:pPr>
            <a:r>
              <a:rPr lang="en-CA" dirty="0">
                <a:solidFill>
                  <a:schemeClr val="tx1"/>
                </a:solidFill>
              </a:rPr>
              <a:t>		 </a:t>
            </a:r>
            <a:r>
              <a:rPr lang="en-CA" dirty="0" err="1">
                <a:solidFill>
                  <a:schemeClr val="tx1"/>
                </a:solidFill>
              </a:rPr>
              <a:t>JLabel</a:t>
            </a:r>
            <a:r>
              <a:rPr lang="en-CA" dirty="0">
                <a:solidFill>
                  <a:schemeClr val="tx1"/>
                </a:solidFill>
              </a:rPr>
              <a:t> </a:t>
            </a:r>
            <a:r>
              <a:rPr lang="en-CA" dirty="0" err="1">
                <a:solidFill>
                  <a:schemeClr val="tx1"/>
                </a:solidFill>
              </a:rPr>
              <a:t>yourResponse</a:t>
            </a:r>
            <a:r>
              <a:rPr lang="en-CA" dirty="0">
                <a:solidFill>
                  <a:schemeClr val="tx1"/>
                </a:solidFill>
              </a:rPr>
              <a:t> = new </a:t>
            </a:r>
            <a:r>
              <a:rPr lang="en-CA" dirty="0" err="1">
                <a:solidFill>
                  <a:schemeClr val="tx1"/>
                </a:solidFill>
              </a:rPr>
              <a:t>JLabel</a:t>
            </a:r>
            <a:r>
              <a:rPr lang="en-CA" dirty="0">
                <a:solidFill>
                  <a:schemeClr val="tx1"/>
                </a:solidFill>
              </a:rPr>
              <a:t>("I am fine");</a:t>
            </a:r>
          </a:p>
          <a:p>
            <a:pPr marL="365760" lvl="1" indent="0">
              <a:buNone/>
            </a:pPr>
            <a:r>
              <a:rPr lang="en-CA" dirty="0">
                <a:solidFill>
                  <a:schemeClr val="tx1"/>
                </a:solidFill>
              </a:rPr>
              <a:t>		add(</a:t>
            </a:r>
            <a:r>
              <a:rPr lang="en-CA" dirty="0" err="1">
                <a:solidFill>
                  <a:schemeClr val="tx1"/>
                </a:solidFill>
              </a:rPr>
              <a:t>yourResponse</a:t>
            </a:r>
            <a:r>
              <a:rPr lang="en-CA" dirty="0">
                <a:solidFill>
                  <a:schemeClr val="tx1"/>
                </a:solidFill>
              </a:rPr>
              <a:t>);</a:t>
            </a:r>
          </a:p>
          <a:p>
            <a:pPr marL="365760" lvl="1" indent="0">
              <a:buNone/>
            </a:pPr>
            <a:r>
              <a:rPr lang="en-CA" dirty="0">
                <a:solidFill>
                  <a:schemeClr val="tx1"/>
                </a:solidFill>
              </a:rPr>
              <a:t>	}</a:t>
            </a:r>
          </a:p>
          <a:p>
            <a:pPr marL="365760" lvl="1" indent="0">
              <a:buNone/>
            </a:pPr>
            <a:r>
              <a:rPr lang="en-CA" dirty="0">
                <a:solidFill>
                  <a:schemeClr val="tx1"/>
                </a:solidFill>
              </a:rPr>
              <a:t>}</a:t>
            </a:r>
          </a:p>
        </p:txBody>
      </p:sp>
    </p:spTree>
    <p:extLst>
      <p:ext uri="{BB962C8B-B14F-4D97-AF65-F5344CB8AC3E}">
        <p14:creationId xmlns:p14="http://schemas.microsoft.com/office/powerpoint/2010/main" val="2922350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Frame-Based Programs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Example main:</a:t>
            </a:r>
          </a:p>
          <a:p>
            <a:endParaRPr lang="en-CA" dirty="0">
              <a:solidFill>
                <a:schemeClr val="tx1"/>
              </a:solidFill>
            </a:endParaRPr>
          </a:p>
          <a:p>
            <a:pPr marL="365760" lvl="1" indent="0">
              <a:buNone/>
            </a:pPr>
            <a:r>
              <a:rPr lang="en-CA" dirty="0">
                <a:solidFill>
                  <a:schemeClr val="tx1"/>
                </a:solidFill>
              </a:rPr>
              <a:t>public static void main(String </a:t>
            </a:r>
            <a:r>
              <a:rPr lang="en-CA" dirty="0" err="1">
                <a:solidFill>
                  <a:schemeClr val="tx1"/>
                </a:solidFill>
              </a:rPr>
              <a:t>args</a:t>
            </a:r>
            <a:r>
              <a:rPr lang="en-CA" dirty="0">
                <a:solidFill>
                  <a:schemeClr val="tx1"/>
                </a:solidFill>
              </a:rPr>
              <a:t>[]) {</a:t>
            </a:r>
            <a:br>
              <a:rPr lang="en-CA" dirty="0">
                <a:solidFill>
                  <a:schemeClr val="tx1"/>
                </a:solidFill>
              </a:rPr>
            </a:br>
            <a:r>
              <a:rPr lang="en-CA" dirty="0">
                <a:solidFill>
                  <a:schemeClr val="tx1"/>
                </a:solidFill>
              </a:rPr>
              <a:t>	</a:t>
            </a:r>
            <a:r>
              <a:rPr lang="en-CA" dirty="0" err="1">
                <a:solidFill>
                  <a:schemeClr val="tx1"/>
                </a:solidFill>
              </a:rPr>
              <a:t>MyFirstFrame</a:t>
            </a:r>
            <a:r>
              <a:rPr lang="en-CA" dirty="0">
                <a:solidFill>
                  <a:schemeClr val="tx1"/>
                </a:solidFill>
              </a:rPr>
              <a:t> </a:t>
            </a:r>
            <a:r>
              <a:rPr lang="en-CA" dirty="0" err="1">
                <a:solidFill>
                  <a:schemeClr val="tx1"/>
                </a:solidFill>
              </a:rPr>
              <a:t>aFrame</a:t>
            </a:r>
            <a:r>
              <a:rPr lang="en-CA" dirty="0">
                <a:solidFill>
                  <a:schemeClr val="tx1"/>
                </a:solidFill>
              </a:rPr>
              <a:t> = new </a:t>
            </a:r>
            <a:r>
              <a:rPr lang="en-CA" dirty="0" err="1">
                <a:solidFill>
                  <a:schemeClr val="tx1"/>
                </a:solidFill>
              </a:rPr>
              <a:t>MyFirstFrame</a:t>
            </a:r>
            <a:r>
              <a:rPr lang="en-CA" dirty="0">
                <a:solidFill>
                  <a:schemeClr val="tx1"/>
                </a:solidFill>
              </a:rPr>
              <a:t>(); 	</a:t>
            </a:r>
            <a:r>
              <a:rPr lang="en-CA" dirty="0" err="1">
                <a:solidFill>
                  <a:schemeClr val="tx1"/>
                </a:solidFill>
              </a:rPr>
              <a:t>aFrame.setSize</a:t>
            </a:r>
            <a:r>
              <a:rPr lang="en-CA" dirty="0">
                <a:solidFill>
                  <a:schemeClr val="tx1"/>
                </a:solidFill>
              </a:rPr>
              <a:t>(250, 100);</a:t>
            </a:r>
          </a:p>
          <a:p>
            <a:pPr marL="365760" lvl="1" indent="0">
              <a:buNone/>
            </a:pPr>
            <a:r>
              <a:rPr lang="en-CA" dirty="0">
                <a:solidFill>
                  <a:schemeClr val="tx1"/>
                </a:solidFill>
              </a:rPr>
              <a:t>	</a:t>
            </a:r>
            <a:r>
              <a:rPr lang="en-CA" dirty="0" err="1">
                <a:solidFill>
                  <a:schemeClr val="tx1"/>
                </a:solidFill>
              </a:rPr>
              <a:t>aFrame.setVisible</a:t>
            </a:r>
            <a:r>
              <a:rPr lang="en-CA" dirty="0">
                <a:solidFill>
                  <a:schemeClr val="tx1"/>
                </a:solidFill>
              </a:rPr>
              <a:t>(true);</a:t>
            </a:r>
          </a:p>
          <a:p>
            <a:pPr marL="365760" lvl="1" indent="0">
              <a:buNone/>
            </a:pPr>
            <a:r>
              <a:rPr lang="en-CA" dirty="0">
                <a:solidFill>
                  <a:schemeClr val="tx1"/>
                </a:solidFill>
              </a:rPr>
              <a:t>}</a:t>
            </a:r>
          </a:p>
          <a:p>
            <a:pPr marL="365760" lvl="1" indent="0">
              <a:buNone/>
            </a:pPr>
            <a:r>
              <a:rPr lang="en-CA" dirty="0">
                <a:solidFill>
                  <a:schemeClr val="tx1"/>
                </a:solidFill>
              </a:rPr>
              <a:t>// Define a variable of the class I just defined</a:t>
            </a:r>
          </a:p>
          <a:p>
            <a:pPr marL="365760" lvl="1" indent="0">
              <a:buNone/>
            </a:pPr>
            <a:r>
              <a:rPr lang="en-CA" dirty="0">
                <a:solidFill>
                  <a:schemeClr val="tx1"/>
                </a:solidFill>
              </a:rPr>
              <a:t>// Create an object of this class</a:t>
            </a:r>
          </a:p>
          <a:p>
            <a:pPr marL="365760" lvl="1" indent="0">
              <a:buNone/>
            </a:pPr>
            <a:r>
              <a:rPr lang="en-CA" dirty="0">
                <a:solidFill>
                  <a:schemeClr val="tx1"/>
                </a:solidFill>
              </a:rPr>
              <a:t>//Define the size of the frame to be displayed</a:t>
            </a:r>
          </a:p>
          <a:p>
            <a:pPr marL="365760" lvl="1" indent="0">
              <a:buNone/>
            </a:pPr>
            <a:r>
              <a:rPr lang="en-CA" dirty="0">
                <a:solidFill>
                  <a:schemeClr val="tx1"/>
                </a:solidFill>
              </a:rPr>
              <a:t>// Display the frame</a:t>
            </a:r>
          </a:p>
        </p:txBody>
      </p:sp>
    </p:spTree>
    <p:extLst>
      <p:ext uri="{BB962C8B-B14F-4D97-AF65-F5344CB8AC3E}">
        <p14:creationId xmlns:p14="http://schemas.microsoft.com/office/powerpoint/2010/main" val="589937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Events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An event is </a:t>
            </a:r>
            <a:r>
              <a:rPr lang="en-CA" dirty="0">
                <a:solidFill>
                  <a:srgbClr val="FF0000"/>
                </a:solidFill>
              </a:rPr>
              <a:t>something that happens that our program should be aware of</a:t>
            </a:r>
          </a:p>
          <a:p>
            <a:r>
              <a:rPr lang="en-CA" dirty="0">
                <a:solidFill>
                  <a:schemeClr val="tx1"/>
                </a:solidFill>
              </a:rPr>
              <a:t>Examples:</a:t>
            </a:r>
          </a:p>
          <a:p>
            <a:pPr lvl="1"/>
            <a:r>
              <a:rPr lang="en-CA" dirty="0">
                <a:solidFill>
                  <a:schemeClr val="tx1"/>
                </a:solidFill>
              </a:rPr>
              <a:t>Pressing the carriage return</a:t>
            </a:r>
          </a:p>
          <a:p>
            <a:pPr lvl="1"/>
            <a:r>
              <a:rPr lang="en-CA" dirty="0">
                <a:solidFill>
                  <a:schemeClr val="tx1"/>
                </a:solidFill>
              </a:rPr>
              <a:t>Pressing a button</a:t>
            </a:r>
          </a:p>
          <a:p>
            <a:pPr lvl="1"/>
            <a:r>
              <a:rPr lang="en-CA" dirty="0">
                <a:solidFill>
                  <a:schemeClr val="tx1"/>
                </a:solidFill>
              </a:rPr>
              <a:t>Clicking or dragging the mouse</a:t>
            </a:r>
          </a:p>
          <a:p>
            <a:pPr lvl="1"/>
            <a:r>
              <a:rPr lang="en-CA" dirty="0">
                <a:solidFill>
                  <a:schemeClr val="tx1"/>
                </a:solidFill>
              </a:rPr>
              <a:t>Change of text in a text field</a:t>
            </a:r>
          </a:p>
        </p:txBody>
      </p:sp>
    </p:spTree>
    <p:extLst>
      <p:ext uri="{BB962C8B-B14F-4D97-AF65-F5344CB8AC3E}">
        <p14:creationId xmlns:p14="http://schemas.microsoft.com/office/powerpoint/2010/main" val="203539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What is a Frame?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 </a:t>
            </a:r>
            <a:r>
              <a:rPr lang="en-CA" dirty="0">
                <a:solidFill>
                  <a:srgbClr val="FF0000"/>
                </a:solidFill>
              </a:rPr>
              <a:t>Frame</a:t>
            </a:r>
            <a:r>
              <a:rPr lang="en-CA" dirty="0">
                <a:solidFill>
                  <a:schemeClr val="tx1"/>
                </a:solidFill>
              </a:rPr>
              <a:t> object is a window with a title bar that provides the basic attributes of a window such as buttons to minimize, maximize, and close</a:t>
            </a:r>
          </a:p>
        </p:txBody>
      </p:sp>
      <p:pic>
        <p:nvPicPr>
          <p:cNvPr id="4" name="Picture 3">
            <a:extLst>
              <a:ext uri="{FF2B5EF4-FFF2-40B4-BE49-F238E27FC236}">
                <a16:creationId xmlns:a16="http://schemas.microsoft.com/office/drawing/2014/main" id="{461A3F4A-7761-4A43-8D13-4D45154F375D}"/>
              </a:ext>
            </a:extLst>
          </p:cNvPr>
          <p:cNvPicPr>
            <a:picLocks noChangeAspect="1"/>
          </p:cNvPicPr>
          <p:nvPr/>
        </p:nvPicPr>
        <p:blipFill>
          <a:blip r:embed="rId2"/>
          <a:stretch>
            <a:fillRect/>
          </a:stretch>
        </p:blipFill>
        <p:spPr>
          <a:xfrm>
            <a:off x="3200400" y="3581400"/>
            <a:ext cx="2737917" cy="1083667"/>
          </a:xfrm>
          <a:prstGeom prst="rect">
            <a:avLst/>
          </a:prstGeom>
        </p:spPr>
      </p:pic>
    </p:spTree>
    <p:extLst>
      <p:ext uri="{BB962C8B-B14F-4D97-AF65-F5344CB8AC3E}">
        <p14:creationId xmlns:p14="http://schemas.microsoft.com/office/powerpoint/2010/main" val="1655749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Event-Driven Programming</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Is </a:t>
            </a:r>
            <a:r>
              <a:rPr lang="en-CA" dirty="0">
                <a:solidFill>
                  <a:srgbClr val="FF0000"/>
                </a:solidFill>
              </a:rPr>
              <a:t>a style of programming that uses a signal-and-response approach</a:t>
            </a:r>
          </a:p>
          <a:p>
            <a:r>
              <a:rPr lang="en-CA" dirty="0">
                <a:solidFill>
                  <a:schemeClr val="tx1"/>
                </a:solidFill>
              </a:rPr>
              <a:t>An event is an object that acts as a signal to another object known as a listener</a:t>
            </a:r>
          </a:p>
          <a:p>
            <a:r>
              <a:rPr lang="en-CA" dirty="0">
                <a:solidFill>
                  <a:schemeClr val="tx1"/>
                </a:solidFill>
              </a:rPr>
              <a:t>The sending of an event is called firing</a:t>
            </a:r>
          </a:p>
          <a:p>
            <a:pPr lvl="1"/>
            <a:r>
              <a:rPr lang="en-CA" dirty="0">
                <a:solidFill>
                  <a:schemeClr val="tx1"/>
                </a:solidFill>
              </a:rPr>
              <a:t>The object that fires the event is often a GUI component, such as a button that has been clicked</a:t>
            </a:r>
          </a:p>
        </p:txBody>
      </p:sp>
    </p:spTree>
    <p:extLst>
      <p:ext uri="{BB962C8B-B14F-4D97-AF65-F5344CB8AC3E}">
        <p14:creationId xmlns:p14="http://schemas.microsoft.com/office/powerpoint/2010/main" val="4237772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Event Listeners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A listener object performs some action in response to an event</a:t>
            </a:r>
          </a:p>
          <a:p>
            <a:pPr lvl="1"/>
            <a:r>
              <a:rPr lang="en-CA" dirty="0">
                <a:solidFill>
                  <a:schemeClr val="tx1"/>
                </a:solidFill>
              </a:rPr>
              <a:t>A given component may have any number of listeners attached to it</a:t>
            </a:r>
          </a:p>
          <a:p>
            <a:pPr lvl="1"/>
            <a:r>
              <a:rPr lang="en-CA" dirty="0">
                <a:solidFill>
                  <a:schemeClr val="tx1"/>
                </a:solidFill>
              </a:rPr>
              <a:t>Each listener may respond to a different kind </a:t>
            </a:r>
            <a:r>
              <a:rPr lang="en-CA">
                <a:solidFill>
                  <a:schemeClr val="tx1"/>
                </a:solidFill>
              </a:rPr>
              <a:t>of event, </a:t>
            </a:r>
            <a:r>
              <a:rPr lang="en-CA" dirty="0">
                <a:solidFill>
                  <a:schemeClr val="tx1"/>
                </a:solidFill>
              </a:rPr>
              <a:t>or multiple listeners may respond to the same event</a:t>
            </a:r>
          </a:p>
        </p:txBody>
      </p:sp>
    </p:spTree>
    <p:extLst>
      <p:ext uri="{BB962C8B-B14F-4D97-AF65-F5344CB8AC3E}">
        <p14:creationId xmlns:p14="http://schemas.microsoft.com/office/powerpoint/2010/main" val="2618149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Event Handlers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 listener object has m</a:t>
            </a:r>
            <a:r>
              <a:rPr lang="en-CA" dirty="0">
                <a:solidFill>
                  <a:srgbClr val="FF0000"/>
                </a:solidFill>
              </a:rPr>
              <a:t>ethods that specify what will happen when events of various kinds are received by it</a:t>
            </a:r>
          </a:p>
          <a:p>
            <a:pPr lvl="1"/>
            <a:r>
              <a:rPr lang="en-CA" dirty="0">
                <a:solidFill>
                  <a:schemeClr val="tx1"/>
                </a:solidFill>
              </a:rPr>
              <a:t>These methods are called event handlers</a:t>
            </a:r>
          </a:p>
          <a:p>
            <a:pPr lvl="1"/>
            <a:r>
              <a:rPr lang="en-CA" dirty="0">
                <a:solidFill>
                  <a:schemeClr val="tx1"/>
                </a:solidFill>
              </a:rPr>
              <a:t>They determine how an object will handle an occurrence of some event</a:t>
            </a:r>
          </a:p>
          <a:p>
            <a:r>
              <a:rPr lang="en-CA" dirty="0">
                <a:solidFill>
                  <a:schemeClr val="tx1"/>
                </a:solidFill>
              </a:rPr>
              <a:t>The programmer using the listener object will define or redefine these event-handler methods</a:t>
            </a:r>
          </a:p>
        </p:txBody>
      </p:sp>
    </p:spTree>
    <p:extLst>
      <p:ext uri="{BB962C8B-B14F-4D97-AF65-F5344CB8AC3E}">
        <p14:creationId xmlns:p14="http://schemas.microsoft.com/office/powerpoint/2010/main" val="3341371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Event Firing and an Event Listener</a:t>
            </a:r>
          </a:p>
        </p:txBody>
      </p:sp>
      <p:pic>
        <p:nvPicPr>
          <p:cNvPr id="4" name="Content Placeholder 3">
            <a:extLst>
              <a:ext uri="{FF2B5EF4-FFF2-40B4-BE49-F238E27FC236}">
                <a16:creationId xmlns:a16="http://schemas.microsoft.com/office/drawing/2014/main" id="{E9A9A778-E870-49FB-A982-312873A45A9E}"/>
              </a:ext>
            </a:extLst>
          </p:cNvPr>
          <p:cNvPicPr>
            <a:picLocks noGrp="1" noChangeAspect="1"/>
          </p:cNvPicPr>
          <p:nvPr>
            <p:ph idx="1"/>
          </p:nvPr>
        </p:nvPicPr>
        <p:blipFill>
          <a:blip r:embed="rId2"/>
          <a:stretch>
            <a:fillRect/>
          </a:stretch>
        </p:blipFill>
        <p:spPr>
          <a:xfrm>
            <a:off x="1088762" y="2133600"/>
            <a:ext cx="6934200" cy="2647786"/>
          </a:xfrm>
          <a:prstGeom prst="rect">
            <a:avLst/>
          </a:prstGeom>
        </p:spPr>
      </p:pic>
    </p:spTree>
    <p:extLst>
      <p:ext uri="{BB962C8B-B14F-4D97-AF65-F5344CB8AC3E}">
        <p14:creationId xmlns:p14="http://schemas.microsoft.com/office/powerpoint/2010/main" val="1652215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Event-Driven Programming</a:t>
            </a:r>
          </a:p>
        </p:txBody>
      </p:sp>
      <p:sp>
        <p:nvSpPr>
          <p:cNvPr id="3" name="Content Placeholder 2"/>
          <p:cNvSpPr>
            <a:spLocks noGrp="1"/>
          </p:cNvSpPr>
          <p:nvPr>
            <p:ph idx="1"/>
          </p:nvPr>
        </p:nvSpPr>
        <p:spPr>
          <a:xfrm>
            <a:off x="685800" y="1752600"/>
            <a:ext cx="7772400" cy="4724400"/>
          </a:xfrm>
        </p:spPr>
        <p:txBody>
          <a:bodyPr>
            <a:normAutofit fontScale="92500" lnSpcReduction="10000"/>
          </a:bodyPr>
          <a:lstStyle/>
          <a:p>
            <a:r>
              <a:rPr lang="en-CA" dirty="0">
                <a:solidFill>
                  <a:schemeClr val="tx1"/>
                </a:solidFill>
              </a:rPr>
              <a:t>Event-driven programming is very different from what we’ve done until now</a:t>
            </a:r>
          </a:p>
          <a:p>
            <a:pPr lvl="1"/>
            <a:r>
              <a:rPr lang="en-CA" dirty="0">
                <a:solidFill>
                  <a:schemeClr val="tx1"/>
                </a:solidFill>
              </a:rPr>
              <a:t>So far, programs have consisted of a list of statements executed in order</a:t>
            </a:r>
          </a:p>
          <a:p>
            <a:pPr lvl="1"/>
            <a:r>
              <a:rPr lang="en-CA" dirty="0">
                <a:solidFill>
                  <a:schemeClr val="tx1"/>
                </a:solidFill>
              </a:rPr>
              <a:t>Whether a statement was executed depended only on the logic of the program</a:t>
            </a:r>
          </a:p>
          <a:p>
            <a:pPr lvl="2"/>
            <a:r>
              <a:rPr lang="en-CA" dirty="0">
                <a:solidFill>
                  <a:schemeClr val="tx1"/>
                </a:solidFill>
              </a:rPr>
              <a:t>For instance, if the statement was in a for loop or in a method or in an if/else statement</a:t>
            </a:r>
          </a:p>
          <a:p>
            <a:r>
              <a:rPr lang="en-CA" dirty="0">
                <a:solidFill>
                  <a:srgbClr val="FF0000"/>
                </a:solidFill>
              </a:rPr>
              <a:t>In event-driven programming, certain objects are created to fire events which listener objects listen for and subsequently respond to</a:t>
            </a:r>
          </a:p>
          <a:p>
            <a:pPr lvl="1"/>
            <a:r>
              <a:rPr lang="en-CA" dirty="0">
                <a:solidFill>
                  <a:schemeClr val="tx1"/>
                </a:solidFill>
              </a:rPr>
              <a:t>Listener objects respond to the firing of an event through their event handler methods</a:t>
            </a:r>
          </a:p>
          <a:p>
            <a:pPr lvl="1"/>
            <a:r>
              <a:rPr lang="en-CA" dirty="0">
                <a:solidFill>
                  <a:schemeClr val="tx1"/>
                </a:solidFill>
              </a:rPr>
              <a:t>Events therefore determine some order of execution</a:t>
            </a:r>
          </a:p>
        </p:txBody>
      </p:sp>
    </p:spTree>
    <p:extLst>
      <p:ext uri="{BB962C8B-B14F-4D97-AF65-F5344CB8AC3E}">
        <p14:creationId xmlns:p14="http://schemas.microsoft.com/office/powerpoint/2010/main" val="6576377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Event-Driven Programming</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In an event-driven program, the next thing that happens depends on the next event</a:t>
            </a:r>
          </a:p>
          <a:p>
            <a:r>
              <a:rPr lang="en-CA" dirty="0">
                <a:solidFill>
                  <a:schemeClr val="tx1"/>
                </a:solidFill>
              </a:rPr>
              <a:t>In particular, </a:t>
            </a:r>
            <a:r>
              <a:rPr lang="en-CA" dirty="0">
                <a:solidFill>
                  <a:srgbClr val="FF0000"/>
                </a:solidFill>
              </a:rPr>
              <a:t>methods are defined that will never be explicitly invoked within the code</a:t>
            </a:r>
          </a:p>
          <a:p>
            <a:pPr lvl="1"/>
            <a:r>
              <a:rPr lang="en-CA" dirty="0">
                <a:solidFill>
                  <a:schemeClr val="tx1"/>
                </a:solidFill>
              </a:rPr>
              <a:t>Instead, these methods are automatically invoked in response to the firing of an event</a:t>
            </a:r>
          </a:p>
        </p:txBody>
      </p:sp>
    </p:spTree>
    <p:extLst>
      <p:ext uri="{BB962C8B-B14F-4D97-AF65-F5344CB8AC3E}">
        <p14:creationId xmlns:p14="http://schemas.microsoft.com/office/powerpoint/2010/main" val="1837131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Action Listeners and Action Events</a:t>
            </a:r>
          </a:p>
        </p:txBody>
      </p:sp>
      <p:sp>
        <p:nvSpPr>
          <p:cNvPr id="3" name="Content Placeholder 2"/>
          <p:cNvSpPr>
            <a:spLocks noGrp="1"/>
          </p:cNvSpPr>
          <p:nvPr>
            <p:ph idx="1"/>
          </p:nvPr>
        </p:nvSpPr>
        <p:spPr>
          <a:xfrm>
            <a:off x="685800" y="1752600"/>
            <a:ext cx="7772400" cy="4724400"/>
          </a:xfrm>
        </p:spPr>
        <p:txBody>
          <a:bodyPr>
            <a:normAutofit fontScale="92500" lnSpcReduction="10000"/>
          </a:bodyPr>
          <a:lstStyle/>
          <a:p>
            <a:r>
              <a:rPr lang="en-CA" dirty="0">
                <a:solidFill>
                  <a:srgbClr val="FF0000"/>
                </a:solidFill>
              </a:rPr>
              <a:t>How this works: </a:t>
            </a:r>
          </a:p>
          <a:p>
            <a:pPr lvl="1"/>
            <a:r>
              <a:rPr lang="en-CA" dirty="0">
                <a:solidFill>
                  <a:schemeClr val="tx1"/>
                </a:solidFill>
              </a:rPr>
              <a:t>Clicking a button fires an event</a:t>
            </a:r>
          </a:p>
          <a:p>
            <a:pPr lvl="1"/>
            <a:r>
              <a:rPr lang="en-CA" dirty="0">
                <a:solidFill>
                  <a:schemeClr val="tx1"/>
                </a:solidFill>
              </a:rPr>
              <a:t>The event object is “sent” to another object called a listener</a:t>
            </a:r>
          </a:p>
          <a:p>
            <a:pPr lvl="2"/>
            <a:r>
              <a:rPr lang="en-CA" dirty="0">
                <a:solidFill>
                  <a:schemeClr val="tx1"/>
                </a:solidFill>
              </a:rPr>
              <a:t>This means that a method in the listener object is invoked automatically</a:t>
            </a:r>
          </a:p>
          <a:p>
            <a:pPr lvl="2"/>
            <a:r>
              <a:rPr lang="en-CA" dirty="0">
                <a:solidFill>
                  <a:schemeClr val="tx1"/>
                </a:solidFill>
              </a:rPr>
              <a:t>Further, it is invoked with the event object as its argument</a:t>
            </a:r>
          </a:p>
          <a:p>
            <a:r>
              <a:rPr lang="en-CA" dirty="0">
                <a:solidFill>
                  <a:srgbClr val="FF0000"/>
                </a:solidFill>
              </a:rPr>
              <a:t>In order to set this up, a GUI program needs to do two things:</a:t>
            </a:r>
          </a:p>
          <a:p>
            <a:pPr lvl="1"/>
            <a:r>
              <a:rPr lang="en-CA" dirty="0">
                <a:solidFill>
                  <a:schemeClr val="tx1"/>
                </a:solidFill>
              </a:rPr>
              <a:t>It must specify, for each button, what objects are its listeners (i.e., it must register the listeners)</a:t>
            </a:r>
          </a:p>
          <a:p>
            <a:pPr lvl="1"/>
            <a:r>
              <a:rPr lang="en-CA" dirty="0">
                <a:solidFill>
                  <a:schemeClr val="tx1"/>
                </a:solidFill>
              </a:rPr>
              <a:t>It must define the methods that will be invoked when the event is sent to the listener</a:t>
            </a:r>
          </a:p>
        </p:txBody>
      </p:sp>
    </p:spTree>
    <p:extLst>
      <p:ext uri="{BB962C8B-B14F-4D97-AF65-F5344CB8AC3E}">
        <p14:creationId xmlns:p14="http://schemas.microsoft.com/office/powerpoint/2010/main" val="1599347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Action Listeners and Action Events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Inputting and Outputting Numbers:</a:t>
            </a:r>
          </a:p>
          <a:p>
            <a:pPr lvl="1"/>
            <a:r>
              <a:rPr lang="en-CA" dirty="0">
                <a:solidFill>
                  <a:schemeClr val="tx1"/>
                </a:solidFill>
              </a:rPr>
              <a:t>When attempting to input numbers from any Swing GUI, input text must be converted to numbers</a:t>
            </a:r>
          </a:p>
          <a:p>
            <a:pPr lvl="2"/>
            <a:r>
              <a:rPr lang="en-CA" dirty="0">
                <a:solidFill>
                  <a:schemeClr val="tx1"/>
                </a:solidFill>
              </a:rPr>
              <a:t>If the user enters the number 42 in a </a:t>
            </a:r>
            <a:r>
              <a:rPr lang="en-CA" dirty="0" err="1">
                <a:solidFill>
                  <a:schemeClr val="tx1"/>
                </a:solidFill>
              </a:rPr>
              <a:t>JTextField</a:t>
            </a:r>
            <a:r>
              <a:rPr lang="en-CA" dirty="0">
                <a:solidFill>
                  <a:schemeClr val="tx1"/>
                </a:solidFill>
              </a:rPr>
              <a:t>, the program receives the string “42” and usually it must convert the String to an </a:t>
            </a:r>
            <a:r>
              <a:rPr lang="en-CA" dirty="0" err="1">
                <a:solidFill>
                  <a:schemeClr val="tx1"/>
                </a:solidFill>
              </a:rPr>
              <a:t>int</a:t>
            </a:r>
            <a:r>
              <a:rPr lang="en-CA" dirty="0">
                <a:solidFill>
                  <a:schemeClr val="tx1"/>
                </a:solidFill>
              </a:rPr>
              <a:t> 42</a:t>
            </a:r>
          </a:p>
          <a:p>
            <a:pPr lvl="2"/>
            <a:r>
              <a:rPr lang="en-CA" dirty="0">
                <a:solidFill>
                  <a:schemeClr val="tx1"/>
                </a:solidFill>
              </a:rPr>
              <a:t>Same thing when you want to output an integer</a:t>
            </a:r>
          </a:p>
          <a:p>
            <a:pPr lvl="3"/>
            <a:r>
              <a:rPr lang="en-CA" dirty="0">
                <a:solidFill>
                  <a:schemeClr val="tx1"/>
                </a:solidFill>
              </a:rPr>
              <a:t>You must convert it to a String</a:t>
            </a:r>
          </a:p>
          <a:p>
            <a:pPr lvl="3"/>
            <a:r>
              <a:rPr lang="en-CA" dirty="0">
                <a:solidFill>
                  <a:schemeClr val="tx1"/>
                </a:solidFill>
              </a:rPr>
              <a:t>“” + 42</a:t>
            </a:r>
          </a:p>
        </p:txBody>
      </p:sp>
    </p:spTree>
    <p:extLst>
      <p:ext uri="{BB962C8B-B14F-4D97-AF65-F5344CB8AC3E}">
        <p14:creationId xmlns:p14="http://schemas.microsoft.com/office/powerpoint/2010/main" val="3309930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Action Listeners and Action Events</a:t>
            </a:r>
          </a:p>
        </p:txBody>
      </p:sp>
      <p:sp>
        <p:nvSpPr>
          <p:cNvPr id="3" name="Content Placeholder 2"/>
          <p:cNvSpPr>
            <a:spLocks noGrp="1"/>
          </p:cNvSpPr>
          <p:nvPr>
            <p:ph idx="1"/>
          </p:nvPr>
        </p:nvSpPr>
        <p:spPr>
          <a:xfrm>
            <a:off x="685800" y="1752600"/>
            <a:ext cx="7772400" cy="4724400"/>
          </a:xfrm>
        </p:spPr>
        <p:txBody>
          <a:bodyPr>
            <a:normAutofit fontScale="92500"/>
          </a:bodyPr>
          <a:lstStyle/>
          <a:p>
            <a:r>
              <a:rPr lang="en-CA" dirty="0">
                <a:solidFill>
                  <a:schemeClr val="tx1"/>
                </a:solidFill>
              </a:rPr>
              <a:t>We’ve seen this interface before, and it is already defined in Java:</a:t>
            </a:r>
          </a:p>
          <a:p>
            <a:pPr marL="365760" lvl="1" indent="0">
              <a:buNone/>
            </a:pPr>
            <a:endParaRPr lang="en-CA" dirty="0">
              <a:solidFill>
                <a:schemeClr val="tx1"/>
              </a:solidFill>
            </a:endParaRPr>
          </a:p>
          <a:p>
            <a:pPr marL="365760" lvl="1" indent="0">
              <a:buNone/>
            </a:pPr>
            <a:r>
              <a:rPr lang="en-CA" dirty="0">
                <a:solidFill>
                  <a:schemeClr val="tx1"/>
                </a:solidFill>
              </a:rPr>
              <a:t>interface ActionListener{</a:t>
            </a:r>
          </a:p>
          <a:p>
            <a:pPr marL="365760" lvl="1" indent="0">
              <a:buNone/>
            </a:pPr>
            <a:r>
              <a:rPr lang="en-CA" dirty="0">
                <a:solidFill>
                  <a:schemeClr val="tx1"/>
                </a:solidFill>
              </a:rPr>
              <a:t>	public void </a:t>
            </a:r>
            <a:r>
              <a:rPr lang="en-CA" dirty="0" err="1">
                <a:solidFill>
                  <a:schemeClr val="tx1"/>
                </a:solidFill>
              </a:rPr>
              <a:t>actionPerformed</a:t>
            </a:r>
            <a:r>
              <a:rPr lang="en-CA" dirty="0">
                <a:solidFill>
                  <a:schemeClr val="tx1"/>
                </a:solidFill>
              </a:rPr>
              <a:t>(</a:t>
            </a:r>
            <a:r>
              <a:rPr lang="en-CA" dirty="0" err="1">
                <a:solidFill>
                  <a:schemeClr val="tx1"/>
                </a:solidFill>
              </a:rPr>
              <a:t>ActionEvent</a:t>
            </a:r>
            <a:r>
              <a:rPr lang="en-CA" dirty="0">
                <a:solidFill>
                  <a:schemeClr val="tx1"/>
                </a:solidFill>
              </a:rPr>
              <a:t> e);</a:t>
            </a:r>
          </a:p>
          <a:p>
            <a:pPr marL="365760" lvl="1" indent="0">
              <a:buNone/>
            </a:pPr>
            <a:r>
              <a:rPr lang="en-CA" dirty="0">
                <a:solidFill>
                  <a:schemeClr val="tx1"/>
                </a:solidFill>
              </a:rPr>
              <a:t>}</a:t>
            </a:r>
          </a:p>
          <a:p>
            <a:endParaRPr lang="en-CA" dirty="0">
              <a:solidFill>
                <a:schemeClr val="tx1"/>
              </a:solidFill>
            </a:endParaRPr>
          </a:p>
          <a:p>
            <a:r>
              <a:rPr lang="en-CA" dirty="0">
                <a:solidFill>
                  <a:schemeClr val="tx1"/>
                </a:solidFill>
              </a:rPr>
              <a:t>Any concrete class C implementing ActionListener must include the method </a:t>
            </a:r>
            <a:r>
              <a:rPr lang="en-CA" dirty="0" err="1">
                <a:solidFill>
                  <a:schemeClr val="tx1"/>
                </a:solidFill>
              </a:rPr>
              <a:t>actionPerformed</a:t>
            </a:r>
            <a:r>
              <a:rPr lang="en-CA" dirty="0">
                <a:solidFill>
                  <a:schemeClr val="tx1"/>
                </a:solidFill>
              </a:rPr>
              <a:t> with exactly the specified signature and return type</a:t>
            </a:r>
          </a:p>
          <a:p>
            <a:r>
              <a:rPr lang="en-CA" dirty="0">
                <a:solidFill>
                  <a:srgbClr val="FF0000"/>
                </a:solidFill>
              </a:rPr>
              <a:t>Implementing this interface ensures that an object has a means of handling the event</a:t>
            </a:r>
          </a:p>
        </p:txBody>
      </p:sp>
    </p:spTree>
    <p:extLst>
      <p:ext uri="{BB962C8B-B14F-4D97-AF65-F5344CB8AC3E}">
        <p14:creationId xmlns:p14="http://schemas.microsoft.com/office/powerpoint/2010/main" val="29277286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Action Listeners and Action Events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 more complicated GUI problem:</a:t>
            </a:r>
          </a:p>
          <a:p>
            <a:pPr lvl="1"/>
            <a:r>
              <a:rPr lang="en-CA" dirty="0">
                <a:solidFill>
                  <a:schemeClr val="tx1"/>
                </a:solidFill>
              </a:rPr>
              <a:t>Allow the user to type in a line of text in an input area, followed by a CR indicating end of the line</a:t>
            </a:r>
          </a:p>
          <a:p>
            <a:pPr lvl="1"/>
            <a:r>
              <a:rPr lang="en-CA" dirty="0">
                <a:solidFill>
                  <a:schemeClr val="tx1"/>
                </a:solidFill>
              </a:rPr>
              <a:t>Display in an output area the line typed in and clear the input area</a:t>
            </a:r>
          </a:p>
          <a:p>
            <a:pPr lvl="1"/>
            <a:r>
              <a:rPr lang="en-CA" dirty="0">
                <a:solidFill>
                  <a:schemeClr val="tx1"/>
                </a:solidFill>
              </a:rPr>
              <a:t>Repeat</a:t>
            </a:r>
          </a:p>
        </p:txBody>
      </p:sp>
    </p:spTree>
    <p:extLst>
      <p:ext uri="{BB962C8B-B14F-4D97-AF65-F5344CB8AC3E}">
        <p14:creationId xmlns:p14="http://schemas.microsoft.com/office/powerpoint/2010/main" val="18004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What is a Frame?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You can resize frames in your code</a:t>
            </a:r>
          </a:p>
        </p:txBody>
      </p:sp>
      <p:pic>
        <p:nvPicPr>
          <p:cNvPr id="4" name="Picture 3">
            <a:extLst>
              <a:ext uri="{FF2B5EF4-FFF2-40B4-BE49-F238E27FC236}">
                <a16:creationId xmlns:a16="http://schemas.microsoft.com/office/drawing/2014/main" id="{461A3F4A-7761-4A43-8D13-4D45154F375D}"/>
              </a:ext>
            </a:extLst>
          </p:cNvPr>
          <p:cNvPicPr>
            <a:picLocks noChangeAspect="1"/>
          </p:cNvPicPr>
          <p:nvPr/>
        </p:nvPicPr>
        <p:blipFill>
          <a:blip r:embed="rId2"/>
          <a:stretch>
            <a:fillRect/>
          </a:stretch>
        </p:blipFill>
        <p:spPr>
          <a:xfrm>
            <a:off x="1143000" y="3124200"/>
            <a:ext cx="2737917" cy="1083667"/>
          </a:xfrm>
          <a:prstGeom prst="rect">
            <a:avLst/>
          </a:prstGeom>
        </p:spPr>
      </p:pic>
      <p:pic>
        <p:nvPicPr>
          <p:cNvPr id="5" name="Picture 4">
            <a:extLst>
              <a:ext uri="{FF2B5EF4-FFF2-40B4-BE49-F238E27FC236}">
                <a16:creationId xmlns:a16="http://schemas.microsoft.com/office/drawing/2014/main" id="{8BA6FF5F-068E-4669-85E2-2C0391977E01}"/>
              </a:ext>
            </a:extLst>
          </p:cNvPr>
          <p:cNvPicPr>
            <a:picLocks noChangeAspect="1"/>
          </p:cNvPicPr>
          <p:nvPr/>
        </p:nvPicPr>
        <p:blipFill>
          <a:blip r:embed="rId3"/>
          <a:stretch>
            <a:fillRect/>
          </a:stretch>
        </p:blipFill>
        <p:spPr>
          <a:xfrm>
            <a:off x="3962400" y="3124200"/>
            <a:ext cx="1596787" cy="1086884"/>
          </a:xfrm>
          <a:prstGeom prst="rect">
            <a:avLst/>
          </a:prstGeom>
        </p:spPr>
      </p:pic>
      <p:pic>
        <p:nvPicPr>
          <p:cNvPr id="6" name="Picture 5">
            <a:extLst>
              <a:ext uri="{FF2B5EF4-FFF2-40B4-BE49-F238E27FC236}">
                <a16:creationId xmlns:a16="http://schemas.microsoft.com/office/drawing/2014/main" id="{C695BB82-CDDF-497D-89A5-CFC4A22CED38}"/>
              </a:ext>
            </a:extLst>
          </p:cNvPr>
          <p:cNvPicPr>
            <a:picLocks noChangeAspect="1"/>
          </p:cNvPicPr>
          <p:nvPr/>
        </p:nvPicPr>
        <p:blipFill>
          <a:blip r:embed="rId4"/>
          <a:stretch>
            <a:fillRect/>
          </a:stretch>
        </p:blipFill>
        <p:spPr>
          <a:xfrm>
            <a:off x="5646890" y="3124200"/>
            <a:ext cx="1216852" cy="1083667"/>
          </a:xfrm>
          <a:prstGeom prst="rect">
            <a:avLst/>
          </a:prstGeom>
        </p:spPr>
      </p:pic>
    </p:spTree>
    <p:extLst>
      <p:ext uri="{BB962C8B-B14F-4D97-AF65-F5344CB8AC3E}">
        <p14:creationId xmlns:p14="http://schemas.microsoft.com/office/powerpoint/2010/main" val="14334966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Action Listeners and Action Events</a:t>
            </a:r>
          </a:p>
        </p:txBody>
      </p:sp>
      <p:sp>
        <p:nvSpPr>
          <p:cNvPr id="7" name="Content Placeholder 2">
            <a:extLst>
              <a:ext uri="{FF2B5EF4-FFF2-40B4-BE49-F238E27FC236}">
                <a16:creationId xmlns:a16="http://schemas.microsoft.com/office/drawing/2014/main" id="{DF0EF4F5-241B-4B4D-8DDC-2F9DBC0DA741}"/>
              </a:ext>
            </a:extLst>
          </p:cNvPr>
          <p:cNvSpPr txBox="1">
            <a:spLocks/>
          </p:cNvSpPr>
          <p:nvPr/>
        </p:nvSpPr>
        <p:spPr>
          <a:xfrm>
            <a:off x="685800" y="1752600"/>
            <a:ext cx="7772400" cy="47244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endParaRPr lang="en-CA" dirty="0">
              <a:solidFill>
                <a:schemeClr val="accent1">
                  <a:lumMod val="75000"/>
                </a:schemeClr>
              </a:solidFill>
            </a:endParaRPr>
          </a:p>
        </p:txBody>
      </p:sp>
      <p:pic>
        <p:nvPicPr>
          <p:cNvPr id="4" name="Content Placeholder 3">
            <a:extLst>
              <a:ext uri="{FF2B5EF4-FFF2-40B4-BE49-F238E27FC236}">
                <a16:creationId xmlns:a16="http://schemas.microsoft.com/office/drawing/2014/main" id="{5F5AA1AA-E4BC-42E7-A3E4-10C3BF30396F}"/>
              </a:ext>
            </a:extLst>
          </p:cNvPr>
          <p:cNvPicPr>
            <a:picLocks noGrp="1" noChangeAspect="1"/>
          </p:cNvPicPr>
          <p:nvPr>
            <p:ph idx="1"/>
          </p:nvPr>
        </p:nvPicPr>
        <p:blipFill>
          <a:blip r:embed="rId2"/>
          <a:stretch>
            <a:fillRect/>
          </a:stretch>
        </p:blipFill>
        <p:spPr>
          <a:xfrm>
            <a:off x="847344" y="2362200"/>
            <a:ext cx="2362200" cy="2804876"/>
          </a:xfrm>
          <a:prstGeom prst="rect">
            <a:avLst/>
          </a:prstGeom>
        </p:spPr>
      </p:pic>
      <p:pic>
        <p:nvPicPr>
          <p:cNvPr id="5" name="Picture 4">
            <a:extLst>
              <a:ext uri="{FF2B5EF4-FFF2-40B4-BE49-F238E27FC236}">
                <a16:creationId xmlns:a16="http://schemas.microsoft.com/office/drawing/2014/main" id="{9F54086B-821F-41E8-A6C7-3C994CC6D387}"/>
              </a:ext>
            </a:extLst>
          </p:cNvPr>
          <p:cNvPicPr>
            <a:picLocks noChangeAspect="1"/>
          </p:cNvPicPr>
          <p:nvPr/>
        </p:nvPicPr>
        <p:blipFill>
          <a:blip r:embed="rId3"/>
          <a:stretch>
            <a:fillRect/>
          </a:stretch>
        </p:blipFill>
        <p:spPr>
          <a:xfrm>
            <a:off x="3438144" y="2362200"/>
            <a:ext cx="2362200" cy="2804876"/>
          </a:xfrm>
          <a:prstGeom prst="rect">
            <a:avLst/>
          </a:prstGeom>
        </p:spPr>
      </p:pic>
      <p:pic>
        <p:nvPicPr>
          <p:cNvPr id="6" name="Picture 5">
            <a:extLst>
              <a:ext uri="{FF2B5EF4-FFF2-40B4-BE49-F238E27FC236}">
                <a16:creationId xmlns:a16="http://schemas.microsoft.com/office/drawing/2014/main" id="{862F421B-B663-4D33-BB2F-6C8FC6EDC911}"/>
              </a:ext>
            </a:extLst>
          </p:cNvPr>
          <p:cNvPicPr>
            <a:picLocks noChangeAspect="1"/>
          </p:cNvPicPr>
          <p:nvPr/>
        </p:nvPicPr>
        <p:blipFill>
          <a:blip r:embed="rId4"/>
          <a:stretch>
            <a:fillRect/>
          </a:stretch>
        </p:blipFill>
        <p:spPr>
          <a:xfrm>
            <a:off x="6019800" y="2362200"/>
            <a:ext cx="2362200" cy="2804876"/>
          </a:xfrm>
          <a:prstGeom prst="rect">
            <a:avLst/>
          </a:prstGeom>
        </p:spPr>
      </p:pic>
    </p:spTree>
    <p:extLst>
      <p:ext uri="{BB962C8B-B14F-4D97-AF65-F5344CB8AC3E}">
        <p14:creationId xmlns:p14="http://schemas.microsoft.com/office/powerpoint/2010/main" val="35391283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Action Listeners and Action Events</a:t>
            </a:r>
          </a:p>
        </p:txBody>
      </p:sp>
      <p:sp>
        <p:nvSpPr>
          <p:cNvPr id="7" name="Content Placeholder 2">
            <a:extLst>
              <a:ext uri="{FF2B5EF4-FFF2-40B4-BE49-F238E27FC236}">
                <a16:creationId xmlns:a16="http://schemas.microsoft.com/office/drawing/2014/main" id="{DF0EF4F5-241B-4B4D-8DDC-2F9DBC0DA741}"/>
              </a:ext>
            </a:extLst>
          </p:cNvPr>
          <p:cNvSpPr txBox="1">
            <a:spLocks/>
          </p:cNvSpPr>
          <p:nvPr/>
        </p:nvSpPr>
        <p:spPr>
          <a:xfrm>
            <a:off x="685800" y="1752600"/>
            <a:ext cx="7772400" cy="47244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CA" dirty="0">
                <a:solidFill>
                  <a:schemeClr val="accent1">
                    <a:lumMod val="75000"/>
                  </a:schemeClr>
                </a:solidFill>
              </a:rPr>
              <a:t>Identify which GUI objects we need</a:t>
            </a:r>
          </a:p>
        </p:txBody>
      </p:sp>
      <p:pic>
        <p:nvPicPr>
          <p:cNvPr id="4" name="Content Placeholder 3">
            <a:extLst>
              <a:ext uri="{FF2B5EF4-FFF2-40B4-BE49-F238E27FC236}">
                <a16:creationId xmlns:a16="http://schemas.microsoft.com/office/drawing/2014/main" id="{5F5AA1AA-E4BC-42E7-A3E4-10C3BF30396F}"/>
              </a:ext>
            </a:extLst>
          </p:cNvPr>
          <p:cNvPicPr>
            <a:picLocks noGrp="1" noChangeAspect="1"/>
          </p:cNvPicPr>
          <p:nvPr>
            <p:ph idx="1"/>
          </p:nvPr>
        </p:nvPicPr>
        <p:blipFill>
          <a:blip r:embed="rId2"/>
          <a:stretch>
            <a:fillRect/>
          </a:stretch>
        </p:blipFill>
        <p:spPr>
          <a:xfrm>
            <a:off x="847344" y="3429000"/>
            <a:ext cx="2362200" cy="2804876"/>
          </a:xfrm>
          <a:prstGeom prst="rect">
            <a:avLst/>
          </a:prstGeom>
        </p:spPr>
      </p:pic>
      <p:pic>
        <p:nvPicPr>
          <p:cNvPr id="5" name="Picture 4">
            <a:extLst>
              <a:ext uri="{FF2B5EF4-FFF2-40B4-BE49-F238E27FC236}">
                <a16:creationId xmlns:a16="http://schemas.microsoft.com/office/drawing/2014/main" id="{9F54086B-821F-41E8-A6C7-3C994CC6D387}"/>
              </a:ext>
            </a:extLst>
          </p:cNvPr>
          <p:cNvPicPr>
            <a:picLocks noChangeAspect="1"/>
          </p:cNvPicPr>
          <p:nvPr/>
        </p:nvPicPr>
        <p:blipFill>
          <a:blip r:embed="rId3"/>
          <a:stretch>
            <a:fillRect/>
          </a:stretch>
        </p:blipFill>
        <p:spPr>
          <a:xfrm>
            <a:off x="3438144" y="3429000"/>
            <a:ext cx="2362200" cy="2804876"/>
          </a:xfrm>
          <a:prstGeom prst="rect">
            <a:avLst/>
          </a:prstGeom>
        </p:spPr>
      </p:pic>
      <p:pic>
        <p:nvPicPr>
          <p:cNvPr id="6" name="Picture 5">
            <a:extLst>
              <a:ext uri="{FF2B5EF4-FFF2-40B4-BE49-F238E27FC236}">
                <a16:creationId xmlns:a16="http://schemas.microsoft.com/office/drawing/2014/main" id="{862F421B-B663-4D33-BB2F-6C8FC6EDC911}"/>
              </a:ext>
            </a:extLst>
          </p:cNvPr>
          <p:cNvPicPr>
            <a:picLocks noChangeAspect="1"/>
          </p:cNvPicPr>
          <p:nvPr/>
        </p:nvPicPr>
        <p:blipFill>
          <a:blip r:embed="rId4"/>
          <a:stretch>
            <a:fillRect/>
          </a:stretch>
        </p:blipFill>
        <p:spPr>
          <a:xfrm>
            <a:off x="6019800" y="3429000"/>
            <a:ext cx="2362200" cy="2804876"/>
          </a:xfrm>
          <a:prstGeom prst="rect">
            <a:avLst/>
          </a:prstGeom>
        </p:spPr>
      </p:pic>
    </p:spTree>
    <p:extLst>
      <p:ext uri="{BB962C8B-B14F-4D97-AF65-F5344CB8AC3E}">
        <p14:creationId xmlns:p14="http://schemas.microsoft.com/office/powerpoint/2010/main" val="2591708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Action Listeners and Action Events</a:t>
            </a:r>
          </a:p>
        </p:txBody>
      </p:sp>
      <p:sp>
        <p:nvSpPr>
          <p:cNvPr id="7" name="Content Placeholder 2">
            <a:extLst>
              <a:ext uri="{FF2B5EF4-FFF2-40B4-BE49-F238E27FC236}">
                <a16:creationId xmlns:a16="http://schemas.microsoft.com/office/drawing/2014/main" id="{DF0EF4F5-241B-4B4D-8DDC-2F9DBC0DA741}"/>
              </a:ext>
            </a:extLst>
          </p:cNvPr>
          <p:cNvSpPr txBox="1">
            <a:spLocks/>
          </p:cNvSpPr>
          <p:nvPr/>
        </p:nvSpPr>
        <p:spPr>
          <a:xfrm>
            <a:off x="685800" y="1752600"/>
            <a:ext cx="7772400" cy="47244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CA" dirty="0">
                <a:solidFill>
                  <a:schemeClr val="accent1">
                    <a:lumMod val="75000"/>
                  </a:schemeClr>
                </a:solidFill>
              </a:rPr>
              <a:t>Identify which GUI objects we need</a:t>
            </a:r>
          </a:p>
          <a:p>
            <a:pPr lvl="1"/>
            <a:r>
              <a:rPr lang="en-CA" dirty="0">
                <a:solidFill>
                  <a:schemeClr val="tx1"/>
                </a:solidFill>
              </a:rPr>
              <a:t>A label</a:t>
            </a:r>
          </a:p>
        </p:txBody>
      </p:sp>
      <p:pic>
        <p:nvPicPr>
          <p:cNvPr id="4" name="Content Placeholder 3">
            <a:extLst>
              <a:ext uri="{FF2B5EF4-FFF2-40B4-BE49-F238E27FC236}">
                <a16:creationId xmlns:a16="http://schemas.microsoft.com/office/drawing/2014/main" id="{5F5AA1AA-E4BC-42E7-A3E4-10C3BF30396F}"/>
              </a:ext>
            </a:extLst>
          </p:cNvPr>
          <p:cNvPicPr>
            <a:picLocks noGrp="1" noChangeAspect="1"/>
          </p:cNvPicPr>
          <p:nvPr>
            <p:ph idx="1"/>
          </p:nvPr>
        </p:nvPicPr>
        <p:blipFill>
          <a:blip r:embed="rId2"/>
          <a:stretch>
            <a:fillRect/>
          </a:stretch>
        </p:blipFill>
        <p:spPr>
          <a:xfrm>
            <a:off x="847344" y="3429000"/>
            <a:ext cx="2362200" cy="2804876"/>
          </a:xfrm>
          <a:prstGeom prst="rect">
            <a:avLst/>
          </a:prstGeom>
        </p:spPr>
      </p:pic>
      <p:pic>
        <p:nvPicPr>
          <p:cNvPr id="5" name="Picture 4">
            <a:extLst>
              <a:ext uri="{FF2B5EF4-FFF2-40B4-BE49-F238E27FC236}">
                <a16:creationId xmlns:a16="http://schemas.microsoft.com/office/drawing/2014/main" id="{9F54086B-821F-41E8-A6C7-3C994CC6D387}"/>
              </a:ext>
            </a:extLst>
          </p:cNvPr>
          <p:cNvPicPr>
            <a:picLocks noChangeAspect="1"/>
          </p:cNvPicPr>
          <p:nvPr/>
        </p:nvPicPr>
        <p:blipFill>
          <a:blip r:embed="rId3"/>
          <a:stretch>
            <a:fillRect/>
          </a:stretch>
        </p:blipFill>
        <p:spPr>
          <a:xfrm>
            <a:off x="3438144" y="3429000"/>
            <a:ext cx="2362200" cy="2804876"/>
          </a:xfrm>
          <a:prstGeom prst="rect">
            <a:avLst/>
          </a:prstGeom>
        </p:spPr>
      </p:pic>
      <p:pic>
        <p:nvPicPr>
          <p:cNvPr id="6" name="Picture 5">
            <a:extLst>
              <a:ext uri="{FF2B5EF4-FFF2-40B4-BE49-F238E27FC236}">
                <a16:creationId xmlns:a16="http://schemas.microsoft.com/office/drawing/2014/main" id="{862F421B-B663-4D33-BB2F-6C8FC6EDC911}"/>
              </a:ext>
            </a:extLst>
          </p:cNvPr>
          <p:cNvPicPr>
            <a:picLocks noChangeAspect="1"/>
          </p:cNvPicPr>
          <p:nvPr/>
        </p:nvPicPr>
        <p:blipFill>
          <a:blip r:embed="rId4"/>
          <a:stretch>
            <a:fillRect/>
          </a:stretch>
        </p:blipFill>
        <p:spPr>
          <a:xfrm>
            <a:off x="6019800" y="3429000"/>
            <a:ext cx="2362200" cy="2804876"/>
          </a:xfrm>
          <a:prstGeom prst="rect">
            <a:avLst/>
          </a:prstGeom>
        </p:spPr>
      </p:pic>
      <p:sp>
        <p:nvSpPr>
          <p:cNvPr id="3" name="Rectangle 2">
            <a:extLst>
              <a:ext uri="{FF2B5EF4-FFF2-40B4-BE49-F238E27FC236}">
                <a16:creationId xmlns:a16="http://schemas.microsoft.com/office/drawing/2014/main" id="{98B0595E-60E4-42CD-B9D9-D017429AD0DB}"/>
              </a:ext>
            </a:extLst>
          </p:cNvPr>
          <p:cNvSpPr/>
          <p:nvPr/>
        </p:nvSpPr>
        <p:spPr>
          <a:xfrm>
            <a:off x="1143000" y="3657600"/>
            <a:ext cx="6096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682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Action Listeners and Action Events</a:t>
            </a:r>
          </a:p>
        </p:txBody>
      </p:sp>
      <p:sp>
        <p:nvSpPr>
          <p:cNvPr id="7" name="Content Placeholder 2">
            <a:extLst>
              <a:ext uri="{FF2B5EF4-FFF2-40B4-BE49-F238E27FC236}">
                <a16:creationId xmlns:a16="http://schemas.microsoft.com/office/drawing/2014/main" id="{DF0EF4F5-241B-4B4D-8DDC-2F9DBC0DA741}"/>
              </a:ext>
            </a:extLst>
          </p:cNvPr>
          <p:cNvSpPr txBox="1">
            <a:spLocks/>
          </p:cNvSpPr>
          <p:nvPr/>
        </p:nvSpPr>
        <p:spPr>
          <a:xfrm>
            <a:off x="685800" y="1752600"/>
            <a:ext cx="7772400" cy="47244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CA" dirty="0">
                <a:solidFill>
                  <a:schemeClr val="accent1">
                    <a:lumMod val="75000"/>
                  </a:schemeClr>
                </a:solidFill>
              </a:rPr>
              <a:t>Identify which GUI objects we need</a:t>
            </a:r>
          </a:p>
          <a:p>
            <a:pPr lvl="1"/>
            <a:r>
              <a:rPr lang="en-CA" dirty="0">
                <a:solidFill>
                  <a:schemeClr val="tx1"/>
                </a:solidFill>
              </a:rPr>
              <a:t>A label, another label</a:t>
            </a:r>
          </a:p>
        </p:txBody>
      </p:sp>
      <p:pic>
        <p:nvPicPr>
          <p:cNvPr id="4" name="Content Placeholder 3">
            <a:extLst>
              <a:ext uri="{FF2B5EF4-FFF2-40B4-BE49-F238E27FC236}">
                <a16:creationId xmlns:a16="http://schemas.microsoft.com/office/drawing/2014/main" id="{5F5AA1AA-E4BC-42E7-A3E4-10C3BF30396F}"/>
              </a:ext>
            </a:extLst>
          </p:cNvPr>
          <p:cNvPicPr>
            <a:picLocks noGrp="1" noChangeAspect="1"/>
          </p:cNvPicPr>
          <p:nvPr>
            <p:ph idx="1"/>
          </p:nvPr>
        </p:nvPicPr>
        <p:blipFill>
          <a:blip r:embed="rId2"/>
          <a:stretch>
            <a:fillRect/>
          </a:stretch>
        </p:blipFill>
        <p:spPr>
          <a:xfrm>
            <a:off x="847344" y="3429000"/>
            <a:ext cx="2362200" cy="2804876"/>
          </a:xfrm>
          <a:prstGeom prst="rect">
            <a:avLst/>
          </a:prstGeom>
        </p:spPr>
      </p:pic>
      <p:pic>
        <p:nvPicPr>
          <p:cNvPr id="5" name="Picture 4">
            <a:extLst>
              <a:ext uri="{FF2B5EF4-FFF2-40B4-BE49-F238E27FC236}">
                <a16:creationId xmlns:a16="http://schemas.microsoft.com/office/drawing/2014/main" id="{9F54086B-821F-41E8-A6C7-3C994CC6D387}"/>
              </a:ext>
            </a:extLst>
          </p:cNvPr>
          <p:cNvPicPr>
            <a:picLocks noChangeAspect="1"/>
          </p:cNvPicPr>
          <p:nvPr/>
        </p:nvPicPr>
        <p:blipFill>
          <a:blip r:embed="rId3"/>
          <a:stretch>
            <a:fillRect/>
          </a:stretch>
        </p:blipFill>
        <p:spPr>
          <a:xfrm>
            <a:off x="3438144" y="3429000"/>
            <a:ext cx="2362200" cy="2804876"/>
          </a:xfrm>
          <a:prstGeom prst="rect">
            <a:avLst/>
          </a:prstGeom>
        </p:spPr>
      </p:pic>
      <p:pic>
        <p:nvPicPr>
          <p:cNvPr id="6" name="Picture 5">
            <a:extLst>
              <a:ext uri="{FF2B5EF4-FFF2-40B4-BE49-F238E27FC236}">
                <a16:creationId xmlns:a16="http://schemas.microsoft.com/office/drawing/2014/main" id="{862F421B-B663-4D33-BB2F-6C8FC6EDC911}"/>
              </a:ext>
            </a:extLst>
          </p:cNvPr>
          <p:cNvPicPr>
            <a:picLocks noChangeAspect="1"/>
          </p:cNvPicPr>
          <p:nvPr/>
        </p:nvPicPr>
        <p:blipFill>
          <a:blip r:embed="rId4"/>
          <a:stretch>
            <a:fillRect/>
          </a:stretch>
        </p:blipFill>
        <p:spPr>
          <a:xfrm>
            <a:off x="6019800" y="3429000"/>
            <a:ext cx="2362200" cy="2804876"/>
          </a:xfrm>
          <a:prstGeom prst="rect">
            <a:avLst/>
          </a:prstGeom>
        </p:spPr>
      </p:pic>
      <p:sp>
        <p:nvSpPr>
          <p:cNvPr id="8" name="Rectangle 7">
            <a:extLst>
              <a:ext uri="{FF2B5EF4-FFF2-40B4-BE49-F238E27FC236}">
                <a16:creationId xmlns:a16="http://schemas.microsoft.com/office/drawing/2014/main" id="{288C388B-451A-4045-B78E-5CBDE3ABF781}"/>
              </a:ext>
            </a:extLst>
          </p:cNvPr>
          <p:cNvSpPr/>
          <p:nvPr/>
        </p:nvSpPr>
        <p:spPr>
          <a:xfrm>
            <a:off x="1143000" y="3886200"/>
            <a:ext cx="16764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52164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Action Listeners and Action Events</a:t>
            </a:r>
          </a:p>
        </p:txBody>
      </p:sp>
      <p:sp>
        <p:nvSpPr>
          <p:cNvPr id="7" name="Content Placeholder 2">
            <a:extLst>
              <a:ext uri="{FF2B5EF4-FFF2-40B4-BE49-F238E27FC236}">
                <a16:creationId xmlns:a16="http://schemas.microsoft.com/office/drawing/2014/main" id="{DF0EF4F5-241B-4B4D-8DDC-2F9DBC0DA741}"/>
              </a:ext>
            </a:extLst>
          </p:cNvPr>
          <p:cNvSpPr txBox="1">
            <a:spLocks/>
          </p:cNvSpPr>
          <p:nvPr/>
        </p:nvSpPr>
        <p:spPr>
          <a:xfrm>
            <a:off x="685800" y="1752600"/>
            <a:ext cx="7772400" cy="47244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CA" dirty="0">
                <a:solidFill>
                  <a:schemeClr val="accent1">
                    <a:lumMod val="75000"/>
                  </a:schemeClr>
                </a:solidFill>
              </a:rPr>
              <a:t>Identify which GUI objects we need</a:t>
            </a:r>
          </a:p>
          <a:p>
            <a:pPr lvl="1"/>
            <a:r>
              <a:rPr lang="en-CA" dirty="0">
                <a:solidFill>
                  <a:schemeClr val="tx1"/>
                </a:solidFill>
              </a:rPr>
              <a:t>A label, another label, a place to type in a line</a:t>
            </a:r>
          </a:p>
        </p:txBody>
      </p:sp>
      <p:pic>
        <p:nvPicPr>
          <p:cNvPr id="4" name="Content Placeholder 3">
            <a:extLst>
              <a:ext uri="{FF2B5EF4-FFF2-40B4-BE49-F238E27FC236}">
                <a16:creationId xmlns:a16="http://schemas.microsoft.com/office/drawing/2014/main" id="{5F5AA1AA-E4BC-42E7-A3E4-10C3BF30396F}"/>
              </a:ext>
            </a:extLst>
          </p:cNvPr>
          <p:cNvPicPr>
            <a:picLocks noGrp="1" noChangeAspect="1"/>
          </p:cNvPicPr>
          <p:nvPr>
            <p:ph idx="1"/>
          </p:nvPr>
        </p:nvPicPr>
        <p:blipFill>
          <a:blip r:embed="rId2"/>
          <a:stretch>
            <a:fillRect/>
          </a:stretch>
        </p:blipFill>
        <p:spPr>
          <a:xfrm>
            <a:off x="847344" y="3429000"/>
            <a:ext cx="2362200" cy="2804876"/>
          </a:xfrm>
          <a:prstGeom prst="rect">
            <a:avLst/>
          </a:prstGeom>
        </p:spPr>
      </p:pic>
      <p:pic>
        <p:nvPicPr>
          <p:cNvPr id="5" name="Picture 4">
            <a:extLst>
              <a:ext uri="{FF2B5EF4-FFF2-40B4-BE49-F238E27FC236}">
                <a16:creationId xmlns:a16="http://schemas.microsoft.com/office/drawing/2014/main" id="{9F54086B-821F-41E8-A6C7-3C994CC6D387}"/>
              </a:ext>
            </a:extLst>
          </p:cNvPr>
          <p:cNvPicPr>
            <a:picLocks noChangeAspect="1"/>
          </p:cNvPicPr>
          <p:nvPr/>
        </p:nvPicPr>
        <p:blipFill>
          <a:blip r:embed="rId3"/>
          <a:stretch>
            <a:fillRect/>
          </a:stretch>
        </p:blipFill>
        <p:spPr>
          <a:xfrm>
            <a:off x="3438144" y="3429000"/>
            <a:ext cx="2362200" cy="2804876"/>
          </a:xfrm>
          <a:prstGeom prst="rect">
            <a:avLst/>
          </a:prstGeom>
        </p:spPr>
      </p:pic>
      <p:pic>
        <p:nvPicPr>
          <p:cNvPr id="6" name="Picture 5">
            <a:extLst>
              <a:ext uri="{FF2B5EF4-FFF2-40B4-BE49-F238E27FC236}">
                <a16:creationId xmlns:a16="http://schemas.microsoft.com/office/drawing/2014/main" id="{862F421B-B663-4D33-BB2F-6C8FC6EDC911}"/>
              </a:ext>
            </a:extLst>
          </p:cNvPr>
          <p:cNvPicPr>
            <a:picLocks noChangeAspect="1"/>
          </p:cNvPicPr>
          <p:nvPr/>
        </p:nvPicPr>
        <p:blipFill>
          <a:blip r:embed="rId4"/>
          <a:stretch>
            <a:fillRect/>
          </a:stretch>
        </p:blipFill>
        <p:spPr>
          <a:xfrm>
            <a:off x="6019800" y="3429000"/>
            <a:ext cx="2362200" cy="2804876"/>
          </a:xfrm>
          <a:prstGeom prst="rect">
            <a:avLst/>
          </a:prstGeom>
        </p:spPr>
      </p:pic>
      <p:sp>
        <p:nvSpPr>
          <p:cNvPr id="8" name="Rectangle 7">
            <a:extLst>
              <a:ext uri="{FF2B5EF4-FFF2-40B4-BE49-F238E27FC236}">
                <a16:creationId xmlns:a16="http://schemas.microsoft.com/office/drawing/2014/main" id="{E7FC10FF-390D-4C51-A189-2FA31FC81971}"/>
              </a:ext>
            </a:extLst>
          </p:cNvPr>
          <p:cNvSpPr/>
          <p:nvPr/>
        </p:nvSpPr>
        <p:spPr>
          <a:xfrm>
            <a:off x="1752600" y="3581400"/>
            <a:ext cx="11430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43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Action Listeners and Action Events</a:t>
            </a:r>
          </a:p>
        </p:txBody>
      </p:sp>
      <p:sp>
        <p:nvSpPr>
          <p:cNvPr id="7" name="Content Placeholder 2">
            <a:extLst>
              <a:ext uri="{FF2B5EF4-FFF2-40B4-BE49-F238E27FC236}">
                <a16:creationId xmlns:a16="http://schemas.microsoft.com/office/drawing/2014/main" id="{DF0EF4F5-241B-4B4D-8DDC-2F9DBC0DA741}"/>
              </a:ext>
            </a:extLst>
          </p:cNvPr>
          <p:cNvSpPr txBox="1">
            <a:spLocks/>
          </p:cNvSpPr>
          <p:nvPr/>
        </p:nvSpPr>
        <p:spPr>
          <a:xfrm>
            <a:off x="685800" y="1752600"/>
            <a:ext cx="7772400" cy="47244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CA" dirty="0">
                <a:solidFill>
                  <a:schemeClr val="accent1">
                    <a:lumMod val="75000"/>
                  </a:schemeClr>
                </a:solidFill>
              </a:rPr>
              <a:t>Identify which GUI objects we need</a:t>
            </a:r>
          </a:p>
          <a:p>
            <a:pPr lvl="1"/>
            <a:r>
              <a:rPr lang="en-CA" dirty="0">
                <a:solidFill>
                  <a:schemeClr val="tx1"/>
                </a:solidFill>
              </a:rPr>
              <a:t>A label, another label, a place to type in a line, a multi-line display for results</a:t>
            </a:r>
          </a:p>
        </p:txBody>
      </p:sp>
      <p:pic>
        <p:nvPicPr>
          <p:cNvPr id="4" name="Content Placeholder 3">
            <a:extLst>
              <a:ext uri="{FF2B5EF4-FFF2-40B4-BE49-F238E27FC236}">
                <a16:creationId xmlns:a16="http://schemas.microsoft.com/office/drawing/2014/main" id="{5F5AA1AA-E4BC-42E7-A3E4-10C3BF30396F}"/>
              </a:ext>
            </a:extLst>
          </p:cNvPr>
          <p:cNvPicPr>
            <a:picLocks noGrp="1" noChangeAspect="1"/>
          </p:cNvPicPr>
          <p:nvPr>
            <p:ph idx="1"/>
          </p:nvPr>
        </p:nvPicPr>
        <p:blipFill>
          <a:blip r:embed="rId2"/>
          <a:stretch>
            <a:fillRect/>
          </a:stretch>
        </p:blipFill>
        <p:spPr>
          <a:xfrm>
            <a:off x="847344" y="3429000"/>
            <a:ext cx="2362200" cy="2804876"/>
          </a:xfrm>
          <a:prstGeom prst="rect">
            <a:avLst/>
          </a:prstGeom>
        </p:spPr>
      </p:pic>
      <p:pic>
        <p:nvPicPr>
          <p:cNvPr id="5" name="Picture 4">
            <a:extLst>
              <a:ext uri="{FF2B5EF4-FFF2-40B4-BE49-F238E27FC236}">
                <a16:creationId xmlns:a16="http://schemas.microsoft.com/office/drawing/2014/main" id="{9F54086B-821F-41E8-A6C7-3C994CC6D387}"/>
              </a:ext>
            </a:extLst>
          </p:cNvPr>
          <p:cNvPicPr>
            <a:picLocks noChangeAspect="1"/>
          </p:cNvPicPr>
          <p:nvPr/>
        </p:nvPicPr>
        <p:blipFill>
          <a:blip r:embed="rId3"/>
          <a:stretch>
            <a:fillRect/>
          </a:stretch>
        </p:blipFill>
        <p:spPr>
          <a:xfrm>
            <a:off x="3438144" y="3429000"/>
            <a:ext cx="2362200" cy="2804876"/>
          </a:xfrm>
          <a:prstGeom prst="rect">
            <a:avLst/>
          </a:prstGeom>
        </p:spPr>
      </p:pic>
      <p:pic>
        <p:nvPicPr>
          <p:cNvPr id="6" name="Picture 5">
            <a:extLst>
              <a:ext uri="{FF2B5EF4-FFF2-40B4-BE49-F238E27FC236}">
                <a16:creationId xmlns:a16="http://schemas.microsoft.com/office/drawing/2014/main" id="{862F421B-B663-4D33-BB2F-6C8FC6EDC911}"/>
              </a:ext>
            </a:extLst>
          </p:cNvPr>
          <p:cNvPicPr>
            <a:picLocks noChangeAspect="1"/>
          </p:cNvPicPr>
          <p:nvPr/>
        </p:nvPicPr>
        <p:blipFill>
          <a:blip r:embed="rId4"/>
          <a:stretch>
            <a:fillRect/>
          </a:stretch>
        </p:blipFill>
        <p:spPr>
          <a:xfrm>
            <a:off x="6019800" y="3429000"/>
            <a:ext cx="2362200" cy="2804876"/>
          </a:xfrm>
          <a:prstGeom prst="rect">
            <a:avLst/>
          </a:prstGeom>
        </p:spPr>
      </p:pic>
      <p:sp>
        <p:nvSpPr>
          <p:cNvPr id="8" name="Rectangle 7">
            <a:extLst>
              <a:ext uri="{FF2B5EF4-FFF2-40B4-BE49-F238E27FC236}">
                <a16:creationId xmlns:a16="http://schemas.microsoft.com/office/drawing/2014/main" id="{E7FC10FF-390D-4C51-A189-2FA31FC81971}"/>
              </a:ext>
            </a:extLst>
          </p:cNvPr>
          <p:cNvSpPr/>
          <p:nvPr/>
        </p:nvSpPr>
        <p:spPr>
          <a:xfrm>
            <a:off x="847344" y="3924300"/>
            <a:ext cx="2276856" cy="1943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16052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Action Listeners and Action Events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The structure of this frame:</a:t>
            </a:r>
          </a:p>
          <a:p>
            <a:pPr lvl="1"/>
            <a:endParaRPr lang="en-CA" dirty="0">
              <a:solidFill>
                <a:schemeClr val="tx1"/>
              </a:solidFill>
            </a:endParaRPr>
          </a:p>
          <a:p>
            <a:pPr marL="365760" lvl="1" indent="0">
              <a:buNone/>
            </a:pPr>
            <a:r>
              <a:rPr lang="en-CA" dirty="0">
                <a:solidFill>
                  <a:schemeClr val="tx1"/>
                </a:solidFill>
              </a:rPr>
              <a:t>public class </a:t>
            </a:r>
            <a:r>
              <a:rPr lang="en-CA" dirty="0" err="1">
                <a:solidFill>
                  <a:schemeClr val="tx1"/>
                </a:solidFill>
              </a:rPr>
              <a:t>MySecondFrame</a:t>
            </a:r>
            <a:r>
              <a:rPr lang="en-CA" dirty="0">
                <a:solidFill>
                  <a:schemeClr val="tx1"/>
                </a:solidFill>
              </a:rPr>
              <a:t> {</a:t>
            </a:r>
          </a:p>
          <a:p>
            <a:pPr marL="365760" lvl="1" indent="0">
              <a:buNone/>
            </a:pPr>
            <a:r>
              <a:rPr lang="en-CA" dirty="0">
                <a:solidFill>
                  <a:schemeClr val="tx1"/>
                </a:solidFill>
              </a:rPr>
              <a:t>// GUI objects we need </a:t>
            </a:r>
          </a:p>
          <a:p>
            <a:pPr marL="365760" lvl="1" indent="0">
              <a:buNone/>
            </a:pPr>
            <a:r>
              <a:rPr lang="en-CA" dirty="0">
                <a:solidFill>
                  <a:schemeClr val="tx1"/>
                </a:solidFill>
              </a:rPr>
              <a:t>// Constructor </a:t>
            </a:r>
          </a:p>
          <a:p>
            <a:pPr marL="365760" lvl="1" indent="0">
              <a:buNone/>
            </a:pPr>
            <a:r>
              <a:rPr lang="en-CA" dirty="0">
                <a:solidFill>
                  <a:schemeClr val="tx1"/>
                </a:solidFill>
              </a:rPr>
              <a:t>// event handler </a:t>
            </a:r>
          </a:p>
          <a:p>
            <a:pPr marL="365760" lvl="1" indent="0">
              <a:buNone/>
            </a:pPr>
            <a:r>
              <a:rPr lang="en-CA" dirty="0">
                <a:solidFill>
                  <a:schemeClr val="tx1"/>
                </a:solidFill>
              </a:rPr>
              <a:t>// main method which will display the </a:t>
            </a:r>
            <a:r>
              <a:rPr lang="en-CA" dirty="0" err="1">
                <a:solidFill>
                  <a:schemeClr val="tx1"/>
                </a:solidFill>
              </a:rPr>
              <a:t>JFrame</a:t>
            </a:r>
            <a:r>
              <a:rPr lang="en-CA" dirty="0">
                <a:solidFill>
                  <a:schemeClr val="tx1"/>
                </a:solidFill>
              </a:rPr>
              <a:t> object</a:t>
            </a:r>
          </a:p>
          <a:p>
            <a:pPr marL="365760" lvl="1" indent="0">
              <a:buNone/>
            </a:pPr>
            <a:r>
              <a:rPr lang="en-CA" dirty="0">
                <a:solidFill>
                  <a:schemeClr val="tx1"/>
                </a:solidFill>
              </a:rPr>
              <a:t>}</a:t>
            </a:r>
          </a:p>
          <a:p>
            <a:pPr marL="365760" lvl="1" indent="0">
              <a:buNone/>
            </a:pPr>
            <a:endParaRPr lang="en-CA" dirty="0">
              <a:solidFill>
                <a:schemeClr val="tx1"/>
              </a:solidFill>
            </a:endParaRPr>
          </a:p>
        </p:txBody>
      </p:sp>
    </p:spTree>
    <p:extLst>
      <p:ext uri="{BB962C8B-B14F-4D97-AF65-F5344CB8AC3E}">
        <p14:creationId xmlns:p14="http://schemas.microsoft.com/office/powerpoint/2010/main" val="15002896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Action Listeners and Action Events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The structure of this frame:</a:t>
            </a:r>
          </a:p>
          <a:p>
            <a:pPr lvl="1"/>
            <a:endParaRPr lang="en-CA" dirty="0">
              <a:solidFill>
                <a:schemeClr val="tx1"/>
              </a:solidFill>
            </a:endParaRPr>
          </a:p>
          <a:p>
            <a:pPr marL="365760" lvl="1" indent="0">
              <a:buNone/>
            </a:pPr>
            <a:r>
              <a:rPr lang="en-CA" dirty="0">
                <a:solidFill>
                  <a:schemeClr val="tx1"/>
                </a:solidFill>
              </a:rPr>
              <a:t>public class </a:t>
            </a:r>
            <a:r>
              <a:rPr lang="en-CA" dirty="0" err="1">
                <a:solidFill>
                  <a:schemeClr val="tx1"/>
                </a:solidFill>
              </a:rPr>
              <a:t>MySecondFrame</a:t>
            </a:r>
            <a:r>
              <a:rPr lang="en-CA" dirty="0">
                <a:solidFill>
                  <a:schemeClr val="tx1"/>
                </a:solidFill>
              </a:rPr>
              <a:t> {</a:t>
            </a:r>
          </a:p>
          <a:p>
            <a:pPr marL="365760" lvl="1" indent="0">
              <a:buNone/>
            </a:pPr>
            <a:r>
              <a:rPr lang="en-CA" dirty="0">
                <a:solidFill>
                  <a:schemeClr val="tx1"/>
                </a:solidFill>
              </a:rPr>
              <a:t>// GUI objects we need </a:t>
            </a:r>
          </a:p>
          <a:p>
            <a:pPr marL="365760" lvl="1" indent="0">
              <a:buNone/>
            </a:pPr>
            <a:r>
              <a:rPr lang="en-CA" dirty="0">
                <a:solidFill>
                  <a:schemeClr val="tx1"/>
                </a:solidFill>
              </a:rPr>
              <a:t>// Constructor </a:t>
            </a:r>
          </a:p>
          <a:p>
            <a:pPr marL="365760" lvl="1" indent="0">
              <a:buNone/>
            </a:pPr>
            <a:r>
              <a:rPr lang="en-CA" dirty="0">
                <a:solidFill>
                  <a:schemeClr val="tx1"/>
                </a:solidFill>
              </a:rPr>
              <a:t>// event handler </a:t>
            </a:r>
          </a:p>
          <a:p>
            <a:pPr marL="365760" lvl="1" indent="0">
              <a:buNone/>
            </a:pPr>
            <a:r>
              <a:rPr lang="en-CA" dirty="0">
                <a:solidFill>
                  <a:schemeClr val="tx1"/>
                </a:solidFill>
              </a:rPr>
              <a:t>// main method which will display the </a:t>
            </a:r>
            <a:r>
              <a:rPr lang="en-CA" dirty="0" err="1">
                <a:solidFill>
                  <a:schemeClr val="tx1"/>
                </a:solidFill>
              </a:rPr>
              <a:t>JFrame</a:t>
            </a:r>
            <a:r>
              <a:rPr lang="en-CA" dirty="0">
                <a:solidFill>
                  <a:schemeClr val="tx1"/>
                </a:solidFill>
              </a:rPr>
              <a:t> object</a:t>
            </a:r>
          </a:p>
          <a:p>
            <a:pPr marL="365760" lvl="1" indent="0">
              <a:buNone/>
            </a:pPr>
            <a:r>
              <a:rPr lang="en-CA" dirty="0">
                <a:solidFill>
                  <a:schemeClr val="tx1"/>
                </a:solidFill>
              </a:rPr>
              <a:t>}</a:t>
            </a:r>
          </a:p>
          <a:p>
            <a:pPr marL="68580" indent="0">
              <a:buNone/>
            </a:pPr>
            <a:endParaRPr lang="en-CA" dirty="0">
              <a:solidFill>
                <a:schemeClr val="tx1"/>
              </a:solidFill>
            </a:endParaRPr>
          </a:p>
          <a:p>
            <a:r>
              <a:rPr lang="en-CA" dirty="0">
                <a:solidFill>
                  <a:schemeClr val="accent1">
                    <a:lumMod val="75000"/>
                  </a:schemeClr>
                </a:solidFill>
              </a:rPr>
              <a:t>Let’s look at the code for this</a:t>
            </a:r>
          </a:p>
          <a:p>
            <a:pPr marL="365760" lvl="1" indent="0">
              <a:buNone/>
            </a:pPr>
            <a:endParaRPr lang="en-CA" dirty="0">
              <a:solidFill>
                <a:schemeClr val="tx1"/>
              </a:solidFill>
            </a:endParaRPr>
          </a:p>
          <a:p>
            <a:pPr marL="365760" lvl="1" indent="0">
              <a:buNone/>
            </a:pPr>
            <a:endParaRPr lang="en-CA" dirty="0">
              <a:solidFill>
                <a:schemeClr val="tx1"/>
              </a:solidFill>
            </a:endParaRPr>
          </a:p>
          <a:p>
            <a:pPr marL="365760" lvl="1" indent="0">
              <a:buNone/>
            </a:pPr>
            <a:endParaRPr lang="en-CA" dirty="0">
              <a:solidFill>
                <a:schemeClr val="tx1"/>
              </a:solidFill>
            </a:endParaRPr>
          </a:p>
          <a:p>
            <a:pPr marL="365760" lvl="1" indent="0">
              <a:buNone/>
            </a:pPr>
            <a:endParaRPr lang="en-CA" dirty="0">
              <a:solidFill>
                <a:schemeClr val="tx1"/>
              </a:solidFill>
            </a:endParaRPr>
          </a:p>
          <a:p>
            <a:pPr marL="365760" lvl="1" indent="0">
              <a:buNone/>
            </a:pPr>
            <a:endParaRPr lang="en-CA" dirty="0">
              <a:solidFill>
                <a:schemeClr val="tx1"/>
              </a:solidFill>
            </a:endParaRPr>
          </a:p>
        </p:txBody>
      </p:sp>
    </p:spTree>
    <p:extLst>
      <p:ext uri="{BB962C8B-B14F-4D97-AF65-F5344CB8AC3E}">
        <p14:creationId xmlns:p14="http://schemas.microsoft.com/office/powerpoint/2010/main" val="1373723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Action Listeners and Action Events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Another problem:</a:t>
            </a:r>
          </a:p>
          <a:p>
            <a:pPr lvl="1"/>
            <a:r>
              <a:rPr lang="en-CA" dirty="0">
                <a:solidFill>
                  <a:schemeClr val="tx1"/>
                </a:solidFill>
              </a:rPr>
              <a:t>Same as the previous, except that there is a button which clears the output area when pressed</a:t>
            </a:r>
          </a:p>
          <a:p>
            <a:pPr lvl="1"/>
            <a:endParaRPr lang="en-CA" dirty="0">
              <a:solidFill>
                <a:schemeClr val="tx1"/>
              </a:solidFill>
            </a:endParaRPr>
          </a:p>
          <a:p>
            <a:pPr lvl="1"/>
            <a:endParaRPr lang="en-CA" dirty="0">
              <a:solidFill>
                <a:schemeClr val="tx1"/>
              </a:solidFill>
            </a:endParaRPr>
          </a:p>
          <a:p>
            <a:pPr lvl="1"/>
            <a:endParaRPr lang="en-CA" dirty="0">
              <a:solidFill>
                <a:schemeClr val="tx1"/>
              </a:solidFill>
            </a:endParaRPr>
          </a:p>
          <a:p>
            <a:pPr lvl="1"/>
            <a:endParaRPr lang="en-CA" dirty="0">
              <a:solidFill>
                <a:schemeClr val="tx1"/>
              </a:solidFill>
            </a:endParaRPr>
          </a:p>
          <a:p>
            <a:pPr lvl="1"/>
            <a:endParaRPr lang="en-CA" dirty="0">
              <a:solidFill>
                <a:schemeClr val="tx1"/>
              </a:solidFill>
            </a:endParaRPr>
          </a:p>
          <a:p>
            <a:pPr lvl="1"/>
            <a:endParaRPr lang="en-CA" dirty="0">
              <a:solidFill>
                <a:schemeClr val="tx1"/>
              </a:solidFill>
            </a:endParaRPr>
          </a:p>
          <a:p>
            <a:pPr lvl="1"/>
            <a:endParaRPr lang="en-CA" sz="2700" dirty="0">
              <a:solidFill>
                <a:schemeClr val="tx1"/>
              </a:solidFill>
            </a:endParaRPr>
          </a:p>
          <a:p>
            <a:pPr lvl="1"/>
            <a:r>
              <a:rPr lang="en-CA" dirty="0">
                <a:solidFill>
                  <a:schemeClr val="accent1">
                    <a:lumMod val="75000"/>
                  </a:schemeClr>
                </a:solidFill>
              </a:rPr>
              <a:t>Let’s look at the code</a:t>
            </a:r>
          </a:p>
        </p:txBody>
      </p:sp>
      <p:pic>
        <p:nvPicPr>
          <p:cNvPr id="4" name="Picture 3">
            <a:extLst>
              <a:ext uri="{FF2B5EF4-FFF2-40B4-BE49-F238E27FC236}">
                <a16:creationId xmlns:a16="http://schemas.microsoft.com/office/drawing/2014/main" id="{C55D9FC8-2E30-4D6B-B2C2-57E65D87A57B}"/>
              </a:ext>
            </a:extLst>
          </p:cNvPr>
          <p:cNvPicPr>
            <a:picLocks noChangeAspect="1"/>
          </p:cNvPicPr>
          <p:nvPr/>
        </p:nvPicPr>
        <p:blipFill>
          <a:blip r:embed="rId2"/>
          <a:stretch>
            <a:fillRect/>
          </a:stretch>
        </p:blipFill>
        <p:spPr>
          <a:xfrm>
            <a:off x="1905000" y="2971800"/>
            <a:ext cx="2362200" cy="2804876"/>
          </a:xfrm>
          <a:prstGeom prst="rect">
            <a:avLst/>
          </a:prstGeom>
        </p:spPr>
      </p:pic>
      <p:pic>
        <p:nvPicPr>
          <p:cNvPr id="5" name="Picture 4">
            <a:extLst>
              <a:ext uri="{FF2B5EF4-FFF2-40B4-BE49-F238E27FC236}">
                <a16:creationId xmlns:a16="http://schemas.microsoft.com/office/drawing/2014/main" id="{97846F9A-125B-4E18-9CC8-99A7AF3D9F54}"/>
              </a:ext>
            </a:extLst>
          </p:cNvPr>
          <p:cNvPicPr>
            <a:picLocks noChangeAspect="1"/>
          </p:cNvPicPr>
          <p:nvPr/>
        </p:nvPicPr>
        <p:blipFill>
          <a:blip r:embed="rId3"/>
          <a:stretch>
            <a:fillRect/>
          </a:stretch>
        </p:blipFill>
        <p:spPr>
          <a:xfrm>
            <a:off x="4648200" y="2971800"/>
            <a:ext cx="2362200" cy="2804876"/>
          </a:xfrm>
          <a:prstGeom prst="rect">
            <a:avLst/>
          </a:prstGeom>
        </p:spPr>
      </p:pic>
    </p:spTree>
    <p:extLst>
      <p:ext uri="{BB962C8B-B14F-4D97-AF65-F5344CB8AC3E}">
        <p14:creationId xmlns:p14="http://schemas.microsoft.com/office/powerpoint/2010/main" val="17755716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Action Listeners and Action Events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Another </a:t>
            </a:r>
            <a:r>
              <a:rPr lang="en-CA" dirty="0" err="1">
                <a:solidFill>
                  <a:schemeClr val="tx1"/>
                </a:solidFill>
              </a:rPr>
              <a:t>another</a:t>
            </a:r>
            <a:r>
              <a:rPr lang="en-CA" dirty="0">
                <a:solidFill>
                  <a:schemeClr val="tx1"/>
                </a:solidFill>
              </a:rPr>
              <a:t> problem:</a:t>
            </a:r>
          </a:p>
          <a:p>
            <a:pPr lvl="1"/>
            <a:r>
              <a:rPr lang="en-CA" dirty="0">
                <a:solidFill>
                  <a:schemeClr val="tx1"/>
                </a:solidFill>
              </a:rPr>
              <a:t>Same as the previous, except that now we use a different object to handle the event in the button, rather than sharing the </a:t>
            </a:r>
            <a:r>
              <a:rPr lang="en-CA" dirty="0" err="1">
                <a:solidFill>
                  <a:schemeClr val="tx1"/>
                </a:solidFill>
              </a:rPr>
              <a:t>JFrame’s</a:t>
            </a:r>
            <a:r>
              <a:rPr lang="en-CA" dirty="0">
                <a:solidFill>
                  <a:schemeClr val="tx1"/>
                </a:solidFill>
              </a:rPr>
              <a:t> action handler</a:t>
            </a:r>
          </a:p>
          <a:p>
            <a:pPr lvl="1"/>
            <a:r>
              <a:rPr lang="en-CA" dirty="0">
                <a:solidFill>
                  <a:schemeClr val="tx1"/>
                </a:solidFill>
              </a:rPr>
              <a:t>Why do this?</a:t>
            </a:r>
          </a:p>
          <a:p>
            <a:pPr lvl="2"/>
            <a:r>
              <a:rPr lang="en-CA" dirty="0">
                <a:solidFill>
                  <a:schemeClr val="tx1"/>
                </a:solidFill>
              </a:rPr>
              <a:t>If the same event handler deals with events occurring from different sources, its handler can become extremely complex and have way too much code</a:t>
            </a:r>
          </a:p>
          <a:p>
            <a:pPr lvl="1"/>
            <a:r>
              <a:rPr lang="en-CA" dirty="0">
                <a:solidFill>
                  <a:schemeClr val="tx1"/>
                </a:solidFill>
              </a:rPr>
              <a:t>Solution:</a:t>
            </a:r>
          </a:p>
          <a:p>
            <a:pPr lvl="2"/>
            <a:r>
              <a:rPr lang="en-CA" dirty="0">
                <a:solidFill>
                  <a:schemeClr val="tx1"/>
                </a:solidFill>
              </a:rPr>
              <a:t>Let different objects deal with different events</a:t>
            </a:r>
          </a:p>
          <a:p>
            <a:pPr lvl="2"/>
            <a:r>
              <a:rPr lang="en-CA" dirty="0">
                <a:solidFill>
                  <a:schemeClr val="tx1"/>
                </a:solidFill>
              </a:rPr>
              <a:t>The task for each event handler because simpler</a:t>
            </a:r>
            <a:endParaRPr lang="en-CA" dirty="0">
              <a:solidFill>
                <a:schemeClr val="accent1">
                  <a:lumMod val="75000"/>
                </a:schemeClr>
              </a:solidFill>
            </a:endParaRPr>
          </a:p>
        </p:txBody>
      </p:sp>
    </p:spTree>
    <p:extLst>
      <p:ext uri="{BB962C8B-B14F-4D97-AF65-F5344CB8AC3E}">
        <p14:creationId xmlns:p14="http://schemas.microsoft.com/office/powerpoint/2010/main" val="426303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What is a Frame?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You can think of a Frame object as a picture frame, on which other objects must be mounted</a:t>
            </a:r>
          </a:p>
          <a:p>
            <a:r>
              <a:rPr lang="en-CA" dirty="0">
                <a:solidFill>
                  <a:schemeClr val="tx1"/>
                </a:solidFill>
              </a:rPr>
              <a:t>GUIs are like the pictures that must be mounted on this picture frame</a:t>
            </a:r>
          </a:p>
          <a:p>
            <a:pPr lvl="1"/>
            <a:r>
              <a:rPr lang="en-CA" dirty="0">
                <a:solidFill>
                  <a:schemeClr val="tx1"/>
                </a:solidFill>
              </a:rPr>
              <a:t>Buttons, labels, text fields, etc.</a:t>
            </a:r>
          </a:p>
          <a:p>
            <a:pPr lvl="1"/>
            <a:endParaRPr lang="en-CA" dirty="0">
              <a:solidFill>
                <a:schemeClr val="tx1"/>
              </a:solidFill>
            </a:endParaRPr>
          </a:p>
        </p:txBody>
      </p:sp>
    </p:spTree>
    <p:extLst>
      <p:ext uri="{BB962C8B-B14F-4D97-AF65-F5344CB8AC3E}">
        <p14:creationId xmlns:p14="http://schemas.microsoft.com/office/powerpoint/2010/main" val="16538428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Action Listeners and Action Events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Another </a:t>
            </a:r>
            <a:r>
              <a:rPr lang="en-CA" dirty="0" err="1">
                <a:solidFill>
                  <a:schemeClr val="tx1"/>
                </a:solidFill>
              </a:rPr>
              <a:t>another</a:t>
            </a:r>
            <a:r>
              <a:rPr lang="en-CA" dirty="0">
                <a:solidFill>
                  <a:schemeClr val="tx1"/>
                </a:solidFill>
              </a:rPr>
              <a:t> problem:</a:t>
            </a:r>
          </a:p>
          <a:p>
            <a:pPr lvl="1"/>
            <a:r>
              <a:rPr lang="en-CA" dirty="0">
                <a:solidFill>
                  <a:schemeClr val="tx1"/>
                </a:solidFill>
              </a:rPr>
              <a:t>Same as the previous, except that now we use a different object to handle the event in the button, rather than sharing the </a:t>
            </a:r>
            <a:r>
              <a:rPr lang="en-CA" dirty="0" err="1">
                <a:solidFill>
                  <a:schemeClr val="tx1"/>
                </a:solidFill>
              </a:rPr>
              <a:t>JFrame’s</a:t>
            </a:r>
            <a:r>
              <a:rPr lang="en-CA" dirty="0">
                <a:solidFill>
                  <a:schemeClr val="tx1"/>
                </a:solidFill>
              </a:rPr>
              <a:t> action handler</a:t>
            </a:r>
          </a:p>
          <a:p>
            <a:pPr lvl="1"/>
            <a:r>
              <a:rPr lang="en-CA" dirty="0">
                <a:solidFill>
                  <a:schemeClr val="tx1"/>
                </a:solidFill>
              </a:rPr>
              <a:t>Why do this?</a:t>
            </a:r>
          </a:p>
          <a:p>
            <a:pPr lvl="2"/>
            <a:r>
              <a:rPr lang="en-CA" dirty="0">
                <a:solidFill>
                  <a:schemeClr val="tx1"/>
                </a:solidFill>
              </a:rPr>
              <a:t>If the same event handler deals with events occurring from different sources, its handler can become extremely complex and have way too much code</a:t>
            </a:r>
          </a:p>
          <a:p>
            <a:pPr lvl="1"/>
            <a:r>
              <a:rPr lang="en-CA" dirty="0">
                <a:solidFill>
                  <a:schemeClr val="tx1"/>
                </a:solidFill>
              </a:rPr>
              <a:t>Solution:</a:t>
            </a:r>
          </a:p>
          <a:p>
            <a:pPr lvl="2"/>
            <a:r>
              <a:rPr lang="en-CA" dirty="0">
                <a:solidFill>
                  <a:schemeClr val="tx1"/>
                </a:solidFill>
              </a:rPr>
              <a:t>Let different objects deal with different events</a:t>
            </a:r>
          </a:p>
          <a:p>
            <a:pPr lvl="2"/>
            <a:r>
              <a:rPr lang="en-CA" dirty="0">
                <a:solidFill>
                  <a:schemeClr val="tx1"/>
                </a:solidFill>
              </a:rPr>
              <a:t>The task for each event handler because simpler</a:t>
            </a:r>
          </a:p>
          <a:p>
            <a:r>
              <a:rPr lang="en-CA" dirty="0">
                <a:solidFill>
                  <a:schemeClr val="accent1">
                    <a:lumMod val="75000"/>
                  </a:schemeClr>
                </a:solidFill>
              </a:rPr>
              <a:t>Let’s look at the code</a:t>
            </a:r>
          </a:p>
        </p:txBody>
      </p:sp>
    </p:spTree>
    <p:extLst>
      <p:ext uri="{BB962C8B-B14F-4D97-AF65-F5344CB8AC3E}">
        <p14:creationId xmlns:p14="http://schemas.microsoft.com/office/powerpoint/2010/main" val="11345777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Inner Class and Anonymous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We spoke about inner classes and anonymous classes last class</a:t>
            </a:r>
          </a:p>
          <a:p>
            <a:r>
              <a:rPr lang="en-CA" dirty="0">
                <a:solidFill>
                  <a:schemeClr val="tx1"/>
                </a:solidFill>
              </a:rPr>
              <a:t>I did say they’re not so important relative to most of the other concepts we have discussed</a:t>
            </a:r>
          </a:p>
          <a:p>
            <a:r>
              <a:rPr lang="en-CA" dirty="0">
                <a:solidFill>
                  <a:schemeClr val="tx1"/>
                </a:solidFill>
              </a:rPr>
              <a:t>One of their really nice uses is for GUI applications, creating </a:t>
            </a:r>
            <a:r>
              <a:rPr lang="en-CA" dirty="0" err="1">
                <a:solidFill>
                  <a:schemeClr val="tx1"/>
                </a:solidFill>
              </a:rPr>
              <a:t>ActionListeners</a:t>
            </a:r>
            <a:r>
              <a:rPr lang="en-CA" dirty="0">
                <a:solidFill>
                  <a:schemeClr val="tx1"/>
                </a:solidFill>
              </a:rPr>
              <a:t> within the class where the event is fired</a:t>
            </a:r>
          </a:p>
          <a:p>
            <a:pPr lvl="1"/>
            <a:r>
              <a:rPr lang="en-CA" dirty="0">
                <a:solidFill>
                  <a:schemeClr val="tx1"/>
                </a:solidFill>
              </a:rPr>
              <a:t>Keeps everything together and allows you to easily see which events need handling</a:t>
            </a:r>
          </a:p>
          <a:p>
            <a:pPr lvl="1"/>
            <a:r>
              <a:rPr lang="en-CA" dirty="0">
                <a:solidFill>
                  <a:schemeClr val="accent1">
                    <a:lumMod val="75000"/>
                  </a:schemeClr>
                </a:solidFill>
              </a:rPr>
              <a:t>Let’s look at some code where we do exactly what we just did, but with an inner class</a:t>
            </a:r>
          </a:p>
        </p:txBody>
      </p:sp>
    </p:spTree>
    <p:extLst>
      <p:ext uri="{BB962C8B-B14F-4D97-AF65-F5344CB8AC3E}">
        <p14:creationId xmlns:p14="http://schemas.microsoft.com/office/powerpoint/2010/main" val="33358881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Inner Class and Anonymous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Again, why use a separate class for different events?</a:t>
            </a:r>
          </a:p>
          <a:p>
            <a:pPr lvl="1"/>
            <a:r>
              <a:rPr lang="en-CA" dirty="0">
                <a:solidFill>
                  <a:srgbClr val="FF0000"/>
                </a:solidFill>
              </a:rPr>
              <a:t>Because we really don’t want a big monolithic if/else construct in our listener, they’re ugly and not maintainable</a:t>
            </a:r>
          </a:p>
          <a:p>
            <a:pPr lvl="1"/>
            <a:r>
              <a:rPr lang="en-CA" dirty="0">
                <a:solidFill>
                  <a:schemeClr val="tx1"/>
                </a:solidFill>
              </a:rPr>
              <a:t>In this version, code for the inner class is simple, it can see the </a:t>
            </a:r>
            <a:r>
              <a:rPr lang="en-CA" dirty="0" err="1">
                <a:solidFill>
                  <a:schemeClr val="tx1"/>
                </a:solidFill>
              </a:rPr>
              <a:t>JTextfield</a:t>
            </a:r>
            <a:r>
              <a:rPr lang="en-CA" dirty="0">
                <a:solidFill>
                  <a:schemeClr val="tx1"/>
                </a:solidFill>
              </a:rPr>
              <a:t> because it is an inner class</a:t>
            </a:r>
          </a:p>
          <a:p>
            <a:pPr lvl="1"/>
            <a:r>
              <a:rPr lang="en-CA" dirty="0">
                <a:solidFill>
                  <a:schemeClr val="tx1"/>
                </a:solidFill>
              </a:rPr>
              <a:t>Next we will eliminate any need for a named class altogether</a:t>
            </a:r>
          </a:p>
          <a:p>
            <a:pPr lvl="1"/>
            <a:r>
              <a:rPr lang="en-CA" dirty="0">
                <a:solidFill>
                  <a:schemeClr val="tx1"/>
                </a:solidFill>
              </a:rPr>
              <a:t>How? </a:t>
            </a:r>
          </a:p>
          <a:p>
            <a:pPr lvl="2"/>
            <a:r>
              <a:rPr lang="en-CA" dirty="0">
                <a:solidFill>
                  <a:schemeClr val="tx1"/>
                </a:solidFill>
              </a:rPr>
              <a:t>Since the class has a very limited role to play (the role of a listener) we can leverage anonymous classes </a:t>
            </a:r>
          </a:p>
          <a:p>
            <a:pPr lvl="1"/>
            <a:endParaRPr lang="en-CA" dirty="0">
              <a:solidFill>
                <a:schemeClr val="accent1">
                  <a:lumMod val="75000"/>
                </a:schemeClr>
              </a:solidFill>
            </a:endParaRPr>
          </a:p>
        </p:txBody>
      </p:sp>
    </p:spTree>
    <p:extLst>
      <p:ext uri="{BB962C8B-B14F-4D97-AF65-F5344CB8AC3E}">
        <p14:creationId xmlns:p14="http://schemas.microsoft.com/office/powerpoint/2010/main" val="2866406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Inner Class and Anonymous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Strategy:</a:t>
            </a:r>
          </a:p>
          <a:p>
            <a:pPr lvl="1"/>
            <a:r>
              <a:rPr lang="en-CA" dirty="0">
                <a:solidFill>
                  <a:schemeClr val="tx1"/>
                </a:solidFill>
              </a:rPr>
              <a:t>Extend the built-in adapter interface called ActionListener by defining just the method you need, </a:t>
            </a:r>
            <a:r>
              <a:rPr lang="en-CA" dirty="0" err="1">
                <a:solidFill>
                  <a:schemeClr val="tx1"/>
                </a:solidFill>
              </a:rPr>
              <a:t>actionPerformed</a:t>
            </a:r>
            <a:endParaRPr lang="en-CA" dirty="0">
              <a:solidFill>
                <a:schemeClr val="tx1"/>
              </a:solidFill>
            </a:endParaRPr>
          </a:p>
          <a:p>
            <a:pPr lvl="1"/>
            <a:r>
              <a:rPr lang="en-CA" dirty="0">
                <a:solidFill>
                  <a:schemeClr val="tx1"/>
                </a:solidFill>
              </a:rPr>
              <a:t>Similar adapter classes and interfaces are available for handling other events</a:t>
            </a:r>
            <a:endParaRPr lang="en-CA" dirty="0">
              <a:solidFill>
                <a:schemeClr val="accent1">
                  <a:lumMod val="75000"/>
                </a:schemeClr>
              </a:solidFill>
            </a:endParaRPr>
          </a:p>
        </p:txBody>
      </p:sp>
    </p:spTree>
    <p:extLst>
      <p:ext uri="{BB962C8B-B14F-4D97-AF65-F5344CB8AC3E}">
        <p14:creationId xmlns:p14="http://schemas.microsoft.com/office/powerpoint/2010/main" val="32206245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Inner Class and Anonymous Class</a:t>
            </a:r>
          </a:p>
        </p:txBody>
      </p:sp>
      <p:sp>
        <p:nvSpPr>
          <p:cNvPr id="3" name="Content Placeholder 2"/>
          <p:cNvSpPr>
            <a:spLocks noGrp="1"/>
          </p:cNvSpPr>
          <p:nvPr>
            <p:ph idx="1"/>
          </p:nvPr>
        </p:nvSpPr>
        <p:spPr>
          <a:xfrm>
            <a:off x="685800" y="1752600"/>
            <a:ext cx="7772400" cy="4724400"/>
          </a:xfrm>
        </p:spPr>
        <p:txBody>
          <a:bodyPr>
            <a:normAutofit lnSpcReduction="10000"/>
          </a:bodyPr>
          <a:lstStyle/>
          <a:p>
            <a:r>
              <a:rPr lang="en-CA" dirty="0">
                <a:solidFill>
                  <a:schemeClr val="tx1"/>
                </a:solidFill>
              </a:rPr>
              <a:t>In event handling, of the type we want to achieve in this program, we don’t need to care what is the class of the object actually handling the event</a:t>
            </a:r>
          </a:p>
          <a:p>
            <a:r>
              <a:rPr lang="en-CA" dirty="0">
                <a:solidFill>
                  <a:schemeClr val="tx1"/>
                </a:solidFill>
              </a:rPr>
              <a:t>This is a simple method to specify only what is to be done to handle the type of event of interest</a:t>
            </a:r>
          </a:p>
          <a:p>
            <a:r>
              <a:rPr lang="en-CA" dirty="0">
                <a:solidFill>
                  <a:schemeClr val="tx1"/>
                </a:solidFill>
              </a:rPr>
              <a:t>The adapter class we define originally has empty bodies for all methods required in the interface</a:t>
            </a:r>
          </a:p>
          <a:p>
            <a:pPr lvl="1"/>
            <a:r>
              <a:rPr lang="en-CA" dirty="0">
                <a:solidFill>
                  <a:schemeClr val="tx1"/>
                </a:solidFill>
              </a:rPr>
              <a:t>We fill these in as we please</a:t>
            </a:r>
          </a:p>
          <a:p>
            <a:r>
              <a:rPr lang="en-CA" dirty="0" err="1">
                <a:solidFill>
                  <a:schemeClr val="tx1"/>
                </a:solidFill>
              </a:rPr>
              <a:t>ActionEvent</a:t>
            </a:r>
            <a:r>
              <a:rPr lang="en-CA" dirty="0">
                <a:solidFill>
                  <a:schemeClr val="tx1"/>
                </a:solidFill>
              </a:rPr>
              <a:t> is not a good example to illustrate the advantage of adapter classes, so let’s look at a particular event…</a:t>
            </a:r>
          </a:p>
          <a:p>
            <a:pPr lvl="1"/>
            <a:r>
              <a:rPr lang="en-CA" dirty="0">
                <a:solidFill>
                  <a:schemeClr val="tx1"/>
                </a:solidFill>
              </a:rPr>
              <a:t>We’ll elaborate more on this in the future</a:t>
            </a:r>
            <a:endParaRPr lang="en-CA" dirty="0">
              <a:solidFill>
                <a:schemeClr val="accent1">
                  <a:lumMod val="75000"/>
                </a:schemeClr>
              </a:solidFill>
            </a:endParaRPr>
          </a:p>
        </p:txBody>
      </p:sp>
    </p:spTree>
    <p:extLst>
      <p:ext uri="{BB962C8B-B14F-4D97-AF65-F5344CB8AC3E}">
        <p14:creationId xmlns:p14="http://schemas.microsoft.com/office/powerpoint/2010/main" val="15127284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err="1"/>
              <a:t>MouseListener</a:t>
            </a:r>
            <a:endParaRPr lang="en-CA" sz="3600" dirty="0"/>
          </a:p>
        </p:txBody>
      </p:sp>
      <p:sp>
        <p:nvSpPr>
          <p:cNvPr id="3" name="Content Placeholder 2"/>
          <p:cNvSpPr>
            <a:spLocks noGrp="1"/>
          </p:cNvSpPr>
          <p:nvPr>
            <p:ph idx="1"/>
          </p:nvPr>
        </p:nvSpPr>
        <p:spPr>
          <a:xfrm>
            <a:off x="685800" y="1752600"/>
            <a:ext cx="7772400" cy="4724400"/>
          </a:xfrm>
        </p:spPr>
        <p:txBody>
          <a:bodyPr>
            <a:normAutofit fontScale="85000" lnSpcReduction="20000"/>
          </a:bodyPr>
          <a:lstStyle/>
          <a:p>
            <a:r>
              <a:rPr lang="en-CA" dirty="0">
                <a:solidFill>
                  <a:schemeClr val="tx1"/>
                </a:solidFill>
              </a:rPr>
              <a:t>The </a:t>
            </a:r>
            <a:r>
              <a:rPr lang="en-CA" dirty="0" err="1">
                <a:solidFill>
                  <a:schemeClr val="tx1"/>
                </a:solidFill>
              </a:rPr>
              <a:t>MouseListener</a:t>
            </a:r>
            <a:r>
              <a:rPr lang="en-CA" dirty="0">
                <a:solidFill>
                  <a:schemeClr val="tx1"/>
                </a:solidFill>
              </a:rPr>
              <a:t> interface has 5 methods, one for each of the following events:</a:t>
            </a:r>
          </a:p>
          <a:p>
            <a:pPr lvl="1"/>
            <a:r>
              <a:rPr lang="en-CA" dirty="0">
                <a:solidFill>
                  <a:schemeClr val="tx1"/>
                </a:solidFill>
              </a:rPr>
              <a:t>Mouse pressed, mouse released, mouse clicked, mouse entered, mouse exited</a:t>
            </a:r>
          </a:p>
          <a:p>
            <a:r>
              <a:rPr lang="en-CA" dirty="0">
                <a:solidFill>
                  <a:schemeClr val="tx1"/>
                </a:solidFill>
              </a:rPr>
              <a:t>Most of the time the user is interested in a few of these events, not necessarily all of them</a:t>
            </a:r>
          </a:p>
          <a:p>
            <a:r>
              <a:rPr lang="en-CA" dirty="0">
                <a:solidFill>
                  <a:schemeClr val="tx1"/>
                </a:solidFill>
              </a:rPr>
              <a:t>Using adapter classes, you only specify what you are interested in, instead of listening for all of the potential events that can be raised by an object</a:t>
            </a:r>
          </a:p>
          <a:p>
            <a:pPr lvl="1"/>
            <a:r>
              <a:rPr lang="en-CA" dirty="0">
                <a:solidFill>
                  <a:schemeClr val="tx1"/>
                </a:solidFill>
              </a:rPr>
              <a:t>This allows us to specify separate listeners for particular events raised by an object that fires a multitude of events</a:t>
            </a:r>
          </a:p>
          <a:p>
            <a:pPr lvl="1"/>
            <a:r>
              <a:rPr lang="en-CA" dirty="0">
                <a:solidFill>
                  <a:schemeClr val="tx1"/>
                </a:solidFill>
              </a:rPr>
              <a:t>Alternatively, we have a huge if/else or switch statement that determines how to handle each separate event, which is (again) not maintainable</a:t>
            </a:r>
          </a:p>
          <a:p>
            <a:r>
              <a:rPr lang="en-CA" dirty="0">
                <a:solidFill>
                  <a:schemeClr val="tx1"/>
                </a:solidFill>
              </a:rPr>
              <a:t>We won’t deal with this right now, we’ll look at this in the very near future</a:t>
            </a:r>
          </a:p>
          <a:p>
            <a:pPr lvl="1"/>
            <a:r>
              <a:rPr lang="en-CA" dirty="0">
                <a:solidFill>
                  <a:schemeClr val="tx1"/>
                </a:solidFill>
              </a:rPr>
              <a:t>For now we’ll continue with our current example</a:t>
            </a:r>
            <a:endParaRPr lang="en-CA" dirty="0">
              <a:solidFill>
                <a:schemeClr val="accent1">
                  <a:lumMod val="75000"/>
                </a:schemeClr>
              </a:solidFill>
            </a:endParaRPr>
          </a:p>
        </p:txBody>
      </p:sp>
    </p:spTree>
    <p:extLst>
      <p:ext uri="{BB962C8B-B14F-4D97-AF65-F5344CB8AC3E}">
        <p14:creationId xmlns:p14="http://schemas.microsoft.com/office/powerpoint/2010/main" val="8540253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Anonymous Classes as Listeners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accent1">
                    <a:lumMod val="75000"/>
                  </a:schemeClr>
                </a:solidFill>
              </a:rPr>
              <a:t>Let’s look at another example, based on the same code as before, which uses an anonymous class to handle the button press</a:t>
            </a:r>
          </a:p>
        </p:txBody>
      </p:sp>
    </p:spTree>
    <p:extLst>
      <p:ext uri="{BB962C8B-B14F-4D97-AF65-F5344CB8AC3E}">
        <p14:creationId xmlns:p14="http://schemas.microsoft.com/office/powerpoint/2010/main" val="3421464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Some Methods in </a:t>
            </a:r>
            <a:r>
              <a:rPr lang="en-CA" sz="3600" dirty="0" err="1"/>
              <a:t>JFrame</a:t>
            </a:r>
            <a:endParaRPr lang="en-CA" sz="3600" dirty="0"/>
          </a:p>
        </p:txBody>
      </p:sp>
      <p:sp>
        <p:nvSpPr>
          <p:cNvPr id="3" name="Content Placeholder 2"/>
          <p:cNvSpPr>
            <a:spLocks noGrp="1"/>
          </p:cNvSpPr>
          <p:nvPr>
            <p:ph idx="1"/>
          </p:nvPr>
        </p:nvSpPr>
        <p:spPr>
          <a:xfrm>
            <a:off x="685800" y="1752600"/>
            <a:ext cx="7772400" cy="4724400"/>
          </a:xfrm>
        </p:spPr>
        <p:txBody>
          <a:bodyPr>
            <a:normAutofit/>
          </a:bodyPr>
          <a:lstStyle/>
          <a:p>
            <a:pPr lvl="1"/>
            <a:endParaRPr lang="en-CA" dirty="0">
              <a:solidFill>
                <a:schemeClr val="tx1"/>
              </a:solidFill>
            </a:endParaRPr>
          </a:p>
        </p:txBody>
      </p:sp>
      <p:pic>
        <p:nvPicPr>
          <p:cNvPr id="4" name="Picture 3">
            <a:extLst>
              <a:ext uri="{FF2B5EF4-FFF2-40B4-BE49-F238E27FC236}">
                <a16:creationId xmlns:a16="http://schemas.microsoft.com/office/drawing/2014/main" id="{5A2D722C-C622-4DC1-9779-4F3D78153349}"/>
              </a:ext>
            </a:extLst>
          </p:cNvPr>
          <p:cNvPicPr>
            <a:picLocks noChangeAspect="1"/>
          </p:cNvPicPr>
          <p:nvPr/>
        </p:nvPicPr>
        <p:blipFill>
          <a:blip r:embed="rId2"/>
          <a:stretch>
            <a:fillRect/>
          </a:stretch>
        </p:blipFill>
        <p:spPr>
          <a:xfrm>
            <a:off x="685800" y="2438400"/>
            <a:ext cx="7772400" cy="2525857"/>
          </a:xfrm>
          <a:prstGeom prst="rect">
            <a:avLst/>
          </a:prstGeom>
        </p:spPr>
      </p:pic>
    </p:spTree>
    <p:extLst>
      <p:ext uri="{BB962C8B-B14F-4D97-AF65-F5344CB8AC3E}">
        <p14:creationId xmlns:p14="http://schemas.microsoft.com/office/powerpoint/2010/main" val="4229055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Some Methods in </a:t>
            </a:r>
            <a:r>
              <a:rPr lang="en-CA" sz="3600" dirty="0" err="1"/>
              <a:t>JFrame</a:t>
            </a:r>
            <a:endParaRPr lang="en-CA" sz="3600" dirty="0"/>
          </a:p>
        </p:txBody>
      </p:sp>
      <p:sp>
        <p:nvSpPr>
          <p:cNvPr id="3" name="Content Placeholder 2"/>
          <p:cNvSpPr>
            <a:spLocks noGrp="1"/>
          </p:cNvSpPr>
          <p:nvPr>
            <p:ph idx="1"/>
          </p:nvPr>
        </p:nvSpPr>
        <p:spPr>
          <a:xfrm>
            <a:off x="685800" y="1752600"/>
            <a:ext cx="7772400" cy="4724400"/>
          </a:xfrm>
        </p:spPr>
        <p:txBody>
          <a:bodyPr>
            <a:normAutofit/>
          </a:bodyPr>
          <a:lstStyle/>
          <a:p>
            <a:pPr lvl="1"/>
            <a:endParaRPr lang="en-CA" dirty="0">
              <a:solidFill>
                <a:schemeClr val="tx1"/>
              </a:solidFill>
            </a:endParaRPr>
          </a:p>
        </p:txBody>
      </p:sp>
      <p:pic>
        <p:nvPicPr>
          <p:cNvPr id="5" name="Picture 4">
            <a:extLst>
              <a:ext uri="{FF2B5EF4-FFF2-40B4-BE49-F238E27FC236}">
                <a16:creationId xmlns:a16="http://schemas.microsoft.com/office/drawing/2014/main" id="{F58A3C34-5573-40B0-AA57-ADE90E1CC62E}"/>
              </a:ext>
            </a:extLst>
          </p:cNvPr>
          <p:cNvPicPr>
            <a:picLocks noChangeAspect="1"/>
          </p:cNvPicPr>
          <p:nvPr/>
        </p:nvPicPr>
        <p:blipFill>
          <a:blip r:embed="rId2"/>
          <a:stretch>
            <a:fillRect/>
          </a:stretch>
        </p:blipFill>
        <p:spPr>
          <a:xfrm>
            <a:off x="864645" y="1752600"/>
            <a:ext cx="7382434" cy="4617387"/>
          </a:xfrm>
          <a:prstGeom prst="rect">
            <a:avLst/>
          </a:prstGeom>
        </p:spPr>
      </p:pic>
    </p:spTree>
    <p:extLst>
      <p:ext uri="{BB962C8B-B14F-4D97-AF65-F5344CB8AC3E}">
        <p14:creationId xmlns:p14="http://schemas.microsoft.com/office/powerpoint/2010/main" val="369885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Some Methods in </a:t>
            </a:r>
            <a:r>
              <a:rPr lang="en-CA" sz="3600" dirty="0" err="1"/>
              <a:t>JFrame</a:t>
            </a:r>
            <a:endParaRPr lang="en-CA" sz="3600" dirty="0"/>
          </a:p>
        </p:txBody>
      </p:sp>
      <p:sp>
        <p:nvSpPr>
          <p:cNvPr id="3" name="Content Placeholder 2"/>
          <p:cNvSpPr>
            <a:spLocks noGrp="1"/>
          </p:cNvSpPr>
          <p:nvPr>
            <p:ph idx="1"/>
          </p:nvPr>
        </p:nvSpPr>
        <p:spPr>
          <a:xfrm>
            <a:off x="685800" y="1752600"/>
            <a:ext cx="7772400" cy="4724400"/>
          </a:xfrm>
        </p:spPr>
        <p:txBody>
          <a:bodyPr>
            <a:normAutofit/>
          </a:bodyPr>
          <a:lstStyle/>
          <a:p>
            <a:pPr lvl="1"/>
            <a:endParaRPr lang="en-CA" dirty="0">
              <a:solidFill>
                <a:schemeClr val="tx1"/>
              </a:solidFill>
            </a:endParaRPr>
          </a:p>
        </p:txBody>
      </p:sp>
      <p:pic>
        <p:nvPicPr>
          <p:cNvPr id="4" name="Picture 3">
            <a:extLst>
              <a:ext uri="{FF2B5EF4-FFF2-40B4-BE49-F238E27FC236}">
                <a16:creationId xmlns:a16="http://schemas.microsoft.com/office/drawing/2014/main" id="{833CC8CA-819C-4E15-8879-228CEBD88223}"/>
              </a:ext>
            </a:extLst>
          </p:cNvPr>
          <p:cNvPicPr>
            <a:picLocks noChangeAspect="1"/>
          </p:cNvPicPr>
          <p:nvPr/>
        </p:nvPicPr>
        <p:blipFill>
          <a:blip r:embed="rId2"/>
          <a:stretch>
            <a:fillRect/>
          </a:stretch>
        </p:blipFill>
        <p:spPr>
          <a:xfrm>
            <a:off x="669662" y="1752600"/>
            <a:ext cx="7772400" cy="4363326"/>
          </a:xfrm>
          <a:prstGeom prst="rect">
            <a:avLst/>
          </a:prstGeom>
        </p:spPr>
      </p:pic>
    </p:spTree>
    <p:extLst>
      <p:ext uri="{BB962C8B-B14F-4D97-AF65-F5344CB8AC3E}">
        <p14:creationId xmlns:p14="http://schemas.microsoft.com/office/powerpoint/2010/main" val="489612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19519</TotalTime>
  <Words>3204</Words>
  <Application>Microsoft Office PowerPoint</Application>
  <PresentationFormat>On-screen Show (4:3)</PresentationFormat>
  <Paragraphs>417</Paragraphs>
  <Slides>66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66</vt:i4>
      </vt:variant>
    </vt:vector>
  </HeadingPairs>
  <TitlesOfParts>
    <vt:vector size="69" baseType="lpstr">
      <vt:lpstr>Century Gothic</vt:lpstr>
      <vt:lpstr>Wingdings 2</vt:lpstr>
      <vt:lpstr>Austin</vt:lpstr>
      <vt:lpstr>Frames, GUIs, and Events</vt:lpstr>
      <vt:lpstr>Outline</vt:lpstr>
      <vt:lpstr>Intro to Swing</vt:lpstr>
      <vt:lpstr>What is a Frame?</vt:lpstr>
      <vt:lpstr>What is a Frame?</vt:lpstr>
      <vt:lpstr>What is a Frame?</vt:lpstr>
      <vt:lpstr>Some Methods in JFrame</vt:lpstr>
      <vt:lpstr>Some Methods in JFrame</vt:lpstr>
      <vt:lpstr>Some Methods in JFrame</vt:lpstr>
      <vt:lpstr>The Container Class</vt:lpstr>
      <vt:lpstr>The JComponent Class</vt:lpstr>
      <vt:lpstr>Typical GUI Objects</vt:lpstr>
      <vt:lpstr>Need-To-Know Java GUI Objects</vt:lpstr>
      <vt:lpstr>Labels</vt:lpstr>
      <vt:lpstr>Some Methods in JTextComponent</vt:lpstr>
      <vt:lpstr>Some Methods in JTextComponent</vt:lpstr>
      <vt:lpstr>JTextField</vt:lpstr>
      <vt:lpstr>Useful JTextField Methods</vt:lpstr>
      <vt:lpstr>Text Fields</vt:lpstr>
      <vt:lpstr>Text Fields</vt:lpstr>
      <vt:lpstr>Text Areas</vt:lpstr>
      <vt:lpstr>Text Areas</vt:lpstr>
      <vt:lpstr>Text Fields and Text Areas</vt:lpstr>
      <vt:lpstr>Number of Characters Per Line</vt:lpstr>
      <vt:lpstr>Buttons</vt:lpstr>
      <vt:lpstr>How to Show GUI Objects</vt:lpstr>
      <vt:lpstr>Containers and Layout Managers</vt:lpstr>
      <vt:lpstr>Flow Layout Manager</vt:lpstr>
      <vt:lpstr>Flow Layout Manager</vt:lpstr>
      <vt:lpstr>Flow Layout Manager</vt:lpstr>
      <vt:lpstr>Flow Layout Manager</vt:lpstr>
      <vt:lpstr>Flow Layout Manager</vt:lpstr>
      <vt:lpstr>Flow Layout Manager</vt:lpstr>
      <vt:lpstr>Flow Layout Manager</vt:lpstr>
      <vt:lpstr>Simple GUI Sample Problems</vt:lpstr>
      <vt:lpstr>Frame-Based Programs</vt:lpstr>
      <vt:lpstr>Frame-Based Programs</vt:lpstr>
      <vt:lpstr>Frame-Based Programs</vt:lpstr>
      <vt:lpstr>Events</vt:lpstr>
      <vt:lpstr>Event-Driven Programming</vt:lpstr>
      <vt:lpstr>Event Listeners</vt:lpstr>
      <vt:lpstr>Event Handlers</vt:lpstr>
      <vt:lpstr>Event Firing and an Event Listener</vt:lpstr>
      <vt:lpstr>Event-Driven Programming</vt:lpstr>
      <vt:lpstr>Event-Driven Programming</vt:lpstr>
      <vt:lpstr>Action Listeners and Action Events</vt:lpstr>
      <vt:lpstr>Action Listeners and Action Events</vt:lpstr>
      <vt:lpstr>Action Listeners and Action Events</vt:lpstr>
      <vt:lpstr>Action Listeners and Action Events</vt:lpstr>
      <vt:lpstr>Action Listeners and Action Events</vt:lpstr>
      <vt:lpstr>Action Listeners and Action Events</vt:lpstr>
      <vt:lpstr>Action Listeners and Action Events</vt:lpstr>
      <vt:lpstr>Action Listeners and Action Events</vt:lpstr>
      <vt:lpstr>Action Listeners and Action Events</vt:lpstr>
      <vt:lpstr>Action Listeners and Action Events</vt:lpstr>
      <vt:lpstr>Action Listeners and Action Events</vt:lpstr>
      <vt:lpstr>Action Listeners and Action Events</vt:lpstr>
      <vt:lpstr>Action Listeners and Action Events</vt:lpstr>
      <vt:lpstr>Action Listeners and Action Events</vt:lpstr>
      <vt:lpstr>Action Listeners and Action Events</vt:lpstr>
      <vt:lpstr>Inner Class and Anonymous Class</vt:lpstr>
      <vt:lpstr>Inner Class and Anonymous Class</vt:lpstr>
      <vt:lpstr>Inner Class and Anonymous Class</vt:lpstr>
      <vt:lpstr>Inner Class and Anonymous Class</vt:lpstr>
      <vt:lpstr>MouseListener</vt:lpstr>
      <vt:lpstr>Anonymous Classes as Listeners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s</dc:creator>
  <cp:lastModifiedBy>r s</cp:lastModifiedBy>
  <cp:revision>1038</cp:revision>
  <dcterms:created xsi:type="dcterms:W3CDTF">2006-08-16T00:00:00Z</dcterms:created>
  <dcterms:modified xsi:type="dcterms:W3CDTF">2017-06-28T20:56:53Z</dcterms:modified>
</cp:coreProperties>
</file>