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4" r:id="rId5"/>
    <p:sldId id="293" r:id="rId6"/>
    <p:sldId id="295" r:id="rId7"/>
    <p:sldId id="296" r:id="rId8"/>
    <p:sldId id="297" r:id="rId9"/>
    <p:sldId id="298" r:id="rId10"/>
    <p:sldId id="299" r:id="rId11"/>
    <p:sldId id="301" r:id="rId12"/>
    <p:sldId id="302" r:id="rId13"/>
    <p:sldId id="303" r:id="rId14"/>
    <p:sldId id="304" r:id="rId15"/>
    <p:sldId id="300" r:id="rId16"/>
    <p:sldId id="306" r:id="rId17"/>
    <p:sldId id="308" r:id="rId18"/>
    <p:sldId id="305" r:id="rId19"/>
    <p:sldId id="309" r:id="rId20"/>
    <p:sldId id="311" r:id="rId21"/>
    <p:sldId id="312" r:id="rId22"/>
    <p:sldId id="313" r:id="rId23"/>
    <p:sldId id="314" r:id="rId24"/>
    <p:sldId id="310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6" r:id="rId56"/>
    <p:sldId id="345" r:id="rId57"/>
    <p:sldId id="347" r:id="rId58"/>
    <p:sldId id="348" r:id="rId59"/>
    <p:sldId id="349" r:id="rId60"/>
    <p:sldId id="350" r:id="rId61"/>
    <p:sldId id="352" r:id="rId62"/>
    <p:sldId id="351" r:id="rId63"/>
    <p:sldId id="354" r:id="rId64"/>
    <p:sldId id="353" r:id="rId65"/>
    <p:sldId id="355" r:id="rId66"/>
    <p:sldId id="356" r:id="rId67"/>
    <p:sldId id="357" r:id="rId68"/>
    <p:sldId id="358" r:id="rId69"/>
    <p:sldId id="359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61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641240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CA" dirty="0"/>
              <a:t>Graphics and Mouse </a:t>
            </a:r>
            <a:r>
              <a:rPr lang="en-CA"/>
              <a:t>Event Handlers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76800"/>
            <a:ext cx="3309803" cy="126062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Ryan Scott</a:t>
            </a:r>
          </a:p>
          <a:p>
            <a:r>
              <a:rPr lang="en-CA" dirty="0"/>
              <a:t>PhD Student</a:t>
            </a:r>
            <a:br>
              <a:rPr lang="en-CA" dirty="0"/>
            </a:br>
            <a:r>
              <a:rPr lang="en-CA" dirty="0"/>
              <a:t>Computer Science</a:t>
            </a:r>
          </a:p>
          <a:p>
            <a:r>
              <a:rPr lang="en-CA" dirty="0"/>
              <a:t>University of Windsor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5895" y="762000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03-60-212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Object-Oriented Programming in Java</a:t>
            </a:r>
          </a:p>
        </p:txBody>
      </p:sp>
    </p:spTree>
    <p:extLst>
      <p:ext uri="{BB962C8B-B14F-4D97-AF65-F5344CB8AC3E}">
        <p14:creationId xmlns:p14="http://schemas.microsoft.com/office/powerpoint/2010/main" val="175318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Drawing a Simple Face P1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F75C5-53DA-4EF8-9A57-AFDBB5D2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50" y="1752600"/>
            <a:ext cx="7519699" cy="37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4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Drawing a Simple Face 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1BC71-C8B6-4560-9A30-6CF77E3F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62" y="2209800"/>
            <a:ext cx="7162800" cy="272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3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Drawing a Simple Face 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78DEA-FA7D-486E-8E58-DB914FCC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65" y="2057400"/>
            <a:ext cx="729546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2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Drawing a Simple Face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1AB5F-0F1F-468B-AA73-2514291E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20" y="2286000"/>
            <a:ext cx="7314760" cy="34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5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Drawing a Simple Face P5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5B4FB-10E8-4637-B1B1-5EC5F632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45" y="1758696"/>
            <a:ext cx="6492233" cy="411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5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Some Methods</a:t>
            </a:r>
            <a:br>
              <a:rPr lang="en-CA" sz="3600" dirty="0"/>
            </a:br>
            <a:r>
              <a:rPr lang="en-CA" sz="3600" dirty="0"/>
              <a:t>of the Graphics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AA173E-3FA6-43CD-864B-D851262DB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087" y="1905000"/>
            <a:ext cx="6681549" cy="35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Some Methods</a:t>
            </a:r>
            <a:br>
              <a:rPr lang="en-CA" sz="3600" dirty="0"/>
            </a:br>
            <a:r>
              <a:rPr lang="en-CA" sz="3600" dirty="0"/>
              <a:t>of the Graphics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E8921-B076-4265-B56E-BF0814A4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10DB1-99BA-41B8-BA0D-6D819DE5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95" y="1629437"/>
            <a:ext cx="67482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3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Some Methods</a:t>
            </a:r>
            <a:br>
              <a:rPr lang="en-CA" sz="3600" dirty="0"/>
            </a:br>
            <a:r>
              <a:rPr lang="en-CA" sz="3600" dirty="0"/>
              <a:t>of the Graphics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DF5E13-826F-4523-91F4-79500EA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81DF9-DBDB-4681-979A-30DAC233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00" y="1933792"/>
            <a:ext cx="6683100" cy="38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1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Drawing Ovals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 oval is drawn by the method </a:t>
            </a:r>
            <a:r>
              <a:rPr lang="en-CA" dirty="0" err="1">
                <a:solidFill>
                  <a:schemeClr val="tx1"/>
                </a:solidFill>
              </a:rPr>
              <a:t>drawOval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The arguments specify the </a:t>
            </a:r>
            <a:r>
              <a:rPr lang="en-CA" dirty="0">
                <a:solidFill>
                  <a:srgbClr val="FF0000"/>
                </a:solidFill>
              </a:rPr>
              <a:t>location, width, and height of the smallest rectangle that can enclose the oval</a:t>
            </a:r>
            <a:r>
              <a:rPr lang="en-CA" dirty="0">
                <a:solidFill>
                  <a:schemeClr val="tx1"/>
                </a:solidFill>
              </a:rPr>
              <a:t> (its bounding box)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g.drawOval</a:t>
            </a:r>
            <a:r>
              <a:rPr lang="en-CA" dirty="0">
                <a:solidFill>
                  <a:schemeClr val="tx1"/>
                </a:solidFill>
              </a:rPr>
              <a:t>(100, 50, 300, 200);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rgbClr val="FF0000"/>
                </a:solidFill>
              </a:rPr>
              <a:t>A circle is a special case </a:t>
            </a:r>
            <a:r>
              <a:rPr lang="en-CA" dirty="0">
                <a:solidFill>
                  <a:schemeClr val="tx1"/>
                </a:solidFill>
              </a:rPr>
              <a:t>of an oval in which the width and height of the rectangle are equal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g.drawOval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xFace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yFace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faceDiam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faceDiam</a:t>
            </a:r>
            <a:r>
              <a:rPr lang="en-CA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134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Draw a Happy Face P1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8DC4A6-99FF-400C-B34C-2113861CC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107" y="2057400"/>
            <a:ext cx="7243509" cy="34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7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Graphics</a:t>
            </a:r>
          </a:p>
          <a:p>
            <a:r>
              <a:rPr lang="en-CA" dirty="0"/>
              <a:t>Mouse Events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2966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Draw a Happy Face P2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F5AE7C-40A7-4F4B-89F2-75533CA1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8290C-2E1E-4049-873A-F284BAD3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76" y="2209800"/>
            <a:ext cx="7073148" cy="339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6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Draw a Happy Face P3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F5AE7C-40A7-4F4B-89F2-75533CA1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68ADA-F910-4CC5-8559-F82D4D31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63" y="2323652"/>
            <a:ext cx="6799198" cy="29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Draw a Happy Face P4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F5AE7C-40A7-4F4B-89F2-75533CA1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6DE37-2F29-4179-9F23-1161D7530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45" y="2438400"/>
            <a:ext cx="7382434" cy="29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Draw a Happy Face P5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F5AE7C-40A7-4F4B-89F2-75533CA1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B8A2D-CAF0-47F2-9323-D212064B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78" y="2133600"/>
            <a:ext cx="6416744" cy="347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4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Drawing Arcs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/>
          </a:bodyPr>
          <a:lstStyle/>
          <a:p>
            <a:r>
              <a:rPr lang="en-CA" dirty="0">
                <a:solidFill>
                  <a:schemeClr val="tx1"/>
                </a:solidFill>
              </a:rPr>
              <a:t>Arcs are </a:t>
            </a:r>
            <a:r>
              <a:rPr lang="en-CA" dirty="0">
                <a:solidFill>
                  <a:srgbClr val="FF0000"/>
                </a:solidFill>
              </a:rPr>
              <a:t>described by giving an oval, and then specifying a portion of it to be used for the arc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following statement draws the smile on the happy face: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g.drawArc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xMouth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yMouth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mouthWidth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mouthHeight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mouthStartAngle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mouthArcSweep</a:t>
            </a:r>
            <a:r>
              <a:rPr lang="en-CA" dirty="0">
                <a:solidFill>
                  <a:schemeClr val="tx1"/>
                </a:solidFill>
              </a:rPr>
              <a:t>);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The arguments </a:t>
            </a:r>
            <a:r>
              <a:rPr lang="en-CA" dirty="0" err="1">
                <a:solidFill>
                  <a:schemeClr val="tx1"/>
                </a:solidFill>
              </a:rPr>
              <a:t>mouthWidth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dirty="0" err="1">
                <a:solidFill>
                  <a:schemeClr val="tx1"/>
                </a:solidFill>
              </a:rPr>
              <a:t>mouthHeight</a:t>
            </a:r>
            <a:r>
              <a:rPr lang="en-CA" dirty="0">
                <a:solidFill>
                  <a:schemeClr val="tx1"/>
                </a:solidFill>
              </a:rPr>
              <a:t> determine the size of the bounding box, which the arguments </a:t>
            </a:r>
            <a:r>
              <a:rPr lang="en-CA" dirty="0" err="1">
                <a:solidFill>
                  <a:schemeClr val="tx1"/>
                </a:solidFill>
              </a:rPr>
              <a:t>xMouth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dirty="0" err="1">
                <a:solidFill>
                  <a:schemeClr val="tx1"/>
                </a:solidFill>
              </a:rPr>
              <a:t>yMouth</a:t>
            </a:r>
            <a:r>
              <a:rPr lang="en-CA" dirty="0">
                <a:solidFill>
                  <a:schemeClr val="tx1"/>
                </a:solidFill>
              </a:rPr>
              <a:t> determine its location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last two arguments specify the portion </a:t>
            </a:r>
            <a:r>
              <a:rPr lang="en-CA">
                <a:solidFill>
                  <a:schemeClr val="tx1"/>
                </a:solidFill>
              </a:rPr>
              <a:t>made visible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7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Specifying an Arc P1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3544F9-938B-4474-8FEE-D51EE6A54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67" y="1828800"/>
            <a:ext cx="5924390" cy="41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61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Specifying an Arc P2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08ED7B-5E2C-471E-8D19-76B20F913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672" y="1752600"/>
            <a:ext cx="6252379" cy="43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6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Action Drawings and repaint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rgbClr val="FF0000"/>
                </a:solidFill>
              </a:rPr>
              <a:t>repaint</a:t>
            </a:r>
            <a:r>
              <a:rPr lang="en-CA" dirty="0">
                <a:solidFill>
                  <a:schemeClr val="tx1"/>
                </a:solidFill>
              </a:rPr>
              <a:t> method should be invoked when the graphics content of a window is changed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repaint method takes care of some overhead, and then invokes the paint method which redraws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Although the repaint method must be explicitly invoked, it is already defined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The paint method, in contrast, must be defined but not explicitly invoked</a:t>
            </a:r>
          </a:p>
        </p:txBody>
      </p:sp>
    </p:spTree>
    <p:extLst>
      <p:ext uri="{BB962C8B-B14F-4D97-AF65-F5344CB8AC3E}">
        <p14:creationId xmlns:p14="http://schemas.microsoft.com/office/powerpoint/2010/main" val="3967571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An Action Drawing P1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A383A-9F85-4CEA-B0F6-C2A61464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56" y="2362200"/>
            <a:ext cx="7575811" cy="31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08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An Action Drawing 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4DAFD-5F97-46BC-8F68-453A61F9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52" y="2286000"/>
            <a:ext cx="7897419" cy="30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Graphics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 </a:t>
            </a:r>
            <a:r>
              <a:rPr lang="en-CA" dirty="0">
                <a:solidFill>
                  <a:srgbClr val="FF0000"/>
                </a:solidFill>
              </a:rPr>
              <a:t>Graphics</a:t>
            </a:r>
            <a:r>
              <a:rPr lang="en-CA" dirty="0">
                <a:solidFill>
                  <a:schemeClr val="tx1"/>
                </a:solidFill>
              </a:rPr>
              <a:t> object is an object that allows a Java application to </a:t>
            </a:r>
            <a:r>
              <a:rPr lang="en-CA" dirty="0">
                <a:solidFill>
                  <a:srgbClr val="FF0000"/>
                </a:solidFill>
              </a:rPr>
              <a:t>draw onto components and off-screen images</a:t>
            </a:r>
          </a:p>
          <a:p>
            <a:r>
              <a:rPr lang="en-CA" dirty="0">
                <a:solidFill>
                  <a:srgbClr val="FF0000"/>
                </a:solidFill>
              </a:rPr>
              <a:t>Graphics objects encapsulate state information needed for basic Java rendering operations</a:t>
            </a:r>
          </a:p>
          <a:p>
            <a:r>
              <a:rPr lang="en-CA" dirty="0">
                <a:solidFill>
                  <a:schemeClr val="tx1"/>
                </a:solidFill>
              </a:rPr>
              <a:t>State information includes: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Component on which to draw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position at which to draw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color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font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25181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An Action Drawing 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FD0A2-7A74-4E34-8C7C-2500E179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32" y="1905000"/>
            <a:ext cx="6933535" cy="40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26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An Action Drawing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A50E6-24A5-4D0E-8BFD-F7A7A290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92" y="2040466"/>
            <a:ext cx="6714016" cy="41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9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An Action Drawing P5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05A25F-9A46-4E94-A64A-E2CC674D6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467" y="1621536"/>
            <a:ext cx="7096790" cy="41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9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An Action Drawing P6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84F3E2-4510-4F44-A9F1-26864AA48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18" y="1752600"/>
            <a:ext cx="7416782" cy="42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67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An Action Drawing P7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A49D1-F49D-47C3-8E95-2C857E699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24403"/>
            <a:ext cx="7391400" cy="42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91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More Details on Updating a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With Swing, most changes to a GUI are updated automatically to become visible on the screen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This is done by a repaint manager object</a:t>
            </a:r>
          </a:p>
          <a:p>
            <a:r>
              <a:rPr lang="en-CA" dirty="0">
                <a:solidFill>
                  <a:schemeClr val="tx1"/>
                </a:solidFill>
              </a:rPr>
              <a:t>Although the repaint manager works automatically, there are a few updates that it does not perform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There are methods validate, repaint, and pack that handle the remaining updates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The pack method handles window resizing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We’ve also talked about repaint…</a:t>
            </a:r>
          </a:p>
        </p:txBody>
      </p:sp>
    </p:spTree>
    <p:extLst>
      <p:ext uri="{BB962C8B-B14F-4D97-AF65-F5344CB8AC3E}">
        <p14:creationId xmlns:p14="http://schemas.microsoft.com/office/powerpoint/2010/main" val="1809823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The validate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…so that leaves us with the </a:t>
            </a:r>
            <a:r>
              <a:rPr lang="en-CA" dirty="0">
                <a:solidFill>
                  <a:srgbClr val="FF0000"/>
                </a:solidFill>
              </a:rPr>
              <a:t>validate</a:t>
            </a:r>
            <a:r>
              <a:rPr lang="en-CA" dirty="0">
                <a:solidFill>
                  <a:schemeClr val="tx1"/>
                </a:solidFill>
              </a:rPr>
              <a:t> method</a:t>
            </a:r>
          </a:p>
          <a:p>
            <a:r>
              <a:rPr lang="en-CA" dirty="0">
                <a:solidFill>
                  <a:schemeClr val="tx1"/>
                </a:solidFill>
              </a:rPr>
              <a:t>An invocation of validate causes a container to lay out its components again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is essentially an update method that makes changes in the components shown on screen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Every container class has the validate method, which has no arguments</a:t>
            </a:r>
          </a:p>
          <a:p>
            <a:r>
              <a:rPr lang="en-CA" dirty="0">
                <a:solidFill>
                  <a:schemeClr val="tx1"/>
                </a:solidFill>
              </a:rPr>
              <a:t>Many simple changes made to a Swing GUI happen automatically, while others require an invocation of validate or some other such update method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When in doubt, validate </a:t>
            </a:r>
            <a:r>
              <a:rPr lang="en-CA" dirty="0">
                <a:solidFill>
                  <a:schemeClr val="tx1"/>
                </a:solidFill>
              </a:rPr>
              <a:t>(it won’t cause any harm if you invoke it unnecessarily)</a:t>
            </a:r>
          </a:p>
        </p:txBody>
      </p:sp>
    </p:spTree>
    <p:extLst>
      <p:ext uri="{BB962C8B-B14F-4D97-AF65-F5344CB8AC3E}">
        <p14:creationId xmlns:p14="http://schemas.microsoft.com/office/powerpoint/2010/main" val="2182841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Specifying Drawing Colour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Using the method </a:t>
            </a:r>
            <a:r>
              <a:rPr lang="en-CA" dirty="0" err="1">
                <a:solidFill>
                  <a:schemeClr val="tx1"/>
                </a:solidFill>
              </a:rPr>
              <a:t>setColor</a:t>
            </a:r>
            <a:r>
              <a:rPr lang="en-CA" dirty="0">
                <a:solidFill>
                  <a:schemeClr val="tx1"/>
                </a:solidFill>
              </a:rPr>
              <a:t> inside the paint method is similar to drawing with a pen that can change colours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method </a:t>
            </a:r>
            <a:r>
              <a:rPr lang="en-CA" dirty="0" err="1">
                <a:solidFill>
                  <a:srgbClr val="FF0000"/>
                </a:solidFill>
              </a:rPr>
              <a:t>setColor</a:t>
            </a:r>
            <a:r>
              <a:rPr lang="en-CA" dirty="0">
                <a:solidFill>
                  <a:schemeClr val="tx1"/>
                </a:solidFill>
              </a:rPr>
              <a:t> will change the color of the pen used for the drawing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colour specified can be changed later on with another invocation of </a:t>
            </a:r>
            <a:r>
              <a:rPr lang="en-CA" dirty="0" err="1">
                <a:solidFill>
                  <a:schemeClr val="tx1"/>
                </a:solidFill>
              </a:rPr>
              <a:t>setColor</a:t>
            </a:r>
            <a:r>
              <a:rPr lang="en-CA" dirty="0">
                <a:solidFill>
                  <a:schemeClr val="tx1"/>
                </a:solidFill>
              </a:rPr>
              <a:t> so that a single drawing can have all kinds of colours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g.setColor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Color.BLUE</a:t>
            </a:r>
            <a:r>
              <a:rPr lang="en-CA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1456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Colours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0B39F9-1D71-444F-AFC9-5D5A245A4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952" y="1905000"/>
            <a:ext cx="7207820" cy="36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77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Colours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Standard colours in the class Color are already defined (yes, you have to spell it like an American)</a:t>
            </a:r>
          </a:p>
          <a:p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rgbClr val="FF0000"/>
                </a:solidFill>
              </a:rPr>
              <a:t>Color</a:t>
            </a:r>
            <a:r>
              <a:rPr lang="en-CA" dirty="0">
                <a:solidFill>
                  <a:schemeClr val="tx1"/>
                </a:solidFill>
              </a:rPr>
              <a:t> class can also be used to define any other colour you would like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uses the RGB colour system (red-green-blue) in which different amounts of red, green, and blue light are used to produce any colour</a:t>
            </a:r>
          </a:p>
          <a:p>
            <a:r>
              <a:rPr lang="en-CA" dirty="0">
                <a:solidFill>
                  <a:schemeClr val="tx1"/>
                </a:solidFill>
              </a:rPr>
              <a:t>Standard Colours: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BLACK, BLUE, CYAN, DARK_GRAY, GRAY, GREEN, LIGHT_GRAY, MAGENTA, ORANGE, PINK, RED, WHITE, YELLOW</a:t>
            </a:r>
          </a:p>
        </p:txBody>
      </p:sp>
    </p:spTree>
    <p:extLst>
      <p:ext uri="{BB962C8B-B14F-4D97-AF65-F5344CB8AC3E}">
        <p14:creationId xmlns:p14="http://schemas.microsoft.com/office/powerpoint/2010/main" val="146887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When drawing objects on a screen (any object), Java uses a coordinate system where the </a:t>
            </a:r>
            <a:r>
              <a:rPr lang="en-CA" dirty="0">
                <a:solidFill>
                  <a:srgbClr val="FF0000"/>
                </a:solidFill>
              </a:rPr>
              <a:t>origin (0, 0) is the upper-left corner of the screen area used for drawing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x-coordinate (horizontal) is positive and increasing to the right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y-coordinate (vertical) is positive and increasing down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All coordinates are normally positive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Units and sizes are in pixels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drawing area is typically a </a:t>
            </a:r>
            <a:r>
              <a:rPr lang="en-CA" dirty="0" err="1">
                <a:solidFill>
                  <a:schemeClr val="tx1"/>
                </a:solidFill>
              </a:rPr>
              <a:t>JFrame</a:t>
            </a:r>
            <a:r>
              <a:rPr lang="en-CA" dirty="0">
                <a:solidFill>
                  <a:schemeClr val="tx1"/>
                </a:solidFill>
              </a:rPr>
              <a:t> or </a:t>
            </a:r>
            <a:r>
              <a:rPr lang="en-CA" dirty="0" err="1">
                <a:solidFill>
                  <a:schemeClr val="tx1"/>
                </a:solidFill>
              </a:rPr>
              <a:t>Jpanel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We’ll talk about this mostly in light of </a:t>
            </a:r>
            <a:r>
              <a:rPr lang="en-CA" dirty="0" err="1">
                <a:solidFill>
                  <a:schemeClr val="tx1"/>
                </a:solidFill>
              </a:rPr>
              <a:t>JFrames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13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Colours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Integers or floats may be used when specifying the amount of red, green, and blue in a colour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Integers are in the range of 0-255, inclusive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Floats are in the range of 0-1, inclusive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Color brown = new Color((float)(200.0/255), 	(float)(150.0/255), (float)0.0);</a:t>
            </a:r>
          </a:p>
        </p:txBody>
      </p:sp>
    </p:spTree>
    <p:extLst>
      <p:ext uri="{BB962C8B-B14F-4D97-AF65-F5344CB8AC3E}">
        <p14:creationId xmlns:p14="http://schemas.microsoft.com/office/powerpoint/2010/main" val="1301007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Pitfall: Using doubles</a:t>
            </a:r>
            <a:br>
              <a:rPr lang="en-CA" sz="3600" dirty="0"/>
            </a:br>
            <a:r>
              <a:rPr lang="en-CA" sz="3600" dirty="0"/>
              <a:t>to Define a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Constructors for the Color class only accept arguments of type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or float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Without a cast, numbers like 200.0/255, 0.5, or 0.0 are considered of type double, not float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Do not forget to use a type cast when intending to use float numbers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Note that these numbers should be replaced by defined constants in production code, unless they are meant to be dynamic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static final float RED_VALUE = (float)0.5;</a:t>
            </a:r>
          </a:p>
        </p:txBody>
      </p:sp>
    </p:spTree>
    <p:extLst>
      <p:ext uri="{BB962C8B-B14F-4D97-AF65-F5344CB8AC3E}">
        <p14:creationId xmlns:p14="http://schemas.microsoft.com/office/powerpoint/2010/main" val="3313311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Some Methods in the Color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F19864-E5BA-4CBA-A777-513B50DA9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817" y="1828800"/>
            <a:ext cx="7602089" cy="38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22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Some Methods in the Color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EC2DF-BA6C-43AC-9BAB-3D55BDB74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277" y="1905000"/>
            <a:ext cx="756317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37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The </a:t>
            </a:r>
            <a:r>
              <a:rPr lang="en-CA" sz="3600" dirty="0" err="1"/>
              <a:t>drawString</a:t>
            </a:r>
            <a:r>
              <a:rPr lang="en-CA" sz="3600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method drawstring is similar to the other drawing methods we have seen in Graphics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However, it </a:t>
            </a:r>
            <a:r>
              <a:rPr lang="en-CA" dirty="0">
                <a:solidFill>
                  <a:srgbClr val="FF0000"/>
                </a:solidFill>
              </a:rPr>
              <a:t>displays text </a:t>
            </a:r>
            <a:r>
              <a:rPr lang="en-CA" dirty="0">
                <a:solidFill>
                  <a:schemeClr val="tx1"/>
                </a:solidFill>
              </a:rPr>
              <a:t>instead of a drawing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no font is specified, a default font is used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g.drawString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theText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xStart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yStart</a:t>
            </a:r>
            <a:r>
              <a:rPr lang="en-CA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7891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</a:t>
            </a:r>
            <a:r>
              <a:rPr lang="en-CA" sz="3600" dirty="0" err="1"/>
              <a:t>drawString</a:t>
            </a:r>
            <a:r>
              <a:rPr lang="en-CA" sz="3600" dirty="0"/>
              <a:t> P1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DD982C-24AD-4572-ACA3-EE80019B8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57" y="2133600"/>
            <a:ext cx="802040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85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</a:t>
            </a:r>
            <a:r>
              <a:rPr lang="en-CA" sz="3600" dirty="0" err="1"/>
              <a:t>drawString</a:t>
            </a:r>
            <a:r>
              <a:rPr lang="en-CA" sz="3600" dirty="0"/>
              <a:t> P2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6E67D7-090C-4820-8F76-0DA8D121E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299" y="1624584"/>
            <a:ext cx="7521126" cy="45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7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</a:t>
            </a:r>
            <a:r>
              <a:rPr lang="en-CA" sz="3600" dirty="0" err="1"/>
              <a:t>drawString</a:t>
            </a:r>
            <a:r>
              <a:rPr lang="en-CA" sz="3600" dirty="0"/>
              <a:t> P3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674E92-0CEF-474D-9DB0-F950B0C48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92" y="2209800"/>
            <a:ext cx="78965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16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</a:t>
            </a:r>
            <a:r>
              <a:rPr lang="en-CA" sz="3600" dirty="0" err="1"/>
              <a:t>drawString</a:t>
            </a:r>
            <a:r>
              <a:rPr lang="en-CA" sz="3600" dirty="0"/>
              <a:t> P4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632C66-35D1-4E84-ABFD-818090EFE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302" y="1752600"/>
            <a:ext cx="7173119" cy="43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14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</a:t>
            </a:r>
            <a:r>
              <a:rPr lang="en-CA" sz="3600" dirty="0" err="1"/>
              <a:t>drawString</a:t>
            </a:r>
            <a:r>
              <a:rPr lang="en-CA" sz="3600" dirty="0"/>
              <a:t> P5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6AF5FE-8488-4D52-8A79-DD155C1B2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974" y="2057400"/>
            <a:ext cx="8055775" cy="29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1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point (x, y) is located x pixels from the left edge of the screen and y pixels from the top</a:t>
            </a:r>
          </a:p>
          <a:p>
            <a:r>
              <a:rPr lang="en-CA" dirty="0">
                <a:solidFill>
                  <a:schemeClr val="tx1"/>
                </a:solidFill>
              </a:rPr>
              <a:t>When placing a rectangle on the screen, the location of its upper-left corner is specified</a:t>
            </a:r>
          </a:p>
          <a:p>
            <a:r>
              <a:rPr lang="en-CA" dirty="0">
                <a:solidFill>
                  <a:schemeClr val="tx1"/>
                </a:solidFill>
              </a:rPr>
              <a:t>When placing a figure other than a rectangle on the screen, Java encloses the figure in an imaginary rectangle called a bounding box, and the upper left corner of the bounding box is its position</a:t>
            </a:r>
          </a:p>
        </p:txBody>
      </p:sp>
    </p:spTree>
    <p:extLst>
      <p:ext uri="{BB962C8B-B14F-4D97-AF65-F5344CB8AC3E}">
        <p14:creationId xmlns:p14="http://schemas.microsoft.com/office/powerpoint/2010/main" val="3986437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</a:t>
            </a:r>
            <a:r>
              <a:rPr lang="en-CA" sz="3600" dirty="0" err="1"/>
              <a:t>drawString</a:t>
            </a:r>
            <a:r>
              <a:rPr lang="en-CA" sz="3600" dirty="0"/>
              <a:t> P6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54F17C-EA2F-457F-99AC-0DB0F00C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43" y="1828800"/>
            <a:ext cx="7911237" cy="29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64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Using </a:t>
            </a:r>
            <a:r>
              <a:rPr lang="en-CA" sz="3600" dirty="0" err="1"/>
              <a:t>drawString</a:t>
            </a:r>
            <a:r>
              <a:rPr lang="en-CA" sz="3600" dirty="0"/>
              <a:t> P7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64FA1-ACC1-444B-BF45-F2C9EEB47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914" y="2133600"/>
            <a:ext cx="7253895" cy="26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92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A </a:t>
            </a:r>
            <a:r>
              <a:rPr lang="en-CA" dirty="0">
                <a:solidFill>
                  <a:srgbClr val="FF0000"/>
                </a:solidFill>
              </a:rPr>
              <a:t>font</a:t>
            </a:r>
            <a:r>
              <a:rPr lang="en-CA" dirty="0">
                <a:solidFill>
                  <a:schemeClr val="tx1"/>
                </a:solidFill>
              </a:rPr>
              <a:t> is an object of the Font class (in Java)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Font class is found in </a:t>
            </a:r>
            <a:r>
              <a:rPr lang="en-CA" dirty="0" err="1">
                <a:solidFill>
                  <a:schemeClr val="tx1"/>
                </a:solidFill>
              </a:rPr>
              <a:t>java.awt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The constructor for the Font class creates a font in a given style and size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Font </a:t>
            </a:r>
            <a:r>
              <a:rPr lang="en-CA" dirty="0" err="1">
                <a:solidFill>
                  <a:schemeClr val="tx1"/>
                </a:solidFill>
              </a:rPr>
              <a:t>fontObject</a:t>
            </a:r>
            <a:r>
              <a:rPr lang="en-CA" dirty="0">
                <a:solidFill>
                  <a:schemeClr val="tx1"/>
                </a:solidFill>
              </a:rPr>
              <a:t> = new Font(“</a:t>
            </a:r>
            <a:r>
              <a:rPr lang="en-CA" dirty="0" err="1">
                <a:solidFill>
                  <a:schemeClr val="tx1"/>
                </a:solidFill>
              </a:rPr>
              <a:t>SansSerif</a:t>
            </a:r>
            <a:r>
              <a:rPr lang="en-CA" dirty="0">
                <a:solidFill>
                  <a:schemeClr val="tx1"/>
                </a:solidFill>
              </a:rPr>
              <a:t>”, </a:t>
            </a:r>
            <a:r>
              <a:rPr lang="en-CA" dirty="0" err="1">
                <a:solidFill>
                  <a:schemeClr val="tx1"/>
                </a:solidFill>
              </a:rPr>
              <a:t>Font.PLAIN</a:t>
            </a:r>
            <a:r>
              <a:rPr lang="en-CA" dirty="0">
                <a:solidFill>
                  <a:schemeClr val="tx1"/>
                </a:solidFill>
              </a:rPr>
              <a:t>, 	</a:t>
            </a:r>
            <a:r>
              <a:rPr lang="en-CA" dirty="0" err="1">
                <a:solidFill>
                  <a:schemeClr val="tx1"/>
                </a:solidFill>
              </a:rPr>
              <a:t>fontSize</a:t>
            </a:r>
            <a:r>
              <a:rPr lang="en-CA" dirty="0">
                <a:solidFill>
                  <a:schemeClr val="tx1"/>
                </a:solidFill>
              </a:rPr>
              <a:t>);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 program can </a:t>
            </a:r>
            <a:r>
              <a:rPr lang="en-CA" dirty="0">
                <a:solidFill>
                  <a:srgbClr val="FF0000"/>
                </a:solidFill>
              </a:rPr>
              <a:t>set the font for the </a:t>
            </a:r>
            <a:r>
              <a:rPr lang="en-CA" dirty="0" err="1">
                <a:solidFill>
                  <a:srgbClr val="FF0000"/>
                </a:solidFill>
              </a:rPr>
              <a:t>drawString</a:t>
            </a:r>
            <a:r>
              <a:rPr lang="en-CA" dirty="0">
                <a:solidFill>
                  <a:srgbClr val="FF0000"/>
                </a:solidFill>
              </a:rPr>
              <a:t> method</a:t>
            </a:r>
            <a:r>
              <a:rPr lang="en-CA" dirty="0">
                <a:solidFill>
                  <a:schemeClr val="tx1"/>
                </a:solidFill>
              </a:rPr>
              <a:t> within the paint method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g.setFont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fontObject</a:t>
            </a:r>
            <a:r>
              <a:rPr lang="en-CA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48182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Any font currently available on a system can be used in Java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However, Java guarantees that at least three fonts will be available: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“Monospaced”, “</a:t>
            </a:r>
            <a:r>
              <a:rPr lang="en-CA" dirty="0" err="1">
                <a:solidFill>
                  <a:schemeClr val="tx1"/>
                </a:solidFill>
              </a:rPr>
              <a:t>SansSerif</a:t>
            </a:r>
            <a:r>
              <a:rPr lang="en-CA" dirty="0">
                <a:solidFill>
                  <a:schemeClr val="tx1"/>
                </a:solidFill>
              </a:rPr>
              <a:t>”, and “Serif”</a:t>
            </a:r>
          </a:p>
          <a:p>
            <a:r>
              <a:rPr lang="en-CA" dirty="0">
                <a:solidFill>
                  <a:schemeClr val="tx1"/>
                </a:solidFill>
              </a:rPr>
              <a:t>Serifs are small lines that finish off the ends of the lines in letters</a:t>
            </a:r>
          </a:p>
          <a:p>
            <a:r>
              <a:rPr lang="en-CA" dirty="0">
                <a:solidFill>
                  <a:schemeClr val="tx1"/>
                </a:solidFill>
              </a:rPr>
              <a:t>A “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Serif</a:t>
            </a:r>
            <a:r>
              <a:rPr lang="en-CA" dirty="0">
                <a:solidFill>
                  <a:schemeClr val="tx1"/>
                </a:solidFill>
              </a:rPr>
              <a:t>” font will always have serifs</a:t>
            </a:r>
          </a:p>
          <a:p>
            <a:r>
              <a:rPr lang="en-CA" dirty="0">
                <a:solidFill>
                  <a:schemeClr val="tx1"/>
                </a:solidFill>
              </a:rPr>
              <a:t>Sans means without, therefore “</a:t>
            </a:r>
            <a:r>
              <a:rPr lang="en-US" b="1" dirty="0" err="1">
                <a:solidFill>
                  <a:schemeClr val="tx1"/>
                </a:solidFill>
              </a:rPr>
              <a:t>SansSerif</a:t>
            </a:r>
            <a:r>
              <a:rPr lang="en-CA" dirty="0">
                <a:solidFill>
                  <a:schemeClr val="tx1"/>
                </a:solidFill>
              </a:rPr>
              <a:t>” does not have serifs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“Monospaced” means that all characters are of equal width, which can be useful</a:t>
            </a:r>
          </a:p>
        </p:txBody>
      </p:sp>
    </p:spTree>
    <p:extLst>
      <p:ext uri="{BB962C8B-B14F-4D97-AF65-F5344CB8AC3E}">
        <p14:creationId xmlns:p14="http://schemas.microsoft.com/office/powerpoint/2010/main" val="1900123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Fonts can be given style modifiers, such as </a:t>
            </a:r>
            <a:r>
              <a:rPr lang="en-CA" b="1" dirty="0">
                <a:solidFill>
                  <a:schemeClr val="tx1"/>
                </a:solidFill>
              </a:rPr>
              <a:t>bold</a:t>
            </a:r>
            <a:r>
              <a:rPr lang="en-CA" dirty="0">
                <a:solidFill>
                  <a:schemeClr val="tx1"/>
                </a:solidFill>
              </a:rPr>
              <a:t> or </a:t>
            </a:r>
            <a:r>
              <a:rPr lang="en-CA" i="1" dirty="0">
                <a:solidFill>
                  <a:schemeClr val="tx1"/>
                </a:solidFill>
              </a:rPr>
              <a:t>italic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b="1" i="1" dirty="0">
                <a:solidFill>
                  <a:schemeClr val="tx1"/>
                </a:solidFill>
              </a:rPr>
              <a:t>Multiple styles</a:t>
            </a:r>
            <a:r>
              <a:rPr lang="en-CA" dirty="0">
                <a:solidFill>
                  <a:schemeClr val="tx1"/>
                </a:solidFill>
              </a:rPr>
              <a:t> can be specified by </a:t>
            </a:r>
            <a:r>
              <a:rPr lang="en-CA" dirty="0">
                <a:solidFill>
                  <a:srgbClr val="FF0000"/>
                </a:solidFill>
              </a:rPr>
              <a:t>connecting them with the | symbol</a:t>
            </a:r>
            <a:r>
              <a:rPr lang="en-CA" dirty="0">
                <a:solidFill>
                  <a:schemeClr val="tx1"/>
                </a:solidFill>
              </a:rPr>
              <a:t> (called the bitwise OR)</a:t>
            </a:r>
          </a:p>
          <a:p>
            <a:pPr marL="365760" lvl="1" indent="0">
              <a:buNone/>
            </a:pPr>
            <a:endParaRPr lang="en-CA" dirty="0"/>
          </a:p>
          <a:p>
            <a:pPr marL="365760" lvl="1" indent="0">
              <a:buNone/>
            </a:pPr>
            <a:r>
              <a:rPr lang="en-CA" dirty="0"/>
              <a:t>n</a:t>
            </a:r>
            <a:r>
              <a:rPr lang="en-US" dirty="0" err="1"/>
              <a:t>ew</a:t>
            </a:r>
            <a:r>
              <a:rPr lang="en-US" dirty="0"/>
              <a:t> Font(“Serif”, </a:t>
            </a:r>
            <a:r>
              <a:rPr lang="en-US" dirty="0" err="1"/>
              <a:t>Font.BOLD|Font.ITALIC</a:t>
            </a:r>
            <a:r>
              <a:rPr lang="en-US" dirty="0"/>
              <a:t>, </a:t>
            </a:r>
            <a:r>
              <a:rPr lang="en-US" dirty="0" err="1"/>
              <a:t>pointSize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CA" dirty="0"/>
              <a:t>T</a:t>
            </a:r>
            <a:r>
              <a:rPr lang="en-US" dirty="0"/>
              <a:t>he size of a font is called its point size</a:t>
            </a:r>
          </a:p>
          <a:p>
            <a:pPr lvl="1"/>
            <a:r>
              <a:rPr lang="en-CA" dirty="0"/>
              <a:t>C</a:t>
            </a:r>
            <a:r>
              <a:rPr lang="en-US" dirty="0" err="1"/>
              <a:t>haracter</a:t>
            </a:r>
            <a:r>
              <a:rPr lang="en-US" dirty="0"/>
              <a:t> sizes are specified in units called points</a:t>
            </a:r>
          </a:p>
          <a:p>
            <a:pPr lvl="1"/>
            <a:r>
              <a:rPr lang="en-CA" dirty="0"/>
              <a:t>O</a:t>
            </a:r>
            <a:r>
              <a:rPr lang="en-US" dirty="0"/>
              <a:t>ne point is 1/72 of an inch</a:t>
            </a:r>
          </a:p>
        </p:txBody>
      </p:sp>
    </p:spTree>
    <p:extLst>
      <p:ext uri="{BB962C8B-B14F-4D97-AF65-F5344CB8AC3E}">
        <p14:creationId xmlns:p14="http://schemas.microsoft.com/office/powerpoint/2010/main" val="1819420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Example running of an application that displays a bunch of different fonts and styles: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41529-D326-4020-9EB7-56A6384C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24" y="2666150"/>
            <a:ext cx="6291151" cy="381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0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Some Methods and</a:t>
            </a:r>
            <a:br>
              <a:rPr lang="en-CA" sz="3600" dirty="0"/>
            </a:br>
            <a:r>
              <a:rPr lang="en-CA" sz="3600" dirty="0"/>
              <a:t>Constants for the Font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662422-8A4C-403D-9546-16474F8B6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755" y="1752600"/>
            <a:ext cx="7256214" cy="45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441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Some Methods and</a:t>
            </a:r>
            <a:br>
              <a:rPr lang="en-CA" sz="3600" dirty="0"/>
            </a:br>
            <a:r>
              <a:rPr lang="en-CA" sz="3600" dirty="0"/>
              <a:t>Constants for the Font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EA0B5-791F-41C8-A55C-F060B680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2" y="1981200"/>
            <a:ext cx="7587156" cy="40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Graphics, Mouse,</a:t>
            </a:r>
            <a:br>
              <a:rPr lang="en-CA" sz="3600" dirty="0"/>
            </a:br>
            <a:r>
              <a:rPr lang="en-CA" sz="3600" dirty="0"/>
              <a:t>and 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Classes in the AWT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Color – we talked about it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Font – we talked about it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Graphics – we talked about it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Mouse events and mouse motion events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We have yet to 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46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Graphics, Mouse,</a:t>
            </a:r>
            <a:br>
              <a:rPr lang="en-CA" sz="3600" dirty="0"/>
            </a:br>
            <a:r>
              <a:rPr lang="en-CA" sz="3600" dirty="0"/>
              <a:t>and 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Classes in the AWT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Color – we talked about it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Font – we talked about it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Graphics – we talked about it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Mouse events and mouse motion events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We have yet to discuss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So like… let’s do that 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6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Coordinate Systems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DA0077-58DE-4159-B04D-D8081A827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784" y="2057400"/>
            <a:ext cx="6176155" cy="32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49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Graphics, Mouse,</a:t>
            </a:r>
            <a:br>
              <a:rPr lang="en-CA" sz="3600" dirty="0"/>
            </a:br>
            <a:r>
              <a:rPr lang="en-CA" sz="3600" dirty="0"/>
              <a:t>and 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Classes in the AWT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Color – we talked about it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Font – we talked about it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Graphics – we talked about it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Mouse events and mouse motion events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We have yet to discuss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So like… let’s do that then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We will illustrate the use of these classes altogether in an example, which is a tic-tac-toe board which actually handles moves by the user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Well, you’re going to make it handle the moves, I’m just going to draw it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17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Tic-Tac-Toe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First version: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Simply displays the board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No interaction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Worst… tic-tac-toe… ever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Still cool that you can at least draw the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36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Tic-Tac-Toe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First version: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Simply displays the board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No interaction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Worst… tic-tac-toe… ever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Still cool that you can at least draw the board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09909-C929-4AB3-A7A7-C9E891A4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92" y="3963296"/>
            <a:ext cx="2520216" cy="25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073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Tic-Tac-Toe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First version: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Shows how to: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Change colour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Change font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Draw a rectangle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Draw lines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09909-C929-4AB3-A7A7-C9E891A4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92" y="3963296"/>
            <a:ext cx="2520216" cy="25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232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Tic-Tac-Toe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First version: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Let’s look at the code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You will be using this as a base for a future assignment, so ask questions and make sure you understand this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Your version will ultimately allow me to beat you at</a:t>
            </a:r>
          </a:p>
          <a:p>
            <a:pPr marL="685800" lvl="2" indent="0">
              <a:buNone/>
            </a:pPr>
            <a:r>
              <a:rPr lang="en-CA" dirty="0">
                <a:solidFill>
                  <a:schemeClr val="tx1"/>
                </a:solidFill>
              </a:rPr>
              <a:t>	tic-tac-toe (it’ll be fully functional)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In order to get this to be fully functional, you will need to use mouse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1186727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Mouse Events</a:t>
            </a:r>
            <a:br>
              <a:rPr lang="en-CA" sz="3600" dirty="0"/>
            </a:br>
            <a:r>
              <a:rPr lang="en-CA" sz="3600" dirty="0"/>
              <a:t>and Mouse Motion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There are a number of mouse events</a:t>
            </a:r>
          </a:p>
          <a:p>
            <a:r>
              <a:rPr lang="en-CA" dirty="0">
                <a:solidFill>
                  <a:schemeClr val="tx1"/>
                </a:solidFill>
              </a:rPr>
              <a:t>These mouse events can be categorized as: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Mouse events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Mouse motion events</a:t>
            </a:r>
          </a:p>
          <a:p>
            <a:r>
              <a:rPr lang="en-CA" dirty="0">
                <a:solidFill>
                  <a:schemeClr val="tx1"/>
                </a:solidFill>
              </a:rPr>
              <a:t>The corresponding listeners for these events are:</a:t>
            </a:r>
          </a:p>
          <a:p>
            <a:pPr lvl="1"/>
            <a:r>
              <a:rPr lang="en-CA" dirty="0" err="1">
                <a:solidFill>
                  <a:srgbClr val="FF0000"/>
                </a:solidFill>
              </a:rPr>
              <a:t>MouseListener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r>
              <a:rPr lang="en-CA" dirty="0" err="1">
                <a:solidFill>
                  <a:srgbClr val="FF0000"/>
                </a:solidFill>
              </a:rPr>
              <a:t>MouseMotionListener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413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Mouse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Thus, we have the following mouse events that need handlers:</a:t>
            </a:r>
          </a:p>
          <a:p>
            <a:pPr lvl="1"/>
            <a:r>
              <a:rPr lang="en-CA" dirty="0" err="1">
                <a:solidFill>
                  <a:srgbClr val="FF0000"/>
                </a:solidFill>
              </a:rPr>
              <a:t>mousePressed</a:t>
            </a:r>
            <a:r>
              <a:rPr lang="en-CA" dirty="0">
                <a:solidFill>
                  <a:srgbClr val="FF0000"/>
                </a:solidFill>
              </a:rPr>
              <a:t>, </a:t>
            </a:r>
            <a:r>
              <a:rPr lang="en-CA" dirty="0" err="1">
                <a:solidFill>
                  <a:srgbClr val="FF0000"/>
                </a:solidFill>
              </a:rPr>
              <a:t>mouseClicked</a:t>
            </a:r>
            <a:r>
              <a:rPr lang="en-CA" dirty="0">
                <a:solidFill>
                  <a:srgbClr val="FF0000"/>
                </a:solidFill>
              </a:rPr>
              <a:t>, </a:t>
            </a:r>
            <a:r>
              <a:rPr lang="en-CA" dirty="0" err="1">
                <a:solidFill>
                  <a:srgbClr val="FF0000"/>
                </a:solidFill>
              </a:rPr>
              <a:t>mouseReleased</a:t>
            </a:r>
            <a:r>
              <a:rPr lang="en-CA" dirty="0">
                <a:solidFill>
                  <a:srgbClr val="FF0000"/>
                </a:solidFill>
              </a:rPr>
              <a:t>, </a:t>
            </a:r>
            <a:r>
              <a:rPr lang="en-CA" dirty="0" err="1">
                <a:solidFill>
                  <a:srgbClr val="FF0000"/>
                </a:solidFill>
              </a:rPr>
              <a:t>mouseEntered</a:t>
            </a:r>
            <a:r>
              <a:rPr lang="en-CA" dirty="0">
                <a:solidFill>
                  <a:srgbClr val="FF0000"/>
                </a:solidFill>
              </a:rPr>
              <a:t>, and </a:t>
            </a:r>
            <a:r>
              <a:rPr lang="en-CA" dirty="0" err="1">
                <a:solidFill>
                  <a:srgbClr val="FF0000"/>
                </a:solidFill>
              </a:rPr>
              <a:t>mouseExited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We also have the following mouse motion events that need handlers:</a:t>
            </a:r>
          </a:p>
          <a:p>
            <a:pPr lvl="1"/>
            <a:r>
              <a:rPr lang="en-CA" dirty="0" err="1">
                <a:solidFill>
                  <a:srgbClr val="FF0000"/>
                </a:solidFill>
              </a:rPr>
              <a:t>mouseDragged</a:t>
            </a:r>
            <a:r>
              <a:rPr lang="en-CA" dirty="0">
                <a:solidFill>
                  <a:srgbClr val="FF0000"/>
                </a:solidFill>
              </a:rPr>
              <a:t> and </a:t>
            </a:r>
            <a:r>
              <a:rPr lang="en-CA" dirty="0" err="1">
                <a:solidFill>
                  <a:srgbClr val="FF0000"/>
                </a:solidFill>
              </a:rPr>
              <a:t>mouseMoved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4136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Mouse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The method headers for mouse events are: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void </a:t>
            </a:r>
            <a:r>
              <a:rPr lang="en-CA" dirty="0" err="1">
                <a:solidFill>
                  <a:schemeClr val="tx1"/>
                </a:solidFill>
              </a:rPr>
              <a:t>mousePressed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MouseEvent</a:t>
            </a:r>
            <a:r>
              <a:rPr lang="en-CA" dirty="0">
                <a:solidFill>
                  <a:schemeClr val="tx1"/>
                </a:solidFill>
              </a:rPr>
              <a:t> e)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void </a:t>
            </a:r>
            <a:r>
              <a:rPr lang="en-CA" dirty="0" err="1">
                <a:solidFill>
                  <a:schemeClr val="tx1"/>
                </a:solidFill>
              </a:rPr>
              <a:t>mouseReleased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MouseEvent</a:t>
            </a:r>
            <a:r>
              <a:rPr lang="en-CA" dirty="0">
                <a:solidFill>
                  <a:schemeClr val="tx1"/>
                </a:solidFill>
              </a:rPr>
              <a:t> e)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void </a:t>
            </a:r>
            <a:r>
              <a:rPr lang="en-CA" dirty="0" err="1">
                <a:solidFill>
                  <a:schemeClr val="tx1"/>
                </a:solidFill>
              </a:rPr>
              <a:t>mouseEntered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MouseEvent</a:t>
            </a:r>
            <a:r>
              <a:rPr lang="en-CA" dirty="0">
                <a:solidFill>
                  <a:schemeClr val="tx1"/>
                </a:solidFill>
              </a:rPr>
              <a:t> e)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void </a:t>
            </a:r>
            <a:r>
              <a:rPr lang="en-CA" dirty="0" err="1">
                <a:solidFill>
                  <a:schemeClr val="tx1"/>
                </a:solidFill>
              </a:rPr>
              <a:t>mouseExited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MouseEvent</a:t>
            </a:r>
            <a:r>
              <a:rPr lang="en-CA" dirty="0">
                <a:solidFill>
                  <a:schemeClr val="tx1"/>
                </a:solidFill>
              </a:rPr>
              <a:t> e)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void </a:t>
            </a:r>
            <a:r>
              <a:rPr lang="en-CA" dirty="0" err="1">
                <a:solidFill>
                  <a:schemeClr val="tx1"/>
                </a:solidFill>
              </a:rPr>
              <a:t>mouseClicked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MouseEvent</a:t>
            </a:r>
            <a:r>
              <a:rPr lang="en-CA" dirty="0">
                <a:solidFill>
                  <a:schemeClr val="tx1"/>
                </a:solidFill>
              </a:rPr>
              <a:t> e)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Your program must include all handlers for a given listener even if you are not interested in some of them!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4567179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Mouse Motion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method headers for mouse motion events are: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void </a:t>
            </a:r>
            <a:r>
              <a:rPr lang="en-CA" dirty="0" err="1">
                <a:solidFill>
                  <a:schemeClr val="tx1"/>
                </a:solidFill>
              </a:rPr>
              <a:t>mouseDragged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MouseEvent</a:t>
            </a:r>
            <a:r>
              <a:rPr lang="en-CA" dirty="0">
                <a:solidFill>
                  <a:schemeClr val="tx1"/>
                </a:solidFill>
              </a:rPr>
              <a:t> e)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void </a:t>
            </a:r>
            <a:r>
              <a:rPr lang="en-CA" dirty="0" err="1">
                <a:solidFill>
                  <a:schemeClr val="tx1"/>
                </a:solidFill>
              </a:rPr>
              <a:t>mouseMoved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MouseEvent</a:t>
            </a:r>
            <a:r>
              <a:rPr lang="en-CA" dirty="0">
                <a:solidFill>
                  <a:schemeClr val="tx1"/>
                </a:solidFill>
              </a:rPr>
              <a:t> e)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Again, your program must include both of these for any given listener as </a:t>
            </a:r>
            <a:r>
              <a:rPr lang="en-CA" dirty="0" err="1">
                <a:solidFill>
                  <a:schemeClr val="tx1"/>
                </a:solidFill>
              </a:rPr>
              <a:t>MouseMotionListener</a:t>
            </a:r>
            <a:r>
              <a:rPr lang="en-CA" dirty="0">
                <a:solidFill>
                  <a:schemeClr val="tx1"/>
                </a:solidFill>
              </a:rPr>
              <a:t> is an interface and therefore it forces you to include all of its methods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693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Mouse (Motion)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Let’s look at an example to see how mouse events can be handled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One example shows a good way to do it if you want multiple components to react the same to certain types of events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 err="1">
                <a:solidFill>
                  <a:schemeClr val="tx1"/>
                </a:solidFill>
              </a:rPr>
              <a:t>blankArea</a:t>
            </a:r>
            <a:r>
              <a:rPr lang="en-CA" dirty="0">
                <a:solidFill>
                  <a:schemeClr val="tx1"/>
                </a:solidFill>
              </a:rPr>
              <a:t> and panel use the same listener (the panel) and handlers (the ones defined in the panel)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Scales really well – if you have 100 components in an array that should all act the same way, do it like this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second example is a better way to do it if you want different components to handle a type of event differently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 err="1">
                <a:solidFill>
                  <a:schemeClr val="tx1"/>
                </a:solidFill>
              </a:rPr>
              <a:t>blankArea</a:t>
            </a:r>
            <a:r>
              <a:rPr lang="en-CA" dirty="0">
                <a:solidFill>
                  <a:schemeClr val="tx1"/>
                </a:solidFill>
              </a:rPr>
              <a:t> and panel each get their own anonymous class objects to handle the events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One for mouse events, another for mouse motion events</a:t>
            </a:r>
          </a:p>
        </p:txBody>
      </p:sp>
    </p:spTree>
    <p:extLst>
      <p:ext uri="{BB962C8B-B14F-4D97-AF65-F5344CB8AC3E}">
        <p14:creationId xmlns:p14="http://schemas.microsoft.com/office/powerpoint/2010/main" val="125862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paint() and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Almost all Swing and Swing-related components and containers have a method called paint</a:t>
            </a:r>
          </a:p>
          <a:p>
            <a:r>
              <a:rPr lang="en-CA" dirty="0">
                <a:solidFill>
                  <a:schemeClr val="tx1"/>
                </a:solidFill>
              </a:rPr>
              <a:t>This method draws the component or container on screen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It is already defined and called automatically when the figure is displayed on the screen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However, if we want to draw geometric figures like circles and boxes </a:t>
            </a:r>
            <a:r>
              <a:rPr lang="en-CA" dirty="0">
                <a:solidFill>
                  <a:srgbClr val="FF0000"/>
                </a:solidFill>
              </a:rPr>
              <a:t>we must redefine it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When redefining, </a:t>
            </a:r>
            <a:r>
              <a:rPr lang="en-CA" dirty="0">
                <a:solidFill>
                  <a:srgbClr val="FF0000"/>
                </a:solidFill>
              </a:rPr>
              <a:t>include the following </a:t>
            </a:r>
            <a:r>
              <a:rPr lang="en-CA" dirty="0">
                <a:solidFill>
                  <a:schemeClr val="tx1"/>
                </a:solidFill>
              </a:rPr>
              <a:t>because it allows us to first draw the original object: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</a:t>
            </a:r>
            <a:r>
              <a:rPr lang="en-CA" dirty="0" err="1">
                <a:solidFill>
                  <a:schemeClr val="tx1"/>
                </a:solidFill>
              </a:rPr>
              <a:t>super.paint</a:t>
            </a:r>
            <a:r>
              <a:rPr lang="en-CA" dirty="0">
                <a:solidFill>
                  <a:schemeClr val="tx1"/>
                </a:solidFill>
              </a:rPr>
              <a:t>(g);</a:t>
            </a:r>
          </a:p>
        </p:txBody>
      </p:sp>
    </p:spTree>
    <p:extLst>
      <p:ext uri="{BB962C8B-B14F-4D97-AF65-F5344CB8AC3E}">
        <p14:creationId xmlns:p14="http://schemas.microsoft.com/office/powerpoint/2010/main" val="124963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paint() and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Every container and component that can be drawn on the screen has an associated </a:t>
            </a:r>
            <a:r>
              <a:rPr lang="en-CA" dirty="0">
                <a:solidFill>
                  <a:srgbClr val="FF0000"/>
                </a:solidFill>
              </a:rPr>
              <a:t>Graphics</a:t>
            </a:r>
            <a:r>
              <a:rPr lang="en-CA" dirty="0">
                <a:solidFill>
                  <a:schemeClr val="tx1"/>
                </a:solidFill>
              </a:rPr>
              <a:t> object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Graphics class is an abstract class found in </a:t>
            </a:r>
            <a:r>
              <a:rPr lang="en-CA" dirty="0" err="1">
                <a:solidFill>
                  <a:schemeClr val="tx1"/>
                </a:solidFill>
              </a:rPr>
              <a:t>java.awt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This object has the data specifying what area of the screen the component or container covers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Graphics object for a </a:t>
            </a:r>
            <a:r>
              <a:rPr lang="en-CA" dirty="0" err="1">
                <a:solidFill>
                  <a:schemeClr val="tx1"/>
                </a:solidFill>
              </a:rPr>
              <a:t>JFrame</a:t>
            </a:r>
            <a:r>
              <a:rPr lang="en-CA" dirty="0">
                <a:solidFill>
                  <a:schemeClr val="tx1"/>
                </a:solidFill>
              </a:rPr>
              <a:t> specifies that drawing takes place inside the borders of the </a:t>
            </a:r>
            <a:r>
              <a:rPr lang="en-CA" dirty="0" err="1">
                <a:solidFill>
                  <a:schemeClr val="tx1"/>
                </a:solidFill>
              </a:rPr>
              <a:t>JFrame</a:t>
            </a:r>
            <a:r>
              <a:rPr lang="en-CA" dirty="0">
                <a:solidFill>
                  <a:schemeClr val="tx1"/>
                </a:solidFill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400140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paint() and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The object g of the class Graphics can be used as the calling object for a drawing method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drawing will then take place inside the area of the screen specified by g</a:t>
            </a:r>
          </a:p>
          <a:p>
            <a:r>
              <a:rPr lang="en-CA" dirty="0">
                <a:solidFill>
                  <a:srgbClr val="FF0000"/>
                </a:solidFill>
              </a:rPr>
              <a:t>The method paint has a parameter g </a:t>
            </a:r>
            <a:r>
              <a:rPr lang="en-CA" dirty="0">
                <a:solidFill>
                  <a:schemeClr val="tx1"/>
                </a:solidFill>
              </a:rPr>
              <a:t>of type Graphics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When the paint method is invoked, g is filled in by the Graphics object associated with the </a:t>
            </a:r>
            <a:r>
              <a:rPr lang="en-CA" dirty="0" err="1">
                <a:solidFill>
                  <a:schemeClr val="tx1"/>
                </a:solidFill>
              </a:rPr>
              <a:t>JFrame</a:t>
            </a:r>
            <a:endParaRPr lang="en-CA" dirty="0">
              <a:solidFill>
                <a:schemeClr val="tx1"/>
              </a:solidFill>
            </a:endParaRPr>
          </a:p>
          <a:p>
            <a:pPr lvl="2"/>
            <a:r>
              <a:rPr lang="en-CA" dirty="0">
                <a:solidFill>
                  <a:schemeClr val="tx1"/>
                </a:solidFill>
              </a:rPr>
              <a:t>Thus, figures are drawn inside of the </a:t>
            </a:r>
            <a:r>
              <a:rPr lang="en-CA" dirty="0" err="1">
                <a:solidFill>
                  <a:schemeClr val="tx1"/>
                </a:solidFill>
              </a:rPr>
              <a:t>JFrame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61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19796</TotalTime>
  <Words>2162</Words>
  <Application>Microsoft Office PowerPoint</Application>
  <PresentationFormat>On-screen Show (4:3)</PresentationFormat>
  <Paragraphs>270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Century Gothic</vt:lpstr>
      <vt:lpstr>Courier New</vt:lpstr>
      <vt:lpstr>Wingdings 2</vt:lpstr>
      <vt:lpstr>Austin</vt:lpstr>
      <vt:lpstr>Graphics and Mouse Event Handlers</vt:lpstr>
      <vt:lpstr>Outline</vt:lpstr>
      <vt:lpstr>Graphics Objects</vt:lpstr>
      <vt:lpstr>Coordinate Systems</vt:lpstr>
      <vt:lpstr>Coordinate Systems</vt:lpstr>
      <vt:lpstr>Coordinate Systems</vt:lpstr>
      <vt:lpstr>paint() and Graphics</vt:lpstr>
      <vt:lpstr>paint() and Graphics</vt:lpstr>
      <vt:lpstr>paint() and Graphics</vt:lpstr>
      <vt:lpstr>Drawing a Simple Face P1</vt:lpstr>
      <vt:lpstr>Drawing a Simple Face P2</vt:lpstr>
      <vt:lpstr>Drawing a Simple Face P3</vt:lpstr>
      <vt:lpstr>Drawing a Simple Face P4</vt:lpstr>
      <vt:lpstr>Drawing a Simple Face P5</vt:lpstr>
      <vt:lpstr>Some Methods of the Graphics Class</vt:lpstr>
      <vt:lpstr>Some Methods of the Graphics Class</vt:lpstr>
      <vt:lpstr>Some Methods of the Graphics Class</vt:lpstr>
      <vt:lpstr>Drawing Ovals</vt:lpstr>
      <vt:lpstr>Draw a Happy Face P1</vt:lpstr>
      <vt:lpstr>Draw a Happy Face P2</vt:lpstr>
      <vt:lpstr>Draw a Happy Face P3</vt:lpstr>
      <vt:lpstr>Draw a Happy Face P4</vt:lpstr>
      <vt:lpstr>Draw a Happy Face P5</vt:lpstr>
      <vt:lpstr>Drawing Arcs</vt:lpstr>
      <vt:lpstr>Specifying an Arc P1</vt:lpstr>
      <vt:lpstr>Specifying an Arc P2</vt:lpstr>
      <vt:lpstr>Action Drawings and repaint</vt:lpstr>
      <vt:lpstr>An Action Drawing P1</vt:lpstr>
      <vt:lpstr>An Action Drawing P2</vt:lpstr>
      <vt:lpstr>An Action Drawing P3</vt:lpstr>
      <vt:lpstr>An Action Drawing P4</vt:lpstr>
      <vt:lpstr>An Action Drawing P5</vt:lpstr>
      <vt:lpstr>An Action Drawing P6</vt:lpstr>
      <vt:lpstr>An Action Drawing P7</vt:lpstr>
      <vt:lpstr>More Details on Updating a GUI</vt:lpstr>
      <vt:lpstr>The validate Method</vt:lpstr>
      <vt:lpstr>Specifying Drawing Colour</vt:lpstr>
      <vt:lpstr>Using Colours</vt:lpstr>
      <vt:lpstr>Using Colours</vt:lpstr>
      <vt:lpstr>Using Colours</vt:lpstr>
      <vt:lpstr>Pitfall: Using doubles to Define a Color</vt:lpstr>
      <vt:lpstr>Some Methods in the Color Class</vt:lpstr>
      <vt:lpstr>Some Methods in the Color Class</vt:lpstr>
      <vt:lpstr>The drawString Method</vt:lpstr>
      <vt:lpstr>Using drawString P1</vt:lpstr>
      <vt:lpstr>Using drawString P2</vt:lpstr>
      <vt:lpstr>Using drawString P3</vt:lpstr>
      <vt:lpstr>Using drawString P4</vt:lpstr>
      <vt:lpstr>Using drawString P5</vt:lpstr>
      <vt:lpstr>Using drawString P6</vt:lpstr>
      <vt:lpstr>Using drawString P7</vt:lpstr>
      <vt:lpstr>Fonts</vt:lpstr>
      <vt:lpstr>Fonts</vt:lpstr>
      <vt:lpstr>Fonts</vt:lpstr>
      <vt:lpstr>Fonts</vt:lpstr>
      <vt:lpstr>Some Methods and Constants for the Font Class</vt:lpstr>
      <vt:lpstr>Some Methods and Constants for the Font Class</vt:lpstr>
      <vt:lpstr>Graphics, Mouse, and Mouse Events</vt:lpstr>
      <vt:lpstr>Graphics, Mouse, and Mouse Events</vt:lpstr>
      <vt:lpstr>Graphics, Mouse, and Mouse Events</vt:lpstr>
      <vt:lpstr>Tic-Tac-Toe Board</vt:lpstr>
      <vt:lpstr>Tic-Tac-Toe Board</vt:lpstr>
      <vt:lpstr>Tic-Tac-Toe Board</vt:lpstr>
      <vt:lpstr>Tic-Tac-Toe Board</vt:lpstr>
      <vt:lpstr>Mouse Events and Mouse Motion Events</vt:lpstr>
      <vt:lpstr>Mouse Event Handlers</vt:lpstr>
      <vt:lpstr>Mouse Event Handlers</vt:lpstr>
      <vt:lpstr>Mouse Motion Event Handlers</vt:lpstr>
      <vt:lpstr>Mouse (Motion) Event Handlers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1109</cp:revision>
  <dcterms:created xsi:type="dcterms:W3CDTF">2006-08-16T00:00:00Z</dcterms:created>
  <dcterms:modified xsi:type="dcterms:W3CDTF">2017-07-03T20:45:18Z</dcterms:modified>
</cp:coreProperties>
</file>