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05" r:id="rId24"/>
    <p:sldId id="314" r:id="rId25"/>
    <p:sldId id="316" r:id="rId26"/>
    <p:sldId id="315" r:id="rId27"/>
    <p:sldId id="317" r:id="rId28"/>
    <p:sldId id="319" r:id="rId29"/>
    <p:sldId id="318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641240"/>
            <a:ext cx="3313355" cy="1702160"/>
          </a:xfrm>
        </p:spPr>
        <p:txBody>
          <a:bodyPr>
            <a:normAutofit/>
          </a:bodyPr>
          <a:lstStyle/>
          <a:p>
            <a:r>
              <a:rPr lang="en-CA" dirty="0"/>
              <a:t>Generics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76800"/>
            <a:ext cx="3309803" cy="126062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Ryan Scott</a:t>
            </a:r>
          </a:p>
          <a:p>
            <a:r>
              <a:rPr lang="en-CA" dirty="0"/>
              <a:t>PhD Student</a:t>
            </a:r>
            <a:br>
              <a:rPr lang="en-CA" dirty="0"/>
            </a:br>
            <a:r>
              <a:rPr lang="en-CA" dirty="0"/>
              <a:t>Computer Science</a:t>
            </a:r>
          </a:p>
          <a:p>
            <a:r>
              <a:rPr lang="en-CA" dirty="0"/>
              <a:t>University of Windsor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5895" y="762000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03-60-212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Object-Oriented 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175318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</a:t>
            </a:r>
            <a:r>
              <a:rPr lang="en-CA" sz="3600" dirty="0" err="1"/>
              <a:t>ArrayList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rgbClr val="FF0000"/>
                </a:solidFill>
              </a:rPr>
              <a:t>add</a:t>
            </a:r>
            <a:r>
              <a:rPr lang="en-CA" dirty="0">
                <a:solidFill>
                  <a:schemeClr val="tx1"/>
                </a:solidFill>
              </a:rPr>
              <a:t> method is used to put an element into the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list.add</a:t>
            </a:r>
            <a:r>
              <a:rPr lang="en-CA" dirty="0">
                <a:solidFill>
                  <a:schemeClr val="tx1"/>
                </a:solidFill>
              </a:rPr>
              <a:t>(“something”);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rgbClr val="FF0000"/>
                </a:solidFill>
              </a:rPr>
              <a:t>The method named add is overloaded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one-argument version adds the item to the first unused position of the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There is also a two-argument version that allows you to specify the position at which to add the element</a:t>
            </a:r>
          </a:p>
        </p:txBody>
      </p:sp>
    </p:spTree>
    <p:extLst>
      <p:ext uri="{BB962C8B-B14F-4D97-AF65-F5344CB8AC3E}">
        <p14:creationId xmlns:p14="http://schemas.microsoft.com/office/powerpoint/2010/main" val="358118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</a:t>
            </a:r>
            <a:r>
              <a:rPr lang="en-CA" sz="3600" dirty="0" err="1"/>
              <a:t>ArrayList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rgbClr val="FF0000"/>
                </a:solidFill>
              </a:rPr>
              <a:t>size</a:t>
            </a:r>
            <a:r>
              <a:rPr lang="en-CA" dirty="0">
                <a:solidFill>
                  <a:schemeClr val="tx1"/>
                </a:solidFill>
              </a:rPr>
              <a:t> method is used to find out </a:t>
            </a:r>
            <a:r>
              <a:rPr lang="en-CA" dirty="0">
                <a:solidFill>
                  <a:srgbClr val="FF0000"/>
                </a:solidFill>
              </a:rPr>
              <a:t>how many indices already have elements in the </a:t>
            </a:r>
            <a:r>
              <a:rPr lang="en-CA" dirty="0" err="1">
                <a:solidFill>
                  <a:srgbClr val="FF0000"/>
                </a:solidFill>
              </a:rPr>
              <a:t>ArrayList</a:t>
            </a:r>
            <a:endParaRPr lang="en-CA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howMany</a:t>
            </a:r>
            <a:r>
              <a:rPr lang="en-CA" dirty="0">
                <a:solidFill>
                  <a:schemeClr val="tx1"/>
                </a:solidFill>
              </a:rPr>
              <a:t> = </a:t>
            </a:r>
            <a:r>
              <a:rPr lang="en-CA" dirty="0" err="1">
                <a:solidFill>
                  <a:schemeClr val="tx1"/>
                </a:solidFill>
              </a:rPr>
              <a:t>list.size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rgbClr val="FF0000"/>
                </a:solidFill>
              </a:rPr>
              <a:t>set</a:t>
            </a:r>
            <a:r>
              <a:rPr lang="en-CA" dirty="0">
                <a:solidFill>
                  <a:schemeClr val="tx1"/>
                </a:solidFill>
              </a:rPr>
              <a:t> method is used to </a:t>
            </a:r>
            <a:r>
              <a:rPr lang="en-CA" dirty="0">
                <a:solidFill>
                  <a:srgbClr val="FF0000"/>
                </a:solidFill>
              </a:rPr>
              <a:t>replace any existing element</a:t>
            </a:r>
            <a:r>
              <a:rPr lang="en-CA" dirty="0">
                <a:solidFill>
                  <a:schemeClr val="tx1"/>
                </a:solidFill>
              </a:rPr>
              <a:t>, and the </a:t>
            </a:r>
            <a:r>
              <a:rPr lang="en-CA" dirty="0">
                <a:solidFill>
                  <a:srgbClr val="FF0000"/>
                </a:solidFill>
              </a:rPr>
              <a:t>get</a:t>
            </a:r>
            <a:r>
              <a:rPr lang="en-CA" dirty="0">
                <a:solidFill>
                  <a:schemeClr val="tx1"/>
                </a:solidFill>
              </a:rPr>
              <a:t> method is used to </a:t>
            </a:r>
            <a:r>
              <a:rPr lang="en-CA" dirty="0">
                <a:solidFill>
                  <a:srgbClr val="FF0000"/>
                </a:solidFill>
              </a:rPr>
              <a:t>access the value of any existing element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list.set</a:t>
            </a:r>
            <a:r>
              <a:rPr lang="en-CA" dirty="0">
                <a:solidFill>
                  <a:schemeClr val="tx1"/>
                </a:solidFill>
              </a:rPr>
              <a:t>(index, “something else”);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String thing = </a:t>
            </a:r>
            <a:r>
              <a:rPr lang="en-CA" dirty="0" err="1">
                <a:solidFill>
                  <a:schemeClr val="tx1"/>
                </a:solidFill>
              </a:rPr>
              <a:t>list.get</a:t>
            </a:r>
            <a:r>
              <a:rPr lang="en-CA" dirty="0">
                <a:solidFill>
                  <a:schemeClr val="tx1"/>
                </a:solidFill>
              </a:rPr>
              <a:t>(index);</a:t>
            </a:r>
          </a:p>
        </p:txBody>
      </p:sp>
    </p:spTree>
    <p:extLst>
      <p:ext uri="{BB962C8B-B14F-4D97-AF65-F5344CB8AC3E}">
        <p14:creationId xmlns:p14="http://schemas.microsoft.com/office/powerpoint/2010/main" val="186540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</a:t>
            </a:r>
            <a:r>
              <a:rPr lang="en-CA" sz="3600" dirty="0" err="1"/>
              <a:t>ArrayList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add vs. set: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Key distinction: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Add only adds to either the end of the list (1-argument version) or at the specified index (2-argument version), bumping all elements after it back in the list by one position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Set will replace an element in a position where there currently exists another element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For set, you cannot use an index where no element currently exists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Use the size method to determine the number of elements currently stored in the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1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r>
              <a:rPr lang="en-CA" sz="36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tools for manipulating arrays are quite limited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Just the square brackets notation and the length instance variable</a:t>
            </a:r>
          </a:p>
          <a:p>
            <a:r>
              <a:rPr lang="en-CA" dirty="0" err="1">
                <a:solidFill>
                  <a:schemeClr val="tx1"/>
                </a:solidFill>
              </a:rPr>
              <a:t>ArrayLists</a:t>
            </a:r>
            <a:r>
              <a:rPr lang="en-CA" dirty="0">
                <a:solidFill>
                  <a:schemeClr val="tx1"/>
                </a:solidFill>
              </a:rPr>
              <a:t> have a selection of powerful methods that can do all kinds of cool things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would take a lot of code to implement these tools with an array</a:t>
            </a:r>
          </a:p>
        </p:txBody>
      </p:sp>
    </p:spTree>
    <p:extLst>
      <p:ext uri="{BB962C8B-B14F-4D97-AF65-F5344CB8AC3E}">
        <p14:creationId xmlns:p14="http://schemas.microsoft.com/office/powerpoint/2010/main" val="269596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r>
              <a:rPr lang="en-CA" sz="36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BE303-F839-4C41-8F49-AE82CBF6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133600"/>
            <a:ext cx="7391400" cy="30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2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r>
              <a:rPr lang="en-CA" sz="36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44950-DEB0-4250-84DE-FC90D8E4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49" y="2171859"/>
            <a:ext cx="6778501" cy="38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7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r>
              <a:rPr lang="en-CA" sz="36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2737A-98FF-4F55-9713-8D1EDE20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49" y="2004750"/>
            <a:ext cx="7007101" cy="42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1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r>
              <a:rPr lang="en-CA" sz="36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72291-BE63-421C-9325-120F6983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09800"/>
            <a:ext cx="7696200" cy="29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3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r>
              <a:rPr lang="en-CA" sz="36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AD7AA-CBB4-4B6F-886B-E808E2B0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49" y="1937995"/>
            <a:ext cx="7007101" cy="43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r>
              <a:rPr lang="en-CA" sz="36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B0FDB-E335-4F91-B292-F7A00663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60924"/>
            <a:ext cx="7239000" cy="45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5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Generics</a:t>
            </a:r>
          </a:p>
          <a:p>
            <a:pPr lvl="1"/>
            <a:r>
              <a:rPr lang="en-CA" dirty="0"/>
              <a:t>Example: </a:t>
            </a:r>
            <a:r>
              <a:rPr lang="en-CA" dirty="0" err="1"/>
              <a:t>ArrayList</a:t>
            </a:r>
            <a:endParaRPr lang="en-CA" dirty="0"/>
          </a:p>
          <a:p>
            <a:r>
              <a:rPr lang="en-CA" dirty="0"/>
              <a:t>User-Defined Generics</a:t>
            </a:r>
          </a:p>
          <a:p>
            <a:pPr lvl="1"/>
            <a:r>
              <a:rPr lang="en-CA" dirty="0"/>
              <a:t>Single-Typed Generics</a:t>
            </a:r>
          </a:p>
          <a:p>
            <a:pPr lvl="1"/>
            <a:r>
              <a:rPr lang="en-CA" dirty="0"/>
              <a:t>Multiple-Typed Generics</a:t>
            </a:r>
          </a:p>
          <a:p>
            <a:pPr lvl="1"/>
            <a:r>
              <a:rPr lang="en-CA" dirty="0"/>
              <a:t>Bounding Generics</a:t>
            </a:r>
          </a:p>
        </p:txBody>
      </p:sp>
    </p:spTree>
    <p:extLst>
      <p:ext uri="{BB962C8B-B14F-4D97-AF65-F5344CB8AC3E}">
        <p14:creationId xmlns:p14="http://schemas.microsoft.com/office/powerpoint/2010/main" val="294296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r>
              <a:rPr lang="en-CA" sz="36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BBAD8-0F5D-4630-A9C7-9231B86D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96097"/>
            <a:ext cx="7696200" cy="20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2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r>
              <a:rPr lang="en-CA" sz="36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42312-6571-494C-9A0E-C4B9D21D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3" y="2026291"/>
            <a:ext cx="7458634" cy="41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41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r>
              <a:rPr lang="en-CA" sz="36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DC44A-F3F6-4EBD-9151-2C34BC2F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62" y="2286000"/>
            <a:ext cx="7315200" cy="25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4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r>
              <a:rPr lang="en-CA" sz="36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You will notice that some parameters are of </a:t>
            </a:r>
            <a:r>
              <a:rPr lang="en-CA" dirty="0" err="1">
                <a:solidFill>
                  <a:schemeClr val="tx1"/>
                </a:solidFill>
              </a:rPr>
              <a:t>Base_Type</a:t>
            </a:r>
            <a:r>
              <a:rPr lang="en-CA" dirty="0">
                <a:solidFill>
                  <a:schemeClr val="tx1"/>
                </a:solidFill>
              </a:rPr>
              <a:t> and others are of type Object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Any ideas why?</a:t>
            </a:r>
          </a:p>
        </p:txBody>
      </p:sp>
    </p:spTree>
    <p:extLst>
      <p:ext uri="{BB962C8B-B14F-4D97-AF65-F5344CB8AC3E}">
        <p14:creationId xmlns:p14="http://schemas.microsoft.com/office/powerpoint/2010/main" val="142897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r>
              <a:rPr lang="en-CA" sz="36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You will notice that some parameters are of </a:t>
            </a:r>
            <a:r>
              <a:rPr lang="en-CA" dirty="0" err="1">
                <a:solidFill>
                  <a:schemeClr val="tx1"/>
                </a:solidFill>
              </a:rPr>
              <a:t>Base_Type</a:t>
            </a:r>
            <a:r>
              <a:rPr lang="en-CA" dirty="0">
                <a:solidFill>
                  <a:schemeClr val="tx1"/>
                </a:solidFill>
              </a:rPr>
              <a:t> and others are of type Object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Any ideas why?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It is because the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class implements a number of interfaces and also inherits some methods from its various ancestor classes (for example, the equals method)</a:t>
            </a:r>
          </a:p>
        </p:txBody>
      </p:sp>
    </p:spTree>
    <p:extLst>
      <p:ext uri="{BB962C8B-B14F-4D97-AF65-F5344CB8AC3E}">
        <p14:creationId xmlns:p14="http://schemas.microsoft.com/office/powerpoint/2010/main" val="260020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The For 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class is an example of a </a:t>
            </a:r>
            <a:r>
              <a:rPr lang="en-CA" dirty="0">
                <a:solidFill>
                  <a:srgbClr val="FF0000"/>
                </a:solidFill>
              </a:rPr>
              <a:t>collection</a:t>
            </a:r>
            <a:r>
              <a:rPr lang="en-CA" dirty="0">
                <a:solidFill>
                  <a:schemeClr val="tx1"/>
                </a:solidFill>
              </a:rPr>
              <a:t> class</a:t>
            </a:r>
          </a:p>
          <a:p>
            <a:r>
              <a:rPr lang="en-CA" dirty="0">
                <a:solidFill>
                  <a:schemeClr val="tx1"/>
                </a:solidFill>
              </a:rPr>
              <a:t>Since Java 5.0, Java has added a new kind of for loop called a for-each loop (AKA enhanced for loop)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is a for loop that is designed to automatically cycle through all the elements in a collection (such as an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Let’s look at a code example!</a:t>
            </a:r>
          </a:p>
        </p:txBody>
      </p:sp>
    </p:spTree>
    <p:extLst>
      <p:ext uri="{BB962C8B-B14F-4D97-AF65-F5344CB8AC3E}">
        <p14:creationId xmlns:p14="http://schemas.microsoft.com/office/powerpoint/2010/main" val="4163807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A Stack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What’s a stack?</a:t>
            </a:r>
          </a:p>
        </p:txBody>
      </p:sp>
    </p:spTree>
    <p:extLst>
      <p:ext uri="{BB962C8B-B14F-4D97-AF65-F5344CB8AC3E}">
        <p14:creationId xmlns:p14="http://schemas.microsoft.com/office/powerpoint/2010/main" val="4278203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A Stack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What’s a stack?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is a data structure akin to a stack of plates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You add any new element to the top of the stack, and you also remove elements from the top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You don’t take a plate from the bottom of a stack of plates (you can try, but you’re probably going to break some plates)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What’s a basic stack need?</a:t>
            </a:r>
          </a:p>
        </p:txBody>
      </p:sp>
    </p:spTree>
    <p:extLst>
      <p:ext uri="{BB962C8B-B14F-4D97-AF65-F5344CB8AC3E}">
        <p14:creationId xmlns:p14="http://schemas.microsoft.com/office/powerpoint/2010/main" val="418761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A Stack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What’s a stack?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is a data structure akin to a stack of plates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You add any new element to the top of the stack, and you also remove elements from the top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You don’t take a plate from the bottom of a stack of plates (you can try, but you’re probably going to break some plates)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What’s a basic stack need?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Some push method to add to the top of the stack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pop method to remove from the top of the stack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method to check if the stack is empty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</a:t>
            </a:r>
            <a:r>
              <a:rPr lang="en-CA" dirty="0" err="1">
                <a:solidFill>
                  <a:schemeClr val="tx1"/>
                </a:solidFill>
              </a:rPr>
              <a:t>toString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15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A Stack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Let’s look at a code example</a:t>
            </a:r>
          </a:p>
          <a:p>
            <a:r>
              <a:rPr lang="en-CA" dirty="0">
                <a:solidFill>
                  <a:schemeClr val="tx1"/>
                </a:solidFill>
              </a:rPr>
              <a:t>Notes: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Stack class is made generic (it has a type parameter, and the type is T which means it can be anything)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is implemented using an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, which is of the same type as the stack (T)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Note the use of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methods such as size, add, remove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for-each loop in the </a:t>
            </a:r>
            <a:r>
              <a:rPr lang="en-CA" dirty="0" err="1">
                <a:solidFill>
                  <a:schemeClr val="tx1"/>
                </a:solidFill>
              </a:rPr>
              <a:t>toString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The use of the </a:t>
            </a:r>
            <a:r>
              <a:rPr lang="en-CA" dirty="0" err="1">
                <a:solidFill>
                  <a:schemeClr val="tx1"/>
                </a:solidFill>
              </a:rPr>
              <a:t>StackGeneric</a:t>
            </a:r>
            <a:r>
              <a:rPr lang="en-CA" dirty="0">
                <a:solidFill>
                  <a:schemeClr val="tx1"/>
                </a:solidFill>
              </a:rPr>
              <a:t> class in main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Wrapper class Integer, not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8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With Java 5.0, Java allows class and method </a:t>
            </a:r>
            <a:r>
              <a:rPr lang="en-CA" dirty="0">
                <a:solidFill>
                  <a:srgbClr val="FF0000"/>
                </a:solidFill>
              </a:rPr>
              <a:t>definitions that include parameters for types</a:t>
            </a:r>
          </a:p>
          <a:p>
            <a:r>
              <a:rPr lang="en-CA" dirty="0">
                <a:solidFill>
                  <a:schemeClr val="tx1"/>
                </a:solidFill>
              </a:rPr>
              <a:t>Such a definition is called </a:t>
            </a:r>
            <a:r>
              <a:rPr lang="en-CA" dirty="0">
                <a:solidFill>
                  <a:srgbClr val="FF0000"/>
                </a:solidFill>
              </a:rPr>
              <a:t>generic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Generic programming with a type parameter enables code to be written that applies to any class, with potential restrictions on the class</a:t>
            </a:r>
          </a:p>
        </p:txBody>
      </p:sp>
    </p:spTree>
    <p:extLst>
      <p:ext uri="{BB962C8B-B14F-4D97-AF65-F5344CB8AC3E}">
        <p14:creationId xmlns:p14="http://schemas.microsoft.com/office/powerpoint/2010/main" val="2925181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User-Defined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 class definition with a type parameter (AKA a generic class definition) is stored in a file and compiled just like any other class</a:t>
            </a:r>
          </a:p>
          <a:p>
            <a:r>
              <a:rPr lang="en-CA" dirty="0">
                <a:solidFill>
                  <a:schemeClr val="tx1"/>
                </a:solidFill>
              </a:rPr>
              <a:t>Once a parameterized class is compiled, it can be used just like any other class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However, </a:t>
            </a:r>
            <a:r>
              <a:rPr lang="en-CA" dirty="0">
                <a:solidFill>
                  <a:srgbClr val="FF0000"/>
                </a:solidFill>
              </a:rPr>
              <a:t>it requires that the class type for the type parameter is specified during use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You can instantiate the generic class as follows: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Sample&lt;String&gt; object = new Sample&lt;String&gt;();</a:t>
            </a:r>
          </a:p>
        </p:txBody>
      </p:sp>
    </p:spTree>
    <p:extLst>
      <p:ext uri="{BB962C8B-B14F-4D97-AF65-F5344CB8AC3E}">
        <p14:creationId xmlns:p14="http://schemas.microsoft.com/office/powerpoint/2010/main" val="1856064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User-Defined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 very basic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02999-7B09-4E50-B537-F731054B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55579"/>
            <a:ext cx="7772400" cy="35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31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User-Defined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The type parameter is given in angular brackets after the class name in the class definition</a:t>
            </a:r>
          </a:p>
          <a:p>
            <a:r>
              <a:rPr lang="en-CA" dirty="0">
                <a:solidFill>
                  <a:schemeClr val="tx1"/>
                </a:solidFill>
              </a:rPr>
              <a:t>Any </a:t>
            </a:r>
            <a:r>
              <a:rPr lang="en-CA" dirty="0">
                <a:solidFill>
                  <a:srgbClr val="FF0000"/>
                </a:solidFill>
              </a:rPr>
              <a:t>non-keyword</a:t>
            </a:r>
            <a:r>
              <a:rPr lang="en-CA" dirty="0">
                <a:solidFill>
                  <a:schemeClr val="tx1"/>
                </a:solidFill>
              </a:rPr>
              <a:t> identifier can be used for the type parameter, but by convention the parameter starts with an uppercase letter (T is classically used)</a:t>
            </a:r>
          </a:p>
          <a:p>
            <a:r>
              <a:rPr lang="en-CA" dirty="0">
                <a:solidFill>
                  <a:srgbClr val="FF0000"/>
                </a:solidFill>
              </a:rPr>
              <a:t>The type parameter can be used like any other class type in the definition of a class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You can make variables with it or even instantiate other generics with it (as you saw in the </a:t>
            </a:r>
            <a:r>
              <a:rPr lang="en-CA" dirty="0" err="1">
                <a:solidFill>
                  <a:schemeClr val="tx1"/>
                </a:solidFill>
              </a:rPr>
              <a:t>StackGeneric</a:t>
            </a:r>
            <a:r>
              <a:rPr lang="en-CA" dirty="0">
                <a:solidFill>
                  <a:schemeClr val="tx1"/>
                </a:solidFill>
              </a:rPr>
              <a:t> example)</a:t>
            </a:r>
          </a:p>
        </p:txBody>
      </p:sp>
    </p:spTree>
    <p:extLst>
      <p:ext uri="{BB962C8B-B14F-4D97-AF65-F5344CB8AC3E}">
        <p14:creationId xmlns:p14="http://schemas.microsoft.com/office/powerpoint/2010/main" val="3343272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User-Defined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generic ordered pair of same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70BA3-72CA-4E73-AB1C-5A8B2892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81" y="2667000"/>
            <a:ext cx="6607438" cy="36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1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User-Defined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generic ordered pair of same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9CAB4-560E-4B63-9C1B-B517BAE4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5349"/>
            <a:ext cx="5029199" cy="35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84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User-Defined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generic ordered pair of same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9778B-34EF-4544-BCB6-87F61CA5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62" y="2895600"/>
            <a:ext cx="7620000" cy="289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05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User-Defined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generic ordered pair of same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26A76-C727-4947-817B-2ACDBDEC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9" y="2667000"/>
            <a:ext cx="7255801" cy="34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18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User-Defined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Using such a class…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3025D-F01E-4E8A-B5BF-0EA3E525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62" y="2667000"/>
            <a:ext cx="7010400" cy="36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5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User-Defined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Using such a class…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85F52-2CD7-453C-8C9D-BD1096D6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28" y="2757288"/>
            <a:ext cx="7019544" cy="34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89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User-Defined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Using such a class…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7BDBA-EC33-4339-BF05-9ADAF85A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7924800" cy="283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5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Classes and methods can have a </a:t>
            </a:r>
            <a:r>
              <a:rPr lang="en-CA" dirty="0">
                <a:solidFill>
                  <a:srgbClr val="FF0000"/>
                </a:solidFill>
              </a:rPr>
              <a:t>type parameter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type parameter can have any class type plugged in, </a:t>
            </a:r>
            <a:r>
              <a:rPr lang="en-CA" dirty="0">
                <a:solidFill>
                  <a:srgbClr val="FF0000"/>
                </a:solidFill>
              </a:rPr>
              <a:t>no primitives </a:t>
            </a:r>
            <a:r>
              <a:rPr lang="en-CA" dirty="0">
                <a:solidFill>
                  <a:schemeClr val="tx1"/>
                </a:solidFill>
              </a:rPr>
              <a:t>though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When a specific type is plugged in, this produces a specific class type or method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Traditionally, a single uppercase letter is used to represent a type parameter, but any non-keyword identifier may be used</a:t>
            </a:r>
          </a:p>
        </p:txBody>
      </p:sp>
    </p:spTree>
    <p:extLst>
      <p:ext uri="{BB962C8B-B14F-4D97-AF65-F5344CB8AC3E}">
        <p14:creationId xmlns:p14="http://schemas.microsoft.com/office/powerpoint/2010/main" val="3968237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User-Defined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solidFill>
                  <a:schemeClr val="tx1"/>
                </a:solidFill>
              </a:rPr>
              <a:t>Pitfall: The constructor and the calling of the constructor appear rather different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Although the class name in a generic class definition has a type parameter, the constructor definition does not use such a syntax (such as below)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public Pair&lt;T&gt;()	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 THIS IS WRONG!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A constructor uses the type parameter as parameters in the constructor, but angular brackets are not used (such as below)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Pair(T first, T second)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However, when you instantiate a generic, the angular brackets are used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Pair&lt;String&gt; pair = new Pair&lt;String&gt;(“Happy”, “Day”);</a:t>
            </a:r>
          </a:p>
        </p:txBody>
      </p:sp>
    </p:spTree>
    <p:extLst>
      <p:ext uri="{BB962C8B-B14F-4D97-AF65-F5344CB8AC3E}">
        <p14:creationId xmlns:p14="http://schemas.microsoft.com/office/powerpoint/2010/main" val="3768288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Multiple-Typed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We have only showed single-typed generics so far (to aid in your understanding)</a:t>
            </a:r>
          </a:p>
          <a:p>
            <a:r>
              <a:rPr lang="en-CA" dirty="0">
                <a:solidFill>
                  <a:srgbClr val="FF0000"/>
                </a:solidFill>
              </a:rPr>
              <a:t>You can, however, take as many types as you like as type parameters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Simply list multiple type parameters in a list of angular brackets, separated by commas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</a:t>
            </a:r>
            <a:r>
              <a:rPr lang="en-CA" dirty="0" err="1">
                <a:solidFill>
                  <a:schemeClr val="tx1"/>
                </a:solidFill>
              </a:rPr>
              <a:t>TwoTypePair</a:t>
            </a:r>
            <a:r>
              <a:rPr lang="en-CA" dirty="0">
                <a:solidFill>
                  <a:schemeClr val="tx1"/>
                </a:solidFill>
              </a:rPr>
              <a:t>&lt;T1, T2&gt;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</a:t>
            </a:r>
            <a:r>
              <a:rPr lang="en-CA" dirty="0" err="1">
                <a:solidFill>
                  <a:schemeClr val="tx1"/>
                </a:solidFill>
              </a:rPr>
              <a:t>TwoTypePair</a:t>
            </a:r>
            <a:r>
              <a:rPr lang="en-CA" dirty="0">
                <a:solidFill>
                  <a:schemeClr val="tx1"/>
                </a:solidFill>
              </a:rPr>
              <a:t>&lt;T, U&gt;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3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Multiple-Typed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C2D94-5875-4896-A036-1ACD158C3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62" y="2286000"/>
            <a:ext cx="7162800" cy="37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09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Multiple-Typed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9C34-070F-4E33-A63E-FCFBDC1E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9" y="2286000"/>
            <a:ext cx="6328201" cy="40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6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Multiple-Typed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A80C4-E00E-4385-8835-30B6A38F5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9105"/>
            <a:ext cx="7467600" cy="28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3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Multiple-Typed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BE212-8EA5-417E-A1EA-6885B0D3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62" y="2255282"/>
            <a:ext cx="7467600" cy="37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8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Bounding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/>
          </a:bodyPr>
          <a:lstStyle/>
          <a:p>
            <a:r>
              <a:rPr lang="en-CA" dirty="0">
                <a:solidFill>
                  <a:schemeClr val="tx1"/>
                </a:solidFill>
              </a:rPr>
              <a:t>In many cases it makes sense to </a:t>
            </a:r>
            <a:r>
              <a:rPr lang="en-CA" dirty="0">
                <a:solidFill>
                  <a:srgbClr val="FF0000"/>
                </a:solidFill>
              </a:rPr>
              <a:t>bound (restrict) the possible types that can be plugged in for a type parameter (let’s say, T)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For instance, maybe I only want T to be of type Comparable for a particular generic class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public class </a:t>
            </a:r>
            <a:r>
              <a:rPr lang="en-CA" dirty="0" err="1">
                <a:solidFill>
                  <a:srgbClr val="FF0000"/>
                </a:solidFill>
              </a:rPr>
              <a:t>OurClass</a:t>
            </a:r>
            <a:r>
              <a:rPr lang="en-CA" dirty="0">
                <a:solidFill>
                  <a:srgbClr val="FF0000"/>
                </a:solidFill>
              </a:rPr>
              <a:t>&lt;T extends Comparable&gt;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“extends Comparable” restricts the type parameter T to a class that implements Comparable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Attempting to plug in a type for T which does not implement Comparable will result in a compile-time error</a:t>
            </a:r>
          </a:p>
        </p:txBody>
      </p:sp>
    </p:spTree>
    <p:extLst>
      <p:ext uri="{BB962C8B-B14F-4D97-AF65-F5344CB8AC3E}">
        <p14:creationId xmlns:p14="http://schemas.microsoft.com/office/powerpoint/2010/main" val="639250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tx1"/>
                </a:solidFill>
              </a:rPr>
              <a:t>Bounding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The restriction can be either a class name or an interface name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it is a class name, only that class or its subclasses can be used for the type parameter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it is an interface, only classes that implement the interface can be used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Example&lt;T extends Class1&gt;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 bounding expression may contain multiple interfaces and up to one class</a:t>
            </a:r>
          </a:p>
          <a:p>
            <a:r>
              <a:rPr lang="en-CA" dirty="0">
                <a:solidFill>
                  <a:schemeClr val="tx1"/>
                </a:solidFill>
              </a:rPr>
              <a:t>If there is more than one type parameter, the syntax is as follows: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Two&lt;T1 extends Class1, T2 extends Class2 &amp; Comparable&gt;</a:t>
            </a:r>
          </a:p>
        </p:txBody>
      </p:sp>
    </p:spTree>
    <p:extLst>
      <p:ext uri="{BB962C8B-B14F-4D97-AF65-F5344CB8AC3E}">
        <p14:creationId xmlns:p14="http://schemas.microsoft.com/office/powerpoint/2010/main" val="33433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is a class in the standard Java libraries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Unlike arrays, which have fixed length once they have been created, an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is an object that can grow or shrink during runtime</a:t>
            </a:r>
          </a:p>
          <a:p>
            <a:r>
              <a:rPr lang="en-CA" dirty="0">
                <a:solidFill>
                  <a:schemeClr val="tx1"/>
                </a:solidFill>
              </a:rPr>
              <a:t>In general, an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rgbClr val="FF0000"/>
                </a:solidFill>
              </a:rPr>
              <a:t>serves the same purpose as an array, except it is more flexible</a:t>
            </a:r>
          </a:p>
          <a:p>
            <a:r>
              <a:rPr lang="en-CA" dirty="0">
                <a:solidFill>
                  <a:schemeClr val="tx1"/>
                </a:solidFill>
              </a:rPr>
              <a:t>We are discussing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because it is a predefined class in Java that is defined as generic</a:t>
            </a:r>
          </a:p>
        </p:txBody>
      </p:sp>
    </p:spTree>
    <p:extLst>
      <p:ext uri="{BB962C8B-B14F-4D97-AF65-F5344CB8AC3E}">
        <p14:creationId xmlns:p14="http://schemas.microsoft.com/office/powerpoint/2010/main" val="99732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class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is implemented using an array as a private instance variable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When this hidden array is full, a new and larger hidden array is created and the data is transferred to this new array</a:t>
            </a:r>
          </a:p>
        </p:txBody>
      </p:sp>
    </p:spTree>
    <p:extLst>
      <p:ext uri="{BB962C8B-B14F-4D97-AF65-F5344CB8AC3E}">
        <p14:creationId xmlns:p14="http://schemas.microsoft.com/office/powerpoint/2010/main" val="298110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ArrayList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So why do we not always use an </a:t>
            </a:r>
            <a:r>
              <a:rPr lang="en-CA" dirty="0" err="1">
                <a:solidFill>
                  <a:srgbClr val="FF0000"/>
                </a:solidFill>
              </a:rPr>
              <a:t>ArrayList</a:t>
            </a:r>
            <a:r>
              <a:rPr lang="en-CA" dirty="0">
                <a:solidFill>
                  <a:srgbClr val="FF0000"/>
                </a:solidFill>
              </a:rPr>
              <a:t> then?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Arrays are more efficient than </a:t>
            </a:r>
            <a:r>
              <a:rPr lang="en-CA" dirty="0" err="1">
                <a:solidFill>
                  <a:schemeClr val="tx1"/>
                </a:solidFill>
              </a:rPr>
              <a:t>ArrayLists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 err="1">
                <a:solidFill>
                  <a:schemeClr val="tx1"/>
                </a:solidFill>
              </a:rPr>
              <a:t>ArrayLists</a:t>
            </a:r>
            <a:r>
              <a:rPr lang="en-CA" dirty="0">
                <a:solidFill>
                  <a:schemeClr val="tx1"/>
                </a:solidFill>
              </a:rPr>
              <a:t> do not have that convenient [] notation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base type of an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must be a class type, it cannot be primitive like you can do with arrays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Not that big of a deal anymore with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automatic boxing/unboxing of primitives</a:t>
            </a:r>
          </a:p>
          <a:p>
            <a:pPr marL="685800" lvl="2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1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</a:t>
            </a:r>
            <a:r>
              <a:rPr lang="en-CA" sz="3600" dirty="0" err="1"/>
              <a:t>ArrayList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In order to make use of the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class, it must first be imported from the package </a:t>
            </a:r>
            <a:r>
              <a:rPr lang="en-CA" dirty="0" err="1">
                <a:solidFill>
                  <a:schemeClr val="tx1"/>
                </a:solidFill>
              </a:rPr>
              <a:t>java.util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An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is created and named in the same way as an object of any other class, except that you </a:t>
            </a:r>
            <a:r>
              <a:rPr lang="en-CA" dirty="0">
                <a:solidFill>
                  <a:srgbClr val="FF0000"/>
                </a:solidFill>
              </a:rPr>
              <a:t>specify the base type as follows</a:t>
            </a:r>
            <a:r>
              <a:rPr lang="en-CA" dirty="0">
                <a:solidFill>
                  <a:schemeClr val="tx1"/>
                </a:solidFill>
              </a:rPr>
              <a:t>: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rgbClr val="FF0000"/>
                </a:solidFill>
              </a:rPr>
              <a:t>ArrayList</a:t>
            </a:r>
            <a:r>
              <a:rPr lang="en-CA" dirty="0">
                <a:solidFill>
                  <a:srgbClr val="FF0000"/>
                </a:solidFill>
              </a:rPr>
              <a:t>&lt;Type&gt; </a:t>
            </a:r>
            <a:r>
              <a:rPr lang="en-CA" dirty="0" err="1">
                <a:solidFill>
                  <a:srgbClr val="FF0000"/>
                </a:solidFill>
              </a:rPr>
              <a:t>aList</a:t>
            </a:r>
            <a:r>
              <a:rPr lang="en-CA" dirty="0">
                <a:solidFill>
                  <a:srgbClr val="FF0000"/>
                </a:solidFill>
              </a:rPr>
              <a:t> = new </a:t>
            </a:r>
            <a:r>
              <a:rPr lang="en-CA" dirty="0" err="1">
                <a:solidFill>
                  <a:srgbClr val="FF0000"/>
                </a:solidFill>
              </a:rPr>
              <a:t>ArrayList</a:t>
            </a:r>
            <a:r>
              <a:rPr lang="en-CA" dirty="0">
                <a:solidFill>
                  <a:srgbClr val="FF0000"/>
                </a:solidFill>
              </a:rPr>
              <a:t>&lt;Type&gt;();</a:t>
            </a:r>
          </a:p>
        </p:txBody>
      </p:sp>
    </p:spTree>
    <p:extLst>
      <p:ext uri="{BB962C8B-B14F-4D97-AF65-F5344CB8AC3E}">
        <p14:creationId xmlns:p14="http://schemas.microsoft.com/office/powerpoint/2010/main" val="61869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</a:t>
            </a:r>
            <a:r>
              <a:rPr lang="en-CA" sz="3600" dirty="0" err="1"/>
              <a:t>ArrayList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 initial capacity can also be specified when creating an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The following code creates an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that stores objects of the base type String with an initial capacity of 20 items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rgbClr val="FF0000"/>
                </a:solidFill>
              </a:rPr>
              <a:t>&lt;String&gt;</a:t>
            </a:r>
            <a:r>
              <a:rPr lang="en-CA" dirty="0">
                <a:solidFill>
                  <a:schemeClr val="tx1"/>
                </a:solidFill>
              </a:rPr>
              <a:t> list = new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rgbClr val="FF0000"/>
                </a:solidFill>
              </a:rPr>
              <a:t>&lt;String&gt;</a:t>
            </a:r>
            <a:r>
              <a:rPr lang="en-CA" dirty="0">
                <a:solidFill>
                  <a:schemeClr val="tx1"/>
                </a:solidFill>
              </a:rPr>
              <a:t>(20);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Specifying an initial capacity does not limit the size to which an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can eventually grow</a:t>
            </a:r>
          </a:p>
          <a:p>
            <a:r>
              <a:rPr lang="en-CA" dirty="0">
                <a:solidFill>
                  <a:schemeClr val="tx1"/>
                </a:solidFill>
              </a:rPr>
              <a:t>Note that the base type of an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is specified as a </a:t>
            </a:r>
            <a:r>
              <a:rPr lang="en-CA" dirty="0">
                <a:solidFill>
                  <a:srgbClr val="FF0000"/>
                </a:solidFill>
              </a:rPr>
              <a:t>type parameter</a:t>
            </a:r>
          </a:p>
        </p:txBody>
      </p:sp>
    </p:spTree>
    <p:extLst>
      <p:ext uri="{BB962C8B-B14F-4D97-AF65-F5344CB8AC3E}">
        <p14:creationId xmlns:p14="http://schemas.microsoft.com/office/powerpoint/2010/main" val="3851665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20695</TotalTime>
  <Words>1688</Words>
  <Application>Microsoft Office PowerPoint</Application>
  <PresentationFormat>On-screen Show (4:3)</PresentationFormat>
  <Paragraphs>210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Century Gothic</vt:lpstr>
      <vt:lpstr>Wingdings</vt:lpstr>
      <vt:lpstr>Wingdings 2</vt:lpstr>
      <vt:lpstr>Austin</vt:lpstr>
      <vt:lpstr>Generics</vt:lpstr>
      <vt:lpstr>Outline</vt:lpstr>
      <vt:lpstr>Generics</vt:lpstr>
      <vt:lpstr>Generics</vt:lpstr>
      <vt:lpstr>ArrayList</vt:lpstr>
      <vt:lpstr>ArrayList</vt:lpstr>
      <vt:lpstr>ArrayList</vt:lpstr>
      <vt:lpstr>Using ArrayList</vt:lpstr>
      <vt:lpstr>Using ArrayList</vt:lpstr>
      <vt:lpstr>Using ArrayList</vt:lpstr>
      <vt:lpstr>Using ArrayList</vt:lpstr>
      <vt:lpstr>Using ArrayList</vt:lpstr>
      <vt:lpstr>ArrayList Methods</vt:lpstr>
      <vt:lpstr>ArrayList Methods</vt:lpstr>
      <vt:lpstr>ArrayList Methods</vt:lpstr>
      <vt:lpstr>ArrayList Methods</vt:lpstr>
      <vt:lpstr>ArrayList Methods</vt:lpstr>
      <vt:lpstr>ArrayList Methods</vt:lpstr>
      <vt:lpstr>ArrayList Methods</vt:lpstr>
      <vt:lpstr>ArrayList Methods</vt:lpstr>
      <vt:lpstr>ArrayList Methods</vt:lpstr>
      <vt:lpstr>ArrayList Methods</vt:lpstr>
      <vt:lpstr>ArrayList Methods</vt:lpstr>
      <vt:lpstr>ArrayList Methods</vt:lpstr>
      <vt:lpstr>The For Each Loop</vt:lpstr>
      <vt:lpstr>A Stack Example</vt:lpstr>
      <vt:lpstr>A Stack Example</vt:lpstr>
      <vt:lpstr>A Stack Example</vt:lpstr>
      <vt:lpstr>A Stack Example</vt:lpstr>
      <vt:lpstr>User-Defined Generics</vt:lpstr>
      <vt:lpstr>User-Defined Generics</vt:lpstr>
      <vt:lpstr>User-Defined Generics</vt:lpstr>
      <vt:lpstr>User-Defined Generics</vt:lpstr>
      <vt:lpstr>User-Defined Generics</vt:lpstr>
      <vt:lpstr>User-Defined Generics</vt:lpstr>
      <vt:lpstr>User-Defined Generics</vt:lpstr>
      <vt:lpstr>User-Defined Generics</vt:lpstr>
      <vt:lpstr>User-Defined Generics</vt:lpstr>
      <vt:lpstr>User-Defined Generics</vt:lpstr>
      <vt:lpstr>User-Defined Generics</vt:lpstr>
      <vt:lpstr>Multiple-Typed Generics</vt:lpstr>
      <vt:lpstr>Multiple-Typed Generics</vt:lpstr>
      <vt:lpstr>Multiple-Typed Generics</vt:lpstr>
      <vt:lpstr>Multiple-Typed Generics</vt:lpstr>
      <vt:lpstr>Multiple-Typed Generics</vt:lpstr>
      <vt:lpstr>Bounding Generics</vt:lpstr>
      <vt:lpstr>Bounding Generics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1168</cp:revision>
  <dcterms:created xsi:type="dcterms:W3CDTF">2006-08-16T00:00:00Z</dcterms:created>
  <dcterms:modified xsi:type="dcterms:W3CDTF">2017-07-10T03:19:31Z</dcterms:modified>
</cp:coreProperties>
</file>