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3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18" r:id="rId13"/>
    <p:sldId id="301" r:id="rId14"/>
    <p:sldId id="303" r:id="rId15"/>
    <p:sldId id="302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5" r:id="rId25"/>
    <p:sldId id="316" r:id="rId26"/>
    <p:sldId id="317" r:id="rId27"/>
    <p:sldId id="31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41240"/>
            <a:ext cx="3313355" cy="1702160"/>
          </a:xfrm>
        </p:spPr>
        <p:txBody>
          <a:bodyPr>
            <a:normAutofit/>
          </a:bodyPr>
          <a:lstStyle/>
          <a:p>
            <a:r>
              <a:rPr lang="en-CA" dirty="0"/>
              <a:t>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76800"/>
            <a:ext cx="3309803" cy="126062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Ryan Scott</a:t>
            </a:r>
          </a:p>
          <a:p>
            <a:r>
              <a:rPr lang="en-CA" dirty="0"/>
              <a:t>PhD Student</a:t>
            </a:r>
            <a:br>
              <a:rPr lang="en-CA" dirty="0"/>
            </a:br>
            <a:r>
              <a:rPr lang="en-CA" dirty="0"/>
              <a:t>Computer Science</a:t>
            </a:r>
          </a:p>
          <a:p>
            <a:r>
              <a:rPr lang="en-CA" dirty="0"/>
              <a:t>University of Windsor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5895" y="762000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03-60-212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Object-Oriented 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175318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You generally don’t plan every single thing you do in your life, thinking of every contingency and planning all of your outs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You </a:t>
            </a:r>
            <a:r>
              <a:rPr lang="en-CA" dirty="0">
                <a:solidFill>
                  <a:srgbClr val="FF0000"/>
                </a:solidFill>
              </a:rPr>
              <a:t>proceed as though the day were normal, and handle issues when they arise</a:t>
            </a:r>
          </a:p>
          <a:p>
            <a:r>
              <a:rPr lang="en-CA" dirty="0">
                <a:solidFill>
                  <a:schemeClr val="tx1"/>
                </a:solidFill>
              </a:rPr>
              <a:t>In Java (and several other OOP languages), we do the same – </a:t>
            </a:r>
            <a:r>
              <a:rPr lang="en-CA" dirty="0">
                <a:solidFill>
                  <a:srgbClr val="FF0000"/>
                </a:solidFill>
              </a:rPr>
              <a:t>handle issues when they arise</a:t>
            </a:r>
          </a:p>
          <a:p>
            <a:r>
              <a:rPr lang="en-CA" dirty="0">
                <a:solidFill>
                  <a:schemeClr val="tx1"/>
                </a:solidFill>
              </a:rPr>
              <a:t>If we wrote our every contingency, code would become way too difficult to read, understand, or maintain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Almost any line of code contains something that could cause an issue</a:t>
            </a:r>
          </a:p>
        </p:txBody>
      </p:sp>
    </p:spTree>
    <p:extLst>
      <p:ext uri="{BB962C8B-B14F-4D97-AF65-F5344CB8AC3E}">
        <p14:creationId xmlns:p14="http://schemas.microsoft.com/office/powerpoint/2010/main" val="354773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Java’s Approach</a:t>
            </a:r>
            <a:br>
              <a:rPr lang="en-CA" sz="3600" dirty="0"/>
            </a:br>
            <a:r>
              <a:rPr lang="en-CA" sz="3600" dirty="0"/>
              <a:t>to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exception (issue, error) in any step of program execution causes the program to “</a:t>
            </a:r>
            <a:r>
              <a:rPr lang="en-CA" dirty="0">
                <a:solidFill>
                  <a:srgbClr val="FF0000"/>
                </a:solidFill>
              </a:rPr>
              <a:t>throw</a:t>
            </a:r>
            <a:r>
              <a:rPr lang="en-CA" dirty="0">
                <a:solidFill>
                  <a:schemeClr val="tx1"/>
                </a:solidFill>
              </a:rPr>
              <a:t>” an object of a </a:t>
            </a:r>
            <a:r>
              <a:rPr lang="en-CA" dirty="0">
                <a:solidFill>
                  <a:srgbClr val="FF0000"/>
                </a:solidFill>
              </a:rPr>
              <a:t>built in class called Exception</a:t>
            </a:r>
          </a:p>
          <a:p>
            <a:r>
              <a:rPr lang="en-CA" dirty="0">
                <a:solidFill>
                  <a:schemeClr val="tx1"/>
                </a:solidFill>
              </a:rPr>
              <a:t>This object generally has to be “</a:t>
            </a:r>
            <a:r>
              <a:rPr lang="en-CA" dirty="0">
                <a:solidFill>
                  <a:srgbClr val="FF0000"/>
                </a:solidFill>
              </a:rPr>
              <a:t>caught</a:t>
            </a:r>
            <a:r>
              <a:rPr lang="en-CA" dirty="0">
                <a:solidFill>
                  <a:schemeClr val="tx1"/>
                </a:solidFill>
              </a:rPr>
              <a:t>” by an </a:t>
            </a:r>
            <a:r>
              <a:rPr lang="en-CA" dirty="0">
                <a:solidFill>
                  <a:srgbClr val="FF0000"/>
                </a:solidFill>
              </a:rPr>
              <a:t>exception handler</a:t>
            </a:r>
            <a:r>
              <a:rPr lang="en-CA" dirty="0">
                <a:solidFill>
                  <a:schemeClr val="tx1"/>
                </a:solidFill>
              </a:rPr>
              <a:t>, which is simply </a:t>
            </a:r>
            <a:r>
              <a:rPr lang="en-CA" dirty="0">
                <a:solidFill>
                  <a:srgbClr val="FF0000"/>
                </a:solidFill>
              </a:rPr>
              <a:t>a block of code that deals with the exception</a:t>
            </a:r>
          </a:p>
          <a:p>
            <a:pPr lvl="1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6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Java’s Approach</a:t>
            </a:r>
            <a:br>
              <a:rPr lang="en-CA" sz="3600" dirty="0"/>
            </a:br>
            <a:r>
              <a:rPr lang="en-CA" sz="3600" dirty="0"/>
              <a:t>to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exception (issue, error) in any step of program execution causes the program to “</a:t>
            </a:r>
            <a:r>
              <a:rPr lang="en-CA" dirty="0">
                <a:solidFill>
                  <a:srgbClr val="FF0000"/>
                </a:solidFill>
              </a:rPr>
              <a:t>throw</a:t>
            </a:r>
            <a:r>
              <a:rPr lang="en-CA" dirty="0">
                <a:solidFill>
                  <a:schemeClr val="tx1"/>
                </a:solidFill>
              </a:rPr>
              <a:t>” an object of a </a:t>
            </a:r>
            <a:r>
              <a:rPr lang="en-CA" dirty="0">
                <a:solidFill>
                  <a:srgbClr val="FF0000"/>
                </a:solidFill>
              </a:rPr>
              <a:t>built in class called Exception</a:t>
            </a:r>
          </a:p>
          <a:p>
            <a:r>
              <a:rPr lang="en-CA" dirty="0">
                <a:solidFill>
                  <a:schemeClr val="tx1"/>
                </a:solidFill>
              </a:rPr>
              <a:t>This object generally has to be “</a:t>
            </a:r>
            <a:r>
              <a:rPr lang="en-CA" dirty="0">
                <a:solidFill>
                  <a:srgbClr val="FF0000"/>
                </a:solidFill>
              </a:rPr>
              <a:t>caught</a:t>
            </a:r>
            <a:r>
              <a:rPr lang="en-CA" dirty="0">
                <a:solidFill>
                  <a:schemeClr val="tx1"/>
                </a:solidFill>
              </a:rPr>
              <a:t>” by an </a:t>
            </a:r>
            <a:r>
              <a:rPr lang="en-CA" dirty="0">
                <a:solidFill>
                  <a:srgbClr val="FF0000"/>
                </a:solidFill>
              </a:rPr>
              <a:t>exception handler</a:t>
            </a:r>
            <a:r>
              <a:rPr lang="en-CA" dirty="0">
                <a:solidFill>
                  <a:schemeClr val="tx1"/>
                </a:solidFill>
              </a:rPr>
              <a:t>, which is simply </a:t>
            </a:r>
            <a:r>
              <a:rPr lang="en-CA" dirty="0">
                <a:solidFill>
                  <a:srgbClr val="FF0000"/>
                </a:solidFill>
              </a:rPr>
              <a:t>a block of code that deals with the exception</a:t>
            </a:r>
          </a:p>
          <a:p>
            <a:r>
              <a:rPr lang="en-CA" dirty="0">
                <a:solidFill>
                  <a:srgbClr val="FF0000"/>
                </a:solidFill>
              </a:rPr>
              <a:t>Why “generally”?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Because Java has “</a:t>
            </a:r>
            <a:r>
              <a:rPr lang="en-CA" dirty="0">
                <a:solidFill>
                  <a:srgbClr val="FF0000"/>
                </a:solidFill>
              </a:rPr>
              <a:t>checked</a:t>
            </a:r>
            <a:r>
              <a:rPr lang="en-CA" dirty="0">
                <a:solidFill>
                  <a:schemeClr val="tx1"/>
                </a:solidFill>
              </a:rPr>
              <a:t>” and “</a:t>
            </a:r>
            <a:r>
              <a:rPr lang="en-CA" dirty="0">
                <a:solidFill>
                  <a:srgbClr val="FF0000"/>
                </a:solidFill>
              </a:rPr>
              <a:t>unchecked</a:t>
            </a:r>
            <a:r>
              <a:rPr lang="en-CA" dirty="0">
                <a:solidFill>
                  <a:schemeClr val="tx1"/>
                </a:solidFill>
              </a:rPr>
              <a:t>” exceptions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Checked exceptions are noticed by the compiler during compile time, unchecked are not</a:t>
            </a:r>
          </a:p>
        </p:txBody>
      </p:sp>
    </p:spTree>
    <p:extLst>
      <p:ext uri="{BB962C8B-B14F-4D97-AF65-F5344CB8AC3E}">
        <p14:creationId xmlns:p14="http://schemas.microsoft.com/office/powerpoint/2010/main" val="65673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Java’s Approach</a:t>
            </a:r>
            <a:br>
              <a:rPr lang="en-CA" sz="3600" dirty="0"/>
            </a:br>
            <a:r>
              <a:rPr lang="en-CA" sz="3600" dirty="0"/>
              <a:t>to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Normal Code:	Code with Exception Handling: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		 try: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Step 1			Step 1 </a:t>
            </a:r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 Can throw error</a:t>
            </a: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Step 2			Step 2 </a:t>
            </a:r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 Can throw error</a:t>
            </a: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Step 3			Step 3 </a:t>
            </a:r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 Can throw error</a:t>
            </a: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Step 4			Step 4 </a:t>
            </a:r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 Can throw error</a:t>
            </a: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		 catch: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			resolve any issue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		 finally (optional):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				do other stuff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52A5B-6F47-4CA4-B0F6-8ABD7AD25504}"/>
              </a:ext>
            </a:extLst>
          </p:cNvPr>
          <p:cNvSpPr/>
          <p:nvPr/>
        </p:nvSpPr>
        <p:spPr>
          <a:xfrm>
            <a:off x="685800" y="1752600"/>
            <a:ext cx="2362200" cy="28956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F0F51-8503-4DB7-9076-8729CDB09753}"/>
              </a:ext>
            </a:extLst>
          </p:cNvPr>
          <p:cNvSpPr/>
          <p:nvPr/>
        </p:nvSpPr>
        <p:spPr>
          <a:xfrm>
            <a:off x="3374762" y="1759974"/>
            <a:ext cx="4931038" cy="448842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7FB93-7BB3-4044-92DF-450F37F7E9A9}"/>
              </a:ext>
            </a:extLst>
          </p:cNvPr>
          <p:cNvSpPr/>
          <p:nvPr/>
        </p:nvSpPr>
        <p:spPr>
          <a:xfrm>
            <a:off x="3505200" y="2590800"/>
            <a:ext cx="47244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AEC55-833E-4F25-B7A3-8CAFCAD42EA0}"/>
              </a:ext>
            </a:extLst>
          </p:cNvPr>
          <p:cNvSpPr/>
          <p:nvPr/>
        </p:nvSpPr>
        <p:spPr>
          <a:xfrm>
            <a:off x="3505200" y="4572000"/>
            <a:ext cx="47244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C33D2-054E-4B80-82E3-9C16CDBCDB2B}"/>
              </a:ext>
            </a:extLst>
          </p:cNvPr>
          <p:cNvSpPr/>
          <p:nvPr/>
        </p:nvSpPr>
        <p:spPr>
          <a:xfrm>
            <a:off x="3505200" y="5334000"/>
            <a:ext cx="47244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Java’s Approach</a:t>
            </a:r>
            <a:br>
              <a:rPr lang="en-CA" sz="3600" dirty="0"/>
            </a:br>
            <a:r>
              <a:rPr lang="en-CA" sz="3600" dirty="0"/>
              <a:t>to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programmer puts all the normal code inside a </a:t>
            </a:r>
            <a:r>
              <a:rPr lang="en-CA" dirty="0">
                <a:solidFill>
                  <a:srgbClr val="FF0000"/>
                </a:solidFill>
              </a:rPr>
              <a:t>try block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Try to execute this code and hopefully there are no issues with it</a:t>
            </a:r>
          </a:p>
          <a:p>
            <a:r>
              <a:rPr lang="en-CA" dirty="0">
                <a:solidFill>
                  <a:schemeClr val="tx1"/>
                </a:solidFill>
              </a:rPr>
              <a:t>The try block is followed by </a:t>
            </a:r>
            <a:r>
              <a:rPr lang="en-CA" dirty="0">
                <a:solidFill>
                  <a:srgbClr val="FF0000"/>
                </a:solidFill>
              </a:rPr>
              <a:t>zero or more catch blocks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Each catch block indicates what kind of error to look for and how to deal with it</a:t>
            </a:r>
          </a:p>
          <a:p>
            <a:r>
              <a:rPr lang="en-CA" dirty="0">
                <a:solidFill>
                  <a:srgbClr val="FF0000"/>
                </a:solidFill>
              </a:rPr>
              <a:t>The finally block executes regardless of whether or not there was an error, and is optional</a:t>
            </a:r>
          </a:p>
        </p:txBody>
      </p:sp>
    </p:spTree>
    <p:extLst>
      <p:ext uri="{BB962C8B-B14F-4D97-AF65-F5344CB8AC3E}">
        <p14:creationId xmlns:p14="http://schemas.microsoft.com/office/powerpoint/2010/main" val="121825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Java’s Approach</a:t>
            </a:r>
            <a:br>
              <a:rPr lang="en-CA" sz="3600" dirty="0"/>
            </a:br>
            <a:r>
              <a:rPr lang="en-CA" sz="3600" dirty="0"/>
              <a:t>to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When an error occurs, normal processing of the next instruction in the try block is skipped</a:t>
            </a:r>
          </a:p>
          <a:p>
            <a:r>
              <a:rPr lang="en-CA" dirty="0">
                <a:solidFill>
                  <a:srgbClr val="FF0000"/>
                </a:solidFill>
              </a:rPr>
              <a:t>The catch blocks are searched to find an exception which matches the exception that has occurred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When the matching catch block is found, the code inside of it is executed</a:t>
            </a:r>
          </a:p>
        </p:txBody>
      </p:sp>
    </p:spTree>
    <p:extLst>
      <p:ext uri="{BB962C8B-B14F-4D97-AF65-F5344CB8AC3E}">
        <p14:creationId xmlns:p14="http://schemas.microsoft.com/office/powerpoint/2010/main" val="278419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Java’s Approach</a:t>
            </a:r>
            <a:br>
              <a:rPr lang="en-CA" sz="3600" dirty="0"/>
            </a:br>
            <a:r>
              <a:rPr lang="en-CA" sz="3600" dirty="0"/>
              <a:t>to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 Computing the Factorial</a:t>
            </a:r>
          </a:p>
          <a:p>
            <a:r>
              <a:rPr lang="en-CA" dirty="0">
                <a:solidFill>
                  <a:schemeClr val="tx1"/>
                </a:solidFill>
              </a:rPr>
              <a:t>Step 1: Read an integer from the user</a:t>
            </a:r>
          </a:p>
          <a:p>
            <a:r>
              <a:rPr lang="en-CA" dirty="0">
                <a:solidFill>
                  <a:schemeClr val="tx1"/>
                </a:solidFill>
              </a:rPr>
              <a:t>Step 2: Calculate the factorial of it</a:t>
            </a:r>
          </a:p>
          <a:p>
            <a:r>
              <a:rPr lang="en-CA" dirty="0">
                <a:solidFill>
                  <a:schemeClr val="tx1"/>
                </a:solidFill>
              </a:rPr>
              <a:t>Step 3: Display the computed value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What can go wrong here?</a:t>
            </a:r>
          </a:p>
        </p:txBody>
      </p:sp>
    </p:spTree>
    <p:extLst>
      <p:ext uri="{BB962C8B-B14F-4D97-AF65-F5344CB8AC3E}">
        <p14:creationId xmlns:p14="http://schemas.microsoft.com/office/powerpoint/2010/main" val="392741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Java’s Approach</a:t>
            </a:r>
            <a:br>
              <a:rPr lang="en-CA" sz="3600" dirty="0"/>
            </a:br>
            <a:r>
              <a:rPr lang="en-CA" sz="3600" dirty="0"/>
              <a:t>to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Example: Computing the Factorial</a:t>
            </a:r>
          </a:p>
          <a:p>
            <a:r>
              <a:rPr lang="en-CA" dirty="0">
                <a:solidFill>
                  <a:schemeClr val="tx1"/>
                </a:solidFill>
              </a:rPr>
              <a:t>Step 1: Read an integer from the user</a:t>
            </a:r>
          </a:p>
          <a:p>
            <a:r>
              <a:rPr lang="en-CA" dirty="0">
                <a:solidFill>
                  <a:schemeClr val="tx1"/>
                </a:solidFill>
              </a:rPr>
              <a:t>Step 2: Calculate the factorial of it</a:t>
            </a:r>
          </a:p>
          <a:p>
            <a:r>
              <a:rPr lang="en-CA" dirty="0">
                <a:solidFill>
                  <a:schemeClr val="tx1"/>
                </a:solidFill>
              </a:rPr>
              <a:t>Step 3: Display the computed value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What can go wrong here?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Among other things, the user gives a nonnumeric value as input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throws a </a:t>
            </a:r>
            <a:r>
              <a:rPr lang="en-CA" dirty="0" err="1">
                <a:solidFill>
                  <a:schemeClr val="tx1"/>
                </a:solidFill>
              </a:rPr>
              <a:t>NumberFormatException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Let’s look at some sample code!</a:t>
            </a:r>
          </a:p>
        </p:txBody>
      </p:sp>
    </p:spTree>
    <p:extLst>
      <p:ext uri="{BB962C8B-B14F-4D97-AF65-F5344CB8AC3E}">
        <p14:creationId xmlns:p14="http://schemas.microsoft.com/office/powerpoint/2010/main" val="87895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Java’s Approach</a:t>
            </a:r>
            <a:br>
              <a:rPr lang="en-CA" sz="3600" dirty="0"/>
            </a:br>
            <a:r>
              <a:rPr lang="en-CA" sz="3600" dirty="0"/>
              <a:t>to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Basic structure of a program with a try-catch structure for exception handling: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try{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statements which can throw exceptions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 catch(Exception1 e1){ //Exception1 is a condition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code that handles e1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 catch (Exception2 e2{ //Exception2 is another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code that handles e2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}…catch(</a:t>
            </a:r>
            <a:r>
              <a:rPr lang="en-CA" dirty="0" err="1">
                <a:solidFill>
                  <a:schemeClr val="tx1"/>
                </a:solidFill>
              </a:rPr>
              <a:t>Exceptionm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em</a:t>
            </a:r>
            <a:r>
              <a:rPr lang="en-CA" dirty="0">
                <a:solidFill>
                  <a:schemeClr val="tx1"/>
                </a:solidFill>
              </a:rPr>
              <a:t>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code that handles </a:t>
            </a:r>
            <a:r>
              <a:rPr lang="en-CA" dirty="0" err="1">
                <a:solidFill>
                  <a:schemeClr val="tx1"/>
                </a:solidFill>
              </a:rPr>
              <a:t>em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} finally{ optional block that happens regardless }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35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Java’s Approach</a:t>
            </a:r>
            <a:br>
              <a:rPr lang="en-CA" sz="3600" dirty="0"/>
            </a:br>
            <a:r>
              <a:rPr lang="en-CA" sz="3600" dirty="0"/>
              <a:t>to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example finally block: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In this example, we’ll keep asking for a number from the user until the user gives us a valid integer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will calculate the total number of strings the user entered before giving an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The idea: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We will increment a count irrespective of whether the inputted string is a valid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or not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Let’s look at the sample code!</a:t>
            </a:r>
          </a:p>
        </p:txBody>
      </p:sp>
    </p:spTree>
    <p:extLst>
      <p:ext uri="{BB962C8B-B14F-4D97-AF65-F5344CB8AC3E}">
        <p14:creationId xmlns:p14="http://schemas.microsoft.com/office/powerpoint/2010/main" val="3725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What is Exception Handling</a:t>
            </a:r>
          </a:p>
          <a:p>
            <a:pPr lvl="1"/>
            <a:r>
              <a:rPr lang="en-CA" dirty="0"/>
              <a:t>An Example</a:t>
            </a:r>
          </a:p>
          <a:p>
            <a:r>
              <a:rPr lang="en-CA" dirty="0"/>
              <a:t>Java’s Approach to Exception Handling</a:t>
            </a:r>
          </a:p>
          <a:p>
            <a:pPr lvl="1"/>
            <a:r>
              <a:rPr lang="en-CA" dirty="0"/>
              <a:t>Another Example</a:t>
            </a:r>
          </a:p>
          <a:p>
            <a:pPr lvl="1"/>
            <a:r>
              <a:rPr lang="en-CA" dirty="0"/>
              <a:t>Another Example</a:t>
            </a:r>
          </a:p>
          <a:p>
            <a:pPr lvl="1"/>
            <a:r>
              <a:rPr lang="en-CA" dirty="0"/>
              <a:t>Another Example</a:t>
            </a:r>
          </a:p>
          <a:p>
            <a:r>
              <a:rPr lang="en-CA" dirty="0"/>
              <a:t>Defining Your Own Exceptions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96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Defining Your Own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Java already has an extensive list of exceptions</a:t>
            </a:r>
          </a:p>
          <a:p>
            <a:r>
              <a:rPr lang="en-CA" dirty="0">
                <a:solidFill>
                  <a:srgbClr val="FF0000"/>
                </a:solidFill>
              </a:rPr>
              <a:t>You may define your own exception classes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You can use these to handle conditions that you perceive as illegal</a:t>
            </a:r>
          </a:p>
          <a:p>
            <a:r>
              <a:rPr lang="en-CA" dirty="0">
                <a:solidFill>
                  <a:schemeClr val="tx1"/>
                </a:solidFill>
              </a:rPr>
              <a:t>All exception classes </a:t>
            </a:r>
            <a:r>
              <a:rPr lang="en-CA" dirty="0">
                <a:solidFill>
                  <a:srgbClr val="FF0000"/>
                </a:solidFill>
              </a:rPr>
              <a:t>must derive from the built-in class called Exception</a:t>
            </a:r>
          </a:p>
          <a:p>
            <a:r>
              <a:rPr lang="en-CA" dirty="0">
                <a:solidFill>
                  <a:schemeClr val="tx1"/>
                </a:solidFill>
              </a:rPr>
              <a:t>A method can throw an exception, to be caught by a catch block if thrown</a:t>
            </a:r>
          </a:p>
        </p:txBody>
      </p:sp>
    </p:spTree>
    <p:extLst>
      <p:ext uri="{BB962C8B-B14F-4D97-AF65-F5344CB8AC3E}">
        <p14:creationId xmlns:p14="http://schemas.microsoft.com/office/powerpoint/2010/main" val="3387010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Defining Your Own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Define your own exception by: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Extending some existing Exception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Including your own constructor</a:t>
            </a:r>
          </a:p>
          <a:p>
            <a:r>
              <a:rPr lang="en-CA" dirty="0">
                <a:solidFill>
                  <a:schemeClr val="tx1"/>
                </a:solidFill>
              </a:rPr>
              <a:t>The constructor of each exception takes a string as an argument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should be a description of the error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sz="1700" dirty="0">
                <a:solidFill>
                  <a:schemeClr val="tx1"/>
                </a:solidFill>
              </a:rPr>
              <a:t>public class </a:t>
            </a:r>
            <a:r>
              <a:rPr lang="en-CA" sz="1700" dirty="0" err="1">
                <a:solidFill>
                  <a:schemeClr val="tx1"/>
                </a:solidFill>
              </a:rPr>
              <a:t>TooBigANumberException</a:t>
            </a:r>
            <a:r>
              <a:rPr lang="en-CA" sz="1700" dirty="0">
                <a:solidFill>
                  <a:schemeClr val="tx1"/>
                </a:solidFill>
              </a:rPr>
              <a:t> extends </a:t>
            </a:r>
            <a:r>
              <a:rPr lang="en-CA" sz="1700" dirty="0" err="1">
                <a:solidFill>
                  <a:schemeClr val="tx1"/>
                </a:solidFill>
              </a:rPr>
              <a:t>ArithmeticException</a:t>
            </a:r>
            <a:r>
              <a:rPr lang="en-CA" sz="1700" dirty="0">
                <a:solidFill>
                  <a:schemeClr val="tx1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n-CA" sz="1700" dirty="0">
                <a:solidFill>
                  <a:schemeClr val="tx1"/>
                </a:solidFill>
              </a:rPr>
              <a:t>    public </a:t>
            </a:r>
            <a:r>
              <a:rPr lang="en-CA" sz="1700" dirty="0" err="1">
                <a:solidFill>
                  <a:schemeClr val="tx1"/>
                </a:solidFill>
              </a:rPr>
              <a:t>TooBigANumberException</a:t>
            </a:r>
            <a:r>
              <a:rPr lang="en-CA" sz="1700" dirty="0">
                <a:solidFill>
                  <a:schemeClr val="tx1"/>
                </a:solidFill>
              </a:rPr>
              <a:t>(){</a:t>
            </a:r>
          </a:p>
          <a:p>
            <a:pPr marL="365760" lvl="1" indent="0">
              <a:buNone/>
            </a:pPr>
            <a:r>
              <a:rPr lang="en-CA" sz="1700" dirty="0">
                <a:solidFill>
                  <a:schemeClr val="tx1"/>
                </a:solidFill>
              </a:rPr>
              <a:t>        super("The number typed in is too big to handle");</a:t>
            </a:r>
          </a:p>
          <a:p>
            <a:pPr marL="365760" lvl="1" indent="0">
              <a:buNone/>
            </a:pPr>
            <a:r>
              <a:rPr lang="en-CA" sz="1700" dirty="0">
                <a:solidFill>
                  <a:schemeClr val="tx1"/>
                </a:solidFill>
              </a:rPr>
              <a:t>    }</a:t>
            </a:r>
          </a:p>
          <a:p>
            <a:pPr marL="365760" lvl="1" indent="0">
              <a:buNone/>
            </a:pPr>
            <a:r>
              <a:rPr lang="en-CA" sz="17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58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Throws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In a method header, </a:t>
            </a:r>
            <a:r>
              <a:rPr lang="en-CA" dirty="0">
                <a:solidFill>
                  <a:srgbClr val="FF0000"/>
                </a:solidFill>
              </a:rPr>
              <a:t>you can indicate which exceptions can be thrown by the method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Unchecked errors need not be listed</a:t>
            </a:r>
          </a:p>
          <a:p>
            <a:r>
              <a:rPr lang="en-CA" dirty="0">
                <a:solidFill>
                  <a:srgbClr val="FF0000"/>
                </a:solidFill>
              </a:rPr>
              <a:t>All checked exceptions that are thrown by a method must be caught or thrown by its caller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Otherwise the program will not gracefully terminate (as in, the error is not actually handled at all)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1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Throws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A try or catch block may also throw an exception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allows nesting try-catch constructs and forwarding an error to other handlers until it is gracefully resolved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Let’s look at an example of this!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is a great example for you to play around with on your own while studying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Try removing try blocks, catch blocks, etc.</a:t>
            </a:r>
          </a:p>
        </p:txBody>
      </p:sp>
    </p:spTree>
    <p:extLst>
      <p:ext uri="{BB962C8B-B14F-4D97-AF65-F5344CB8AC3E}">
        <p14:creationId xmlns:p14="http://schemas.microsoft.com/office/powerpoint/2010/main" val="319194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Throws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Notes on this 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 if I change </a:t>
            </a:r>
            <a:r>
              <a:rPr lang="en-CA" dirty="0" err="1">
                <a:solidFill>
                  <a:schemeClr val="tx1"/>
                </a:solidFill>
              </a:rPr>
              <a:t>ArithmeticException</a:t>
            </a:r>
            <a:r>
              <a:rPr lang="en-CA" dirty="0">
                <a:solidFill>
                  <a:schemeClr val="tx1"/>
                </a:solidFill>
              </a:rPr>
              <a:t> to Exception instead?</a:t>
            </a:r>
          </a:p>
          <a:p>
            <a:pPr lvl="2"/>
            <a:r>
              <a:rPr lang="en-CA" dirty="0" err="1">
                <a:solidFill>
                  <a:schemeClr val="tx1"/>
                </a:solidFill>
              </a:rPr>
              <a:t>ArithmeticException</a:t>
            </a:r>
            <a:r>
              <a:rPr lang="en-CA" dirty="0">
                <a:solidFill>
                  <a:schemeClr val="tx1"/>
                </a:solidFill>
              </a:rPr>
              <a:t> is a run-time exception, so it goes unchecked (remove the try-catch in main to see this)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Making it extend Exception, it’s no longer a run-time exception and so it forces handling (again, remove the try-catch in main to see this)</a:t>
            </a:r>
          </a:p>
        </p:txBody>
      </p:sp>
    </p:spTree>
    <p:extLst>
      <p:ext uri="{BB962C8B-B14F-4D97-AF65-F5344CB8AC3E}">
        <p14:creationId xmlns:p14="http://schemas.microsoft.com/office/powerpoint/2010/main" val="2149868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Throws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Notes on this 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 if I remove the “throws” statement from the method header?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Then if the exception is a run-time exception, nothing happens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But if it is not a run-time exception (i.e. it extends Exception instead of </a:t>
            </a:r>
            <a:r>
              <a:rPr lang="en-CA" dirty="0" err="1">
                <a:solidFill>
                  <a:schemeClr val="tx1"/>
                </a:solidFill>
              </a:rPr>
              <a:t>RuntimeException</a:t>
            </a:r>
            <a:r>
              <a:rPr lang="en-CA" dirty="0">
                <a:solidFill>
                  <a:schemeClr val="tx1"/>
                </a:solidFill>
              </a:rPr>
              <a:t>), it will complain that I must handle the exception being thrown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We do handle it once in the try block, but </a:t>
            </a:r>
            <a:r>
              <a:rPr lang="en-CA">
                <a:solidFill>
                  <a:schemeClr val="tx1"/>
                </a:solidFill>
              </a:rPr>
              <a:t>we throw </a:t>
            </a:r>
            <a:r>
              <a:rPr lang="en-CA" dirty="0">
                <a:solidFill>
                  <a:schemeClr val="tx1"/>
                </a:solidFill>
              </a:rPr>
              <a:t>it again in the catch of </a:t>
            </a:r>
            <a:r>
              <a:rPr lang="en-CA" dirty="0" err="1">
                <a:solidFill>
                  <a:schemeClr val="tx1"/>
                </a:solidFill>
              </a:rPr>
              <a:t>calculateFactorial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00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Throws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Notes on this 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 if I remove the “throw” statement inside the catch block in </a:t>
            </a:r>
            <a:r>
              <a:rPr lang="en-CA" dirty="0" err="1">
                <a:solidFill>
                  <a:schemeClr val="tx1"/>
                </a:solidFill>
              </a:rPr>
              <a:t>calculateFactorial</a:t>
            </a:r>
            <a:r>
              <a:rPr lang="en-CA" dirty="0">
                <a:solidFill>
                  <a:schemeClr val="tx1"/>
                </a:solidFill>
              </a:rPr>
              <a:t>?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Then there’s no issue with compilation but the program assumes that the error was sufficiently handled in the method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If it’s not sufficiently handled in the method and it’s a run-time error, then the program can crash potentially if the error condition is reached</a:t>
            </a:r>
          </a:p>
          <a:p>
            <a:pPr lvl="2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1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Exceptions in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A constructor may also throw an exception if necessary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In this case the </a:t>
            </a:r>
            <a:r>
              <a:rPr lang="en-CA" dirty="0">
                <a:solidFill>
                  <a:srgbClr val="FF0000"/>
                </a:solidFill>
              </a:rPr>
              <a:t>object is not constructed properly and the object is marked as garbage</a:t>
            </a:r>
          </a:p>
          <a:p>
            <a:r>
              <a:rPr lang="en-CA" dirty="0">
                <a:solidFill>
                  <a:schemeClr val="tx1"/>
                </a:solidFill>
              </a:rPr>
              <a:t>An 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Person class, constructor throws an exception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define an exception called </a:t>
            </a:r>
            <a:r>
              <a:rPr lang="en-CA" dirty="0" err="1">
                <a:solidFill>
                  <a:schemeClr val="tx1"/>
                </a:solidFill>
              </a:rPr>
              <a:t>BadAgeException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 err="1">
                <a:solidFill>
                  <a:schemeClr val="tx1"/>
                </a:solidFill>
              </a:rPr>
              <a:t>BadAgeException</a:t>
            </a:r>
            <a:r>
              <a:rPr lang="en-CA" dirty="0">
                <a:solidFill>
                  <a:schemeClr val="tx1"/>
                </a:solidFill>
              </a:rPr>
              <a:t> (and all exceptions) are just objects, and so you can use them like any other object (define members and whatnot)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Let’s look at an example!</a:t>
            </a:r>
          </a:p>
        </p:txBody>
      </p:sp>
    </p:spTree>
    <p:extLst>
      <p:ext uri="{BB962C8B-B14F-4D97-AF65-F5344CB8AC3E}">
        <p14:creationId xmlns:p14="http://schemas.microsoft.com/office/powerpoint/2010/main" val="36005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What is Exception Handling</a:t>
            </a:r>
          </a:p>
          <a:p>
            <a:pPr lvl="1"/>
            <a:r>
              <a:rPr lang="en-CA" dirty="0"/>
              <a:t>An Example</a:t>
            </a:r>
          </a:p>
          <a:p>
            <a:r>
              <a:rPr lang="en-CA" dirty="0"/>
              <a:t>Java’s Approach to Exception Handling</a:t>
            </a:r>
          </a:p>
          <a:p>
            <a:pPr lvl="1"/>
            <a:r>
              <a:rPr lang="en-CA" dirty="0"/>
              <a:t>Another Example</a:t>
            </a:r>
          </a:p>
          <a:p>
            <a:pPr lvl="1"/>
            <a:r>
              <a:rPr lang="en-CA" dirty="0"/>
              <a:t>Another Example</a:t>
            </a:r>
          </a:p>
          <a:p>
            <a:pPr lvl="1"/>
            <a:r>
              <a:rPr lang="en-CA" dirty="0"/>
              <a:t>Another Example</a:t>
            </a:r>
          </a:p>
          <a:p>
            <a:r>
              <a:rPr lang="en-CA" dirty="0"/>
              <a:t>Defining Your Own Exceptions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5760" lvl="1" indent="0">
              <a:buNone/>
            </a:pPr>
            <a:r>
              <a:rPr lang="en-CA" dirty="0"/>
              <a:t>(mostly we’re just going to look at examples)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483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</a:t>
            </a:r>
            <a:r>
              <a:rPr lang="en-CA" dirty="0">
                <a:solidFill>
                  <a:srgbClr val="FF0000"/>
                </a:solidFill>
              </a:rPr>
              <a:t>exception</a:t>
            </a:r>
            <a:r>
              <a:rPr lang="en-CA" dirty="0">
                <a:solidFill>
                  <a:schemeClr val="tx1"/>
                </a:solidFill>
              </a:rPr>
              <a:t> is an indication that something went wrong during program execution</a:t>
            </a:r>
          </a:p>
          <a:p>
            <a:r>
              <a:rPr lang="en-CA" dirty="0">
                <a:solidFill>
                  <a:srgbClr val="FF0000"/>
                </a:solidFill>
              </a:rPr>
              <a:t>Exception handling</a:t>
            </a:r>
            <a:r>
              <a:rPr lang="en-CA" dirty="0">
                <a:solidFill>
                  <a:schemeClr val="tx1"/>
                </a:solidFill>
              </a:rPr>
              <a:t> means that the program has the ability to detect errors when they occur and possibly recover from them</a:t>
            </a:r>
          </a:p>
          <a:p>
            <a:r>
              <a:rPr lang="en-CA" dirty="0">
                <a:solidFill>
                  <a:schemeClr val="tx1"/>
                </a:solidFill>
              </a:rPr>
              <a:t>Without exception handling, the program could abort abruptly or produce 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292518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Everyday life 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 a day in the life of Ryan normally goes: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Go for a run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Have some food and maybe a coffee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Brush my teeth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Make course content and do research</a:t>
            </a:r>
          </a:p>
        </p:txBody>
      </p:sp>
    </p:spTree>
    <p:extLst>
      <p:ext uri="{BB962C8B-B14F-4D97-AF65-F5344CB8AC3E}">
        <p14:creationId xmlns:p14="http://schemas.microsoft.com/office/powerpoint/2010/main" val="310341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Everyday life 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Some problems that could arise: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It’s storming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Car battery is dead, no Timmies </a:t>
            </a:r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 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Plumbing fails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Laptop died (please no)</a:t>
            </a:r>
          </a:p>
        </p:txBody>
      </p:sp>
    </p:spTree>
    <p:extLst>
      <p:ext uri="{BB962C8B-B14F-4D97-AF65-F5344CB8AC3E}">
        <p14:creationId xmlns:p14="http://schemas.microsoft.com/office/powerpoint/2010/main" val="12338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Everyday life 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Error handling: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It’s storming – run on a treadmill instead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Car battery is dead, no Timmies </a:t>
            </a:r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 </a:t>
            </a:r>
            <a:r>
              <a:rPr lang="en-CA" dirty="0">
                <a:solidFill>
                  <a:schemeClr val="tx1"/>
                </a:solidFill>
              </a:rPr>
              <a:t>– </a:t>
            </a:r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walk instead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Plumbing fails – call a plumber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Laptop died (please no) – buy a new one and restore using my most recent backup or get it repaired</a:t>
            </a:r>
          </a:p>
        </p:txBody>
      </p:sp>
    </p:spTree>
    <p:extLst>
      <p:ext uri="{BB962C8B-B14F-4D97-AF65-F5344CB8AC3E}">
        <p14:creationId xmlns:p14="http://schemas.microsoft.com/office/powerpoint/2010/main" val="12723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One way to handle these errors is by inserting instructions throughout our code that deal with our errors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it’s storming, run on the treadmill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Else run outside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car battery is dead, walk to Timmies for coffee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Else drive and get coffee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plumbing fails call plumber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Else brush teeth as per usual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laptop fails get it repaired ASAP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Else work on lectures and research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7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However, in life and in programming, there could be all kinds of potential ways for a plan to fail (especially when other users are working with your program and doing their own strange things)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 if it’s not storming but it’s snowing?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 if it’s not storming or snowing, but it’s 120F outside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Etc.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44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24151</TotalTime>
  <Words>1451</Words>
  <Application>Microsoft Office PowerPoint</Application>
  <PresentationFormat>On-screen Show (4:3)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Century Gothic</vt:lpstr>
      <vt:lpstr>Wingdings</vt:lpstr>
      <vt:lpstr>Wingdings 2</vt:lpstr>
      <vt:lpstr>Austin</vt:lpstr>
      <vt:lpstr>Exception Handling</vt:lpstr>
      <vt:lpstr>Outline</vt:lpstr>
      <vt:lpstr>Outline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Java’s Approach to Exception Handling</vt:lpstr>
      <vt:lpstr>Java’s Approach to Exception Handling</vt:lpstr>
      <vt:lpstr>Java’s Approach to Exception Handling</vt:lpstr>
      <vt:lpstr>Java’s Approach to Exception Handling</vt:lpstr>
      <vt:lpstr>Java’s Approach to Exception Handling</vt:lpstr>
      <vt:lpstr>Java’s Approach to Exception Handling</vt:lpstr>
      <vt:lpstr>Java’s Approach to Exception Handling</vt:lpstr>
      <vt:lpstr>Java’s Approach to Exception Handling</vt:lpstr>
      <vt:lpstr>Java’s Approach to Exception Handling</vt:lpstr>
      <vt:lpstr>Defining Your Own Exceptions</vt:lpstr>
      <vt:lpstr>Defining Your Own Exceptions</vt:lpstr>
      <vt:lpstr>The Throws Clause</vt:lpstr>
      <vt:lpstr>The Throws Clause</vt:lpstr>
      <vt:lpstr>The Throws Clause</vt:lpstr>
      <vt:lpstr>The Throws Clause</vt:lpstr>
      <vt:lpstr>The Throws Clause</vt:lpstr>
      <vt:lpstr>Exceptions in Constructors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1180</cp:revision>
  <dcterms:created xsi:type="dcterms:W3CDTF">2006-08-16T00:00:00Z</dcterms:created>
  <dcterms:modified xsi:type="dcterms:W3CDTF">2017-07-31T15:22:45Z</dcterms:modified>
</cp:coreProperties>
</file>