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2" r:id="rId5"/>
    <p:sldId id="293" r:id="rId6"/>
    <p:sldId id="294" r:id="rId7"/>
    <p:sldId id="295" r:id="rId8"/>
    <p:sldId id="297" r:id="rId9"/>
    <p:sldId id="296" r:id="rId10"/>
    <p:sldId id="298" r:id="rId11"/>
    <p:sldId id="299" r:id="rId12"/>
    <p:sldId id="300" r:id="rId13"/>
    <p:sldId id="301" r:id="rId14"/>
    <p:sldId id="302" r:id="rId15"/>
    <p:sldId id="303" r:id="rId16"/>
    <p:sldId id="291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304" r:id="rId33"/>
    <p:sldId id="274" r:id="rId34"/>
    <p:sldId id="275" r:id="rId35"/>
    <p:sldId id="276" r:id="rId36"/>
    <p:sldId id="277" r:id="rId37"/>
    <p:sldId id="278" r:id="rId38"/>
    <p:sldId id="279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641240"/>
            <a:ext cx="3313355" cy="1702160"/>
          </a:xfrm>
        </p:spPr>
        <p:txBody>
          <a:bodyPr/>
          <a:lstStyle/>
          <a:p>
            <a:r>
              <a:rPr lang="en-CA" dirty="0" smtClean="0"/>
              <a:t>Classes and Strings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876800"/>
            <a:ext cx="3309803" cy="1260629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Ryan Scott</a:t>
            </a:r>
          </a:p>
          <a:p>
            <a:r>
              <a:rPr lang="en-CA" dirty="0" smtClean="0"/>
              <a:t>PhD Student</a:t>
            </a:r>
            <a:br>
              <a:rPr lang="en-CA" dirty="0" smtClean="0"/>
            </a:br>
            <a:r>
              <a:rPr lang="en-CA" dirty="0" smtClean="0"/>
              <a:t>Computer Science</a:t>
            </a:r>
          </a:p>
          <a:p>
            <a:r>
              <a:rPr lang="en-CA" dirty="0" smtClean="0"/>
              <a:t>University of Windsor</a:t>
            </a:r>
            <a:endParaRPr lang="en-CA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65895" y="762000"/>
            <a:ext cx="3309803" cy="12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bg1"/>
                </a:solidFill>
              </a:rPr>
              <a:t>03-60-212</a:t>
            </a:r>
            <a:br>
              <a:rPr lang="en-CA" dirty="0" smtClean="0">
                <a:solidFill>
                  <a:schemeClr val="bg1"/>
                </a:solidFill>
              </a:rPr>
            </a:br>
            <a:endParaRPr lang="en-CA" dirty="0" smtClean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Object-Oriented Programming in Java</a:t>
            </a:r>
          </a:p>
        </p:txBody>
      </p:sp>
    </p:spTree>
    <p:extLst>
      <p:ext uri="{BB962C8B-B14F-4D97-AF65-F5344CB8AC3E}">
        <p14:creationId xmlns:p14="http://schemas.microsoft.com/office/powerpoint/2010/main" val="17531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Characteristics of Java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/>
              <a:t>Secure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Java has all kinds of security mechanisms that protect your system against harm caused by stray programs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Applications can be subject to security controls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Encryption packages are available for writing data to files or over networks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Authentication and verification tools for databases, files, and installers </a:t>
            </a:r>
          </a:p>
        </p:txBody>
      </p:sp>
    </p:spTree>
    <p:extLst>
      <p:ext uri="{BB962C8B-B14F-4D97-AF65-F5344CB8AC3E}">
        <p14:creationId xmlns:p14="http://schemas.microsoft.com/office/powerpoint/2010/main" val="42565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Characteristics of Java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/>
              <a:t>Architecture-Neutral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We referred to this earlier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“Write once, run anywhere”</a:t>
            </a:r>
          </a:p>
        </p:txBody>
      </p:sp>
    </p:spTree>
    <p:extLst>
      <p:ext uri="{BB962C8B-B14F-4D97-AF65-F5344CB8AC3E}">
        <p14:creationId xmlns:p14="http://schemas.microsoft.com/office/powerpoint/2010/main" val="39011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Characteristics of Java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/>
              <a:t>Portable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Because Java programs are architecture-neutral, compiled Java code can be run anywhere without having to be recompiled</a:t>
            </a:r>
          </a:p>
        </p:txBody>
      </p:sp>
    </p:spTree>
    <p:extLst>
      <p:ext uri="{BB962C8B-B14F-4D97-AF65-F5344CB8AC3E}">
        <p14:creationId xmlns:p14="http://schemas.microsoft.com/office/powerpoint/2010/main" val="20630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Characteristics of Java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Easy to write, inefficient to </a:t>
            </a:r>
            <a:r>
              <a:rPr lang="en-CA" dirty="0" smtClean="0"/>
              <a:t>run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Java is typically the last choice for high-performance software, but one of the best choices for rapid development or </a:t>
            </a:r>
            <a:r>
              <a:rPr lang="en-CA" dirty="0" smtClean="0">
                <a:solidFill>
                  <a:schemeClr val="tx1"/>
                </a:solidFill>
              </a:rPr>
              <a:t>portability</a:t>
            </a:r>
            <a:endParaRPr lang="en-CA" dirty="0" smtClean="0">
              <a:solidFill>
                <a:schemeClr val="tx1"/>
              </a:solidFill>
            </a:endParaRP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Why?</a:t>
            </a:r>
          </a:p>
          <a:p>
            <a:pPr lvl="2"/>
            <a:r>
              <a:rPr lang="en-CA" dirty="0" smtClean="0">
                <a:solidFill>
                  <a:srgbClr val="FF0000"/>
                </a:solidFill>
              </a:rPr>
              <a:t>Interpretation is computationally costly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You have a lot of built-in tools at your disposal, but they are not always efficient 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Other languages give you more control (like pointers)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Just-in-time Compilation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Identifies parts of interpreted code that would benefit from real compilation (into machine code), during runtime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Actually compiles the code to make it more efficient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Dynamic Linking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Pulling packages into memory at runtime, as needed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Saves </a:t>
            </a:r>
            <a:r>
              <a:rPr lang="en-CA" dirty="0" smtClean="0">
                <a:solidFill>
                  <a:schemeClr val="tx1"/>
                </a:solidFill>
              </a:rPr>
              <a:t>RAM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For high-performance computing (HPC) choose C++</a:t>
            </a:r>
            <a:endParaRPr lang="en-CA" dirty="0" smtClean="0">
              <a:solidFill>
                <a:srgbClr val="FF0000"/>
              </a:solidFill>
            </a:endParaRPr>
          </a:p>
          <a:p>
            <a:pPr lvl="1"/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3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Characteristics of Java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/>
              <a:t>Multithreaded</a:t>
            </a:r>
          </a:p>
          <a:p>
            <a:pPr lvl="1"/>
            <a:r>
              <a:rPr lang="en-CA" dirty="0" smtClean="0"/>
              <a:t>Smoothly integrated in Java</a:t>
            </a:r>
          </a:p>
          <a:p>
            <a:pPr lvl="1"/>
            <a:r>
              <a:rPr lang="en-CA" dirty="0" smtClean="0"/>
              <a:t>Can easily spawn new threads of various types</a:t>
            </a:r>
          </a:p>
          <a:p>
            <a:pPr lvl="1"/>
            <a:r>
              <a:rPr lang="en-CA" dirty="0" smtClean="0"/>
              <a:t>Lots of tools that allow synchronization of processes and their threads</a:t>
            </a:r>
          </a:p>
          <a:p>
            <a:pPr lvl="1"/>
            <a:r>
              <a:rPr lang="en-CA" dirty="0" smtClean="0"/>
              <a:t>In other languages you often have particular packages for multithreading, for any system on which you would want to perform multithreading</a:t>
            </a:r>
          </a:p>
          <a:p>
            <a:pPr lvl="2"/>
            <a:r>
              <a:rPr lang="en-CA" dirty="0" smtClean="0"/>
              <a:t>For instance, multithreading in C on Windows or Unix requires different </a:t>
            </a:r>
            <a:r>
              <a:rPr lang="en-CA" dirty="0" smtClean="0"/>
              <a:t>packages and thus special statements to determine the OS and which packages to load</a:t>
            </a:r>
            <a:endParaRPr lang="en-CA" dirty="0" smtClean="0"/>
          </a:p>
          <a:p>
            <a:pPr lvl="1"/>
            <a:endParaRPr lang="en-CA" dirty="0" smtClean="0">
              <a:solidFill>
                <a:schemeClr val="tx1"/>
              </a:solidFill>
            </a:endParaRPr>
          </a:p>
          <a:p>
            <a:pPr lvl="1"/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Characteristics of Java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/>
              <a:t>Dynamic</a:t>
            </a:r>
          </a:p>
          <a:p>
            <a:pPr lvl="1"/>
            <a:r>
              <a:rPr lang="en-CA" dirty="0" smtClean="0"/>
              <a:t>Designed to adapt to an evolving world</a:t>
            </a:r>
          </a:p>
          <a:p>
            <a:pPr lvl="1"/>
            <a:r>
              <a:rPr lang="en-CA" dirty="0" smtClean="0"/>
              <a:t>Java bytecode can be loaded without recompilation for different environments</a:t>
            </a:r>
          </a:p>
          <a:p>
            <a:pPr lvl="1"/>
            <a:r>
              <a:rPr lang="en-CA" dirty="0" smtClean="0"/>
              <a:t>New features to programs can be integrated with ease and without worry</a:t>
            </a:r>
          </a:p>
          <a:p>
            <a:pPr lvl="2"/>
            <a:r>
              <a:rPr lang="en-CA" dirty="0" smtClean="0"/>
              <a:t>No need to install different versions of supporting software for different machines</a:t>
            </a:r>
          </a:p>
          <a:p>
            <a:pPr lvl="1"/>
            <a:endParaRPr lang="en-CA" dirty="0" smtClean="0">
              <a:solidFill>
                <a:schemeClr val="tx1"/>
              </a:solidFill>
            </a:endParaRPr>
          </a:p>
          <a:p>
            <a:pPr lvl="1"/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6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The Class “String”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/>
              <a:t>Strings are not primitive types in Java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Java primitives:</a:t>
            </a:r>
          </a:p>
          <a:p>
            <a:pPr lvl="1"/>
            <a:r>
              <a:rPr lang="en-CA" dirty="0"/>
              <a:t>Boolean</a:t>
            </a:r>
          </a:p>
          <a:p>
            <a:pPr lvl="1"/>
            <a:r>
              <a:rPr lang="en-CA" dirty="0" smtClean="0"/>
              <a:t>Byte</a:t>
            </a:r>
          </a:p>
          <a:p>
            <a:pPr lvl="1"/>
            <a:r>
              <a:rPr lang="en-CA" dirty="0" smtClean="0"/>
              <a:t>Char</a:t>
            </a:r>
          </a:p>
          <a:p>
            <a:pPr lvl="1"/>
            <a:r>
              <a:rPr lang="en-CA" dirty="0" smtClean="0"/>
              <a:t>Short</a:t>
            </a:r>
          </a:p>
          <a:p>
            <a:pPr lvl="1"/>
            <a:r>
              <a:rPr lang="en-CA" dirty="0" err="1" smtClean="0"/>
              <a:t>Int</a:t>
            </a:r>
            <a:endParaRPr lang="en-CA" dirty="0" smtClean="0"/>
          </a:p>
          <a:p>
            <a:pPr lvl="1"/>
            <a:r>
              <a:rPr lang="en-CA" dirty="0" smtClean="0"/>
              <a:t>Long</a:t>
            </a:r>
          </a:p>
          <a:p>
            <a:pPr lvl="1"/>
            <a:r>
              <a:rPr lang="en-CA" dirty="0" smtClean="0"/>
              <a:t>Float</a:t>
            </a:r>
          </a:p>
          <a:p>
            <a:pPr lvl="1"/>
            <a:r>
              <a:rPr lang="en-CA" dirty="0" smtClean="0"/>
              <a:t>Double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746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The Class “String”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The class </a:t>
            </a:r>
            <a:r>
              <a:rPr lang="en-CA" dirty="0" smtClean="0">
                <a:solidFill>
                  <a:srgbClr val="FF0000"/>
                </a:solidFill>
              </a:rPr>
              <a:t>String</a:t>
            </a:r>
            <a:r>
              <a:rPr lang="en-CA" dirty="0" smtClean="0"/>
              <a:t> is a predefined class in Java, used to store and process strings</a:t>
            </a:r>
          </a:p>
          <a:p>
            <a:r>
              <a:rPr lang="en-CA" dirty="0" smtClean="0"/>
              <a:t>Objects of type String are comprised of strings of characters written within double quotes</a:t>
            </a:r>
          </a:p>
          <a:p>
            <a:pPr lvl="1"/>
            <a:r>
              <a:rPr lang="en-CA" dirty="0" smtClean="0"/>
              <a:t>Any string, in quotes, is a </a:t>
            </a:r>
            <a:r>
              <a:rPr lang="en-CA" dirty="0" smtClean="0"/>
              <a:t>constant (aka a literal) </a:t>
            </a:r>
            <a:r>
              <a:rPr lang="en-CA" dirty="0" smtClean="0"/>
              <a:t>of type String</a:t>
            </a:r>
          </a:p>
          <a:p>
            <a:pPr lvl="2"/>
            <a:r>
              <a:rPr lang="en-CA" dirty="0" smtClean="0"/>
              <a:t>Example: “Ryan is awesome”</a:t>
            </a:r>
          </a:p>
          <a:p>
            <a:r>
              <a:rPr lang="en-CA" dirty="0" smtClean="0"/>
              <a:t>A variable of type String can be given the value of a String </a:t>
            </a:r>
            <a:r>
              <a:rPr lang="en-CA" dirty="0" smtClean="0"/>
              <a:t>object, whether it is a literal or object</a:t>
            </a:r>
            <a:endParaRPr lang="en-CA" dirty="0" smtClean="0"/>
          </a:p>
          <a:p>
            <a:pPr lvl="1"/>
            <a:r>
              <a:rPr lang="en-CA" dirty="0" smtClean="0"/>
              <a:t>String statement = “Ryan is awesome</a:t>
            </a:r>
            <a:r>
              <a:rPr lang="en-CA" dirty="0" smtClean="0"/>
              <a:t>”;</a:t>
            </a:r>
          </a:p>
          <a:p>
            <a:pPr lvl="1"/>
            <a:r>
              <a:rPr lang="en-CA" dirty="0" smtClean="0"/>
              <a:t>We will not talk too much more about literals, because it only makes a difference deep under the hood</a:t>
            </a:r>
          </a:p>
          <a:p>
            <a:pPr lvl="2"/>
            <a:r>
              <a:rPr lang="en-CA" dirty="0" smtClean="0"/>
              <a:t>On the surface, Strings and string literals behave very similarly</a:t>
            </a:r>
          </a:p>
          <a:p>
            <a:pPr lvl="2"/>
            <a:r>
              <a:rPr lang="en-CA" dirty="0" smtClean="0"/>
              <a:t>Literals are a performance optimization (less overhead to declare a literal than to create an actual object)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82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String Concatenation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Concatenation</a:t>
            </a:r>
            <a:r>
              <a:rPr lang="en-CA" dirty="0" smtClean="0"/>
              <a:t>: connecting two strings together to form a longer string</a:t>
            </a:r>
          </a:p>
          <a:p>
            <a:r>
              <a:rPr lang="en-CA" dirty="0" smtClean="0"/>
              <a:t>Concatenation is done using the </a:t>
            </a:r>
            <a:r>
              <a:rPr lang="en-CA" dirty="0" smtClean="0">
                <a:solidFill>
                  <a:srgbClr val="FF0000"/>
                </a:solidFill>
              </a:rPr>
              <a:t>+</a:t>
            </a:r>
            <a:r>
              <a:rPr lang="en-CA" dirty="0" smtClean="0"/>
              <a:t> operator on two strings, in Java</a:t>
            </a:r>
          </a:p>
          <a:p>
            <a:pPr marL="365760" lvl="1" indent="0">
              <a:buNone/>
            </a:pPr>
            <a:r>
              <a:rPr lang="en-CA" dirty="0" smtClean="0"/>
              <a:t>String greeting1 = “Hello”;</a:t>
            </a:r>
          </a:p>
          <a:p>
            <a:pPr marL="365760" lvl="1" indent="0">
              <a:buNone/>
            </a:pPr>
            <a:r>
              <a:rPr lang="en-CA" dirty="0"/>
              <a:t>String </a:t>
            </a:r>
            <a:r>
              <a:rPr lang="en-CA" dirty="0" smtClean="0"/>
              <a:t>greeting2 </a:t>
            </a:r>
            <a:r>
              <a:rPr lang="en-CA" dirty="0"/>
              <a:t>= </a:t>
            </a:r>
            <a:r>
              <a:rPr lang="en-CA" dirty="0" smtClean="0"/>
              <a:t>“everyone”;</a:t>
            </a:r>
          </a:p>
          <a:p>
            <a:pPr marL="365760" lvl="1" indent="0">
              <a:buNone/>
            </a:pPr>
            <a:r>
              <a:rPr lang="en-CA" dirty="0" smtClean="0"/>
              <a:t>String </a:t>
            </a:r>
            <a:r>
              <a:rPr lang="en-CA" dirty="0" err="1" smtClean="0"/>
              <a:t>classGreeting</a:t>
            </a:r>
            <a:r>
              <a:rPr lang="en-CA" dirty="0" smtClean="0"/>
              <a:t> = greeting1 + “ “ </a:t>
            </a:r>
            <a:r>
              <a:rPr lang="en-CA" dirty="0"/>
              <a:t>+ </a:t>
            </a:r>
            <a:r>
              <a:rPr lang="en-CA" dirty="0" smtClean="0"/>
              <a:t>greeting2;</a:t>
            </a:r>
          </a:p>
          <a:p>
            <a:pPr marL="365760" lvl="1" indent="0">
              <a:buNone/>
            </a:pPr>
            <a:r>
              <a:rPr lang="en-CA" dirty="0" smtClean="0"/>
              <a:t>The value of </a:t>
            </a:r>
            <a:r>
              <a:rPr lang="en-CA" dirty="0" err="1" smtClean="0"/>
              <a:t>classGreeting</a:t>
            </a:r>
            <a:r>
              <a:rPr lang="en-CA" dirty="0" smtClean="0"/>
              <a:t> is “Hello everyone”</a:t>
            </a:r>
          </a:p>
          <a:p>
            <a:r>
              <a:rPr lang="en-CA" dirty="0" smtClean="0"/>
              <a:t>When a string is combined with nearly any other type of item, we get a string as a result</a:t>
            </a:r>
          </a:p>
          <a:p>
            <a:pPr marL="365760" lvl="1" indent="0">
              <a:buNone/>
            </a:pPr>
            <a:r>
              <a:rPr lang="en-CA" dirty="0" smtClean="0"/>
              <a:t>“The answer is “ + 42 gives us “The answer is 42”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88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String Methods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The </a:t>
            </a:r>
            <a:r>
              <a:rPr lang="en-CA" dirty="0" smtClean="0">
                <a:solidFill>
                  <a:srgbClr val="FF0000"/>
                </a:solidFill>
              </a:rPr>
              <a:t>String class</a:t>
            </a:r>
            <a:r>
              <a:rPr lang="en-CA" dirty="0" smtClean="0">
                <a:solidFill>
                  <a:schemeClr val="tx1"/>
                </a:solidFill>
              </a:rPr>
              <a:t> contains many useful methods for string-processing applications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A String method is called by creating a String object, followed by a dot, followed by the name of the method, followed by any necessary arguments enclosed in parentheses (just like any other method in Java)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If a String method returns a value, then it can be placed anywhere that the return value can be used 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Always count from zero </a:t>
            </a:r>
            <a:r>
              <a:rPr lang="en-CA" dirty="0" smtClean="0">
                <a:solidFill>
                  <a:schemeClr val="tx1"/>
                </a:solidFill>
              </a:rPr>
              <a:t>when referring to the index of a character in a string</a:t>
            </a:r>
            <a:br>
              <a:rPr lang="en-CA" dirty="0" smtClean="0">
                <a:solidFill>
                  <a:schemeClr val="tx1"/>
                </a:solidFill>
              </a:rPr>
            </a:br>
            <a:endParaRPr lang="en-CA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sz="2200" dirty="0" smtClean="0">
                <a:solidFill>
                  <a:schemeClr val="tx1"/>
                </a:solidFill>
              </a:rPr>
              <a:t>	String greeting = “Hello”;</a:t>
            </a:r>
          </a:p>
          <a:p>
            <a:pPr marL="68580" indent="0">
              <a:buNone/>
            </a:pPr>
            <a:r>
              <a:rPr lang="en-CA" sz="2200" dirty="0" smtClean="0">
                <a:solidFill>
                  <a:schemeClr val="tx1"/>
                </a:solidFill>
              </a:rPr>
              <a:t>	</a:t>
            </a:r>
            <a:r>
              <a:rPr lang="en-CA" sz="2200" dirty="0" err="1" smtClean="0">
                <a:solidFill>
                  <a:schemeClr val="tx1"/>
                </a:solidFill>
              </a:rPr>
              <a:t>int</a:t>
            </a:r>
            <a:r>
              <a:rPr lang="en-CA" sz="2200" dirty="0" smtClean="0">
                <a:solidFill>
                  <a:schemeClr val="tx1"/>
                </a:solidFill>
              </a:rPr>
              <a:t> count = </a:t>
            </a:r>
            <a:r>
              <a:rPr lang="en-CA" sz="2200" dirty="0" err="1" smtClean="0">
                <a:solidFill>
                  <a:schemeClr val="tx1"/>
                </a:solidFill>
              </a:rPr>
              <a:t>greeting.length</a:t>
            </a:r>
            <a:r>
              <a:rPr lang="en-CA" sz="2200" dirty="0" smtClean="0">
                <a:solidFill>
                  <a:schemeClr val="tx1"/>
                </a:solidFill>
              </a:rPr>
              <a:t>();</a:t>
            </a:r>
          </a:p>
          <a:p>
            <a:pPr marL="68580" indent="0">
              <a:buNone/>
            </a:pPr>
            <a:r>
              <a:rPr lang="en-CA" sz="2200" dirty="0" smtClean="0">
                <a:solidFill>
                  <a:schemeClr val="tx1"/>
                </a:solidFill>
              </a:rPr>
              <a:t>	</a:t>
            </a:r>
            <a:r>
              <a:rPr lang="en-CA" sz="2200" dirty="0" err="1" smtClean="0">
                <a:solidFill>
                  <a:schemeClr val="tx1"/>
                </a:solidFill>
              </a:rPr>
              <a:t>System.out.println</a:t>
            </a:r>
            <a:r>
              <a:rPr lang="en-CA" sz="2200" dirty="0" smtClean="0">
                <a:solidFill>
                  <a:schemeClr val="tx1"/>
                </a:solidFill>
              </a:rPr>
              <a:t>(“Length is “ + count);</a:t>
            </a:r>
            <a:endParaRPr lang="en-CA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2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Outline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smtClean="0"/>
              <a:t>Characteristics of Java</a:t>
            </a:r>
          </a:p>
          <a:p>
            <a:r>
              <a:rPr lang="en-CA" dirty="0" smtClean="0"/>
              <a:t>Strings</a:t>
            </a:r>
          </a:p>
          <a:p>
            <a:r>
              <a:rPr lang="en-CA" dirty="0" smtClean="0"/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29429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Some String Methods…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length()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You guessed it, it returns the length of the string on which the method is being called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The return type is integer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For example, if greeting = “Hello!”, then </a:t>
            </a:r>
            <a:r>
              <a:rPr lang="en-CA" dirty="0" err="1" smtClean="0">
                <a:solidFill>
                  <a:schemeClr val="tx1"/>
                </a:solidFill>
              </a:rPr>
              <a:t>greeting.length</a:t>
            </a:r>
            <a:r>
              <a:rPr lang="en-CA" dirty="0" smtClean="0">
                <a:solidFill>
                  <a:schemeClr val="tx1"/>
                </a:solidFill>
              </a:rPr>
              <a:t>() returns the integer value of 6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Some String Methods…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 fontScale="92500" lnSpcReduction="20000"/>
          </a:bodyPr>
          <a:lstStyle/>
          <a:p>
            <a:r>
              <a:rPr lang="en-CA" dirty="0" err="1" smtClean="0">
                <a:solidFill>
                  <a:srgbClr val="FF0000"/>
                </a:solidFill>
              </a:rPr>
              <a:t>boolean</a:t>
            </a:r>
            <a:r>
              <a:rPr lang="en-CA" dirty="0" smtClean="0">
                <a:solidFill>
                  <a:srgbClr val="FF0000"/>
                </a:solidFill>
              </a:rPr>
              <a:t> equals(String </a:t>
            </a:r>
            <a:r>
              <a:rPr lang="en-CA" dirty="0" err="1" smtClean="0">
                <a:solidFill>
                  <a:srgbClr val="FF0000"/>
                </a:solidFill>
              </a:rPr>
              <a:t>otherString</a:t>
            </a:r>
            <a:r>
              <a:rPr lang="en-CA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Returns a </a:t>
            </a:r>
            <a:r>
              <a:rPr lang="en-CA" dirty="0" err="1" smtClean="0">
                <a:solidFill>
                  <a:schemeClr val="tx1"/>
                </a:solidFill>
              </a:rPr>
              <a:t>boolean</a:t>
            </a:r>
            <a:r>
              <a:rPr lang="en-CA" dirty="0" smtClean="0">
                <a:solidFill>
                  <a:schemeClr val="tx1"/>
                </a:solidFill>
              </a:rPr>
              <a:t> value of true if the value of the calling string and the value of </a:t>
            </a:r>
            <a:r>
              <a:rPr lang="en-CA" dirty="0" err="1" smtClean="0">
                <a:solidFill>
                  <a:schemeClr val="tx1"/>
                </a:solidFill>
              </a:rPr>
              <a:t>otherString</a:t>
            </a:r>
            <a:r>
              <a:rPr lang="en-CA" dirty="0" smtClean="0">
                <a:solidFill>
                  <a:schemeClr val="tx1"/>
                </a:solidFill>
              </a:rPr>
              <a:t> are exactly the same, false otherwise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Case-sensitive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We’ll talk more about ‘==‘ vs. </a:t>
            </a:r>
            <a:r>
              <a:rPr lang="en-CA" dirty="0" smtClean="0">
                <a:solidFill>
                  <a:schemeClr val="tx1"/>
                </a:solidFill>
              </a:rPr>
              <a:t>‘.equals</a:t>
            </a:r>
            <a:r>
              <a:rPr lang="en-CA" dirty="0" smtClean="0">
                <a:solidFill>
                  <a:schemeClr val="tx1"/>
                </a:solidFill>
              </a:rPr>
              <a:t>’ </a:t>
            </a:r>
            <a:r>
              <a:rPr lang="en-CA" dirty="0" smtClean="0">
                <a:solidFill>
                  <a:schemeClr val="tx1"/>
                </a:solidFill>
              </a:rPr>
              <a:t>later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Generally, use “.equals” for objects (including string literals), and “==“ for primitive data types (</a:t>
            </a:r>
            <a:r>
              <a:rPr lang="en-CA" dirty="0" err="1" smtClean="0">
                <a:solidFill>
                  <a:schemeClr val="tx1"/>
                </a:solidFill>
              </a:rPr>
              <a:t>ints</a:t>
            </a:r>
            <a:r>
              <a:rPr lang="en-CA" dirty="0" smtClean="0">
                <a:solidFill>
                  <a:schemeClr val="tx1"/>
                </a:solidFill>
              </a:rPr>
              <a:t>, shorts, chars, etc.)</a:t>
            </a:r>
            <a:endParaRPr lang="en-CA" dirty="0" smtClean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CA" dirty="0" smtClean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Example: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String greeting = “Hello”;</a:t>
            </a:r>
          </a:p>
          <a:p>
            <a:pPr marL="365760" lvl="1" indent="0">
              <a:buNone/>
            </a:pPr>
            <a:r>
              <a:rPr lang="en-CA" dirty="0" err="1" smtClean="0">
                <a:solidFill>
                  <a:schemeClr val="tx1"/>
                </a:solidFill>
              </a:rPr>
              <a:t>boolean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result = </a:t>
            </a:r>
            <a:r>
              <a:rPr lang="en-CA" dirty="0" err="1" smtClean="0">
                <a:solidFill>
                  <a:schemeClr val="tx1"/>
                </a:solidFill>
              </a:rPr>
              <a:t>greeting.equals</a:t>
            </a:r>
            <a:r>
              <a:rPr lang="en-CA" dirty="0" smtClean="0">
                <a:solidFill>
                  <a:schemeClr val="tx1"/>
                </a:solidFill>
              </a:rPr>
              <a:t>(“Hello”); //result = true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result = </a:t>
            </a:r>
            <a:r>
              <a:rPr lang="en-CA" dirty="0" err="1" smtClean="0">
                <a:solidFill>
                  <a:schemeClr val="tx1"/>
                </a:solidFill>
              </a:rPr>
              <a:t>greeting.equals</a:t>
            </a:r>
            <a:r>
              <a:rPr lang="en-CA" dirty="0" smtClean="0">
                <a:solidFill>
                  <a:schemeClr val="tx1"/>
                </a:solidFill>
              </a:rPr>
              <a:t>(“Bye”); //result = false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result = </a:t>
            </a:r>
            <a:r>
              <a:rPr lang="en-CA" dirty="0" err="1" smtClean="0">
                <a:solidFill>
                  <a:schemeClr val="tx1"/>
                </a:solidFill>
              </a:rPr>
              <a:t>greeting.equals</a:t>
            </a:r>
            <a:r>
              <a:rPr lang="en-CA" dirty="0" smtClean="0">
                <a:solidFill>
                  <a:schemeClr val="tx1"/>
                </a:solidFill>
              </a:rPr>
              <a:t>(“hello”); //result = false</a:t>
            </a:r>
          </a:p>
        </p:txBody>
      </p:sp>
    </p:spTree>
    <p:extLst>
      <p:ext uri="{BB962C8B-B14F-4D97-AF65-F5344CB8AC3E}">
        <p14:creationId xmlns:p14="http://schemas.microsoft.com/office/powerpoint/2010/main" val="392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Some String Methods…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char </a:t>
            </a:r>
            <a:r>
              <a:rPr lang="en-CA" dirty="0" err="1" smtClean="0">
                <a:solidFill>
                  <a:srgbClr val="FF0000"/>
                </a:solidFill>
              </a:rPr>
              <a:t>charAt</a:t>
            </a:r>
            <a:r>
              <a:rPr lang="en-CA" dirty="0" smtClean="0">
                <a:solidFill>
                  <a:srgbClr val="FF0000"/>
                </a:solidFill>
              </a:rPr>
              <a:t>(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p)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Returns the character in the calling object string at the position p, zero-indexed</a:t>
            </a:r>
          </a:p>
          <a:p>
            <a:pPr marL="365760" lvl="1" indent="0">
              <a:buNone/>
            </a:pPr>
            <a:endParaRPr lang="en-CA" dirty="0" smtClean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Example: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String greeting = “Hello”;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char result = </a:t>
            </a:r>
            <a:r>
              <a:rPr lang="en-CA" dirty="0" err="1" smtClean="0">
                <a:solidFill>
                  <a:schemeClr val="tx1"/>
                </a:solidFill>
              </a:rPr>
              <a:t>greeting.charAt</a:t>
            </a:r>
            <a:r>
              <a:rPr lang="en-CA" dirty="0" smtClean="0">
                <a:solidFill>
                  <a:schemeClr val="tx1"/>
                </a:solidFill>
              </a:rPr>
              <a:t>(0); //result = ‘H’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result = greeting.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charAt</a:t>
            </a:r>
            <a:r>
              <a:rPr lang="en-CA" dirty="0" smtClean="0">
                <a:solidFill>
                  <a:schemeClr val="tx1"/>
                </a:solidFill>
              </a:rPr>
              <a:t>(3); </a:t>
            </a:r>
            <a:r>
              <a:rPr lang="en-CA" dirty="0" smtClean="0">
                <a:solidFill>
                  <a:schemeClr val="tx1"/>
                </a:solidFill>
              </a:rPr>
              <a:t>//result = ‘l’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result = greeting.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charAt</a:t>
            </a:r>
            <a:r>
              <a:rPr lang="en-CA" dirty="0" smtClean="0">
                <a:solidFill>
                  <a:schemeClr val="tx1"/>
                </a:solidFill>
              </a:rPr>
              <a:t>(6); </a:t>
            </a:r>
            <a:r>
              <a:rPr lang="en-CA" dirty="0" smtClean="0">
                <a:solidFill>
                  <a:schemeClr val="tx1"/>
                </a:solidFill>
              </a:rPr>
              <a:t>//result = error</a:t>
            </a:r>
          </a:p>
        </p:txBody>
      </p:sp>
    </p:spTree>
    <p:extLst>
      <p:ext uri="{BB962C8B-B14F-4D97-AF65-F5344CB8AC3E}">
        <p14:creationId xmlns:p14="http://schemas.microsoft.com/office/powerpoint/2010/main" val="21129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Some String Methods…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String substring(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err="1" smtClean="0">
                <a:solidFill>
                  <a:srgbClr val="FF0000"/>
                </a:solidFill>
              </a:rPr>
              <a:t>startIndex</a:t>
            </a:r>
            <a:r>
              <a:rPr lang="en-CA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Returns the substring of the calling object string, starting at </a:t>
            </a:r>
            <a:r>
              <a:rPr lang="en-CA" dirty="0" err="1" smtClean="0">
                <a:solidFill>
                  <a:schemeClr val="tx1"/>
                </a:solidFill>
              </a:rPr>
              <a:t>startIndex</a:t>
            </a:r>
            <a:r>
              <a:rPr lang="en-CA" dirty="0" smtClean="0">
                <a:solidFill>
                  <a:schemeClr val="tx1"/>
                </a:solidFill>
              </a:rPr>
              <a:t> and ending at the end of the calling string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The character at position </a:t>
            </a:r>
            <a:r>
              <a:rPr lang="en-CA" dirty="0" err="1" smtClean="0">
                <a:solidFill>
                  <a:schemeClr val="tx1"/>
                </a:solidFill>
              </a:rPr>
              <a:t>startIndex</a:t>
            </a:r>
            <a:r>
              <a:rPr lang="en-CA" dirty="0" smtClean="0">
                <a:solidFill>
                  <a:schemeClr val="tx1"/>
                </a:solidFill>
              </a:rPr>
              <a:t> is included in the value returned</a:t>
            </a: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CA" dirty="0" smtClean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Example: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String greeting = “Hello”;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String result = </a:t>
            </a:r>
            <a:r>
              <a:rPr lang="en-CA" dirty="0" err="1" smtClean="0">
                <a:solidFill>
                  <a:schemeClr val="tx1"/>
                </a:solidFill>
              </a:rPr>
              <a:t>greeting.substring</a:t>
            </a:r>
            <a:r>
              <a:rPr lang="en-CA" dirty="0" smtClean="0">
                <a:solidFill>
                  <a:schemeClr val="tx1"/>
                </a:solidFill>
              </a:rPr>
              <a:t>(1); //result = “</a:t>
            </a:r>
            <a:r>
              <a:rPr lang="en-CA" dirty="0" err="1" smtClean="0">
                <a:solidFill>
                  <a:schemeClr val="tx1"/>
                </a:solidFill>
              </a:rPr>
              <a:t>ello</a:t>
            </a:r>
            <a:r>
              <a:rPr lang="en-CA" dirty="0" smtClean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87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Some String Methods…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String substring(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err="1" smtClean="0">
                <a:solidFill>
                  <a:srgbClr val="FF0000"/>
                </a:solidFill>
              </a:rPr>
              <a:t>startIndex</a:t>
            </a:r>
            <a:r>
              <a:rPr lang="en-CA" dirty="0" smtClean="0">
                <a:solidFill>
                  <a:srgbClr val="FF0000"/>
                </a:solidFill>
              </a:rPr>
              <a:t>, 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err="1" smtClean="0">
                <a:solidFill>
                  <a:srgbClr val="FF0000"/>
                </a:solidFill>
              </a:rPr>
              <a:t>endIndex</a:t>
            </a:r>
            <a:r>
              <a:rPr lang="en-CA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Returns the substring of the calling object string, starting at </a:t>
            </a:r>
            <a:r>
              <a:rPr lang="en-CA" dirty="0" err="1" smtClean="0">
                <a:solidFill>
                  <a:schemeClr val="tx1"/>
                </a:solidFill>
              </a:rPr>
              <a:t>startIndex</a:t>
            </a:r>
            <a:r>
              <a:rPr lang="en-CA" dirty="0" smtClean="0">
                <a:solidFill>
                  <a:schemeClr val="tx1"/>
                </a:solidFill>
              </a:rPr>
              <a:t> and ending at </a:t>
            </a:r>
            <a:r>
              <a:rPr lang="en-CA" dirty="0" err="1" smtClean="0">
                <a:solidFill>
                  <a:schemeClr val="tx1"/>
                </a:solidFill>
              </a:rPr>
              <a:t>endIndex</a:t>
            </a:r>
            <a:endParaRPr lang="en-CA" dirty="0" smtClean="0">
              <a:solidFill>
                <a:schemeClr val="tx1"/>
              </a:solidFill>
            </a:endParaRP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The character at position </a:t>
            </a:r>
            <a:r>
              <a:rPr lang="en-CA" dirty="0" err="1" smtClean="0">
                <a:solidFill>
                  <a:schemeClr val="tx1"/>
                </a:solidFill>
              </a:rPr>
              <a:t>startIndex</a:t>
            </a:r>
            <a:r>
              <a:rPr lang="en-CA" dirty="0" smtClean="0">
                <a:solidFill>
                  <a:schemeClr val="tx1"/>
                </a:solidFill>
              </a:rPr>
              <a:t> is included in the value returned, </a:t>
            </a:r>
            <a:r>
              <a:rPr lang="en-CA" dirty="0" smtClean="0">
                <a:solidFill>
                  <a:srgbClr val="FF0000"/>
                </a:solidFill>
              </a:rPr>
              <a:t>but the value at </a:t>
            </a:r>
            <a:r>
              <a:rPr lang="en-CA" dirty="0" err="1" smtClean="0">
                <a:solidFill>
                  <a:srgbClr val="FF0000"/>
                </a:solidFill>
              </a:rPr>
              <a:t>endIndex</a:t>
            </a:r>
            <a:r>
              <a:rPr lang="en-CA" dirty="0" smtClean="0">
                <a:solidFill>
                  <a:srgbClr val="FF0000"/>
                </a:solidFill>
              </a:rPr>
              <a:t> is not</a:t>
            </a:r>
            <a:endParaRPr lang="en-CA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CA" dirty="0" smtClean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Example: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String greeting = “Hello”;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String result = </a:t>
            </a:r>
            <a:r>
              <a:rPr lang="en-CA" dirty="0" err="1" smtClean="0">
                <a:solidFill>
                  <a:schemeClr val="tx1"/>
                </a:solidFill>
              </a:rPr>
              <a:t>greeting.substring</a:t>
            </a:r>
            <a:r>
              <a:rPr lang="en-CA" dirty="0" smtClean="0">
                <a:solidFill>
                  <a:schemeClr val="tx1"/>
                </a:solidFill>
              </a:rPr>
              <a:t>(1, 3); //result = “el”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result = </a:t>
            </a:r>
            <a:r>
              <a:rPr lang="en-CA" dirty="0" err="1" smtClean="0">
                <a:solidFill>
                  <a:schemeClr val="tx1"/>
                </a:solidFill>
              </a:rPr>
              <a:t>greeting.substring</a:t>
            </a:r>
            <a:r>
              <a:rPr lang="en-CA" dirty="0" smtClean="0">
                <a:solidFill>
                  <a:schemeClr val="tx1"/>
                </a:solidFill>
              </a:rPr>
              <a:t>(1, 2); //result = “e” </a:t>
            </a:r>
          </a:p>
        </p:txBody>
      </p:sp>
    </p:spTree>
    <p:extLst>
      <p:ext uri="{BB962C8B-B14F-4D97-AF65-F5344CB8AC3E}">
        <p14:creationId xmlns:p14="http://schemas.microsoft.com/office/powerpoint/2010/main" val="16248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Some String Methods…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err="1" smtClean="0">
                <a:solidFill>
                  <a:srgbClr val="FF0000"/>
                </a:solidFill>
              </a:rPr>
              <a:t>indexOf</a:t>
            </a:r>
            <a:r>
              <a:rPr lang="en-CA" dirty="0" smtClean="0">
                <a:solidFill>
                  <a:srgbClr val="FF0000"/>
                </a:solidFill>
              </a:rPr>
              <a:t>(String sample)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Returns the index of the first occurrence of the string sample in the calling object string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If not found, it returns -1</a:t>
            </a:r>
            <a:endParaRPr lang="en-CA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CA" dirty="0" smtClean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Example: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String statement = “Ryan is awesome”;</a:t>
            </a:r>
          </a:p>
          <a:p>
            <a:pPr marL="365760" lvl="1" indent="0">
              <a:buNone/>
            </a:pPr>
            <a:r>
              <a:rPr lang="en-CA" dirty="0" err="1" smtClean="0">
                <a:solidFill>
                  <a:schemeClr val="tx1"/>
                </a:solidFill>
              </a:rPr>
              <a:t>int</a:t>
            </a:r>
            <a:r>
              <a:rPr lang="en-CA" dirty="0" smtClean="0">
                <a:solidFill>
                  <a:schemeClr val="tx1"/>
                </a:solidFill>
              </a:rPr>
              <a:t> index = </a:t>
            </a:r>
            <a:r>
              <a:rPr lang="en-CA" dirty="0" err="1" smtClean="0">
                <a:solidFill>
                  <a:schemeClr val="tx1"/>
                </a:solidFill>
              </a:rPr>
              <a:t>statement.indexOf</a:t>
            </a:r>
            <a:r>
              <a:rPr lang="en-CA" dirty="0" smtClean="0">
                <a:solidFill>
                  <a:schemeClr val="tx1"/>
                </a:solidFill>
              </a:rPr>
              <a:t>(“is”); //returns 5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index = </a:t>
            </a:r>
            <a:r>
              <a:rPr lang="en-CA" dirty="0" err="1" smtClean="0">
                <a:solidFill>
                  <a:schemeClr val="tx1"/>
                </a:solidFill>
              </a:rPr>
              <a:t>statement.indexOf</a:t>
            </a:r>
            <a:r>
              <a:rPr lang="en-CA" dirty="0" smtClean="0">
                <a:solidFill>
                  <a:schemeClr val="tx1"/>
                </a:solidFill>
              </a:rPr>
              <a:t>(“Ryan”); //returns 0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index = </a:t>
            </a:r>
            <a:r>
              <a:rPr lang="en-CA" dirty="0" err="1" smtClean="0">
                <a:solidFill>
                  <a:schemeClr val="tx1"/>
                </a:solidFill>
              </a:rPr>
              <a:t>statement.indexOf</a:t>
            </a:r>
            <a:r>
              <a:rPr lang="en-CA" dirty="0" smtClean="0">
                <a:solidFill>
                  <a:schemeClr val="tx1"/>
                </a:solidFill>
              </a:rPr>
              <a:t>(“not”); //returns -1</a:t>
            </a:r>
          </a:p>
        </p:txBody>
      </p:sp>
    </p:spTree>
    <p:extLst>
      <p:ext uri="{BB962C8B-B14F-4D97-AF65-F5344CB8AC3E}">
        <p14:creationId xmlns:p14="http://schemas.microsoft.com/office/powerpoint/2010/main" val="7098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Some String Methods…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err="1" smtClean="0">
                <a:solidFill>
                  <a:srgbClr val="FF0000"/>
                </a:solidFill>
              </a:rPr>
              <a:t>indexOf</a:t>
            </a:r>
            <a:r>
              <a:rPr lang="en-CA" dirty="0" smtClean="0">
                <a:solidFill>
                  <a:srgbClr val="FF0000"/>
                </a:solidFill>
              </a:rPr>
              <a:t>(String sample, 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err="1" smtClean="0">
                <a:solidFill>
                  <a:srgbClr val="FF0000"/>
                </a:solidFill>
              </a:rPr>
              <a:t>startIndex</a:t>
            </a:r>
            <a:r>
              <a:rPr lang="en-CA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Returns the index of the first occurrence of the string sample in the calling object string, occurring at or after </a:t>
            </a:r>
            <a:r>
              <a:rPr lang="en-CA" dirty="0" err="1" smtClean="0">
                <a:solidFill>
                  <a:schemeClr val="tx1"/>
                </a:solidFill>
              </a:rPr>
              <a:t>startIndex</a:t>
            </a:r>
            <a:endParaRPr lang="en-CA" dirty="0" smtClean="0">
              <a:solidFill>
                <a:schemeClr val="tx1"/>
              </a:solidFill>
            </a:endParaRP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If not found, it returns -1</a:t>
            </a:r>
            <a:endParaRPr lang="en-CA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CA" dirty="0" smtClean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Example: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String statement = “Ryan is way, way awesome”;</a:t>
            </a:r>
          </a:p>
          <a:p>
            <a:pPr marL="365760" lvl="1" indent="0">
              <a:buNone/>
            </a:pPr>
            <a:r>
              <a:rPr lang="en-CA" dirty="0" err="1" smtClean="0">
                <a:solidFill>
                  <a:schemeClr val="tx1"/>
                </a:solidFill>
              </a:rPr>
              <a:t>int</a:t>
            </a:r>
            <a:r>
              <a:rPr lang="en-CA" dirty="0" smtClean="0">
                <a:solidFill>
                  <a:schemeClr val="tx1"/>
                </a:solidFill>
              </a:rPr>
              <a:t> index = </a:t>
            </a:r>
            <a:r>
              <a:rPr lang="en-CA" dirty="0" err="1" smtClean="0">
                <a:solidFill>
                  <a:schemeClr val="tx1"/>
                </a:solidFill>
              </a:rPr>
              <a:t>statement.indexOf</a:t>
            </a:r>
            <a:r>
              <a:rPr lang="en-CA" dirty="0" smtClean="0">
                <a:solidFill>
                  <a:schemeClr val="tx1"/>
                </a:solidFill>
              </a:rPr>
              <a:t>(“way”, 4); //returns 8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index = </a:t>
            </a:r>
            <a:r>
              <a:rPr lang="en-CA" dirty="0" err="1" smtClean="0">
                <a:solidFill>
                  <a:schemeClr val="tx1"/>
                </a:solidFill>
              </a:rPr>
              <a:t>statement.indexOf</a:t>
            </a:r>
            <a:r>
              <a:rPr lang="en-CA" dirty="0" smtClean="0">
                <a:solidFill>
                  <a:schemeClr val="tx1"/>
                </a:solidFill>
              </a:rPr>
              <a:t>(“way”, 13); //returns 13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index = </a:t>
            </a:r>
            <a:r>
              <a:rPr lang="en-CA" dirty="0" err="1" smtClean="0">
                <a:solidFill>
                  <a:schemeClr val="tx1"/>
                </a:solidFill>
              </a:rPr>
              <a:t>statement.indexOf</a:t>
            </a:r>
            <a:r>
              <a:rPr lang="en-CA" dirty="0" smtClean="0">
                <a:solidFill>
                  <a:schemeClr val="tx1"/>
                </a:solidFill>
              </a:rPr>
              <a:t>(“way”, 14); //returns -1</a:t>
            </a:r>
          </a:p>
        </p:txBody>
      </p:sp>
    </p:spTree>
    <p:extLst>
      <p:ext uri="{BB962C8B-B14F-4D97-AF65-F5344CB8AC3E}">
        <p14:creationId xmlns:p14="http://schemas.microsoft.com/office/powerpoint/2010/main" val="8476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Some String Methods…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err="1" smtClean="0">
                <a:solidFill>
                  <a:srgbClr val="FF0000"/>
                </a:solidFill>
              </a:rPr>
              <a:t>lastIndexOf</a:t>
            </a:r>
            <a:r>
              <a:rPr lang="en-CA" dirty="0" smtClean="0">
                <a:solidFill>
                  <a:srgbClr val="FF0000"/>
                </a:solidFill>
              </a:rPr>
              <a:t>(String sample)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Returns the index of the last occurrence of the string sample in the calling object string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If not found, it returns -1</a:t>
            </a:r>
            <a:endParaRPr lang="en-CA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CA" dirty="0" smtClean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Example: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String statement = “Ryan is way, way awesome”;</a:t>
            </a:r>
          </a:p>
          <a:p>
            <a:pPr marL="365760" lvl="1" indent="0">
              <a:buNone/>
            </a:pPr>
            <a:r>
              <a:rPr lang="en-CA" dirty="0" err="1" smtClean="0">
                <a:solidFill>
                  <a:schemeClr val="tx1"/>
                </a:solidFill>
              </a:rPr>
              <a:t>int</a:t>
            </a:r>
            <a:r>
              <a:rPr lang="en-CA" dirty="0" smtClean="0">
                <a:solidFill>
                  <a:schemeClr val="tx1"/>
                </a:solidFill>
              </a:rPr>
              <a:t> index = </a:t>
            </a:r>
            <a:r>
              <a:rPr lang="en-CA" dirty="0" err="1" smtClean="0">
                <a:solidFill>
                  <a:schemeClr val="tx1"/>
                </a:solidFill>
              </a:rPr>
              <a:t>statement.lastIndexOf</a:t>
            </a:r>
            <a:r>
              <a:rPr lang="en-CA" dirty="0" smtClean="0">
                <a:solidFill>
                  <a:schemeClr val="tx1"/>
                </a:solidFill>
              </a:rPr>
              <a:t>(“Ryan”); //returns 0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index = </a:t>
            </a:r>
            <a:r>
              <a:rPr lang="en-CA" dirty="0" err="1" smtClean="0">
                <a:solidFill>
                  <a:schemeClr val="tx1"/>
                </a:solidFill>
              </a:rPr>
              <a:t>statement.lastIndexOf</a:t>
            </a:r>
            <a:r>
              <a:rPr lang="en-CA" dirty="0" smtClean="0">
                <a:solidFill>
                  <a:schemeClr val="tx1"/>
                </a:solidFill>
              </a:rPr>
              <a:t>(“way”); //returns 13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index = </a:t>
            </a:r>
            <a:r>
              <a:rPr lang="en-CA" dirty="0" err="1" smtClean="0">
                <a:solidFill>
                  <a:schemeClr val="tx1"/>
                </a:solidFill>
              </a:rPr>
              <a:t>statement.lastIndexOf</a:t>
            </a:r>
            <a:r>
              <a:rPr lang="en-CA" dirty="0" smtClean="0">
                <a:solidFill>
                  <a:schemeClr val="tx1"/>
                </a:solidFill>
              </a:rPr>
              <a:t>(“ay”); //returns 14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index = </a:t>
            </a:r>
            <a:r>
              <a:rPr lang="en-CA" dirty="0" err="1" smtClean="0">
                <a:solidFill>
                  <a:schemeClr val="tx1"/>
                </a:solidFill>
              </a:rPr>
              <a:t>statement.lastIndexOf</a:t>
            </a:r>
            <a:r>
              <a:rPr lang="en-CA" dirty="0" smtClean="0">
                <a:solidFill>
                  <a:schemeClr val="tx1"/>
                </a:solidFill>
              </a:rPr>
              <a:t>(“not”); //returns -1</a:t>
            </a:r>
          </a:p>
        </p:txBody>
      </p:sp>
    </p:spTree>
    <p:extLst>
      <p:ext uri="{BB962C8B-B14F-4D97-AF65-F5344CB8AC3E}">
        <p14:creationId xmlns:p14="http://schemas.microsoft.com/office/powerpoint/2010/main" val="374831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Some String Methods…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 fontScale="92500" lnSpcReduction="20000"/>
          </a:bodyPr>
          <a:lstStyle/>
          <a:p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err="1" smtClean="0">
                <a:solidFill>
                  <a:srgbClr val="FF0000"/>
                </a:solidFill>
              </a:rPr>
              <a:t>compareTo</a:t>
            </a:r>
            <a:r>
              <a:rPr lang="en-CA" dirty="0" smtClean="0">
                <a:solidFill>
                  <a:srgbClr val="FF0000"/>
                </a:solidFill>
              </a:rPr>
              <a:t>(String sample)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Compares the calling object string and the string sample to determine which comes first in lexicographic order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Uppercase letters precede lowercase letters, otherwise alphabetical order is used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Returns a negative value if the calling string is first, 0 if the strings are both equal, and a positive value if the argument is first</a:t>
            </a:r>
            <a:endParaRPr lang="en-CA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CA" dirty="0" smtClean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Example: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String entry = “adventure”;</a:t>
            </a:r>
          </a:p>
          <a:p>
            <a:pPr marL="365760" lvl="1" indent="0">
              <a:buNone/>
            </a:pPr>
            <a:r>
              <a:rPr lang="en-CA" dirty="0" err="1" smtClean="0">
                <a:solidFill>
                  <a:schemeClr val="tx1"/>
                </a:solidFill>
              </a:rPr>
              <a:t>int</a:t>
            </a:r>
            <a:r>
              <a:rPr lang="en-CA" dirty="0" smtClean="0">
                <a:solidFill>
                  <a:schemeClr val="tx1"/>
                </a:solidFill>
              </a:rPr>
              <a:t> result = </a:t>
            </a:r>
            <a:r>
              <a:rPr lang="en-CA" dirty="0" err="1" smtClean="0">
                <a:solidFill>
                  <a:schemeClr val="tx1"/>
                </a:solidFill>
              </a:rPr>
              <a:t>entry.compareTo</a:t>
            </a:r>
            <a:r>
              <a:rPr lang="en-CA" dirty="0" smtClean="0">
                <a:solidFill>
                  <a:schemeClr val="tx1"/>
                </a:solidFill>
              </a:rPr>
              <a:t>(“zoo”); //returns &lt;0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result </a:t>
            </a:r>
            <a:r>
              <a:rPr lang="en-CA" dirty="0" smtClean="0">
                <a:solidFill>
                  <a:schemeClr val="tx1"/>
                </a:solidFill>
              </a:rPr>
              <a:t>= </a:t>
            </a:r>
            <a:r>
              <a:rPr lang="en-CA" dirty="0" err="1">
                <a:solidFill>
                  <a:schemeClr val="tx1"/>
                </a:solidFill>
              </a:rPr>
              <a:t>entry.compareTo</a:t>
            </a:r>
            <a:r>
              <a:rPr lang="en-CA" dirty="0" smtClean="0">
                <a:solidFill>
                  <a:schemeClr val="tx1"/>
                </a:solidFill>
              </a:rPr>
              <a:t>(“adventure”); //returns 0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result </a:t>
            </a:r>
            <a:r>
              <a:rPr lang="en-CA" dirty="0" smtClean="0">
                <a:solidFill>
                  <a:schemeClr val="tx1"/>
                </a:solidFill>
              </a:rPr>
              <a:t>= </a:t>
            </a:r>
            <a:r>
              <a:rPr lang="en-CA" dirty="0" err="1" smtClean="0">
                <a:solidFill>
                  <a:schemeClr val="tx1"/>
                </a:solidFill>
              </a:rPr>
              <a:t>entry.compareTo</a:t>
            </a:r>
            <a:r>
              <a:rPr lang="en-CA" dirty="0" smtClean="0">
                <a:solidFill>
                  <a:schemeClr val="tx1"/>
                </a:solidFill>
              </a:rPr>
              <a:t>(“aardvark”); //returns &gt;0</a:t>
            </a:r>
          </a:p>
        </p:txBody>
      </p:sp>
    </p:spTree>
    <p:extLst>
      <p:ext uri="{BB962C8B-B14F-4D97-AF65-F5344CB8AC3E}">
        <p14:creationId xmlns:p14="http://schemas.microsoft.com/office/powerpoint/2010/main" val="19198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String Indexing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Given the string “Java is fun.”…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 smtClean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 smtClean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Zero-indexed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Blanks and punctuation count as characters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913"/>
              </p:ext>
            </p:extLst>
          </p:nvPr>
        </p:nvGraphicFramePr>
        <p:xfrm>
          <a:off x="1371600" y="2819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J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.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2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Characteristics of Java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Simple</a:t>
            </a:r>
          </a:p>
          <a:p>
            <a:r>
              <a:rPr lang="en-CA" dirty="0" smtClean="0"/>
              <a:t>Object-Oriented</a:t>
            </a:r>
          </a:p>
          <a:p>
            <a:r>
              <a:rPr lang="en-CA" dirty="0" smtClean="0"/>
              <a:t>Distributed</a:t>
            </a:r>
          </a:p>
          <a:p>
            <a:r>
              <a:rPr lang="en-CA" dirty="0" smtClean="0"/>
              <a:t>Interpreted</a:t>
            </a:r>
          </a:p>
          <a:p>
            <a:r>
              <a:rPr lang="en-CA" dirty="0" smtClean="0"/>
              <a:t>Robust</a:t>
            </a:r>
          </a:p>
          <a:p>
            <a:r>
              <a:rPr lang="en-CA" dirty="0" smtClean="0"/>
              <a:t>Secure</a:t>
            </a:r>
          </a:p>
          <a:p>
            <a:r>
              <a:rPr lang="en-CA" dirty="0" smtClean="0"/>
              <a:t>Architecture-Neutral</a:t>
            </a:r>
          </a:p>
          <a:p>
            <a:r>
              <a:rPr lang="en-CA" dirty="0" smtClean="0"/>
              <a:t>Portable</a:t>
            </a:r>
          </a:p>
          <a:p>
            <a:r>
              <a:rPr lang="en-CA" dirty="0" smtClean="0"/>
              <a:t>Easy to write, inefficient to run</a:t>
            </a:r>
          </a:p>
          <a:p>
            <a:r>
              <a:rPr lang="en-CA" dirty="0" smtClean="0"/>
              <a:t>Multithreaded</a:t>
            </a:r>
          </a:p>
          <a:p>
            <a:r>
              <a:rPr lang="en-CA" dirty="0" smtClean="0"/>
              <a:t>Dynamic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956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String Processing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A String object is considered 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immutable</a:t>
            </a:r>
            <a:r>
              <a:rPr lang="en-CA" dirty="0" smtClean="0">
                <a:solidFill>
                  <a:schemeClr val="tx1"/>
                </a:solidFill>
              </a:rPr>
              <a:t> in Java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String Processing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A String object is considered 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immutable</a:t>
            </a:r>
            <a:r>
              <a:rPr lang="en-CA" dirty="0" smtClean="0">
                <a:solidFill>
                  <a:schemeClr val="tx1"/>
                </a:solidFill>
              </a:rPr>
              <a:t> in Java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Characters it contains cannot be changed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There is another class in Java called </a:t>
            </a:r>
            <a:r>
              <a:rPr lang="en-CA" dirty="0" err="1" smtClean="0">
                <a:solidFill>
                  <a:schemeClr val="tx1"/>
                </a:solidFill>
              </a:rPr>
              <a:t>StringBuffer</a:t>
            </a:r>
            <a:r>
              <a:rPr lang="en-CA" dirty="0" smtClean="0">
                <a:solidFill>
                  <a:schemeClr val="tx1"/>
                </a:solidFill>
              </a:rPr>
              <a:t> which contains the means of editing string objects (we won’t be covering it, see Java API)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However, String objects can be reassigned by using the assignment operator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String name = “Ryan ”;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name = name + “Scott ”;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name += “ </a:t>
            </a:r>
            <a:r>
              <a:rPr lang="en-CA" dirty="0" smtClean="0">
                <a:solidFill>
                  <a:schemeClr val="tx1"/>
                </a:solidFill>
              </a:rPr>
              <a:t>is okay I guess”;</a:t>
            </a:r>
            <a:endParaRPr lang="en-CA" dirty="0">
              <a:solidFill>
                <a:schemeClr val="tx1"/>
              </a:solidFill>
            </a:endParaRPr>
          </a:p>
          <a:p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String Processing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A String object is considered 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immutable</a:t>
            </a:r>
            <a:r>
              <a:rPr lang="en-CA" dirty="0" smtClean="0">
                <a:solidFill>
                  <a:schemeClr val="tx1"/>
                </a:solidFill>
              </a:rPr>
              <a:t> in Java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Characters it contains cannot be changed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There is another class in Java called </a:t>
            </a:r>
            <a:r>
              <a:rPr lang="en-CA" dirty="0" err="1" smtClean="0">
                <a:solidFill>
                  <a:schemeClr val="tx1"/>
                </a:solidFill>
              </a:rPr>
              <a:t>StringBuffer</a:t>
            </a:r>
            <a:r>
              <a:rPr lang="en-CA" dirty="0" smtClean="0">
                <a:solidFill>
                  <a:schemeClr val="tx1"/>
                </a:solidFill>
              </a:rPr>
              <a:t> which contains the means of editing string objects (we won’t be covering it, see Java API)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However, String objects can be reassigned by using the assignment operator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String name = “Ryan ”;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name = name + “Scott ”;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name += “ </a:t>
            </a:r>
            <a:r>
              <a:rPr lang="en-CA" dirty="0" smtClean="0">
                <a:solidFill>
                  <a:schemeClr val="tx1"/>
                </a:solidFill>
              </a:rPr>
              <a:t>is okay I guess”;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name = “Just kidding he’s awesome”;</a:t>
            </a:r>
            <a:endParaRPr lang="en-CA" dirty="0" smtClean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Constants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If a value (i.e. an </a:t>
            </a:r>
            <a:r>
              <a:rPr lang="en-CA" dirty="0" err="1" smtClean="0">
                <a:solidFill>
                  <a:schemeClr val="tx1"/>
                </a:solidFill>
              </a:rPr>
              <a:t>int</a:t>
            </a:r>
            <a:r>
              <a:rPr lang="en-CA" dirty="0" smtClean="0">
                <a:solidFill>
                  <a:schemeClr val="tx1"/>
                </a:solidFill>
              </a:rPr>
              <a:t>) needs to never change throughout the run of a program, declare it as a named constant and refer to the name instead of the number </a:t>
            </a:r>
            <a:r>
              <a:rPr lang="en-CA" dirty="0" smtClean="0">
                <a:solidFill>
                  <a:schemeClr val="tx1"/>
                </a:solidFill>
              </a:rPr>
              <a:t>itself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Use the keyword final</a:t>
            </a:r>
            <a:endParaRPr lang="en-CA" dirty="0" smtClean="0">
              <a:solidFill>
                <a:srgbClr val="FF0000"/>
              </a:solidFill>
            </a:endParaRP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Prevents the value from being changed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Note the naming convention below – use all uppercase letters, use underscores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We’ll talk about “static” and “final” later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Akin to #define in C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public static final </a:t>
            </a:r>
            <a:r>
              <a:rPr lang="en-CA" dirty="0" err="1" smtClean="0">
                <a:solidFill>
                  <a:schemeClr val="tx1"/>
                </a:solidFill>
              </a:rPr>
              <a:t>int</a:t>
            </a:r>
            <a:r>
              <a:rPr lang="en-CA" dirty="0" smtClean="0">
                <a:solidFill>
                  <a:schemeClr val="tx1"/>
                </a:solidFill>
              </a:rPr>
              <a:t> INCHES_PER_FOOT = 12;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public static final double RATE  = 0.14; </a:t>
            </a:r>
          </a:p>
        </p:txBody>
      </p:sp>
    </p:spTree>
    <p:extLst>
      <p:ext uri="{BB962C8B-B14F-4D97-AF65-F5344CB8AC3E}">
        <p14:creationId xmlns:p14="http://schemas.microsoft.com/office/powerpoint/2010/main" val="72989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Comments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A </a:t>
            </a:r>
            <a:r>
              <a:rPr lang="en-CA" dirty="0" smtClean="0">
                <a:solidFill>
                  <a:srgbClr val="FF0000"/>
                </a:solidFill>
              </a:rPr>
              <a:t>line comment </a:t>
            </a:r>
            <a:r>
              <a:rPr lang="en-CA" dirty="0" smtClean="0">
                <a:solidFill>
                  <a:schemeClr val="tx1"/>
                </a:solidFill>
              </a:rPr>
              <a:t>begins with //, which causes the remainder of the line to be ignored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Just like in C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 </a:t>
            </a:r>
            <a:r>
              <a:rPr lang="en-CA" dirty="0" smtClean="0">
                <a:solidFill>
                  <a:srgbClr val="FF0000"/>
                </a:solidFill>
              </a:rPr>
              <a:t>block comment</a:t>
            </a:r>
            <a:r>
              <a:rPr lang="en-CA" dirty="0" smtClean="0">
                <a:solidFill>
                  <a:schemeClr val="tx1"/>
                </a:solidFill>
              </a:rPr>
              <a:t> begins with /* and ends with */, compiler ignores everything between these symbol pairs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Just like in C</a:t>
            </a: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This can span any number of lines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Usually used to provide documentation for users of a program, but either could also be used to remove temporary/test code</a:t>
            </a:r>
          </a:p>
        </p:txBody>
      </p:sp>
    </p:spTree>
    <p:extLst>
      <p:ext uri="{BB962C8B-B14F-4D97-AF65-F5344CB8AC3E}">
        <p14:creationId xmlns:p14="http://schemas.microsoft.com/office/powerpoint/2010/main" val="22330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4909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Importing Packages and Classes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Java libraries are called </a:t>
            </a:r>
            <a:r>
              <a:rPr lang="en-CA" dirty="0" smtClean="0">
                <a:solidFill>
                  <a:srgbClr val="FF0000"/>
                </a:solidFill>
              </a:rPr>
              <a:t>packages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A package is a collection of classes stored in an easily-accessible manner, usable in any program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In order to use a class belonging to a package, the class must be brought into the program using an </a:t>
            </a:r>
            <a:r>
              <a:rPr lang="en-CA" dirty="0" smtClean="0">
                <a:solidFill>
                  <a:srgbClr val="FF0000"/>
                </a:solidFill>
              </a:rPr>
              <a:t>import</a:t>
            </a:r>
            <a:r>
              <a:rPr lang="en-CA" dirty="0" smtClean="0">
                <a:solidFill>
                  <a:schemeClr val="tx1"/>
                </a:solidFill>
              </a:rPr>
              <a:t> statement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Classes found in </a:t>
            </a:r>
            <a:r>
              <a:rPr lang="en-CA" dirty="0" err="1" smtClean="0">
                <a:solidFill>
                  <a:schemeClr val="tx1"/>
                </a:solidFill>
              </a:rPr>
              <a:t>java.lang</a:t>
            </a:r>
            <a:r>
              <a:rPr lang="en-CA" dirty="0" smtClean="0">
                <a:solidFill>
                  <a:schemeClr val="tx1"/>
                </a:solidFill>
              </a:rPr>
              <a:t> are imported automatically into every Java program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import </a:t>
            </a:r>
            <a:r>
              <a:rPr lang="en-CA" dirty="0" err="1" smtClean="0">
                <a:solidFill>
                  <a:schemeClr val="tx1"/>
                </a:solidFill>
              </a:rPr>
              <a:t>java.text.NumberFormat</a:t>
            </a:r>
            <a:r>
              <a:rPr lang="en-CA" dirty="0" smtClean="0">
                <a:solidFill>
                  <a:schemeClr val="tx1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import </a:t>
            </a:r>
            <a:r>
              <a:rPr lang="en-CA" dirty="0" err="1" smtClean="0">
                <a:solidFill>
                  <a:schemeClr val="tx1"/>
                </a:solidFill>
              </a:rPr>
              <a:t>java.text</a:t>
            </a:r>
            <a:r>
              <a:rPr lang="en-CA" dirty="0" smtClean="0">
                <a:solidFill>
                  <a:schemeClr val="tx1"/>
                </a:solidFill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19204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4909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Console Input Using Scanner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Since Java 5.0, Java includes a class for simply taking keyboard input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It is called Scanner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In order to use Scanner, you must import the Scanner class</a:t>
            </a:r>
            <a:br>
              <a:rPr lang="en-CA" dirty="0" smtClean="0">
                <a:solidFill>
                  <a:schemeClr val="tx1"/>
                </a:solidFill>
              </a:rPr>
            </a:br>
            <a:endParaRPr lang="en-CA" dirty="0" smtClean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rgbClr val="FF0000"/>
                </a:solidFill>
              </a:rPr>
              <a:t>import </a:t>
            </a:r>
            <a:r>
              <a:rPr lang="en-CA" dirty="0" err="1" smtClean="0">
                <a:solidFill>
                  <a:srgbClr val="FF0000"/>
                </a:solidFill>
              </a:rPr>
              <a:t>java.util.Scanner</a:t>
            </a:r>
            <a:r>
              <a:rPr lang="en-CA" dirty="0" smtClean="0">
                <a:solidFill>
                  <a:srgbClr val="FF0000"/>
                </a:solidFill>
              </a:rPr>
              <a:t>;</a:t>
            </a:r>
            <a:r>
              <a:rPr lang="en-CA" dirty="0" smtClean="0">
                <a:solidFill>
                  <a:schemeClr val="tx1"/>
                </a:solidFill>
              </a:rPr>
              <a:t/>
            </a:r>
            <a:br>
              <a:rPr lang="en-CA" dirty="0" smtClean="0">
                <a:solidFill>
                  <a:schemeClr val="tx1"/>
                </a:solidFill>
              </a:rPr>
            </a:br>
            <a:endParaRPr lang="en-CA" dirty="0" smtClean="0">
              <a:solidFill>
                <a:schemeClr val="tx1"/>
              </a:solidFill>
            </a:endParaRP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This statement tells Java to: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Make the Scanner class available to the program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</a:rPr>
              <a:t>Find the Scanner class in a Java package (as in, a library of classes) named </a:t>
            </a:r>
            <a:r>
              <a:rPr lang="en-CA" dirty="0" err="1" smtClean="0">
                <a:solidFill>
                  <a:schemeClr val="tx1"/>
                </a:solidFill>
              </a:rPr>
              <a:t>java.util</a:t>
            </a:r>
            <a:endParaRPr lang="en-CA" dirty="0" smtClean="0">
              <a:solidFill>
                <a:schemeClr val="tx1"/>
              </a:solidFill>
            </a:endParaRPr>
          </a:p>
          <a:p>
            <a:pPr lvl="2"/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Let’s find this on google…</a:t>
            </a:r>
          </a:p>
          <a:p>
            <a:pPr lvl="3"/>
            <a:r>
              <a:rPr lang="en-CA" dirty="0" smtClean="0">
                <a:solidFill>
                  <a:schemeClr val="tx1"/>
                </a:solidFill>
              </a:rPr>
              <a:t>“Give someone a fish, and they eat that day. Teach someone to fish, and they can eat for a lifetime.”</a:t>
            </a:r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8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4909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Console Input Using Scanner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The following line creates an object of the class Scanner, and names the object keyboard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Scanner keyboard = new Scanner(System.in);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The name “keyboard” is common for a scanner, but you can name it whatever you like (aside from Java keywords or names used previously in the code)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Once a Scanner object has been created, its methods can be used to take keyboard input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Scanner </a:t>
            </a:r>
            <a:r>
              <a:rPr lang="en-CA" dirty="0" err="1" smtClean="0">
                <a:solidFill>
                  <a:schemeClr val="tx1"/>
                </a:solidFill>
              </a:rPr>
              <a:t>sc</a:t>
            </a:r>
            <a:r>
              <a:rPr lang="en-CA" dirty="0" smtClean="0">
                <a:solidFill>
                  <a:schemeClr val="tx1"/>
                </a:solidFill>
              </a:rPr>
              <a:t> = new Scanner(System.in);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Scanner </a:t>
            </a:r>
            <a:r>
              <a:rPr lang="en-CA" dirty="0" err="1" smtClean="0">
                <a:solidFill>
                  <a:schemeClr val="tx1"/>
                </a:solidFill>
              </a:rPr>
              <a:t>scanner</a:t>
            </a:r>
            <a:r>
              <a:rPr lang="en-CA" dirty="0" smtClean="0">
                <a:solidFill>
                  <a:schemeClr val="tx1"/>
                </a:solidFill>
              </a:rPr>
              <a:t> = new Scanner(System.in);</a:t>
            </a:r>
          </a:p>
        </p:txBody>
      </p:sp>
    </p:spTree>
    <p:extLst>
      <p:ext uri="{BB962C8B-B14F-4D97-AF65-F5344CB8AC3E}">
        <p14:creationId xmlns:p14="http://schemas.microsoft.com/office/powerpoint/2010/main" val="37031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4909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Console Input Using Scanner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The </a:t>
            </a:r>
            <a:r>
              <a:rPr lang="en-CA" dirty="0" err="1" smtClean="0">
                <a:solidFill>
                  <a:srgbClr val="FF0000"/>
                </a:solidFill>
              </a:rPr>
              <a:t>nextInt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method reads an </a:t>
            </a:r>
            <a:r>
              <a:rPr lang="en-CA" dirty="0" err="1" smtClean="0">
                <a:solidFill>
                  <a:schemeClr val="tx1"/>
                </a:solidFill>
              </a:rPr>
              <a:t>int</a:t>
            </a:r>
            <a:r>
              <a:rPr lang="en-CA" dirty="0" smtClean="0">
                <a:solidFill>
                  <a:schemeClr val="tx1"/>
                </a:solidFill>
              </a:rPr>
              <a:t> value typed in, and assigns it to a variable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For all the following examples, consider a scanner which we have named “keyboard”</a:t>
            </a:r>
          </a:p>
          <a:p>
            <a:pPr marL="365760" lvl="1" indent="0">
              <a:buNone/>
            </a:pPr>
            <a:r>
              <a:rPr lang="en-CA" dirty="0" err="1" smtClean="0">
                <a:solidFill>
                  <a:schemeClr val="tx1"/>
                </a:solidFill>
              </a:rPr>
              <a:t>int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err="1" smtClean="0">
                <a:solidFill>
                  <a:schemeClr val="tx1"/>
                </a:solidFill>
              </a:rPr>
              <a:t>numberOfWords</a:t>
            </a:r>
            <a:r>
              <a:rPr lang="en-CA" dirty="0" smtClean="0">
                <a:solidFill>
                  <a:schemeClr val="tx1"/>
                </a:solidFill>
              </a:rPr>
              <a:t> = </a:t>
            </a:r>
            <a:r>
              <a:rPr lang="en-CA" dirty="0" err="1" smtClean="0">
                <a:solidFill>
                  <a:schemeClr val="tx1"/>
                </a:solidFill>
              </a:rPr>
              <a:t>keyboard.nextInt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The </a:t>
            </a:r>
            <a:r>
              <a:rPr lang="en-CA" dirty="0" err="1" smtClean="0">
                <a:solidFill>
                  <a:srgbClr val="FF0000"/>
                </a:solidFill>
              </a:rPr>
              <a:t>nextDouble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method reads one double value typed in, and assigns it to a variable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double dub = </a:t>
            </a:r>
            <a:r>
              <a:rPr lang="en-CA" dirty="0" err="1" smtClean="0">
                <a:solidFill>
                  <a:schemeClr val="tx1"/>
                </a:solidFill>
              </a:rPr>
              <a:t>keyboard.nextDouble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rgbClr val="FF0000"/>
                </a:solidFill>
              </a:rPr>
              <a:t>Multiple inputs must be separated by whitespace and read by multiple invocations of the proper method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Whitespace</a:t>
            </a:r>
            <a:r>
              <a:rPr lang="en-CA" dirty="0" smtClean="0">
                <a:solidFill>
                  <a:schemeClr val="tx1"/>
                </a:solidFill>
              </a:rPr>
              <a:t> is any blank, including space, tabs, and line breaks that show up as white space</a:t>
            </a:r>
          </a:p>
        </p:txBody>
      </p:sp>
    </p:spTree>
    <p:extLst>
      <p:ext uri="{BB962C8B-B14F-4D97-AF65-F5344CB8AC3E}">
        <p14:creationId xmlns:p14="http://schemas.microsoft.com/office/powerpoint/2010/main" val="37464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4909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Console Input Using Scanner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The method </a:t>
            </a:r>
            <a:r>
              <a:rPr lang="en-CA" dirty="0" smtClean="0">
                <a:solidFill>
                  <a:srgbClr val="FF0000"/>
                </a:solidFill>
              </a:rPr>
              <a:t>next</a:t>
            </a:r>
            <a:r>
              <a:rPr lang="en-CA" dirty="0" smtClean="0">
                <a:solidFill>
                  <a:schemeClr val="tx1"/>
                </a:solidFill>
              </a:rPr>
              <a:t> reads one string of non-whitespace characters delimited by whitespace </a:t>
            </a:r>
            <a:r>
              <a:rPr lang="en-CA" dirty="0" smtClean="0">
                <a:solidFill>
                  <a:schemeClr val="tx1"/>
                </a:solidFill>
              </a:rPr>
              <a:t>characters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String word1 = </a:t>
            </a:r>
            <a:r>
              <a:rPr lang="en-CA" dirty="0" err="1" smtClean="0">
                <a:solidFill>
                  <a:schemeClr val="tx1"/>
                </a:solidFill>
              </a:rPr>
              <a:t>keyboard.next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String </a:t>
            </a:r>
            <a:r>
              <a:rPr lang="en-CA" dirty="0" smtClean="0">
                <a:solidFill>
                  <a:schemeClr val="tx1"/>
                </a:solidFill>
              </a:rPr>
              <a:t>word2 </a:t>
            </a:r>
            <a:r>
              <a:rPr lang="en-CA" dirty="0" smtClean="0">
                <a:solidFill>
                  <a:schemeClr val="tx1"/>
                </a:solidFill>
              </a:rPr>
              <a:t>= </a:t>
            </a:r>
            <a:r>
              <a:rPr lang="en-CA" dirty="0" err="1" smtClean="0">
                <a:solidFill>
                  <a:schemeClr val="tx1"/>
                </a:solidFill>
              </a:rPr>
              <a:t>keyboard.next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with input “Yay Java”, the value of word1 would be set to “Yay” and the value of word2 would be set to “Java”</a:t>
            </a:r>
          </a:p>
        </p:txBody>
      </p:sp>
    </p:spTree>
    <p:extLst>
      <p:ext uri="{BB962C8B-B14F-4D97-AF65-F5344CB8AC3E}">
        <p14:creationId xmlns:p14="http://schemas.microsoft.com/office/powerpoint/2010/main" val="22590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Characteristics of Java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/>
              <a:t>Simple</a:t>
            </a:r>
          </a:p>
          <a:p>
            <a:pPr lvl="1"/>
            <a:r>
              <a:rPr lang="en-CA" dirty="0" smtClean="0"/>
              <a:t>Partially modelled on C++ but greatly simplified, and in many ways improved</a:t>
            </a:r>
          </a:p>
          <a:p>
            <a:pPr lvl="1"/>
            <a:r>
              <a:rPr lang="en-CA" dirty="0" smtClean="0"/>
              <a:t>Some refer to Java as C++--, in that it is similar to C++ but with more functionality and fewer negative aspects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No pointers!!! :D</a:t>
            </a:r>
          </a:p>
          <a:p>
            <a:pPr marL="36576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4752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4909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Console Input Using Scanner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 fontScale="92500"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The method </a:t>
            </a:r>
            <a:r>
              <a:rPr lang="en-CA" dirty="0" err="1" smtClean="0">
                <a:solidFill>
                  <a:srgbClr val="FF0000"/>
                </a:solidFill>
              </a:rPr>
              <a:t>nextLine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reads an entire line of keyboard input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The following code takes an entire line of keyboard input and places it into the variable called “line”</a:t>
            </a: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String line = </a:t>
            </a:r>
            <a:r>
              <a:rPr lang="en-CA" dirty="0" err="1">
                <a:solidFill>
                  <a:schemeClr val="tx1"/>
                </a:solidFill>
              </a:rPr>
              <a:t>keyboard.nextLine</a:t>
            </a:r>
            <a:r>
              <a:rPr lang="en-CA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The end of an input line is indicated by ‘\n’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This is the newline character, created when the Enter key is pressed</a:t>
            </a: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On the screen, this is indicated by the ending of one line and beginning of the next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When </a:t>
            </a:r>
            <a:r>
              <a:rPr lang="en-CA" dirty="0" err="1" smtClean="0">
                <a:solidFill>
                  <a:schemeClr val="tx1"/>
                </a:solidFill>
              </a:rPr>
              <a:t>nextLine</a:t>
            </a:r>
            <a:r>
              <a:rPr lang="en-CA" dirty="0" smtClean="0">
                <a:solidFill>
                  <a:schemeClr val="tx1"/>
                </a:solidFill>
              </a:rPr>
              <a:t> reads a line of text, it reads up to ‘\n’, and the next input is taken in a different call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‘\n’ is NOT part of the string value returned</a:t>
            </a:r>
          </a:p>
        </p:txBody>
      </p:sp>
    </p:spTree>
    <p:extLst>
      <p:ext uri="{BB962C8B-B14F-4D97-AF65-F5344CB8AC3E}">
        <p14:creationId xmlns:p14="http://schemas.microsoft.com/office/powerpoint/2010/main" val="40810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4909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Example Problem with a Pitfall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This system is not without its quirks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Consider the following example: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Scanner keyboard = new Scanner(System.in);</a:t>
            </a:r>
          </a:p>
          <a:p>
            <a:pPr marL="365760" lvl="1" indent="0">
              <a:buNone/>
            </a:pPr>
            <a:r>
              <a:rPr lang="en-CA" dirty="0" err="1" smtClean="0">
                <a:solidFill>
                  <a:schemeClr val="tx1"/>
                </a:solidFill>
              </a:rPr>
              <a:t>int</a:t>
            </a:r>
            <a:r>
              <a:rPr lang="en-CA" dirty="0" smtClean="0">
                <a:solidFill>
                  <a:schemeClr val="tx1"/>
                </a:solidFill>
              </a:rPr>
              <a:t> n = </a:t>
            </a:r>
            <a:r>
              <a:rPr lang="en-CA" dirty="0" err="1" smtClean="0">
                <a:solidFill>
                  <a:schemeClr val="tx1"/>
                </a:solidFill>
              </a:rPr>
              <a:t>keyboard.nextInt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String s1 = </a:t>
            </a:r>
            <a:r>
              <a:rPr lang="en-CA" dirty="0" err="1" smtClean="0">
                <a:solidFill>
                  <a:schemeClr val="tx1"/>
                </a:solidFill>
              </a:rPr>
              <a:t>keyboard.nextLine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String s2 = </a:t>
            </a:r>
            <a:r>
              <a:rPr lang="en-CA" dirty="0" err="1" smtClean="0">
                <a:solidFill>
                  <a:schemeClr val="tx1"/>
                </a:solidFill>
              </a:rPr>
              <a:t>keyboard.nextLine</a:t>
            </a:r>
            <a:r>
              <a:rPr lang="en-CA" dirty="0" smtClean="0">
                <a:solidFill>
                  <a:schemeClr val="tx1"/>
                </a:solidFill>
              </a:rPr>
              <a:t>();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with the following input:</a:t>
            </a:r>
            <a:br>
              <a:rPr lang="en-CA" dirty="0" smtClean="0">
                <a:solidFill>
                  <a:schemeClr val="tx1"/>
                </a:solidFill>
              </a:rPr>
            </a:br>
            <a:endParaRPr lang="en-CA" dirty="0" smtClean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“10</a:t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dirty="0" smtClean="0">
                <a:solidFill>
                  <a:schemeClr val="tx1"/>
                </a:solidFill>
              </a:rPr>
              <a:t>is much bigger</a:t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dirty="0" smtClean="0">
                <a:solidFill>
                  <a:schemeClr val="tx1"/>
                </a:solidFill>
              </a:rPr>
              <a:t>than 1”</a:t>
            </a:r>
          </a:p>
          <a:p>
            <a:pPr marL="365760" lvl="1" indent="0">
              <a:buNone/>
            </a:pP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What are the values of n, s1, and s2?</a:t>
            </a:r>
          </a:p>
        </p:txBody>
      </p:sp>
    </p:spTree>
    <p:extLst>
      <p:ext uri="{BB962C8B-B14F-4D97-AF65-F5344CB8AC3E}">
        <p14:creationId xmlns:p14="http://schemas.microsoft.com/office/powerpoint/2010/main" val="39409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4909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Example Problem with a Pitfall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The correct answer is…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n = 10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s1 = “”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s2 = “is much </a:t>
            </a:r>
            <a:r>
              <a:rPr lang="en-CA" dirty="0" smtClean="0">
                <a:solidFill>
                  <a:schemeClr val="tx1"/>
                </a:solidFill>
              </a:rPr>
              <a:t>bigger”</a:t>
            </a:r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7625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4909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Example Problem with a Pitfall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The correct answer is…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n = 10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s1 = “”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s2 = “is </a:t>
            </a:r>
            <a:r>
              <a:rPr lang="en-CA" smtClean="0">
                <a:solidFill>
                  <a:schemeClr val="tx1"/>
                </a:solidFill>
              </a:rPr>
              <a:t>much </a:t>
            </a:r>
            <a:r>
              <a:rPr lang="en-CA" smtClean="0">
                <a:solidFill>
                  <a:schemeClr val="tx1"/>
                </a:solidFill>
              </a:rPr>
              <a:t>bigger”</a:t>
            </a:r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Why?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Because after the “10” there is a newline that needs to be taken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We need an extra invocation of </a:t>
            </a:r>
            <a:r>
              <a:rPr lang="en-CA" dirty="0" err="1" smtClean="0">
                <a:solidFill>
                  <a:schemeClr val="tx1"/>
                </a:solidFill>
              </a:rPr>
              <a:t>nextLine</a:t>
            </a:r>
            <a:r>
              <a:rPr lang="en-CA" dirty="0" smtClean="0">
                <a:solidFill>
                  <a:schemeClr val="tx1"/>
                </a:solidFill>
              </a:rPr>
              <a:t> to get rid of that newline character after “10”</a:t>
            </a:r>
          </a:p>
        </p:txBody>
      </p:sp>
    </p:spTree>
    <p:extLst>
      <p:ext uri="{BB962C8B-B14F-4D97-AF65-F5344CB8AC3E}">
        <p14:creationId xmlns:p14="http://schemas.microsoft.com/office/powerpoint/2010/main" val="11638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4909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Some Other Scanner Methods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err="1" smtClean="0">
                <a:solidFill>
                  <a:schemeClr val="tx1"/>
                </a:solidFill>
              </a:rPr>
              <a:t>nextLong</a:t>
            </a:r>
            <a:r>
              <a:rPr lang="en-CA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CA" dirty="0" err="1" smtClean="0">
                <a:solidFill>
                  <a:schemeClr val="tx1"/>
                </a:solidFill>
              </a:rPr>
              <a:t>nextByte</a:t>
            </a:r>
            <a:r>
              <a:rPr lang="en-CA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CA" dirty="0" err="1" smtClean="0">
                <a:solidFill>
                  <a:schemeClr val="tx1"/>
                </a:solidFill>
              </a:rPr>
              <a:t>nextShort</a:t>
            </a:r>
            <a:r>
              <a:rPr lang="en-CA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CA" dirty="0" err="1" smtClean="0">
                <a:solidFill>
                  <a:schemeClr val="tx1"/>
                </a:solidFill>
              </a:rPr>
              <a:t>nextDouble</a:t>
            </a:r>
            <a:r>
              <a:rPr lang="en-CA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CA" dirty="0" err="1" smtClean="0">
                <a:solidFill>
                  <a:schemeClr val="tx1"/>
                </a:solidFill>
              </a:rPr>
              <a:t>nextFloat</a:t>
            </a:r>
            <a:r>
              <a:rPr lang="en-CA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CA" dirty="0" err="1" smtClean="0">
                <a:solidFill>
                  <a:schemeClr val="tx1"/>
                </a:solidFill>
              </a:rPr>
              <a:t>nextBoolean</a:t>
            </a:r>
            <a:r>
              <a:rPr lang="en-CA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CA" dirty="0" err="1" smtClean="0">
                <a:solidFill>
                  <a:schemeClr val="tx1"/>
                </a:solidFill>
              </a:rPr>
              <a:t>nextInt</a:t>
            </a:r>
            <a:r>
              <a:rPr lang="en-CA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All of these are self-explanatory, taking input from the keyboard of the given type</a:t>
            </a:r>
          </a:p>
        </p:txBody>
      </p:sp>
    </p:spTree>
    <p:extLst>
      <p:ext uri="{BB962C8B-B14F-4D97-AF65-F5344CB8AC3E}">
        <p14:creationId xmlns:p14="http://schemas.microsoft.com/office/powerpoint/2010/main" val="245913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4909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Some Other Scanner Methods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err="1" smtClean="0">
                <a:solidFill>
                  <a:srgbClr val="FF0000"/>
                </a:solidFill>
              </a:rPr>
              <a:t>useDelimiter</a:t>
            </a:r>
            <a:r>
              <a:rPr lang="en-CA" dirty="0" smtClean="0">
                <a:solidFill>
                  <a:srgbClr val="FF0000"/>
                </a:solidFill>
              </a:rPr>
              <a:t>(String delimiter)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Changes the delimiter used by the calling scanner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After this statement is executed, delimiter is the only delimiter that separates words or numbers for the calling </a:t>
            </a:r>
            <a:r>
              <a:rPr lang="en-CA" dirty="0" smtClean="0">
                <a:solidFill>
                  <a:schemeClr val="tx1"/>
                </a:solidFill>
              </a:rPr>
              <a:t>scanner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Generally speaking, a </a:t>
            </a:r>
            <a:r>
              <a:rPr lang="en-CA" dirty="0" smtClean="0">
                <a:solidFill>
                  <a:srgbClr val="FF0000"/>
                </a:solidFill>
              </a:rPr>
              <a:t>delimiter is a value that is used to separate input into tokens (tokenization)</a:t>
            </a:r>
            <a:endParaRPr lang="en-CA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42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4909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Prompting for Input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A program should always prompt the user when the user needs to input data</a:t>
            </a: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System.out.println</a:t>
            </a:r>
            <a:r>
              <a:rPr lang="en-CA" dirty="0">
                <a:solidFill>
                  <a:schemeClr val="tx1"/>
                </a:solidFill>
              </a:rPr>
              <a:t>(“Enter the number of players on team 1, followed by the number of players on team 2</a:t>
            </a:r>
            <a:r>
              <a:rPr lang="en-CA" dirty="0" smtClean="0">
                <a:solidFill>
                  <a:schemeClr val="tx1"/>
                </a:solidFill>
              </a:rPr>
              <a:t>:”);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Echo all input that a program receives, that way the user can check to make sure that their input was correct (and correctly received)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For example, the user might actually input an empty string on accident</a:t>
            </a: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4909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The Empty String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A string can have any number of characters greater than or equal to zero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“” is the empty string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When a program executes </a:t>
            </a:r>
            <a:r>
              <a:rPr lang="en-CA" dirty="0" err="1" smtClean="0">
                <a:solidFill>
                  <a:schemeClr val="tx1"/>
                </a:solidFill>
              </a:rPr>
              <a:t>nextLine</a:t>
            </a:r>
            <a:r>
              <a:rPr lang="en-CA" dirty="0" smtClean="0">
                <a:solidFill>
                  <a:schemeClr val="tx1"/>
                </a:solidFill>
              </a:rPr>
              <a:t> on a scanner, if the user does nothing but presses the Enter key, then the empty string is read into the variable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This is perfectly legal in Java and can easily happen</a:t>
            </a:r>
          </a:p>
        </p:txBody>
      </p:sp>
    </p:spTree>
    <p:extLst>
      <p:ext uri="{BB962C8B-B14F-4D97-AF65-F5344CB8AC3E}">
        <p14:creationId xmlns:p14="http://schemas.microsoft.com/office/powerpoint/2010/main" val="864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49091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A Problem to Think About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Consider a string with many words, with many blanks between words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Write a Java program which will display the string with only one space between words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Example: 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“Try  to get rid of   all         these     extra blanks”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We want “Try to get rid of all these extra blanks”</a:t>
            </a:r>
          </a:p>
        </p:txBody>
      </p:sp>
    </p:spTree>
    <p:extLst>
      <p:ext uri="{BB962C8B-B14F-4D97-AF65-F5344CB8AC3E}">
        <p14:creationId xmlns:p14="http://schemas.microsoft.com/office/powerpoint/2010/main" val="20688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Characteristics of Java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/>
              <a:t>Object-Oriented</a:t>
            </a:r>
          </a:p>
          <a:p>
            <a:pPr lvl="1"/>
            <a:r>
              <a:rPr lang="en-CA" dirty="0" smtClean="0"/>
              <a:t>Inherently object-oriented</a:t>
            </a:r>
          </a:p>
          <a:p>
            <a:pPr lvl="1"/>
            <a:r>
              <a:rPr lang="en-CA" dirty="0" smtClean="0"/>
              <a:t>Many OOP languages began as procedural languages and then modified into OOP, but Java was designed to be OO from the state</a:t>
            </a:r>
          </a:p>
          <a:p>
            <a:pPr lvl="1"/>
            <a:r>
              <a:rPr lang="en-CA" dirty="0" smtClean="0"/>
              <a:t>Popular approach because we live in a world where we describe interactions of objects, so it is natural to program this way too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OOP maximizes code reuse, flexibility, modularity, and clarity</a:t>
            </a:r>
          </a:p>
          <a:p>
            <a:pPr marL="36576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42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Characteristics of Java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/>
              <a:t>Distributed</a:t>
            </a:r>
          </a:p>
          <a:p>
            <a:pPr lvl="1"/>
            <a:r>
              <a:rPr lang="en-CA" dirty="0" smtClean="0"/>
              <a:t>Distributed computing involves multiple computers working together on a network</a:t>
            </a:r>
          </a:p>
          <a:p>
            <a:pPr lvl="1"/>
            <a:r>
              <a:rPr lang="en-CA" dirty="0" smtClean="0"/>
              <a:t>Java is designed in a way that makes distributed computing easy</a:t>
            </a:r>
            <a:endParaRPr lang="en-CA" dirty="0"/>
          </a:p>
          <a:p>
            <a:pPr lvl="1"/>
            <a:r>
              <a:rPr lang="en-CA" dirty="0" smtClean="0"/>
              <a:t>Networking is relatively easy in Java (marshalling/</a:t>
            </a:r>
            <a:r>
              <a:rPr lang="en-CA" dirty="0" err="1" smtClean="0"/>
              <a:t>unmarshalling</a:t>
            </a:r>
            <a:r>
              <a:rPr lang="en-CA" dirty="0" smtClean="0"/>
              <a:t> APIs)</a:t>
            </a:r>
            <a:endParaRPr lang="en-CA" dirty="0"/>
          </a:p>
          <a:p>
            <a:pPr lvl="2"/>
            <a:r>
              <a:rPr lang="en-CA" dirty="0" smtClean="0"/>
              <a:t>Lots of functionality for sending data across networks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Any Java program can work on any computer </a:t>
            </a:r>
            <a:r>
              <a:rPr lang="en-CA" dirty="0" smtClean="0"/>
              <a:t>(with any OS/processer architecture), </a:t>
            </a:r>
            <a:r>
              <a:rPr lang="en-CA" dirty="0" smtClean="0">
                <a:solidFill>
                  <a:srgbClr val="FF0000"/>
                </a:solidFill>
              </a:rPr>
              <a:t>provided it supports some version of the Java Runtime Environment</a:t>
            </a:r>
            <a:r>
              <a:rPr lang="en-CA" dirty="0" smtClean="0"/>
              <a:t> (JRE – which leads us to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295935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Characteristics of Java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/>
              <a:t>Interpreted</a:t>
            </a:r>
          </a:p>
          <a:p>
            <a:pPr lvl="1"/>
            <a:r>
              <a:rPr lang="en-CA" dirty="0" smtClean="0"/>
              <a:t>Java programs are compiled into bytecode, which is run by the </a:t>
            </a:r>
            <a:r>
              <a:rPr lang="en-CA" dirty="0" smtClean="0">
                <a:solidFill>
                  <a:srgbClr val="FF0000"/>
                </a:solidFill>
              </a:rPr>
              <a:t>Java Virtual Machine (JVM) </a:t>
            </a:r>
          </a:p>
          <a:p>
            <a:pPr lvl="1"/>
            <a:r>
              <a:rPr lang="en-CA" dirty="0" smtClean="0"/>
              <a:t>The </a:t>
            </a:r>
            <a:r>
              <a:rPr lang="en-CA" dirty="0" smtClean="0">
                <a:solidFill>
                  <a:srgbClr val="FF0000"/>
                </a:solidFill>
              </a:rPr>
              <a:t>JRE contains the JVM </a:t>
            </a:r>
            <a:r>
              <a:rPr lang="en-CA" dirty="0" smtClean="0"/>
              <a:t>(among all kinds of other stuff), and the JVM contains a Java interpreter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There are different JRE packages for different OS/processor architectures, and so code that is written anywhere can be put on any computer supported by some version of the JRE</a:t>
            </a:r>
          </a:p>
          <a:p>
            <a:pPr lvl="1"/>
            <a:r>
              <a:rPr lang="en-CA" dirty="0" smtClean="0"/>
              <a:t>Java code is both </a:t>
            </a:r>
            <a:r>
              <a:rPr lang="en-CA" dirty="0" smtClean="0">
                <a:solidFill>
                  <a:srgbClr val="FF0000"/>
                </a:solidFill>
              </a:rPr>
              <a:t>compiled and interpreted</a:t>
            </a:r>
          </a:p>
          <a:p>
            <a:pPr lvl="2"/>
            <a:r>
              <a:rPr lang="en-CA" dirty="0" smtClean="0">
                <a:solidFill>
                  <a:srgbClr val="FF0000"/>
                </a:solidFill>
              </a:rPr>
              <a:t>Compilation can occur at compile-time and at runtime</a:t>
            </a:r>
          </a:p>
        </p:txBody>
      </p:sp>
    </p:spTree>
    <p:extLst>
      <p:ext uri="{BB962C8B-B14F-4D97-AF65-F5344CB8AC3E}">
        <p14:creationId xmlns:p14="http://schemas.microsoft.com/office/powerpoint/2010/main" val="30753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Characteristics of Java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/>
              <a:t>Interpreted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749976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Characteristics of Java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188"/>
            <a:ext cx="7772400" cy="4723812"/>
          </a:xfrm>
        </p:spPr>
        <p:txBody>
          <a:bodyPr>
            <a:normAutofit/>
          </a:bodyPr>
          <a:lstStyle/>
          <a:p>
            <a:r>
              <a:rPr lang="en-CA" dirty="0" smtClean="0"/>
              <a:t>Robust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Java compilers can detect errors that typically show up in runtime in other languages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Many Java programming environments can detect errors as code is being written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Java has rich runtime exception handling (failure handling), very useful for debugging (stack traces can be printed, etc.)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</a:rPr>
              <a:t>Java as a language has eliminated several programming constructs that make users prone to errors in other languages (for example, pointers)</a:t>
            </a:r>
          </a:p>
        </p:txBody>
      </p:sp>
    </p:spTree>
    <p:extLst>
      <p:ext uri="{BB962C8B-B14F-4D97-AF65-F5344CB8AC3E}">
        <p14:creationId xmlns:p14="http://schemas.microsoft.com/office/powerpoint/2010/main" val="1109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3859</TotalTime>
  <Words>3002</Words>
  <Application>Microsoft Office PowerPoint</Application>
  <PresentationFormat>On-screen Show (4:3)</PresentationFormat>
  <Paragraphs>393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Austin</vt:lpstr>
      <vt:lpstr>Classes and Strings</vt:lpstr>
      <vt:lpstr>Outline</vt:lpstr>
      <vt:lpstr>Characteristics of Java</vt:lpstr>
      <vt:lpstr>Characteristics of Java</vt:lpstr>
      <vt:lpstr>Characteristics of Java</vt:lpstr>
      <vt:lpstr>Characteristics of Java</vt:lpstr>
      <vt:lpstr>Characteristics of Java</vt:lpstr>
      <vt:lpstr>Characteristics of Java</vt:lpstr>
      <vt:lpstr>Characteristics of Java</vt:lpstr>
      <vt:lpstr>Characteristics of Java</vt:lpstr>
      <vt:lpstr>Characteristics of Java</vt:lpstr>
      <vt:lpstr>Characteristics of Java</vt:lpstr>
      <vt:lpstr>Characteristics of Java</vt:lpstr>
      <vt:lpstr>Characteristics of Java</vt:lpstr>
      <vt:lpstr>Characteristics of Java</vt:lpstr>
      <vt:lpstr>The Class “String”</vt:lpstr>
      <vt:lpstr>The Class “String”</vt:lpstr>
      <vt:lpstr>String Concatenation</vt:lpstr>
      <vt:lpstr>String Methods</vt:lpstr>
      <vt:lpstr>Some String Methods…</vt:lpstr>
      <vt:lpstr>Some String Methods…</vt:lpstr>
      <vt:lpstr>Some String Methods…</vt:lpstr>
      <vt:lpstr>Some String Methods…</vt:lpstr>
      <vt:lpstr>Some String Methods…</vt:lpstr>
      <vt:lpstr>Some String Methods…</vt:lpstr>
      <vt:lpstr>Some String Methods…</vt:lpstr>
      <vt:lpstr>Some String Methods…</vt:lpstr>
      <vt:lpstr>Some String Methods…</vt:lpstr>
      <vt:lpstr>String Indexing</vt:lpstr>
      <vt:lpstr>String Processing</vt:lpstr>
      <vt:lpstr>String Processing</vt:lpstr>
      <vt:lpstr>String Processing</vt:lpstr>
      <vt:lpstr>Constants</vt:lpstr>
      <vt:lpstr>Comments</vt:lpstr>
      <vt:lpstr>Importing Packages and Classes</vt:lpstr>
      <vt:lpstr>Console Input Using Scanner</vt:lpstr>
      <vt:lpstr>Console Input Using Scanner</vt:lpstr>
      <vt:lpstr>Console Input Using Scanner</vt:lpstr>
      <vt:lpstr>Console Input Using Scanner</vt:lpstr>
      <vt:lpstr>Console Input Using Scanner</vt:lpstr>
      <vt:lpstr>Example Problem with a Pitfall</vt:lpstr>
      <vt:lpstr>Example Problem with a Pitfall</vt:lpstr>
      <vt:lpstr>Example Problem with a Pitfall</vt:lpstr>
      <vt:lpstr>Some Other Scanner Methods</vt:lpstr>
      <vt:lpstr>Some Other Scanner Methods</vt:lpstr>
      <vt:lpstr>Prompting for Input</vt:lpstr>
      <vt:lpstr>The Empty String</vt:lpstr>
      <vt:lpstr>A Problem to Think About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s</dc:creator>
  <cp:lastModifiedBy>r s</cp:lastModifiedBy>
  <cp:revision>151</cp:revision>
  <dcterms:created xsi:type="dcterms:W3CDTF">2006-08-16T00:00:00Z</dcterms:created>
  <dcterms:modified xsi:type="dcterms:W3CDTF">2017-05-10T21:08:05Z</dcterms:modified>
</cp:coreProperties>
</file>