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19" r:id="rId29"/>
    <p:sldId id="344" r:id="rId30"/>
    <p:sldId id="345" r:id="rId31"/>
    <p:sldId id="393" r:id="rId32"/>
    <p:sldId id="347" r:id="rId33"/>
    <p:sldId id="346" r:id="rId34"/>
    <p:sldId id="320" r:id="rId35"/>
    <p:sldId id="394" r:id="rId36"/>
    <p:sldId id="322" r:id="rId37"/>
    <p:sldId id="395" r:id="rId38"/>
    <p:sldId id="323" r:id="rId39"/>
    <p:sldId id="324" r:id="rId40"/>
    <p:sldId id="325" r:id="rId41"/>
    <p:sldId id="321" r:id="rId42"/>
    <p:sldId id="326" r:id="rId43"/>
    <p:sldId id="327" r:id="rId44"/>
    <p:sldId id="349" r:id="rId45"/>
    <p:sldId id="350" r:id="rId46"/>
    <p:sldId id="351" r:id="rId47"/>
    <p:sldId id="361" r:id="rId48"/>
    <p:sldId id="353" r:id="rId49"/>
    <p:sldId id="354" r:id="rId50"/>
    <p:sldId id="355" r:id="rId51"/>
    <p:sldId id="356" r:id="rId52"/>
    <p:sldId id="362" r:id="rId53"/>
    <p:sldId id="357" r:id="rId54"/>
    <p:sldId id="358" r:id="rId55"/>
    <p:sldId id="359" r:id="rId56"/>
    <p:sldId id="360" r:id="rId57"/>
    <p:sldId id="352" r:id="rId58"/>
    <p:sldId id="363" r:id="rId59"/>
    <p:sldId id="381" r:id="rId60"/>
    <p:sldId id="364" r:id="rId61"/>
    <p:sldId id="365" r:id="rId62"/>
    <p:sldId id="366" r:id="rId63"/>
    <p:sldId id="367" r:id="rId64"/>
    <p:sldId id="376" r:id="rId65"/>
    <p:sldId id="377" r:id="rId66"/>
    <p:sldId id="368" r:id="rId67"/>
    <p:sldId id="369" r:id="rId68"/>
    <p:sldId id="378" r:id="rId69"/>
    <p:sldId id="370" r:id="rId70"/>
    <p:sldId id="371" r:id="rId71"/>
    <p:sldId id="372" r:id="rId72"/>
    <p:sldId id="374" r:id="rId73"/>
    <p:sldId id="375" r:id="rId74"/>
    <p:sldId id="373" r:id="rId75"/>
    <p:sldId id="379" r:id="rId76"/>
    <p:sldId id="380" r:id="rId77"/>
    <p:sldId id="329" r:id="rId78"/>
    <p:sldId id="348" r:id="rId79"/>
    <p:sldId id="328" r:id="rId80"/>
    <p:sldId id="330" r:id="rId81"/>
    <p:sldId id="332" r:id="rId82"/>
    <p:sldId id="331" r:id="rId83"/>
    <p:sldId id="333" r:id="rId84"/>
    <p:sldId id="334" r:id="rId85"/>
    <p:sldId id="335" r:id="rId86"/>
    <p:sldId id="336" r:id="rId87"/>
    <p:sldId id="337" r:id="rId88"/>
    <p:sldId id="338" r:id="rId89"/>
    <p:sldId id="340" r:id="rId90"/>
    <p:sldId id="339" r:id="rId91"/>
    <p:sldId id="341" r:id="rId92"/>
    <p:sldId id="342" r:id="rId93"/>
    <p:sldId id="343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Object-Oriented Concepts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Ryan Scott</a:t>
            </a:r>
          </a:p>
          <a:p>
            <a:r>
              <a:rPr lang="en-CA" dirty="0" smtClean="0"/>
              <a:t>PhD Student</a:t>
            </a:r>
            <a:br>
              <a:rPr lang="en-CA" dirty="0" smtClean="0"/>
            </a:br>
            <a:r>
              <a:rPr lang="en-CA" dirty="0" smtClean="0"/>
              <a:t>Computer Science</a:t>
            </a:r>
          </a:p>
          <a:p>
            <a:r>
              <a:rPr lang="en-CA" dirty="0" smtClean="0"/>
              <a:t>University of Windsor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03-60-212</a:t>
            </a:r>
            <a:br>
              <a:rPr lang="en-CA" dirty="0" smtClean="0">
                <a:solidFill>
                  <a:schemeClr val="bg1"/>
                </a:solidFill>
              </a:rPr>
            </a:br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 Sample Class Definition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CA" dirty="0" smtClean="0"/>
              <a:t>//Another class with a main function</a:t>
            </a:r>
          </a:p>
          <a:p>
            <a:pPr marL="685800" lvl="2" indent="0">
              <a:buNone/>
            </a:pPr>
            <a:endParaRPr lang="en-CA" dirty="0" smtClean="0"/>
          </a:p>
          <a:p>
            <a:pPr marL="685800" lvl="2" indent="0">
              <a:buNone/>
            </a:pPr>
            <a:r>
              <a:rPr lang="en-CA" dirty="0" smtClean="0"/>
              <a:t>public class </a:t>
            </a:r>
            <a:r>
              <a:rPr lang="en-CA" dirty="0" err="1" smtClean="0"/>
              <a:t>MyTestClass</a:t>
            </a:r>
            <a:r>
              <a:rPr lang="en-CA" dirty="0" smtClean="0"/>
              <a:t>{</a:t>
            </a:r>
          </a:p>
          <a:p>
            <a:pPr marL="685800" lvl="2" indent="0">
              <a:buNone/>
            </a:pPr>
            <a:r>
              <a:rPr lang="en-CA" dirty="0" smtClean="0"/>
              <a:t>	public static void main(String </a:t>
            </a:r>
            <a:r>
              <a:rPr lang="en-CA" dirty="0" err="1" smtClean="0"/>
              <a:t>args</a:t>
            </a:r>
            <a:r>
              <a:rPr lang="en-CA" dirty="0" smtClean="0"/>
              <a:t>[]){</a:t>
            </a:r>
          </a:p>
          <a:p>
            <a:pPr marL="685800" lvl="2" indent="0">
              <a:buNone/>
            </a:pPr>
            <a:r>
              <a:rPr lang="en-CA" dirty="0" smtClean="0"/>
              <a:t>	    </a:t>
            </a:r>
            <a:r>
              <a:rPr lang="en-CA" dirty="0" err="1" smtClean="0"/>
              <a:t>MyClass</a:t>
            </a:r>
            <a:r>
              <a:rPr lang="en-CA" dirty="0" smtClean="0"/>
              <a:t> c1, c2; //create a couple variables</a:t>
            </a:r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    c1 = new </a:t>
            </a:r>
            <a:r>
              <a:rPr lang="en-CA" dirty="0" err="1" smtClean="0"/>
              <a:t>MyClass</a:t>
            </a:r>
            <a:r>
              <a:rPr lang="en-CA" dirty="0" smtClean="0"/>
              <a:t>(); //instantiate a </a:t>
            </a:r>
            <a:r>
              <a:rPr lang="en-CA" dirty="0" err="1" smtClean="0"/>
              <a:t>MyClass</a:t>
            </a:r>
            <a:r>
              <a:rPr lang="en-CA" dirty="0" smtClean="0"/>
              <a:t> object</a:t>
            </a:r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    c2 = c1; //make c1 and c2 refer to the same object</a:t>
            </a:r>
            <a:endParaRPr lang="en-CA" dirty="0"/>
          </a:p>
          <a:p>
            <a:pPr marL="685800" lvl="2" indent="0">
              <a:buNone/>
            </a:pPr>
            <a:endParaRPr lang="en-CA" dirty="0" smtClean="0"/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}</a:t>
            </a:r>
            <a:endParaRPr lang="en-CA" dirty="0"/>
          </a:p>
          <a:p>
            <a:pPr marL="685800" lvl="2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Example tester for that class: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class </a:t>
            </a:r>
            <a:r>
              <a:rPr lang="en-CA" dirty="0" err="1" smtClean="0">
                <a:solidFill>
                  <a:schemeClr val="tx1"/>
                </a:solidFill>
              </a:rPr>
              <a:t>TestStudent</a:t>
            </a:r>
            <a:r>
              <a:rPr lang="en-CA" dirty="0" smtClean="0">
                <a:solidFill>
                  <a:schemeClr val="tx1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static void main (String </a:t>
            </a:r>
            <a:r>
              <a:rPr lang="en-CA" dirty="0" err="1" smtClean="0">
                <a:solidFill>
                  <a:schemeClr val="tx1"/>
                </a:solidFill>
              </a:rPr>
              <a:t>args</a:t>
            </a:r>
            <a:r>
              <a:rPr lang="en-CA" dirty="0" smtClean="0">
                <a:solidFill>
                  <a:schemeClr val="tx1"/>
                </a:solidFill>
              </a:rPr>
              <a:t>[]){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	Student s;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	s = new Student(“Ryan”, “1234”);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	</a:t>
            </a:r>
            <a:r>
              <a:rPr lang="en-CA" dirty="0" err="1" smtClean="0">
                <a:solidFill>
                  <a:schemeClr val="tx1"/>
                </a:solidFill>
              </a:rPr>
              <a:t>s.setGrades</a:t>
            </a:r>
            <a:r>
              <a:rPr lang="en-CA" dirty="0" smtClean="0">
                <a:solidFill>
                  <a:schemeClr val="tx1"/>
                </a:solidFill>
              </a:rPr>
              <a:t>(100, 100);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(“Ryan’s </a:t>
            </a:r>
            <a:r>
              <a:rPr lang="en-CA" dirty="0" smtClean="0">
                <a:solidFill>
                  <a:schemeClr val="tx1"/>
                </a:solidFill>
              </a:rPr>
              <a:t>grade: ”);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</a:t>
            </a: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 smtClean="0">
                <a:solidFill>
                  <a:schemeClr val="tx1"/>
                </a:solidFill>
              </a:rPr>
              <a:t>(“	“ + </a:t>
            </a:r>
            <a:r>
              <a:rPr lang="en-CA" dirty="0" err="1" smtClean="0">
                <a:solidFill>
                  <a:schemeClr val="tx1"/>
                </a:solidFill>
              </a:rPr>
              <a:t>s.getFinalGrade</a:t>
            </a:r>
            <a:r>
              <a:rPr lang="en-CA" dirty="0" smtClean="0">
                <a:solidFill>
                  <a:schemeClr val="tx1"/>
                </a:solidFill>
              </a:rPr>
              <a:t>());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3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Back to Access Modifiers…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We used private fields for </a:t>
            </a:r>
            <a:r>
              <a:rPr lang="en-CA" dirty="0" err="1" smtClean="0"/>
              <a:t>studentName</a:t>
            </a:r>
            <a:r>
              <a:rPr lang="en-CA" dirty="0" smtClean="0"/>
              <a:t>, </a:t>
            </a:r>
            <a:r>
              <a:rPr lang="en-CA" dirty="0" err="1" smtClean="0"/>
              <a:t>studentNumber</a:t>
            </a:r>
            <a:r>
              <a:rPr lang="en-CA" dirty="0" smtClean="0"/>
              <a:t>, etc.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906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Back to Access Modifiers…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We used private fields for </a:t>
            </a:r>
            <a:r>
              <a:rPr lang="en-CA" dirty="0" err="1" smtClean="0"/>
              <a:t>studentName</a:t>
            </a:r>
            <a:r>
              <a:rPr lang="en-CA" dirty="0" smtClean="0"/>
              <a:t>, </a:t>
            </a:r>
            <a:r>
              <a:rPr lang="en-CA" dirty="0" err="1" smtClean="0"/>
              <a:t>studentNumber</a:t>
            </a:r>
            <a:r>
              <a:rPr lang="en-CA" dirty="0" smtClean="0"/>
              <a:t>, etc.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Details are hidden </a:t>
            </a:r>
            <a:r>
              <a:rPr lang="en-CA" dirty="0" smtClean="0">
                <a:solidFill>
                  <a:schemeClr val="tx1"/>
                </a:solidFill>
              </a:rPr>
              <a:t>by declaring them as private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This allows us to choose any internal representation or mechanics that we like, and determine who can access them or modify them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Adding getter and setter methods will allow us to ensure proper access and use of data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The idea is that </a:t>
            </a:r>
            <a:r>
              <a:rPr lang="en-CA" dirty="0" smtClean="0">
                <a:solidFill>
                  <a:srgbClr val="FF0000"/>
                </a:solidFill>
              </a:rPr>
              <a:t>all fields are private, and that modification or access only happens through public setter and getter methods</a:t>
            </a:r>
          </a:p>
        </p:txBody>
      </p:sp>
    </p:spTree>
    <p:extLst>
      <p:ext uri="{BB962C8B-B14F-4D97-AF65-F5344CB8AC3E}">
        <p14:creationId xmlns:p14="http://schemas.microsoft.com/office/powerpoint/2010/main" val="37260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Back to Access Modifiers…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Example setters and getters for Student class: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String </a:t>
            </a:r>
            <a:r>
              <a:rPr lang="en-CA" dirty="0" err="1" smtClean="0"/>
              <a:t>getName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return </a:t>
            </a:r>
            <a:r>
              <a:rPr lang="en-CA" dirty="0" err="1" smtClean="0"/>
              <a:t>studentName</a:t>
            </a:r>
            <a:r>
              <a:rPr lang="en-CA" dirty="0" smtClean="0"/>
              <a:t>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 smtClean="0"/>
              <a:t>public String </a:t>
            </a:r>
            <a:r>
              <a:rPr lang="en-CA" dirty="0" err="1" smtClean="0"/>
              <a:t>getNumber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return </a:t>
            </a:r>
            <a:r>
              <a:rPr lang="en-CA" dirty="0" err="1" smtClean="0"/>
              <a:t>studentNumber</a:t>
            </a:r>
            <a:r>
              <a:rPr lang="en-CA" dirty="0" smtClean="0"/>
              <a:t>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setNumber</a:t>
            </a:r>
            <a:r>
              <a:rPr lang="en-CA" dirty="0" smtClean="0"/>
              <a:t>(String </a:t>
            </a:r>
            <a:r>
              <a:rPr lang="en-CA" dirty="0" err="1" smtClean="0"/>
              <a:t>newNumber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studentNumber</a:t>
            </a:r>
            <a:r>
              <a:rPr lang="en-CA" dirty="0"/>
              <a:t> </a:t>
            </a:r>
            <a:r>
              <a:rPr lang="en-CA" dirty="0" smtClean="0"/>
              <a:t>= </a:t>
            </a:r>
            <a:r>
              <a:rPr lang="en-CA" dirty="0" err="1" smtClean="0"/>
              <a:t>newNumber</a:t>
            </a:r>
            <a:r>
              <a:rPr lang="en-CA" dirty="0" smtClean="0"/>
              <a:t>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  <a:endParaRPr lang="en-CA" dirty="0"/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01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Back to Access Modifiers…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And we should </a:t>
            </a:r>
            <a:r>
              <a:rPr lang="en-CA" dirty="0" smtClean="0">
                <a:solidFill>
                  <a:srgbClr val="FF0000"/>
                </a:solidFill>
              </a:rPr>
              <a:t>define a </a:t>
            </a:r>
            <a:r>
              <a:rPr lang="en-CA" dirty="0" err="1" smtClean="0">
                <a:solidFill>
                  <a:srgbClr val="FF0000"/>
                </a:solidFill>
              </a:rPr>
              <a:t>toString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method</a:t>
            </a:r>
            <a:r>
              <a:rPr lang="en-CA" dirty="0" smtClean="0"/>
              <a:t>, we will talk about </a:t>
            </a:r>
            <a:r>
              <a:rPr lang="en-CA" dirty="0" smtClean="0"/>
              <a:t>how to define equals </a:t>
            </a:r>
            <a:r>
              <a:rPr lang="en-CA" dirty="0" smtClean="0"/>
              <a:t>later because it’s complex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String </a:t>
            </a:r>
            <a:r>
              <a:rPr lang="en-CA" dirty="0" err="1" smtClean="0"/>
              <a:t>toString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return “Student Name: ” + </a:t>
            </a:r>
            <a:r>
              <a:rPr lang="en-CA" dirty="0" err="1" smtClean="0"/>
              <a:t>studentName</a:t>
            </a:r>
            <a:r>
              <a:rPr lang="en-CA" dirty="0" smtClean="0"/>
              <a:t> + “\n”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    + “</a:t>
            </a:r>
            <a:r>
              <a:rPr lang="en-CA" dirty="0"/>
              <a:t>Student Number</a:t>
            </a:r>
            <a:r>
              <a:rPr lang="en-CA" dirty="0" smtClean="0"/>
              <a:t>: ” + </a:t>
            </a:r>
            <a:r>
              <a:rPr lang="en-CA" dirty="0" err="1" smtClean="0"/>
              <a:t>studentNumber</a:t>
            </a:r>
            <a:r>
              <a:rPr lang="en-CA" dirty="0" smtClean="0"/>
              <a:t> + “\n”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    + “</a:t>
            </a:r>
            <a:r>
              <a:rPr lang="en-CA" dirty="0"/>
              <a:t>Grade</a:t>
            </a:r>
            <a:r>
              <a:rPr lang="en-CA" dirty="0" smtClean="0"/>
              <a:t>: ” + </a:t>
            </a:r>
            <a:r>
              <a:rPr lang="en-CA" dirty="0" err="1" smtClean="0"/>
              <a:t>finalGrade</a:t>
            </a:r>
            <a:r>
              <a:rPr lang="en-CA" dirty="0" smtClean="0"/>
              <a:t> + “\n”;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  <a:endParaRPr lang="en-CA" dirty="0"/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658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Instance variables</a:t>
            </a:r>
            <a:r>
              <a:rPr lang="en-CA" dirty="0" smtClean="0"/>
              <a:t> can be defined as below, and they are defined within the scope of the class but outside of any methods</a:t>
            </a:r>
          </a:p>
          <a:p>
            <a:pPr lvl="1"/>
            <a:r>
              <a:rPr lang="en-CA" dirty="0" smtClean="0"/>
              <a:t>Ignore the words “public” or “private” for now, we will get to those later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String instanceVariable1;</a:t>
            </a:r>
          </a:p>
          <a:p>
            <a:pPr marL="365760" lvl="1" indent="0">
              <a:buNone/>
            </a:pPr>
            <a:r>
              <a:rPr lang="en-CA" dirty="0" smtClean="0"/>
              <a:t>private </a:t>
            </a:r>
            <a:r>
              <a:rPr lang="en-CA" dirty="0" err="1" smtClean="0"/>
              <a:t>int</a:t>
            </a:r>
            <a:r>
              <a:rPr lang="en-CA" dirty="0" smtClean="0"/>
              <a:t> instanceVariable2;</a:t>
            </a:r>
          </a:p>
        </p:txBody>
      </p:sp>
    </p:spTree>
    <p:extLst>
      <p:ext uri="{BB962C8B-B14F-4D97-AF65-F5344CB8AC3E}">
        <p14:creationId xmlns:p14="http://schemas.microsoft.com/office/powerpoint/2010/main" val="1910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Instance method </a:t>
            </a:r>
            <a:r>
              <a:rPr lang="en-CA" dirty="0" smtClean="0"/>
              <a:t>definitions are divided into two parts: the heading and the body</a:t>
            </a:r>
          </a:p>
          <a:p>
            <a:r>
              <a:rPr lang="en-CA" dirty="0" smtClean="0"/>
              <a:t>Methods are invoked using the name of the calling object and then the method name</a:t>
            </a:r>
          </a:p>
          <a:p>
            <a:pPr lvl="1"/>
            <a:r>
              <a:rPr lang="en-CA" dirty="0" smtClean="0"/>
              <a:t>Invoking a method is equivalent to executing the method body (just like C functions)</a:t>
            </a:r>
          </a:p>
          <a:p>
            <a:pPr lvl="1"/>
            <a:r>
              <a:rPr lang="en-CA" dirty="0" smtClean="0"/>
              <a:t>The below method would be invoked using “</a:t>
            </a:r>
            <a:r>
              <a:rPr lang="en-CA" dirty="0" err="1" smtClean="0"/>
              <a:t>classVar.myMethod</a:t>
            </a:r>
            <a:r>
              <a:rPr lang="en-CA" dirty="0" smtClean="0"/>
              <a:t>(…);”, where “…” are actual arguments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myMethod</a:t>
            </a:r>
            <a:r>
              <a:rPr lang="en-CA" dirty="0" smtClean="0"/>
              <a:t>(…){</a:t>
            </a:r>
          </a:p>
          <a:p>
            <a:pPr marL="365760" lvl="1" indent="0">
              <a:buNone/>
            </a:pPr>
            <a:r>
              <a:rPr lang="en-CA" dirty="0" smtClean="0"/>
              <a:t>	//do stuff here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//compute stuff there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2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Methods can simply perform an action or they can compute and return a </a:t>
            </a:r>
            <a:r>
              <a:rPr lang="en-CA" dirty="0" smtClean="0">
                <a:solidFill>
                  <a:srgbClr val="FF0000"/>
                </a:solidFill>
              </a:rPr>
              <a:t>single value</a:t>
            </a:r>
          </a:p>
          <a:p>
            <a:pPr lvl="1"/>
            <a:r>
              <a:rPr lang="en-CA" dirty="0" smtClean="0"/>
              <a:t>Methods that only perform an action</a:t>
            </a:r>
            <a:r>
              <a:rPr lang="en-CA" dirty="0"/>
              <a:t> </a:t>
            </a:r>
            <a:r>
              <a:rPr lang="en-CA" dirty="0" smtClean="0"/>
              <a:t>are methods that return nothing</a:t>
            </a:r>
          </a:p>
          <a:p>
            <a:pPr lvl="2"/>
            <a:r>
              <a:rPr lang="en-CA" dirty="0" smtClean="0"/>
              <a:t>Their return type in the method header is </a:t>
            </a:r>
            <a:r>
              <a:rPr lang="en-CA" dirty="0" smtClean="0">
                <a:solidFill>
                  <a:srgbClr val="FF0000"/>
                </a:solidFill>
              </a:rPr>
              <a:t>void</a:t>
            </a:r>
            <a:r>
              <a:rPr lang="en-CA" dirty="0" smtClean="0"/>
              <a:t>, and they are called</a:t>
            </a:r>
            <a:r>
              <a:rPr lang="en-CA" dirty="0" smtClean="0">
                <a:solidFill>
                  <a:srgbClr val="FF0000"/>
                </a:solidFill>
              </a:rPr>
              <a:t> void methods</a:t>
            </a:r>
          </a:p>
          <a:p>
            <a:pPr lvl="1"/>
            <a:r>
              <a:rPr lang="en-CA" dirty="0" smtClean="0"/>
              <a:t>Methods that compute and return a value can return objects or </a:t>
            </a:r>
            <a:r>
              <a:rPr lang="en-CA" dirty="0" smtClean="0"/>
              <a:t>primitives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If you need to return multiple values in a method, create a class that has all the relevant properties and return an object of that class type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Methods should be responsible for </a:t>
            </a:r>
            <a:r>
              <a:rPr lang="en-CA" dirty="0" smtClean="0">
                <a:solidFill>
                  <a:srgbClr val="FF0000"/>
                </a:solidFill>
              </a:rPr>
              <a:t>single objectives</a:t>
            </a:r>
            <a:r>
              <a:rPr lang="en-CA" dirty="0" smtClean="0"/>
              <a:t>, this maximizes code reuse</a:t>
            </a:r>
          </a:p>
          <a:p>
            <a:r>
              <a:rPr lang="en-CA" dirty="0" smtClean="0"/>
              <a:t>Methods can differ in their definition and how they are invoked</a:t>
            </a:r>
          </a:p>
        </p:txBody>
      </p:sp>
    </p:spTree>
    <p:extLst>
      <p:ext uri="{BB962C8B-B14F-4D97-AF65-F5344CB8AC3E}">
        <p14:creationId xmlns:p14="http://schemas.microsoft.com/office/powerpoint/2010/main" val="7324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Methods that return </a:t>
            </a:r>
            <a:r>
              <a:rPr lang="en-CA" dirty="0" smtClean="0"/>
              <a:t>values </a:t>
            </a:r>
            <a:r>
              <a:rPr lang="en-CA" dirty="0" smtClean="0"/>
              <a:t>must specify the return </a:t>
            </a:r>
            <a:r>
              <a:rPr lang="en-CA" dirty="0" smtClean="0"/>
              <a:t>types in their headings</a:t>
            </a:r>
            <a:br>
              <a:rPr lang="en-CA" dirty="0" smtClean="0"/>
            </a:br>
            <a:endParaRPr lang="en-CA" dirty="0" smtClean="0"/>
          </a:p>
          <a:p>
            <a:pPr marL="365760" lvl="1" indent="0">
              <a:buNone/>
            </a:pPr>
            <a:r>
              <a:rPr lang="en-CA" dirty="0" smtClean="0"/>
              <a:t>public </a:t>
            </a:r>
            <a:r>
              <a:rPr lang="en-CA" dirty="0" err="1" smtClean="0"/>
              <a:t>returnType</a:t>
            </a:r>
            <a:r>
              <a:rPr lang="en-CA" dirty="0" smtClean="0"/>
              <a:t> </a:t>
            </a:r>
            <a:r>
              <a:rPr lang="en-CA" dirty="0" err="1" smtClean="0"/>
              <a:t>methodName</a:t>
            </a:r>
            <a:r>
              <a:rPr lang="en-CA" dirty="0" smtClean="0"/>
              <a:t>(arguments</a:t>
            </a:r>
            <a:r>
              <a:rPr lang="en-CA" dirty="0" smtClean="0"/>
              <a:t>…)</a:t>
            </a:r>
          </a:p>
          <a:p>
            <a:pPr marL="365760" lvl="1" indent="0">
              <a:buNone/>
            </a:pPr>
            <a:endParaRPr lang="en-CA" dirty="0"/>
          </a:p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void method </a:t>
            </a:r>
            <a:r>
              <a:rPr lang="en-CA" dirty="0" smtClean="0"/>
              <a:t>uses the keyword </a:t>
            </a:r>
            <a:r>
              <a:rPr lang="en-CA" dirty="0" smtClean="0">
                <a:solidFill>
                  <a:srgbClr val="FF0000"/>
                </a:solidFill>
              </a:rPr>
              <a:t>void</a:t>
            </a:r>
            <a:r>
              <a:rPr lang="en-CA" dirty="0" smtClean="0"/>
              <a:t> in its </a:t>
            </a:r>
            <a:r>
              <a:rPr lang="en-CA" dirty="0" smtClean="0"/>
              <a:t>heading</a:t>
            </a:r>
          </a:p>
          <a:p>
            <a:pPr marL="68580" indent="0">
              <a:buNone/>
            </a:pPr>
            <a:endParaRPr lang="en-CA" dirty="0" smtClean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methodName</a:t>
            </a:r>
            <a:r>
              <a:rPr lang="en-CA" dirty="0" smtClean="0"/>
              <a:t>(arguments</a:t>
            </a:r>
            <a:r>
              <a:rPr lang="en-CA" dirty="0" smtClean="0"/>
              <a:t>…)</a:t>
            </a:r>
          </a:p>
          <a:p>
            <a:pPr marL="365760" lvl="1" indent="0">
              <a:buNone/>
            </a:pPr>
            <a:endParaRPr lang="en-CA" dirty="0"/>
          </a:p>
          <a:p>
            <a:r>
              <a:rPr lang="en-CA" dirty="0" smtClean="0"/>
              <a:t>If a method heading states that a method should return a value, in Java, </a:t>
            </a:r>
            <a:r>
              <a:rPr lang="en-CA" dirty="0" smtClean="0">
                <a:solidFill>
                  <a:srgbClr val="FF0000"/>
                </a:solidFill>
              </a:rPr>
              <a:t>all code paths must return a value</a:t>
            </a:r>
          </a:p>
          <a:p>
            <a:pPr lvl="1"/>
            <a:r>
              <a:rPr lang="en-CA" dirty="0" smtClean="0"/>
              <a:t>As in, there must be no possible way for the code in the method to execute without returning a value</a:t>
            </a:r>
          </a:p>
          <a:p>
            <a:pPr lvl="1"/>
            <a:r>
              <a:rPr lang="en-CA" dirty="0" smtClean="0"/>
              <a:t>This is enforced at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6260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The main method is a void method</a:t>
            </a:r>
          </a:p>
          <a:p>
            <a:r>
              <a:rPr lang="en-CA" dirty="0" smtClean="0"/>
              <a:t>A basic application in Java is just a class that has a main method</a:t>
            </a:r>
          </a:p>
          <a:p>
            <a:r>
              <a:rPr lang="en-CA" dirty="0" smtClean="0"/>
              <a:t>The runtime system finds and invokes the main method in a program</a:t>
            </a:r>
          </a:p>
          <a:p>
            <a:r>
              <a:rPr lang="en-CA" dirty="0" smtClean="0"/>
              <a:t>The main method has the following heading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 marL="365760" lvl="1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CA" dirty="0" err="1" smtClean="0">
                <a:solidFill>
                  <a:srgbClr val="FF0000"/>
                </a:solidFill>
              </a:rPr>
              <a:t>args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0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The body of either type of method contains a list of declarations and statements enclosed in a pair of braces</a:t>
            </a:r>
          </a:p>
          <a:p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</a:t>
            </a:r>
            <a:r>
              <a:rPr lang="en-CA" dirty="0" err="1" smtClean="0"/>
              <a:t>returnType</a:t>
            </a:r>
            <a:r>
              <a:rPr lang="en-CA" dirty="0" smtClean="0"/>
              <a:t> </a:t>
            </a:r>
            <a:r>
              <a:rPr lang="en-CA" dirty="0" err="1" smtClean="0"/>
              <a:t>myMethod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//declarations and statements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…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returnType</a:t>
            </a:r>
            <a:r>
              <a:rPr lang="en-CA" dirty="0" smtClean="0"/>
              <a:t> </a:t>
            </a:r>
            <a:r>
              <a:rPr lang="en-CA" dirty="0" err="1" smtClean="0"/>
              <a:t>returnValue</a:t>
            </a:r>
            <a:r>
              <a:rPr lang="en-CA" dirty="0" smtClean="0"/>
              <a:t> = </a:t>
            </a:r>
            <a:r>
              <a:rPr lang="en-CA" dirty="0" err="1" smtClean="0"/>
              <a:t>valueOfReturnType</a:t>
            </a:r>
            <a:r>
              <a:rPr lang="en-CA" dirty="0" smtClean="0"/>
              <a:t>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return </a:t>
            </a:r>
            <a:r>
              <a:rPr lang="en-CA" dirty="0" err="1" smtClean="0"/>
              <a:t>returnValue</a:t>
            </a:r>
            <a:r>
              <a:rPr lang="en-CA" dirty="0" smtClean="0"/>
              <a:t>;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4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The body of a method that returns a value must contain on or more return statements</a:t>
            </a:r>
          </a:p>
          <a:p>
            <a:pPr lvl="1"/>
            <a:r>
              <a:rPr lang="en-CA" dirty="0" smtClean="0"/>
              <a:t>A return statement specifies the value returned, are terminates the method invocation</a:t>
            </a:r>
          </a:p>
          <a:p>
            <a:pPr marL="685800" lvl="2" indent="0">
              <a:buNone/>
            </a:pPr>
            <a:endParaRPr lang="en-CA" dirty="0" smtClean="0"/>
          </a:p>
          <a:p>
            <a:pPr marL="685800" lvl="2" indent="0">
              <a:buNone/>
            </a:pPr>
            <a:r>
              <a:rPr lang="en-CA" dirty="0" smtClean="0"/>
              <a:t>return Expression;</a:t>
            </a:r>
          </a:p>
          <a:p>
            <a:pPr marL="685800" lvl="2" indent="0">
              <a:buNone/>
            </a:pPr>
            <a:endParaRPr lang="en-CA" dirty="0"/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Expression can be any expression that evaluates to something of the type returned, which must match the return type listed in the method heading</a:t>
            </a:r>
          </a:p>
        </p:txBody>
      </p:sp>
    </p:spTree>
    <p:extLst>
      <p:ext uri="{BB962C8B-B14F-4D97-AF65-F5344CB8AC3E}">
        <p14:creationId xmlns:p14="http://schemas.microsoft.com/office/powerpoint/2010/main" val="1806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 void method does not need to have a return statement</a:t>
            </a:r>
            <a:r>
              <a:rPr lang="en-CA" dirty="0" smtClean="0"/>
              <a:t>, unless there is a situation that requires the method to terminate at a particular point (for example, based on some condition)</a:t>
            </a:r>
          </a:p>
          <a:p>
            <a:r>
              <a:rPr lang="en-CA" dirty="0" smtClean="0"/>
              <a:t>In this context, since it does not return a value, a return statement that has no expression is used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357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 invocation of a method that returns a value can be used as an expression </a:t>
            </a:r>
            <a:r>
              <a:rPr lang="en-CA" dirty="0" smtClean="0">
                <a:solidFill>
                  <a:srgbClr val="FF0000"/>
                </a:solidFill>
              </a:rPr>
              <a:t>in any place where a value of the return type can be used</a:t>
            </a:r>
          </a:p>
          <a:p>
            <a:r>
              <a:rPr lang="en-CA" dirty="0" smtClean="0"/>
              <a:t>Consider the following example where </a:t>
            </a:r>
            <a:r>
              <a:rPr lang="en-CA" dirty="0" err="1" smtClean="0"/>
              <a:t>methodName</a:t>
            </a:r>
            <a:r>
              <a:rPr lang="en-CA" dirty="0"/>
              <a:t> </a:t>
            </a:r>
            <a:r>
              <a:rPr lang="en-CA" dirty="0" smtClean="0"/>
              <a:t>has a return type of </a:t>
            </a:r>
            <a:r>
              <a:rPr lang="en-CA" dirty="0" err="1" smtClean="0"/>
              <a:t>returnType</a:t>
            </a:r>
            <a:endParaRPr lang="en-CA" dirty="0"/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err="1"/>
              <a:t>returnType</a:t>
            </a:r>
            <a:r>
              <a:rPr lang="en-CA" dirty="0"/>
              <a:t> </a:t>
            </a:r>
            <a:r>
              <a:rPr lang="en-CA" dirty="0" err="1"/>
              <a:t>someVariable</a:t>
            </a:r>
            <a:r>
              <a:rPr lang="en-CA" dirty="0"/>
              <a:t>;</a:t>
            </a:r>
          </a:p>
          <a:p>
            <a:pPr marL="365760" lvl="1" indent="0">
              <a:buNone/>
            </a:pPr>
            <a:r>
              <a:rPr lang="en-CA" dirty="0" err="1"/>
              <a:t>someVariable</a:t>
            </a:r>
            <a:r>
              <a:rPr lang="en-CA" dirty="0"/>
              <a:t> = </a:t>
            </a:r>
            <a:r>
              <a:rPr lang="en-CA" dirty="0" err="1"/>
              <a:t>objectName.methodName</a:t>
            </a:r>
            <a:r>
              <a:rPr lang="en-CA" dirty="0"/>
              <a:t>();</a:t>
            </a:r>
          </a:p>
          <a:p>
            <a:pPr marL="68580" indent="0">
              <a:buNone/>
            </a:pPr>
            <a:endParaRPr lang="en-CA" dirty="0"/>
          </a:p>
          <a:p>
            <a:r>
              <a:rPr lang="en-CA" dirty="0" smtClean="0"/>
              <a:t>An invocation of a void method is simple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err="1" smtClean="0"/>
              <a:t>objectName.methodName</a:t>
            </a:r>
            <a:r>
              <a:rPr lang="en-CA" dirty="0" smtClean="0"/>
              <a:t>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Classes</a:t>
            </a:r>
          </a:p>
          <a:p>
            <a:pPr lvl="1"/>
            <a:r>
              <a:rPr lang="en-CA" dirty="0" smtClean="0"/>
              <a:t>Classes vs. Primitives</a:t>
            </a:r>
          </a:p>
          <a:p>
            <a:pPr lvl="1"/>
            <a:r>
              <a:rPr lang="en-CA" dirty="0" smtClean="0"/>
              <a:t>Contents of a Class</a:t>
            </a:r>
          </a:p>
          <a:p>
            <a:pPr lvl="1"/>
            <a:r>
              <a:rPr lang="en-CA" dirty="0" smtClean="0"/>
              <a:t>The “new” Keyword</a:t>
            </a:r>
          </a:p>
          <a:p>
            <a:pPr lvl="1"/>
            <a:r>
              <a:rPr lang="en-CA" dirty="0" smtClean="0"/>
              <a:t>Instance Variables and Methods</a:t>
            </a:r>
          </a:p>
          <a:p>
            <a:r>
              <a:rPr lang="en-CA" dirty="0" smtClean="0"/>
              <a:t>Basic Java Programming Constructs</a:t>
            </a:r>
          </a:p>
          <a:p>
            <a:r>
              <a:rPr lang="en-CA" dirty="0" smtClean="0"/>
              <a:t>Parameters and Arguments</a:t>
            </a:r>
          </a:p>
          <a:p>
            <a:r>
              <a:rPr lang="en-CA" dirty="0" smtClean="0"/>
              <a:t>The “this” Keyword</a:t>
            </a:r>
          </a:p>
          <a:p>
            <a:r>
              <a:rPr lang="en-CA" dirty="0" smtClean="0"/>
              <a:t>“==“ and equals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toString</a:t>
            </a:r>
            <a:r>
              <a:rPr lang="en-CA" dirty="0" smtClean="0"/>
              <a:t> Method</a:t>
            </a:r>
          </a:p>
          <a:p>
            <a:r>
              <a:rPr lang="en-CA" dirty="0" smtClean="0"/>
              <a:t>Testing Methods</a:t>
            </a:r>
          </a:p>
          <a:p>
            <a:r>
              <a:rPr lang="en-CA" dirty="0" smtClean="0"/>
              <a:t>Information Hiding and Encapsulation</a:t>
            </a:r>
          </a:p>
          <a:p>
            <a:pPr lvl="1"/>
            <a:r>
              <a:rPr lang="en-CA" dirty="0" smtClean="0"/>
              <a:t>Accessors and </a:t>
            </a:r>
            <a:r>
              <a:rPr lang="en-CA" dirty="0" err="1" smtClean="0"/>
              <a:t>Mutators</a:t>
            </a:r>
            <a:endParaRPr lang="en-CA" dirty="0" smtClean="0"/>
          </a:p>
          <a:p>
            <a:r>
              <a:rPr lang="en-CA" dirty="0" smtClean="0"/>
              <a:t>Overloading</a:t>
            </a:r>
          </a:p>
          <a:p>
            <a:r>
              <a:rPr lang="en-CA" dirty="0" smtClean="0"/>
              <a:t>Constructors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Any method can be used as a void method</a:t>
            </a:r>
          </a:p>
          <a:p>
            <a:r>
              <a:rPr lang="en-CA" dirty="0" smtClean="0"/>
              <a:t>Methods with return values may perform some actions, and the return value does not necessarily need to kept</a:t>
            </a:r>
          </a:p>
          <a:p>
            <a:pPr lvl="1"/>
            <a:r>
              <a:rPr lang="en-CA" dirty="0" smtClean="0"/>
              <a:t>Though, typically you want the return value</a:t>
            </a:r>
          </a:p>
          <a:p>
            <a:r>
              <a:rPr lang="en-CA" dirty="0" smtClean="0"/>
              <a:t>If you want the action performed by a method with a return value but do not need the return value, invoke the method as if it returned void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err="1" smtClean="0"/>
              <a:t>objectName.methodName</a:t>
            </a:r>
            <a:r>
              <a:rPr lang="en-CA" dirty="0" smtClean="0"/>
              <a:t>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4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Basic Java 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Local Variables</a:t>
            </a:r>
          </a:p>
          <a:p>
            <a:pPr lvl="1"/>
            <a:r>
              <a:rPr lang="en-CA" dirty="0" smtClean="0"/>
              <a:t>A variable declared within a method </a:t>
            </a:r>
            <a:r>
              <a:rPr lang="en-CA" dirty="0" smtClean="0"/>
              <a:t>definition or in a flow control block</a:t>
            </a:r>
            <a:endParaRPr lang="en-CA" dirty="0" smtClean="0"/>
          </a:p>
          <a:p>
            <a:pPr lvl="1"/>
            <a:r>
              <a:rPr lang="en-CA" dirty="0" smtClean="0"/>
              <a:t>All variables declared in main are local to main</a:t>
            </a:r>
          </a:p>
          <a:p>
            <a:pPr lvl="2"/>
            <a:r>
              <a:rPr lang="en-CA" dirty="0" smtClean="0"/>
              <a:t>In other words, their scope is the main function, and they only are accessible within the main function</a:t>
            </a:r>
          </a:p>
          <a:p>
            <a:pPr lvl="1"/>
            <a:r>
              <a:rPr lang="en-CA" dirty="0" smtClean="0"/>
              <a:t>All method parameters are local to their respective method</a:t>
            </a:r>
          </a:p>
          <a:p>
            <a:pPr lvl="1"/>
            <a:r>
              <a:rPr lang="en-CA" dirty="0" smtClean="0"/>
              <a:t>Two methods may have local variables of the same name, but they are of different scope and thus they are completely different variables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Basic Java 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Blocks</a:t>
            </a:r>
          </a:p>
          <a:p>
            <a:pPr lvl="1"/>
            <a:r>
              <a:rPr lang="en-CA" dirty="0" smtClean="0"/>
              <a:t>A block is another name for a compound statement, which is a set of Java statements enclosed in braces, {}</a:t>
            </a:r>
          </a:p>
          <a:p>
            <a:pPr lvl="1"/>
            <a:r>
              <a:rPr lang="en-CA" dirty="0" smtClean="0"/>
              <a:t>A variable declared inside of a block is local to that block, and cannot be accessed outside of a block</a:t>
            </a:r>
          </a:p>
          <a:p>
            <a:pPr lvl="1"/>
            <a:r>
              <a:rPr lang="en-CA" dirty="0" smtClean="0"/>
              <a:t>Only one variable with a given name can be declared in a given block</a:t>
            </a:r>
          </a:p>
          <a:p>
            <a:pPr lvl="2"/>
            <a:r>
              <a:rPr lang="en-CA" dirty="0" smtClean="0"/>
              <a:t>It will give you a development-time error if you try to make two or more variables with the same 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Basic Java 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Global Variables</a:t>
            </a:r>
          </a:p>
          <a:p>
            <a:pPr lvl="1"/>
            <a:r>
              <a:rPr lang="en-CA" dirty="0" smtClean="0"/>
              <a:t>Some languages have global variables, accessible by any class in a program</a:t>
            </a:r>
          </a:p>
          <a:p>
            <a:pPr lvl="1"/>
            <a:r>
              <a:rPr lang="en-CA" dirty="0" smtClean="0"/>
              <a:t>Java does not have global variables</a:t>
            </a:r>
          </a:p>
          <a:p>
            <a:pPr lvl="2"/>
            <a:r>
              <a:rPr lang="en-CA" dirty="0" smtClean="0"/>
              <a:t>The highest scope for which a variable can be accessed is within a class</a:t>
            </a:r>
          </a:p>
          <a:p>
            <a:pPr lvl="2"/>
            <a:r>
              <a:rPr lang="en-CA" dirty="0" smtClean="0"/>
              <a:t>Any method within a class can access any instance variable within the class</a:t>
            </a:r>
          </a:p>
          <a:p>
            <a:pPr lvl="2"/>
            <a:r>
              <a:rPr lang="en-CA" dirty="0" smtClean="0"/>
              <a:t>Objects of different classes need a reference in order to access variables within an object</a:t>
            </a:r>
          </a:p>
          <a:p>
            <a:pPr lvl="1"/>
            <a:r>
              <a:rPr lang="en-CA" dirty="0" smtClean="0"/>
              <a:t>If a method has a local variable and the class has a variable of the same name, any reference using that variable name will refer to the local variable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8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Basic Java 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For Loops</a:t>
            </a:r>
          </a:p>
          <a:p>
            <a:pPr lvl="1"/>
            <a:r>
              <a:rPr lang="en-CA" dirty="0" smtClean="0"/>
              <a:t>You can declare a variable within the initialization section of a for loop</a:t>
            </a:r>
          </a:p>
          <a:p>
            <a:pPr lvl="2"/>
            <a:r>
              <a:rPr lang="en-CA" dirty="0" smtClean="0"/>
              <a:t>Some versions of C allow it too</a:t>
            </a:r>
          </a:p>
          <a:p>
            <a:pPr lvl="2"/>
            <a:r>
              <a:rPr lang="en-CA" dirty="0" smtClean="0"/>
              <a:t>Variables declared within the initialization section of a for loop are local to that for loop (cannot be accessed outside of it)</a:t>
            </a:r>
          </a:p>
          <a:p>
            <a:pPr lvl="1"/>
            <a:r>
              <a:rPr lang="en-CA" dirty="0" smtClean="0"/>
              <a:t>If you need a variable accessible outside of the loop but used inside of the loop, declare it before the for loop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2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If a method has no parameters, the method heading must contain an empty set of parentheses</a:t>
            </a:r>
          </a:p>
          <a:p>
            <a:r>
              <a:rPr lang="en-CA" dirty="0" smtClean="0"/>
              <a:t>Methods can receive additional data via a list of parameters in order to perform their actions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We call these parameters formal parameters</a:t>
            </a:r>
          </a:p>
          <a:p>
            <a:r>
              <a:rPr lang="en-CA" dirty="0" smtClean="0"/>
              <a:t>A parameter list provides a description of the data required by a method</a:t>
            </a:r>
          </a:p>
          <a:p>
            <a:pPr lvl="1"/>
            <a:r>
              <a:rPr lang="en-CA" dirty="0" smtClean="0"/>
              <a:t>It indicates the number and types of data needed, the order in which they must be given, and the local name for them within the method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myMethod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p1, </a:t>
            </a:r>
            <a:r>
              <a:rPr lang="en-CA" dirty="0" err="1" smtClean="0"/>
              <a:t>int</a:t>
            </a:r>
            <a:r>
              <a:rPr lang="en-CA" dirty="0" smtClean="0"/>
              <a:t> p2, double p3){…}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1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When a method is invoked, the appropriate values must be passed to the method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We call these the arguments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We also call these actual parameters</a:t>
            </a:r>
          </a:p>
          <a:p>
            <a:pPr lvl="1"/>
            <a:r>
              <a:rPr lang="en-CA" dirty="0" smtClean="0"/>
              <a:t>Remember this phrase: “</a:t>
            </a:r>
            <a:r>
              <a:rPr lang="en-CA" dirty="0" smtClean="0">
                <a:solidFill>
                  <a:srgbClr val="FF0000"/>
                </a:solidFill>
              </a:rPr>
              <a:t>Arguments are actual</a:t>
            </a:r>
            <a:r>
              <a:rPr lang="en-CA" dirty="0" smtClean="0"/>
              <a:t>”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number and order of the arguments must exactly match the parameter list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type of each argument must be compatible with the type of the corresponding parameter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It </a:t>
            </a:r>
            <a:r>
              <a:rPr lang="en-CA" dirty="0"/>
              <a:t>is common to refer to arguments and parameters interchangeably, but formally there is a </a:t>
            </a:r>
            <a:r>
              <a:rPr lang="en-CA" dirty="0" smtClean="0"/>
              <a:t>distinction</a:t>
            </a:r>
          </a:p>
          <a:p>
            <a:r>
              <a:rPr lang="en-CA" dirty="0" smtClean="0"/>
              <a:t>Consider this example below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myMethod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a, </a:t>
            </a:r>
            <a:r>
              <a:rPr lang="en-CA" dirty="0" err="1" smtClean="0"/>
              <a:t>int</a:t>
            </a:r>
            <a:r>
              <a:rPr lang="en-CA" dirty="0" smtClean="0"/>
              <a:t> b){ //parameters!</a:t>
            </a:r>
          </a:p>
          <a:p>
            <a:pPr marL="365760" lvl="1" indent="0">
              <a:buNone/>
            </a:pPr>
            <a:r>
              <a:rPr lang="en-CA" dirty="0" smtClean="0"/>
              <a:t>	…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//calling code</a:t>
            </a:r>
          </a:p>
          <a:p>
            <a:pPr marL="365760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y = 4; </a:t>
            </a:r>
            <a:r>
              <a:rPr lang="en-CA" dirty="0" err="1" smtClean="0"/>
              <a:t>int</a:t>
            </a:r>
            <a:r>
              <a:rPr lang="en-CA" dirty="0" smtClean="0"/>
              <a:t> z = 17;</a:t>
            </a:r>
          </a:p>
          <a:p>
            <a:pPr marL="365760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x = </a:t>
            </a:r>
            <a:r>
              <a:rPr lang="en-CA" dirty="0" err="1" smtClean="0"/>
              <a:t>myMethod</a:t>
            </a:r>
            <a:r>
              <a:rPr lang="en-CA" dirty="0" smtClean="0"/>
              <a:t>(y, z) //arguments!</a:t>
            </a:r>
          </a:p>
        </p:txBody>
      </p:sp>
    </p:spTree>
    <p:extLst>
      <p:ext uri="{BB962C8B-B14F-4D97-AF65-F5344CB8AC3E}">
        <p14:creationId xmlns:p14="http://schemas.microsoft.com/office/powerpoint/2010/main" val="2275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If the types of a parameter and argument do not match perfectly, Java will try to automatically convert the type of the argument, if possible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Implicit conversion of primitives </a:t>
            </a:r>
            <a:r>
              <a:rPr lang="en-CA" dirty="0" smtClean="0"/>
              <a:t>can happen as follows (a given type can be converted automatically to any type to the right of it)</a:t>
            </a:r>
          </a:p>
          <a:p>
            <a:pPr marL="36576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byte</a:t>
            </a:r>
            <a:r>
              <a:rPr lang="en-CA" dirty="0" err="1" smtClean="0">
                <a:sym typeface="Wingdings" panose="05000000000000000000" pitchFamily="2" charset="2"/>
              </a:rPr>
              <a:t>shortintlongfloatdouble</a:t>
            </a:r>
            <a:endParaRPr lang="en-CA" dirty="0" smtClean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CA" dirty="0">
                <a:sym typeface="Wingdings" panose="05000000000000000000" pitchFamily="2" charset="2"/>
              </a:rPr>
              <a:t>	</a:t>
            </a:r>
            <a:r>
              <a:rPr lang="en-CA" dirty="0" smtClean="0">
                <a:sym typeface="Wingdings" panose="05000000000000000000" pitchFamily="2" charset="2"/>
              </a:rPr>
              <a:t>or        </a:t>
            </a:r>
            <a:r>
              <a:rPr lang="en-CA" dirty="0" err="1" smtClean="0">
                <a:sym typeface="Wingdings" panose="05000000000000000000" pitchFamily="2" charset="2"/>
              </a:rPr>
              <a:t>char</a:t>
            </a:r>
            <a:r>
              <a:rPr lang="en-CA" dirty="0" err="1">
                <a:sym typeface="Wingdings" panose="05000000000000000000" pitchFamily="2" charset="2"/>
              </a:rPr>
              <a:t>intlongfloat</a:t>
            </a:r>
            <a:r>
              <a:rPr lang="en-CA" dirty="0" err="1" smtClean="0">
                <a:sym typeface="Wingdings" panose="05000000000000000000" pitchFamily="2" charset="2"/>
              </a:rPr>
              <a:t>double</a:t>
            </a:r>
            <a:endParaRPr lang="en-CA" dirty="0" smtClean="0"/>
          </a:p>
          <a:p>
            <a:r>
              <a:rPr lang="en-CA" dirty="0" smtClean="0"/>
              <a:t>Any other conversion requires an explicit cast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dirty="0" smtClean="0"/>
              <a:t>long j = 123L;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dirty="0" err="1" smtClean="0"/>
              <a:t>int</a:t>
            </a:r>
            <a:r>
              <a:rPr lang="en-CA" dirty="0" smtClean="0"/>
              <a:t> k = (</a:t>
            </a:r>
            <a:r>
              <a:rPr lang="en-CA" dirty="0" err="1" smtClean="0"/>
              <a:t>int</a:t>
            </a:r>
            <a:r>
              <a:rPr lang="en-CA" dirty="0" smtClean="0"/>
              <a:t>)j</a:t>
            </a:r>
            <a:r>
              <a:rPr lang="en-CA" dirty="0" smtClean="0"/>
              <a:t>;   //watch out for overflow though!! </a:t>
            </a:r>
            <a:endParaRPr lang="en-CA" dirty="0" smtClean="0"/>
          </a:p>
          <a:p>
            <a:r>
              <a:rPr lang="en-CA" dirty="0" smtClean="0">
                <a:solidFill>
                  <a:srgbClr val="FF0000"/>
                </a:solidFill>
              </a:rPr>
              <a:t>The value of each argument (always and strictly, the value) is plugged into the corresponding parameter</a:t>
            </a:r>
          </a:p>
          <a:p>
            <a:r>
              <a:rPr lang="en-CA" dirty="0" smtClean="0"/>
              <a:t>We call this method of plugging arguments in for formal parameters “call-by-value”</a:t>
            </a:r>
          </a:p>
          <a:p>
            <a:pPr lvl="1"/>
            <a:r>
              <a:rPr lang="en-CA" dirty="0" smtClean="0"/>
              <a:t>Just like pass-by-value in C</a:t>
            </a:r>
          </a:p>
        </p:txBody>
      </p:sp>
    </p:spTree>
    <p:extLst>
      <p:ext uri="{BB962C8B-B14F-4D97-AF65-F5344CB8AC3E}">
        <p14:creationId xmlns:p14="http://schemas.microsoft.com/office/powerpoint/2010/main" val="2339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How does pass-by-value happen in C?</a:t>
            </a:r>
          </a:p>
        </p:txBody>
      </p:sp>
    </p:spTree>
    <p:extLst>
      <p:ext uri="{BB962C8B-B14F-4D97-AF65-F5344CB8AC3E}">
        <p14:creationId xmlns:p14="http://schemas.microsoft.com/office/powerpoint/2010/main" val="271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Classes are the most important language concept with respect to OOP languages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Programming in Java consists of defining any number of classes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Every program has at least one class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Any supporting package consists of classes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Any programmer-defined type is a class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Classes are of utmost importance in Java, as it is object-oriented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have already seen a couple of classes (String, Scanner)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How does pass-by-value happen in C?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locally (within the function call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)?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025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How does pass-by-value happen in C?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locally (within the function call)?</a:t>
            </a:r>
          </a:p>
          <a:p>
            <a:pPr lvl="2"/>
            <a:r>
              <a:rPr lang="en-CA" dirty="0" smtClean="0"/>
              <a:t>Yes, locally you can modify the value</a:t>
            </a:r>
          </a:p>
        </p:txBody>
      </p:sp>
    </p:spTree>
    <p:extLst>
      <p:ext uri="{BB962C8B-B14F-4D97-AF65-F5344CB8AC3E}">
        <p14:creationId xmlns:p14="http://schemas.microsoft.com/office/powerpoint/2010/main" val="42247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How does pass-by-value happen in C?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locally (within the function call)?</a:t>
            </a:r>
          </a:p>
          <a:p>
            <a:pPr lvl="2"/>
            <a:r>
              <a:rPr lang="en-CA" dirty="0" smtClean="0"/>
              <a:t>Yes, locally you can modify the value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within the context from which it was passed?</a:t>
            </a:r>
          </a:p>
        </p:txBody>
      </p:sp>
    </p:spTree>
    <p:extLst>
      <p:ext uri="{BB962C8B-B14F-4D97-AF65-F5344CB8AC3E}">
        <p14:creationId xmlns:p14="http://schemas.microsoft.com/office/powerpoint/2010/main" val="49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How does pass-by-value happen in C?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locally (within the function call)?</a:t>
            </a:r>
          </a:p>
          <a:p>
            <a:pPr lvl="2"/>
            <a:r>
              <a:rPr lang="en-CA" dirty="0" smtClean="0"/>
              <a:t>Yes, locally you can modify the value</a:t>
            </a:r>
          </a:p>
          <a:p>
            <a:pPr lvl="1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modify the value within the context from which it was passed?</a:t>
            </a:r>
          </a:p>
          <a:p>
            <a:pPr lvl="2"/>
            <a:r>
              <a:rPr lang="en-CA" dirty="0" smtClean="0"/>
              <a:t>No, you can only modify the local copy</a:t>
            </a:r>
          </a:p>
          <a:p>
            <a:pPr lvl="2"/>
            <a:r>
              <a:rPr lang="en-CA" dirty="0" smtClean="0"/>
              <a:t>Key here is there is a copy</a:t>
            </a:r>
          </a:p>
          <a:p>
            <a:pPr lvl="3"/>
            <a:r>
              <a:rPr lang="en-CA" dirty="0" smtClean="0"/>
              <a:t>So you can modify the local copy until the cows come home, but you cannot modify the original copy unless you pass it by reference (using its pointer)</a:t>
            </a:r>
          </a:p>
          <a:p>
            <a:pPr lvl="2"/>
            <a:r>
              <a:rPr lang="en-CA" dirty="0" smtClean="0"/>
              <a:t>Java always works like this, by passing a value copy</a:t>
            </a:r>
          </a:p>
          <a:p>
            <a:pPr lvl="3"/>
            <a:r>
              <a:rPr lang="en-CA" dirty="0" smtClean="0"/>
              <a:t>Never, never ever, by reference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799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Java’s call-by-value is illustrated by this basic example (which actually does nothing at all)</a:t>
            </a:r>
          </a:p>
          <a:p>
            <a:r>
              <a:rPr lang="en-CA" dirty="0" smtClean="0"/>
              <a:t>When this returns, the variables passed as arguments retain their original values and are not swapped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badSwap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v1, </a:t>
            </a:r>
            <a:r>
              <a:rPr lang="en-CA" dirty="0" err="1" smtClean="0"/>
              <a:t>int</a:t>
            </a:r>
            <a:r>
              <a:rPr lang="en-CA" dirty="0" smtClean="0"/>
              <a:t> v2){</a:t>
            </a:r>
          </a:p>
          <a:p>
            <a:pPr marL="36576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int</a:t>
            </a:r>
            <a:r>
              <a:rPr lang="en-CA" dirty="0" smtClean="0"/>
              <a:t> temp = v1;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v1 = v2;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v2 = temp;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That was with primitives, but what about when we use objects (say, of class </a:t>
            </a:r>
            <a:r>
              <a:rPr lang="en-CA" dirty="0" err="1" smtClean="0"/>
              <a:t>Obj</a:t>
            </a:r>
            <a:r>
              <a:rPr lang="en-CA" dirty="0" smtClean="0"/>
              <a:t>) instead?</a:t>
            </a:r>
            <a:endParaRPr lang="en-CA" dirty="0" smtClean="0"/>
          </a:p>
          <a:p>
            <a:r>
              <a:rPr lang="en-CA" dirty="0" smtClean="0"/>
              <a:t>When this returns, the variables passed as arguments retain their original values and are not </a:t>
            </a:r>
            <a:r>
              <a:rPr lang="en-CA" dirty="0" smtClean="0"/>
              <a:t>swapped… so, same thing as primitives</a:t>
            </a:r>
            <a:endParaRPr lang="en-CA" dirty="0" smtClean="0"/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badObjectSwap</a:t>
            </a:r>
            <a:r>
              <a:rPr lang="en-CA" dirty="0" smtClean="0"/>
              <a:t>(</a:t>
            </a:r>
            <a:r>
              <a:rPr lang="en-CA" dirty="0" err="1" smtClean="0"/>
              <a:t>Obj</a:t>
            </a:r>
            <a:r>
              <a:rPr lang="en-CA" dirty="0" smtClean="0"/>
              <a:t> </a:t>
            </a:r>
            <a:r>
              <a:rPr lang="en-CA" dirty="0" smtClean="0"/>
              <a:t>v1, </a:t>
            </a:r>
            <a:r>
              <a:rPr lang="en-CA" dirty="0" err="1" smtClean="0"/>
              <a:t>Obj</a:t>
            </a:r>
            <a:r>
              <a:rPr lang="en-CA" dirty="0" smtClean="0"/>
              <a:t> </a:t>
            </a:r>
            <a:r>
              <a:rPr lang="en-CA" dirty="0" smtClean="0"/>
              <a:t>v2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Obj</a:t>
            </a:r>
            <a:r>
              <a:rPr lang="en-CA" dirty="0" smtClean="0"/>
              <a:t> </a:t>
            </a:r>
            <a:r>
              <a:rPr lang="en-CA" dirty="0" smtClean="0"/>
              <a:t>temp = v1;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v1 = v2;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v2 = temp;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4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Here’s a more interesting example that complicates things a bit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neatExample</a:t>
            </a:r>
            <a:r>
              <a:rPr lang="en-CA" dirty="0" smtClean="0"/>
              <a:t>(Point p1, Point p2</a:t>
            </a:r>
            <a:r>
              <a:rPr lang="en-CA" dirty="0" smtClean="0"/>
              <a:t>){</a:t>
            </a:r>
            <a:r>
              <a:rPr lang="en-CA" dirty="0"/>
              <a:t> </a:t>
            </a:r>
            <a:r>
              <a:rPr lang="en-CA" dirty="0" smtClean="0"/>
              <a:t>//sets p1 and performs a swap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 smtClean="0"/>
              <a:t>	p1.x = 100</a:t>
            </a:r>
            <a:r>
              <a:rPr lang="en-CA" dirty="0" smtClean="0"/>
              <a:t>;	//set x on p1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p1.y = 100</a:t>
            </a:r>
            <a:r>
              <a:rPr lang="en-CA" dirty="0" smtClean="0"/>
              <a:t>;	//set y on p2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Point temp = p1</a:t>
            </a:r>
            <a:r>
              <a:rPr lang="en-CA" dirty="0" smtClean="0"/>
              <a:t>;	//make a new point, set it to p1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p1 = p2</a:t>
            </a:r>
            <a:r>
              <a:rPr lang="en-CA" dirty="0" smtClean="0"/>
              <a:t>;		//set p1 to p2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p2 = temp</a:t>
            </a:r>
            <a:r>
              <a:rPr lang="en-CA" dirty="0" smtClean="0"/>
              <a:t>;	set p2 to temp, which was p1…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static void main(String[] </a:t>
            </a:r>
            <a:r>
              <a:rPr lang="en-CA" dirty="0" err="1" smtClean="0"/>
              <a:t>args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Point pn1 = new Point(0,0</a:t>
            </a:r>
            <a:r>
              <a:rPr lang="en-CA" dirty="0" smtClean="0"/>
              <a:t>);		//make a point object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Point pn2 = new Point(0,0</a:t>
            </a:r>
            <a:r>
              <a:rPr lang="en-CA" dirty="0" smtClean="0"/>
              <a:t>);		//make another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(pn1.x + “ “ + pn1.y</a:t>
            </a:r>
            <a:r>
              <a:rPr lang="en-CA" dirty="0" smtClean="0"/>
              <a:t>);	//print out pn1’s x and y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System.out.println</a:t>
            </a:r>
            <a:r>
              <a:rPr lang="en-CA" dirty="0" smtClean="0"/>
              <a:t>(pn2.x </a:t>
            </a:r>
            <a:r>
              <a:rPr lang="en-CA" dirty="0"/>
              <a:t>+ “ “ + </a:t>
            </a:r>
            <a:r>
              <a:rPr lang="en-CA" dirty="0" smtClean="0"/>
              <a:t>pn2.y</a:t>
            </a:r>
            <a:r>
              <a:rPr lang="en-CA" dirty="0" smtClean="0"/>
              <a:t>);</a:t>
            </a:r>
            <a:r>
              <a:rPr lang="en-CA" dirty="0"/>
              <a:t>	// print out </a:t>
            </a:r>
            <a:r>
              <a:rPr lang="en-CA" dirty="0" smtClean="0"/>
              <a:t>pn2’s </a:t>
            </a:r>
            <a:r>
              <a:rPr lang="en-CA" dirty="0"/>
              <a:t>x and y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neatExample</a:t>
            </a:r>
            <a:r>
              <a:rPr lang="en-CA" dirty="0" smtClean="0"/>
              <a:t>(pn1, pn2</a:t>
            </a:r>
            <a:r>
              <a:rPr lang="en-CA" dirty="0" smtClean="0"/>
              <a:t>);		//call </a:t>
            </a:r>
            <a:r>
              <a:rPr lang="en-CA" dirty="0" err="1" smtClean="0"/>
              <a:t>neatExample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(pn1.x + “ “ + pn1.y</a:t>
            </a:r>
            <a:r>
              <a:rPr lang="en-CA" dirty="0"/>
              <a:t>); </a:t>
            </a:r>
            <a:r>
              <a:rPr lang="en-CA" dirty="0" smtClean="0"/>
              <a:t>	//</a:t>
            </a:r>
            <a:r>
              <a:rPr lang="en-CA" dirty="0"/>
              <a:t>print out pn1’s x and </a:t>
            </a:r>
            <a:r>
              <a:rPr lang="en-CA" dirty="0" smtClean="0"/>
              <a:t>y again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(pn2.x + “ “ + pn2.y</a:t>
            </a:r>
            <a:r>
              <a:rPr lang="en-CA" dirty="0"/>
              <a:t>); </a:t>
            </a:r>
            <a:r>
              <a:rPr lang="en-CA" dirty="0" smtClean="0"/>
              <a:t>	//</a:t>
            </a:r>
            <a:r>
              <a:rPr lang="en-CA" dirty="0"/>
              <a:t>print out </a:t>
            </a:r>
            <a:r>
              <a:rPr lang="en-CA" dirty="0" smtClean="0"/>
              <a:t>pn2’s </a:t>
            </a:r>
            <a:r>
              <a:rPr lang="en-CA" dirty="0"/>
              <a:t>x and </a:t>
            </a:r>
            <a:r>
              <a:rPr lang="en-CA" dirty="0" smtClean="0"/>
              <a:t>y again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412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Here’s a more interesting example that complicates things a bit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void </a:t>
            </a:r>
            <a:r>
              <a:rPr lang="en-CA" dirty="0" err="1" smtClean="0"/>
              <a:t>neatExample</a:t>
            </a:r>
            <a:r>
              <a:rPr lang="en-CA" dirty="0" smtClean="0"/>
              <a:t>(Point p1, Point p2</a:t>
            </a:r>
            <a:r>
              <a:rPr lang="en-CA" dirty="0" smtClean="0"/>
              <a:t>){</a:t>
            </a:r>
            <a:r>
              <a:rPr lang="en-CA" dirty="0"/>
              <a:t> </a:t>
            </a:r>
            <a:r>
              <a:rPr lang="en-CA" dirty="0" smtClean="0"/>
              <a:t>//sets p1 and performs a swap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 smtClean="0"/>
              <a:t>	p1.x = 100</a:t>
            </a:r>
            <a:r>
              <a:rPr lang="en-CA" dirty="0" smtClean="0"/>
              <a:t>;	//set x on p1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p1.y = 100</a:t>
            </a:r>
            <a:r>
              <a:rPr lang="en-CA" dirty="0" smtClean="0"/>
              <a:t>;	//set y on p2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Point temp = p1</a:t>
            </a:r>
            <a:r>
              <a:rPr lang="en-CA" dirty="0" smtClean="0"/>
              <a:t>;	//make a new point, set it to p1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p1 = p2</a:t>
            </a:r>
            <a:r>
              <a:rPr lang="en-CA" dirty="0" smtClean="0"/>
              <a:t>;		//set p1 to p2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p2 = temp</a:t>
            </a:r>
            <a:r>
              <a:rPr lang="en-CA" dirty="0" smtClean="0"/>
              <a:t>;	set p2 to temp, which was p1…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static void main(String[] </a:t>
            </a:r>
            <a:r>
              <a:rPr lang="en-CA" dirty="0" err="1" smtClean="0"/>
              <a:t>args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Point pn1 = new Point(0,0</a:t>
            </a:r>
            <a:r>
              <a:rPr lang="en-CA" dirty="0" smtClean="0"/>
              <a:t>);		//make a point object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Point pn2 = new Point(0,0</a:t>
            </a:r>
            <a:r>
              <a:rPr lang="en-CA" dirty="0" smtClean="0"/>
              <a:t>);		//make another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(pn1.x + “ “ + pn1.y</a:t>
            </a:r>
            <a:r>
              <a:rPr lang="en-CA" dirty="0" smtClean="0"/>
              <a:t>);	//print out pn1’s x and y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System.out.println</a:t>
            </a:r>
            <a:r>
              <a:rPr lang="en-CA" dirty="0" smtClean="0"/>
              <a:t>(pn2.x </a:t>
            </a:r>
            <a:r>
              <a:rPr lang="en-CA" dirty="0"/>
              <a:t>+ “ “ + </a:t>
            </a:r>
            <a:r>
              <a:rPr lang="en-CA" dirty="0" smtClean="0"/>
              <a:t>pn2.y</a:t>
            </a:r>
            <a:r>
              <a:rPr lang="en-CA" dirty="0" smtClean="0"/>
              <a:t>);</a:t>
            </a:r>
            <a:r>
              <a:rPr lang="en-CA" dirty="0"/>
              <a:t>	// print out </a:t>
            </a:r>
            <a:r>
              <a:rPr lang="en-CA" dirty="0" smtClean="0"/>
              <a:t>pn2’s </a:t>
            </a:r>
            <a:r>
              <a:rPr lang="en-CA" dirty="0"/>
              <a:t>x and y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neatExample</a:t>
            </a:r>
            <a:r>
              <a:rPr lang="en-CA" dirty="0" smtClean="0"/>
              <a:t>(pn1, pn2</a:t>
            </a:r>
            <a:r>
              <a:rPr lang="en-CA" dirty="0" smtClean="0"/>
              <a:t>);		//call </a:t>
            </a:r>
            <a:r>
              <a:rPr lang="en-CA" dirty="0" err="1" smtClean="0"/>
              <a:t>neatExample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(pn1.x + “ “ + pn1.y</a:t>
            </a:r>
            <a:r>
              <a:rPr lang="en-CA" dirty="0"/>
              <a:t>); </a:t>
            </a:r>
            <a:r>
              <a:rPr lang="en-CA" dirty="0" smtClean="0"/>
              <a:t>	//</a:t>
            </a:r>
            <a:r>
              <a:rPr lang="en-CA" dirty="0"/>
              <a:t>print out pn1’s x and </a:t>
            </a:r>
            <a:r>
              <a:rPr lang="en-CA" dirty="0" smtClean="0"/>
              <a:t>y again</a:t>
            </a:r>
            <a:endParaRPr lang="en-CA" dirty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err="1"/>
              <a:t>System.out.println</a:t>
            </a:r>
            <a:r>
              <a:rPr lang="en-CA" dirty="0"/>
              <a:t>(pn2.x + “ “ + pn2.y</a:t>
            </a:r>
            <a:r>
              <a:rPr lang="en-CA" dirty="0"/>
              <a:t>); </a:t>
            </a:r>
            <a:r>
              <a:rPr lang="en-CA" dirty="0" smtClean="0"/>
              <a:t>	//</a:t>
            </a:r>
            <a:r>
              <a:rPr lang="en-CA" dirty="0"/>
              <a:t>print out </a:t>
            </a:r>
            <a:r>
              <a:rPr lang="en-CA" dirty="0" smtClean="0"/>
              <a:t>pn2’s </a:t>
            </a:r>
            <a:r>
              <a:rPr lang="en-CA" dirty="0"/>
              <a:t>x and </a:t>
            </a:r>
            <a:r>
              <a:rPr lang="en-CA" dirty="0" smtClean="0"/>
              <a:t>y again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//so what do we print out?</a:t>
            </a:r>
            <a:endParaRPr lang="en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The result of the code from the previous slide is: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</a:p>
          <a:p>
            <a:pPr marL="365760" lvl="1" indent="0">
              <a:buNone/>
            </a:pPr>
            <a:r>
              <a:rPr lang="en-CA" dirty="0" smtClean="0"/>
              <a:t>100 100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So the question you should be asking is “Why does pn1 get modified </a:t>
            </a:r>
            <a:r>
              <a:rPr lang="en-CA" dirty="0" smtClean="0"/>
              <a:t>but </a:t>
            </a:r>
            <a:r>
              <a:rPr lang="en-CA" dirty="0" smtClean="0"/>
              <a:t>pn2 does not?”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4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The result of the code from the previous slide is: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</a:p>
          <a:p>
            <a:pPr marL="365760" lvl="1" indent="0">
              <a:buNone/>
            </a:pPr>
            <a:r>
              <a:rPr lang="en-CA" dirty="0" smtClean="0"/>
              <a:t>100 100</a:t>
            </a:r>
          </a:p>
          <a:p>
            <a:pPr marL="365760" lvl="1" indent="0">
              <a:buNone/>
            </a:pPr>
            <a:r>
              <a:rPr lang="en-CA" dirty="0" smtClean="0"/>
              <a:t>0 0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So the question you should be asking is “Why does pn1 get modified </a:t>
            </a:r>
            <a:r>
              <a:rPr lang="en-CA" dirty="0" smtClean="0"/>
              <a:t>but </a:t>
            </a:r>
            <a:r>
              <a:rPr lang="en-CA" dirty="0" smtClean="0"/>
              <a:t>pn2 does not?”</a:t>
            </a:r>
          </a:p>
          <a:p>
            <a:pPr lvl="1"/>
            <a:r>
              <a:rPr lang="en-CA" dirty="0" smtClean="0"/>
              <a:t>Excellent question, class!</a:t>
            </a:r>
          </a:p>
          <a:p>
            <a:pPr lvl="1"/>
            <a:r>
              <a:rPr lang="en-CA" dirty="0" smtClean="0"/>
              <a:t>Let’s discuss this on the next slide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467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Classes – Definition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We have already seen how to use classes and objects of a given class type, by invoking their methods or accessing their properties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For example, the many methods of the String class that we discussed previously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Throughout this lecture we will discuss how to define our own class and their methods, and also how to make </a:t>
            </a:r>
            <a:r>
              <a:rPr lang="en-CA" dirty="0" smtClean="0">
                <a:solidFill>
                  <a:srgbClr val="FF0000"/>
                </a:solidFill>
              </a:rPr>
              <a:t>instances (objects) of any class type</a:t>
            </a:r>
            <a:r>
              <a:rPr lang="en-CA" dirty="0" smtClean="0">
                <a:solidFill>
                  <a:schemeClr val="tx1"/>
                </a:solidFill>
              </a:rPr>
              <a:t> in your programs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But we will discuss all kinds of other relevant concepts along the way, they are all related and all integral to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8931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The key here is that pn1 and pn2 (in main) are </a:t>
            </a:r>
            <a:r>
              <a:rPr lang="en-CA" dirty="0" smtClean="0">
                <a:solidFill>
                  <a:srgbClr val="FF0000"/>
                </a:solidFill>
              </a:rPr>
              <a:t>references to Point objects</a:t>
            </a:r>
          </a:p>
          <a:p>
            <a:pPr lvl="1"/>
            <a:r>
              <a:rPr lang="en-CA" dirty="0" smtClean="0"/>
              <a:t>When they are passed as arguments to </a:t>
            </a:r>
            <a:r>
              <a:rPr lang="en-CA" dirty="0" err="1" smtClean="0"/>
              <a:t>neatExample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their addresses (“references”) are passed by </a:t>
            </a:r>
            <a:r>
              <a:rPr lang="en-CA" dirty="0" smtClean="0">
                <a:solidFill>
                  <a:srgbClr val="FF0000"/>
                </a:solidFill>
              </a:rPr>
              <a:t>value</a:t>
            </a:r>
          </a:p>
          <a:p>
            <a:pPr lvl="2"/>
            <a:r>
              <a:rPr lang="en-CA" dirty="0" smtClean="0"/>
              <a:t>This </a:t>
            </a:r>
            <a:r>
              <a:rPr lang="en-CA" dirty="0" smtClean="0"/>
              <a:t>means that within the method, copies of all the passed values are made (</a:t>
            </a:r>
            <a:r>
              <a:rPr lang="en-CA" dirty="0" smtClean="0">
                <a:solidFill>
                  <a:srgbClr val="FF0000"/>
                </a:solidFill>
              </a:rPr>
              <a:t>so, the method has local copies of the references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When you manipulate p1 and p2 in the method, since </a:t>
            </a:r>
            <a:r>
              <a:rPr lang="en-CA" dirty="0" smtClean="0">
                <a:solidFill>
                  <a:srgbClr val="FF0000"/>
                </a:solidFill>
              </a:rPr>
              <a:t>the references are still referring to the objects referred to in main</a:t>
            </a:r>
            <a:r>
              <a:rPr lang="en-CA" dirty="0" smtClean="0"/>
              <a:t>, you can successfully manipulate them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But when you try to perform the </a:t>
            </a:r>
            <a:r>
              <a:rPr lang="en-CA" dirty="0" smtClean="0">
                <a:solidFill>
                  <a:srgbClr val="FF0000"/>
                </a:solidFill>
              </a:rPr>
              <a:t>swap inside the method, </a:t>
            </a:r>
            <a:r>
              <a:rPr lang="en-CA" dirty="0" smtClean="0">
                <a:solidFill>
                  <a:srgbClr val="FF0000"/>
                </a:solidFill>
              </a:rPr>
              <a:t>you are modifying the references held in the copies local to the method, so when the method is complete, the references in main remain intact and unmodified</a:t>
            </a:r>
          </a:p>
          <a:p>
            <a:r>
              <a:rPr lang="en-CA" dirty="0" smtClean="0"/>
              <a:t>Effectively, you can not write a standard swap method to swap objects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62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Similarly, the following example illustrates the point</a:t>
            </a:r>
          </a:p>
          <a:p>
            <a:r>
              <a:rPr lang="en-CA" dirty="0" smtClean="0"/>
              <a:t>At the line commented “Line1”, nothing about s is changed</a:t>
            </a:r>
          </a:p>
          <a:p>
            <a:r>
              <a:rPr lang="en-CA" dirty="0" smtClean="0"/>
              <a:t>At the line commented “Line2”, the attribute of s is changed to “c</a:t>
            </a:r>
            <a:r>
              <a:rPr lang="en-CA" dirty="0" smtClean="0"/>
              <a:t>”</a:t>
            </a:r>
          </a:p>
          <a:p>
            <a:endParaRPr lang="en-CA" dirty="0" smtClean="0"/>
          </a:p>
          <a:p>
            <a:pPr marL="365760" lvl="1" indent="0">
              <a:buNone/>
            </a:pPr>
            <a:r>
              <a:rPr lang="en-CA" dirty="0" smtClean="0"/>
              <a:t>public class Main{</a:t>
            </a:r>
          </a:p>
          <a:p>
            <a:pPr marL="365760" lvl="1" indent="0">
              <a:buNone/>
            </a:pPr>
            <a:r>
              <a:rPr lang="en-CA" dirty="0" smtClean="0"/>
              <a:t>	public static void main(String[] </a:t>
            </a:r>
            <a:r>
              <a:rPr lang="en-CA" dirty="0" err="1" smtClean="0"/>
              <a:t>args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	SC s = new SC(“s”);	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changeRef</a:t>
            </a:r>
            <a:r>
              <a:rPr lang="en-CA" dirty="0" smtClean="0"/>
              <a:t>(s);		//Line1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modifyRef</a:t>
            </a:r>
            <a:r>
              <a:rPr lang="en-CA" dirty="0" smtClean="0"/>
              <a:t>(s);		//Line2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static void </a:t>
            </a:r>
            <a:r>
              <a:rPr lang="en-CA" dirty="0" err="1" smtClean="0"/>
              <a:t>changeRef</a:t>
            </a:r>
            <a:r>
              <a:rPr lang="en-CA" dirty="0" smtClean="0"/>
              <a:t>(SC a){</a:t>
            </a:r>
          </a:p>
          <a:p>
            <a:pPr marL="365760" lvl="1" indent="0">
              <a:buNone/>
            </a:pPr>
            <a:r>
              <a:rPr lang="en-CA" dirty="0" smtClean="0"/>
              <a:t>		SC b = new SC(“b”);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a = b;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static void </a:t>
            </a:r>
            <a:r>
              <a:rPr lang="en-CA" dirty="0" err="1" smtClean="0"/>
              <a:t>modifyRef</a:t>
            </a:r>
            <a:r>
              <a:rPr lang="en-CA" dirty="0" smtClean="0"/>
              <a:t>(SC c){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c.setAttribute</a:t>
            </a:r>
            <a:r>
              <a:rPr lang="en-CA" dirty="0" smtClean="0"/>
              <a:t>(“c”);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3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Parameters can be thought of as a </a:t>
            </a:r>
            <a:r>
              <a:rPr lang="en-CA" dirty="0" smtClean="0">
                <a:solidFill>
                  <a:srgbClr val="FF0000"/>
                </a:solidFill>
              </a:rPr>
              <a:t>placeholder that is filled in by the values of the corresponding arguments</a:t>
            </a:r>
          </a:p>
          <a:p>
            <a:r>
              <a:rPr lang="en-CA" dirty="0" smtClean="0"/>
              <a:t>However, they are </a:t>
            </a:r>
            <a:r>
              <a:rPr lang="en-CA" dirty="0" smtClean="0">
                <a:solidFill>
                  <a:srgbClr val="FF0000"/>
                </a:solidFill>
              </a:rPr>
              <a:t>also variables local to the method</a:t>
            </a:r>
            <a:r>
              <a:rPr lang="en-CA" dirty="0" smtClean="0"/>
              <a:t> for which they were defined</a:t>
            </a:r>
          </a:p>
          <a:p>
            <a:r>
              <a:rPr lang="en-CA" dirty="0" smtClean="0"/>
              <a:t>When a method is invoked, the value of every argument is obtained, and the corresponding </a:t>
            </a:r>
            <a:r>
              <a:rPr lang="en-CA" dirty="0" smtClean="0"/>
              <a:t>parameter (local copy) </a:t>
            </a:r>
            <a:r>
              <a:rPr lang="en-CA" dirty="0" smtClean="0"/>
              <a:t>is initialized to that value</a:t>
            </a:r>
          </a:p>
          <a:p>
            <a:r>
              <a:rPr lang="en-CA" dirty="0" smtClean="0"/>
              <a:t>So ultimately, </a:t>
            </a:r>
            <a:r>
              <a:rPr lang="en-CA" dirty="0" smtClean="0">
                <a:solidFill>
                  <a:srgbClr val="FF0000"/>
                </a:solidFill>
              </a:rPr>
              <a:t>even if the value of the local parameter is changed, the value of the argument (which resides outside of the method)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31234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Another example (because this is important)</a:t>
            </a:r>
          </a:p>
          <a:p>
            <a:pPr marL="365760" lvl="1" indent="0">
              <a:buNone/>
            </a:pPr>
            <a:r>
              <a:rPr lang="en-CA" dirty="0" smtClean="0"/>
              <a:t>public class Bill{</a:t>
            </a:r>
          </a:p>
          <a:p>
            <a:pPr marL="365760" lvl="1" indent="0">
              <a:buNone/>
            </a:pPr>
            <a:r>
              <a:rPr lang="en-CA" dirty="0" smtClean="0"/>
              <a:t>	public static double RATE = 150.00;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private </a:t>
            </a:r>
            <a:r>
              <a:rPr lang="en-CA" dirty="0" err="1" smtClean="0"/>
              <a:t>int</a:t>
            </a:r>
            <a:r>
              <a:rPr lang="en-CA" dirty="0" smtClean="0"/>
              <a:t> hours;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private </a:t>
            </a:r>
            <a:r>
              <a:rPr lang="en-CA" dirty="0" err="1" smtClean="0"/>
              <a:t>int</a:t>
            </a:r>
            <a:r>
              <a:rPr lang="en-CA" dirty="0" smtClean="0"/>
              <a:t> minutes;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private double fee;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void </a:t>
            </a:r>
            <a:r>
              <a:rPr lang="en-CA" dirty="0" err="1" smtClean="0"/>
              <a:t>getTimeWorked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	hours = 10;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minutes = 30;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double </a:t>
            </a:r>
            <a:r>
              <a:rPr lang="en-CA" dirty="0" err="1" smtClean="0"/>
              <a:t>computeFee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hoursWorked</a:t>
            </a:r>
            <a:r>
              <a:rPr lang="en-CA" dirty="0" smtClean="0"/>
              <a:t>,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minsWorked</a:t>
            </a:r>
            <a:r>
              <a:rPr lang="en-CA" dirty="0" smtClean="0"/>
              <a:t>){</a:t>
            </a:r>
          </a:p>
          <a:p>
            <a:pPr marL="365760" lvl="1" indent="0">
              <a:buNone/>
            </a:pPr>
            <a:r>
              <a:rPr lang="en-CA" dirty="0" smtClean="0"/>
              <a:t>		</a:t>
            </a:r>
            <a:r>
              <a:rPr lang="en-CA" dirty="0" err="1" smtClean="0"/>
              <a:t>minsWorked</a:t>
            </a:r>
            <a:r>
              <a:rPr lang="en-CA" dirty="0" smtClean="0"/>
              <a:t> = </a:t>
            </a:r>
            <a:r>
              <a:rPr lang="en-CA" dirty="0" err="1" smtClean="0"/>
              <a:t>hoursWorked</a:t>
            </a:r>
            <a:r>
              <a:rPr lang="en-CA" dirty="0" smtClean="0"/>
              <a:t>*60 + </a:t>
            </a:r>
            <a:r>
              <a:rPr lang="en-CA" dirty="0" err="1" smtClean="0"/>
              <a:t>minsWorked</a:t>
            </a:r>
            <a:r>
              <a:rPr lang="en-CA" dirty="0" smtClean="0"/>
              <a:t>;	//minutes unchanged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quarterHours</a:t>
            </a:r>
            <a:r>
              <a:rPr lang="en-CA" dirty="0" smtClean="0"/>
              <a:t> = </a:t>
            </a:r>
            <a:r>
              <a:rPr lang="en-CA" dirty="0" err="1" smtClean="0"/>
              <a:t>minsWorked</a:t>
            </a:r>
            <a:r>
              <a:rPr lang="en-CA" dirty="0" smtClean="0"/>
              <a:t>/15;		//when this method returns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return </a:t>
            </a:r>
            <a:r>
              <a:rPr lang="en-CA" dirty="0" err="1" smtClean="0"/>
              <a:t>quarterHours</a:t>
            </a:r>
            <a:r>
              <a:rPr lang="en-CA" dirty="0" smtClean="0"/>
              <a:t> * RATE;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void </a:t>
            </a:r>
            <a:r>
              <a:rPr lang="en-CA" dirty="0" err="1" smtClean="0"/>
              <a:t>updateFee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fee = </a:t>
            </a:r>
            <a:r>
              <a:rPr lang="en-CA" dirty="0" err="1" smtClean="0"/>
              <a:t>computeFee</a:t>
            </a:r>
            <a:r>
              <a:rPr lang="en-CA" dirty="0" smtClean="0"/>
              <a:t>(hours, minutes); 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//after passing minutes in, it is unchanged by the function above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}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//in main function, call </a:t>
            </a:r>
            <a:r>
              <a:rPr lang="en-CA" dirty="0" err="1" smtClean="0"/>
              <a:t>GetTimeWorked</a:t>
            </a:r>
            <a:r>
              <a:rPr lang="en-CA" dirty="0" smtClean="0"/>
              <a:t>, </a:t>
            </a:r>
            <a:r>
              <a:rPr lang="en-CA" dirty="0" err="1" smtClean="0"/>
              <a:t>updateFee</a:t>
            </a:r>
            <a:r>
              <a:rPr lang="en-CA" dirty="0" smtClean="0"/>
              <a:t>, then print hours, minutes, and fee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4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Still confused? I </a:t>
            </a:r>
            <a:r>
              <a:rPr lang="en-CA" dirty="0" smtClean="0"/>
              <a:t>need a volunteer </a:t>
            </a:r>
            <a:r>
              <a:rPr lang="en-CA" dirty="0" smtClean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8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Still confused? I </a:t>
            </a:r>
            <a:r>
              <a:rPr lang="en-CA" dirty="0" smtClean="0"/>
              <a:t>need a volunteer </a:t>
            </a:r>
            <a:r>
              <a:rPr lang="en-CA" dirty="0" smtClean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lvl="1"/>
            <a:r>
              <a:rPr lang="en-CA" dirty="0" smtClean="0"/>
              <a:t>Let’s do real-life examples of pass-by-value vs. pass-by-reference</a:t>
            </a:r>
            <a:endParaRPr lang="en-CA" dirty="0"/>
          </a:p>
          <a:p>
            <a:pPr lvl="1"/>
            <a:r>
              <a:rPr lang="en-CA" dirty="0" smtClean="0"/>
              <a:t>My volunteer is a method, and I am the caller</a:t>
            </a:r>
          </a:p>
          <a:p>
            <a:pPr lvl="1"/>
            <a:r>
              <a:rPr lang="en-CA" dirty="0" smtClean="0"/>
              <a:t>Pieces of paper are memory allocations (variables)</a:t>
            </a:r>
          </a:p>
          <a:p>
            <a:pPr lvl="1"/>
            <a:r>
              <a:rPr lang="en-CA" dirty="0" smtClean="0"/>
              <a:t>I’m going to pass a pair of </a:t>
            </a:r>
            <a:r>
              <a:rPr lang="en-CA" dirty="0" smtClean="0"/>
              <a:t>numbers (</a:t>
            </a:r>
            <a:r>
              <a:rPr lang="en-CA" dirty="0" err="1" smtClean="0"/>
              <a:t>ints</a:t>
            </a:r>
            <a:r>
              <a:rPr lang="en-CA" dirty="0" smtClean="0"/>
              <a:t>) </a:t>
            </a:r>
            <a:r>
              <a:rPr lang="en-CA" dirty="0" smtClean="0"/>
              <a:t>to the volunteer by value, and then by reference</a:t>
            </a:r>
          </a:p>
          <a:p>
            <a:pPr lvl="1"/>
            <a:r>
              <a:rPr lang="en-CA" dirty="0" smtClean="0"/>
              <a:t>Then I’m going to pass a pair of addresses (object references) to the volunteer by value (just like Java does)</a:t>
            </a:r>
          </a:p>
          <a:p>
            <a:pPr lvl="2"/>
            <a:r>
              <a:rPr lang="en-CA" dirty="0" smtClean="0"/>
              <a:t>We will see why we can modify values of the referred object, but not the reference itself in the caller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78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35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give you two papers with numbers on them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create a copy of each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06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Write new numbers on the </a:t>
            </a:r>
            <a:r>
              <a:rPr lang="en-CA" dirty="0" smtClean="0"/>
              <a:t>papers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8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Classes – Definition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class</a:t>
            </a:r>
            <a:r>
              <a:rPr lang="en-CA" dirty="0" smtClean="0"/>
              <a:t> is a special programmer-defined type, and variables can be declared of any class type (*some restrictions apply, see future slides for details)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If A is a class, then </a:t>
            </a:r>
            <a:r>
              <a:rPr lang="en-CA" dirty="0" smtClean="0">
                <a:solidFill>
                  <a:srgbClr val="FF0000"/>
                </a:solidFill>
              </a:rPr>
              <a:t>the following phrases are equal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“b is of type A”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“b is an object of the class A”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“b is an instance of the class A”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 class determines the type of data an object can contain (its </a:t>
            </a:r>
            <a:r>
              <a:rPr lang="en-CA" dirty="0" smtClean="0">
                <a:solidFill>
                  <a:srgbClr val="FF0000"/>
                </a:solidFill>
              </a:rPr>
              <a:t>properties</a:t>
            </a:r>
            <a:r>
              <a:rPr lang="en-CA" dirty="0" smtClean="0">
                <a:solidFill>
                  <a:schemeClr val="tx1"/>
                </a:solidFill>
              </a:rPr>
              <a:t>), as well as actions it can perform (its </a:t>
            </a:r>
            <a:r>
              <a:rPr lang="en-CA" dirty="0" smtClean="0">
                <a:solidFill>
                  <a:srgbClr val="FF0000"/>
                </a:solidFill>
              </a:rPr>
              <a:t>methods</a:t>
            </a:r>
            <a:r>
              <a:rPr lang="en-CA" dirty="0">
                <a:solidFill>
                  <a:schemeClr val="tx1"/>
                </a:solidFill>
              </a:rPr>
              <a:t>) 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Write new numbers on the </a:t>
            </a:r>
            <a:r>
              <a:rPr lang="en-CA" dirty="0" smtClean="0"/>
              <a:t>papers</a:t>
            </a:r>
            <a:endParaRPr lang="en-CA" dirty="0" smtClean="0"/>
          </a:p>
          <a:p>
            <a:pPr lvl="2"/>
            <a:r>
              <a:rPr lang="en-CA" dirty="0" smtClean="0"/>
              <a:t>I still have my own copies, so no matter what you do, you cannot change the values that I have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57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6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/>
              <a:t>I give you two papers with numbers on them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9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do not create copies, you actually have the ones that I gave you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do not create copies, you actually have the ones that I gave you</a:t>
            </a:r>
          </a:p>
          <a:p>
            <a:pPr lvl="2"/>
            <a:r>
              <a:rPr lang="en-CA" dirty="0" smtClean="0"/>
              <a:t>You change the values on them, and when you are done you give them back to me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do not create copies, you actually have the ones that I gave you</a:t>
            </a:r>
          </a:p>
          <a:p>
            <a:pPr lvl="2"/>
            <a:r>
              <a:rPr lang="en-CA" dirty="0" smtClean="0"/>
              <a:t>You change the values on them, and when you are done you give them back to me</a:t>
            </a:r>
          </a:p>
          <a:p>
            <a:pPr lvl="2"/>
            <a:r>
              <a:rPr lang="en-CA" dirty="0" smtClean="0"/>
              <a:t>I now have new values on my papers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2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numbers: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/>
              <a:t>I give you two papers with numbers on them</a:t>
            </a:r>
          </a:p>
          <a:p>
            <a:pPr lvl="2"/>
            <a:r>
              <a:rPr lang="en-CA" dirty="0" smtClean="0"/>
              <a:t>You do not create copies, you actually have the ones that I gave you</a:t>
            </a:r>
          </a:p>
          <a:p>
            <a:pPr lvl="2"/>
            <a:r>
              <a:rPr lang="en-CA" dirty="0" smtClean="0"/>
              <a:t>You change the values on them, and when you are done you give them back to me</a:t>
            </a:r>
          </a:p>
          <a:p>
            <a:pPr lvl="2"/>
            <a:r>
              <a:rPr lang="en-CA" dirty="0" smtClean="0"/>
              <a:t>I now have new values on my papers</a:t>
            </a:r>
          </a:p>
          <a:p>
            <a:pPr lvl="2"/>
            <a:r>
              <a:rPr lang="en-CA" dirty="0" smtClean="0"/>
              <a:t>This is pass-by-reference, you can actually modify the references that I passed to you, you do not make local copies to modify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Pass-by-reference never occurs in Java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7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will draw two houses on the board, one green, one blue, and write their addresses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2"/>
            <a:r>
              <a:rPr lang="en-CA" dirty="0" smtClean="0"/>
              <a:t>I will draw two houses on the board, one green, one blue, and write their addresses</a:t>
            </a:r>
          </a:p>
          <a:p>
            <a:pPr lvl="2"/>
            <a:r>
              <a:rPr lang="en-CA" dirty="0" smtClean="0"/>
              <a:t>I give you two papers with addresses on them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Classes vs. Primitives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primitive</a:t>
            </a:r>
            <a:r>
              <a:rPr lang="en-CA" dirty="0" smtClean="0"/>
              <a:t> is a single piece of data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Only has a value, no other methods or properties within it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 </a:t>
            </a:r>
            <a:r>
              <a:rPr lang="en-CA" dirty="0" smtClean="0">
                <a:solidFill>
                  <a:srgbClr val="FF0000"/>
                </a:solidFill>
              </a:rPr>
              <a:t>class object </a:t>
            </a:r>
            <a:r>
              <a:rPr lang="en-CA" dirty="0" smtClean="0">
                <a:solidFill>
                  <a:schemeClr val="tx1"/>
                </a:solidFill>
              </a:rPr>
              <a:t>can have many pieces of data (its properties) and actions (its methods)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All objects of a given class have the same methods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All objects of a class have the same set of data pieces, but their values can differ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properties describe the object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For instance, consider a class called Rectangle with properties length, width, and colour: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Rectangle r1 might have length 4, width 5, and colour red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Rectangle r2 might have length 3, width 17, and also colour red</a:t>
            </a:r>
          </a:p>
        </p:txBody>
      </p:sp>
    </p:spTree>
    <p:extLst>
      <p:ext uri="{BB962C8B-B14F-4D97-AF65-F5344CB8AC3E}">
        <p14:creationId xmlns:p14="http://schemas.microsoft.com/office/powerpoint/2010/main" val="1096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61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Now, the house at one of the addresses is blue, and the other one is green. If I ask you to paint the house at each address white,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do that?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Now, the house at one of the addresses is blue, and the other one is green. If I ask you to paint the house at each address white,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do that?</a:t>
            </a:r>
          </a:p>
          <a:p>
            <a:pPr lvl="3"/>
            <a:r>
              <a:rPr lang="en-CA" dirty="0" smtClean="0"/>
              <a:t>Yes, yes you can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1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Now, the house at one of the addresses is blue, and the other one is green. If I ask you to paint the house at each address white,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do that?</a:t>
            </a:r>
          </a:p>
          <a:p>
            <a:pPr lvl="3"/>
            <a:r>
              <a:rPr lang="en-CA" dirty="0" smtClean="0"/>
              <a:t>Yes, yes you can</a:t>
            </a:r>
          </a:p>
          <a:p>
            <a:pPr lvl="4"/>
            <a:r>
              <a:rPr lang="en-CA" dirty="0" smtClean="0"/>
              <a:t>You know where each house is, you have their addresses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Now, the house at one of the addresses is blue, and the other one is green. If I ask you to paint the house at each address white,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do that?</a:t>
            </a:r>
          </a:p>
          <a:p>
            <a:pPr lvl="3"/>
            <a:r>
              <a:rPr lang="en-CA" dirty="0" smtClean="0"/>
              <a:t>Yes, yes you can</a:t>
            </a:r>
          </a:p>
          <a:p>
            <a:pPr lvl="4"/>
            <a:r>
              <a:rPr lang="en-CA" dirty="0" smtClean="0"/>
              <a:t>You know where each house is, you have their addresses</a:t>
            </a:r>
          </a:p>
          <a:p>
            <a:pPr lvl="5"/>
            <a:r>
              <a:rPr lang="en-CA" dirty="0" smtClean="0"/>
              <a:t>You received their addresses (references) by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1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  <a:endParaRPr lang="en-CA" dirty="0"/>
          </a:p>
          <a:p>
            <a:pPr lvl="2"/>
            <a:r>
              <a:rPr lang="en-CA" dirty="0"/>
              <a:t>I will draw two houses on the board, one green, one blue, and write their </a:t>
            </a:r>
            <a:r>
              <a:rPr lang="en-CA" dirty="0" smtClean="0"/>
              <a:t>addresses</a:t>
            </a:r>
          </a:p>
          <a:p>
            <a:pPr lvl="2"/>
            <a:r>
              <a:rPr lang="en-CA" dirty="0" smtClean="0"/>
              <a:t>I give you two papers with addresses on them</a:t>
            </a:r>
          </a:p>
          <a:p>
            <a:pPr lvl="2"/>
            <a:r>
              <a:rPr lang="en-CA" dirty="0" smtClean="0"/>
              <a:t>You create a copy of each one</a:t>
            </a:r>
          </a:p>
          <a:p>
            <a:pPr lvl="2"/>
            <a:r>
              <a:rPr lang="en-CA" dirty="0" smtClean="0"/>
              <a:t>Now, the house at one of the addresses is blue, and the other one is green. If I ask you to paint the house at each address white,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do that?</a:t>
            </a:r>
          </a:p>
          <a:p>
            <a:pPr lvl="3"/>
            <a:r>
              <a:rPr lang="en-CA" dirty="0" smtClean="0"/>
              <a:t>Yes, yes you can</a:t>
            </a:r>
          </a:p>
          <a:p>
            <a:pPr lvl="4"/>
            <a:r>
              <a:rPr lang="en-CA" dirty="0" smtClean="0"/>
              <a:t>You know where each house is, you have their addresses</a:t>
            </a:r>
          </a:p>
          <a:p>
            <a:pPr lvl="5"/>
            <a:r>
              <a:rPr lang="en-CA" dirty="0" smtClean="0"/>
              <a:t>You received their addresses (references) by value</a:t>
            </a:r>
          </a:p>
          <a:p>
            <a:pPr lvl="5"/>
            <a:r>
              <a:rPr lang="en-CA" dirty="0" smtClean="0"/>
              <a:t>Go ahead and paint the houses white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3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 smtClean="0"/>
              <a:t>That is like calling a method or modifying a property of an object inside of a method, which you can do in Java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1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Now, make some new houses and write their addresses on your papers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47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Now, make some new houses and write their addresses on your papers</a:t>
            </a:r>
          </a:p>
          <a:p>
            <a:pPr lvl="4"/>
            <a:r>
              <a:rPr lang="en-CA" dirty="0" smtClean="0"/>
              <a:t>That is like making and referring to new objects using your local copies of the references I have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7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Contents of a Class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 class definition specifies the properties and methods that all objects of that class will have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 properties and methods are also known as the members of the object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Properties in Java are also known as fields or instance variables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Key words in this sentence: “in Java”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Properties and fields can have completely separate meanings in other languages (like C#)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Declarations of properties and definitions of methods can occur in any order within a class</a:t>
            </a:r>
          </a:p>
        </p:txBody>
      </p:sp>
    </p:spTree>
    <p:extLst>
      <p:ext uri="{BB962C8B-B14F-4D97-AF65-F5344CB8AC3E}">
        <p14:creationId xmlns:p14="http://schemas.microsoft.com/office/powerpoint/2010/main" val="10680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3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  <a:endParaRPr lang="en-CA" dirty="0"/>
          </a:p>
          <a:p>
            <a:pPr lvl="3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Did it modify the objects I refer to or my references?</a:t>
            </a:r>
            <a:endParaRPr lang="en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Did it modify the objects I refer to or my references?</a:t>
            </a:r>
          </a:p>
          <a:p>
            <a:pPr lvl="4"/>
            <a:r>
              <a:rPr lang="en-CA" dirty="0" smtClean="0"/>
              <a:t>No, it didn’t</a:t>
            </a:r>
          </a:p>
        </p:txBody>
      </p:sp>
    </p:spTree>
    <p:extLst>
      <p:ext uri="{BB962C8B-B14F-4D97-AF65-F5344CB8AC3E}">
        <p14:creationId xmlns:p14="http://schemas.microsoft.com/office/powerpoint/2010/main" val="32929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  <a:endParaRPr lang="en-CA" dirty="0"/>
          </a:p>
          <a:p>
            <a:pPr lvl="3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Did it modify the objects I refer to or my references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CA" dirty="0" smtClean="0"/>
              <a:t>No, it didn’t</a:t>
            </a:r>
          </a:p>
          <a:p>
            <a:pPr lvl="4"/>
            <a:r>
              <a:rPr lang="en-CA" dirty="0" smtClean="0"/>
              <a:t>It only modified your local copies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4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  <a:endParaRPr lang="en-CA" dirty="0"/>
          </a:p>
          <a:p>
            <a:pPr lvl="3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Did it modify the objects I refer to or my references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CA" dirty="0" smtClean="0"/>
              <a:t>No, it didn’t</a:t>
            </a:r>
          </a:p>
          <a:p>
            <a:pPr lvl="4"/>
            <a:r>
              <a:rPr lang="en-CA" dirty="0" smtClean="0"/>
              <a:t>It only modified your local copies</a:t>
            </a:r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Do your new houses persist outside of the method call?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50292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Pass-by-value</a:t>
            </a:r>
          </a:p>
          <a:p>
            <a:pPr lvl="3"/>
            <a:r>
              <a:rPr lang="en-CA" dirty="0"/>
              <a:t>That is like calling a method or modifying a property of an object inside of a method, which you can do in </a:t>
            </a:r>
            <a:r>
              <a:rPr lang="en-CA" dirty="0" smtClean="0"/>
              <a:t>Java</a:t>
            </a:r>
          </a:p>
          <a:p>
            <a:pPr lvl="3"/>
            <a:r>
              <a:rPr lang="en-CA" dirty="0" smtClean="0"/>
              <a:t>Now</a:t>
            </a:r>
            <a:r>
              <a:rPr lang="en-CA" dirty="0"/>
              <a:t>, make some new houses and write their addresses on your </a:t>
            </a:r>
            <a:r>
              <a:rPr lang="en-CA" dirty="0" smtClean="0"/>
              <a:t>papers</a:t>
            </a:r>
            <a:endParaRPr lang="en-CA" dirty="0"/>
          </a:p>
          <a:p>
            <a:pPr lvl="4"/>
            <a:r>
              <a:rPr lang="en-CA" dirty="0"/>
              <a:t>That is like making and referring to new objects using your local copies of the references I </a:t>
            </a:r>
            <a:r>
              <a:rPr lang="en-CA" dirty="0" smtClean="0"/>
              <a:t>have</a:t>
            </a:r>
            <a:endParaRPr lang="en-CA" dirty="0"/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Can you paint the houses at these new addresses?</a:t>
            </a:r>
          </a:p>
          <a:p>
            <a:pPr lvl="4"/>
            <a:r>
              <a:rPr lang="en-CA" dirty="0" smtClean="0"/>
              <a:t>Of course you can</a:t>
            </a:r>
            <a:endParaRPr lang="en-CA" dirty="0"/>
          </a:p>
          <a:p>
            <a:pPr lvl="3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Did it modify the objects I refer to or my references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CA" dirty="0" smtClean="0"/>
              <a:t>No, it didn’t</a:t>
            </a:r>
          </a:p>
          <a:p>
            <a:pPr lvl="4"/>
            <a:r>
              <a:rPr lang="en-CA" dirty="0" smtClean="0"/>
              <a:t>It only modified your local copies</a:t>
            </a:r>
          </a:p>
          <a:p>
            <a:pPr lvl="3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Do your new houses persist outside of the method call?</a:t>
            </a:r>
          </a:p>
          <a:p>
            <a:pPr lvl="4"/>
            <a:r>
              <a:rPr lang="en-CA" dirty="0" smtClean="0">
                <a:solidFill>
                  <a:schemeClr val="tx1"/>
                </a:solidFill>
              </a:rPr>
              <a:t>No, they disappear when the method invocation is over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5029200"/>
          </a:xfrm>
        </p:spPr>
        <p:txBody>
          <a:bodyPr>
            <a:normAutofit/>
          </a:bodyPr>
          <a:lstStyle/>
          <a:p>
            <a:r>
              <a:rPr lang="en-CA" dirty="0" smtClean="0"/>
              <a:t>Pair of addresses:</a:t>
            </a:r>
          </a:p>
          <a:p>
            <a:pPr lvl="1"/>
            <a:r>
              <a:rPr lang="en-CA" dirty="0" smtClean="0"/>
              <a:t>Pass-by-reference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If I handed you </a:t>
            </a:r>
            <a:r>
              <a:rPr lang="en-CA" dirty="0" smtClean="0">
                <a:solidFill>
                  <a:schemeClr val="tx1"/>
                </a:solidFill>
              </a:rPr>
              <a:t>my addresses </a:t>
            </a:r>
            <a:r>
              <a:rPr lang="en-CA" dirty="0" smtClean="0">
                <a:solidFill>
                  <a:schemeClr val="tx1"/>
                </a:solidFill>
              </a:rPr>
              <a:t>and you did not make your own copies, modifications to the addresses would persist outside of the method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This simply never happens in Java (it is not allowed) because </a:t>
            </a:r>
            <a:r>
              <a:rPr lang="en-CA" dirty="0" smtClean="0">
                <a:solidFill>
                  <a:srgbClr val="FF0000"/>
                </a:solidFill>
              </a:rPr>
              <a:t>even references are passed-by-value</a:t>
            </a:r>
            <a:r>
              <a:rPr lang="en-CA" dirty="0" smtClean="0">
                <a:solidFill>
                  <a:schemeClr val="tx1"/>
                </a:solidFill>
              </a:rPr>
              <a:t> (copies are made within the method)</a:t>
            </a:r>
          </a:p>
          <a:p>
            <a:pPr lvl="3"/>
            <a:r>
              <a:rPr lang="en-CA" dirty="0" smtClean="0">
                <a:solidFill>
                  <a:schemeClr val="tx1"/>
                </a:solidFill>
              </a:rPr>
              <a:t>If it was allowed, you could swap the addresses of the houses or replace their referred objects and hand the papers back to me, and then I would have new addresses to refer to on each paper or new objects referred to with my papers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So let’s recap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Java is always call-by-value (aka pass-by-value)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Java is never ever pass-by-reference (primitive or object)</a:t>
            </a:r>
          </a:p>
          <a:p>
            <a:pPr lvl="2"/>
            <a:r>
              <a:rPr lang="en-CA" dirty="0" smtClean="0"/>
              <a:t>Pass-by-reference lets your modifications of a value received by a function persist outside of the function</a:t>
            </a:r>
          </a:p>
          <a:p>
            <a:pPr lvl="3"/>
            <a:r>
              <a:rPr lang="en-CA" dirty="0" smtClean="0"/>
              <a:t>Java does NOT allow that</a:t>
            </a:r>
          </a:p>
          <a:p>
            <a:pPr lvl="3"/>
            <a:r>
              <a:rPr lang="en-CA" dirty="0" smtClean="0"/>
              <a:t>If it did, you could write a pass-by-reference swap function like you can in C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Object references (aka addresses) are passed by value as well</a:t>
            </a:r>
            <a:r>
              <a:rPr lang="en-CA" dirty="0" smtClean="0"/>
              <a:t>, which is confusing only because of the terminology (using the word “references”)</a:t>
            </a:r>
          </a:p>
          <a:p>
            <a:pPr lvl="2"/>
            <a:r>
              <a:rPr lang="en-CA" dirty="0" smtClean="0"/>
              <a:t>So </a:t>
            </a:r>
            <a:r>
              <a:rPr lang="en-CA" dirty="0" smtClean="0">
                <a:solidFill>
                  <a:srgbClr val="FF0000"/>
                </a:solidFill>
              </a:rPr>
              <a:t>you can modify the object referred to </a:t>
            </a:r>
            <a:r>
              <a:rPr lang="en-CA" dirty="0" smtClean="0"/>
              <a:t>(because you have its address), </a:t>
            </a:r>
            <a:r>
              <a:rPr lang="en-CA" dirty="0" smtClean="0">
                <a:solidFill>
                  <a:srgbClr val="FF0000"/>
                </a:solidFill>
              </a:rPr>
              <a:t>but you </a:t>
            </a:r>
            <a:r>
              <a:rPr lang="en-CA" dirty="0" smtClean="0">
                <a:solidFill>
                  <a:srgbClr val="FF0000"/>
                </a:solidFill>
              </a:rPr>
              <a:t>cannot </a:t>
            </a:r>
            <a:r>
              <a:rPr lang="en-CA" dirty="0" smtClean="0">
                <a:solidFill>
                  <a:srgbClr val="FF0000"/>
                </a:solidFill>
              </a:rPr>
              <a:t>modify the reference (address) itself</a:t>
            </a:r>
          </a:p>
          <a:p>
            <a:pPr lvl="2"/>
            <a:r>
              <a:rPr lang="en-CA" dirty="0" smtClean="0"/>
              <a:t>Inside the method you have a copy of the reference, and if you modify it you only modify the copy local to the method</a:t>
            </a:r>
          </a:p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(Please ask, </a:t>
            </a:r>
            <a:r>
              <a:rPr lang="en-CA" dirty="0" smtClean="0">
                <a:solidFill>
                  <a:srgbClr val="FF0000"/>
                </a:solidFill>
              </a:rPr>
              <a:t>this is important and I know this could be potentially confusing</a:t>
            </a:r>
            <a:r>
              <a:rPr lang="en-CA" dirty="0" smtClean="0">
                <a:solidFill>
                  <a:srgbClr val="FF0000"/>
                </a:solidFill>
              </a:rPr>
              <a:t>)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In industry, on the internet, in textbooks…</a:t>
            </a:r>
          </a:p>
          <a:p>
            <a:pPr lvl="1"/>
            <a:r>
              <a:rPr lang="en-CA" dirty="0" smtClean="0"/>
              <a:t>The terms “parameters” and “arguments” are sometimes (</a:t>
            </a:r>
            <a:r>
              <a:rPr lang="en-CA" dirty="0" err="1" smtClean="0"/>
              <a:t>mis</a:t>
            </a:r>
            <a:r>
              <a:rPr lang="en-CA" dirty="0" smtClean="0"/>
              <a:t>)used interchangeably</a:t>
            </a:r>
          </a:p>
          <a:p>
            <a:pPr lvl="2"/>
            <a:r>
              <a:rPr lang="en-CA" dirty="0" smtClean="0"/>
              <a:t>Sometimes, when you see or hear these words, you may have to determine the intended meaning from the context of their use</a:t>
            </a:r>
          </a:p>
          <a:p>
            <a:pPr lvl="2"/>
            <a:r>
              <a:rPr lang="en-CA" dirty="0" smtClean="0"/>
              <a:t>Sorry in advance if I accidentally slip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08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“this” Keyword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All instance variables are understood to have “&lt;the calling object&gt;.” in front of them, when referred to within the class itself</a:t>
            </a:r>
          </a:p>
          <a:p>
            <a:r>
              <a:rPr lang="en-CA" dirty="0" smtClean="0"/>
              <a:t>If an explicit reference to the calling object is needed, you can use the </a:t>
            </a:r>
            <a:r>
              <a:rPr lang="en-CA" dirty="0" smtClean="0">
                <a:solidFill>
                  <a:srgbClr val="FF0000"/>
                </a:solidFill>
              </a:rPr>
              <a:t>this</a:t>
            </a:r>
            <a:r>
              <a:rPr lang="en-CA" dirty="0" smtClean="0"/>
              <a:t> keyword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a method containing a local variable with the same name as an instance variable, referring to the variable automatically refers to the local one</a:t>
            </a:r>
          </a:p>
          <a:p>
            <a:pPr lvl="1"/>
            <a:r>
              <a:rPr lang="en-CA" dirty="0" smtClean="0"/>
              <a:t>If you want to obtain a reference to the instance variable, you need to use </a:t>
            </a:r>
            <a:r>
              <a:rPr lang="en-CA" dirty="0" err="1" smtClean="0"/>
              <a:t>this.variableName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“new” Keyword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We need a way to </a:t>
            </a:r>
            <a:r>
              <a:rPr lang="en-CA" dirty="0" smtClean="0">
                <a:solidFill>
                  <a:srgbClr val="FF0000"/>
                </a:solidFill>
              </a:rPr>
              <a:t>instantiate an object</a:t>
            </a:r>
            <a:r>
              <a:rPr lang="en-CA" dirty="0" smtClean="0"/>
              <a:t> of a given class type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To instantiate an object of some class is to </a:t>
            </a:r>
            <a:r>
              <a:rPr lang="en-CA" dirty="0" smtClean="0">
                <a:solidFill>
                  <a:srgbClr val="FF0000"/>
                </a:solidFill>
              </a:rPr>
              <a:t>create an instance of an object of </a:t>
            </a:r>
            <a:r>
              <a:rPr lang="en-CA" dirty="0" smtClean="0">
                <a:solidFill>
                  <a:srgbClr val="FF0000"/>
                </a:solidFill>
              </a:rPr>
              <a:t>that class type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As classes are just types, we declare a variable of a given class the same way we would with primitives (like </a:t>
            </a:r>
            <a:r>
              <a:rPr lang="en-CA" dirty="0" err="1" smtClean="0">
                <a:solidFill>
                  <a:schemeClr val="tx1"/>
                </a:solidFill>
              </a:rPr>
              <a:t>ints</a:t>
            </a:r>
            <a:r>
              <a:rPr lang="en-CA" dirty="0" smtClean="0">
                <a:solidFill>
                  <a:schemeClr val="tx1"/>
                </a:solidFill>
              </a:rPr>
              <a:t> or </a:t>
            </a:r>
            <a:r>
              <a:rPr lang="en-CA" dirty="0" err="1" smtClean="0">
                <a:solidFill>
                  <a:schemeClr val="tx1"/>
                </a:solidFill>
              </a:rPr>
              <a:t>booleans</a:t>
            </a:r>
            <a:r>
              <a:rPr lang="en-CA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 </a:t>
            </a:r>
            <a:r>
              <a:rPr lang="en-CA" dirty="0" smtClean="0">
                <a:solidFill>
                  <a:srgbClr val="FF0000"/>
                </a:solidFill>
              </a:rPr>
              <a:t>new</a:t>
            </a:r>
            <a:r>
              <a:rPr lang="en-CA" dirty="0" smtClean="0">
                <a:solidFill>
                  <a:schemeClr val="tx1"/>
                </a:solidFill>
              </a:rPr>
              <a:t> operator must then be used to create the object and we assign it to the variable of the same type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You can do this over two lines of code, or all inline, as shown below: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classVariable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classVariable</a:t>
            </a:r>
            <a:r>
              <a:rPr lang="en-CA" dirty="0" smtClean="0">
                <a:solidFill>
                  <a:schemeClr val="tx1"/>
                </a:solidFill>
              </a:rPr>
              <a:t> = new </a:t>
            </a: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or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classVariable</a:t>
            </a:r>
            <a:r>
              <a:rPr lang="en-CA" dirty="0" smtClean="0">
                <a:solidFill>
                  <a:schemeClr val="tx1"/>
                </a:solidFill>
              </a:rPr>
              <a:t> = new </a:t>
            </a: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22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“this” Keyword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Consider the following example: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public class </a:t>
            </a:r>
            <a:r>
              <a:rPr lang="en-CA" dirty="0" err="1" smtClean="0"/>
              <a:t>SomeClass</a:t>
            </a:r>
            <a:r>
              <a:rPr lang="en-CA" dirty="0" smtClean="0"/>
              <a:t>{</a:t>
            </a:r>
          </a:p>
          <a:p>
            <a:pPr marL="365760" lvl="1" indent="0">
              <a:buNone/>
            </a:pPr>
            <a:r>
              <a:rPr lang="en-CA" dirty="0" smtClean="0"/>
              <a:t>	private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theVar</a:t>
            </a:r>
            <a:r>
              <a:rPr lang="en-CA" dirty="0" smtClean="0"/>
              <a:t> = 14;    //instance variable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…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public void </a:t>
            </a:r>
            <a:r>
              <a:rPr lang="en-CA" dirty="0" err="1" smtClean="0"/>
              <a:t>someMethod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	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theVar</a:t>
            </a:r>
            <a:r>
              <a:rPr lang="en-CA" dirty="0" smtClean="0"/>
              <a:t>;    //local variable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theVar</a:t>
            </a:r>
            <a:r>
              <a:rPr lang="en-CA" dirty="0" smtClean="0"/>
              <a:t> = 5;   //local variable = 5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this.theVar</a:t>
            </a:r>
            <a:r>
              <a:rPr lang="en-CA" dirty="0" smtClean="0"/>
              <a:t> = 25;  //instance variable = 25	}	//instance variable remains 25 after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//the method invocation terminates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Boolean Value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In Java, unlike C, you have a </a:t>
            </a:r>
            <a:r>
              <a:rPr lang="en-CA" dirty="0" err="1" smtClean="0">
                <a:solidFill>
                  <a:srgbClr val="FF0000"/>
                </a:solidFill>
              </a:rPr>
              <a:t>boolean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type</a:t>
            </a:r>
          </a:p>
          <a:p>
            <a:pPr lvl="1"/>
            <a:r>
              <a:rPr lang="en-CA" dirty="0" smtClean="0"/>
              <a:t>The value of a </a:t>
            </a:r>
            <a:r>
              <a:rPr lang="en-CA" dirty="0" err="1" smtClean="0"/>
              <a:t>boolean</a:t>
            </a:r>
            <a:r>
              <a:rPr lang="en-CA" dirty="0" smtClean="0"/>
              <a:t> can be true or false</a:t>
            </a:r>
          </a:p>
          <a:p>
            <a:pPr lvl="1"/>
            <a:r>
              <a:rPr lang="en-CA" dirty="0" smtClean="0"/>
              <a:t>It is common to write methods that return a </a:t>
            </a:r>
            <a:r>
              <a:rPr lang="en-CA" dirty="0" err="1" smtClean="0"/>
              <a:t>boolean</a:t>
            </a:r>
            <a:r>
              <a:rPr lang="en-CA" dirty="0" smtClean="0"/>
              <a:t> value in order to determine whether or not a condition is satisfied for a flow control statement (while, if, etc.)</a:t>
            </a:r>
          </a:p>
          <a:p>
            <a:pPr lvl="1"/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if (</a:t>
            </a:r>
            <a:r>
              <a:rPr lang="en-CA" dirty="0" err="1" smtClean="0"/>
              <a:t>javaIsEasy</a:t>
            </a:r>
            <a:r>
              <a:rPr lang="en-CA" dirty="0" smtClean="0"/>
              <a:t>()){</a:t>
            </a:r>
          </a:p>
          <a:p>
            <a:pPr marL="365760" lvl="1" indent="0">
              <a:buNone/>
            </a:pPr>
            <a:r>
              <a:rPr lang="en-CA" dirty="0" smtClean="0"/>
              <a:t>		…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	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…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while (!</a:t>
            </a:r>
            <a:r>
              <a:rPr lang="en-CA" dirty="0" err="1" smtClean="0"/>
              <a:t>javaIsEasy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err="1" smtClean="0"/>
              <a:t>keepStudying</a:t>
            </a:r>
            <a:r>
              <a:rPr lang="en-CA" dirty="0" smtClean="0"/>
              <a:t>();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}</a:t>
            </a:r>
          </a:p>
          <a:p>
            <a:pPr marL="365760" lvl="1" indent="0">
              <a:buNone/>
            </a:pPr>
            <a:r>
              <a:rPr lang="en-CA" dirty="0"/>
              <a:t>	</a:t>
            </a:r>
            <a:r>
              <a:rPr lang="en-CA" dirty="0" smtClean="0"/>
              <a:t>…</a:t>
            </a:r>
          </a:p>
          <a:p>
            <a:pPr marL="365760" lvl="1" indent="0">
              <a:buNone/>
            </a:pPr>
            <a:r>
              <a:rPr lang="en-CA" dirty="0" smtClean="0"/>
              <a:t>public </a:t>
            </a:r>
            <a:r>
              <a:rPr lang="en-CA" dirty="0" err="1" smtClean="0"/>
              <a:t>boolean</a:t>
            </a:r>
            <a:r>
              <a:rPr lang="en-CA" dirty="0" smtClean="0"/>
              <a:t> </a:t>
            </a:r>
            <a:r>
              <a:rPr lang="en-CA" dirty="0" err="1" smtClean="0"/>
              <a:t>javaIsEasy</a:t>
            </a:r>
            <a:r>
              <a:rPr lang="en-CA" dirty="0" smtClean="0"/>
              <a:t>(){</a:t>
            </a:r>
          </a:p>
          <a:p>
            <a:pPr marL="365760" lvl="1" indent="0">
              <a:buNone/>
            </a:pPr>
            <a:r>
              <a:rPr lang="en-CA" dirty="0" smtClean="0"/>
              <a:t>	return </a:t>
            </a:r>
            <a:r>
              <a:rPr lang="en-CA" dirty="0" err="1" smtClean="0"/>
              <a:t>didIStudy</a:t>
            </a:r>
            <a:r>
              <a:rPr lang="en-CA" dirty="0" smtClean="0"/>
              <a:t>;</a:t>
            </a:r>
            <a:endParaRPr lang="en-CA" dirty="0"/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9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“==“ and equals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All objects in Java (under the hood) are of type Object (more on this later)</a:t>
            </a:r>
          </a:p>
          <a:p>
            <a:pPr lvl="1"/>
            <a:r>
              <a:rPr lang="en-CA" dirty="0" smtClean="0"/>
              <a:t>The Object class has a set of methods that are useful in everyday computing, for any object</a:t>
            </a:r>
          </a:p>
          <a:p>
            <a:pPr lvl="2"/>
            <a:r>
              <a:rPr lang="en-CA" dirty="0" smtClean="0"/>
              <a:t>equals is one such method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Thus, every single object you create in Java has an equals method (because all are of type Object)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Using “==” is not a sufficient test for equality of two objects, but it is sufficient for primitives or constants</a:t>
            </a:r>
          </a:p>
          <a:p>
            <a:pPr lvl="2"/>
            <a:r>
              <a:rPr lang="en-CA" dirty="0" smtClean="0"/>
              <a:t>This goes back to the point made earlier, that when you create an object you are actually making a reference</a:t>
            </a:r>
          </a:p>
          <a:p>
            <a:pPr lvl="2"/>
            <a:r>
              <a:rPr lang="en-CA" dirty="0" smtClean="0"/>
              <a:t>“==“ compares values, and so if you were to compare objects using “==“ you are comparing addresses</a:t>
            </a:r>
          </a:p>
          <a:p>
            <a:pPr lvl="1"/>
            <a:r>
              <a:rPr lang="en-CA" dirty="0" smtClean="0"/>
              <a:t>The equals method must be used in order to compare the </a:t>
            </a:r>
            <a:r>
              <a:rPr lang="en-CA" dirty="0" smtClean="0"/>
              <a:t>actual objects, not addresses </a:t>
            </a:r>
            <a:r>
              <a:rPr lang="en-CA" dirty="0" smtClean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9867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</a:t>
            </a:r>
            <a:r>
              <a:rPr lang="en-CA" sz="3600" dirty="0" err="1" smtClean="0"/>
              <a:t>toString</a:t>
            </a:r>
            <a:r>
              <a:rPr lang="en-CA" sz="3600" dirty="0" smtClean="0"/>
              <a:t> Method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Similar to equals, it is always useful to be able to take an object and get a descriptive string of the object</a:t>
            </a:r>
          </a:p>
          <a:p>
            <a:pPr lvl="1"/>
            <a:r>
              <a:rPr lang="en-CA" dirty="0" smtClean="0"/>
              <a:t>For basic objects or primitives, the description might just be a single value</a:t>
            </a:r>
            <a:endParaRPr lang="en-CA" dirty="0"/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For more complex objects, a thorough description is useful for testing or formal output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Every object in Java has a </a:t>
            </a:r>
            <a:r>
              <a:rPr lang="en-CA" dirty="0" err="1" smtClean="0">
                <a:solidFill>
                  <a:srgbClr val="FF0000"/>
                </a:solidFill>
              </a:rPr>
              <a:t>toString</a:t>
            </a:r>
            <a:r>
              <a:rPr lang="en-CA" dirty="0" smtClean="0">
                <a:solidFill>
                  <a:srgbClr val="FF0000"/>
                </a:solidFill>
              </a:rPr>
              <a:t> method </a:t>
            </a:r>
            <a:r>
              <a:rPr lang="en-CA" dirty="0" smtClean="0"/>
              <a:t>by default, or you can specify your own </a:t>
            </a:r>
            <a:r>
              <a:rPr lang="en-CA" dirty="0" err="1" smtClean="0"/>
              <a:t>toString</a:t>
            </a:r>
            <a:endParaRPr lang="en-CA" dirty="0" smtClean="0"/>
          </a:p>
          <a:p>
            <a:pPr lvl="1"/>
            <a:r>
              <a:rPr lang="en-CA" dirty="0" smtClean="0"/>
              <a:t>We will also discuss this in more detail </a:t>
            </a:r>
            <a:r>
              <a:rPr lang="en-CA" dirty="0" smtClean="0"/>
              <a:t>later</a:t>
            </a:r>
          </a:p>
          <a:p>
            <a:pPr lvl="1"/>
            <a:r>
              <a:rPr lang="en-CA" dirty="0" smtClean="0"/>
              <a:t>By default it returns the object’s class and address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674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Testing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When developing, </a:t>
            </a:r>
            <a:r>
              <a:rPr lang="en-CA" dirty="0" smtClean="0">
                <a:solidFill>
                  <a:srgbClr val="FF0000"/>
                </a:solidFill>
              </a:rPr>
              <a:t>each method should be tested in a program in which it is the only untested code element</a:t>
            </a:r>
          </a:p>
          <a:p>
            <a:pPr lvl="1"/>
            <a:r>
              <a:rPr lang="en-CA" dirty="0" smtClean="0"/>
              <a:t>This way, if there is an issue, you </a:t>
            </a:r>
            <a:r>
              <a:rPr lang="en-CA" dirty="0" smtClean="0"/>
              <a:t>know exactly </a:t>
            </a:r>
            <a:r>
              <a:rPr lang="en-CA" dirty="0" smtClean="0"/>
              <a:t>why</a:t>
            </a:r>
          </a:p>
          <a:p>
            <a:r>
              <a:rPr lang="en-CA" dirty="0" smtClean="0"/>
              <a:t>One method often invokes other methods, so a good way to do this is to </a:t>
            </a:r>
            <a:r>
              <a:rPr lang="en-CA" dirty="0" smtClean="0">
                <a:solidFill>
                  <a:srgbClr val="FF0000"/>
                </a:solidFill>
              </a:rPr>
              <a:t>first test lower-level methods </a:t>
            </a:r>
            <a:r>
              <a:rPr lang="en-CA" dirty="0" smtClean="0"/>
              <a:t>(those being invoked within another method), and then test higher-level methods later</a:t>
            </a:r>
          </a:p>
          <a:p>
            <a:pPr lvl="1"/>
            <a:r>
              <a:rPr lang="en-CA" dirty="0" smtClean="0"/>
              <a:t>Called </a:t>
            </a:r>
            <a:r>
              <a:rPr lang="en-CA" dirty="0" smtClean="0">
                <a:solidFill>
                  <a:srgbClr val="FF0000"/>
                </a:solidFill>
              </a:rPr>
              <a:t>bottom-up testing</a:t>
            </a:r>
          </a:p>
          <a:p>
            <a:r>
              <a:rPr lang="en-CA" dirty="0" smtClean="0"/>
              <a:t>Sometimes you might need to test a method before another required method is completed or well-tested</a:t>
            </a:r>
          </a:p>
          <a:p>
            <a:pPr lvl="1"/>
            <a:r>
              <a:rPr lang="en-CA" dirty="0" smtClean="0"/>
              <a:t>In this case, you can simplify or simulate return values from the lower-level method or use a simplified version of the lower-level method, called a stub</a:t>
            </a:r>
          </a:p>
        </p:txBody>
      </p:sp>
    </p:spTree>
    <p:extLst>
      <p:ext uri="{BB962C8B-B14F-4D97-AF65-F5344CB8AC3E}">
        <p14:creationId xmlns:p14="http://schemas.microsoft.com/office/powerpoint/2010/main" val="695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000" dirty="0" smtClean="0"/>
              <a:t>Information Hiding and Encapsulation</a:t>
            </a:r>
            <a:endParaRPr lang="en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Information </a:t>
            </a:r>
            <a:r>
              <a:rPr lang="en-CA" dirty="0" smtClean="0">
                <a:solidFill>
                  <a:srgbClr val="FF0000"/>
                </a:solidFill>
              </a:rPr>
              <a:t>hiding </a:t>
            </a:r>
            <a:r>
              <a:rPr lang="en-CA" dirty="0" smtClean="0"/>
              <a:t>is the practice of separating how to use a class </a:t>
            </a:r>
            <a:r>
              <a:rPr lang="en-CA" dirty="0" smtClean="0"/>
              <a:t>from </a:t>
            </a:r>
            <a:r>
              <a:rPr lang="en-CA" dirty="0" smtClean="0"/>
              <a:t>the details of its implementation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Abstraction </a:t>
            </a:r>
            <a:r>
              <a:rPr lang="en-CA" dirty="0" smtClean="0"/>
              <a:t>is a related term, used to express the concept of discarding details in order to avoid information overload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Encapsulation</a:t>
            </a:r>
            <a:r>
              <a:rPr lang="en-CA" dirty="0" smtClean="0"/>
              <a:t> means that the data and methods of a class are combined into a single unit (an object of a given class), which hides implementation details yet </a:t>
            </a:r>
            <a:r>
              <a:rPr lang="en-CA" dirty="0" smtClean="0"/>
              <a:t>provides all relevant functionality</a:t>
            </a:r>
            <a:endParaRPr lang="en-CA" dirty="0" smtClean="0"/>
          </a:p>
          <a:p>
            <a:pPr lvl="1"/>
            <a:r>
              <a:rPr lang="en-CA" dirty="0" smtClean="0"/>
              <a:t>Knowing the details is unnecessary because interaction should occur through a well-defined and simple </a:t>
            </a:r>
            <a:r>
              <a:rPr lang="en-CA" dirty="0" smtClean="0"/>
              <a:t>interface between classes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You can hide details of a class by marking properties or methods within the class as private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349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Important Acronyms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API</a:t>
            </a:r>
          </a:p>
          <a:p>
            <a:pPr lvl="1"/>
            <a:r>
              <a:rPr lang="en-CA" dirty="0" smtClean="0"/>
              <a:t>Application Programming Interface</a:t>
            </a:r>
          </a:p>
          <a:p>
            <a:pPr lvl="1"/>
            <a:r>
              <a:rPr lang="en-CA" dirty="0" smtClean="0"/>
              <a:t>The API for a given class is the description of how to use that class</a:t>
            </a:r>
          </a:p>
          <a:p>
            <a:pPr lvl="1"/>
            <a:r>
              <a:rPr lang="en-CA" dirty="0" smtClean="0"/>
              <a:t>A programmer needs to only read the API of a class in order to know how to use it, assuming the class is well-designed</a:t>
            </a:r>
          </a:p>
          <a:p>
            <a:r>
              <a:rPr lang="en-CA" dirty="0" smtClean="0"/>
              <a:t>ADT</a:t>
            </a:r>
          </a:p>
          <a:p>
            <a:pPr lvl="1"/>
            <a:r>
              <a:rPr lang="en-CA" dirty="0" smtClean="0"/>
              <a:t>Abstract Data Type</a:t>
            </a:r>
          </a:p>
          <a:p>
            <a:pPr lvl="2"/>
            <a:r>
              <a:rPr lang="en-CA" dirty="0" smtClean="0"/>
              <a:t>More on this later, but think “Shape” vs. “Circle”</a:t>
            </a:r>
          </a:p>
          <a:p>
            <a:pPr lvl="3"/>
            <a:r>
              <a:rPr lang="en-CA" dirty="0" smtClean="0"/>
              <a:t>Shape is abstract whereas Circle is </a:t>
            </a:r>
            <a:r>
              <a:rPr lang="en-CA" dirty="0" smtClean="0"/>
              <a:t>concrete</a:t>
            </a:r>
          </a:p>
          <a:p>
            <a:pPr lvl="3"/>
            <a:r>
              <a:rPr lang="en-CA" dirty="0" smtClean="0"/>
              <a:t>We’ll leave this abstract, for now (yes, pun intended)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35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public and private Modifiers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The modifier </a:t>
            </a:r>
            <a:r>
              <a:rPr lang="en-CA" dirty="0" smtClean="0">
                <a:solidFill>
                  <a:srgbClr val="FF0000"/>
                </a:solidFill>
              </a:rPr>
              <a:t>public</a:t>
            </a:r>
            <a:r>
              <a:rPr lang="en-CA" dirty="0" smtClean="0"/>
              <a:t> means that there is </a:t>
            </a:r>
            <a:r>
              <a:rPr lang="en-CA" dirty="0" smtClean="0">
                <a:solidFill>
                  <a:srgbClr val="FF0000"/>
                </a:solidFill>
              </a:rPr>
              <a:t>no restriction</a:t>
            </a:r>
            <a:r>
              <a:rPr lang="en-CA" dirty="0" smtClean="0"/>
              <a:t> on where an instance variable or method can be accessed or used</a:t>
            </a:r>
          </a:p>
          <a:p>
            <a:r>
              <a:rPr lang="en-CA" dirty="0" smtClean="0"/>
              <a:t>The modifier </a:t>
            </a:r>
            <a:r>
              <a:rPr lang="en-CA" dirty="0" smtClean="0">
                <a:solidFill>
                  <a:srgbClr val="FF0000"/>
                </a:solidFill>
              </a:rPr>
              <a:t>private</a:t>
            </a:r>
            <a:r>
              <a:rPr lang="en-CA" dirty="0" smtClean="0"/>
              <a:t> means that the instance variable or method </a:t>
            </a:r>
            <a:r>
              <a:rPr lang="en-CA" dirty="0" smtClean="0">
                <a:solidFill>
                  <a:srgbClr val="FF0000"/>
                </a:solidFill>
              </a:rPr>
              <a:t>cannot be accessed by name outside of the class</a:t>
            </a:r>
          </a:p>
          <a:p>
            <a:pPr lvl="1"/>
            <a:r>
              <a:rPr lang="en-CA" dirty="0" smtClean="0"/>
              <a:t>It is generally a good idea to make all instance variables private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Most methods are public, providing controlled access to the object</a:t>
            </a:r>
          </a:p>
          <a:p>
            <a:pPr lvl="1"/>
            <a:r>
              <a:rPr lang="en-CA" dirty="0" smtClean="0"/>
              <a:t>Usually methods are only private if they are used for helping other methods in the class</a:t>
            </a:r>
          </a:p>
          <a:p>
            <a:pPr lvl="1"/>
            <a:r>
              <a:rPr lang="en-CA" dirty="0" smtClean="0"/>
              <a:t>For instance, a geometric or physics computation that is relevant within the class but not outside of it</a:t>
            </a:r>
          </a:p>
          <a:p>
            <a:r>
              <a:rPr lang="en-CA" dirty="0"/>
              <a:t>Within the definition of a class, private </a:t>
            </a:r>
            <a:r>
              <a:rPr lang="en-CA" dirty="0" smtClean="0"/>
              <a:t>members </a:t>
            </a:r>
            <a:r>
              <a:rPr lang="en-CA" dirty="0"/>
              <a:t>of any object of the class type can be accessed, not just private members of the calling object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43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Accessor and </a:t>
            </a:r>
            <a:r>
              <a:rPr lang="en-CA" sz="3600" dirty="0" err="1" smtClean="0"/>
              <a:t>Mutator</a:t>
            </a:r>
            <a:r>
              <a:rPr lang="en-CA" sz="3600" dirty="0" smtClean="0"/>
              <a:t>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Accessor</a:t>
            </a:r>
            <a:r>
              <a:rPr lang="en-CA" dirty="0" smtClean="0"/>
              <a:t> methods allow the program to obtain the value of an object’s instance variables</a:t>
            </a:r>
          </a:p>
          <a:p>
            <a:pPr lvl="1"/>
            <a:r>
              <a:rPr lang="en-CA" dirty="0" smtClean="0"/>
              <a:t>Data can be accessed but not changed</a:t>
            </a:r>
          </a:p>
          <a:p>
            <a:pPr lvl="1"/>
            <a:r>
              <a:rPr lang="en-CA" dirty="0" smtClean="0"/>
              <a:t>The name of an accessor typically starts with the word get</a:t>
            </a:r>
          </a:p>
          <a:p>
            <a:pPr lvl="1"/>
            <a:r>
              <a:rPr lang="en-CA" dirty="0" smtClean="0"/>
              <a:t>Hence, we call these methods “</a:t>
            </a:r>
            <a:r>
              <a:rPr lang="en-CA" dirty="0" smtClean="0">
                <a:solidFill>
                  <a:srgbClr val="FF0000"/>
                </a:solidFill>
              </a:rPr>
              <a:t>getters</a:t>
            </a:r>
            <a:r>
              <a:rPr lang="en-CA" dirty="0" smtClean="0"/>
              <a:t>”</a:t>
            </a:r>
          </a:p>
          <a:p>
            <a:r>
              <a:rPr lang="en-CA" dirty="0" err="1" smtClean="0">
                <a:solidFill>
                  <a:srgbClr val="FF0000"/>
                </a:solidFill>
              </a:rPr>
              <a:t>Mutator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methods allow the programmer to change the value of an object’s instance variables in a controlled manner</a:t>
            </a:r>
          </a:p>
          <a:p>
            <a:pPr lvl="1"/>
            <a:r>
              <a:rPr lang="en-CA" dirty="0" smtClean="0"/>
              <a:t>Incoming data can be tested or filtered if needed</a:t>
            </a:r>
          </a:p>
          <a:p>
            <a:pPr lvl="1"/>
            <a:r>
              <a:rPr lang="en-CA" dirty="0" smtClean="0"/>
              <a:t>The name of a </a:t>
            </a:r>
            <a:r>
              <a:rPr lang="en-CA" dirty="0" err="1" smtClean="0"/>
              <a:t>mutator</a:t>
            </a:r>
            <a:r>
              <a:rPr lang="en-CA" dirty="0" smtClean="0"/>
              <a:t> typically starts with the word set</a:t>
            </a:r>
          </a:p>
          <a:p>
            <a:pPr lvl="1"/>
            <a:r>
              <a:rPr lang="en-CA" dirty="0" smtClean="0"/>
              <a:t>Hence, we call these methods “</a:t>
            </a:r>
            <a:r>
              <a:rPr lang="en-CA" dirty="0" smtClean="0">
                <a:solidFill>
                  <a:srgbClr val="FF0000"/>
                </a:solidFill>
              </a:rPr>
              <a:t>setters</a:t>
            </a:r>
            <a:r>
              <a:rPr lang="en-CA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Accessor and </a:t>
            </a:r>
            <a:r>
              <a:rPr lang="en-CA" sz="3600" dirty="0" err="1" smtClean="0"/>
              <a:t>Mutator</a:t>
            </a:r>
            <a:r>
              <a:rPr lang="en-CA" sz="3600" dirty="0" smtClean="0"/>
              <a:t>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err="1" smtClean="0"/>
              <a:t>Mutator</a:t>
            </a:r>
            <a:r>
              <a:rPr lang="en-CA" dirty="0" smtClean="0"/>
              <a:t> methods could issue an error message and terminate the program if they are given erroneous or nonsensical values</a:t>
            </a:r>
          </a:p>
          <a:p>
            <a:r>
              <a:rPr lang="en-CA" dirty="0" smtClean="0"/>
              <a:t>Alternatively, </a:t>
            </a:r>
            <a:r>
              <a:rPr lang="en-CA" dirty="0" err="1" smtClean="0"/>
              <a:t>mutator</a:t>
            </a:r>
            <a:r>
              <a:rPr lang="en-CA" dirty="0" smtClean="0"/>
              <a:t> methods can return a </a:t>
            </a:r>
            <a:r>
              <a:rPr lang="en-CA" dirty="0" err="1" smtClean="0"/>
              <a:t>boolean</a:t>
            </a:r>
            <a:r>
              <a:rPr lang="en-CA" dirty="0" smtClean="0"/>
              <a:t> value, which is useful for notifying a caller whether the </a:t>
            </a:r>
            <a:r>
              <a:rPr lang="en-CA" dirty="0" err="1" smtClean="0"/>
              <a:t>mutator</a:t>
            </a:r>
            <a:r>
              <a:rPr lang="en-CA" dirty="0" smtClean="0"/>
              <a:t> method was successful or not</a:t>
            </a:r>
          </a:p>
          <a:p>
            <a:pPr lvl="1"/>
            <a:r>
              <a:rPr lang="en-CA" dirty="0" smtClean="0"/>
              <a:t>The caller can then handle the situation based on the </a:t>
            </a:r>
            <a:r>
              <a:rPr lang="en-CA" dirty="0" err="1" smtClean="0"/>
              <a:t>boolean</a:t>
            </a:r>
            <a:r>
              <a:rPr lang="en-CA" dirty="0" smtClean="0"/>
              <a:t> value returned to it</a:t>
            </a:r>
          </a:p>
        </p:txBody>
      </p:sp>
    </p:spTree>
    <p:extLst>
      <p:ext uri="{BB962C8B-B14F-4D97-AF65-F5344CB8AC3E}">
        <p14:creationId xmlns:p14="http://schemas.microsoft.com/office/powerpoint/2010/main" val="38120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 Sample Class Definition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CA" dirty="0" smtClean="0"/>
              <a:t>//basic empty class definition</a:t>
            </a:r>
          </a:p>
          <a:p>
            <a:pPr marL="685800" lvl="2" indent="0">
              <a:buNone/>
            </a:pPr>
            <a:endParaRPr lang="en-CA" dirty="0" smtClean="0"/>
          </a:p>
          <a:p>
            <a:pPr marL="685800" lvl="2" indent="0">
              <a:buNone/>
            </a:pPr>
            <a:r>
              <a:rPr lang="en-CA" dirty="0" smtClean="0"/>
              <a:t>public class </a:t>
            </a:r>
            <a:r>
              <a:rPr lang="en-CA" dirty="0" err="1" smtClean="0"/>
              <a:t>MyClass</a:t>
            </a:r>
            <a:r>
              <a:rPr lang="en-CA" dirty="0" smtClean="0"/>
              <a:t>{</a:t>
            </a:r>
          </a:p>
          <a:p>
            <a:pPr marL="685800" lvl="2" indent="0">
              <a:buNone/>
            </a:pPr>
            <a:r>
              <a:rPr lang="en-CA" dirty="0" smtClean="0"/>
              <a:t>	//define all properties of an object of </a:t>
            </a:r>
            <a:r>
              <a:rPr lang="en-CA" dirty="0" err="1" smtClean="0"/>
              <a:t>MyClass</a:t>
            </a:r>
            <a:endParaRPr lang="en-CA" dirty="0" smtClean="0"/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//each property is an instance variable</a:t>
            </a:r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//define the capabilities of an object of </a:t>
            </a:r>
            <a:r>
              <a:rPr lang="en-CA" dirty="0" err="1" smtClean="0"/>
              <a:t>MyClass</a:t>
            </a:r>
            <a:endParaRPr lang="en-CA" dirty="0" smtClean="0"/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//each capability is a method</a:t>
            </a:r>
          </a:p>
          <a:p>
            <a:pPr marL="685800" lvl="2" indent="0">
              <a:buNone/>
            </a:pPr>
            <a:r>
              <a:rPr lang="en-CA" dirty="0"/>
              <a:t>	</a:t>
            </a:r>
            <a:r>
              <a:rPr lang="en-CA" dirty="0" smtClean="0"/>
              <a:t>//we will discuss some other cool things you can do 	//inside of a class later</a:t>
            </a:r>
            <a:endParaRPr lang="en-CA" dirty="0"/>
          </a:p>
          <a:p>
            <a:pPr marL="685800" lvl="2" indent="0">
              <a:buNone/>
            </a:pPr>
            <a:r>
              <a:rPr lang="en-CA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9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Encapsulation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76400"/>
            <a:ext cx="6705600" cy="4745219"/>
            <a:chOff x="1219200" y="1676400"/>
            <a:chExt cx="6705600" cy="47452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76400"/>
              <a:ext cx="6705600" cy="4745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19200" y="1676400"/>
              <a:ext cx="6553200" cy="381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495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Overloading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Overloading</a:t>
            </a:r>
            <a:r>
              <a:rPr lang="en-CA" dirty="0" smtClean="0"/>
              <a:t> is when two or more methods within a given class have the </a:t>
            </a:r>
            <a:r>
              <a:rPr lang="en-CA" dirty="0" smtClean="0">
                <a:solidFill>
                  <a:srgbClr val="FF0000"/>
                </a:solidFill>
              </a:rPr>
              <a:t>same method name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Only </a:t>
            </a:r>
            <a:r>
              <a:rPr lang="en-CA" dirty="0" smtClean="0">
                <a:solidFill>
                  <a:srgbClr val="FF0000"/>
                </a:solidFill>
              </a:rPr>
              <a:t>works if </a:t>
            </a:r>
            <a:r>
              <a:rPr lang="en-CA" dirty="0" smtClean="0">
                <a:solidFill>
                  <a:srgbClr val="FF0000"/>
                </a:solidFill>
              </a:rPr>
              <a:t>the two definitions of the method have different method signatures</a:t>
            </a:r>
          </a:p>
          <a:p>
            <a:pPr lvl="2"/>
            <a:r>
              <a:rPr lang="en-CA" dirty="0" smtClean="0"/>
              <a:t>The signature of a method consists of the name of the method and its parameter list</a:t>
            </a:r>
          </a:p>
          <a:p>
            <a:pPr lvl="3"/>
            <a:r>
              <a:rPr lang="en-CA" dirty="0" smtClean="0"/>
              <a:t>Note that return type is not listed here</a:t>
            </a:r>
          </a:p>
          <a:p>
            <a:pPr lvl="2"/>
            <a:r>
              <a:rPr lang="en-CA" dirty="0" smtClean="0"/>
              <a:t>Different signatures means different name or different number and types of parameters</a:t>
            </a:r>
          </a:p>
          <a:p>
            <a:pPr lvl="3"/>
            <a:r>
              <a:rPr lang="en-CA" dirty="0" smtClean="0"/>
              <a:t>You cannot have two methods with the same signature differ only by return type</a:t>
            </a:r>
          </a:p>
        </p:txBody>
      </p:sp>
    </p:spTree>
    <p:extLst>
      <p:ext uri="{BB962C8B-B14F-4D97-AF65-F5344CB8AC3E}">
        <p14:creationId xmlns:p14="http://schemas.microsoft.com/office/powerpoint/2010/main" val="853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Overloading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Overloading</a:t>
            </a:r>
            <a:r>
              <a:rPr lang="en-CA" dirty="0" smtClean="0"/>
              <a:t> is when two or more methods within a given class have the </a:t>
            </a:r>
            <a:r>
              <a:rPr lang="en-CA" dirty="0" smtClean="0">
                <a:solidFill>
                  <a:srgbClr val="FF0000"/>
                </a:solidFill>
              </a:rPr>
              <a:t>same method name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Only </a:t>
            </a:r>
            <a:r>
              <a:rPr lang="en-CA" dirty="0" smtClean="0">
                <a:solidFill>
                  <a:srgbClr val="FF0000"/>
                </a:solidFill>
              </a:rPr>
              <a:t>works if </a:t>
            </a:r>
            <a:r>
              <a:rPr lang="en-CA" dirty="0" smtClean="0">
                <a:solidFill>
                  <a:srgbClr val="FF0000"/>
                </a:solidFill>
              </a:rPr>
              <a:t>the two definitions of the method have different method signatures</a:t>
            </a:r>
          </a:p>
          <a:p>
            <a:pPr lvl="2"/>
            <a:r>
              <a:rPr lang="en-CA" dirty="0" smtClean="0"/>
              <a:t>The </a:t>
            </a:r>
            <a:r>
              <a:rPr lang="en-CA" dirty="0" smtClean="0">
                <a:solidFill>
                  <a:srgbClr val="FF0000"/>
                </a:solidFill>
              </a:rPr>
              <a:t>signature</a:t>
            </a:r>
            <a:r>
              <a:rPr lang="en-CA" dirty="0" smtClean="0"/>
              <a:t> of a method consists of the name of the method and its parameter list</a:t>
            </a:r>
          </a:p>
          <a:p>
            <a:pPr lvl="3"/>
            <a:r>
              <a:rPr lang="en-CA" dirty="0" smtClean="0"/>
              <a:t>Note that return type is not listed here</a:t>
            </a:r>
          </a:p>
          <a:p>
            <a:pPr lvl="2"/>
            <a:r>
              <a:rPr lang="en-CA" dirty="0" smtClean="0"/>
              <a:t>Different signatures means </a:t>
            </a:r>
            <a:r>
              <a:rPr lang="en-CA" dirty="0" smtClean="0"/>
              <a:t>different name or different number </a:t>
            </a:r>
            <a:r>
              <a:rPr lang="en-CA" dirty="0" smtClean="0"/>
              <a:t>and types of parameters</a:t>
            </a:r>
          </a:p>
          <a:p>
            <a:pPr lvl="3"/>
            <a:r>
              <a:rPr lang="en-CA" dirty="0" smtClean="0"/>
              <a:t>You cannot have two methods with the same signature differ only by return type</a:t>
            </a:r>
            <a:r>
              <a:rPr lang="en-CA" dirty="0"/>
              <a:t>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990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Overloading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You cannot overload operators in Java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Some languages, such as C++, allow you to do this, though Java does not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You may only use a method name and the standard method syntax to carry out operations you desire, through methods</a:t>
            </a:r>
          </a:p>
        </p:txBody>
      </p:sp>
    </p:spTree>
    <p:extLst>
      <p:ext uri="{BB962C8B-B14F-4D97-AF65-F5344CB8AC3E}">
        <p14:creationId xmlns:p14="http://schemas.microsoft.com/office/powerpoint/2010/main" val="22355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constructor</a:t>
            </a:r>
            <a:r>
              <a:rPr lang="en-CA" dirty="0" smtClean="0"/>
              <a:t> is a special kind of method that is designed to </a:t>
            </a:r>
            <a:r>
              <a:rPr lang="en-CA" dirty="0" smtClean="0">
                <a:solidFill>
                  <a:srgbClr val="FF0000"/>
                </a:solidFill>
              </a:rPr>
              <a:t>initialize an instance of an object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</a:t>
            </a: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(parameters) { 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//code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}</a:t>
            </a:r>
            <a:br>
              <a:rPr lang="en-CA" dirty="0" smtClean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 constructor and its class have the same name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 construct has no return type (no, not even void)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Constructors can be overloaded, in fact they are overloaded more often than not</a:t>
            </a: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constructor is called </a:t>
            </a:r>
            <a:r>
              <a:rPr lang="en-CA" dirty="0" smtClean="0"/>
              <a:t>when creating an object of that class type, </a:t>
            </a:r>
            <a:r>
              <a:rPr lang="en-CA" dirty="0" smtClean="0">
                <a:solidFill>
                  <a:srgbClr val="FF0000"/>
                </a:solidFill>
              </a:rPr>
              <a:t>using the keyword new</a:t>
            </a:r>
          </a:p>
          <a:p>
            <a:pPr lvl="1"/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objectName</a:t>
            </a:r>
            <a:r>
              <a:rPr lang="en-CA" dirty="0" smtClean="0">
                <a:solidFill>
                  <a:schemeClr val="tx1"/>
                </a:solidFill>
              </a:rPr>
              <a:t> = new </a:t>
            </a: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args</a:t>
            </a:r>
            <a:r>
              <a:rPr lang="en-CA" dirty="0" smtClean="0">
                <a:solidFill>
                  <a:schemeClr val="tx1"/>
                </a:solidFill>
              </a:rPr>
              <a:t>);</a:t>
            </a:r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name of the constructor and its list of arguments (in parentheses) follow the new keyword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This is the only way you can invoke a constructor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You cannot invoke a construct in the same way that you invoke an ordinary method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If a constructor is invoked again (using new) on a previously-defined object, the original object is discarded and a new object is created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If you need to change values of instance variables of an object, you use its </a:t>
            </a:r>
            <a:r>
              <a:rPr lang="en-CA" dirty="0" err="1" smtClean="0">
                <a:solidFill>
                  <a:schemeClr val="tx1"/>
                </a:solidFill>
              </a:rPr>
              <a:t>mutator</a:t>
            </a:r>
            <a:r>
              <a:rPr lang="en-CA" dirty="0" smtClean="0">
                <a:solidFill>
                  <a:schemeClr val="tx1"/>
                </a:solidFill>
              </a:rPr>
              <a:t> methods instead</a:t>
            </a:r>
          </a:p>
        </p:txBody>
      </p:sp>
    </p:spTree>
    <p:extLst>
      <p:ext uri="{BB962C8B-B14F-4D97-AF65-F5344CB8AC3E}">
        <p14:creationId xmlns:p14="http://schemas.microsoft.com/office/powerpoint/2010/main" val="42179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You can invoke methods inside of constructors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first action taken by a constructor is to create an object with instance variables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Therefore, </a:t>
            </a:r>
            <a:r>
              <a:rPr lang="en-CA" dirty="0" smtClean="0">
                <a:solidFill>
                  <a:srgbClr val="FF0000"/>
                </a:solidFill>
              </a:rPr>
              <a:t>it is legal to invoke methods of the created object inside of the definition of a constructor, as the object already exists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For instance, you could use </a:t>
            </a:r>
            <a:r>
              <a:rPr lang="en-CA" dirty="0" err="1" smtClean="0">
                <a:solidFill>
                  <a:schemeClr val="tx1"/>
                </a:solidFill>
              </a:rPr>
              <a:t>mutator</a:t>
            </a:r>
            <a:r>
              <a:rPr lang="en-CA" dirty="0" smtClean="0">
                <a:solidFill>
                  <a:schemeClr val="tx1"/>
                </a:solidFill>
              </a:rPr>
              <a:t> methods to set values of the instance variables for the object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You can even invoke constructors of other objects inside of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589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constructor already has a reference to the created object using </a:t>
            </a:r>
            <a:r>
              <a:rPr lang="en-CA" dirty="0" smtClean="0">
                <a:solidFill>
                  <a:srgbClr val="FF0000"/>
                </a:solidFill>
              </a:rPr>
              <a:t>this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So, you can use </a:t>
            </a:r>
            <a:r>
              <a:rPr lang="en-CA" dirty="0" err="1" smtClean="0">
                <a:solidFill>
                  <a:schemeClr val="tx1"/>
                </a:solidFill>
              </a:rPr>
              <a:t>this.instanceVariable</a:t>
            </a:r>
            <a:r>
              <a:rPr lang="en-CA" dirty="0" smtClean="0">
                <a:solidFill>
                  <a:schemeClr val="tx1"/>
                </a:solidFill>
              </a:rPr>
              <a:t> to set or get the values of instance variables for the object you are creating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Java automatically includes a default, no-argument constructor </a:t>
            </a:r>
            <a:r>
              <a:rPr lang="en-CA" dirty="0" smtClean="0">
                <a:solidFill>
                  <a:schemeClr val="tx1"/>
                </a:solidFill>
              </a:rPr>
              <a:t>that takes no arguments and performs no initialization, but does create an instance of the object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You should always define your own no-argument constructor that performs any initialization, in order to avoid potential issues with uninitialized variables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If you include </a:t>
            </a:r>
            <a:r>
              <a:rPr lang="en-CA" dirty="0" smtClean="0">
                <a:solidFill>
                  <a:srgbClr val="FF0000"/>
                </a:solidFill>
              </a:rPr>
              <a:t>any</a:t>
            </a:r>
            <a:r>
              <a:rPr lang="en-CA" dirty="0" smtClean="0">
                <a:solidFill>
                  <a:schemeClr val="tx1"/>
                </a:solidFill>
              </a:rPr>
              <a:t> constructor in your class, Java will not provide the default no-argument constructor</a:t>
            </a:r>
          </a:p>
        </p:txBody>
      </p:sp>
    </p:spTree>
    <p:extLst>
      <p:ext uri="{BB962C8B-B14F-4D97-AF65-F5344CB8AC3E}">
        <p14:creationId xmlns:p14="http://schemas.microsoft.com/office/powerpoint/2010/main" val="6448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Example template for a class: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class </a:t>
            </a:r>
            <a:r>
              <a:rPr lang="en-CA" dirty="0" err="1" smtClean="0">
                <a:solidFill>
                  <a:schemeClr val="tx1"/>
                </a:solidFill>
              </a:rPr>
              <a:t>ClassName</a:t>
            </a:r>
            <a:r>
              <a:rPr lang="en-CA" dirty="0" smtClean="0">
                <a:solidFill>
                  <a:schemeClr val="tx1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//static variables (we will discuss later)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//instance variables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//static methods (again, discuss later)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//one or more constructors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//methods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4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5671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Constructors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40000" lnSpcReduction="20000"/>
          </a:bodyPr>
          <a:lstStyle/>
          <a:p>
            <a:r>
              <a:rPr lang="en-CA" dirty="0" smtClean="0"/>
              <a:t>Example class: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class Student{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private String </a:t>
            </a:r>
            <a:r>
              <a:rPr lang="en-CA" dirty="0" err="1" smtClean="0">
                <a:solidFill>
                  <a:schemeClr val="tx1"/>
                </a:solidFill>
              </a:rPr>
              <a:t>studentName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private String </a:t>
            </a:r>
            <a:r>
              <a:rPr lang="en-CA" dirty="0" err="1" smtClean="0">
                <a:solidFill>
                  <a:schemeClr val="tx1"/>
                </a:solidFill>
              </a:rPr>
              <a:t>studentNumber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private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midtermGrade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private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finalGrade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Student(String name, String </a:t>
            </a:r>
            <a:r>
              <a:rPr lang="en-CA" dirty="0" err="1" smtClean="0">
                <a:solidFill>
                  <a:schemeClr val="tx1"/>
                </a:solidFill>
              </a:rPr>
              <a:t>stNumber</a:t>
            </a:r>
            <a:r>
              <a:rPr lang="en-CA" dirty="0" smtClean="0">
                <a:solidFill>
                  <a:schemeClr val="tx1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        </a:t>
            </a:r>
            <a:r>
              <a:rPr lang="en-CA" dirty="0" err="1" smtClean="0">
                <a:solidFill>
                  <a:schemeClr val="tx1"/>
                </a:solidFill>
              </a:rPr>
              <a:t>studentName</a:t>
            </a:r>
            <a:r>
              <a:rPr lang="en-CA" dirty="0" smtClean="0">
                <a:solidFill>
                  <a:schemeClr val="tx1"/>
                </a:solidFill>
              </a:rPr>
              <a:t> =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studentNumber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stNumber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midtermGrade</a:t>
            </a:r>
            <a:r>
              <a:rPr lang="en-CA" dirty="0" smtClean="0">
                <a:solidFill>
                  <a:schemeClr val="tx1"/>
                </a:solidFill>
              </a:rPr>
              <a:t> = 0;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finalGrade</a:t>
            </a:r>
            <a:r>
              <a:rPr lang="en-CA" dirty="0" smtClean="0">
                <a:solidFill>
                  <a:schemeClr val="tx1"/>
                </a:solidFill>
              </a:rPr>
              <a:t> = 0;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System.out.println</a:t>
            </a:r>
            <a:r>
              <a:rPr lang="en-CA" dirty="0" smtClean="0">
                <a:solidFill>
                  <a:schemeClr val="tx1"/>
                </a:solidFill>
              </a:rPr>
              <a:t>(“Made a new student: ” + name);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Student (String name){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        </a:t>
            </a:r>
            <a:r>
              <a:rPr lang="en-CA" dirty="0" err="1" smtClean="0">
                <a:solidFill>
                  <a:schemeClr val="tx1"/>
                </a:solidFill>
              </a:rPr>
              <a:t>studentName</a:t>
            </a:r>
            <a:r>
              <a:rPr lang="en-CA" dirty="0" smtClean="0">
                <a:solidFill>
                  <a:schemeClr val="tx1"/>
                </a:solidFill>
              </a:rPr>
              <a:t> = name;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studentNumber</a:t>
            </a:r>
            <a:r>
              <a:rPr lang="en-CA" dirty="0" smtClean="0">
                <a:solidFill>
                  <a:schemeClr val="tx1"/>
                </a:solidFill>
              </a:rPr>
              <a:t> = “999999999”);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midtermGrade</a:t>
            </a:r>
            <a:r>
              <a:rPr lang="en-CA" dirty="0" smtClean="0">
                <a:solidFill>
                  <a:schemeClr val="tx1"/>
                </a:solidFill>
              </a:rPr>
              <a:t> = 0;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finalGrade</a:t>
            </a:r>
            <a:r>
              <a:rPr lang="en-CA" dirty="0" smtClean="0">
                <a:solidFill>
                  <a:schemeClr val="tx1"/>
                </a:solidFill>
              </a:rPr>
              <a:t> = 0;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</a:t>
            </a:r>
            <a:r>
              <a:rPr lang="en-CA" dirty="0" err="1" smtClean="0">
                <a:solidFill>
                  <a:schemeClr val="tx1"/>
                </a:solidFill>
              </a:rPr>
              <a:t>System.out.println</a:t>
            </a:r>
            <a:r>
              <a:rPr lang="en-CA" dirty="0" smtClean="0">
                <a:solidFill>
                  <a:schemeClr val="tx1"/>
                </a:solidFill>
              </a:rPr>
              <a:t>(“Made a new student without number: ” + name);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Student (){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        this(“Name Unknown”);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void </a:t>
            </a:r>
            <a:r>
              <a:rPr lang="en-CA" dirty="0" err="1" smtClean="0">
                <a:solidFill>
                  <a:schemeClr val="tx1"/>
                </a:solidFill>
              </a:rPr>
              <a:t>setGrades</a:t>
            </a:r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midGrade</a:t>
            </a:r>
            <a:r>
              <a:rPr lang="en-CA" dirty="0" smtClean="0">
                <a:solidFill>
                  <a:schemeClr val="tx1"/>
                </a:solidFill>
              </a:rPr>
              <a:t>,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finGrade</a:t>
            </a:r>
            <a:r>
              <a:rPr lang="en-CA" dirty="0" smtClean="0">
                <a:solidFill>
                  <a:schemeClr val="tx1"/>
                </a:solidFill>
              </a:rPr>
              <a:t>){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        </a:t>
            </a:r>
            <a:r>
              <a:rPr lang="en-CA" dirty="0" err="1" smtClean="0">
                <a:solidFill>
                  <a:schemeClr val="tx1"/>
                </a:solidFill>
              </a:rPr>
              <a:t>midtermGrade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midGrade</a:t>
            </a:r>
            <a:r>
              <a:rPr lang="en-CA" dirty="0" smtClean="0">
                <a:solidFill>
                  <a:schemeClr val="tx1"/>
                </a:solidFill>
              </a:rPr>
              <a:t>; </a:t>
            </a:r>
            <a:r>
              <a:rPr lang="en-CA" dirty="0" err="1" smtClean="0">
                <a:solidFill>
                  <a:schemeClr val="tx1"/>
                </a:solidFill>
              </a:rPr>
              <a:t>finalGrade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finGrade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public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getFinalGrade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smtClean="0">
                <a:solidFill>
                  <a:schemeClr val="tx1"/>
                </a:solidFill>
              </a:rPr>
              <a:t>        return </a:t>
            </a:r>
            <a:r>
              <a:rPr lang="en-CA" dirty="0" err="1" smtClean="0">
                <a:solidFill>
                  <a:schemeClr val="tx1"/>
                </a:solidFill>
              </a:rPr>
              <a:t>finalGrade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	}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1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3114</TotalTime>
  <Words>6509</Words>
  <Application>Microsoft Office PowerPoint</Application>
  <PresentationFormat>On-screen Show (4:3)</PresentationFormat>
  <Paragraphs>862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Austin</vt:lpstr>
      <vt:lpstr>Object-Oriented Concepts</vt:lpstr>
      <vt:lpstr>Outline</vt:lpstr>
      <vt:lpstr>Classes</vt:lpstr>
      <vt:lpstr>Classes – Definition </vt:lpstr>
      <vt:lpstr>Classes – Definition </vt:lpstr>
      <vt:lpstr>Classes vs. Primitives</vt:lpstr>
      <vt:lpstr>Contents of a Class</vt:lpstr>
      <vt:lpstr>The “new” Keyword</vt:lpstr>
      <vt:lpstr>A Sample Class Definition</vt:lpstr>
      <vt:lpstr>A Sample Class Definition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Instance Variables and Methods</vt:lpstr>
      <vt:lpstr>Basic Java Programming Constructs</vt:lpstr>
      <vt:lpstr>Basic Java Programming Constructs</vt:lpstr>
      <vt:lpstr>Basic Java Programming Constructs</vt:lpstr>
      <vt:lpstr>Basic Java Programming Constructs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Parameters and Arguments</vt:lpstr>
      <vt:lpstr>The “this” Keyword</vt:lpstr>
      <vt:lpstr>The “this” Keyword</vt:lpstr>
      <vt:lpstr>The Boolean Value</vt:lpstr>
      <vt:lpstr>“==“ and equals</vt:lpstr>
      <vt:lpstr>The toString Method</vt:lpstr>
      <vt:lpstr>Testing Methods</vt:lpstr>
      <vt:lpstr>Information Hiding and Encapsulation</vt:lpstr>
      <vt:lpstr>Important Acronyms</vt:lpstr>
      <vt:lpstr>public and private Modifiers</vt:lpstr>
      <vt:lpstr>Accessor and Mutator Methods</vt:lpstr>
      <vt:lpstr>Accessor and Mutator Methods</vt:lpstr>
      <vt:lpstr>Encapsulation</vt:lpstr>
      <vt:lpstr>Overloading</vt:lpstr>
      <vt:lpstr>Overloading</vt:lpstr>
      <vt:lpstr>Overloading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Back to Access Modifiers…</vt:lpstr>
      <vt:lpstr>Back to Access Modifiers…</vt:lpstr>
      <vt:lpstr>Back to Access Modifiers…</vt:lpstr>
      <vt:lpstr>Back to Access Modifiers…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432</cp:revision>
  <dcterms:created xsi:type="dcterms:W3CDTF">2006-08-16T00:00:00Z</dcterms:created>
  <dcterms:modified xsi:type="dcterms:W3CDTF">2017-05-11T20:53:33Z</dcterms:modified>
</cp:coreProperties>
</file>