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18" r:id="rId19"/>
    <p:sldId id="309" r:id="rId20"/>
    <p:sldId id="310" r:id="rId21"/>
    <p:sldId id="307" r:id="rId22"/>
    <p:sldId id="308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9" r:id="rId31"/>
    <p:sldId id="320" r:id="rId32"/>
    <p:sldId id="321" r:id="rId33"/>
    <p:sldId id="322" r:id="rId34"/>
    <p:sldId id="323" r:id="rId35"/>
    <p:sldId id="324" r:id="rId36"/>
    <p:sldId id="32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4124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CA" dirty="0"/>
              <a:t>String Tokenization and 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76800"/>
            <a:ext cx="3309803" cy="126062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Ryan Scott</a:t>
            </a:r>
          </a:p>
          <a:p>
            <a:r>
              <a:rPr lang="en-CA" dirty="0"/>
              <a:t>PhD Student</a:t>
            </a:r>
            <a:br>
              <a:rPr lang="en-CA" dirty="0"/>
            </a:br>
            <a:r>
              <a:rPr lang="en-CA" dirty="0"/>
              <a:t>Computer Science</a:t>
            </a:r>
          </a:p>
          <a:p>
            <a:r>
              <a:rPr lang="en-CA" dirty="0"/>
              <a:t>University of Windsor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65895" y="762000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03-60-212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Object-Oriented Programming in Java</a:t>
            </a:r>
          </a:p>
        </p:txBody>
      </p:sp>
    </p:spTree>
    <p:extLst>
      <p:ext uri="{BB962C8B-B14F-4D97-AF65-F5344CB8AC3E}">
        <p14:creationId xmlns:p14="http://schemas.microsoft.com/office/powerpoint/2010/main" val="175318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Regular expressions allow us to denote a sequence of symbols (a pattern) that we wish to identify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gives us a means to perform pattern matching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could use complex patterns as delimiters instead of just single characters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can apply this pattern matching system to strings of any sort, to determine if a string matches a pattern we specify or if a pattern is found in 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We can replace parts of strings matching a pattern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string (or part of the string) simply </a:t>
            </a:r>
            <a:r>
              <a:rPr lang="en-CA" dirty="0">
                <a:solidFill>
                  <a:srgbClr val="FF0000"/>
                </a:solidFill>
              </a:rPr>
              <a:t>either matches the specified pattern, or it does not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you verify that a string matches a pattern (</a:t>
            </a:r>
            <a:r>
              <a:rPr lang="en-CA" dirty="0">
                <a:solidFill>
                  <a:srgbClr val="FF0000"/>
                </a:solidFill>
              </a:rPr>
              <a:t>of potentially high, but not any level of complexity</a:t>
            </a:r>
            <a:r>
              <a:rPr lang="en-CA" dirty="0">
                <a:solidFill>
                  <a:schemeClr val="tx1"/>
                </a:solidFill>
              </a:rPr>
              <a:t>), you can more easily find pieces within the string that might be relevant to you (google Chomsky Hierarchy for some related and interesting reading, particularly important for 60-354)</a:t>
            </a:r>
          </a:p>
        </p:txBody>
      </p:sp>
    </p:spTree>
    <p:extLst>
      <p:ext uri="{BB962C8B-B14F-4D97-AF65-F5344CB8AC3E}">
        <p14:creationId xmlns:p14="http://schemas.microsoft.com/office/powerpoint/2010/main" val="384157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Regex is not only used in Java!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Unix and Windows grep functions (60-256)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Automatic generation of Web page content</a:t>
            </a:r>
          </a:p>
          <a:p>
            <a:r>
              <a:rPr lang="en-CA" dirty="0">
                <a:solidFill>
                  <a:schemeClr val="tx1"/>
                </a:solidFill>
              </a:rPr>
              <a:t>Right now we will stick to relatively simple ways we can use this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There are string methods that provide functionality for pattern matching and string manipulation using regex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Even Scanner’s delimiter is regex (I didn’t introduce it to you that way, but I did mention “oh look how fancy it is </a:t>
            </a:r>
            <a:r>
              <a:rPr lang="en-CA" dirty="0" err="1">
                <a:solidFill>
                  <a:schemeClr val="tx1"/>
                </a:solidFill>
              </a:rPr>
              <a:t>cuz</a:t>
            </a:r>
            <a:r>
              <a:rPr lang="en-CA" dirty="0">
                <a:solidFill>
                  <a:schemeClr val="tx1"/>
                </a:solidFill>
              </a:rPr>
              <a:t> you can delimit using a string like “</a:t>
            </a:r>
            <a:r>
              <a:rPr lang="en-CA" dirty="0" err="1">
                <a:solidFill>
                  <a:schemeClr val="tx1"/>
                </a:solidFill>
              </a:rPr>
              <a:t>abc</a:t>
            </a:r>
            <a:r>
              <a:rPr lang="en-CA" dirty="0">
                <a:solidFill>
                  <a:schemeClr val="tx1"/>
                </a:solidFill>
              </a:rPr>
              <a:t>”!!”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Regex is even far more powerful than that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We will go over how to generate patterns now</a:t>
            </a:r>
          </a:p>
        </p:txBody>
      </p:sp>
    </p:spTree>
    <p:extLst>
      <p:ext uri="{BB962C8B-B14F-4D97-AF65-F5344CB8AC3E}">
        <p14:creationId xmlns:p14="http://schemas.microsoft.com/office/powerpoint/2010/main" val="429235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/>
          </a:bodyPr>
          <a:lstStyle/>
          <a:p>
            <a:r>
              <a:rPr lang="en-CA" dirty="0"/>
              <a:t>When you specify a regular expression, you are specifying a</a:t>
            </a:r>
            <a:r>
              <a:rPr lang="en-CA" dirty="0">
                <a:solidFill>
                  <a:srgbClr val="FF0000"/>
                </a:solidFill>
              </a:rPr>
              <a:t> pattern of characters</a:t>
            </a:r>
          </a:p>
          <a:p>
            <a:r>
              <a:rPr lang="en-CA" dirty="0">
                <a:solidFill>
                  <a:schemeClr val="tx1"/>
                </a:solidFill>
              </a:rPr>
              <a:t>A regular expression inside a pair of brackets is considered atomic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ab is a regular expression, and so is (ab)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Regex unary operators can be before or after their operand, depending on the operator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unary regex operator ’ operating on (ab) operates on the string “ab”, whereas ’ operating on ab (as in, ab’ or ‘ab) only operates on a or b (we will see more of this later, and it depends on the operator)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ab matches “ab”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(ab)c matches “</a:t>
            </a:r>
            <a:r>
              <a:rPr lang="en-CA" dirty="0" err="1">
                <a:solidFill>
                  <a:schemeClr val="tx1"/>
                </a:solidFill>
              </a:rPr>
              <a:t>abc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1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Union</a:t>
            </a:r>
            <a:r>
              <a:rPr lang="en-CA" dirty="0"/>
              <a:t> operators are | or []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 err="1">
                <a:solidFill>
                  <a:schemeClr val="tx1"/>
                </a:solidFill>
              </a:rPr>
              <a:t>a|b</a:t>
            </a:r>
            <a:r>
              <a:rPr lang="en-CA" dirty="0">
                <a:solidFill>
                  <a:schemeClr val="tx1"/>
                </a:solidFill>
              </a:rPr>
              <a:t> matches “a” or “b”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</a:t>
            </a:r>
            <a:r>
              <a:rPr lang="en-CA" dirty="0" err="1">
                <a:solidFill>
                  <a:schemeClr val="tx1"/>
                </a:solidFill>
              </a:rPr>
              <a:t>abc</a:t>
            </a:r>
            <a:r>
              <a:rPr lang="en-CA" dirty="0">
                <a:solidFill>
                  <a:schemeClr val="tx1"/>
                </a:solidFill>
              </a:rPr>
              <a:t>] matches “a” or “b” or “c”</a:t>
            </a:r>
          </a:p>
          <a:p>
            <a:r>
              <a:rPr lang="en-CA" dirty="0">
                <a:solidFill>
                  <a:srgbClr val="FF0000"/>
                </a:solidFill>
              </a:rPr>
              <a:t>Closure</a:t>
            </a:r>
            <a:r>
              <a:rPr lang="en-CA" dirty="0">
                <a:solidFill>
                  <a:schemeClr val="tx1"/>
                </a:solidFill>
              </a:rPr>
              <a:t> operator (*) means one or more occurrences of an expression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operator occurs after the expression on which it operates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Going back to the previous slide, ab* != (ab)*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ab* means “a” followed by zero or more b, (ab)* means zero or more (ab)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(ab)* matches “”, “ab”, “</a:t>
            </a:r>
            <a:r>
              <a:rPr lang="en-CA" dirty="0" err="1">
                <a:solidFill>
                  <a:schemeClr val="tx1"/>
                </a:solidFill>
              </a:rPr>
              <a:t>abab</a:t>
            </a:r>
            <a:r>
              <a:rPr lang="en-CA" dirty="0">
                <a:solidFill>
                  <a:schemeClr val="tx1"/>
                </a:solidFill>
              </a:rPr>
              <a:t>”, </a:t>
            </a:r>
            <a:r>
              <a:rPr lang="en-CA" dirty="0" err="1">
                <a:solidFill>
                  <a:schemeClr val="tx1"/>
                </a:solidFill>
              </a:rPr>
              <a:t>ababab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[ab]* matches “”, “a”, “b”, “aa” “ab”, “</a:t>
            </a:r>
            <a:r>
              <a:rPr lang="en-CA" dirty="0" err="1">
                <a:solidFill>
                  <a:schemeClr val="tx1"/>
                </a:solidFill>
              </a:rPr>
              <a:t>ba</a:t>
            </a:r>
            <a:r>
              <a:rPr lang="en-CA" dirty="0">
                <a:solidFill>
                  <a:schemeClr val="tx1"/>
                </a:solidFill>
              </a:rPr>
              <a:t>”, “bb”, …</a:t>
            </a:r>
          </a:p>
        </p:txBody>
      </p:sp>
    </p:spTree>
    <p:extLst>
      <p:ext uri="{BB962C8B-B14F-4D97-AF65-F5344CB8AC3E}">
        <p14:creationId xmlns:p14="http://schemas.microsoft.com/office/powerpoint/2010/main" val="114733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85000" lnSpcReduction="2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One or more </a:t>
            </a:r>
            <a:r>
              <a:rPr lang="en-CA" dirty="0">
                <a:solidFill>
                  <a:schemeClr val="tx1"/>
                </a:solidFill>
              </a:rPr>
              <a:t>(+, after any expression)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Similar to *,  but this one is one or more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a+ matches “a”, “aa”, “</a:t>
            </a:r>
            <a:r>
              <a:rPr lang="en-CA" dirty="0" err="1">
                <a:solidFill>
                  <a:schemeClr val="tx1"/>
                </a:solidFill>
              </a:rPr>
              <a:t>aaa</a:t>
            </a:r>
            <a:r>
              <a:rPr lang="en-CA" dirty="0">
                <a:solidFill>
                  <a:schemeClr val="tx1"/>
                </a:solidFill>
              </a:rPr>
              <a:t>”, …</a:t>
            </a:r>
          </a:p>
          <a:p>
            <a:r>
              <a:rPr lang="en-CA" dirty="0">
                <a:solidFill>
                  <a:srgbClr val="FF0000"/>
                </a:solidFill>
              </a:rPr>
              <a:t>Zero or once </a:t>
            </a:r>
            <a:r>
              <a:rPr lang="en-CA" dirty="0">
                <a:solidFill>
                  <a:schemeClr val="tx1"/>
                </a:solidFill>
              </a:rPr>
              <a:t>(?, after any expression)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a? matches “”, “a”</a:t>
            </a:r>
          </a:p>
          <a:p>
            <a:r>
              <a:rPr lang="en-CA" dirty="0">
                <a:solidFill>
                  <a:srgbClr val="FF0000"/>
                </a:solidFill>
              </a:rPr>
              <a:t>Range</a:t>
            </a:r>
            <a:r>
              <a:rPr lang="en-CA" dirty="0">
                <a:solidFill>
                  <a:schemeClr val="tx1"/>
                </a:solidFill>
              </a:rPr>
              <a:t> (-, between two characters, inside [])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[a-z] matches any lowercase letter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[A-Z] matches any uppercase letter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[0-9] matches any digit</a:t>
            </a:r>
          </a:p>
          <a:p>
            <a:r>
              <a:rPr lang="en-CA" dirty="0">
                <a:solidFill>
                  <a:srgbClr val="FF0000"/>
                </a:solidFill>
              </a:rPr>
              <a:t>Complement</a:t>
            </a:r>
            <a:r>
              <a:rPr lang="en-CA" dirty="0">
                <a:solidFill>
                  <a:schemeClr val="tx1"/>
                </a:solidFill>
              </a:rPr>
              <a:t> (^, before any regular expression, only if it is in the beginning of [])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Means not or except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[^a] matches anything except a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[^a-z] matches any symbol but lowercase letters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There is another use for it outside of [], we’ll talk about it soon</a:t>
            </a:r>
          </a:p>
        </p:txBody>
      </p:sp>
    </p:spTree>
    <p:extLst>
      <p:ext uri="{BB962C8B-B14F-4D97-AF65-F5344CB8AC3E}">
        <p14:creationId xmlns:p14="http://schemas.microsoft.com/office/powerpoint/2010/main" val="389316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Basic pattern examples:</a:t>
            </a:r>
          </a:p>
          <a:p>
            <a:pPr lvl="1"/>
            <a:r>
              <a:rPr lang="en-CA" dirty="0" err="1">
                <a:solidFill>
                  <a:schemeClr val="tx1"/>
                </a:solidFill>
              </a:rPr>
              <a:t>abc</a:t>
            </a:r>
            <a:r>
              <a:rPr lang="en-CA" dirty="0">
                <a:solidFill>
                  <a:schemeClr val="tx1"/>
                </a:solidFill>
              </a:rPr>
              <a:t>	exactly the sequence “</a:t>
            </a:r>
            <a:r>
              <a:rPr lang="en-CA" dirty="0" err="1">
                <a:solidFill>
                  <a:schemeClr val="tx1"/>
                </a:solidFill>
              </a:rPr>
              <a:t>abc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</a:t>
            </a:r>
            <a:r>
              <a:rPr lang="en-CA" dirty="0" err="1">
                <a:solidFill>
                  <a:schemeClr val="tx1"/>
                </a:solidFill>
              </a:rPr>
              <a:t>abc</a:t>
            </a:r>
            <a:r>
              <a:rPr lang="en-CA" dirty="0">
                <a:solidFill>
                  <a:schemeClr val="tx1"/>
                </a:solidFill>
              </a:rPr>
              <a:t>]	any one of the letters “a”, “b”, or “c”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[^</a:t>
            </a:r>
            <a:r>
              <a:rPr lang="en-CA" dirty="0" err="1">
                <a:solidFill>
                  <a:schemeClr val="tx1"/>
                </a:solidFill>
              </a:rPr>
              <a:t>abc</a:t>
            </a:r>
            <a:r>
              <a:rPr lang="en-CA" dirty="0">
                <a:solidFill>
                  <a:schemeClr val="tx1"/>
                </a:solidFill>
              </a:rPr>
              <a:t>]	any character except “a”, “b”, or “c”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[a-z]	any single character from a to z, inclusive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[a-zA-Z0-9]	any letter or digit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ab+	“ab”, “</a:t>
            </a:r>
            <a:r>
              <a:rPr lang="en-CA" dirty="0" err="1">
                <a:solidFill>
                  <a:schemeClr val="tx1"/>
                </a:solidFill>
              </a:rPr>
              <a:t>abb</a:t>
            </a:r>
            <a:r>
              <a:rPr lang="en-CA" dirty="0">
                <a:solidFill>
                  <a:schemeClr val="tx1"/>
                </a:solidFill>
              </a:rPr>
              <a:t>”, “</a:t>
            </a:r>
            <a:r>
              <a:rPr lang="en-CA" dirty="0" err="1">
                <a:solidFill>
                  <a:schemeClr val="tx1"/>
                </a:solidFill>
              </a:rPr>
              <a:t>abbb</a:t>
            </a:r>
            <a:r>
              <a:rPr lang="en-CA" dirty="0">
                <a:solidFill>
                  <a:schemeClr val="tx1"/>
                </a:solidFill>
              </a:rPr>
              <a:t>”, “</a:t>
            </a:r>
            <a:r>
              <a:rPr lang="en-CA" dirty="0" err="1">
                <a:solidFill>
                  <a:schemeClr val="tx1"/>
                </a:solidFill>
              </a:rPr>
              <a:t>abbbb</a:t>
            </a:r>
            <a:r>
              <a:rPr lang="en-CA" dirty="0">
                <a:solidFill>
                  <a:schemeClr val="tx1"/>
                </a:solidFill>
              </a:rPr>
              <a:t>”, …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(ab)+	“ab”, “</a:t>
            </a:r>
            <a:r>
              <a:rPr lang="en-CA" dirty="0" err="1">
                <a:solidFill>
                  <a:schemeClr val="tx1"/>
                </a:solidFill>
              </a:rPr>
              <a:t>abab</a:t>
            </a:r>
            <a:r>
              <a:rPr lang="en-CA" dirty="0">
                <a:solidFill>
                  <a:schemeClr val="tx1"/>
                </a:solidFill>
              </a:rPr>
              <a:t>”, “</a:t>
            </a:r>
            <a:r>
              <a:rPr lang="en-CA" dirty="0" err="1">
                <a:solidFill>
                  <a:schemeClr val="tx1"/>
                </a:solidFill>
              </a:rPr>
              <a:t>ababab</a:t>
            </a:r>
            <a:r>
              <a:rPr lang="en-CA" dirty="0">
                <a:solidFill>
                  <a:schemeClr val="tx1"/>
                </a:solidFill>
              </a:rPr>
              <a:t>”, …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(ab)|(cd)	“ab”, “cd”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a(</a:t>
            </a:r>
            <a:r>
              <a:rPr lang="en-CA" dirty="0" err="1">
                <a:solidFill>
                  <a:schemeClr val="tx1"/>
                </a:solidFill>
              </a:rPr>
              <a:t>b|c</a:t>
            </a:r>
            <a:r>
              <a:rPr lang="en-CA" dirty="0">
                <a:solidFill>
                  <a:schemeClr val="tx1"/>
                </a:solidFill>
              </a:rPr>
              <a:t>)d	“</a:t>
            </a:r>
            <a:r>
              <a:rPr lang="en-CA" dirty="0" err="1">
                <a:solidFill>
                  <a:schemeClr val="tx1"/>
                </a:solidFill>
              </a:rPr>
              <a:t>abd</a:t>
            </a:r>
            <a:r>
              <a:rPr lang="en-CA" dirty="0">
                <a:solidFill>
                  <a:schemeClr val="tx1"/>
                </a:solidFill>
              </a:rPr>
              <a:t>”, “</a:t>
            </a:r>
            <a:r>
              <a:rPr lang="en-CA" dirty="0" err="1">
                <a:solidFill>
                  <a:schemeClr val="tx1"/>
                </a:solidFill>
              </a:rPr>
              <a:t>acd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</a:t>
            </a:r>
            <a:r>
              <a:rPr lang="en-CA" dirty="0" err="1">
                <a:solidFill>
                  <a:schemeClr val="tx1"/>
                </a:solidFill>
              </a:rPr>
              <a:t>abc</a:t>
            </a:r>
            <a:r>
              <a:rPr lang="en-CA" dirty="0">
                <a:solidFill>
                  <a:schemeClr val="tx1"/>
                </a:solidFill>
              </a:rPr>
              <a:t>]d	“ad”, “</a:t>
            </a:r>
            <a:r>
              <a:rPr lang="en-CA" dirty="0" err="1">
                <a:solidFill>
                  <a:schemeClr val="tx1"/>
                </a:solidFill>
              </a:rPr>
              <a:t>bd</a:t>
            </a:r>
            <a:r>
              <a:rPr lang="en-CA" dirty="0">
                <a:solidFill>
                  <a:schemeClr val="tx1"/>
                </a:solidFill>
              </a:rPr>
              <a:t>”, “cd”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</a:t>
            </a:r>
            <a:r>
              <a:rPr lang="en-CA" dirty="0" err="1">
                <a:solidFill>
                  <a:schemeClr val="tx1"/>
                </a:solidFill>
              </a:rPr>
              <a:t>Za</a:t>
            </a:r>
            <a:r>
              <a:rPr lang="en-CA" dirty="0">
                <a:solidFill>
                  <a:schemeClr val="tx1"/>
                </a:solidFill>
              </a:rPr>
              <a:t>-z]+[0-9]	any single letter followed by a digit</a:t>
            </a:r>
          </a:p>
          <a:p>
            <a:r>
              <a:rPr lang="en-CA" dirty="0">
                <a:solidFill>
                  <a:schemeClr val="tx1"/>
                </a:solidFill>
              </a:rPr>
              <a:t>When in doubt, use parentheses</a:t>
            </a:r>
          </a:p>
        </p:txBody>
      </p:sp>
    </p:spTree>
    <p:extLst>
      <p:ext uri="{BB962C8B-B14F-4D97-AF65-F5344CB8AC3E}">
        <p14:creationId xmlns:p14="http://schemas.microsoft.com/office/powerpoint/2010/main" val="142371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Some </a:t>
            </a:r>
            <a:r>
              <a:rPr lang="en-CA" dirty="0">
                <a:solidFill>
                  <a:srgbClr val="FF0000"/>
                </a:solidFill>
              </a:rPr>
              <a:t>predefined character classes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“.”	any single character except line end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“\d”	any digit [0-9]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“\D”	any non-digit [^0-9]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“\s”	any whitespace [ \t\n\x0B\f\r] (there’s a 		space in there!!)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“\S”	any non-whitespace [^\s]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“\w”	a word character [a-zA-Z_0-9]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“\W”	any non-word character [^\w]</a:t>
            </a:r>
          </a:p>
        </p:txBody>
      </p:sp>
    </p:spTree>
    <p:extLst>
      <p:ext uri="{BB962C8B-B14F-4D97-AF65-F5344CB8AC3E}">
        <p14:creationId xmlns:p14="http://schemas.microsoft.com/office/powerpoint/2010/main" val="186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chemeClr val="tx1"/>
                </a:solidFill>
              </a:rPr>
              <a:t>Some </a:t>
            </a:r>
            <a:r>
              <a:rPr lang="en-CA" dirty="0">
                <a:solidFill>
                  <a:srgbClr val="FF0000"/>
                </a:solidFill>
              </a:rPr>
              <a:t>boundary matchers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These match the empty string if they are at the given position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“^”	beginning of a line, we call this an anchor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“$”	end of a line, we call this an anchor as well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“\b”	a word boundary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“\B”	not a word boundary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</a:t>
            </a:r>
            <a:r>
              <a:rPr lang="en-CA" dirty="0">
                <a:solidFill>
                  <a:srgbClr val="FF0000"/>
                </a:solidFill>
              </a:rPr>
              <a:t>word boundary</a:t>
            </a:r>
            <a:r>
              <a:rPr lang="en-CA" dirty="0">
                <a:solidFill>
                  <a:schemeClr val="tx1"/>
                </a:solidFill>
              </a:rPr>
              <a:t> is the edge of a word (any whitespace)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Examples: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^(Lola).*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is a good dog” matches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“I found a tick on Lola last weekend” does not match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.*(\</a:t>
            </a:r>
            <a:r>
              <a:rPr lang="en-CA" dirty="0" err="1">
                <a:solidFill>
                  <a:schemeClr val="tx1"/>
                </a:solidFill>
              </a:rPr>
              <a:t>bdog</a:t>
            </a:r>
            <a:r>
              <a:rPr lang="en-CA" dirty="0">
                <a:solidFill>
                  <a:schemeClr val="tx1"/>
                </a:solidFill>
              </a:rPr>
              <a:t>\b).*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is a good dog” matches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is a good doggie” does not match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.*(\</a:t>
            </a:r>
            <a:r>
              <a:rPr lang="en-CA" dirty="0" err="1">
                <a:solidFill>
                  <a:schemeClr val="tx1"/>
                </a:solidFill>
              </a:rPr>
              <a:t>bplaying</a:t>
            </a:r>
            <a:r>
              <a:rPr lang="en-CA" dirty="0">
                <a:solidFill>
                  <a:schemeClr val="tx1"/>
                </a:solidFill>
              </a:rPr>
              <a:t>)$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had fun playing” matches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had fun playing in the yard” does not match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had fun displaying” does not match</a:t>
            </a:r>
          </a:p>
        </p:txBody>
      </p:sp>
    </p:spTree>
    <p:extLst>
      <p:ext uri="{BB962C8B-B14F-4D97-AF65-F5344CB8AC3E}">
        <p14:creationId xmlns:p14="http://schemas.microsoft.com/office/powerpoint/2010/main" val="3024476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solidFill>
                  <a:schemeClr val="tx1"/>
                </a:solidFill>
              </a:rPr>
              <a:t>Some </a:t>
            </a:r>
            <a:r>
              <a:rPr lang="en-CA" dirty="0">
                <a:solidFill>
                  <a:srgbClr val="FF0000"/>
                </a:solidFill>
              </a:rPr>
              <a:t>boundary matchers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These match the empty string if they are at the given position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“^”	beginning of a line, we call this an anchor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“$”	end of a line, we call this an anchor as well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“\b”	a word boundary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“\B”	not a word boundary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</a:t>
            </a:r>
            <a:r>
              <a:rPr lang="en-CA" dirty="0">
                <a:solidFill>
                  <a:srgbClr val="FF0000"/>
                </a:solidFill>
              </a:rPr>
              <a:t>word boundary</a:t>
            </a:r>
            <a:r>
              <a:rPr lang="en-CA" dirty="0">
                <a:solidFill>
                  <a:schemeClr val="tx1"/>
                </a:solidFill>
              </a:rPr>
              <a:t> is the edge of a word (any whitespace)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Examples: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^(Lola).*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is a good dog” matches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“I found a tick on Lola last weekend” does not match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.*(\</a:t>
            </a:r>
            <a:r>
              <a:rPr lang="en-CA" dirty="0" err="1">
                <a:solidFill>
                  <a:schemeClr val="tx1"/>
                </a:solidFill>
              </a:rPr>
              <a:t>bdog</a:t>
            </a:r>
            <a:r>
              <a:rPr lang="en-CA" dirty="0">
                <a:solidFill>
                  <a:schemeClr val="tx1"/>
                </a:solidFill>
              </a:rPr>
              <a:t>\b).*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is a good dog” matches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is a good doggie” does not match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.*(\</a:t>
            </a:r>
            <a:r>
              <a:rPr lang="en-CA" dirty="0" err="1">
                <a:solidFill>
                  <a:schemeClr val="tx1"/>
                </a:solidFill>
              </a:rPr>
              <a:t>bplaying</a:t>
            </a:r>
            <a:r>
              <a:rPr lang="en-CA" dirty="0">
                <a:solidFill>
                  <a:schemeClr val="tx1"/>
                </a:solidFill>
              </a:rPr>
              <a:t>)$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had fun playing” matches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had fun playing in the yard” does not match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“Lola had fun displaying” does not match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587745"/>
            <a:ext cx="13716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3581400"/>
            <a:ext cx="1447171" cy="1362705"/>
          </a:xfrm>
          <a:prstGeom prst="rect">
            <a:avLst/>
          </a:prstGeom>
        </p:spPr>
      </p:pic>
      <p:cxnSp>
        <p:nvCxnSpPr>
          <p:cNvPr id="8" name="Connector: Elbow 7"/>
          <p:cNvCxnSpPr>
            <a:cxnSpLocks/>
          </p:cNvCxnSpPr>
          <p:nvPr/>
        </p:nvCxnSpPr>
        <p:spPr>
          <a:xfrm rot="10800000">
            <a:off x="3581401" y="4419600"/>
            <a:ext cx="1524629" cy="228600"/>
          </a:xfrm>
          <a:prstGeom prst="bentConnector3">
            <a:avLst>
              <a:gd name="adj1" fmla="val 9958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7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Double Backslashes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Backslashes have a special means in strings, and </a:t>
            </a:r>
            <a:r>
              <a:rPr lang="en-CA" dirty="0">
                <a:solidFill>
                  <a:srgbClr val="FF0000"/>
                </a:solidFill>
              </a:rPr>
              <a:t>we typically define regex patterns as strings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Thus, in order to use backslashes in a pattern (or even to match a backslash literally, </a:t>
            </a:r>
            <a:r>
              <a:rPr lang="en-CA" dirty="0">
                <a:solidFill>
                  <a:srgbClr val="FF0000"/>
                </a:solidFill>
              </a:rPr>
              <a:t>we need to use double backslashes to escape the escape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For instance, “\n” is an escape sequence for newline, “\b” is an escape sequence for backspace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For instance, “\b[a-z]+\b” is not going to match “\</a:t>
            </a:r>
            <a:r>
              <a:rPr lang="en-CA" dirty="0" err="1">
                <a:solidFill>
                  <a:schemeClr val="tx1"/>
                </a:solidFill>
              </a:rPr>
              <a:t>baaa</a:t>
            </a:r>
            <a:r>
              <a:rPr lang="en-CA" dirty="0">
                <a:solidFill>
                  <a:schemeClr val="tx1"/>
                </a:solidFill>
              </a:rPr>
              <a:t>\b”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If  I want to match the above string, I need to write the pattern as “\\b[a-z]+\\b”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Which means, as a string I must define it as 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“\\\\b[a-z]+\\\\b”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Further, the string I want to match to must be written as “\\</a:t>
            </a:r>
            <a:r>
              <a:rPr lang="en-CA" dirty="0" err="1">
                <a:solidFill>
                  <a:schemeClr val="tx1"/>
                </a:solidFill>
              </a:rPr>
              <a:t>baaa</a:t>
            </a:r>
            <a:r>
              <a:rPr lang="en-CA" dirty="0">
                <a:solidFill>
                  <a:schemeClr val="tx1"/>
                </a:solidFill>
              </a:rPr>
              <a:t>\\b”</a:t>
            </a:r>
          </a:p>
        </p:txBody>
      </p:sp>
    </p:spTree>
    <p:extLst>
      <p:ext uri="{BB962C8B-B14F-4D97-AF65-F5344CB8AC3E}">
        <p14:creationId xmlns:p14="http://schemas.microsoft.com/office/powerpoint/2010/main" val="166775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dirty="0" err="1"/>
              <a:t>StringTokenizer</a:t>
            </a:r>
            <a:r>
              <a:rPr lang="en-CA" dirty="0"/>
              <a:t> Class</a:t>
            </a:r>
          </a:p>
          <a:p>
            <a:pPr lvl="1"/>
            <a:r>
              <a:rPr lang="en-CA" dirty="0"/>
              <a:t>Some related notes on conversions</a:t>
            </a:r>
          </a:p>
          <a:p>
            <a:r>
              <a:rPr lang="en-CA" dirty="0"/>
              <a:t>Regular Expressions (Regex)</a:t>
            </a:r>
          </a:p>
          <a:p>
            <a:pPr lvl="1"/>
            <a:r>
              <a:rPr lang="en-CA" dirty="0"/>
              <a:t>String Pattern Matching Methods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96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Special characters such as parentheses, brackets, stars, plus signs – these are called </a:t>
            </a:r>
            <a:r>
              <a:rPr lang="en-CA" dirty="0">
                <a:solidFill>
                  <a:srgbClr val="FF0000"/>
                </a:solidFill>
              </a:rPr>
              <a:t>metacharacters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You need to use </a:t>
            </a:r>
            <a:r>
              <a:rPr lang="en-CA" dirty="0">
                <a:solidFill>
                  <a:srgbClr val="FF0000"/>
                </a:solidFill>
              </a:rPr>
              <a:t>double backslash in order to escape before metacharacters</a:t>
            </a:r>
            <a:r>
              <a:rPr lang="en-CA" dirty="0">
                <a:solidFill>
                  <a:schemeClr val="tx1"/>
                </a:solidFill>
              </a:rPr>
              <a:t>, if you want the metacharacter to be taken literally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If I want to match “a*”, I need to use the pattern “a\\*”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It is actually legal to escape non-metacharacters in regex, which is a serious source of confusion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Things get tricky if I want to match a string that needs a pattern interleaving metacharacters and regular characters, where the metacharacters may or may not need to be taken literally</a:t>
            </a:r>
          </a:p>
        </p:txBody>
      </p:sp>
    </p:spTree>
    <p:extLst>
      <p:ext uri="{BB962C8B-B14F-4D97-AF65-F5344CB8AC3E}">
        <p14:creationId xmlns:p14="http://schemas.microsoft.com/office/powerpoint/2010/main" val="28459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Quantifier example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Suppose your text is aardvark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Using the pattern a*</a:t>
            </a:r>
            <a:r>
              <a:rPr lang="en-CA" dirty="0" err="1">
                <a:solidFill>
                  <a:schemeClr val="tx1"/>
                </a:solidFill>
              </a:rPr>
              <a:t>ardvark</a:t>
            </a:r>
            <a:endParaRPr lang="en-CA" dirty="0">
              <a:solidFill>
                <a:schemeClr val="tx1"/>
              </a:solidFill>
            </a:endParaRPr>
          </a:p>
          <a:p>
            <a:pPr lvl="3"/>
            <a:r>
              <a:rPr lang="en-CA" dirty="0">
                <a:solidFill>
                  <a:schemeClr val="tx1"/>
                </a:solidFill>
              </a:rPr>
              <a:t>a* will match up to aa, but then “</a:t>
            </a:r>
            <a:r>
              <a:rPr lang="en-CA" dirty="0" err="1">
                <a:solidFill>
                  <a:schemeClr val="tx1"/>
                </a:solidFill>
              </a:rPr>
              <a:t>ardvark</a:t>
            </a:r>
            <a:r>
              <a:rPr lang="en-CA" dirty="0">
                <a:solidFill>
                  <a:schemeClr val="tx1"/>
                </a:solidFill>
              </a:rPr>
              <a:t>” won’t match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The a* “</a:t>
            </a:r>
            <a:r>
              <a:rPr lang="en-CA" dirty="0">
                <a:solidFill>
                  <a:srgbClr val="FF0000"/>
                </a:solidFill>
              </a:rPr>
              <a:t>backs off</a:t>
            </a:r>
            <a:r>
              <a:rPr lang="en-CA" dirty="0">
                <a:solidFill>
                  <a:schemeClr val="tx1"/>
                </a:solidFill>
              </a:rPr>
              <a:t>” and matches only a single “a”, allowing the rest of the pattern to correctly match</a:t>
            </a:r>
          </a:p>
          <a:p>
            <a:pPr lvl="3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0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Spaces are important!!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space literally stands for space, and when you put a space in a pattern it means that you are trying to match a space in the text string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Very bad idea to put spaces in a regular expression in order to make it look pretty</a:t>
            </a:r>
          </a:p>
        </p:txBody>
      </p:sp>
    </p:spTree>
    <p:extLst>
      <p:ext uri="{BB962C8B-B14F-4D97-AF65-F5344CB8AC3E}">
        <p14:creationId xmlns:p14="http://schemas.microsoft.com/office/powerpoint/2010/main" val="2917033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Regex Example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Suppose all new students are assigned a three-digit code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First digit is the major (let’s say 5 means CS)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Second digit represents domestic (1), senior (2), or foreign (3)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Third digit indicates campus housing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On-campus dorms are listed 1-7, 8 represents the student is living off-campus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To find a valid code for CS majors, you need the pattern “5[123][1-7]”</a:t>
            </a:r>
          </a:p>
        </p:txBody>
      </p:sp>
    </p:spTree>
    <p:extLst>
      <p:ext uri="{BB962C8B-B14F-4D97-AF65-F5344CB8AC3E}">
        <p14:creationId xmlns:p14="http://schemas.microsoft.com/office/powerpoint/2010/main" val="3650226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Other examples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[013] is any digit 0, 1, or 3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[0-9][0-9] is any number from 00 to 99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A[0-4]b[05] is?</a:t>
            </a:r>
          </a:p>
        </p:txBody>
      </p:sp>
    </p:spTree>
    <p:extLst>
      <p:ext uri="{BB962C8B-B14F-4D97-AF65-F5344CB8AC3E}">
        <p14:creationId xmlns:p14="http://schemas.microsoft.com/office/powerpoint/2010/main" val="174556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Other examples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[013] is any digit 0, 1, or 3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[0-9][0-9] is any number from 00 to 99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A[0-4]b[05] is a string with the first character A, followed by a digit 0-4, followed by the character b, followed by either a single 0 or a single 5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[a-z0-9] is?</a:t>
            </a:r>
          </a:p>
        </p:txBody>
      </p:sp>
    </p:spTree>
    <p:extLst>
      <p:ext uri="{BB962C8B-B14F-4D97-AF65-F5344CB8AC3E}">
        <p14:creationId xmlns:p14="http://schemas.microsoft.com/office/powerpoint/2010/main" val="189562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Other examples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[013] is any digit 0, 1, or 3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[0-9][0-9] is any number from 00 to 99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A[0-4]b[05] is a string with the first character A, followed by a digit 0-4, followed by the character b, followed by either a single 0 or a single 5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[a-z0-9] is a single character, either a lowercase letter or a single digit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[0-9&amp;&amp;[^4567]] is?</a:t>
            </a:r>
          </a:p>
        </p:txBody>
      </p:sp>
    </p:spTree>
    <p:extLst>
      <p:ext uri="{BB962C8B-B14F-4D97-AF65-F5344CB8AC3E}">
        <p14:creationId xmlns:p14="http://schemas.microsoft.com/office/powerpoint/2010/main" val="3028019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Other examples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[013] is any digit 0, 1, or 3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[0-9][0-9] is any number from 00 to 99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A[0-4]b[05] is a string with the first character A, followed by a digit 0-4, followed by the character b, followed by either a single 0 or a single 5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[a-z0-9] is a single character, either a lowercase letter or a single digit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[0-9&amp;&amp;[^4567]] is (we didn’t talk about the ampersand, there are other operators that you may need to look into when you are writing regex yourself)… a single number 0, 1, 2, 3, 8, or 9</a:t>
            </a:r>
          </a:p>
        </p:txBody>
      </p:sp>
    </p:spTree>
    <p:extLst>
      <p:ext uri="{BB962C8B-B14F-4D97-AF65-F5344CB8AC3E}">
        <p14:creationId xmlns:p14="http://schemas.microsoft.com/office/powerpoint/2010/main" val="413364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Repeating a regular expression a specific number of times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X{N} repeat the regex X exactly N times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X{N,} repeat the regex X at least N times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X{N,M} repeat the regex X at least N times but no more than M times</a:t>
            </a:r>
          </a:p>
        </p:txBody>
      </p:sp>
    </p:spTree>
    <p:extLst>
      <p:ext uri="{BB962C8B-B14F-4D97-AF65-F5344CB8AC3E}">
        <p14:creationId xmlns:p14="http://schemas.microsoft.com/office/powerpoint/2010/main" val="2389570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Repeating a regular expression a specific number of times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X{N} repeat the regex X exactly N times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X{N,} repeat the regex X at least N times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X{N,M} repeat the regex X at least N times but no more than M times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(AZ|CA|CO)[0-9]{4} matches </a:t>
            </a:r>
            <a:r>
              <a:rPr lang="en-CA" dirty="0" err="1">
                <a:solidFill>
                  <a:schemeClr val="tx1"/>
                </a:solidFill>
              </a:rPr>
              <a:t>AZxxxx</a:t>
            </a:r>
            <a:r>
              <a:rPr lang="en-CA" dirty="0">
                <a:solidFill>
                  <a:schemeClr val="tx1"/>
                </a:solidFill>
              </a:rPr>
              <a:t>, </a:t>
            </a:r>
            <a:r>
              <a:rPr lang="en-CA" dirty="0" err="1">
                <a:solidFill>
                  <a:schemeClr val="tx1"/>
                </a:solidFill>
              </a:rPr>
              <a:t>CAxxxx</a:t>
            </a:r>
            <a:r>
              <a:rPr lang="en-CA" dirty="0">
                <a:solidFill>
                  <a:schemeClr val="tx1"/>
                </a:solidFill>
              </a:rPr>
              <a:t>, and </a:t>
            </a:r>
            <a:r>
              <a:rPr lang="en-CA" dirty="0" err="1">
                <a:solidFill>
                  <a:schemeClr val="tx1"/>
                </a:solidFill>
              </a:rPr>
              <a:t>COxxxx</a:t>
            </a:r>
            <a:r>
              <a:rPr lang="en-CA" dirty="0">
                <a:solidFill>
                  <a:schemeClr val="tx1"/>
                </a:solidFill>
              </a:rPr>
              <a:t>, where x is a single digit</a:t>
            </a:r>
          </a:p>
          <a:p>
            <a:pPr lvl="2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7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The </a:t>
            </a:r>
            <a:r>
              <a:rPr lang="en-CA" sz="3600" dirty="0" err="1"/>
              <a:t>StringTokenizer</a:t>
            </a:r>
            <a:r>
              <a:rPr lang="en-CA" sz="3600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StringTokenizer</a:t>
            </a:r>
            <a:r>
              <a:rPr lang="en-CA" dirty="0"/>
              <a:t> is used to recover the words (aka </a:t>
            </a:r>
            <a:r>
              <a:rPr lang="en-CA" dirty="0">
                <a:solidFill>
                  <a:srgbClr val="FF0000"/>
                </a:solidFill>
              </a:rPr>
              <a:t>tokens</a:t>
            </a:r>
            <a:r>
              <a:rPr lang="en-CA" dirty="0"/>
              <a:t>) in a multi-word string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You can use whitespace characters to separate each token, or specify the characters you wish to use as the separators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Separating characters are known as delimiters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In order to use the </a:t>
            </a:r>
            <a:r>
              <a:rPr lang="en-CA" dirty="0" err="1">
                <a:solidFill>
                  <a:schemeClr val="tx1"/>
                </a:solidFill>
              </a:rPr>
              <a:t>StringTokenizer</a:t>
            </a:r>
            <a:r>
              <a:rPr lang="en-CA" dirty="0">
                <a:solidFill>
                  <a:schemeClr val="tx1"/>
                </a:solidFill>
              </a:rPr>
              <a:t> class, you must </a:t>
            </a:r>
            <a:r>
              <a:rPr lang="en-CA" dirty="0">
                <a:solidFill>
                  <a:srgbClr val="FF0000"/>
                </a:solidFill>
              </a:rPr>
              <a:t>import</a:t>
            </a:r>
            <a:r>
              <a:rPr lang="en-CA" dirty="0">
                <a:solidFill>
                  <a:schemeClr val="tx1"/>
                </a:solidFill>
              </a:rPr>
              <a:t> it first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import </a:t>
            </a:r>
            <a:r>
              <a:rPr lang="en-CA" dirty="0" err="1">
                <a:solidFill>
                  <a:schemeClr val="tx1"/>
                </a:solidFill>
              </a:rPr>
              <a:t>java.util.StringTokenizer</a:t>
            </a:r>
            <a:r>
              <a:rPr lang="en-CA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5181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More examples!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[a-d[m-p] matches ?</a:t>
            </a:r>
          </a:p>
        </p:txBody>
      </p:sp>
    </p:spTree>
    <p:extLst>
      <p:ext uri="{BB962C8B-B14F-4D97-AF65-F5344CB8AC3E}">
        <p14:creationId xmlns:p14="http://schemas.microsoft.com/office/powerpoint/2010/main" val="1870399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More examples!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[a-d[m-p] matches a through d, or m through p, equivalent to [a-</a:t>
            </a:r>
            <a:r>
              <a:rPr lang="en-CA" dirty="0" err="1">
                <a:solidFill>
                  <a:schemeClr val="tx1"/>
                </a:solidFill>
              </a:rPr>
              <a:t>dm</a:t>
            </a:r>
            <a:r>
              <a:rPr lang="en-CA" dirty="0">
                <a:solidFill>
                  <a:schemeClr val="tx1"/>
                </a:solidFill>
              </a:rPr>
              <a:t>-p]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[a-z&amp;&amp;[def]] matches ?</a:t>
            </a:r>
          </a:p>
        </p:txBody>
      </p:sp>
    </p:spTree>
    <p:extLst>
      <p:ext uri="{BB962C8B-B14F-4D97-AF65-F5344CB8AC3E}">
        <p14:creationId xmlns:p14="http://schemas.microsoft.com/office/powerpoint/2010/main" val="2454687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More examples!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[a-d[m-p] matches a through d, or m through p, equivalent to [a-</a:t>
            </a:r>
            <a:r>
              <a:rPr lang="en-CA" dirty="0" err="1">
                <a:solidFill>
                  <a:schemeClr val="tx1"/>
                </a:solidFill>
              </a:rPr>
              <a:t>dm</a:t>
            </a:r>
            <a:r>
              <a:rPr lang="en-CA" dirty="0">
                <a:solidFill>
                  <a:schemeClr val="tx1"/>
                </a:solidFill>
              </a:rPr>
              <a:t>-p]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[a-z&amp;&amp;[def]] matches just d, e, or f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[a-z&amp;&amp;[^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bc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]] matches ?</a:t>
            </a:r>
          </a:p>
        </p:txBody>
      </p:sp>
    </p:spTree>
    <p:extLst>
      <p:ext uri="{BB962C8B-B14F-4D97-AF65-F5344CB8AC3E}">
        <p14:creationId xmlns:p14="http://schemas.microsoft.com/office/powerpoint/2010/main" val="140686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More examples!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[a-d[m-p] matches a through d, or m through p, equivalent to [a-</a:t>
            </a:r>
            <a:r>
              <a:rPr lang="en-CA" dirty="0" err="1">
                <a:solidFill>
                  <a:schemeClr val="tx1"/>
                </a:solidFill>
              </a:rPr>
              <a:t>dm</a:t>
            </a:r>
            <a:r>
              <a:rPr lang="en-CA" dirty="0">
                <a:solidFill>
                  <a:schemeClr val="tx1"/>
                </a:solidFill>
              </a:rPr>
              <a:t>-p]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[a-z&amp;&amp;[def]] matches just d, e, or f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[a-z&amp;&amp;[^</a:t>
            </a:r>
            <a:r>
              <a:rPr lang="en-CA" dirty="0" err="1">
                <a:solidFill>
                  <a:schemeClr val="tx1"/>
                </a:solidFill>
              </a:rPr>
              <a:t>bc</a:t>
            </a:r>
            <a:r>
              <a:rPr lang="en-CA" dirty="0">
                <a:solidFill>
                  <a:schemeClr val="tx1"/>
                </a:solidFill>
              </a:rPr>
              <a:t>]] matches a through z, except for b and c, equivalent to [ad-z]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[a-z&amp;&amp;[^m-p]] matches ?</a:t>
            </a:r>
          </a:p>
        </p:txBody>
      </p:sp>
    </p:spTree>
    <p:extLst>
      <p:ext uri="{BB962C8B-B14F-4D97-AF65-F5344CB8AC3E}">
        <p14:creationId xmlns:p14="http://schemas.microsoft.com/office/powerpoint/2010/main" val="205694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More examples!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[a-d[m-p] matches a through d, or m through p, equivalent to [a-</a:t>
            </a:r>
            <a:r>
              <a:rPr lang="en-CA" dirty="0" err="1">
                <a:solidFill>
                  <a:schemeClr val="tx1"/>
                </a:solidFill>
              </a:rPr>
              <a:t>dm</a:t>
            </a:r>
            <a:r>
              <a:rPr lang="en-CA" dirty="0">
                <a:solidFill>
                  <a:schemeClr val="tx1"/>
                </a:solidFill>
              </a:rPr>
              <a:t>-p]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[a-z&amp;&amp;[def]] matches just d, e, or f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[a-z&amp;&amp;[^</a:t>
            </a:r>
            <a:r>
              <a:rPr lang="en-CA" dirty="0" err="1">
                <a:solidFill>
                  <a:schemeClr val="tx1"/>
                </a:solidFill>
              </a:rPr>
              <a:t>bc</a:t>
            </a:r>
            <a:r>
              <a:rPr lang="en-CA" dirty="0">
                <a:solidFill>
                  <a:schemeClr val="tx1"/>
                </a:solidFill>
              </a:rPr>
              <a:t>]] matches a through z, except for b and c, equivalent to [ad-z]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[a-z&amp;&amp;[^m-p]] matches a through z, except for m through p, equivalent to [a-</a:t>
            </a:r>
            <a:r>
              <a:rPr lang="en-CA" dirty="0" err="1">
                <a:solidFill>
                  <a:schemeClr val="tx1"/>
                </a:solidFill>
              </a:rPr>
              <a:t>lq</a:t>
            </a:r>
            <a:r>
              <a:rPr lang="en-CA" dirty="0">
                <a:solidFill>
                  <a:schemeClr val="tx1"/>
                </a:solidFill>
              </a:rPr>
              <a:t>-z]</a:t>
            </a:r>
          </a:p>
        </p:txBody>
      </p:sp>
    </p:spTree>
    <p:extLst>
      <p:ext uri="{BB962C8B-B14F-4D97-AF65-F5344CB8AC3E}">
        <p14:creationId xmlns:p14="http://schemas.microsoft.com/office/powerpoint/2010/main" val="2243416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Pattern Matching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These are found in the String class and use regex patterns to do cool stuff</a:t>
            </a:r>
          </a:p>
          <a:p>
            <a:pPr lvl="1"/>
            <a:r>
              <a:rPr lang="en-CA" dirty="0" err="1">
                <a:solidFill>
                  <a:schemeClr val="tx1"/>
                </a:solidFill>
              </a:rPr>
              <a:t>boolean</a:t>
            </a:r>
            <a:r>
              <a:rPr lang="en-CA" dirty="0">
                <a:solidFill>
                  <a:schemeClr val="tx1"/>
                </a:solidFill>
              </a:rPr>
              <a:t> matches(String regex)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Returns true only if the whole calling string matches the regex pattern string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See the code sample for example usage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15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Pattern Matching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These are found in the String class!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String </a:t>
            </a:r>
            <a:r>
              <a:rPr lang="en-CA" dirty="0" err="1">
                <a:solidFill>
                  <a:schemeClr val="tx1"/>
                </a:solidFill>
              </a:rPr>
              <a:t>replaceAll</a:t>
            </a:r>
            <a:r>
              <a:rPr lang="en-CA" dirty="0">
                <a:solidFill>
                  <a:schemeClr val="tx1"/>
                </a:solidFill>
              </a:rPr>
              <a:t>(String regex, String replacement)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Relatively new utility in the String class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Allows us to replace all occurrences of a substring that matches the given regex pattern with a given replacement string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See the code sample for example usage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4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StringTokenizer</a:t>
            </a:r>
            <a:r>
              <a:rPr lang="en-CA" sz="3600" dirty="0"/>
              <a:t>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constructor of </a:t>
            </a:r>
            <a:r>
              <a:rPr lang="en-CA" dirty="0" err="1"/>
              <a:t>StringTokenizer</a:t>
            </a:r>
            <a:r>
              <a:rPr lang="en-CA" dirty="0"/>
              <a:t> allows you to make a </a:t>
            </a:r>
            <a:r>
              <a:rPr lang="en-CA" dirty="0" err="1"/>
              <a:t>StringTokenizer</a:t>
            </a:r>
            <a:r>
              <a:rPr lang="en-CA" dirty="0"/>
              <a:t> object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One constructor requires a string to tokenize, another constructor requires a string to tokenize and the delimiters with which to tokenize it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Delimiters</a:t>
            </a:r>
            <a:r>
              <a:rPr lang="en-CA" dirty="0">
                <a:solidFill>
                  <a:schemeClr val="tx1"/>
                </a:solidFill>
              </a:rPr>
              <a:t> in </a:t>
            </a:r>
            <a:r>
              <a:rPr lang="en-CA" dirty="0" err="1">
                <a:solidFill>
                  <a:schemeClr val="tx1"/>
                </a:solidFill>
              </a:rPr>
              <a:t>StringTokenizer</a:t>
            </a:r>
            <a:r>
              <a:rPr lang="en-CA" dirty="0">
                <a:solidFill>
                  <a:schemeClr val="tx1"/>
                </a:solidFill>
              </a:rPr>
              <a:t> are always only single characters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Passing “abc123” as </a:t>
            </a:r>
            <a:r>
              <a:rPr lang="en-CA" dirty="0" err="1">
                <a:solidFill>
                  <a:schemeClr val="tx1"/>
                </a:solidFill>
              </a:rPr>
              <a:t>delims</a:t>
            </a:r>
            <a:r>
              <a:rPr lang="en-CA" dirty="0">
                <a:solidFill>
                  <a:schemeClr val="tx1"/>
                </a:solidFill>
              </a:rPr>
              <a:t> makes each character, ‘a’, ‘b’, ‘c’, ‘1’, ‘2’, ‘3’ a delimiter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</a:t>
            </a:r>
            <a:r>
              <a:rPr lang="en-CA" dirty="0" err="1">
                <a:solidFill>
                  <a:schemeClr val="tx1"/>
                </a:solidFill>
              </a:rPr>
              <a:t>StringTokenizer</a:t>
            </a:r>
            <a:r>
              <a:rPr lang="en-CA" dirty="0">
                <a:solidFill>
                  <a:schemeClr val="tx1"/>
                </a:solidFill>
              </a:rPr>
              <a:t>(String </a:t>
            </a:r>
            <a:r>
              <a:rPr lang="en-CA" dirty="0" err="1">
                <a:solidFill>
                  <a:schemeClr val="tx1"/>
                </a:solidFill>
              </a:rPr>
              <a:t>theString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public </a:t>
            </a:r>
            <a:r>
              <a:rPr lang="en-CA" dirty="0" err="1">
                <a:solidFill>
                  <a:schemeClr val="tx1"/>
                </a:solidFill>
              </a:rPr>
              <a:t>StringTokenizer</a:t>
            </a:r>
            <a:r>
              <a:rPr lang="en-CA" dirty="0">
                <a:solidFill>
                  <a:schemeClr val="tx1"/>
                </a:solidFill>
              </a:rPr>
              <a:t>(String </a:t>
            </a:r>
            <a:r>
              <a:rPr lang="en-CA" dirty="0" err="1">
                <a:solidFill>
                  <a:schemeClr val="tx1"/>
                </a:solidFill>
              </a:rPr>
              <a:t>theString</a:t>
            </a:r>
            <a:r>
              <a:rPr lang="en-CA" dirty="0">
                <a:solidFill>
                  <a:schemeClr val="tx1"/>
                </a:solidFill>
              </a:rPr>
              <a:t>, String </a:t>
            </a:r>
            <a:r>
              <a:rPr lang="en-CA" dirty="0" err="1">
                <a:solidFill>
                  <a:schemeClr val="tx1"/>
                </a:solidFill>
              </a:rPr>
              <a:t>delims</a:t>
            </a:r>
            <a:r>
              <a:rPr lang="en-CA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579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StringTokenizer</a:t>
            </a:r>
            <a:r>
              <a:rPr lang="en-CA" sz="3600" dirty="0"/>
              <a:t>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public </a:t>
            </a:r>
            <a:r>
              <a:rPr lang="en-CA" dirty="0" err="1"/>
              <a:t>boolean</a:t>
            </a:r>
            <a:r>
              <a:rPr lang="en-CA" dirty="0"/>
              <a:t> </a:t>
            </a:r>
            <a:r>
              <a:rPr lang="en-CA" dirty="0" err="1"/>
              <a:t>hasMoreTokens</a:t>
            </a:r>
            <a:r>
              <a:rPr lang="en-CA" dirty="0"/>
              <a:t>()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This tests whether there are </a:t>
            </a:r>
            <a:r>
              <a:rPr lang="en-CA" dirty="0">
                <a:solidFill>
                  <a:srgbClr val="FF0000"/>
                </a:solidFill>
              </a:rPr>
              <a:t>more tokens available </a:t>
            </a:r>
            <a:r>
              <a:rPr lang="en-CA" dirty="0">
                <a:solidFill>
                  <a:schemeClr val="tx1"/>
                </a:solidFill>
              </a:rPr>
              <a:t>from this tokenizer’s string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When used in conjunction with </a:t>
            </a:r>
            <a:r>
              <a:rPr lang="en-CA" dirty="0" err="1">
                <a:solidFill>
                  <a:schemeClr val="tx1"/>
                </a:solidFill>
              </a:rPr>
              <a:t>nextToken</a:t>
            </a:r>
            <a:r>
              <a:rPr lang="en-CA" dirty="0">
                <a:solidFill>
                  <a:schemeClr val="tx1"/>
                </a:solidFill>
              </a:rPr>
              <a:t>, it returns true as long as </a:t>
            </a:r>
            <a:r>
              <a:rPr lang="en-CA" dirty="0" err="1">
                <a:solidFill>
                  <a:schemeClr val="tx1"/>
                </a:solidFill>
              </a:rPr>
              <a:t>nextToken</a:t>
            </a:r>
            <a:r>
              <a:rPr lang="en-CA" dirty="0">
                <a:solidFill>
                  <a:schemeClr val="tx1"/>
                </a:solidFill>
              </a:rPr>
              <a:t> has not yet returned all the tokens in the string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Otherwise, it returns false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Use this in a while loop</a:t>
            </a:r>
            <a:r>
              <a:rPr lang="en-CA" dirty="0">
                <a:solidFill>
                  <a:schemeClr val="tx1"/>
                </a:solidFill>
              </a:rPr>
              <a:t> to control tokenization of a line, when number of tokens is variable or unknown</a:t>
            </a:r>
          </a:p>
        </p:txBody>
      </p:sp>
    </p:spTree>
    <p:extLst>
      <p:ext uri="{BB962C8B-B14F-4D97-AF65-F5344CB8AC3E}">
        <p14:creationId xmlns:p14="http://schemas.microsoft.com/office/powerpoint/2010/main" val="74244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 err="1"/>
              <a:t>StringTokenizer</a:t>
            </a:r>
            <a:r>
              <a:rPr lang="en-CA" sz="3600" dirty="0"/>
              <a:t>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/>
          </a:bodyPr>
          <a:lstStyle/>
          <a:p>
            <a:r>
              <a:rPr lang="en-CA" dirty="0"/>
              <a:t>public String </a:t>
            </a:r>
            <a:r>
              <a:rPr lang="en-CA" dirty="0" err="1"/>
              <a:t>nextToken</a:t>
            </a:r>
            <a:r>
              <a:rPr lang="en-CA" dirty="0"/>
              <a:t>()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Returns the next token </a:t>
            </a:r>
            <a:r>
              <a:rPr lang="en-CA" dirty="0">
                <a:solidFill>
                  <a:schemeClr val="tx1"/>
                </a:solidFill>
              </a:rPr>
              <a:t>from this tokenizer’s string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Throws an error if there are no more tokens</a:t>
            </a:r>
          </a:p>
          <a:p>
            <a:r>
              <a:rPr lang="en-CA" dirty="0">
                <a:solidFill>
                  <a:schemeClr val="tx1"/>
                </a:solidFill>
              </a:rPr>
              <a:t>public String </a:t>
            </a:r>
            <a:r>
              <a:rPr lang="en-CA" dirty="0" err="1">
                <a:solidFill>
                  <a:schemeClr val="tx1"/>
                </a:solidFill>
              </a:rPr>
              <a:t>nextToken</a:t>
            </a:r>
            <a:r>
              <a:rPr lang="en-CA" dirty="0">
                <a:solidFill>
                  <a:schemeClr val="tx1"/>
                </a:solidFill>
              </a:rPr>
              <a:t>(String delimiters)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First </a:t>
            </a:r>
            <a:r>
              <a:rPr lang="en-CA" dirty="0">
                <a:solidFill>
                  <a:srgbClr val="FF0000"/>
                </a:solidFill>
              </a:rPr>
              <a:t>changes the delimiter</a:t>
            </a:r>
            <a:r>
              <a:rPr lang="en-CA" dirty="0">
                <a:solidFill>
                  <a:schemeClr val="tx1"/>
                </a:solidFill>
              </a:rPr>
              <a:t> characters to those in the parameter delimiters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Then,</a:t>
            </a:r>
            <a:r>
              <a:rPr lang="en-CA" dirty="0">
                <a:solidFill>
                  <a:srgbClr val="FF0000"/>
                </a:solidFill>
              </a:rPr>
              <a:t> returns the next token</a:t>
            </a:r>
            <a:r>
              <a:rPr lang="en-CA" dirty="0">
                <a:solidFill>
                  <a:schemeClr val="tx1"/>
                </a:solidFill>
              </a:rPr>
              <a:t> from the string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rgbClr val="FF0000"/>
                </a:solidFill>
              </a:rPr>
              <a:t>delimiters remain </a:t>
            </a:r>
            <a:r>
              <a:rPr lang="en-CA" dirty="0">
                <a:solidFill>
                  <a:schemeClr val="tx1"/>
                </a:solidFill>
              </a:rPr>
              <a:t>until they are changed again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Also throws an error if there are no more tokens</a:t>
            </a:r>
          </a:p>
          <a:p>
            <a:r>
              <a:rPr lang="en-CA" dirty="0">
                <a:solidFill>
                  <a:schemeClr val="tx1"/>
                </a:solidFill>
              </a:rPr>
              <a:t>public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err="1">
                <a:solidFill>
                  <a:schemeClr val="tx1"/>
                </a:solidFill>
              </a:rPr>
              <a:t>countTokens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Returns the </a:t>
            </a:r>
            <a:r>
              <a:rPr lang="en-CA" dirty="0">
                <a:solidFill>
                  <a:srgbClr val="FF0000"/>
                </a:solidFill>
              </a:rPr>
              <a:t>number of tokens remaining</a:t>
            </a:r>
          </a:p>
        </p:txBody>
      </p:sp>
    </p:spTree>
    <p:extLst>
      <p:ext uri="{BB962C8B-B14F-4D97-AF65-F5344CB8AC3E}">
        <p14:creationId xmlns:p14="http://schemas.microsoft.com/office/powerpoint/2010/main" val="361551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Some Related Notes…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How to </a:t>
            </a:r>
            <a:r>
              <a:rPr lang="en-CA" dirty="0">
                <a:solidFill>
                  <a:srgbClr val="FF0000"/>
                </a:solidFill>
              </a:rPr>
              <a:t>convert a string to a number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 mentioned previously how we have primitives (</a:t>
            </a:r>
            <a:r>
              <a:rPr lang="en-CA" dirty="0" err="1">
                <a:solidFill>
                  <a:schemeClr val="tx1"/>
                </a:solidFill>
              </a:rPr>
              <a:t>ints</a:t>
            </a:r>
            <a:r>
              <a:rPr lang="en-CA" dirty="0">
                <a:solidFill>
                  <a:schemeClr val="tx1"/>
                </a:solidFill>
              </a:rPr>
              <a:t>, floats, etc.) and we have object-based versions of them (Integer, Double, etc.)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Java has methods like </a:t>
            </a:r>
            <a:r>
              <a:rPr lang="en-CA" dirty="0" err="1">
                <a:solidFill>
                  <a:srgbClr val="FF0000"/>
                </a:solidFill>
              </a:rPr>
              <a:t>parseInt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dirty="0" err="1">
                <a:solidFill>
                  <a:srgbClr val="FF0000"/>
                </a:solidFill>
              </a:rPr>
              <a:t>parseDouble</a:t>
            </a:r>
            <a:r>
              <a:rPr lang="en-CA" dirty="0">
                <a:solidFill>
                  <a:schemeClr val="tx1"/>
                </a:solidFill>
              </a:rPr>
              <a:t>, in classes Integer and Double, respectively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These methods take as input a string and return the string as converted to the expected type</a:t>
            </a:r>
          </a:p>
          <a:p>
            <a:pPr lvl="3"/>
            <a:r>
              <a:rPr lang="en-CA" dirty="0">
                <a:solidFill>
                  <a:schemeClr val="tx1"/>
                </a:solidFill>
              </a:rPr>
              <a:t>They throw errors if the string cannot be converted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Examples: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Integer.parseInt</a:t>
            </a:r>
            <a:r>
              <a:rPr lang="en-CA" dirty="0">
                <a:solidFill>
                  <a:schemeClr val="tx1"/>
                </a:solidFill>
              </a:rPr>
              <a:t>(“17”);	//returns 17 as an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Integer.parseInt</a:t>
            </a:r>
            <a:r>
              <a:rPr lang="en-CA" dirty="0">
                <a:solidFill>
                  <a:schemeClr val="tx1"/>
                </a:solidFill>
              </a:rPr>
              <a:t>(“-24”);	//return -24 as an </a:t>
            </a:r>
            <a:r>
              <a:rPr lang="en-CA" dirty="0" err="1">
                <a:solidFill>
                  <a:schemeClr val="tx1"/>
                </a:solidFill>
              </a:rPr>
              <a:t>int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Double.parseDouble</a:t>
            </a:r>
            <a:r>
              <a:rPr lang="en-CA" dirty="0">
                <a:solidFill>
                  <a:schemeClr val="tx1"/>
                </a:solidFill>
              </a:rPr>
              <a:t>(“3.14”); //returns 3.14 as a double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Double.parseDouble</a:t>
            </a:r>
            <a:r>
              <a:rPr lang="en-CA" dirty="0">
                <a:solidFill>
                  <a:schemeClr val="tx1"/>
                </a:solidFill>
              </a:rPr>
              <a:t>(“hey there”);   //fail</a:t>
            </a:r>
          </a:p>
        </p:txBody>
      </p:sp>
    </p:spTree>
    <p:extLst>
      <p:ext uri="{BB962C8B-B14F-4D97-AF65-F5344CB8AC3E}">
        <p14:creationId xmlns:p14="http://schemas.microsoft.com/office/powerpoint/2010/main" val="64649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Sample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 user types in a name, age, and salary, all separated by commas</a:t>
            </a:r>
          </a:p>
          <a:p>
            <a:r>
              <a:rPr lang="en-CA" dirty="0">
                <a:solidFill>
                  <a:schemeClr val="tx1"/>
                </a:solidFill>
              </a:rPr>
              <a:t>There may be spaces before or after any commas in the input line</a:t>
            </a:r>
          </a:p>
          <a:p>
            <a:r>
              <a:rPr lang="en-CA" dirty="0">
                <a:solidFill>
                  <a:schemeClr val="tx1"/>
                </a:solidFill>
              </a:rPr>
              <a:t>A name may have the first name, an optional middle name, and a last name</a:t>
            </a:r>
          </a:p>
          <a:p>
            <a:r>
              <a:rPr lang="en-CA" dirty="0">
                <a:solidFill>
                  <a:schemeClr val="tx1"/>
                </a:solidFill>
              </a:rPr>
              <a:t>Print the last name, age, and salary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Program: Enter a line: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User: Ryan D Scott, 30, 1000000000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Program:	Last Name: Scott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Age: 30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		Salary: 1000000000</a:t>
            </a:r>
          </a:p>
        </p:txBody>
      </p:sp>
    </p:spTree>
    <p:extLst>
      <p:ext uri="{BB962C8B-B14F-4D97-AF65-F5344CB8AC3E}">
        <p14:creationId xmlns:p14="http://schemas.microsoft.com/office/powerpoint/2010/main" val="182539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CA" sz="3600" dirty="0"/>
              <a:t>Another Sample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You are given an arithmetic expression involving variables and constants</a:t>
            </a:r>
          </a:p>
          <a:p>
            <a:r>
              <a:rPr lang="en-CA" dirty="0">
                <a:solidFill>
                  <a:schemeClr val="tx1"/>
                </a:solidFill>
              </a:rPr>
              <a:t>Extract all of the variables and constants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Example: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x45 + (5.2 – </a:t>
            </a:r>
            <a:r>
              <a:rPr lang="en-CA" dirty="0" err="1">
                <a:solidFill>
                  <a:schemeClr val="tx1"/>
                </a:solidFill>
              </a:rPr>
              <a:t>abc</a:t>
            </a:r>
            <a:r>
              <a:rPr lang="en-CA" dirty="0">
                <a:solidFill>
                  <a:schemeClr val="tx1"/>
                </a:solidFill>
              </a:rPr>
              <a:t>) * y35</a:t>
            </a:r>
          </a:p>
          <a:p>
            <a:pPr marL="36576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x45</a:t>
            </a: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5.2</a:t>
            </a:r>
          </a:p>
          <a:p>
            <a:pPr marL="365760" lvl="1" indent="0">
              <a:buNone/>
            </a:pPr>
            <a:r>
              <a:rPr lang="en-CA" dirty="0" err="1">
                <a:solidFill>
                  <a:schemeClr val="tx1"/>
                </a:solidFill>
              </a:rPr>
              <a:t>abc</a:t>
            </a:r>
            <a:endParaRPr lang="en-CA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CA" dirty="0">
                <a:solidFill>
                  <a:schemeClr val="tx1"/>
                </a:solidFill>
              </a:rPr>
              <a:t>y35</a:t>
            </a:r>
          </a:p>
        </p:txBody>
      </p:sp>
    </p:spTree>
    <p:extLst>
      <p:ext uri="{BB962C8B-B14F-4D97-AF65-F5344CB8AC3E}">
        <p14:creationId xmlns:p14="http://schemas.microsoft.com/office/powerpoint/2010/main" val="1783419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6120</TotalTime>
  <Words>2504</Words>
  <Application>Microsoft Office PowerPoint</Application>
  <PresentationFormat>On-screen Show (4:3)</PresentationFormat>
  <Paragraphs>297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Century Gothic</vt:lpstr>
      <vt:lpstr>Wingdings 2</vt:lpstr>
      <vt:lpstr>Austin</vt:lpstr>
      <vt:lpstr>String Tokenization and Regex</vt:lpstr>
      <vt:lpstr>Outline</vt:lpstr>
      <vt:lpstr>The StringTokenizer Class</vt:lpstr>
      <vt:lpstr>StringTokenizer - Methods</vt:lpstr>
      <vt:lpstr>StringTokenizer - Methods</vt:lpstr>
      <vt:lpstr>StringTokenizer - Methods</vt:lpstr>
      <vt:lpstr>Some Related Notes…</vt:lpstr>
      <vt:lpstr>Sample Problem</vt:lpstr>
      <vt:lpstr>Another Sample Problem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Regular Expressions (Regex)</vt:lpstr>
      <vt:lpstr>Pattern Matching Methods</vt:lpstr>
      <vt:lpstr>Pattern Matching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s</dc:creator>
  <cp:lastModifiedBy>r s</cp:lastModifiedBy>
  <cp:revision>556</cp:revision>
  <dcterms:created xsi:type="dcterms:W3CDTF">2006-08-16T00:00:00Z</dcterms:created>
  <dcterms:modified xsi:type="dcterms:W3CDTF">2017-05-17T15:24:16Z</dcterms:modified>
</cp:coreProperties>
</file>