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10" r:id="rId20"/>
    <p:sldId id="323" r:id="rId21"/>
    <p:sldId id="309" r:id="rId22"/>
    <p:sldId id="311" r:id="rId23"/>
    <p:sldId id="313" r:id="rId24"/>
    <p:sldId id="314" r:id="rId25"/>
    <p:sldId id="315" r:id="rId26"/>
    <p:sldId id="316" r:id="rId27"/>
    <p:sldId id="317" r:id="rId28"/>
    <p:sldId id="319" r:id="rId29"/>
    <p:sldId id="318" r:id="rId30"/>
    <p:sldId id="308" r:id="rId31"/>
    <p:sldId id="321" r:id="rId32"/>
    <p:sldId id="320" r:id="rId33"/>
    <p:sldId id="3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5/16/2017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5/16/2017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41240"/>
            <a:ext cx="3313355" cy="1702160"/>
          </a:xfrm>
        </p:spPr>
        <p:txBody>
          <a:bodyPr>
            <a:normAutofit/>
          </a:bodyPr>
          <a:lstStyle/>
          <a:p>
            <a:r>
              <a:rPr lang="en-CA" dirty="0"/>
              <a:t>Static Members</a:t>
            </a:r>
          </a:p>
        </p:txBody>
      </p:sp>
      <p:sp>
        <p:nvSpPr>
          <p:cNvPr id="3" name="Subtitle 2"/>
          <p:cNvSpPr>
            <a:spLocks noGrp="1"/>
          </p:cNvSpPr>
          <p:nvPr>
            <p:ph type="subTitle" idx="1"/>
          </p:nvPr>
        </p:nvSpPr>
        <p:spPr>
          <a:xfrm>
            <a:off x="4733365" y="4876800"/>
            <a:ext cx="3309803" cy="1260629"/>
          </a:xfrm>
        </p:spPr>
        <p:txBody>
          <a:bodyPr>
            <a:normAutofit lnSpcReduction="10000"/>
          </a:bodyPr>
          <a:lstStyle/>
          <a:p>
            <a:r>
              <a:rPr lang="en-CA" dirty="0"/>
              <a:t>Ryan Scott</a:t>
            </a:r>
          </a:p>
          <a:p>
            <a:r>
              <a:rPr lang="en-CA" dirty="0"/>
              <a:t>PhD Student</a:t>
            </a:r>
            <a:br>
              <a:rPr lang="en-CA" dirty="0"/>
            </a:br>
            <a:r>
              <a:rPr lang="en-CA" dirty="0"/>
              <a:t>Computer Science</a:t>
            </a:r>
          </a:p>
          <a:p>
            <a:r>
              <a:rPr lang="en-CA" dirty="0"/>
              <a:t>University of Windsor</a:t>
            </a:r>
          </a:p>
        </p:txBody>
      </p:sp>
      <p:sp>
        <p:nvSpPr>
          <p:cNvPr id="4" name="Subtitle 2"/>
          <p:cNvSpPr txBox="1">
            <a:spLocks/>
          </p:cNvSpPr>
          <p:nvPr/>
        </p:nvSpPr>
        <p:spPr>
          <a:xfrm>
            <a:off x="4765895" y="762000"/>
            <a:ext cx="3309803" cy="1260629"/>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CA" dirty="0">
                <a:solidFill>
                  <a:schemeClr val="bg1"/>
                </a:solidFill>
              </a:rPr>
              <a:t>03-60-212</a:t>
            </a:r>
            <a:br>
              <a:rPr lang="en-CA" dirty="0">
                <a:solidFill>
                  <a:schemeClr val="bg1"/>
                </a:solidFill>
              </a:rPr>
            </a:br>
            <a:endParaRPr lang="en-CA" dirty="0">
              <a:solidFill>
                <a:schemeClr val="bg1"/>
              </a:solidFill>
            </a:endParaRPr>
          </a:p>
          <a:p>
            <a:r>
              <a:rPr lang="en-CA" dirty="0">
                <a:solidFill>
                  <a:schemeClr val="bg1"/>
                </a:solidFill>
              </a:rPr>
              <a:t>Object-Oriented Programming in Java</a:t>
            </a:r>
          </a:p>
        </p:txBody>
      </p:sp>
    </p:spTree>
    <p:extLst>
      <p:ext uri="{BB962C8B-B14F-4D97-AF65-F5344CB8AC3E}">
        <p14:creationId xmlns:p14="http://schemas.microsoft.com/office/powerpoint/2010/main" val="175318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Variables</a:t>
            </a:r>
          </a:p>
        </p:txBody>
      </p:sp>
      <p:sp>
        <p:nvSpPr>
          <p:cNvPr id="3" name="Content Placeholder 2"/>
          <p:cNvSpPr>
            <a:spLocks noGrp="1"/>
          </p:cNvSpPr>
          <p:nvPr>
            <p:ph idx="1"/>
          </p:nvPr>
        </p:nvSpPr>
        <p:spPr>
          <a:xfrm>
            <a:off x="685800" y="1752600"/>
            <a:ext cx="7772400" cy="4724400"/>
          </a:xfrm>
        </p:spPr>
        <p:txBody>
          <a:bodyPr>
            <a:normAutofit fontScale="85000" lnSpcReduction="20000"/>
          </a:bodyPr>
          <a:lstStyle/>
          <a:p>
            <a:r>
              <a:rPr lang="en-CA" dirty="0">
                <a:solidFill>
                  <a:srgbClr val="FF0000"/>
                </a:solidFill>
              </a:rPr>
              <a:t>Static variables should almost always be defined as private, unless they are also a constant</a:t>
            </a:r>
          </a:p>
          <a:p>
            <a:pPr lvl="1"/>
            <a:r>
              <a:rPr lang="en-CA" dirty="0">
                <a:solidFill>
                  <a:schemeClr val="tx1"/>
                </a:solidFill>
              </a:rPr>
              <a:t>The value of a static defined constant cannot be altered (just like any constant), therefore you can safely make it public and never have to worry</a:t>
            </a:r>
          </a:p>
          <a:p>
            <a:pPr lvl="1"/>
            <a:r>
              <a:rPr lang="en-CA" dirty="0">
                <a:solidFill>
                  <a:schemeClr val="tx1"/>
                </a:solidFill>
              </a:rPr>
              <a:t>In addition to static, the declaration for a static defined constant must include the modifier </a:t>
            </a:r>
            <a:r>
              <a:rPr lang="en-CA" dirty="0">
                <a:solidFill>
                  <a:srgbClr val="FF0000"/>
                </a:solidFill>
              </a:rPr>
              <a:t>final</a:t>
            </a:r>
            <a:r>
              <a:rPr lang="en-CA" dirty="0">
                <a:solidFill>
                  <a:schemeClr val="tx1"/>
                </a:solidFill>
              </a:rPr>
              <a:t>, which indicates that the value cannot be changed (again, like any other constant)</a:t>
            </a:r>
          </a:p>
          <a:p>
            <a:pPr marL="365760" lvl="1" indent="0">
              <a:buNone/>
            </a:pPr>
            <a:endParaRPr lang="en-CA" dirty="0">
              <a:solidFill>
                <a:schemeClr val="tx1"/>
              </a:solidFill>
            </a:endParaRPr>
          </a:p>
          <a:p>
            <a:pPr marL="365760" lvl="1" indent="0">
              <a:buNone/>
            </a:pPr>
            <a:r>
              <a:rPr lang="en-CA" dirty="0">
                <a:solidFill>
                  <a:schemeClr val="tx1"/>
                </a:solidFill>
              </a:rPr>
              <a:t>public static final </a:t>
            </a:r>
            <a:r>
              <a:rPr lang="en-CA" dirty="0" err="1">
                <a:solidFill>
                  <a:schemeClr val="tx1"/>
                </a:solidFill>
              </a:rPr>
              <a:t>int</a:t>
            </a:r>
            <a:r>
              <a:rPr lang="en-CA" dirty="0">
                <a:solidFill>
                  <a:schemeClr val="tx1"/>
                </a:solidFill>
              </a:rPr>
              <a:t> BIRTH_YEAR = 1987;</a:t>
            </a:r>
          </a:p>
          <a:p>
            <a:pPr lvl="1"/>
            <a:endParaRPr lang="en-CA" dirty="0">
              <a:solidFill>
                <a:schemeClr val="tx1"/>
              </a:solidFill>
            </a:endParaRPr>
          </a:p>
          <a:p>
            <a:pPr lvl="1"/>
            <a:r>
              <a:rPr lang="en-CA" dirty="0">
                <a:solidFill>
                  <a:schemeClr val="tx1"/>
                </a:solidFill>
              </a:rPr>
              <a:t>When </a:t>
            </a:r>
            <a:r>
              <a:rPr lang="en-CA" dirty="0">
                <a:solidFill>
                  <a:srgbClr val="FF0000"/>
                </a:solidFill>
              </a:rPr>
              <a:t>referring to such a defined constant outside its class, use the name of its class</a:t>
            </a:r>
            <a:r>
              <a:rPr lang="en-CA" dirty="0">
                <a:solidFill>
                  <a:schemeClr val="tx1"/>
                </a:solidFill>
              </a:rPr>
              <a:t> in place of a calling object</a:t>
            </a:r>
          </a:p>
          <a:p>
            <a:pPr marL="365760" lvl="1" indent="0">
              <a:buNone/>
            </a:pPr>
            <a:endParaRPr lang="en-CA" dirty="0">
              <a:solidFill>
                <a:schemeClr val="tx1"/>
              </a:solidFill>
            </a:endParaRPr>
          </a:p>
          <a:p>
            <a:pPr marL="365760" lvl="1" indent="0">
              <a:buNone/>
            </a:pPr>
            <a:r>
              <a:rPr lang="en-CA" dirty="0" err="1">
                <a:solidFill>
                  <a:schemeClr val="tx1"/>
                </a:solidFill>
              </a:rPr>
              <a:t>int</a:t>
            </a:r>
            <a:r>
              <a:rPr lang="en-CA" dirty="0">
                <a:solidFill>
                  <a:schemeClr val="tx1"/>
                </a:solidFill>
              </a:rPr>
              <a:t> year = </a:t>
            </a:r>
            <a:r>
              <a:rPr lang="en-CA" dirty="0" err="1">
                <a:solidFill>
                  <a:schemeClr val="tx1"/>
                </a:solidFill>
              </a:rPr>
              <a:t>MyClass.BIRTH_YEAR</a:t>
            </a:r>
            <a:r>
              <a:rPr lang="en-CA" dirty="0">
                <a:solidFill>
                  <a:schemeClr val="tx1"/>
                </a:solidFill>
              </a:rPr>
              <a:t>;</a:t>
            </a:r>
          </a:p>
        </p:txBody>
      </p:sp>
    </p:spTree>
    <p:extLst>
      <p:ext uri="{BB962C8B-B14F-4D97-AF65-F5344CB8AC3E}">
        <p14:creationId xmlns:p14="http://schemas.microsoft.com/office/powerpoint/2010/main" val="319281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solidFill>
                  <a:srgbClr val="FF0000"/>
                </a:solidFill>
              </a:rPr>
              <a:t>Wrapper classes provide a class type corresponding to each of the primitives</a:t>
            </a:r>
          </a:p>
          <a:p>
            <a:pPr lvl="1"/>
            <a:r>
              <a:rPr lang="en-CA" dirty="0">
                <a:solidFill>
                  <a:schemeClr val="tx1"/>
                </a:solidFill>
              </a:rPr>
              <a:t>We briefly touched on this before with Integer and Double, but there are others</a:t>
            </a:r>
          </a:p>
          <a:p>
            <a:pPr lvl="1"/>
            <a:r>
              <a:rPr lang="en-CA" dirty="0">
                <a:solidFill>
                  <a:schemeClr val="tx1"/>
                </a:solidFill>
              </a:rPr>
              <a:t>This makes it possible to have class types that behave like their primitive counterparts</a:t>
            </a:r>
          </a:p>
          <a:p>
            <a:pPr lvl="1"/>
            <a:r>
              <a:rPr lang="en-CA" dirty="0">
                <a:solidFill>
                  <a:schemeClr val="tx1"/>
                </a:solidFill>
              </a:rPr>
              <a:t>The wrapper classes are Integer, Byte, Short, Long, Float, Double, and Character</a:t>
            </a:r>
          </a:p>
          <a:p>
            <a:pPr lvl="1"/>
            <a:r>
              <a:rPr lang="en-CA" dirty="0">
                <a:solidFill>
                  <a:schemeClr val="tx1"/>
                </a:solidFill>
              </a:rPr>
              <a:t>I’m going to only expect you to remember the methods of the Integer class only, but know that the capabilities of the other classes are not too different from what Integer offers</a:t>
            </a:r>
          </a:p>
          <a:p>
            <a:pPr lvl="1"/>
            <a:r>
              <a:rPr lang="en-CA" dirty="0">
                <a:solidFill>
                  <a:schemeClr val="tx1"/>
                </a:solidFill>
              </a:rPr>
              <a:t>Wrapper classes also contain a number of useful predefined constants and static methods</a:t>
            </a:r>
          </a:p>
        </p:txBody>
      </p:sp>
    </p:spTree>
    <p:extLst>
      <p:ext uri="{BB962C8B-B14F-4D97-AF65-F5344CB8AC3E}">
        <p14:creationId xmlns:p14="http://schemas.microsoft.com/office/powerpoint/2010/main" val="241095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Boxing</a:t>
            </a:r>
            <a:r>
              <a:rPr lang="en-CA" dirty="0"/>
              <a:t>:</a:t>
            </a:r>
            <a:r>
              <a:rPr lang="en-CA" dirty="0">
                <a:solidFill>
                  <a:schemeClr val="tx1"/>
                </a:solidFill>
              </a:rPr>
              <a:t> the process of </a:t>
            </a:r>
            <a:r>
              <a:rPr lang="en-CA" dirty="0">
                <a:solidFill>
                  <a:srgbClr val="FF0000"/>
                </a:solidFill>
              </a:rPr>
              <a:t>going from a value of a primitive type to a object of its wrapper class</a:t>
            </a:r>
          </a:p>
          <a:p>
            <a:pPr lvl="1"/>
            <a:r>
              <a:rPr lang="en-CA" dirty="0">
                <a:solidFill>
                  <a:schemeClr val="tx1"/>
                </a:solidFill>
              </a:rPr>
              <a:t>To convert a primitive value to an “equivalent” class type value, create an object of the corresponding wrapper class using the primitive value as an argument</a:t>
            </a:r>
          </a:p>
          <a:p>
            <a:pPr lvl="1"/>
            <a:r>
              <a:rPr lang="en-CA" dirty="0">
                <a:solidFill>
                  <a:schemeClr val="tx1"/>
                </a:solidFill>
              </a:rPr>
              <a:t>The new object will contain an instance variable that stores a copy of the primitive</a:t>
            </a:r>
          </a:p>
          <a:p>
            <a:pPr lvl="1"/>
            <a:r>
              <a:rPr lang="en-CA" dirty="0">
                <a:solidFill>
                  <a:schemeClr val="tx1"/>
                </a:solidFill>
              </a:rPr>
              <a:t>Unlike most other classes, wrapper classes do not have a no-argument constructor</a:t>
            </a:r>
          </a:p>
          <a:p>
            <a:pPr lvl="1"/>
            <a:endParaRPr lang="en-CA" dirty="0">
              <a:solidFill>
                <a:schemeClr val="tx1"/>
              </a:solidFill>
            </a:endParaRPr>
          </a:p>
          <a:p>
            <a:pPr marL="365760" lvl="1" indent="0">
              <a:buNone/>
            </a:pPr>
            <a:r>
              <a:rPr lang="en-CA" dirty="0">
                <a:solidFill>
                  <a:schemeClr val="tx1"/>
                </a:solidFill>
              </a:rPr>
              <a:t>Integer </a:t>
            </a:r>
            <a:r>
              <a:rPr lang="en-CA" dirty="0" err="1">
                <a:solidFill>
                  <a:schemeClr val="tx1"/>
                </a:solidFill>
              </a:rPr>
              <a:t>integerObject</a:t>
            </a:r>
            <a:r>
              <a:rPr lang="en-CA" dirty="0">
                <a:solidFill>
                  <a:schemeClr val="tx1"/>
                </a:solidFill>
              </a:rPr>
              <a:t> = new Integer(42);</a:t>
            </a:r>
            <a:endParaRPr lang="en-CA" dirty="0"/>
          </a:p>
        </p:txBody>
      </p:sp>
    </p:spTree>
    <p:extLst>
      <p:ext uri="{BB962C8B-B14F-4D97-AF65-F5344CB8AC3E}">
        <p14:creationId xmlns:p14="http://schemas.microsoft.com/office/powerpoint/2010/main" val="302134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Unboxing</a:t>
            </a:r>
            <a:r>
              <a:rPr lang="en-CA" dirty="0"/>
              <a:t>: the opposite, duh</a:t>
            </a:r>
          </a:p>
        </p:txBody>
      </p:sp>
    </p:spTree>
    <p:extLst>
      <p:ext uri="{BB962C8B-B14F-4D97-AF65-F5344CB8AC3E}">
        <p14:creationId xmlns:p14="http://schemas.microsoft.com/office/powerpoint/2010/main" val="333676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Unboxing</a:t>
            </a:r>
            <a:r>
              <a:rPr lang="en-CA" dirty="0"/>
              <a:t>: the process of </a:t>
            </a:r>
            <a:r>
              <a:rPr lang="en-CA" dirty="0">
                <a:solidFill>
                  <a:srgbClr val="FF0000"/>
                </a:solidFill>
              </a:rPr>
              <a:t>going from an object of a wrapper class to its corresponding primitive</a:t>
            </a:r>
          </a:p>
          <a:p>
            <a:pPr lvl="1"/>
            <a:r>
              <a:rPr lang="en-CA" dirty="0"/>
              <a:t>The method for converting an object from the wrapper class Integer to its primitive (</a:t>
            </a:r>
            <a:r>
              <a:rPr lang="en-CA" dirty="0" err="1"/>
              <a:t>int</a:t>
            </a:r>
            <a:r>
              <a:rPr lang="en-CA" dirty="0"/>
              <a:t>) is </a:t>
            </a:r>
            <a:r>
              <a:rPr lang="en-CA" dirty="0" err="1"/>
              <a:t>intValue</a:t>
            </a:r>
            <a:endParaRPr lang="en-CA" dirty="0"/>
          </a:p>
          <a:p>
            <a:pPr lvl="1"/>
            <a:endParaRPr lang="en-CA" dirty="0"/>
          </a:p>
          <a:p>
            <a:pPr marL="365760" lvl="1" indent="0">
              <a:buNone/>
            </a:pPr>
            <a:r>
              <a:rPr lang="en-CA" dirty="0" err="1"/>
              <a:t>int</a:t>
            </a:r>
            <a:r>
              <a:rPr lang="en-CA" dirty="0"/>
              <a:t> </a:t>
            </a:r>
            <a:r>
              <a:rPr lang="en-CA" dirty="0" err="1"/>
              <a:t>i</a:t>
            </a:r>
            <a:r>
              <a:rPr lang="en-CA" dirty="0"/>
              <a:t> = </a:t>
            </a:r>
            <a:r>
              <a:rPr lang="en-CA" dirty="0" err="1"/>
              <a:t>integerObject.intValue</a:t>
            </a:r>
            <a:r>
              <a:rPr lang="en-CA" dirty="0"/>
              <a:t>();</a:t>
            </a:r>
          </a:p>
        </p:txBody>
      </p:sp>
    </p:spTree>
    <p:extLst>
      <p:ext uri="{BB962C8B-B14F-4D97-AF65-F5344CB8AC3E}">
        <p14:creationId xmlns:p14="http://schemas.microsoft.com/office/powerpoint/2010/main" val="217406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rgbClr val="FF0000"/>
                </a:solidFill>
              </a:rPr>
              <a:t>Automatic boxing and unboxing:</a:t>
            </a:r>
          </a:p>
          <a:p>
            <a:pPr lvl="1"/>
            <a:r>
              <a:rPr lang="en-CA" dirty="0"/>
              <a:t>Starting with Java 5.0, it is all automatic</a:t>
            </a:r>
          </a:p>
          <a:p>
            <a:pPr lvl="1"/>
            <a:r>
              <a:rPr lang="en-CA" dirty="0">
                <a:solidFill>
                  <a:srgbClr val="FF0000"/>
                </a:solidFill>
              </a:rPr>
              <a:t>Instead of creating a wrapper class object using new (as we have seen and done before), it can be done as an implicit type cast</a:t>
            </a:r>
          </a:p>
          <a:p>
            <a:pPr lvl="1"/>
            <a:endParaRPr lang="en-CA" dirty="0"/>
          </a:p>
          <a:p>
            <a:pPr marL="365760" lvl="1" indent="0">
              <a:buNone/>
            </a:pPr>
            <a:r>
              <a:rPr lang="en-CA" dirty="0"/>
              <a:t>Integer </a:t>
            </a:r>
            <a:r>
              <a:rPr lang="en-CA" dirty="0" err="1"/>
              <a:t>integerObject</a:t>
            </a:r>
            <a:r>
              <a:rPr lang="en-CA" dirty="0"/>
              <a:t> = 46;</a:t>
            </a:r>
          </a:p>
          <a:p>
            <a:pPr marL="365760" lvl="1" indent="0">
              <a:buNone/>
            </a:pPr>
            <a:endParaRPr lang="en-CA" dirty="0"/>
          </a:p>
          <a:p>
            <a:pPr lvl="1"/>
            <a:r>
              <a:rPr lang="en-CA" dirty="0">
                <a:solidFill>
                  <a:srgbClr val="FF0000"/>
                </a:solidFill>
              </a:rPr>
              <a:t>Instead of having to invoke the appropriate method (like </a:t>
            </a:r>
            <a:r>
              <a:rPr lang="en-CA" dirty="0" err="1">
                <a:solidFill>
                  <a:srgbClr val="FF0000"/>
                </a:solidFill>
              </a:rPr>
              <a:t>invtValue</a:t>
            </a:r>
            <a:r>
              <a:rPr lang="en-CA" dirty="0">
                <a:solidFill>
                  <a:srgbClr val="FF0000"/>
                </a:solidFill>
              </a:rPr>
              <a:t> for integers)</a:t>
            </a:r>
            <a:r>
              <a:rPr lang="en-CA" dirty="0"/>
              <a:t>, in order to convert from an object of a wrapper class type to its associated primitive, </a:t>
            </a:r>
            <a:r>
              <a:rPr lang="en-CA" dirty="0">
                <a:solidFill>
                  <a:srgbClr val="FF0000"/>
                </a:solidFill>
              </a:rPr>
              <a:t>the value can just be converted automatically</a:t>
            </a:r>
          </a:p>
          <a:p>
            <a:pPr lvl="1"/>
            <a:endParaRPr lang="en-CA" dirty="0"/>
          </a:p>
          <a:p>
            <a:pPr marL="365760" lvl="1" indent="0">
              <a:buNone/>
            </a:pPr>
            <a:r>
              <a:rPr lang="en-CA" dirty="0" err="1"/>
              <a:t>int</a:t>
            </a:r>
            <a:r>
              <a:rPr lang="en-CA" dirty="0"/>
              <a:t> </a:t>
            </a:r>
            <a:r>
              <a:rPr lang="en-CA" dirty="0" err="1"/>
              <a:t>i</a:t>
            </a:r>
            <a:r>
              <a:rPr lang="en-CA" dirty="0"/>
              <a:t> = </a:t>
            </a:r>
            <a:r>
              <a:rPr lang="en-CA" dirty="0" err="1"/>
              <a:t>integerObject</a:t>
            </a:r>
            <a:r>
              <a:rPr lang="en-CA" dirty="0"/>
              <a:t>;</a:t>
            </a:r>
          </a:p>
        </p:txBody>
      </p:sp>
    </p:spTree>
    <p:extLst>
      <p:ext uri="{BB962C8B-B14F-4D97-AF65-F5344CB8AC3E}">
        <p14:creationId xmlns:p14="http://schemas.microsoft.com/office/powerpoint/2010/main" val="86023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Wrapper Classes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Wrapper classes have static methods that </a:t>
            </a:r>
            <a:r>
              <a:rPr lang="en-CA" dirty="0">
                <a:solidFill>
                  <a:srgbClr val="FF0000"/>
                </a:solidFill>
              </a:rPr>
              <a:t>convert a correctly formed string representation of a number to the given type</a:t>
            </a:r>
          </a:p>
          <a:p>
            <a:pPr lvl="1"/>
            <a:r>
              <a:rPr lang="en-CA" dirty="0"/>
              <a:t>We have seen this before when discussing tokenization and regex</a:t>
            </a:r>
          </a:p>
          <a:p>
            <a:pPr lvl="1"/>
            <a:r>
              <a:rPr lang="en-CA" dirty="0"/>
              <a:t>The method </a:t>
            </a:r>
            <a:r>
              <a:rPr lang="en-CA" dirty="0" err="1">
                <a:solidFill>
                  <a:srgbClr val="FF0000"/>
                </a:solidFill>
              </a:rPr>
              <a:t>Integer.parseInt</a:t>
            </a:r>
            <a:r>
              <a:rPr lang="en-CA" dirty="0">
                <a:solidFill>
                  <a:srgbClr val="FF0000"/>
                </a:solidFill>
              </a:rPr>
              <a:t> </a:t>
            </a:r>
            <a:r>
              <a:rPr lang="en-CA" dirty="0"/>
              <a:t>for the primitive </a:t>
            </a:r>
            <a:r>
              <a:rPr lang="en-CA" dirty="0" err="1"/>
              <a:t>int</a:t>
            </a:r>
            <a:endParaRPr lang="en-CA" dirty="0"/>
          </a:p>
          <a:p>
            <a:pPr lvl="2"/>
            <a:r>
              <a:rPr lang="en-CA" dirty="0"/>
              <a:t>Takes a string and returns an integer equivalent, assuming that the string is a well-formed </a:t>
            </a:r>
            <a:r>
              <a:rPr lang="en-CA" dirty="0" err="1"/>
              <a:t>int</a:t>
            </a:r>
            <a:endParaRPr lang="en-CA" dirty="0"/>
          </a:p>
          <a:p>
            <a:pPr lvl="1"/>
            <a:r>
              <a:rPr lang="en-CA" dirty="0"/>
              <a:t>As Integer is a class, </a:t>
            </a:r>
            <a:r>
              <a:rPr lang="en-CA" dirty="0" err="1">
                <a:solidFill>
                  <a:srgbClr val="FF0000"/>
                </a:solidFill>
              </a:rPr>
              <a:t>parseInt</a:t>
            </a:r>
            <a:r>
              <a:rPr lang="en-CA" dirty="0">
                <a:solidFill>
                  <a:srgbClr val="FF0000"/>
                </a:solidFill>
              </a:rPr>
              <a:t> is a static method </a:t>
            </a:r>
            <a:r>
              <a:rPr lang="en-CA" dirty="0"/>
              <a:t>and therefore </a:t>
            </a:r>
            <a:r>
              <a:rPr lang="en-CA" dirty="0">
                <a:solidFill>
                  <a:srgbClr val="FF0000"/>
                </a:solidFill>
              </a:rPr>
              <a:t>does not need an object of class Integer to be called</a:t>
            </a:r>
            <a:r>
              <a:rPr lang="en-CA" dirty="0"/>
              <a:t>, it simply needs a reference to the class</a:t>
            </a:r>
          </a:p>
        </p:txBody>
      </p:sp>
    </p:spTree>
    <p:extLst>
      <p:ext uri="{BB962C8B-B14F-4D97-AF65-F5344CB8AC3E}">
        <p14:creationId xmlns:p14="http://schemas.microsoft.com/office/powerpoint/2010/main" val="143624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Constant null</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solidFill>
                  <a:srgbClr val="FF0000"/>
                </a:solidFill>
              </a:rPr>
              <a:t>null</a:t>
            </a:r>
            <a:r>
              <a:rPr lang="en-CA" dirty="0"/>
              <a:t> is a special constant that may be assigned to a variable of any class type</a:t>
            </a:r>
          </a:p>
          <a:p>
            <a:endParaRPr lang="en-CA" dirty="0"/>
          </a:p>
          <a:p>
            <a:pPr marL="365760" lvl="1" indent="0">
              <a:buNone/>
            </a:pPr>
            <a:r>
              <a:rPr lang="en-CA" dirty="0" err="1"/>
              <a:t>YourClass</a:t>
            </a:r>
            <a:r>
              <a:rPr lang="en-CA" dirty="0"/>
              <a:t> </a:t>
            </a:r>
            <a:r>
              <a:rPr lang="en-CA" dirty="0" err="1"/>
              <a:t>yourObject</a:t>
            </a:r>
            <a:r>
              <a:rPr lang="en-CA" dirty="0"/>
              <a:t> = null;</a:t>
            </a:r>
          </a:p>
          <a:p>
            <a:pPr marL="365760" lvl="1" indent="0">
              <a:buNone/>
            </a:pPr>
            <a:endParaRPr lang="en-CA" dirty="0"/>
          </a:p>
          <a:p>
            <a:r>
              <a:rPr lang="en-CA" dirty="0"/>
              <a:t>It is used to indicate that the </a:t>
            </a:r>
            <a:r>
              <a:rPr lang="en-CA" dirty="0">
                <a:solidFill>
                  <a:srgbClr val="FF0000"/>
                </a:solidFill>
              </a:rPr>
              <a:t>variable has no real value</a:t>
            </a:r>
            <a:r>
              <a:rPr lang="en-CA" dirty="0"/>
              <a:t> (yet)</a:t>
            </a:r>
          </a:p>
          <a:p>
            <a:pPr lvl="1"/>
            <a:r>
              <a:rPr lang="en-CA" dirty="0"/>
              <a:t>It is often used in constructors to initialize class type instance variables when there is no object to use</a:t>
            </a:r>
          </a:p>
          <a:p>
            <a:r>
              <a:rPr lang="en-CA" dirty="0">
                <a:solidFill>
                  <a:srgbClr val="FF0000"/>
                </a:solidFill>
              </a:rPr>
              <a:t>null is not an object, it is a placeholder for a reference that has not been allocated memory</a:t>
            </a:r>
          </a:p>
          <a:p>
            <a:pPr lvl="1"/>
            <a:r>
              <a:rPr lang="en-CA" dirty="0"/>
              <a:t>Because it is like a memory address, </a:t>
            </a:r>
            <a:r>
              <a:rPr lang="en-CA" dirty="0">
                <a:solidFill>
                  <a:srgbClr val="FF0000"/>
                </a:solidFill>
              </a:rPr>
              <a:t>use == </a:t>
            </a:r>
            <a:r>
              <a:rPr lang="en-CA" dirty="0"/>
              <a:t>and not .equals to test of a variable is null</a:t>
            </a:r>
          </a:p>
          <a:p>
            <a:pPr marL="365760" lvl="1" indent="0">
              <a:buNone/>
            </a:pPr>
            <a:endParaRPr lang="en-CA" dirty="0"/>
          </a:p>
          <a:p>
            <a:pPr marL="365760" lvl="1" indent="0">
              <a:buNone/>
            </a:pPr>
            <a:r>
              <a:rPr lang="en-CA" dirty="0"/>
              <a:t>if (</a:t>
            </a:r>
            <a:r>
              <a:rPr lang="en-CA" dirty="0" err="1"/>
              <a:t>yourObject</a:t>
            </a:r>
            <a:r>
              <a:rPr lang="en-CA" dirty="0"/>
              <a:t> ==null) { //don’t try to do stuff with it }</a:t>
            </a:r>
          </a:p>
        </p:txBody>
      </p:sp>
    </p:spTree>
    <p:extLst>
      <p:ext uri="{BB962C8B-B14F-4D97-AF65-F5344CB8AC3E}">
        <p14:creationId xmlns:p14="http://schemas.microsoft.com/office/powerpoint/2010/main" val="254421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CA" sz="3600" dirty="0"/>
              <a:t>The new Operator and Anonymous Objects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The </a:t>
            </a:r>
            <a:r>
              <a:rPr lang="en-CA" dirty="0">
                <a:solidFill>
                  <a:srgbClr val="FF0000"/>
                </a:solidFill>
              </a:rPr>
              <a:t>new</a:t>
            </a:r>
            <a:r>
              <a:rPr lang="en-CA" dirty="0"/>
              <a:t> operator invokes a constructor which initializes an object, and returns a references to the location in memory where the new object is</a:t>
            </a:r>
          </a:p>
          <a:p>
            <a:pPr lvl="1"/>
            <a:r>
              <a:rPr lang="en-CA" dirty="0"/>
              <a:t>This reference can be assigned to a variable of the object’s class type</a:t>
            </a:r>
          </a:p>
          <a:p>
            <a:r>
              <a:rPr lang="en-CA" dirty="0">
                <a:solidFill>
                  <a:srgbClr val="FF0000"/>
                </a:solidFill>
              </a:rPr>
              <a:t>Sometimes the object created is used as an argument to a method and never used again</a:t>
            </a:r>
          </a:p>
          <a:p>
            <a:pPr lvl="1"/>
            <a:r>
              <a:rPr lang="en-CA" dirty="0"/>
              <a:t>In this case, the object need not be assigned to a variable or given a name</a:t>
            </a:r>
          </a:p>
          <a:p>
            <a:r>
              <a:rPr lang="en-CA" dirty="0"/>
              <a:t>Any object whose reference is not assigned to a</a:t>
            </a:r>
          </a:p>
          <a:p>
            <a:pPr marL="68580" indent="0">
              <a:buNone/>
            </a:pPr>
            <a:r>
              <a:rPr lang="en-CA" dirty="0"/>
              <a:t>variable is called an </a:t>
            </a:r>
            <a:r>
              <a:rPr lang="en-CA" dirty="0">
                <a:solidFill>
                  <a:srgbClr val="FF0000"/>
                </a:solidFill>
              </a:rPr>
              <a:t>anonymous</a:t>
            </a:r>
            <a:r>
              <a:rPr lang="en-CA" dirty="0"/>
              <a:t> object</a:t>
            </a:r>
          </a:p>
        </p:txBody>
      </p:sp>
    </p:spTree>
    <p:extLst>
      <p:ext uri="{BB962C8B-B14F-4D97-AF65-F5344CB8AC3E}">
        <p14:creationId xmlns:p14="http://schemas.microsoft.com/office/powerpoint/2010/main" val="426220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 Example: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We are going to define a class called Person over the rest of this lecture</a:t>
            </a:r>
          </a:p>
          <a:p>
            <a:pPr lvl="1"/>
            <a:r>
              <a:rPr lang="en-CA" dirty="0"/>
              <a:t>We are going to keep in mind what we have already seen about constructors, instance variables and methods, privacy, etc.</a:t>
            </a:r>
          </a:p>
          <a:p>
            <a:pPr lvl="1"/>
            <a:r>
              <a:rPr lang="en-CA" dirty="0"/>
              <a:t>We are also going to come across a few interesting considerations when designing a class and discuss their implications and potential solutions</a:t>
            </a:r>
          </a:p>
          <a:p>
            <a:pPr lvl="1"/>
            <a:r>
              <a:rPr lang="en-CA" dirty="0"/>
              <a:t>The person will have a name, a birth date, and a date of death</a:t>
            </a:r>
          </a:p>
          <a:p>
            <a:pPr lvl="2"/>
            <a:r>
              <a:rPr lang="en-CA" dirty="0"/>
              <a:t>Seems simple enough  right?</a:t>
            </a:r>
          </a:p>
          <a:p>
            <a:pPr lvl="2"/>
            <a:endParaRPr lang="en-CA" dirty="0"/>
          </a:p>
        </p:txBody>
      </p:sp>
    </p:spTree>
    <p:extLst>
      <p:ext uri="{BB962C8B-B14F-4D97-AF65-F5344CB8AC3E}">
        <p14:creationId xmlns:p14="http://schemas.microsoft.com/office/powerpoint/2010/main" val="128621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Outline</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Static Methods</a:t>
            </a:r>
          </a:p>
          <a:p>
            <a:r>
              <a:rPr lang="en-CA" dirty="0"/>
              <a:t>Static Variables</a:t>
            </a:r>
          </a:p>
          <a:p>
            <a:r>
              <a:rPr lang="en-CA" dirty="0"/>
              <a:t>Wrapper Classes</a:t>
            </a:r>
          </a:p>
          <a:p>
            <a:r>
              <a:rPr lang="en-CA" dirty="0"/>
              <a:t>The Constant null</a:t>
            </a:r>
          </a:p>
          <a:p>
            <a:r>
              <a:rPr lang="en-CA" dirty="0"/>
              <a:t>The new Operator and Anonymous Objects</a:t>
            </a:r>
          </a:p>
          <a:p>
            <a:r>
              <a:rPr lang="en-CA" dirty="0"/>
              <a:t>Class Invariants</a:t>
            </a:r>
          </a:p>
          <a:p>
            <a:r>
              <a:rPr lang="en-CA" dirty="0"/>
              <a:t>The equals Method</a:t>
            </a:r>
          </a:p>
          <a:p>
            <a:r>
              <a:rPr lang="en-CA" dirty="0"/>
              <a:t>The </a:t>
            </a:r>
            <a:r>
              <a:rPr lang="en-CA" dirty="0" err="1"/>
              <a:t>toString</a:t>
            </a:r>
            <a:r>
              <a:rPr lang="en-CA" dirty="0"/>
              <a:t> Method</a:t>
            </a:r>
          </a:p>
          <a:p>
            <a:r>
              <a:rPr lang="en-CA" dirty="0"/>
              <a:t>Copy Constructors</a:t>
            </a:r>
          </a:p>
          <a:p>
            <a:r>
              <a:rPr lang="en-CA" dirty="0"/>
              <a:t>Mutable and Immutable Classes</a:t>
            </a:r>
          </a:p>
          <a:p>
            <a:r>
              <a:rPr lang="en-CA" dirty="0"/>
              <a:t>Stopping Privacy Leaks</a:t>
            </a:r>
          </a:p>
          <a:p>
            <a:r>
              <a:rPr lang="en-CA" dirty="0"/>
              <a:t>Deep and Shallow Copying</a:t>
            </a:r>
          </a:p>
          <a:p>
            <a:endParaRPr lang="en-CA" dirty="0"/>
          </a:p>
        </p:txBody>
      </p:sp>
    </p:spTree>
    <p:extLst>
      <p:ext uri="{BB962C8B-B14F-4D97-AF65-F5344CB8AC3E}">
        <p14:creationId xmlns:p14="http://schemas.microsoft.com/office/powerpoint/2010/main" val="29429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An Example: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We are going to define a class called Person over the rest of this lecture</a:t>
            </a:r>
          </a:p>
          <a:p>
            <a:pPr lvl="1"/>
            <a:r>
              <a:rPr lang="en-CA" dirty="0"/>
              <a:t>We are going to keep in mind what we have already seen about constructors, instance variables and methods, privacy, etc.</a:t>
            </a:r>
          </a:p>
          <a:p>
            <a:pPr lvl="1"/>
            <a:r>
              <a:rPr lang="en-CA" dirty="0"/>
              <a:t>We are also going to come across a few interesting considerations when designing a class and discuss their implications and potential solutions</a:t>
            </a:r>
          </a:p>
          <a:p>
            <a:pPr lvl="1"/>
            <a:r>
              <a:rPr lang="en-CA" dirty="0"/>
              <a:t>The person will have a name, a birth date, and a date of death</a:t>
            </a:r>
          </a:p>
          <a:p>
            <a:pPr lvl="2"/>
            <a:r>
              <a:rPr lang="en-CA" dirty="0"/>
              <a:t>Seems simple enough  right?</a:t>
            </a:r>
          </a:p>
          <a:p>
            <a:pPr lvl="3"/>
            <a:r>
              <a:rPr lang="en-CA" dirty="0"/>
              <a:t>Nope</a:t>
            </a:r>
          </a:p>
          <a:p>
            <a:pPr lvl="2"/>
            <a:endParaRPr lang="en-CA" dirty="0"/>
          </a:p>
        </p:txBody>
      </p:sp>
    </p:spTree>
    <p:extLst>
      <p:ext uri="{BB962C8B-B14F-4D97-AF65-F5344CB8AC3E}">
        <p14:creationId xmlns:p14="http://schemas.microsoft.com/office/powerpoint/2010/main" val="179157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Class Invariants</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A </a:t>
            </a:r>
            <a:r>
              <a:rPr lang="en-CA" dirty="0">
                <a:solidFill>
                  <a:srgbClr val="FF0000"/>
                </a:solidFill>
              </a:rPr>
              <a:t>statement that is always true</a:t>
            </a:r>
            <a:r>
              <a:rPr lang="en-CA" dirty="0"/>
              <a:t> for any object of a given class is called a </a:t>
            </a:r>
            <a:r>
              <a:rPr lang="en-CA" dirty="0">
                <a:solidFill>
                  <a:srgbClr val="FF0000"/>
                </a:solidFill>
              </a:rPr>
              <a:t>class invariant</a:t>
            </a:r>
          </a:p>
          <a:p>
            <a:pPr lvl="1"/>
            <a:r>
              <a:rPr lang="en-CA" dirty="0"/>
              <a:t>A class invariant can help to define a class in a </a:t>
            </a:r>
            <a:r>
              <a:rPr lang="en-CA" dirty="0">
                <a:solidFill>
                  <a:srgbClr val="FF0000"/>
                </a:solidFill>
              </a:rPr>
              <a:t>consistent and organized </a:t>
            </a:r>
            <a:r>
              <a:rPr lang="en-CA" dirty="0"/>
              <a:t>way</a:t>
            </a:r>
          </a:p>
          <a:p>
            <a:r>
              <a:rPr lang="en-CA" dirty="0"/>
              <a:t>For the Person class, the following should always be true:</a:t>
            </a:r>
          </a:p>
          <a:p>
            <a:pPr lvl="1"/>
            <a:r>
              <a:rPr lang="en-CA" dirty="0"/>
              <a:t>An object of the class Person has a date of birth (which is never null) and a date of death, and the date of death can be null or it must be equal to or later than the date of birth</a:t>
            </a:r>
          </a:p>
          <a:p>
            <a:pPr lvl="1"/>
            <a:r>
              <a:rPr lang="en-CA" dirty="0"/>
              <a:t>As this must be true for every single object created by the constructor for Person, the constructor and all other methods available to the class must preserve the truth of this statement</a:t>
            </a:r>
          </a:p>
          <a:p>
            <a:endParaRPr lang="en-CA" dirty="0"/>
          </a:p>
        </p:txBody>
      </p:sp>
    </p:spTree>
    <p:extLst>
      <p:ext uri="{BB962C8B-B14F-4D97-AF65-F5344CB8AC3E}">
        <p14:creationId xmlns:p14="http://schemas.microsoft.com/office/powerpoint/2010/main" val="24866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Class Invariants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Solution:</a:t>
            </a:r>
          </a:p>
          <a:p>
            <a:pPr lvl="1"/>
            <a:r>
              <a:rPr lang="en-CA" dirty="0">
                <a:solidFill>
                  <a:srgbClr val="FF0000"/>
                </a:solidFill>
              </a:rPr>
              <a:t>Create a method called “consistent” </a:t>
            </a:r>
            <a:r>
              <a:rPr lang="en-CA" dirty="0"/>
              <a:t>that returns a </a:t>
            </a:r>
            <a:r>
              <a:rPr lang="en-CA" dirty="0" err="1"/>
              <a:t>boolean</a:t>
            </a:r>
            <a:r>
              <a:rPr lang="en-CA" dirty="0"/>
              <a:t>, true if the supplied dates are consistent and false if they are impossible</a:t>
            </a:r>
          </a:p>
          <a:p>
            <a:pPr lvl="1"/>
            <a:r>
              <a:rPr lang="en-CA" dirty="0"/>
              <a:t>Call this in the constructor, and throw an error if dates are inconsistent</a:t>
            </a:r>
          </a:p>
          <a:p>
            <a:pPr lvl="1"/>
            <a:r>
              <a:rPr lang="en-CA" dirty="0">
                <a:solidFill>
                  <a:schemeClr val="accent1">
                    <a:lumMod val="75000"/>
                  </a:schemeClr>
                </a:solidFill>
              </a:rPr>
              <a:t>Let’s look at the lecture 5 sample code, in the Person class, to see how this is done</a:t>
            </a:r>
          </a:p>
          <a:p>
            <a:endParaRPr lang="en-CA" dirty="0"/>
          </a:p>
        </p:txBody>
      </p:sp>
    </p:spTree>
    <p:extLst>
      <p:ext uri="{BB962C8B-B14F-4D97-AF65-F5344CB8AC3E}">
        <p14:creationId xmlns:p14="http://schemas.microsoft.com/office/powerpoint/2010/main" val="188276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equals Method</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We saw this in our discussion of String class objects, as it is used to compare non-primitives</a:t>
            </a:r>
          </a:p>
          <a:p>
            <a:pPr lvl="1"/>
            <a:r>
              <a:rPr lang="en-CA" dirty="0"/>
              <a:t>For a string (in fact, for any object), </a:t>
            </a:r>
            <a:r>
              <a:rPr lang="en-CA" dirty="0">
                <a:solidFill>
                  <a:srgbClr val="FF0000"/>
                </a:solidFill>
              </a:rPr>
              <a:t>the goal for the equals method is to perform value-by-value comparison </a:t>
            </a:r>
            <a:r>
              <a:rPr lang="en-CA" dirty="0"/>
              <a:t>to see if objects are equal by value</a:t>
            </a:r>
          </a:p>
          <a:p>
            <a:pPr lvl="2"/>
            <a:r>
              <a:rPr lang="en-CA" dirty="0"/>
              <a:t>Rather than by reference (address), which is what == does with objects</a:t>
            </a:r>
          </a:p>
          <a:p>
            <a:pPr lvl="1"/>
            <a:r>
              <a:rPr lang="en-CA" dirty="0"/>
              <a:t>We want to be able to compare Person objects, therefore we must define an equals method that compares Person objects, value-by-value</a:t>
            </a:r>
          </a:p>
          <a:p>
            <a:pPr lvl="2"/>
            <a:r>
              <a:rPr lang="en-CA" dirty="0"/>
              <a:t>Thus, </a:t>
            </a:r>
            <a:r>
              <a:rPr lang="en-CA" dirty="0">
                <a:solidFill>
                  <a:srgbClr val="FF0000"/>
                </a:solidFill>
              </a:rPr>
              <a:t>compare all instance variables and if they are all the same, return true</a:t>
            </a:r>
          </a:p>
          <a:p>
            <a:pPr lvl="2"/>
            <a:r>
              <a:rPr lang="en-CA" dirty="0">
                <a:solidFill>
                  <a:srgbClr val="FF0000"/>
                </a:solidFill>
              </a:rPr>
              <a:t>Need to use .equals for nonprimitives, and == for primitives, always</a:t>
            </a:r>
          </a:p>
          <a:p>
            <a:r>
              <a:rPr lang="en-CA" dirty="0">
                <a:solidFill>
                  <a:schemeClr val="accent1">
                    <a:lumMod val="75000"/>
                  </a:schemeClr>
                </a:solidFill>
              </a:rPr>
              <a:t>Let’s look at the solution in the sample code</a:t>
            </a:r>
          </a:p>
        </p:txBody>
      </p:sp>
    </p:spTree>
    <p:extLst>
      <p:ext uri="{BB962C8B-B14F-4D97-AF65-F5344CB8AC3E}">
        <p14:creationId xmlns:p14="http://schemas.microsoft.com/office/powerpoint/2010/main" val="8879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The </a:t>
            </a:r>
            <a:r>
              <a:rPr lang="en-CA" sz="3600" dirty="0" err="1"/>
              <a:t>toString</a:t>
            </a:r>
            <a:r>
              <a:rPr lang="en-CA" sz="3600" dirty="0"/>
              <a:t> Method</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Like the equals method, the Person class </a:t>
            </a:r>
            <a:r>
              <a:rPr lang="en-CA" dirty="0" err="1"/>
              <a:t>toString</a:t>
            </a:r>
            <a:r>
              <a:rPr lang="en-CA" dirty="0"/>
              <a:t> </a:t>
            </a:r>
            <a:r>
              <a:rPr lang="en-CA" dirty="0">
                <a:solidFill>
                  <a:schemeClr val="tx1"/>
                </a:solidFill>
              </a:rPr>
              <a:t>method invokes </a:t>
            </a:r>
            <a:r>
              <a:rPr lang="en-CA" dirty="0" err="1">
                <a:solidFill>
                  <a:schemeClr val="tx1"/>
                </a:solidFill>
              </a:rPr>
              <a:t>toString</a:t>
            </a:r>
            <a:r>
              <a:rPr lang="en-CA" dirty="0">
                <a:solidFill>
                  <a:schemeClr val="tx1"/>
                </a:solidFill>
              </a:rPr>
              <a:t> of some of its members</a:t>
            </a:r>
          </a:p>
          <a:p>
            <a:r>
              <a:rPr lang="en-CA" dirty="0">
                <a:solidFill>
                  <a:schemeClr val="tx1"/>
                </a:solidFill>
              </a:rPr>
              <a:t>The goal of </a:t>
            </a:r>
            <a:r>
              <a:rPr lang="en-CA" dirty="0" err="1">
                <a:solidFill>
                  <a:srgbClr val="FF0000"/>
                </a:solidFill>
              </a:rPr>
              <a:t>toString</a:t>
            </a:r>
            <a:r>
              <a:rPr lang="en-CA" dirty="0">
                <a:solidFill>
                  <a:srgbClr val="FF0000"/>
                </a:solidFill>
              </a:rPr>
              <a:t> is to print out a description of an object of a given class</a:t>
            </a:r>
          </a:p>
          <a:p>
            <a:pPr lvl="1"/>
            <a:r>
              <a:rPr lang="en-CA" dirty="0">
                <a:solidFill>
                  <a:schemeClr val="tx1"/>
                </a:solidFill>
              </a:rPr>
              <a:t>The information printed should be relevant</a:t>
            </a:r>
          </a:p>
          <a:p>
            <a:pPr lvl="1"/>
            <a:r>
              <a:rPr lang="en-CA" dirty="0">
                <a:solidFill>
                  <a:schemeClr val="tx1"/>
                </a:solidFill>
              </a:rPr>
              <a:t>The information printed may need to be specifically formatted in the event that </a:t>
            </a:r>
            <a:r>
              <a:rPr lang="en-CA" dirty="0" err="1">
                <a:solidFill>
                  <a:schemeClr val="tx1"/>
                </a:solidFill>
              </a:rPr>
              <a:t>toString</a:t>
            </a:r>
            <a:r>
              <a:rPr lang="en-CA" dirty="0">
                <a:solidFill>
                  <a:schemeClr val="tx1"/>
                </a:solidFill>
              </a:rPr>
              <a:t> output will be going in a file or somewhere where it must be parsed</a:t>
            </a:r>
          </a:p>
          <a:p>
            <a:r>
              <a:rPr lang="en-CA" dirty="0">
                <a:solidFill>
                  <a:schemeClr val="accent1">
                    <a:lumMod val="75000"/>
                  </a:schemeClr>
                </a:solidFill>
              </a:rPr>
              <a:t>Let’s see the </a:t>
            </a:r>
            <a:r>
              <a:rPr lang="en-CA" dirty="0" err="1">
                <a:solidFill>
                  <a:schemeClr val="accent1">
                    <a:lumMod val="75000"/>
                  </a:schemeClr>
                </a:solidFill>
              </a:rPr>
              <a:t>toString</a:t>
            </a:r>
            <a:r>
              <a:rPr lang="en-CA" dirty="0">
                <a:solidFill>
                  <a:schemeClr val="accent1">
                    <a:lumMod val="75000"/>
                  </a:schemeClr>
                </a:solidFill>
              </a:rPr>
              <a:t> example in the code</a:t>
            </a:r>
          </a:p>
        </p:txBody>
      </p:sp>
    </p:spTree>
    <p:extLst>
      <p:ext uri="{BB962C8B-B14F-4D97-AF65-F5344CB8AC3E}">
        <p14:creationId xmlns:p14="http://schemas.microsoft.com/office/powerpoint/2010/main" val="290591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Copy Constructors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a:t>
            </a:r>
            <a:r>
              <a:rPr lang="en-CA" dirty="0">
                <a:solidFill>
                  <a:srgbClr val="FF0000"/>
                </a:solidFill>
              </a:rPr>
              <a:t>copy constructor</a:t>
            </a:r>
            <a:r>
              <a:rPr lang="en-CA" dirty="0">
                <a:solidFill>
                  <a:schemeClr val="tx1"/>
                </a:solidFill>
              </a:rPr>
              <a:t> is a constructor with a single argument of the same type as its class</a:t>
            </a:r>
          </a:p>
          <a:p>
            <a:r>
              <a:rPr lang="en-CA" dirty="0">
                <a:solidFill>
                  <a:schemeClr val="tx1"/>
                </a:solidFill>
              </a:rPr>
              <a:t>Not all classes have copy constructors, but it can be a useful tool</a:t>
            </a:r>
          </a:p>
          <a:p>
            <a:r>
              <a:rPr lang="en-CA" dirty="0">
                <a:solidFill>
                  <a:schemeClr val="tx1"/>
                </a:solidFill>
              </a:rPr>
              <a:t>A copy constructor should create an object that is a </a:t>
            </a:r>
            <a:r>
              <a:rPr lang="en-CA" dirty="0">
                <a:solidFill>
                  <a:srgbClr val="FF0000"/>
                </a:solidFill>
              </a:rPr>
              <a:t>separate, independent object, but with the instance variables set such that it is an exact copy of the argument object</a:t>
            </a:r>
          </a:p>
          <a:p>
            <a:pPr lvl="1"/>
            <a:r>
              <a:rPr lang="en-CA" dirty="0">
                <a:solidFill>
                  <a:schemeClr val="tx1"/>
                </a:solidFill>
              </a:rPr>
              <a:t>That is, after using the copy constructor, </a:t>
            </a:r>
            <a:r>
              <a:rPr lang="en-CA" dirty="0">
                <a:solidFill>
                  <a:srgbClr val="FF0000"/>
                </a:solidFill>
              </a:rPr>
              <a:t>equals on the new object and the argument must be true</a:t>
            </a:r>
          </a:p>
          <a:p>
            <a:r>
              <a:rPr lang="en-CA" dirty="0">
                <a:solidFill>
                  <a:schemeClr val="accent1">
                    <a:lumMod val="75000"/>
                  </a:schemeClr>
                </a:solidFill>
              </a:rPr>
              <a:t>Let’s look at the code sample</a:t>
            </a:r>
          </a:p>
          <a:p>
            <a:endParaRPr lang="en-CA" dirty="0">
              <a:solidFill>
                <a:schemeClr val="tx1"/>
              </a:solidFill>
            </a:endParaRPr>
          </a:p>
        </p:txBody>
      </p:sp>
    </p:spTree>
    <p:extLst>
      <p:ext uri="{BB962C8B-B14F-4D97-AF65-F5344CB8AC3E}">
        <p14:creationId xmlns:p14="http://schemas.microsoft.com/office/powerpoint/2010/main" val="2000353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Copy Constructors</a:t>
            </a:r>
          </a:p>
        </p:txBody>
      </p:sp>
      <p:sp>
        <p:nvSpPr>
          <p:cNvPr id="3" name="Content Placeholder 2"/>
          <p:cNvSpPr>
            <a:spLocks noGrp="1"/>
          </p:cNvSpPr>
          <p:nvPr>
            <p:ph idx="1"/>
          </p:nvPr>
        </p:nvSpPr>
        <p:spPr>
          <a:xfrm>
            <a:off x="685800" y="1752600"/>
            <a:ext cx="7772400" cy="4724400"/>
          </a:xfrm>
        </p:spPr>
        <p:txBody>
          <a:bodyPr>
            <a:normAutofit fontScale="85000" lnSpcReduction="20000"/>
          </a:bodyPr>
          <a:lstStyle/>
          <a:p>
            <a:r>
              <a:rPr lang="en-CA" dirty="0">
                <a:solidFill>
                  <a:schemeClr val="tx1"/>
                </a:solidFill>
              </a:rPr>
              <a:t>As person contains </a:t>
            </a:r>
            <a:r>
              <a:rPr lang="en-CA" dirty="0">
                <a:solidFill>
                  <a:srgbClr val="FF0000"/>
                </a:solidFill>
              </a:rPr>
              <a:t>objects as instance variables (that is, not just primitives), it is dangerous to just copy the values as is</a:t>
            </a:r>
          </a:p>
          <a:p>
            <a:pPr lvl="1"/>
            <a:r>
              <a:rPr lang="en-CA" dirty="0">
                <a:solidFill>
                  <a:schemeClr val="tx1"/>
                </a:solidFill>
              </a:rPr>
              <a:t>In contrast, Date only has 3 </a:t>
            </a:r>
            <a:r>
              <a:rPr lang="en-CA" dirty="0">
                <a:solidFill>
                  <a:srgbClr val="FF0000"/>
                </a:solidFill>
              </a:rPr>
              <a:t>primitive</a:t>
            </a:r>
            <a:r>
              <a:rPr lang="en-CA" dirty="0">
                <a:solidFill>
                  <a:schemeClr val="tx1"/>
                </a:solidFill>
              </a:rPr>
              <a:t> instance variables, nothing fancy needs to be done</a:t>
            </a:r>
          </a:p>
          <a:p>
            <a:pPr lvl="1"/>
            <a:r>
              <a:rPr lang="en-CA" dirty="0">
                <a:solidFill>
                  <a:schemeClr val="tx1"/>
                </a:solidFill>
              </a:rPr>
              <a:t>If the object type instance variables in Person were merely copied, </a:t>
            </a:r>
            <a:r>
              <a:rPr lang="en-CA" dirty="0">
                <a:solidFill>
                  <a:srgbClr val="FF0000"/>
                </a:solidFill>
              </a:rPr>
              <a:t>then they are actually still referring to the instance variables of the original person object </a:t>
            </a:r>
            <a:r>
              <a:rPr lang="en-CA" dirty="0">
                <a:solidFill>
                  <a:schemeClr val="tx1"/>
                </a:solidFill>
              </a:rPr>
              <a:t>(exactly like how passing references by value works in Java)</a:t>
            </a:r>
          </a:p>
          <a:p>
            <a:pPr lvl="2"/>
            <a:r>
              <a:rPr lang="en-CA" dirty="0">
                <a:solidFill>
                  <a:schemeClr val="tx1"/>
                </a:solidFill>
              </a:rPr>
              <a:t>Which means we can modify them, but if we replace them altogether the reference is changed</a:t>
            </a:r>
          </a:p>
          <a:p>
            <a:pPr lvl="2"/>
            <a:r>
              <a:rPr lang="en-CA" dirty="0">
                <a:solidFill>
                  <a:schemeClr val="tx1"/>
                </a:solidFill>
              </a:rPr>
              <a:t>We really, really do not want to be able to modify one object’s instance variables through another, inadvertently</a:t>
            </a:r>
          </a:p>
          <a:p>
            <a:pPr lvl="1"/>
            <a:r>
              <a:rPr lang="en-CA" dirty="0">
                <a:solidFill>
                  <a:schemeClr val="tx1"/>
                </a:solidFill>
              </a:rPr>
              <a:t>Thus, you </a:t>
            </a:r>
            <a:r>
              <a:rPr lang="en-CA" dirty="0">
                <a:solidFill>
                  <a:srgbClr val="FF0000"/>
                </a:solidFill>
              </a:rPr>
              <a:t>must use the new keyword to create independent instances </a:t>
            </a:r>
            <a:r>
              <a:rPr lang="en-CA" dirty="0">
                <a:solidFill>
                  <a:schemeClr val="tx1"/>
                </a:solidFill>
              </a:rPr>
              <a:t>of those variables in Person</a:t>
            </a:r>
          </a:p>
          <a:p>
            <a:pPr marL="365760" lvl="1" indent="0">
              <a:buNone/>
            </a:pPr>
            <a:endParaRPr lang="en-CA" dirty="0">
              <a:solidFill>
                <a:schemeClr val="tx1"/>
              </a:solidFill>
            </a:endParaRPr>
          </a:p>
          <a:p>
            <a:pPr marL="365760" lvl="1" indent="0">
              <a:buNone/>
            </a:pPr>
            <a:r>
              <a:rPr lang="en-CA" dirty="0">
                <a:solidFill>
                  <a:schemeClr val="tx1"/>
                </a:solidFill>
              </a:rPr>
              <a:t>born = </a:t>
            </a:r>
            <a:r>
              <a:rPr lang="en-CA" dirty="0" err="1">
                <a:solidFill>
                  <a:schemeClr val="tx1"/>
                </a:solidFill>
              </a:rPr>
              <a:t>original.born</a:t>
            </a:r>
            <a:r>
              <a:rPr lang="en-CA" dirty="0">
                <a:solidFill>
                  <a:schemeClr val="tx1"/>
                </a:solidFill>
              </a:rPr>
              <a:t>; //BAD!</a:t>
            </a:r>
          </a:p>
          <a:p>
            <a:pPr marL="365760" lvl="1" indent="0">
              <a:buNone/>
            </a:pPr>
            <a:r>
              <a:rPr lang="en-CA" dirty="0">
                <a:solidFill>
                  <a:schemeClr val="tx1"/>
                </a:solidFill>
              </a:rPr>
              <a:t>born = new Date(</a:t>
            </a:r>
            <a:r>
              <a:rPr lang="en-CA" dirty="0" err="1">
                <a:solidFill>
                  <a:schemeClr val="tx1"/>
                </a:solidFill>
              </a:rPr>
              <a:t>original.born</a:t>
            </a:r>
            <a:r>
              <a:rPr lang="en-CA" dirty="0">
                <a:solidFill>
                  <a:schemeClr val="tx1"/>
                </a:solidFill>
              </a:rPr>
              <a:t>); //GOOD! </a:t>
            </a:r>
            <a:r>
              <a:rPr lang="en-CA" dirty="0">
                <a:solidFill>
                  <a:schemeClr val="tx1"/>
                </a:solidFill>
                <a:sym typeface="Wingdings" panose="05000000000000000000" pitchFamily="2" charset="2"/>
              </a:rPr>
              <a:t></a:t>
            </a:r>
            <a:endParaRPr lang="en-CA" dirty="0">
              <a:solidFill>
                <a:schemeClr val="accent1">
                  <a:lumMod val="75000"/>
                </a:schemeClr>
              </a:solidFill>
            </a:endParaRPr>
          </a:p>
          <a:p>
            <a:endParaRPr lang="en-CA" dirty="0">
              <a:solidFill>
                <a:schemeClr val="tx1"/>
              </a:solidFill>
            </a:endParaRPr>
          </a:p>
        </p:txBody>
      </p:sp>
    </p:spTree>
    <p:extLst>
      <p:ext uri="{BB962C8B-B14F-4D97-AF65-F5344CB8AC3E}">
        <p14:creationId xmlns:p14="http://schemas.microsoft.com/office/powerpoint/2010/main" val="416928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Mutable and Immutable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 class that contains </a:t>
            </a:r>
            <a:r>
              <a:rPr lang="en-CA" dirty="0">
                <a:solidFill>
                  <a:srgbClr val="FF0000"/>
                </a:solidFill>
              </a:rPr>
              <a:t>no methods </a:t>
            </a:r>
            <a:r>
              <a:rPr lang="en-CA" dirty="0"/>
              <a:t>(other than constructors) </a:t>
            </a:r>
            <a:r>
              <a:rPr lang="en-CA" dirty="0">
                <a:solidFill>
                  <a:srgbClr val="FF0000"/>
                </a:solidFill>
              </a:rPr>
              <a:t>that change any of the data in an object </a:t>
            </a:r>
            <a:r>
              <a:rPr lang="en-CA" dirty="0">
                <a:solidFill>
                  <a:schemeClr val="tx1"/>
                </a:solidFill>
              </a:rPr>
              <a:t>of the class is called an </a:t>
            </a:r>
            <a:r>
              <a:rPr lang="en-CA" dirty="0">
                <a:solidFill>
                  <a:srgbClr val="FF0000"/>
                </a:solidFill>
              </a:rPr>
              <a:t>immutable class</a:t>
            </a:r>
          </a:p>
          <a:p>
            <a:pPr lvl="1"/>
            <a:r>
              <a:rPr lang="en-CA" dirty="0">
                <a:solidFill>
                  <a:schemeClr val="tx1"/>
                </a:solidFill>
              </a:rPr>
              <a:t>The objects of such a class are </a:t>
            </a:r>
            <a:r>
              <a:rPr lang="en-CA" dirty="0">
                <a:solidFill>
                  <a:srgbClr val="FF0000"/>
                </a:solidFill>
              </a:rPr>
              <a:t>immutable objects</a:t>
            </a:r>
          </a:p>
          <a:p>
            <a:pPr lvl="1"/>
            <a:r>
              <a:rPr lang="en-CA" dirty="0">
                <a:solidFill>
                  <a:schemeClr val="tx1"/>
                </a:solidFill>
              </a:rPr>
              <a:t>It is perfectly safe to return a reference to an immutable object because the object itself cannot be modified in any way</a:t>
            </a:r>
          </a:p>
          <a:p>
            <a:pPr lvl="1"/>
            <a:r>
              <a:rPr lang="en-CA" dirty="0">
                <a:solidFill>
                  <a:schemeClr val="tx1"/>
                </a:solidFill>
              </a:rPr>
              <a:t>Good example: the String class and its objects</a:t>
            </a:r>
          </a:p>
          <a:p>
            <a:pPr lvl="2"/>
            <a:r>
              <a:rPr lang="en-CA" dirty="0">
                <a:solidFill>
                  <a:schemeClr val="tx1"/>
                </a:solidFill>
              </a:rPr>
              <a:t>As String objects are immutable, returning their reference is fine because the only thing you can do with a string is replace its reference, which does not change the original reference</a:t>
            </a:r>
          </a:p>
        </p:txBody>
      </p:sp>
    </p:spTree>
    <p:extLst>
      <p:ext uri="{BB962C8B-B14F-4D97-AF65-F5344CB8AC3E}">
        <p14:creationId xmlns:p14="http://schemas.microsoft.com/office/powerpoint/2010/main" val="329085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Mutable and Immutable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In contrast, </a:t>
            </a:r>
            <a:r>
              <a:rPr lang="en-CA" dirty="0">
                <a:solidFill>
                  <a:srgbClr val="FF0000"/>
                </a:solidFill>
              </a:rPr>
              <a:t>a class containing public </a:t>
            </a:r>
            <a:r>
              <a:rPr lang="en-CA" dirty="0" err="1">
                <a:solidFill>
                  <a:srgbClr val="FF0000"/>
                </a:solidFill>
              </a:rPr>
              <a:t>mutator</a:t>
            </a:r>
            <a:r>
              <a:rPr lang="en-CA" dirty="0">
                <a:solidFill>
                  <a:srgbClr val="FF0000"/>
                </a:solidFill>
              </a:rPr>
              <a:t> methods</a:t>
            </a:r>
            <a:r>
              <a:rPr lang="en-CA" dirty="0"/>
              <a:t> or other public methods that can change data in its </a:t>
            </a:r>
            <a:r>
              <a:rPr lang="en-CA" dirty="0">
                <a:solidFill>
                  <a:srgbClr val="FF0000"/>
                </a:solidFill>
              </a:rPr>
              <a:t>objects is called a mutable class</a:t>
            </a:r>
            <a:r>
              <a:rPr lang="en-CA" dirty="0"/>
              <a:t>, and its </a:t>
            </a:r>
            <a:r>
              <a:rPr lang="en-CA" dirty="0">
                <a:solidFill>
                  <a:srgbClr val="FF0000"/>
                </a:solidFill>
              </a:rPr>
              <a:t>objects are called mutable objects</a:t>
            </a:r>
          </a:p>
          <a:p>
            <a:pPr lvl="1"/>
            <a:r>
              <a:rPr lang="en-CA" dirty="0">
                <a:solidFill>
                  <a:schemeClr val="tx1"/>
                </a:solidFill>
              </a:rPr>
              <a:t>Never write a method that returns a mutable object, it’s bad form</a:t>
            </a:r>
          </a:p>
          <a:p>
            <a:pPr lvl="1"/>
            <a:r>
              <a:rPr lang="en-CA" dirty="0">
                <a:solidFill>
                  <a:schemeClr val="tx1"/>
                </a:solidFill>
              </a:rPr>
              <a:t>Instead, use a copy constructor to return a reference to a completely independent copy of the mutable object</a:t>
            </a:r>
          </a:p>
          <a:p>
            <a:pPr lvl="2"/>
            <a:r>
              <a:rPr lang="en-CA" dirty="0">
                <a:solidFill>
                  <a:schemeClr val="tx1"/>
                </a:solidFill>
              </a:rPr>
              <a:t>This ensures that the original stays intact</a:t>
            </a:r>
          </a:p>
        </p:txBody>
      </p:sp>
    </p:spTree>
    <p:extLst>
      <p:ext uri="{BB962C8B-B14F-4D97-AF65-F5344CB8AC3E}">
        <p14:creationId xmlns:p14="http://schemas.microsoft.com/office/powerpoint/2010/main" val="3793963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Mutable and Immutable</a:t>
            </a:r>
          </a:p>
        </p:txBody>
      </p:sp>
      <p:sp>
        <p:nvSpPr>
          <p:cNvPr id="3" name="Content Placeholder 2"/>
          <p:cNvSpPr>
            <a:spLocks noGrp="1"/>
          </p:cNvSpPr>
          <p:nvPr>
            <p:ph idx="1"/>
          </p:nvPr>
        </p:nvSpPr>
        <p:spPr>
          <a:xfrm>
            <a:off x="685800" y="1752600"/>
            <a:ext cx="7772400" cy="4724400"/>
          </a:xfrm>
        </p:spPr>
        <p:txBody>
          <a:bodyPr>
            <a:normAutofit lnSpcReduction="10000"/>
          </a:bodyPr>
          <a:lstStyle/>
          <a:p>
            <a:r>
              <a:rPr lang="en-CA" dirty="0"/>
              <a:t>When writing a program, </a:t>
            </a:r>
            <a:r>
              <a:rPr lang="en-CA" dirty="0">
                <a:solidFill>
                  <a:srgbClr val="FF0000"/>
                </a:solidFill>
              </a:rPr>
              <a:t>it is very important to ensure that private instance variables remain truly private</a:t>
            </a:r>
          </a:p>
          <a:p>
            <a:pPr lvl="1"/>
            <a:r>
              <a:rPr lang="en-CA" dirty="0"/>
              <a:t>Particularly if you never want a value to be modified outside of the class after initialization</a:t>
            </a:r>
          </a:p>
          <a:p>
            <a:pPr lvl="2"/>
            <a:r>
              <a:rPr lang="en-CA" dirty="0"/>
              <a:t>For a </a:t>
            </a:r>
            <a:r>
              <a:rPr lang="en-CA" dirty="0">
                <a:solidFill>
                  <a:srgbClr val="FF0000"/>
                </a:solidFill>
              </a:rPr>
              <a:t>primitive type</a:t>
            </a:r>
            <a:r>
              <a:rPr lang="en-CA" dirty="0"/>
              <a:t> instance variable, </a:t>
            </a:r>
            <a:r>
              <a:rPr lang="en-CA" dirty="0">
                <a:solidFill>
                  <a:srgbClr val="FF0000"/>
                </a:solidFill>
              </a:rPr>
              <a:t>just adding the private modifier should ensure that there will be no privacy leaks</a:t>
            </a:r>
          </a:p>
          <a:p>
            <a:pPr lvl="1"/>
            <a:r>
              <a:rPr lang="en-CA" dirty="0"/>
              <a:t>For a </a:t>
            </a:r>
            <a:r>
              <a:rPr lang="en-CA" dirty="0">
                <a:solidFill>
                  <a:srgbClr val="FF0000"/>
                </a:solidFill>
              </a:rPr>
              <a:t>class type </a:t>
            </a:r>
            <a:r>
              <a:rPr lang="en-CA" dirty="0"/>
              <a:t>instance variable, however, </a:t>
            </a:r>
            <a:r>
              <a:rPr lang="en-CA" dirty="0">
                <a:solidFill>
                  <a:srgbClr val="FF0000"/>
                </a:solidFill>
              </a:rPr>
              <a:t>adding private alone is insufficient</a:t>
            </a:r>
          </a:p>
          <a:p>
            <a:pPr lvl="2"/>
            <a:r>
              <a:rPr lang="en-CA" dirty="0">
                <a:solidFill>
                  <a:srgbClr val="FF0000"/>
                </a:solidFill>
              </a:rPr>
              <a:t>When you use a getter to give it to a caller, you are giving the caller a reference to the actual object</a:t>
            </a:r>
          </a:p>
          <a:p>
            <a:pPr lvl="2"/>
            <a:r>
              <a:rPr lang="en-CA" dirty="0">
                <a:solidFill>
                  <a:srgbClr val="FF0000"/>
                </a:solidFill>
              </a:rPr>
              <a:t>This means they can modify it, which means making it private it pointless</a:t>
            </a:r>
          </a:p>
        </p:txBody>
      </p:sp>
    </p:spTree>
    <p:extLst>
      <p:ext uri="{BB962C8B-B14F-4D97-AF65-F5344CB8AC3E}">
        <p14:creationId xmlns:p14="http://schemas.microsoft.com/office/powerpoint/2010/main" val="344506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Methods</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t>A </a:t>
            </a:r>
            <a:r>
              <a:rPr lang="en-CA" dirty="0">
                <a:solidFill>
                  <a:srgbClr val="FF0000"/>
                </a:solidFill>
              </a:rPr>
              <a:t>static method is one that does not need an object in order to be called</a:t>
            </a:r>
          </a:p>
          <a:p>
            <a:r>
              <a:rPr lang="en-CA" dirty="0">
                <a:solidFill>
                  <a:schemeClr val="tx1"/>
                </a:solidFill>
              </a:rPr>
              <a:t>A static method belongs to a class, and its definition is given inside of a class definition</a:t>
            </a:r>
          </a:p>
          <a:p>
            <a:r>
              <a:rPr lang="en-CA" dirty="0">
                <a:solidFill>
                  <a:schemeClr val="tx1"/>
                </a:solidFill>
              </a:rPr>
              <a:t>When a static method is defined, the keyword </a:t>
            </a:r>
            <a:r>
              <a:rPr lang="en-CA" dirty="0">
                <a:solidFill>
                  <a:srgbClr val="FF0000"/>
                </a:solidFill>
              </a:rPr>
              <a:t>static</a:t>
            </a:r>
            <a:r>
              <a:rPr lang="en-CA" dirty="0">
                <a:solidFill>
                  <a:schemeClr val="tx1"/>
                </a:solidFill>
              </a:rPr>
              <a:t> is used in the method header</a:t>
            </a:r>
          </a:p>
          <a:p>
            <a:pPr lvl="1"/>
            <a:r>
              <a:rPr lang="en-CA" dirty="0">
                <a:solidFill>
                  <a:schemeClr val="accent1">
                    <a:lumMod val="75000"/>
                  </a:schemeClr>
                </a:solidFill>
              </a:rPr>
              <a:t>Where have we seen a static method before?</a:t>
            </a:r>
          </a:p>
          <a:p>
            <a:pPr marL="68580" indent="0">
              <a:buNone/>
            </a:pPr>
            <a:endParaRPr lang="en-CA" dirty="0">
              <a:solidFill>
                <a:schemeClr val="tx1"/>
              </a:solidFill>
            </a:endParaRPr>
          </a:p>
          <a:p>
            <a:pPr marL="365760" lvl="1" indent="0">
              <a:buNone/>
            </a:pPr>
            <a:r>
              <a:rPr lang="en-CA" dirty="0">
                <a:solidFill>
                  <a:schemeClr val="tx1"/>
                </a:solidFill>
              </a:rPr>
              <a:t>public static </a:t>
            </a:r>
            <a:r>
              <a:rPr lang="en-CA" dirty="0" err="1">
                <a:solidFill>
                  <a:schemeClr val="tx1"/>
                </a:solidFill>
              </a:rPr>
              <a:t>returnType</a:t>
            </a:r>
            <a:r>
              <a:rPr lang="en-CA" dirty="0">
                <a:solidFill>
                  <a:schemeClr val="tx1"/>
                </a:solidFill>
              </a:rPr>
              <a:t> </a:t>
            </a:r>
            <a:r>
              <a:rPr lang="en-CA" dirty="0" err="1">
                <a:solidFill>
                  <a:schemeClr val="tx1"/>
                </a:solidFill>
              </a:rPr>
              <a:t>myMethod</a:t>
            </a:r>
            <a:r>
              <a:rPr lang="en-CA" dirty="0">
                <a:solidFill>
                  <a:schemeClr val="tx1"/>
                </a:solidFill>
              </a:rPr>
              <a:t>(</a:t>
            </a:r>
            <a:r>
              <a:rPr lang="en-CA" dirty="0" err="1">
                <a:solidFill>
                  <a:schemeClr val="tx1"/>
                </a:solidFill>
              </a:rPr>
              <a:t>params</a:t>
            </a:r>
            <a:r>
              <a:rPr lang="en-CA" dirty="0">
                <a:solidFill>
                  <a:schemeClr val="tx1"/>
                </a:solidFill>
              </a:rPr>
              <a:t>){…}</a:t>
            </a:r>
          </a:p>
          <a:p>
            <a:pPr marL="365760" lvl="1" indent="0">
              <a:buNone/>
            </a:pPr>
            <a:endParaRPr lang="en-CA" dirty="0">
              <a:solidFill>
                <a:schemeClr val="tx1"/>
              </a:solidFill>
            </a:endParaRPr>
          </a:p>
          <a:p>
            <a:r>
              <a:rPr lang="en-CA" dirty="0">
                <a:solidFill>
                  <a:schemeClr val="tx1"/>
                </a:solidFill>
              </a:rPr>
              <a:t>Static methods are invoked using the class name, in the same place you would normally put an object name</a:t>
            </a:r>
          </a:p>
          <a:p>
            <a:pPr marL="68580" indent="0">
              <a:buNone/>
            </a:pPr>
            <a:endParaRPr lang="en-CA" dirty="0">
              <a:solidFill>
                <a:schemeClr val="tx1"/>
              </a:solidFill>
            </a:endParaRPr>
          </a:p>
          <a:p>
            <a:pPr marL="365760" lvl="1" indent="0">
              <a:buNone/>
            </a:pPr>
            <a:r>
              <a:rPr lang="en-CA" dirty="0" err="1">
                <a:solidFill>
                  <a:schemeClr val="tx1"/>
                </a:solidFill>
              </a:rPr>
              <a:t>returnedValue</a:t>
            </a:r>
            <a:r>
              <a:rPr lang="en-CA" dirty="0">
                <a:solidFill>
                  <a:schemeClr val="tx1"/>
                </a:solidFill>
              </a:rPr>
              <a:t> = </a:t>
            </a:r>
            <a:r>
              <a:rPr lang="en-CA" dirty="0" err="1">
                <a:solidFill>
                  <a:schemeClr val="tx1"/>
                </a:solidFill>
              </a:rPr>
              <a:t>MyClass.myMethod</a:t>
            </a:r>
            <a:r>
              <a:rPr lang="en-CA" dirty="0">
                <a:solidFill>
                  <a:schemeClr val="tx1"/>
                </a:solidFill>
              </a:rPr>
              <a:t>(</a:t>
            </a:r>
            <a:r>
              <a:rPr lang="en-CA" dirty="0" err="1">
                <a:solidFill>
                  <a:schemeClr val="tx1"/>
                </a:solidFill>
              </a:rPr>
              <a:t>args</a:t>
            </a:r>
            <a:r>
              <a:rPr lang="en-CA" dirty="0">
                <a:solidFill>
                  <a:schemeClr val="tx1"/>
                </a:solidFill>
              </a:rPr>
              <a:t>);</a:t>
            </a:r>
          </a:p>
        </p:txBody>
      </p:sp>
    </p:spTree>
    <p:extLst>
      <p:ext uri="{BB962C8B-B14F-4D97-AF65-F5344CB8AC3E}">
        <p14:creationId xmlns:p14="http://schemas.microsoft.com/office/powerpoint/2010/main" val="292518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Stopping Privacy Leaks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solidFill>
                  <a:schemeClr val="tx1"/>
                </a:solidFill>
              </a:rPr>
              <a:t>We just observed how poorly defining a constructor can result in a privacy leak (being able to modify Person A’s instance variables through a copy-constructed Person B</a:t>
            </a:r>
          </a:p>
          <a:p>
            <a:r>
              <a:rPr lang="en-CA" dirty="0">
                <a:solidFill>
                  <a:srgbClr val="FF0000"/>
                </a:solidFill>
              </a:rPr>
              <a:t>A similar problem can occur with poorly defined accessor or </a:t>
            </a:r>
            <a:r>
              <a:rPr lang="en-CA" dirty="0" err="1">
                <a:solidFill>
                  <a:srgbClr val="FF0000"/>
                </a:solidFill>
              </a:rPr>
              <a:t>mutator</a:t>
            </a:r>
            <a:r>
              <a:rPr lang="en-CA" dirty="0">
                <a:solidFill>
                  <a:srgbClr val="FF0000"/>
                </a:solidFill>
              </a:rPr>
              <a:t> methods</a:t>
            </a:r>
          </a:p>
          <a:p>
            <a:pPr marL="365760" lvl="1" indent="0">
              <a:buNone/>
            </a:pPr>
            <a:endParaRPr lang="en-CA" dirty="0">
              <a:solidFill>
                <a:schemeClr val="tx1"/>
              </a:solidFill>
            </a:endParaRPr>
          </a:p>
          <a:p>
            <a:pPr marL="365760" lvl="1" indent="0">
              <a:buNone/>
            </a:pPr>
            <a:r>
              <a:rPr lang="en-CA" dirty="0">
                <a:solidFill>
                  <a:schemeClr val="tx1"/>
                </a:solidFill>
              </a:rPr>
              <a:t>public Date </a:t>
            </a:r>
            <a:r>
              <a:rPr lang="en-CA" dirty="0" err="1">
                <a:solidFill>
                  <a:schemeClr val="tx1"/>
                </a:solidFill>
              </a:rPr>
              <a:t>getBirthDate</a:t>
            </a:r>
            <a:r>
              <a:rPr lang="en-CA" dirty="0">
                <a:solidFill>
                  <a:schemeClr val="tx1"/>
                </a:solidFill>
              </a:rPr>
              <a:t>(){</a:t>
            </a:r>
          </a:p>
          <a:p>
            <a:pPr marL="365760" lvl="1" indent="0">
              <a:buNone/>
            </a:pPr>
            <a:r>
              <a:rPr lang="en-CA" dirty="0">
                <a:solidFill>
                  <a:schemeClr val="tx1"/>
                </a:solidFill>
              </a:rPr>
              <a:t>	return born;	//FAIL</a:t>
            </a:r>
          </a:p>
          <a:p>
            <a:pPr marL="365760" lvl="1" indent="0">
              <a:buNone/>
            </a:pPr>
            <a:r>
              <a:rPr lang="en-CA" dirty="0">
                <a:solidFill>
                  <a:schemeClr val="tx1"/>
                </a:solidFill>
              </a:rPr>
              <a:t>}</a:t>
            </a:r>
          </a:p>
          <a:p>
            <a:pPr marL="365760" lvl="1" indent="0">
              <a:buNone/>
            </a:pPr>
            <a:endParaRPr lang="en-CA" dirty="0">
              <a:solidFill>
                <a:schemeClr val="tx1"/>
              </a:solidFill>
            </a:endParaRPr>
          </a:p>
          <a:p>
            <a:pPr marL="365760" lvl="1" indent="0">
              <a:buNone/>
            </a:pPr>
            <a:r>
              <a:rPr lang="en-CA" dirty="0">
                <a:solidFill>
                  <a:schemeClr val="tx1"/>
                </a:solidFill>
              </a:rPr>
              <a:t>public Date </a:t>
            </a:r>
            <a:r>
              <a:rPr lang="en-CA" dirty="0" err="1">
                <a:solidFill>
                  <a:schemeClr val="tx1"/>
                </a:solidFill>
              </a:rPr>
              <a:t>getBirthDate</a:t>
            </a:r>
            <a:r>
              <a:rPr lang="en-CA" dirty="0">
                <a:solidFill>
                  <a:schemeClr val="tx1"/>
                </a:solidFill>
              </a:rPr>
              <a:t>(){</a:t>
            </a:r>
          </a:p>
          <a:p>
            <a:pPr marL="365760" lvl="1" indent="0">
              <a:buNone/>
            </a:pPr>
            <a:r>
              <a:rPr lang="en-CA" dirty="0">
                <a:solidFill>
                  <a:schemeClr val="tx1"/>
                </a:solidFill>
              </a:rPr>
              <a:t>	return new Date(born);	//SUCCESS</a:t>
            </a:r>
          </a:p>
          <a:p>
            <a:pPr marL="365760" lvl="1" indent="0">
              <a:buNone/>
            </a:pPr>
            <a:r>
              <a:rPr lang="en-CA" dirty="0">
                <a:solidFill>
                  <a:schemeClr val="tx1"/>
                </a:solidFill>
              </a:rPr>
              <a:t>}</a:t>
            </a:r>
          </a:p>
        </p:txBody>
      </p:sp>
    </p:spTree>
    <p:extLst>
      <p:ext uri="{BB962C8B-B14F-4D97-AF65-F5344CB8AC3E}">
        <p14:creationId xmlns:p14="http://schemas.microsoft.com/office/powerpoint/2010/main" val="230449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Deep Copy vs. Shallow Copy</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a:t>
            </a:r>
            <a:r>
              <a:rPr lang="en-CA" dirty="0">
                <a:solidFill>
                  <a:srgbClr val="FF0000"/>
                </a:solidFill>
              </a:rPr>
              <a:t>deep copy </a:t>
            </a:r>
            <a:r>
              <a:rPr lang="en-CA" dirty="0">
                <a:solidFill>
                  <a:schemeClr val="tx1"/>
                </a:solidFill>
              </a:rPr>
              <a:t>of an object is a copy that, with one exception, </a:t>
            </a:r>
            <a:r>
              <a:rPr lang="en-CA" dirty="0">
                <a:solidFill>
                  <a:srgbClr val="FF0000"/>
                </a:solidFill>
              </a:rPr>
              <a:t>has no references in common with the original</a:t>
            </a:r>
          </a:p>
          <a:p>
            <a:pPr lvl="1"/>
            <a:r>
              <a:rPr lang="en-CA" dirty="0">
                <a:solidFill>
                  <a:schemeClr val="tx1"/>
                </a:solidFill>
              </a:rPr>
              <a:t>The exception? References to immutable objects are allowed to be shared</a:t>
            </a:r>
          </a:p>
          <a:p>
            <a:pPr lvl="2"/>
            <a:r>
              <a:rPr lang="en-CA" dirty="0">
                <a:solidFill>
                  <a:schemeClr val="tx1"/>
                </a:solidFill>
              </a:rPr>
              <a:t>Why?</a:t>
            </a:r>
          </a:p>
          <a:p>
            <a:r>
              <a:rPr lang="en-CA" dirty="0">
                <a:solidFill>
                  <a:srgbClr val="FF0000"/>
                </a:solidFill>
              </a:rPr>
              <a:t>Any copy that is not a deep copy is called a shallow copy</a:t>
            </a:r>
          </a:p>
          <a:p>
            <a:pPr lvl="1"/>
            <a:r>
              <a:rPr lang="en-CA" dirty="0">
                <a:solidFill>
                  <a:schemeClr val="tx1"/>
                </a:solidFill>
              </a:rPr>
              <a:t>Shallow copying can create dangerous </a:t>
            </a:r>
            <a:r>
              <a:rPr lang="en-CA" dirty="0">
                <a:solidFill>
                  <a:srgbClr val="FF0000"/>
                </a:solidFill>
              </a:rPr>
              <a:t>privacy leaks </a:t>
            </a:r>
            <a:r>
              <a:rPr lang="en-CA" dirty="0">
                <a:solidFill>
                  <a:schemeClr val="tx1"/>
                </a:solidFill>
              </a:rPr>
              <a:t>in a program, leading to properties of objects being modified when you may not want them to be (likely by accident)</a:t>
            </a:r>
          </a:p>
        </p:txBody>
      </p:sp>
    </p:spTree>
    <p:extLst>
      <p:ext uri="{BB962C8B-B14F-4D97-AF65-F5344CB8AC3E}">
        <p14:creationId xmlns:p14="http://schemas.microsoft.com/office/powerpoint/2010/main" val="122490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Deep Copy vs. Shallow Copy</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A </a:t>
            </a:r>
            <a:r>
              <a:rPr lang="en-CA" dirty="0">
                <a:solidFill>
                  <a:srgbClr val="FF0000"/>
                </a:solidFill>
              </a:rPr>
              <a:t>deep copy </a:t>
            </a:r>
            <a:r>
              <a:rPr lang="en-CA" dirty="0">
                <a:solidFill>
                  <a:schemeClr val="tx1"/>
                </a:solidFill>
              </a:rPr>
              <a:t>of an object is a copy that, with one exception, </a:t>
            </a:r>
            <a:r>
              <a:rPr lang="en-CA" dirty="0">
                <a:solidFill>
                  <a:srgbClr val="FF0000"/>
                </a:solidFill>
              </a:rPr>
              <a:t>has no references in common with the original</a:t>
            </a:r>
          </a:p>
          <a:p>
            <a:pPr lvl="1"/>
            <a:r>
              <a:rPr lang="en-CA" dirty="0">
                <a:solidFill>
                  <a:schemeClr val="tx1"/>
                </a:solidFill>
              </a:rPr>
              <a:t>The exception? References to immutable objects are allowed to be shared</a:t>
            </a:r>
          </a:p>
          <a:p>
            <a:pPr lvl="2"/>
            <a:r>
              <a:rPr lang="en-CA" dirty="0">
                <a:solidFill>
                  <a:schemeClr val="tx1"/>
                </a:solidFill>
              </a:rPr>
              <a:t>Why? Because you can’t modify them, so no harm</a:t>
            </a:r>
          </a:p>
          <a:p>
            <a:r>
              <a:rPr lang="en-CA" dirty="0">
                <a:solidFill>
                  <a:srgbClr val="FF0000"/>
                </a:solidFill>
              </a:rPr>
              <a:t>Any copy that is not a deep copy is called a shallow copy</a:t>
            </a:r>
          </a:p>
          <a:p>
            <a:pPr lvl="1"/>
            <a:r>
              <a:rPr lang="en-CA" dirty="0">
                <a:solidFill>
                  <a:schemeClr val="tx1"/>
                </a:solidFill>
              </a:rPr>
              <a:t>Shallow copying can create dangerous </a:t>
            </a:r>
            <a:r>
              <a:rPr lang="en-CA" dirty="0">
                <a:solidFill>
                  <a:srgbClr val="FF0000"/>
                </a:solidFill>
              </a:rPr>
              <a:t>privacy leaks </a:t>
            </a:r>
            <a:r>
              <a:rPr lang="en-CA" dirty="0">
                <a:solidFill>
                  <a:schemeClr val="tx1"/>
                </a:solidFill>
              </a:rPr>
              <a:t>in a program, leading to properties of objects being modified when you may not want them to be (likely by accident)</a:t>
            </a:r>
          </a:p>
        </p:txBody>
      </p:sp>
    </p:spTree>
    <p:extLst>
      <p:ext uri="{BB962C8B-B14F-4D97-AF65-F5344CB8AC3E}">
        <p14:creationId xmlns:p14="http://schemas.microsoft.com/office/powerpoint/2010/main" val="4000007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Good Practice:</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chemeClr val="tx1"/>
                </a:solidFill>
              </a:rPr>
              <a:t>Define a class called student</a:t>
            </a:r>
          </a:p>
          <a:p>
            <a:pPr lvl="1"/>
            <a:r>
              <a:rPr lang="en-CA" dirty="0">
                <a:solidFill>
                  <a:schemeClr val="tx1"/>
                </a:solidFill>
              </a:rPr>
              <a:t>What attributes will define a student object?</a:t>
            </a:r>
          </a:p>
          <a:p>
            <a:pPr lvl="1"/>
            <a:r>
              <a:rPr lang="en-CA" dirty="0">
                <a:solidFill>
                  <a:schemeClr val="tx1"/>
                </a:solidFill>
              </a:rPr>
              <a:t>What capabilities does a student need?</a:t>
            </a:r>
          </a:p>
          <a:p>
            <a:pPr lvl="1"/>
            <a:r>
              <a:rPr lang="en-CA" dirty="0">
                <a:solidFill>
                  <a:schemeClr val="tx1"/>
                </a:solidFill>
              </a:rPr>
              <a:t>What constructors should be available?</a:t>
            </a:r>
          </a:p>
        </p:txBody>
      </p:sp>
    </p:spTree>
    <p:extLst>
      <p:ext uri="{BB962C8B-B14F-4D97-AF65-F5344CB8AC3E}">
        <p14:creationId xmlns:p14="http://schemas.microsoft.com/office/powerpoint/2010/main" val="68135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Methods</a:t>
            </a:r>
          </a:p>
        </p:txBody>
      </p:sp>
      <p:sp>
        <p:nvSpPr>
          <p:cNvPr id="3" name="Content Placeholder 2"/>
          <p:cNvSpPr>
            <a:spLocks noGrp="1"/>
          </p:cNvSpPr>
          <p:nvPr>
            <p:ph idx="1"/>
          </p:nvPr>
        </p:nvSpPr>
        <p:spPr>
          <a:xfrm>
            <a:off x="685800" y="1752600"/>
            <a:ext cx="7772400" cy="4724400"/>
          </a:xfrm>
        </p:spPr>
        <p:txBody>
          <a:bodyPr>
            <a:normAutofit fontScale="92500" lnSpcReduction="20000"/>
          </a:bodyPr>
          <a:lstStyle/>
          <a:p>
            <a:r>
              <a:rPr lang="en-CA" dirty="0"/>
              <a:t>A </a:t>
            </a:r>
            <a:r>
              <a:rPr lang="en-CA" dirty="0">
                <a:solidFill>
                  <a:srgbClr val="FF0000"/>
                </a:solidFill>
              </a:rPr>
              <a:t>static method is one that does not need an object in order to be called</a:t>
            </a:r>
          </a:p>
          <a:p>
            <a:r>
              <a:rPr lang="en-CA" dirty="0">
                <a:solidFill>
                  <a:schemeClr val="tx1"/>
                </a:solidFill>
              </a:rPr>
              <a:t>A static method belongs to a class, and its definition is given inside of a class definition</a:t>
            </a:r>
          </a:p>
          <a:p>
            <a:r>
              <a:rPr lang="en-CA" dirty="0">
                <a:solidFill>
                  <a:schemeClr val="tx1"/>
                </a:solidFill>
              </a:rPr>
              <a:t>When a static method is defined, the keyword </a:t>
            </a:r>
            <a:r>
              <a:rPr lang="en-CA" dirty="0">
                <a:solidFill>
                  <a:srgbClr val="FF0000"/>
                </a:solidFill>
              </a:rPr>
              <a:t>static</a:t>
            </a:r>
            <a:r>
              <a:rPr lang="en-CA" dirty="0">
                <a:solidFill>
                  <a:schemeClr val="tx1"/>
                </a:solidFill>
              </a:rPr>
              <a:t> is used in the method header</a:t>
            </a:r>
          </a:p>
          <a:p>
            <a:pPr lvl="1"/>
            <a:r>
              <a:rPr lang="en-CA" dirty="0">
                <a:solidFill>
                  <a:schemeClr val="accent1">
                    <a:lumMod val="75000"/>
                  </a:schemeClr>
                </a:solidFill>
              </a:rPr>
              <a:t>Where have we seen a static method before? </a:t>
            </a:r>
            <a:r>
              <a:rPr lang="en-CA" dirty="0">
                <a:solidFill>
                  <a:schemeClr val="tx1"/>
                </a:solidFill>
              </a:rPr>
              <a:t>Main</a:t>
            </a:r>
          </a:p>
          <a:p>
            <a:pPr marL="68580" indent="0">
              <a:buNone/>
            </a:pPr>
            <a:endParaRPr lang="en-CA" dirty="0">
              <a:solidFill>
                <a:schemeClr val="tx1"/>
              </a:solidFill>
            </a:endParaRPr>
          </a:p>
          <a:p>
            <a:pPr marL="365760" lvl="1" indent="0">
              <a:buNone/>
            </a:pPr>
            <a:r>
              <a:rPr lang="en-CA" dirty="0">
                <a:solidFill>
                  <a:schemeClr val="tx1"/>
                </a:solidFill>
              </a:rPr>
              <a:t>public static </a:t>
            </a:r>
            <a:r>
              <a:rPr lang="en-CA" dirty="0" err="1">
                <a:solidFill>
                  <a:schemeClr val="tx1"/>
                </a:solidFill>
              </a:rPr>
              <a:t>returnType</a:t>
            </a:r>
            <a:r>
              <a:rPr lang="en-CA" dirty="0">
                <a:solidFill>
                  <a:schemeClr val="tx1"/>
                </a:solidFill>
              </a:rPr>
              <a:t> </a:t>
            </a:r>
            <a:r>
              <a:rPr lang="en-CA" dirty="0" err="1">
                <a:solidFill>
                  <a:schemeClr val="tx1"/>
                </a:solidFill>
              </a:rPr>
              <a:t>myMethod</a:t>
            </a:r>
            <a:r>
              <a:rPr lang="en-CA" dirty="0">
                <a:solidFill>
                  <a:schemeClr val="tx1"/>
                </a:solidFill>
              </a:rPr>
              <a:t>(</a:t>
            </a:r>
            <a:r>
              <a:rPr lang="en-CA" dirty="0" err="1">
                <a:solidFill>
                  <a:schemeClr val="tx1"/>
                </a:solidFill>
              </a:rPr>
              <a:t>params</a:t>
            </a:r>
            <a:r>
              <a:rPr lang="en-CA" dirty="0">
                <a:solidFill>
                  <a:schemeClr val="tx1"/>
                </a:solidFill>
              </a:rPr>
              <a:t>){…}</a:t>
            </a:r>
          </a:p>
          <a:p>
            <a:pPr marL="365760" lvl="1" indent="0">
              <a:buNone/>
            </a:pPr>
            <a:endParaRPr lang="en-CA" dirty="0">
              <a:solidFill>
                <a:schemeClr val="tx1"/>
              </a:solidFill>
            </a:endParaRPr>
          </a:p>
          <a:p>
            <a:r>
              <a:rPr lang="en-CA" dirty="0">
                <a:solidFill>
                  <a:schemeClr val="tx1"/>
                </a:solidFill>
              </a:rPr>
              <a:t>Static methods are invoked using the class name, in the same place you would normally put an object name</a:t>
            </a:r>
          </a:p>
          <a:p>
            <a:pPr marL="68580" indent="0">
              <a:buNone/>
            </a:pPr>
            <a:endParaRPr lang="en-CA" dirty="0">
              <a:solidFill>
                <a:schemeClr val="tx1"/>
              </a:solidFill>
            </a:endParaRPr>
          </a:p>
          <a:p>
            <a:pPr marL="365760" lvl="1" indent="0">
              <a:buNone/>
            </a:pPr>
            <a:r>
              <a:rPr lang="en-CA" dirty="0" err="1">
                <a:solidFill>
                  <a:schemeClr val="tx1"/>
                </a:solidFill>
              </a:rPr>
              <a:t>returnedValue</a:t>
            </a:r>
            <a:r>
              <a:rPr lang="en-CA" dirty="0">
                <a:solidFill>
                  <a:schemeClr val="tx1"/>
                </a:solidFill>
              </a:rPr>
              <a:t> = </a:t>
            </a:r>
            <a:r>
              <a:rPr lang="en-CA" dirty="0" err="1">
                <a:solidFill>
                  <a:schemeClr val="tx1"/>
                </a:solidFill>
              </a:rPr>
              <a:t>MyClass.myMethod</a:t>
            </a:r>
            <a:r>
              <a:rPr lang="en-CA" dirty="0">
                <a:solidFill>
                  <a:schemeClr val="tx1"/>
                </a:solidFill>
              </a:rPr>
              <a:t>(</a:t>
            </a:r>
            <a:r>
              <a:rPr lang="en-CA" dirty="0" err="1">
                <a:solidFill>
                  <a:schemeClr val="tx1"/>
                </a:solidFill>
              </a:rPr>
              <a:t>args</a:t>
            </a:r>
            <a:r>
              <a:rPr lang="en-CA" dirty="0">
                <a:solidFill>
                  <a:schemeClr val="tx1"/>
                </a:solidFill>
              </a:rPr>
              <a:t>);</a:t>
            </a:r>
          </a:p>
        </p:txBody>
      </p:sp>
    </p:spTree>
    <p:extLst>
      <p:ext uri="{BB962C8B-B14F-4D97-AF65-F5344CB8AC3E}">
        <p14:creationId xmlns:p14="http://schemas.microsoft.com/office/powerpoint/2010/main" val="323375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Methods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 </a:t>
            </a:r>
            <a:r>
              <a:rPr lang="en-CA" dirty="0">
                <a:solidFill>
                  <a:srgbClr val="FF0000"/>
                </a:solidFill>
              </a:rPr>
              <a:t>static method cannot refer to instance variables</a:t>
            </a:r>
            <a:r>
              <a:rPr lang="en-CA" dirty="0"/>
              <a:t> inside of its body, and </a:t>
            </a:r>
            <a:r>
              <a:rPr lang="en-CA" dirty="0">
                <a:solidFill>
                  <a:srgbClr val="FF0000"/>
                </a:solidFill>
              </a:rPr>
              <a:t>cannot invoke instance (</a:t>
            </a:r>
            <a:r>
              <a:rPr lang="en-CA" dirty="0" err="1">
                <a:solidFill>
                  <a:srgbClr val="FF0000"/>
                </a:solidFill>
              </a:rPr>
              <a:t>nonstatic</a:t>
            </a:r>
            <a:r>
              <a:rPr lang="en-CA" dirty="0">
                <a:solidFill>
                  <a:srgbClr val="FF0000"/>
                </a:solidFill>
              </a:rPr>
              <a:t>) methods </a:t>
            </a:r>
            <a:r>
              <a:rPr lang="en-CA" dirty="0"/>
              <a:t>either</a:t>
            </a:r>
          </a:p>
          <a:p>
            <a:pPr lvl="1"/>
            <a:r>
              <a:rPr lang="en-CA" dirty="0">
                <a:solidFill>
                  <a:schemeClr val="accent1">
                    <a:lumMod val="75000"/>
                  </a:schemeClr>
                </a:solidFill>
              </a:rPr>
              <a:t>Why?</a:t>
            </a:r>
          </a:p>
          <a:p>
            <a:pPr lvl="1"/>
            <a:endParaRPr lang="en-CA" dirty="0">
              <a:solidFill>
                <a:schemeClr val="accent1">
                  <a:lumMod val="75000"/>
                </a:schemeClr>
              </a:solidFill>
            </a:endParaRPr>
          </a:p>
        </p:txBody>
      </p:sp>
    </p:spTree>
    <p:extLst>
      <p:ext uri="{BB962C8B-B14F-4D97-AF65-F5344CB8AC3E}">
        <p14:creationId xmlns:p14="http://schemas.microsoft.com/office/powerpoint/2010/main" val="331917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Methods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t>A </a:t>
            </a:r>
            <a:r>
              <a:rPr lang="en-CA" dirty="0">
                <a:solidFill>
                  <a:srgbClr val="FF0000"/>
                </a:solidFill>
              </a:rPr>
              <a:t>static method cannot refer to instance variables</a:t>
            </a:r>
            <a:r>
              <a:rPr lang="en-CA" dirty="0"/>
              <a:t> inside of its body, and </a:t>
            </a:r>
            <a:r>
              <a:rPr lang="en-CA" dirty="0">
                <a:solidFill>
                  <a:srgbClr val="FF0000"/>
                </a:solidFill>
              </a:rPr>
              <a:t>cannot invoke instance (</a:t>
            </a:r>
            <a:r>
              <a:rPr lang="en-CA" dirty="0" err="1">
                <a:solidFill>
                  <a:srgbClr val="FF0000"/>
                </a:solidFill>
              </a:rPr>
              <a:t>nonstatic</a:t>
            </a:r>
            <a:r>
              <a:rPr lang="en-CA" dirty="0">
                <a:solidFill>
                  <a:srgbClr val="FF0000"/>
                </a:solidFill>
              </a:rPr>
              <a:t>) methods </a:t>
            </a:r>
            <a:r>
              <a:rPr lang="en-CA" dirty="0"/>
              <a:t>either</a:t>
            </a:r>
          </a:p>
          <a:p>
            <a:pPr lvl="1"/>
            <a:r>
              <a:rPr lang="en-CA" dirty="0">
                <a:solidFill>
                  <a:schemeClr val="accent1">
                    <a:lumMod val="75000"/>
                  </a:schemeClr>
                </a:solidFill>
              </a:rPr>
              <a:t>Why?</a:t>
            </a:r>
          </a:p>
          <a:p>
            <a:pPr lvl="2"/>
            <a:r>
              <a:rPr lang="en-CA" dirty="0">
                <a:solidFill>
                  <a:schemeClr val="tx1"/>
                </a:solidFill>
              </a:rPr>
              <a:t>Because we call static methods without reference to an object, therefore we have no object to refer to within static methods</a:t>
            </a:r>
          </a:p>
          <a:p>
            <a:pPr lvl="1"/>
            <a:r>
              <a:rPr lang="en-CA" dirty="0">
                <a:solidFill>
                  <a:srgbClr val="FF0000"/>
                </a:solidFill>
              </a:rPr>
              <a:t>Static methods can only invoke other static methods or use static variables</a:t>
            </a:r>
          </a:p>
          <a:p>
            <a:pPr lvl="1"/>
            <a:r>
              <a:rPr lang="en-CA" dirty="0">
                <a:solidFill>
                  <a:schemeClr val="tx1"/>
                </a:solidFill>
              </a:rPr>
              <a:t>However, </a:t>
            </a:r>
            <a:r>
              <a:rPr lang="en-CA" dirty="0" err="1">
                <a:solidFill>
                  <a:schemeClr val="tx1"/>
                </a:solidFill>
              </a:rPr>
              <a:t>nonstatic</a:t>
            </a:r>
            <a:r>
              <a:rPr lang="en-CA" dirty="0">
                <a:solidFill>
                  <a:schemeClr val="tx1"/>
                </a:solidFill>
              </a:rPr>
              <a:t> methods can call static methods and use static variables as well</a:t>
            </a:r>
          </a:p>
        </p:txBody>
      </p:sp>
    </p:spTree>
    <p:extLst>
      <p:ext uri="{BB962C8B-B14F-4D97-AF65-F5344CB8AC3E}">
        <p14:creationId xmlns:p14="http://schemas.microsoft.com/office/powerpoint/2010/main" val="286516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Methods</a:t>
            </a:r>
          </a:p>
        </p:txBody>
      </p:sp>
      <p:sp>
        <p:nvSpPr>
          <p:cNvPr id="3" name="Content Placeholder 2"/>
          <p:cNvSpPr>
            <a:spLocks noGrp="1"/>
          </p:cNvSpPr>
          <p:nvPr>
            <p:ph idx="1"/>
          </p:nvPr>
        </p:nvSpPr>
        <p:spPr>
          <a:xfrm>
            <a:off x="685800" y="1752600"/>
            <a:ext cx="7772400" cy="4724400"/>
          </a:xfrm>
        </p:spPr>
        <p:txBody>
          <a:bodyPr>
            <a:normAutofit/>
          </a:bodyPr>
          <a:lstStyle/>
          <a:p>
            <a:r>
              <a:rPr lang="en-CA" dirty="0">
                <a:solidFill>
                  <a:srgbClr val="FF0000"/>
                </a:solidFill>
              </a:rPr>
              <a:t>You can put main in any class</a:t>
            </a:r>
          </a:p>
          <a:p>
            <a:pPr lvl="1"/>
            <a:r>
              <a:rPr lang="en-CA" dirty="0">
                <a:solidFill>
                  <a:schemeClr val="tx1"/>
                </a:solidFill>
              </a:rPr>
              <a:t>Again, only one copy per program</a:t>
            </a:r>
          </a:p>
          <a:p>
            <a:pPr lvl="1"/>
            <a:r>
              <a:rPr lang="en-CA" dirty="0">
                <a:solidFill>
                  <a:schemeClr val="tx1"/>
                </a:solidFill>
              </a:rPr>
              <a:t>But the class containing your main method need not be a basic class with just main in it</a:t>
            </a:r>
          </a:p>
          <a:p>
            <a:pPr lvl="2"/>
            <a:r>
              <a:rPr lang="en-CA" dirty="0">
                <a:solidFill>
                  <a:schemeClr val="tx1"/>
                </a:solidFill>
              </a:rPr>
              <a:t>It could be a class that you instantiate object from</a:t>
            </a:r>
          </a:p>
          <a:p>
            <a:pPr lvl="1"/>
            <a:r>
              <a:rPr lang="en-CA" dirty="0">
                <a:solidFill>
                  <a:schemeClr val="tx1"/>
                </a:solidFill>
              </a:rPr>
              <a:t>The main method is static, so it can only call other static methods within the class</a:t>
            </a:r>
          </a:p>
          <a:p>
            <a:pPr lvl="1"/>
            <a:r>
              <a:rPr lang="en-CA" dirty="0">
                <a:solidFill>
                  <a:schemeClr val="accent1">
                    <a:lumMod val="75000"/>
                  </a:schemeClr>
                </a:solidFill>
              </a:rPr>
              <a:t>Let’s look at a code example (Temperature)</a:t>
            </a:r>
          </a:p>
        </p:txBody>
      </p:sp>
    </p:spTree>
    <p:extLst>
      <p:ext uri="{BB962C8B-B14F-4D97-AF65-F5344CB8AC3E}">
        <p14:creationId xmlns:p14="http://schemas.microsoft.com/office/powerpoint/2010/main" val="292791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Variables</a:t>
            </a:r>
          </a:p>
        </p:txBody>
      </p:sp>
      <p:sp>
        <p:nvSpPr>
          <p:cNvPr id="3" name="Content Placeholder 2"/>
          <p:cNvSpPr>
            <a:spLocks noGrp="1"/>
          </p:cNvSpPr>
          <p:nvPr>
            <p:ph idx="1"/>
          </p:nvPr>
        </p:nvSpPr>
        <p:spPr>
          <a:xfrm>
            <a:off x="685800" y="1752600"/>
            <a:ext cx="7772400" cy="4724400"/>
          </a:xfrm>
        </p:spPr>
        <p:txBody>
          <a:bodyPr>
            <a:normAutofit fontScale="92500"/>
          </a:bodyPr>
          <a:lstStyle/>
          <a:p>
            <a:r>
              <a:rPr lang="en-CA" dirty="0"/>
              <a:t>A </a:t>
            </a:r>
            <a:r>
              <a:rPr lang="en-CA" dirty="0">
                <a:solidFill>
                  <a:srgbClr val="FF0000"/>
                </a:solidFill>
              </a:rPr>
              <a:t>static variable </a:t>
            </a:r>
            <a:r>
              <a:rPr lang="en-CA" dirty="0"/>
              <a:t>is a variable that </a:t>
            </a:r>
            <a:r>
              <a:rPr lang="en-CA" dirty="0">
                <a:solidFill>
                  <a:srgbClr val="FF0000"/>
                </a:solidFill>
              </a:rPr>
              <a:t>belongs to the class as a whole</a:t>
            </a:r>
            <a:r>
              <a:rPr lang="en-CA" dirty="0"/>
              <a:t>, and </a:t>
            </a:r>
            <a:r>
              <a:rPr lang="en-CA" dirty="0">
                <a:solidFill>
                  <a:srgbClr val="FF0000"/>
                </a:solidFill>
              </a:rPr>
              <a:t>not to any one object</a:t>
            </a:r>
          </a:p>
          <a:p>
            <a:pPr lvl="1"/>
            <a:r>
              <a:rPr lang="en-CA" dirty="0">
                <a:solidFill>
                  <a:schemeClr val="tx1"/>
                </a:solidFill>
              </a:rPr>
              <a:t>There is only one copy of a static variable across an entire class, unlike instance variables where each object has its own copy</a:t>
            </a:r>
          </a:p>
          <a:p>
            <a:r>
              <a:rPr lang="en-CA" dirty="0">
                <a:solidFill>
                  <a:srgbClr val="FF0000"/>
                </a:solidFill>
              </a:rPr>
              <a:t>All objects of the class can read and modify a static variable belonging to the class</a:t>
            </a:r>
          </a:p>
          <a:p>
            <a:r>
              <a:rPr lang="en-CA" dirty="0">
                <a:solidFill>
                  <a:schemeClr val="tx1"/>
                </a:solidFill>
              </a:rPr>
              <a:t>Static methods cannot access instance variables, but static methods can access static variables</a:t>
            </a:r>
          </a:p>
          <a:p>
            <a:r>
              <a:rPr lang="en-CA" dirty="0">
                <a:solidFill>
                  <a:schemeClr val="tx1"/>
                </a:solidFill>
              </a:rPr>
              <a:t>Static variables are declared like instance variables, except you add the modifier static</a:t>
            </a:r>
          </a:p>
          <a:p>
            <a:endParaRPr lang="en-CA" dirty="0">
              <a:solidFill>
                <a:schemeClr val="tx1"/>
              </a:solidFill>
            </a:endParaRPr>
          </a:p>
          <a:p>
            <a:pPr marL="365760" lvl="1" indent="0">
              <a:buNone/>
            </a:pPr>
            <a:r>
              <a:rPr lang="en-CA" dirty="0">
                <a:solidFill>
                  <a:schemeClr val="tx1"/>
                </a:solidFill>
              </a:rPr>
              <a:t>private static </a:t>
            </a:r>
            <a:r>
              <a:rPr lang="en-CA" dirty="0" err="1">
                <a:solidFill>
                  <a:schemeClr val="tx1"/>
                </a:solidFill>
              </a:rPr>
              <a:t>int</a:t>
            </a:r>
            <a:r>
              <a:rPr lang="en-CA" dirty="0">
                <a:solidFill>
                  <a:schemeClr val="tx1"/>
                </a:solidFill>
              </a:rPr>
              <a:t> </a:t>
            </a:r>
            <a:r>
              <a:rPr lang="en-CA" dirty="0" err="1">
                <a:solidFill>
                  <a:schemeClr val="tx1"/>
                </a:solidFill>
              </a:rPr>
              <a:t>myStaticVariable</a:t>
            </a:r>
            <a:r>
              <a:rPr lang="en-CA" dirty="0">
                <a:solidFill>
                  <a:schemeClr val="tx1"/>
                </a:solidFill>
              </a:rPr>
              <a:t>;</a:t>
            </a:r>
          </a:p>
        </p:txBody>
      </p:sp>
    </p:spTree>
    <p:extLst>
      <p:ext uri="{BB962C8B-B14F-4D97-AF65-F5344CB8AC3E}">
        <p14:creationId xmlns:p14="http://schemas.microsoft.com/office/powerpoint/2010/main" val="34643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a:bodyPr>
          <a:lstStyle/>
          <a:p>
            <a:r>
              <a:rPr lang="en-CA" sz="3600" dirty="0"/>
              <a:t>Static Variables</a:t>
            </a:r>
          </a:p>
        </p:txBody>
      </p:sp>
      <p:sp>
        <p:nvSpPr>
          <p:cNvPr id="3" name="Content Placeholder 2"/>
          <p:cNvSpPr>
            <a:spLocks noGrp="1"/>
          </p:cNvSpPr>
          <p:nvPr>
            <p:ph idx="1"/>
          </p:nvPr>
        </p:nvSpPr>
        <p:spPr>
          <a:xfrm>
            <a:off x="685800" y="1752600"/>
            <a:ext cx="7772400" cy="4724400"/>
          </a:xfrm>
        </p:spPr>
        <p:txBody>
          <a:bodyPr>
            <a:normAutofit fontScale="92500" lnSpcReduction="10000"/>
          </a:bodyPr>
          <a:lstStyle/>
          <a:p>
            <a:r>
              <a:rPr lang="en-CA" dirty="0"/>
              <a:t>Static variables can be declared and initialized at the same time, just like any other variable</a:t>
            </a:r>
          </a:p>
          <a:p>
            <a:endParaRPr lang="en-CA" dirty="0">
              <a:solidFill>
                <a:schemeClr val="tx1"/>
              </a:solidFill>
            </a:endParaRPr>
          </a:p>
          <a:p>
            <a:pPr marL="365760" lvl="1" indent="0">
              <a:buNone/>
            </a:pPr>
            <a:r>
              <a:rPr lang="en-CA" dirty="0">
                <a:solidFill>
                  <a:schemeClr val="tx1"/>
                </a:solidFill>
              </a:rPr>
              <a:t>private static </a:t>
            </a:r>
            <a:r>
              <a:rPr lang="en-CA" dirty="0" err="1">
                <a:solidFill>
                  <a:schemeClr val="tx1"/>
                </a:solidFill>
              </a:rPr>
              <a:t>int</a:t>
            </a:r>
            <a:r>
              <a:rPr lang="en-CA" dirty="0">
                <a:solidFill>
                  <a:schemeClr val="tx1"/>
                </a:solidFill>
              </a:rPr>
              <a:t> </a:t>
            </a:r>
            <a:r>
              <a:rPr lang="en-CA" dirty="0" err="1">
                <a:solidFill>
                  <a:schemeClr val="tx1"/>
                </a:solidFill>
              </a:rPr>
              <a:t>myStaticVariable</a:t>
            </a:r>
            <a:r>
              <a:rPr lang="en-CA" dirty="0">
                <a:solidFill>
                  <a:schemeClr val="tx1"/>
                </a:solidFill>
              </a:rPr>
              <a:t> = 0;</a:t>
            </a:r>
          </a:p>
          <a:p>
            <a:endParaRPr lang="en-CA" dirty="0">
              <a:solidFill>
                <a:schemeClr val="tx1"/>
              </a:solidFill>
            </a:endParaRPr>
          </a:p>
          <a:p>
            <a:r>
              <a:rPr lang="en-CA" dirty="0">
                <a:solidFill>
                  <a:schemeClr val="tx1"/>
                </a:solidFill>
              </a:rPr>
              <a:t>If not explicitly initialized, a static variable will be </a:t>
            </a:r>
            <a:r>
              <a:rPr lang="en-CA" dirty="0">
                <a:solidFill>
                  <a:srgbClr val="FF0000"/>
                </a:solidFill>
              </a:rPr>
              <a:t>automatically initialized </a:t>
            </a:r>
            <a:r>
              <a:rPr lang="en-CA" dirty="0">
                <a:solidFill>
                  <a:schemeClr val="tx1"/>
                </a:solidFill>
              </a:rPr>
              <a:t>to a default value where possible</a:t>
            </a:r>
          </a:p>
          <a:p>
            <a:pPr lvl="1"/>
            <a:r>
              <a:rPr lang="en-CA" dirty="0">
                <a:solidFill>
                  <a:schemeClr val="tx1"/>
                </a:solidFill>
              </a:rPr>
              <a:t>Static </a:t>
            </a:r>
            <a:r>
              <a:rPr lang="en-CA" dirty="0" err="1">
                <a:solidFill>
                  <a:schemeClr val="tx1"/>
                </a:solidFill>
              </a:rPr>
              <a:t>boolean</a:t>
            </a:r>
            <a:r>
              <a:rPr lang="en-CA" dirty="0">
                <a:solidFill>
                  <a:schemeClr val="tx1"/>
                </a:solidFill>
              </a:rPr>
              <a:t> variables are initialized to false</a:t>
            </a:r>
          </a:p>
          <a:p>
            <a:pPr lvl="1"/>
            <a:r>
              <a:rPr lang="en-CA" dirty="0">
                <a:solidFill>
                  <a:schemeClr val="tx1"/>
                </a:solidFill>
              </a:rPr>
              <a:t>Other primitives are initialized to their zero</a:t>
            </a:r>
          </a:p>
          <a:p>
            <a:pPr lvl="1"/>
            <a:r>
              <a:rPr lang="en-CA" dirty="0">
                <a:solidFill>
                  <a:schemeClr val="tx1"/>
                </a:solidFill>
              </a:rPr>
              <a:t>Object static variables are initialized to null</a:t>
            </a:r>
          </a:p>
          <a:p>
            <a:r>
              <a:rPr lang="en-CA" dirty="0">
                <a:solidFill>
                  <a:schemeClr val="tx1"/>
                </a:solidFill>
              </a:rPr>
              <a:t>It is always preferable to </a:t>
            </a:r>
            <a:r>
              <a:rPr lang="en-CA" dirty="0">
                <a:solidFill>
                  <a:srgbClr val="FF0000"/>
                </a:solidFill>
              </a:rPr>
              <a:t>explicitly initialize static variables rather than leave them to defaults</a:t>
            </a:r>
          </a:p>
        </p:txBody>
      </p:sp>
    </p:spTree>
    <p:extLst>
      <p:ext uri="{BB962C8B-B14F-4D97-AF65-F5344CB8AC3E}">
        <p14:creationId xmlns:p14="http://schemas.microsoft.com/office/powerpoint/2010/main" val="3764095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8705</TotalTime>
  <Words>2700</Words>
  <Application>Microsoft Office PowerPoint</Application>
  <PresentationFormat>On-screen Show (4:3)</PresentationFormat>
  <Paragraphs>240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Century Gothic</vt:lpstr>
      <vt:lpstr>Wingdings</vt:lpstr>
      <vt:lpstr>Wingdings 2</vt:lpstr>
      <vt:lpstr>Austin</vt:lpstr>
      <vt:lpstr>Static Members</vt:lpstr>
      <vt:lpstr>Outline</vt:lpstr>
      <vt:lpstr>Static Methods</vt:lpstr>
      <vt:lpstr>Static Methods</vt:lpstr>
      <vt:lpstr>Static Methods</vt:lpstr>
      <vt:lpstr>Static Methods</vt:lpstr>
      <vt:lpstr>Static Methods</vt:lpstr>
      <vt:lpstr>Static Variables</vt:lpstr>
      <vt:lpstr>Static Variables</vt:lpstr>
      <vt:lpstr>Static Variables</vt:lpstr>
      <vt:lpstr>Wrapper Classes</vt:lpstr>
      <vt:lpstr>Wrapper Classes</vt:lpstr>
      <vt:lpstr>Wrapper Classes</vt:lpstr>
      <vt:lpstr>Wrapper Classes</vt:lpstr>
      <vt:lpstr>Wrapper Classes</vt:lpstr>
      <vt:lpstr>Wrapper Classes</vt:lpstr>
      <vt:lpstr>The Constant null</vt:lpstr>
      <vt:lpstr>The new Operator and Anonymous Objects</vt:lpstr>
      <vt:lpstr>An Example:</vt:lpstr>
      <vt:lpstr>An Example:</vt:lpstr>
      <vt:lpstr>Class Invariants</vt:lpstr>
      <vt:lpstr>Class Invariants</vt:lpstr>
      <vt:lpstr>The equals Method</vt:lpstr>
      <vt:lpstr>The toString Method</vt:lpstr>
      <vt:lpstr>Copy Constructors</vt:lpstr>
      <vt:lpstr>Copy Constructors</vt:lpstr>
      <vt:lpstr>Mutable and Immutable</vt:lpstr>
      <vt:lpstr>Mutable and Immutable</vt:lpstr>
      <vt:lpstr>Mutable and Immutable</vt:lpstr>
      <vt:lpstr>Stopping Privacy Leaks</vt:lpstr>
      <vt:lpstr>Deep Copy vs. Shallow Copy</vt:lpstr>
      <vt:lpstr>Deep Copy vs. Shallow Copy</vt:lpstr>
      <vt:lpstr>Good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dc:creator>
  <cp:lastModifiedBy>r s</cp:lastModifiedBy>
  <cp:revision>648</cp:revision>
  <dcterms:created xsi:type="dcterms:W3CDTF">2006-08-16T00:00:00Z</dcterms:created>
  <dcterms:modified xsi:type="dcterms:W3CDTF">2017-05-18T23:50:41Z</dcterms:modified>
</cp:coreProperties>
</file>