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2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295" r:id="rId15"/>
    <p:sldId id="317" r:id="rId16"/>
    <p:sldId id="318" r:id="rId17"/>
    <p:sldId id="296" r:id="rId18"/>
    <p:sldId id="319" r:id="rId19"/>
    <p:sldId id="320" r:id="rId20"/>
    <p:sldId id="297" r:id="rId21"/>
    <p:sldId id="321" r:id="rId22"/>
    <p:sldId id="298" r:id="rId23"/>
    <p:sldId id="322" r:id="rId24"/>
    <p:sldId id="323" r:id="rId25"/>
    <p:sldId id="324" r:id="rId26"/>
    <p:sldId id="325" r:id="rId27"/>
    <p:sldId id="326" r:id="rId28"/>
    <p:sldId id="299" r:id="rId29"/>
    <p:sldId id="327" r:id="rId30"/>
    <p:sldId id="328" r:id="rId31"/>
    <p:sldId id="329" r:id="rId32"/>
    <p:sldId id="300" r:id="rId33"/>
    <p:sldId id="330" r:id="rId34"/>
    <p:sldId id="331" r:id="rId35"/>
    <p:sldId id="301" r:id="rId36"/>
    <p:sldId id="302" r:id="rId37"/>
    <p:sldId id="332" r:id="rId38"/>
    <p:sldId id="333" r:id="rId39"/>
    <p:sldId id="334" r:id="rId40"/>
    <p:sldId id="303" r:id="rId41"/>
    <p:sldId id="335" r:id="rId42"/>
    <p:sldId id="336" r:id="rId43"/>
    <p:sldId id="342" r:id="rId44"/>
    <p:sldId id="337" r:id="rId45"/>
    <p:sldId id="304" r:id="rId46"/>
    <p:sldId id="340" r:id="rId47"/>
    <p:sldId id="341" r:id="rId48"/>
    <p:sldId id="338" r:id="rId49"/>
    <p:sldId id="305" r:id="rId50"/>
    <p:sldId id="306" r:id="rId51"/>
    <p:sldId id="343" r:id="rId52"/>
    <p:sldId id="339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641240"/>
            <a:ext cx="3313355" cy="1702160"/>
          </a:xfrm>
        </p:spPr>
        <p:txBody>
          <a:bodyPr>
            <a:normAutofit/>
          </a:bodyPr>
          <a:lstStyle/>
          <a:p>
            <a:r>
              <a:rPr lang="en-CA" dirty="0"/>
              <a:t>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876800"/>
            <a:ext cx="3309803" cy="126062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Ryan Scott</a:t>
            </a:r>
          </a:p>
          <a:p>
            <a:r>
              <a:rPr lang="en-CA" dirty="0"/>
              <a:t>PhD Student</a:t>
            </a:r>
            <a:br>
              <a:rPr lang="en-CA" dirty="0"/>
            </a:br>
            <a:r>
              <a:rPr lang="en-CA" dirty="0"/>
              <a:t>Computer Science</a:t>
            </a:r>
          </a:p>
          <a:p>
            <a:r>
              <a:rPr lang="en-CA" dirty="0"/>
              <a:t>University of Windsor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65895" y="762000"/>
            <a:ext cx="3309803" cy="126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03-60-212</a:t>
            </a:r>
            <a:br>
              <a:rPr lang="en-CA" dirty="0">
                <a:solidFill>
                  <a:schemeClr val="bg1"/>
                </a:solidFill>
              </a:rPr>
            </a:b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Object-Oriented Programming in Java</a:t>
            </a:r>
          </a:p>
        </p:txBody>
      </p:sp>
    </p:spTree>
    <p:extLst>
      <p:ext uri="{BB962C8B-B14F-4D97-AF65-F5344CB8AC3E}">
        <p14:creationId xmlns:p14="http://schemas.microsoft.com/office/powerpoint/2010/main" val="175318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Defining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An example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number of indexed variables in an array is called the </a:t>
            </a:r>
            <a:r>
              <a:rPr lang="en-CA" dirty="0">
                <a:solidFill>
                  <a:srgbClr val="FF0000"/>
                </a:solidFill>
              </a:rPr>
              <a:t>length</a:t>
            </a:r>
            <a:r>
              <a:rPr lang="en-CA" dirty="0">
                <a:solidFill>
                  <a:schemeClr val="tx1"/>
                </a:solidFill>
              </a:rPr>
              <a:t> or size of the array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</a:t>
            </a:r>
            <a:r>
              <a:rPr lang="en-CA" dirty="0">
                <a:solidFill>
                  <a:srgbClr val="FF0000"/>
                </a:solidFill>
              </a:rPr>
              <a:t>indexed variables </a:t>
            </a:r>
            <a:r>
              <a:rPr lang="en-CA" dirty="0">
                <a:solidFill>
                  <a:schemeClr val="tx1"/>
                </a:solidFill>
              </a:rPr>
              <a:t>are then numbered starting with zero (“</a:t>
            </a:r>
            <a:r>
              <a:rPr lang="en-CA" dirty="0">
                <a:solidFill>
                  <a:srgbClr val="FF0000"/>
                </a:solidFill>
              </a:rPr>
              <a:t>zero-indexed</a:t>
            </a:r>
            <a:r>
              <a:rPr lang="en-CA" dirty="0">
                <a:solidFill>
                  <a:schemeClr val="tx1"/>
                </a:solidFill>
              </a:rPr>
              <a:t>”), and ending with the integer that is one less than the length of the array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double[] score;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score[0], score[1], score[2], </a:t>
            </a:r>
            <a:r>
              <a:rPr lang="en-CA" dirty="0">
                <a:solidFill>
                  <a:srgbClr val="FF0000"/>
                </a:solidFill>
              </a:rPr>
              <a:t>score[3]</a:t>
            </a:r>
            <a:r>
              <a:rPr lang="en-CA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95600" y="5029200"/>
          <a:ext cx="2971800" cy="35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31660923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99704209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908574467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944130606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96268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121255"/>
              </p:ext>
            </p:extLst>
          </p:nvPr>
        </p:nvGraphicFramePr>
        <p:xfrm>
          <a:off x="2895600" y="5384800"/>
          <a:ext cx="29718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394328265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7939506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60920123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074951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4.3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95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12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Creating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An example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To create an array, use the </a:t>
            </a:r>
            <a:r>
              <a:rPr lang="en-CA" dirty="0">
                <a:solidFill>
                  <a:srgbClr val="FF0000"/>
                </a:solidFill>
              </a:rPr>
              <a:t>new</a:t>
            </a:r>
            <a:r>
              <a:rPr lang="en-CA" dirty="0">
                <a:solidFill>
                  <a:schemeClr val="tx1"/>
                </a:solidFill>
              </a:rPr>
              <a:t> keyword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value passed inside [] is the </a:t>
            </a:r>
            <a:r>
              <a:rPr lang="en-CA" dirty="0">
                <a:solidFill>
                  <a:srgbClr val="FF0000"/>
                </a:solidFill>
              </a:rPr>
              <a:t>length of the array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value can be an integer (&gt;=0) or it can be a variable (evaluating to &gt;= 0)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arraySize</a:t>
            </a:r>
            <a:r>
              <a:rPr lang="en-CA" dirty="0">
                <a:solidFill>
                  <a:schemeClr val="tx1"/>
                </a:solidFill>
              </a:rPr>
              <a:t> = 4;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score = new double[</a:t>
            </a:r>
            <a:r>
              <a:rPr lang="en-CA" dirty="0" err="1">
                <a:solidFill>
                  <a:schemeClr val="tx1"/>
                </a:solidFill>
              </a:rPr>
              <a:t>arraySize</a:t>
            </a:r>
            <a:r>
              <a:rPr lang="en-CA" dirty="0">
                <a:solidFill>
                  <a:schemeClr val="tx1"/>
                </a:solidFill>
              </a:rPr>
              <a:t>];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	or..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double[] score = new double[4];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612427"/>
              </p:ext>
            </p:extLst>
          </p:nvPr>
        </p:nvGraphicFramePr>
        <p:xfrm>
          <a:off x="4267200" y="3997960"/>
          <a:ext cx="2971800" cy="35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31660923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99704209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908574467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944130606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96268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134591"/>
              </p:ext>
            </p:extLst>
          </p:nvPr>
        </p:nvGraphicFramePr>
        <p:xfrm>
          <a:off x="4267200" y="4353560"/>
          <a:ext cx="29718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394328265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7939506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60920123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074951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95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43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Creating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An example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Length</a:t>
            </a:r>
            <a:r>
              <a:rPr lang="en-CA" dirty="0">
                <a:solidFill>
                  <a:schemeClr val="tx1"/>
                </a:solidFill>
              </a:rPr>
              <a:t> can be determined at runtime (</a:t>
            </a:r>
            <a:r>
              <a:rPr lang="en-CA" dirty="0" err="1">
                <a:solidFill>
                  <a:schemeClr val="tx1"/>
                </a:solidFill>
              </a:rPr>
              <a:t>ie</a:t>
            </a:r>
            <a:r>
              <a:rPr lang="en-CA" dirty="0">
                <a:solidFill>
                  <a:schemeClr val="tx1"/>
                </a:solidFill>
              </a:rPr>
              <a:t> from file)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Arrays can have indexed variables of </a:t>
            </a:r>
            <a:r>
              <a:rPr lang="en-CA" dirty="0">
                <a:solidFill>
                  <a:srgbClr val="FF0000"/>
                </a:solidFill>
              </a:rPr>
              <a:t>any type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All indexed variables are of the same type in an array, called the base type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arraySize</a:t>
            </a:r>
            <a:r>
              <a:rPr lang="en-CA" dirty="0">
                <a:solidFill>
                  <a:schemeClr val="tx1"/>
                </a:solidFill>
              </a:rPr>
              <a:t> = 4;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score = new double[</a:t>
            </a:r>
            <a:r>
              <a:rPr lang="en-CA" dirty="0" err="1">
                <a:solidFill>
                  <a:schemeClr val="tx1"/>
                </a:solidFill>
              </a:rPr>
              <a:t>arraySize</a:t>
            </a:r>
            <a:r>
              <a:rPr lang="en-CA" dirty="0">
                <a:solidFill>
                  <a:schemeClr val="tx1"/>
                </a:solidFill>
              </a:rPr>
              <a:t>];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	or..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double[] score = new double[4];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461761"/>
              </p:ext>
            </p:extLst>
          </p:nvPr>
        </p:nvGraphicFramePr>
        <p:xfrm>
          <a:off x="4267200" y="3997960"/>
          <a:ext cx="2971800" cy="35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31660923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99704209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908574467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944130606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96268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798994"/>
              </p:ext>
            </p:extLst>
          </p:nvPr>
        </p:nvGraphicFramePr>
        <p:xfrm>
          <a:off x="4267200" y="4353560"/>
          <a:ext cx="29718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394328265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7939506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60920123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074951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95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47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Creating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Other examples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BaseType</a:t>
            </a:r>
            <a:r>
              <a:rPr lang="en-CA" dirty="0">
                <a:solidFill>
                  <a:schemeClr val="tx1"/>
                </a:solidFill>
              </a:rPr>
              <a:t>[] </a:t>
            </a:r>
            <a:r>
              <a:rPr lang="en-CA" dirty="0" err="1">
                <a:solidFill>
                  <a:schemeClr val="tx1"/>
                </a:solidFill>
              </a:rPr>
              <a:t>ArrayName</a:t>
            </a:r>
            <a:r>
              <a:rPr lang="en-CA" dirty="0">
                <a:solidFill>
                  <a:schemeClr val="tx1"/>
                </a:solidFill>
              </a:rPr>
              <a:t> = new </a:t>
            </a:r>
            <a:r>
              <a:rPr lang="en-CA" dirty="0" err="1">
                <a:solidFill>
                  <a:schemeClr val="tx1"/>
                </a:solidFill>
              </a:rPr>
              <a:t>BaseType</a:t>
            </a:r>
            <a:r>
              <a:rPr lang="en-CA" dirty="0">
                <a:solidFill>
                  <a:schemeClr val="tx1"/>
                </a:solidFill>
              </a:rPr>
              <a:t>[size];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char[] line = new char[80];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double[] reading = new double[count];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Person[] specimen = new Person[100];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129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Accessing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Each array element can be used just like any other single variable by referring to it using an </a:t>
            </a:r>
            <a:r>
              <a:rPr lang="en-CA" dirty="0">
                <a:solidFill>
                  <a:srgbClr val="FF0000"/>
                </a:solidFill>
              </a:rPr>
              <a:t>indexed expression</a:t>
            </a:r>
          </a:p>
          <a:p>
            <a:pPr lvl="1"/>
            <a:endParaRPr lang="en-CA" dirty="0"/>
          </a:p>
          <a:p>
            <a:pPr marL="365760" lvl="1" indent="0">
              <a:buNone/>
            </a:pPr>
            <a:r>
              <a:rPr lang="en-CA" dirty="0"/>
              <a:t>double </a:t>
            </a:r>
            <a:r>
              <a:rPr lang="en-CA" dirty="0" err="1"/>
              <a:t>firstScore</a:t>
            </a:r>
            <a:r>
              <a:rPr lang="en-CA" dirty="0"/>
              <a:t> = score[0];</a:t>
            </a:r>
          </a:p>
          <a:p>
            <a:pPr marL="365760" lvl="1" indent="0">
              <a:buNone/>
            </a:pPr>
            <a:endParaRPr lang="en-CA" dirty="0"/>
          </a:p>
          <a:p>
            <a:r>
              <a:rPr lang="en-CA" dirty="0">
                <a:solidFill>
                  <a:srgbClr val="FF0000"/>
                </a:solidFill>
              </a:rPr>
              <a:t>The array itself </a:t>
            </a:r>
            <a:r>
              <a:rPr lang="en-CA" dirty="0">
                <a:solidFill>
                  <a:schemeClr val="tx1"/>
                </a:solidFill>
              </a:rPr>
              <a:t>(the entire collected of indexed variables) </a:t>
            </a:r>
            <a:r>
              <a:rPr lang="en-CA" dirty="0">
                <a:solidFill>
                  <a:srgbClr val="FF0000"/>
                </a:solidFill>
              </a:rPr>
              <a:t>can be referred to</a:t>
            </a:r>
            <a:r>
              <a:rPr lang="en-CA" dirty="0">
                <a:solidFill>
                  <a:schemeClr val="tx1"/>
                </a:solidFill>
              </a:rPr>
              <a:t> using the array name (without any square brackets)</a:t>
            </a:r>
          </a:p>
          <a:p>
            <a:r>
              <a:rPr lang="en-CA" dirty="0">
                <a:solidFill>
                  <a:schemeClr val="tx1"/>
                </a:solidFill>
              </a:rPr>
              <a:t>The name of the array is a reference to the array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Thus, arrays behave like objects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1189592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Accessing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Arrays are technically objects (more on this later)</a:t>
            </a:r>
          </a:p>
          <a:p>
            <a:r>
              <a:rPr lang="en-CA" dirty="0"/>
              <a:t>Therefore </a:t>
            </a:r>
            <a:r>
              <a:rPr lang="en-CA" dirty="0">
                <a:solidFill>
                  <a:srgbClr val="FF0000"/>
                </a:solidFill>
              </a:rPr>
              <a:t>arrays have instance variables</a:t>
            </a:r>
          </a:p>
          <a:p>
            <a:r>
              <a:rPr lang="en-CA" dirty="0">
                <a:solidFill>
                  <a:schemeClr val="tx1"/>
                </a:solidFill>
              </a:rPr>
              <a:t>One such variable is length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Pretty self-explanatory</a:t>
            </a:r>
          </a:p>
          <a:p>
            <a:r>
              <a:rPr lang="en-CA" dirty="0">
                <a:solidFill>
                  <a:schemeClr val="tx1"/>
                </a:solidFill>
              </a:rPr>
              <a:t>When an array is created, the instance variable length is automatically set to its size</a:t>
            </a:r>
          </a:p>
          <a:p>
            <a:r>
              <a:rPr lang="en-CA" dirty="0">
                <a:solidFill>
                  <a:schemeClr val="tx1"/>
                </a:solidFill>
              </a:rPr>
              <a:t>The value of length cannot be changed, other than by creating an entirely new array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len</a:t>
            </a:r>
            <a:r>
              <a:rPr lang="en-CA" dirty="0">
                <a:solidFill>
                  <a:schemeClr val="tx1"/>
                </a:solidFill>
              </a:rPr>
              <a:t> = </a:t>
            </a:r>
            <a:r>
              <a:rPr lang="en-CA" dirty="0" err="1">
                <a:solidFill>
                  <a:schemeClr val="tx1"/>
                </a:solidFill>
              </a:rPr>
              <a:t>score.length</a:t>
            </a:r>
            <a:r>
              <a:rPr lang="en-CA" dirty="0">
                <a:solidFill>
                  <a:schemeClr val="tx1"/>
                </a:solidFill>
              </a:rPr>
              <a:t>; //</a:t>
            </a:r>
            <a:r>
              <a:rPr lang="en-CA" dirty="0" err="1">
                <a:solidFill>
                  <a:schemeClr val="tx1"/>
                </a:solidFill>
              </a:rPr>
              <a:t>len</a:t>
            </a:r>
            <a:r>
              <a:rPr lang="en-CA" dirty="0">
                <a:solidFill>
                  <a:schemeClr val="tx1"/>
                </a:solidFill>
              </a:rPr>
              <a:t> is set to 4</a:t>
            </a:r>
          </a:p>
        </p:txBody>
      </p:sp>
    </p:spTree>
    <p:extLst>
      <p:ext uri="{BB962C8B-B14F-4D97-AF65-F5344CB8AC3E}">
        <p14:creationId xmlns:p14="http://schemas.microsoft.com/office/powerpoint/2010/main" val="2988061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Accessing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Pitfall: </a:t>
            </a:r>
            <a:r>
              <a:rPr lang="en-CA" dirty="0">
                <a:solidFill>
                  <a:srgbClr val="FF0000"/>
                </a:solidFill>
              </a:rPr>
              <a:t>Array Index Out of Bounds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You will see this at least a few times in your life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Array indices always start with zero and end with length-1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most common programming error with arrays is using a nonexistent array index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If you use a nonexistent array index, the index is said to be out of bounds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Trying to reach an out of bounds index will cause the program to terminate with a runtime error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Array index out of bounds most commonly occurs on the first or last iteration of the loop processing the array (check those first!)</a:t>
            </a:r>
          </a:p>
        </p:txBody>
      </p:sp>
    </p:spTree>
    <p:extLst>
      <p:ext uri="{BB962C8B-B14F-4D97-AF65-F5344CB8AC3E}">
        <p14:creationId xmlns:p14="http://schemas.microsoft.com/office/powerpoint/2010/main" val="3697872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Initializing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An array can be </a:t>
            </a:r>
            <a:r>
              <a:rPr lang="en-CA" dirty="0">
                <a:solidFill>
                  <a:srgbClr val="FF0000"/>
                </a:solidFill>
              </a:rPr>
              <a:t>initialized</a:t>
            </a:r>
            <a:r>
              <a:rPr lang="en-CA" dirty="0"/>
              <a:t> when it is declared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Values for the indexed variables are enclosed in braces (“{” and “}”) and comma-separated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array size is automatically set to the number of values in the braces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[] age = {2, 12, 1};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>
                <a:solidFill>
                  <a:schemeClr val="tx1"/>
                </a:solidFill>
              </a:rPr>
              <a:t>Given the above array age, </a:t>
            </a:r>
            <a:r>
              <a:rPr lang="en-CA" dirty="0" err="1">
                <a:solidFill>
                  <a:schemeClr val="tx1"/>
                </a:solidFill>
              </a:rPr>
              <a:t>age.length</a:t>
            </a:r>
            <a:r>
              <a:rPr lang="en-CA" dirty="0">
                <a:solidFill>
                  <a:schemeClr val="tx1"/>
                </a:solidFill>
              </a:rPr>
              <a:t> has a value of 3</a:t>
            </a:r>
          </a:p>
        </p:txBody>
      </p:sp>
    </p:spTree>
    <p:extLst>
      <p:ext uri="{BB962C8B-B14F-4D97-AF65-F5344CB8AC3E}">
        <p14:creationId xmlns:p14="http://schemas.microsoft.com/office/powerpoint/2010/main" val="749421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Initializing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Another way to initialize an array is by </a:t>
            </a:r>
            <a:r>
              <a:rPr lang="en-CA" dirty="0">
                <a:solidFill>
                  <a:srgbClr val="FF0000"/>
                </a:solidFill>
              </a:rPr>
              <a:t>using a for loop</a:t>
            </a:r>
            <a:r>
              <a:rPr lang="en-CA" dirty="0"/>
              <a:t> to iterate through all of the uninitialized elements</a:t>
            </a:r>
          </a:p>
          <a:p>
            <a:r>
              <a:rPr lang="en-CA" dirty="0">
                <a:solidFill>
                  <a:schemeClr val="tx1"/>
                </a:solidFill>
              </a:rPr>
              <a:t>If the elements of an array are not initialized explicitly, they will automatically be initialized to the default value for their base type (null for objects)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double[] reading = new double[100];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for (</a:t>
            </a: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 index = 0; index &lt; </a:t>
            </a:r>
            <a:r>
              <a:rPr lang="en-CA" dirty="0" err="1">
                <a:solidFill>
                  <a:schemeClr val="tx1"/>
                </a:solidFill>
              </a:rPr>
              <a:t>reading.length</a:t>
            </a:r>
            <a:r>
              <a:rPr lang="en-CA" dirty="0">
                <a:solidFill>
                  <a:schemeClr val="tx1"/>
                </a:solidFill>
              </a:rPr>
              <a:t>; index++){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reading[index] = 42.0;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1962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Initializing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solidFill>
                  <a:srgbClr val="FF0000"/>
                </a:solidFill>
              </a:rPr>
              <a:t>Arrays of characters are not strings!</a:t>
            </a:r>
          </a:p>
          <a:p>
            <a:r>
              <a:rPr lang="en-CA" dirty="0">
                <a:solidFill>
                  <a:schemeClr val="tx1"/>
                </a:solidFill>
              </a:rPr>
              <a:t>Even though an array of characters is conceptually a string (a list of characters), an array of characters is not an object of the class String</a:t>
            </a:r>
          </a:p>
          <a:p>
            <a:r>
              <a:rPr lang="en-CA" dirty="0">
                <a:solidFill>
                  <a:schemeClr val="tx1"/>
                </a:solidFill>
              </a:rPr>
              <a:t>An array of characters can be converted to an object of type String, however</a:t>
            </a:r>
          </a:p>
          <a:p>
            <a:r>
              <a:rPr lang="en-CA" dirty="0">
                <a:solidFill>
                  <a:schemeClr val="tx1"/>
                </a:solidFill>
              </a:rPr>
              <a:t>The class String has a constructor that has a single parameter of type char[]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Using this constructor creates an entirely independent copy of the array, but as a String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char[] a = {‘A’, ‘B’, ‘C’};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//String s = a; //FAIL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String s = new String(a); //SUCCESS</a:t>
            </a:r>
          </a:p>
        </p:txBody>
      </p:sp>
    </p:spTree>
    <p:extLst>
      <p:ext uri="{BB962C8B-B14F-4D97-AF65-F5344CB8AC3E}">
        <p14:creationId xmlns:p14="http://schemas.microsoft.com/office/powerpoint/2010/main" val="66063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Intro to Arrays</a:t>
            </a:r>
          </a:p>
          <a:p>
            <a:r>
              <a:rPr lang="en-CA" dirty="0"/>
              <a:t>Defining an Array</a:t>
            </a:r>
          </a:p>
          <a:p>
            <a:r>
              <a:rPr lang="en-CA" dirty="0"/>
              <a:t>Creating an Array</a:t>
            </a:r>
          </a:p>
          <a:p>
            <a:r>
              <a:rPr lang="en-CA" dirty="0"/>
              <a:t>Accessing an Array</a:t>
            </a:r>
          </a:p>
          <a:p>
            <a:r>
              <a:rPr lang="en-CA" dirty="0"/>
              <a:t>Initializing Arrays</a:t>
            </a:r>
          </a:p>
          <a:p>
            <a:r>
              <a:rPr lang="en-CA" dirty="0"/>
              <a:t>Arrays are Objects</a:t>
            </a:r>
          </a:p>
          <a:p>
            <a:r>
              <a:rPr lang="en-CA" dirty="0"/>
              <a:t>Nonprimitive Arrays</a:t>
            </a:r>
          </a:p>
          <a:p>
            <a:r>
              <a:rPr lang="en-CA" dirty="0"/>
              <a:t>Arrays as Parameters</a:t>
            </a:r>
          </a:p>
          <a:p>
            <a:r>
              <a:rPr lang="en-CA" dirty="0"/>
              <a:t>Use of = and == With Arrays</a:t>
            </a:r>
          </a:p>
          <a:p>
            <a:r>
              <a:rPr lang="en-CA" dirty="0"/>
              <a:t>Arguments to the Main Methods</a:t>
            </a:r>
          </a:p>
          <a:p>
            <a:r>
              <a:rPr lang="en-CA" dirty="0"/>
              <a:t>Returning Arrays</a:t>
            </a:r>
          </a:p>
          <a:p>
            <a:r>
              <a:rPr lang="en-CA" dirty="0"/>
              <a:t>The For-Each Loop</a:t>
            </a:r>
          </a:p>
          <a:p>
            <a:r>
              <a:rPr lang="en-CA" dirty="0"/>
              <a:t>Privacy Leaks With Array Instance Variables</a:t>
            </a:r>
          </a:p>
          <a:p>
            <a:r>
              <a:rPr lang="en-CA" dirty="0"/>
              <a:t>Multidimensional Arrays</a:t>
            </a:r>
          </a:p>
          <a:p>
            <a:r>
              <a:rPr lang="en-CA" dirty="0"/>
              <a:t>Using the Length Instance Variable</a:t>
            </a:r>
          </a:p>
          <a:p>
            <a:r>
              <a:rPr lang="en-CA" dirty="0"/>
              <a:t>Ragged Arrays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2966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Arrays are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Like class type objects, </a:t>
            </a:r>
            <a:r>
              <a:rPr lang="en-CA" dirty="0">
                <a:solidFill>
                  <a:srgbClr val="FF0000"/>
                </a:solidFill>
              </a:rPr>
              <a:t>a variable of an array type holds a reference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Therefore arrays are objects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 variable of an array type holds the address of where the array object is stored in memory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An array can be viewed as a collection of index variables, and also as a single item whose value is a collection of values of a base type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An array names the collection as a single item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A new expression creates the array object and allocates the object in memory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An assignment statement places a reference to the memory address of the array in an array variable</a:t>
            </a:r>
          </a:p>
        </p:txBody>
      </p:sp>
    </p:spTree>
    <p:extLst>
      <p:ext uri="{BB962C8B-B14F-4D97-AF65-F5344CB8AC3E}">
        <p14:creationId xmlns:p14="http://schemas.microsoft.com/office/powerpoint/2010/main" val="3033645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Arrays are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Note that a single assignment operation occurs when creating an array, and thus </a:t>
            </a:r>
            <a:r>
              <a:rPr lang="en-CA" dirty="0">
                <a:solidFill>
                  <a:srgbClr val="FF0000"/>
                </a:solidFill>
              </a:rPr>
              <a:t>an array variable contains a single value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memory address (reference) to the array</a:t>
            </a:r>
          </a:p>
          <a:p>
            <a:r>
              <a:rPr lang="en-CA" dirty="0">
                <a:solidFill>
                  <a:schemeClr val="tx1"/>
                </a:solidFill>
              </a:rPr>
              <a:t>Since an array is a reference type, </a:t>
            </a:r>
            <a:r>
              <a:rPr lang="en-CA" dirty="0">
                <a:solidFill>
                  <a:srgbClr val="FF0000"/>
                </a:solidFill>
              </a:rPr>
              <a:t>the behaviour of arrays with respect to assignment, equality testing, and parameter passing are the same as they are for class type objects</a:t>
            </a:r>
          </a:p>
        </p:txBody>
      </p:sp>
    </p:spTree>
    <p:extLst>
      <p:ext uri="{BB962C8B-B14F-4D97-AF65-F5344CB8AC3E}">
        <p14:creationId xmlns:p14="http://schemas.microsoft.com/office/powerpoint/2010/main" val="3871201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Nonprimitive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The base type of an array can be a class type</a:t>
            </a:r>
          </a:p>
          <a:p>
            <a:pPr lvl="1"/>
            <a:endParaRPr lang="en-CA" dirty="0"/>
          </a:p>
          <a:p>
            <a:pPr marL="365760" lvl="1" indent="0">
              <a:buNone/>
            </a:pPr>
            <a:r>
              <a:rPr lang="en-CA" dirty="0"/>
              <a:t>Date[] </a:t>
            </a:r>
            <a:r>
              <a:rPr lang="en-CA" dirty="0" err="1"/>
              <a:t>holidayList</a:t>
            </a:r>
            <a:r>
              <a:rPr lang="en-CA" dirty="0"/>
              <a:t> = new Date[20];</a:t>
            </a:r>
          </a:p>
          <a:p>
            <a:pPr marL="365760" lvl="1" indent="0">
              <a:buNone/>
            </a:pPr>
            <a:endParaRPr lang="en-CA" dirty="0"/>
          </a:p>
          <a:p>
            <a:r>
              <a:rPr lang="en-CA" dirty="0">
                <a:solidFill>
                  <a:schemeClr val="tx1"/>
                </a:solidFill>
              </a:rPr>
              <a:t>The above example creates 20 indexed variables of type Date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It does not create 20 objects of the class Date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Default initialization for each of the indexed variables is null, as they are class type objects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Any attempt to refer to any indexed variable with only the default initialization would result in a </a:t>
            </a:r>
            <a:r>
              <a:rPr lang="en-CA" dirty="0">
                <a:solidFill>
                  <a:srgbClr val="FF0000"/>
                </a:solidFill>
              </a:rPr>
              <a:t>null pointer exception</a:t>
            </a:r>
          </a:p>
        </p:txBody>
      </p:sp>
    </p:spTree>
    <p:extLst>
      <p:ext uri="{BB962C8B-B14F-4D97-AF65-F5344CB8AC3E}">
        <p14:creationId xmlns:p14="http://schemas.microsoft.com/office/powerpoint/2010/main" val="481218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Nonprimitive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Like any other object, </a:t>
            </a:r>
            <a:r>
              <a:rPr lang="en-CA" dirty="0">
                <a:solidFill>
                  <a:srgbClr val="FF0000"/>
                </a:solidFill>
              </a:rPr>
              <a:t>each of the indexed variables requires separate invocation of a constructor </a:t>
            </a:r>
            <a:r>
              <a:rPr lang="en-CA" dirty="0"/>
              <a:t>(using new, either one-by-one or in a for loop) to create an object to refer to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Once that is done for all indexed variables, each of the indexed variables can be referenced without error because each one holds the memory address of a Date object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holidayList</a:t>
            </a:r>
            <a:r>
              <a:rPr lang="en-CA" dirty="0">
                <a:solidFill>
                  <a:schemeClr val="tx1"/>
                </a:solidFill>
              </a:rPr>
              <a:t>[0] = new Date();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…</a:t>
            </a: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holidayList</a:t>
            </a:r>
            <a:r>
              <a:rPr lang="en-CA" dirty="0">
                <a:solidFill>
                  <a:schemeClr val="tx1"/>
                </a:solidFill>
              </a:rPr>
              <a:t>[19] = new Date();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	or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for (</a:t>
            </a: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 = 0;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 &lt; </a:t>
            </a:r>
            <a:r>
              <a:rPr lang="en-CA" dirty="0" err="1">
                <a:solidFill>
                  <a:schemeClr val="tx1"/>
                </a:solidFill>
              </a:rPr>
              <a:t>holidayList.length</a:t>
            </a:r>
            <a:r>
              <a:rPr lang="en-CA" dirty="0">
                <a:solidFill>
                  <a:schemeClr val="tx1"/>
                </a:solidFill>
              </a:rPr>
              <a:t>;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++){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</a:t>
            </a:r>
            <a:r>
              <a:rPr lang="en-CA" dirty="0" err="1">
                <a:solidFill>
                  <a:schemeClr val="tx1"/>
                </a:solidFill>
              </a:rPr>
              <a:t>holidayList</a:t>
            </a:r>
            <a:r>
              <a:rPr lang="en-CA" dirty="0">
                <a:solidFill>
                  <a:schemeClr val="tx1"/>
                </a:solidFill>
              </a:rPr>
              <a:t>[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] = new Date();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4105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Arrays as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solidFill>
                  <a:srgbClr val="FF0000"/>
                </a:solidFill>
              </a:rPr>
              <a:t>Both array indexed variables and entire arrays can be used as arguments to any method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An indexed variable can be an argument to a method in exactly the same way that any other variable of the array base type can be an argument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double [] a = new double[10]; //all elements = 0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>
                <a:solidFill>
                  <a:schemeClr val="tx1"/>
                </a:solidFill>
              </a:rPr>
              <a:t>Given </a:t>
            </a:r>
            <a:r>
              <a:rPr lang="en-CA" dirty="0" err="1">
                <a:solidFill>
                  <a:schemeClr val="tx1"/>
                </a:solidFill>
              </a:rPr>
              <a:t>myMethod</a:t>
            </a:r>
            <a:r>
              <a:rPr lang="en-CA" dirty="0">
                <a:solidFill>
                  <a:schemeClr val="tx1"/>
                </a:solidFill>
              </a:rPr>
              <a:t>, which takes an argument of type double, all of the following are legal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 = 4;</a:t>
            </a: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myMethod</a:t>
            </a:r>
            <a:r>
              <a:rPr lang="en-CA" dirty="0">
                <a:solidFill>
                  <a:schemeClr val="tx1"/>
                </a:solidFill>
              </a:rPr>
              <a:t>(a[3]);</a:t>
            </a: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myMethod</a:t>
            </a:r>
            <a:r>
              <a:rPr lang="en-CA" dirty="0">
                <a:solidFill>
                  <a:schemeClr val="tx1"/>
                </a:solidFill>
              </a:rPr>
              <a:t>(a[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282906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Arrays as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CA" dirty="0">
                <a:solidFill>
                  <a:srgbClr val="FF0000"/>
                </a:solidFill>
              </a:rPr>
              <a:t>An argument to a method may be an entire array</a:t>
            </a:r>
          </a:p>
          <a:p>
            <a:r>
              <a:rPr lang="en-CA" dirty="0">
                <a:solidFill>
                  <a:schemeClr val="tx1"/>
                </a:solidFill>
              </a:rPr>
              <a:t>Array arguments behave like objects of any class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Therefore, a method can change the values stored in the indexed variables of an array argument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However, one may not try to replace the entire original array with a new (does not work, only affects the variable local to the function)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 method with an array parameter must specify the base type of the array only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It does not need to specify the length of the array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</a:t>
            </a: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myOtherMethod</a:t>
            </a:r>
            <a:r>
              <a:rPr lang="en-CA" dirty="0">
                <a:solidFill>
                  <a:schemeClr val="tx1"/>
                </a:solidFill>
              </a:rPr>
              <a:t> (</a:t>
            </a:r>
            <a:r>
              <a:rPr lang="en-CA" dirty="0" err="1">
                <a:solidFill>
                  <a:schemeClr val="tx1"/>
                </a:solidFill>
              </a:rPr>
              <a:t>BaseType</a:t>
            </a:r>
            <a:r>
              <a:rPr lang="en-CA" dirty="0">
                <a:solidFill>
                  <a:schemeClr val="tx1"/>
                </a:solidFill>
              </a:rPr>
              <a:t>[] </a:t>
            </a:r>
            <a:r>
              <a:rPr lang="en-CA" dirty="0" err="1">
                <a:solidFill>
                  <a:schemeClr val="tx1"/>
                </a:solidFill>
              </a:rPr>
              <a:t>btArray</a:t>
            </a:r>
            <a:r>
              <a:rPr lang="en-CA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5960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Arrays as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For instance, the following method specifies an array of double to use as its single argument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class </a:t>
            </a:r>
            <a:r>
              <a:rPr lang="en-CA" dirty="0" err="1">
                <a:solidFill>
                  <a:schemeClr val="tx1"/>
                </a:solidFill>
              </a:rPr>
              <a:t>SampleClass</a:t>
            </a:r>
            <a:r>
              <a:rPr lang="en-CA" dirty="0">
                <a:solidFill>
                  <a:schemeClr val="tx1"/>
                </a:solidFill>
              </a:rPr>
              <a:t> {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public static void </a:t>
            </a:r>
            <a:r>
              <a:rPr lang="en-CA" dirty="0" err="1">
                <a:solidFill>
                  <a:schemeClr val="tx1"/>
                </a:solidFill>
              </a:rPr>
              <a:t>doubleElements</a:t>
            </a:r>
            <a:r>
              <a:rPr lang="en-CA" dirty="0">
                <a:solidFill>
                  <a:schemeClr val="tx1"/>
                </a:solidFill>
              </a:rPr>
              <a:t>(double[] a){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	</a:t>
            </a: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	for (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 = 0;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 &lt; </a:t>
            </a:r>
            <a:r>
              <a:rPr lang="en-CA" dirty="0" err="1">
                <a:solidFill>
                  <a:schemeClr val="tx1"/>
                </a:solidFill>
              </a:rPr>
              <a:t>a.length</a:t>
            </a:r>
            <a:r>
              <a:rPr lang="en-CA" dirty="0">
                <a:solidFill>
                  <a:schemeClr val="tx1"/>
                </a:solidFill>
              </a:rPr>
              <a:t>;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++){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		a[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] = a[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]*2;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	}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}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6076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Arrays as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With two arrays of double defined as follows…</a:t>
            </a:r>
          </a:p>
          <a:p>
            <a:pPr marL="365760" lvl="1" indent="0">
              <a:buNone/>
            </a:pPr>
            <a:endParaRPr lang="en-CA" dirty="0"/>
          </a:p>
          <a:p>
            <a:pPr marL="365760" lvl="1" indent="0">
              <a:buNone/>
            </a:pPr>
            <a:r>
              <a:rPr lang="en-CA" dirty="0"/>
              <a:t>double[] a = new double[10];</a:t>
            </a:r>
          </a:p>
          <a:p>
            <a:pPr marL="365760" lvl="1" indent="0">
              <a:buNone/>
            </a:pPr>
            <a:r>
              <a:rPr lang="en-CA" dirty="0"/>
              <a:t>double[] b = new double[30];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rgbClr val="FF0000"/>
                </a:solidFill>
              </a:rPr>
              <a:t>No square brackets are used when an entire array is passed as an argument to a method</a:t>
            </a:r>
          </a:p>
          <a:p>
            <a:r>
              <a:rPr lang="en-CA" dirty="0">
                <a:solidFill>
                  <a:schemeClr val="tx1"/>
                </a:solidFill>
              </a:rPr>
              <a:t>Note that any method that specifies an array for a parameter </a:t>
            </a:r>
            <a:r>
              <a:rPr lang="en-CA" dirty="0">
                <a:solidFill>
                  <a:srgbClr val="FF0000"/>
                </a:solidFill>
              </a:rPr>
              <a:t>can take an array of any length</a:t>
            </a:r>
          </a:p>
          <a:p>
            <a:r>
              <a:rPr lang="en-CA" dirty="0" err="1">
                <a:solidFill>
                  <a:schemeClr val="tx1"/>
                </a:solidFill>
              </a:rPr>
              <a:t>doubleElements</a:t>
            </a:r>
            <a:r>
              <a:rPr lang="en-CA" dirty="0">
                <a:solidFill>
                  <a:schemeClr val="tx1"/>
                </a:solidFill>
              </a:rPr>
              <a:t> from the class </a:t>
            </a:r>
            <a:r>
              <a:rPr lang="en-CA" dirty="0" err="1">
                <a:solidFill>
                  <a:schemeClr val="tx1"/>
                </a:solidFill>
              </a:rPr>
              <a:t>SampleClass</a:t>
            </a:r>
            <a:r>
              <a:rPr lang="en-CA" dirty="0">
                <a:solidFill>
                  <a:schemeClr val="tx1"/>
                </a:solidFill>
              </a:rPr>
              <a:t> can be invoked as follows: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SampleClass.doubleElements</a:t>
            </a:r>
            <a:r>
              <a:rPr lang="en-CA" dirty="0">
                <a:solidFill>
                  <a:schemeClr val="tx1"/>
                </a:solidFill>
              </a:rPr>
              <a:t>(a);</a:t>
            </a: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SampleClass.doubleElements</a:t>
            </a:r>
            <a:r>
              <a:rPr lang="en-CA" dirty="0">
                <a:solidFill>
                  <a:schemeClr val="tx1"/>
                </a:solidFill>
              </a:rPr>
              <a:t>(b);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553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Use of = and == With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Because an array variable contains the memory address of the array it names, </a:t>
            </a:r>
            <a:r>
              <a:rPr lang="en-CA" dirty="0">
                <a:solidFill>
                  <a:srgbClr val="FF0000"/>
                </a:solidFill>
              </a:rPr>
              <a:t>the assignment operator only copies the memory address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It does not copy the values of the indexed variables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Using the assignment operator with two arrays will make two array variables be different names for the same array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In  the following example, the memory address of a is references in b as well, they refer to the same array</a:t>
            </a:r>
          </a:p>
          <a:p>
            <a:pPr lvl="2"/>
            <a:r>
              <a:rPr lang="en-CA" dirty="0">
                <a:solidFill>
                  <a:srgbClr val="FF0000"/>
                </a:solidFill>
              </a:rPr>
              <a:t>Just like with other object, a == b will be true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 a[] = {0, 5, 7};</a:t>
            </a: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 b[] = {5, 2, 4, 8};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b = a;</a:t>
            </a:r>
          </a:p>
        </p:txBody>
      </p:sp>
    </p:spTree>
    <p:extLst>
      <p:ext uri="{BB962C8B-B14F-4D97-AF65-F5344CB8AC3E}">
        <p14:creationId xmlns:p14="http://schemas.microsoft.com/office/powerpoint/2010/main" val="3122039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Use of = and == With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/>
          </a:bodyPr>
          <a:lstStyle/>
          <a:p>
            <a:r>
              <a:rPr lang="en-CA" dirty="0"/>
              <a:t>You can use a for loop to make two different arrays have the same values in each indexed variable</a:t>
            </a: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for (</a:t>
            </a: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 = 0; (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 &lt; </a:t>
            </a:r>
            <a:r>
              <a:rPr lang="en-CA" dirty="0" err="1">
                <a:solidFill>
                  <a:schemeClr val="tx1"/>
                </a:solidFill>
              </a:rPr>
              <a:t>a.length</a:t>
            </a:r>
            <a:r>
              <a:rPr lang="en-CA" dirty="0">
                <a:solidFill>
                  <a:schemeClr val="tx1"/>
                </a:solidFill>
              </a:rPr>
              <a:t>) &amp;&amp; (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 &lt; </a:t>
            </a:r>
            <a:r>
              <a:rPr lang="en-CA" dirty="0" err="1">
                <a:solidFill>
                  <a:schemeClr val="tx1"/>
                </a:solidFill>
              </a:rPr>
              <a:t>b.length</a:t>
            </a:r>
            <a:r>
              <a:rPr lang="en-CA" dirty="0">
                <a:solidFill>
                  <a:schemeClr val="tx1"/>
                </a:solidFill>
              </a:rPr>
              <a:t>);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++){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b[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] = a[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];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/>
              <a:t>The above code will not make b an exact copy of a, unless a and b have the exact same length</a:t>
            </a:r>
          </a:p>
          <a:p>
            <a:pPr lvl="1"/>
            <a:r>
              <a:rPr lang="en-CA" dirty="0"/>
              <a:t>Even if the lengths are the same, a==b will evaluate to false because == compares memory addresses of nonprimitives (like array)</a:t>
            </a:r>
          </a:p>
          <a:p>
            <a:pPr lvl="2"/>
            <a:r>
              <a:rPr lang="en-CA" dirty="0"/>
              <a:t>Assuming a and b are separate array references</a:t>
            </a:r>
          </a:p>
        </p:txBody>
      </p:sp>
    </p:spTree>
    <p:extLst>
      <p:ext uri="{BB962C8B-B14F-4D97-AF65-F5344CB8AC3E}">
        <p14:creationId xmlns:p14="http://schemas.microsoft.com/office/powerpoint/2010/main" val="279661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Intro to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An </a:t>
            </a:r>
            <a:r>
              <a:rPr lang="en-CA" dirty="0">
                <a:solidFill>
                  <a:srgbClr val="FF0000"/>
                </a:solidFill>
              </a:rPr>
              <a:t>array</a:t>
            </a:r>
            <a:r>
              <a:rPr lang="en-CA" dirty="0"/>
              <a:t> is a data structure used to </a:t>
            </a:r>
            <a:r>
              <a:rPr lang="en-CA" dirty="0">
                <a:solidFill>
                  <a:srgbClr val="FF0000"/>
                </a:solidFill>
              </a:rPr>
              <a:t>process a collection of data</a:t>
            </a:r>
            <a:r>
              <a:rPr lang="en-CA" dirty="0"/>
              <a:t> that is all of the </a:t>
            </a:r>
            <a:r>
              <a:rPr lang="en-CA" dirty="0">
                <a:solidFill>
                  <a:srgbClr val="FF0000"/>
                </a:solidFill>
              </a:rPr>
              <a:t>same type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Arrays in Java are similar to arrays in C</a:t>
            </a:r>
          </a:p>
          <a:p>
            <a:r>
              <a:rPr lang="en-CA" dirty="0">
                <a:solidFill>
                  <a:schemeClr val="tx1"/>
                </a:solidFill>
              </a:rPr>
              <a:t>Arrays are best visualized as tables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rgbClr val="FF0000"/>
                </a:solidFill>
              </a:rPr>
              <a:t>All of the cells of an array contain the same type of data </a:t>
            </a:r>
            <a:r>
              <a:rPr lang="en-CA" dirty="0">
                <a:solidFill>
                  <a:schemeClr val="tx1"/>
                </a:solidFill>
              </a:rPr>
              <a:t>(either primitives like chars or </a:t>
            </a:r>
            <a:r>
              <a:rPr lang="en-CA" dirty="0" err="1">
                <a:solidFill>
                  <a:schemeClr val="tx1"/>
                </a:solidFill>
              </a:rPr>
              <a:t>ints</a:t>
            </a:r>
            <a:r>
              <a:rPr lang="en-CA" dirty="0">
                <a:solidFill>
                  <a:schemeClr val="tx1"/>
                </a:solidFill>
              </a:rPr>
              <a:t>, or objects of the same class type)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028697"/>
              </p:ext>
            </p:extLst>
          </p:nvPr>
        </p:nvGraphicFramePr>
        <p:xfrm>
          <a:off x="990600" y="4201160"/>
          <a:ext cx="29718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394328265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7939506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60920123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074951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9514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778320"/>
              </p:ext>
            </p:extLst>
          </p:nvPr>
        </p:nvGraphicFramePr>
        <p:xfrm>
          <a:off x="4800600" y="3845145"/>
          <a:ext cx="2971800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81213574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77508468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6201838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839428881"/>
                    </a:ext>
                  </a:extLst>
                </a:gridCol>
              </a:tblGrid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246515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482642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991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181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Use of = and == With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In the same way that an equals method can be defined for any class, an </a:t>
            </a:r>
            <a:r>
              <a:rPr lang="en-CA" dirty="0" err="1">
                <a:solidFill>
                  <a:srgbClr val="FF0000"/>
                </a:solidFill>
              </a:rPr>
              <a:t>equalsArray</a:t>
            </a:r>
            <a:r>
              <a:rPr lang="en-CA" dirty="0">
                <a:solidFill>
                  <a:srgbClr val="FF0000"/>
                </a:solidFill>
              </a:rPr>
              <a:t> method can be defined for a type of array</a:t>
            </a:r>
          </a:p>
          <a:p>
            <a:pPr lvl="1"/>
            <a:r>
              <a:rPr lang="en-CA" dirty="0"/>
              <a:t>This is how two arrays must be tested to see if they contain the same elements</a:t>
            </a:r>
          </a:p>
          <a:p>
            <a:pPr lvl="1"/>
            <a:r>
              <a:rPr lang="en-CA" dirty="0"/>
              <a:t>The following method tests two integer arrays to see if they contain the same integer values</a:t>
            </a:r>
          </a:p>
        </p:txBody>
      </p:sp>
    </p:spTree>
    <p:extLst>
      <p:ext uri="{BB962C8B-B14F-4D97-AF65-F5344CB8AC3E}">
        <p14:creationId xmlns:p14="http://schemas.microsoft.com/office/powerpoint/2010/main" val="3103682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Use of = and == With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CA" dirty="0"/>
              <a:t>public static </a:t>
            </a:r>
            <a:r>
              <a:rPr lang="en-CA" dirty="0" err="1"/>
              <a:t>boolean</a:t>
            </a:r>
            <a:r>
              <a:rPr lang="en-CA" dirty="0"/>
              <a:t> </a:t>
            </a:r>
            <a:r>
              <a:rPr lang="en-CA" dirty="0" err="1"/>
              <a:t>equalsArray</a:t>
            </a:r>
            <a:r>
              <a:rPr lang="en-CA" dirty="0"/>
              <a:t>(</a:t>
            </a:r>
            <a:r>
              <a:rPr lang="en-CA" dirty="0" err="1"/>
              <a:t>int</a:t>
            </a:r>
            <a:r>
              <a:rPr lang="en-CA" dirty="0"/>
              <a:t>[] a, </a:t>
            </a:r>
            <a:r>
              <a:rPr lang="en-CA" dirty="0" err="1"/>
              <a:t>int</a:t>
            </a:r>
            <a:r>
              <a:rPr lang="en-CA" dirty="0"/>
              <a:t>[] b){</a:t>
            </a:r>
          </a:p>
          <a:p>
            <a:pPr marL="365760" lvl="1" indent="0">
              <a:buNone/>
            </a:pPr>
            <a:r>
              <a:rPr lang="en-CA" dirty="0"/>
              <a:t>	if (</a:t>
            </a:r>
            <a:r>
              <a:rPr lang="en-CA" dirty="0" err="1"/>
              <a:t>a.length</a:t>
            </a:r>
            <a:r>
              <a:rPr lang="en-CA" dirty="0"/>
              <a:t> != </a:t>
            </a:r>
            <a:r>
              <a:rPr lang="en-CA" dirty="0" err="1"/>
              <a:t>b.length</a:t>
            </a:r>
            <a:r>
              <a:rPr lang="en-CA" dirty="0"/>
              <a:t>) return false;</a:t>
            </a:r>
          </a:p>
          <a:p>
            <a:pPr marL="365760" lvl="1" indent="0">
              <a:buNone/>
            </a:pPr>
            <a:r>
              <a:rPr lang="en-CA" dirty="0"/>
              <a:t>	else{</a:t>
            </a:r>
          </a:p>
          <a:p>
            <a:pPr marL="365760" lvl="1" indent="0">
              <a:buNone/>
            </a:pPr>
            <a:r>
              <a:rPr lang="en-CA" dirty="0"/>
              <a:t>		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i</a:t>
            </a:r>
            <a:r>
              <a:rPr lang="en-CA" dirty="0"/>
              <a:t> = 0;</a:t>
            </a:r>
          </a:p>
          <a:p>
            <a:pPr marL="365760" lvl="1" indent="0">
              <a:buNone/>
            </a:pPr>
            <a:r>
              <a:rPr lang="en-CA" dirty="0"/>
              <a:t>		while (</a:t>
            </a:r>
            <a:r>
              <a:rPr lang="en-CA" dirty="0" err="1"/>
              <a:t>i</a:t>
            </a:r>
            <a:r>
              <a:rPr lang="en-CA" dirty="0"/>
              <a:t> &lt; </a:t>
            </a:r>
            <a:r>
              <a:rPr lang="en-CA" dirty="0" err="1"/>
              <a:t>a.length</a:t>
            </a:r>
            <a:r>
              <a:rPr lang="en-CA" dirty="0"/>
              <a:t>){</a:t>
            </a:r>
          </a:p>
          <a:p>
            <a:pPr marL="365760" lvl="1" indent="0">
              <a:buNone/>
            </a:pPr>
            <a:r>
              <a:rPr lang="en-CA" dirty="0"/>
              <a:t>			if (a[</a:t>
            </a:r>
            <a:r>
              <a:rPr lang="en-CA" dirty="0" err="1"/>
              <a:t>i</a:t>
            </a:r>
            <a:r>
              <a:rPr lang="en-CA" dirty="0"/>
              <a:t>] != b[</a:t>
            </a:r>
            <a:r>
              <a:rPr lang="en-CA" dirty="0" err="1"/>
              <a:t>i</a:t>
            </a:r>
            <a:r>
              <a:rPr lang="en-CA" dirty="0"/>
              <a:t>]) return false;</a:t>
            </a:r>
          </a:p>
          <a:p>
            <a:pPr marL="365760" lvl="1" indent="0">
              <a:buNone/>
            </a:pPr>
            <a:r>
              <a:rPr lang="en-CA" dirty="0"/>
              <a:t>			</a:t>
            </a:r>
            <a:r>
              <a:rPr lang="en-CA" dirty="0" err="1"/>
              <a:t>i</a:t>
            </a:r>
            <a:r>
              <a:rPr lang="en-CA" dirty="0"/>
              <a:t>++;</a:t>
            </a:r>
          </a:p>
          <a:p>
            <a:pPr marL="365760" lvl="1" indent="0">
              <a:buNone/>
            </a:pPr>
            <a:r>
              <a:rPr lang="en-CA" dirty="0"/>
              <a:t>		}</a:t>
            </a:r>
          </a:p>
          <a:p>
            <a:pPr marL="365760" lvl="1" indent="0">
              <a:buNone/>
            </a:pPr>
            <a:r>
              <a:rPr lang="en-CA" dirty="0"/>
              <a:t>	}</a:t>
            </a:r>
          </a:p>
          <a:p>
            <a:pPr marL="365760" lvl="1" indent="0">
              <a:buNone/>
            </a:pPr>
            <a:endParaRPr lang="en-CA" dirty="0"/>
          </a:p>
          <a:p>
            <a:pPr marL="365760" lvl="1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3106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Arguments to the Main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The heading for the main method of a program has a parameter for an array of String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By convention it is typically called </a:t>
            </a:r>
            <a:r>
              <a:rPr lang="en-CA" dirty="0" err="1">
                <a:solidFill>
                  <a:schemeClr val="tx1"/>
                </a:solidFill>
              </a:rPr>
              <a:t>args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If a Java program is run without giving an argument to main, then a default empty array of strings is automatically provided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static void main(String[] </a:t>
            </a:r>
            <a:r>
              <a:rPr lang="en-CA" dirty="0" err="1">
                <a:solidFill>
                  <a:schemeClr val="tx1"/>
                </a:solidFill>
              </a:rPr>
              <a:t>args</a:t>
            </a:r>
            <a:r>
              <a:rPr lang="en-CA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9556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Arguments to the Main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/>
          </a:bodyPr>
          <a:lstStyle/>
          <a:p>
            <a:r>
              <a:rPr lang="en-CA" dirty="0">
                <a:solidFill>
                  <a:srgbClr val="FF0000"/>
                </a:solidFill>
              </a:rPr>
              <a:t>You can actually use the array of strings in your program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Below is a program that expects three string arguments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arguments are taken initially as strings, but you can use the parse methods to get numbers if needed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class </a:t>
            </a:r>
            <a:r>
              <a:rPr lang="en-CA" dirty="0" err="1">
                <a:solidFill>
                  <a:schemeClr val="tx1"/>
                </a:solidFill>
              </a:rPr>
              <a:t>SomeProgram</a:t>
            </a:r>
            <a:r>
              <a:rPr lang="en-CA" dirty="0">
                <a:solidFill>
                  <a:schemeClr val="tx1"/>
                </a:solidFill>
              </a:rPr>
              <a:t>{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public static void main (String[] </a:t>
            </a:r>
            <a:r>
              <a:rPr lang="en-CA" dirty="0" err="1">
                <a:solidFill>
                  <a:schemeClr val="tx1"/>
                </a:solidFill>
              </a:rPr>
              <a:t>args</a:t>
            </a:r>
            <a:r>
              <a:rPr lang="en-CA" dirty="0">
                <a:solidFill>
                  <a:schemeClr val="tx1"/>
                </a:solidFill>
              </a:rPr>
              <a:t>){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	</a:t>
            </a:r>
            <a:r>
              <a:rPr lang="en-CA" dirty="0" err="1">
                <a:solidFill>
                  <a:schemeClr val="tx1"/>
                </a:solidFill>
              </a:rPr>
              <a:t>System.out.println</a:t>
            </a:r>
            <a:r>
              <a:rPr lang="en-CA" dirty="0">
                <a:solidFill>
                  <a:schemeClr val="tx1"/>
                </a:solidFill>
              </a:rPr>
              <a:t>(</a:t>
            </a:r>
            <a:r>
              <a:rPr lang="en-CA" dirty="0" err="1">
                <a:solidFill>
                  <a:schemeClr val="tx1"/>
                </a:solidFill>
              </a:rPr>
              <a:t>args</a:t>
            </a:r>
            <a:r>
              <a:rPr lang="en-CA" dirty="0">
                <a:solidFill>
                  <a:schemeClr val="tx1"/>
                </a:solidFill>
              </a:rPr>
              <a:t>[0] + “ “ + </a:t>
            </a:r>
            <a:r>
              <a:rPr lang="en-CA" dirty="0" err="1">
                <a:solidFill>
                  <a:schemeClr val="tx1"/>
                </a:solidFill>
              </a:rPr>
              <a:t>args</a:t>
            </a:r>
            <a:r>
              <a:rPr lang="en-CA" dirty="0">
                <a:solidFill>
                  <a:schemeClr val="tx1"/>
                </a:solidFill>
              </a:rPr>
              <a:t>[1] +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		“ “ + </a:t>
            </a:r>
            <a:r>
              <a:rPr lang="en-CA" dirty="0" err="1">
                <a:solidFill>
                  <a:schemeClr val="tx1"/>
                </a:solidFill>
              </a:rPr>
              <a:t>args</a:t>
            </a:r>
            <a:r>
              <a:rPr lang="en-CA" dirty="0">
                <a:solidFill>
                  <a:schemeClr val="tx1"/>
                </a:solidFill>
              </a:rPr>
              <a:t>[2]);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}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1514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Arguments to the Main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If a program requires that the main method be provided an array of string arguments, </a:t>
            </a:r>
            <a:r>
              <a:rPr lang="en-CA" dirty="0">
                <a:solidFill>
                  <a:srgbClr val="FF0000"/>
                </a:solidFill>
              </a:rPr>
              <a:t>each element must be provided from the command line when the program is run</a:t>
            </a:r>
          </a:p>
          <a:p>
            <a:pPr marL="365760" lvl="1" indent="0">
              <a:buNone/>
            </a:pPr>
            <a:endParaRPr lang="en-CA" dirty="0"/>
          </a:p>
          <a:p>
            <a:pPr marL="365760" lvl="1" indent="0">
              <a:buNone/>
            </a:pPr>
            <a:r>
              <a:rPr lang="en-CA" dirty="0"/>
              <a:t>java </a:t>
            </a:r>
            <a:r>
              <a:rPr lang="en-CA" dirty="0" err="1"/>
              <a:t>SomeProgram</a:t>
            </a:r>
            <a:r>
              <a:rPr lang="en-CA" dirty="0"/>
              <a:t> Hi 1 !</a:t>
            </a:r>
          </a:p>
          <a:p>
            <a:pPr marL="365760" lvl="1" indent="0">
              <a:buNone/>
            </a:pPr>
            <a:endParaRPr lang="en-CA" dirty="0"/>
          </a:p>
          <a:p>
            <a:pPr lvl="1"/>
            <a:r>
              <a:rPr lang="en-CA" dirty="0">
                <a:solidFill>
                  <a:schemeClr val="tx1"/>
                </a:solidFill>
              </a:rPr>
              <a:t>This will set </a:t>
            </a:r>
            <a:r>
              <a:rPr lang="en-CA" dirty="0" err="1">
                <a:solidFill>
                  <a:schemeClr val="tx1"/>
                </a:solidFill>
              </a:rPr>
              <a:t>args</a:t>
            </a:r>
            <a:r>
              <a:rPr lang="en-CA" dirty="0">
                <a:solidFill>
                  <a:schemeClr val="tx1"/>
                </a:solidFill>
              </a:rPr>
              <a:t>[0] to “Hi”, </a:t>
            </a:r>
            <a:r>
              <a:rPr lang="en-CA" dirty="0" err="1">
                <a:solidFill>
                  <a:schemeClr val="tx1"/>
                </a:solidFill>
              </a:rPr>
              <a:t>args</a:t>
            </a:r>
            <a:r>
              <a:rPr lang="en-CA" dirty="0">
                <a:solidFill>
                  <a:schemeClr val="tx1"/>
                </a:solidFill>
              </a:rPr>
              <a:t>[1] to “1”, and </a:t>
            </a:r>
            <a:r>
              <a:rPr lang="en-CA" dirty="0" err="1">
                <a:solidFill>
                  <a:schemeClr val="tx1"/>
                </a:solidFill>
              </a:rPr>
              <a:t>args</a:t>
            </a:r>
            <a:r>
              <a:rPr lang="en-CA" dirty="0">
                <a:solidFill>
                  <a:schemeClr val="tx1"/>
                </a:solidFill>
              </a:rPr>
              <a:t>[2] to “!”, and </a:t>
            </a:r>
            <a:r>
              <a:rPr lang="en-CA" dirty="0" err="1">
                <a:solidFill>
                  <a:schemeClr val="tx1"/>
                </a:solidFill>
              </a:rPr>
              <a:t>args.length</a:t>
            </a:r>
            <a:r>
              <a:rPr lang="en-CA" dirty="0">
                <a:solidFill>
                  <a:schemeClr val="tx1"/>
                </a:solidFill>
              </a:rPr>
              <a:t> is 3</a:t>
            </a:r>
          </a:p>
          <a:p>
            <a:r>
              <a:rPr lang="en-CA" dirty="0">
                <a:solidFill>
                  <a:schemeClr val="tx1"/>
                </a:solidFill>
              </a:rPr>
              <a:t>You can also set command line arguments in Eclipse (Run </a:t>
            </a:r>
            <a:r>
              <a:rPr lang="en-CA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CA" dirty="0">
                <a:solidFill>
                  <a:schemeClr val="tx1"/>
                </a:solidFill>
              </a:rPr>
              <a:t>Run Configurations </a:t>
            </a:r>
            <a:r>
              <a:rPr lang="en-CA" dirty="0">
                <a:solidFill>
                  <a:schemeClr val="tx1"/>
                </a:solidFill>
                <a:sym typeface="Wingdings" panose="05000000000000000000" pitchFamily="2" charset="2"/>
              </a:rPr>
              <a:t> Arguments)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9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Returning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In Java, </a:t>
            </a:r>
            <a:r>
              <a:rPr lang="en-CA" dirty="0">
                <a:solidFill>
                  <a:srgbClr val="FF0000"/>
                </a:solidFill>
              </a:rPr>
              <a:t>methods can return arrays </a:t>
            </a:r>
            <a:r>
              <a:rPr lang="en-CA" dirty="0"/>
              <a:t>in the same way that they can return any other kind of object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static </a:t>
            </a: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[] </a:t>
            </a:r>
            <a:r>
              <a:rPr lang="en-CA" dirty="0" err="1">
                <a:solidFill>
                  <a:schemeClr val="tx1"/>
                </a:solidFill>
              </a:rPr>
              <a:t>incrementArray</a:t>
            </a:r>
            <a:r>
              <a:rPr lang="en-CA" dirty="0">
                <a:solidFill>
                  <a:schemeClr val="tx1"/>
                </a:solidFill>
              </a:rPr>
              <a:t>(</a:t>
            </a: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[] a, </a:t>
            </a: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inc</a:t>
            </a:r>
            <a:r>
              <a:rPr lang="en-CA" dirty="0">
                <a:solidFill>
                  <a:schemeClr val="tx1"/>
                </a:solidFill>
              </a:rPr>
              <a:t>){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</a:t>
            </a: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[] temp = new </a:t>
            </a: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[</a:t>
            </a:r>
            <a:r>
              <a:rPr lang="en-CA" dirty="0" err="1">
                <a:solidFill>
                  <a:schemeClr val="tx1"/>
                </a:solidFill>
              </a:rPr>
              <a:t>a.length</a:t>
            </a:r>
            <a:r>
              <a:rPr lang="en-CA" dirty="0">
                <a:solidFill>
                  <a:schemeClr val="tx1"/>
                </a:solidFill>
              </a:rPr>
              <a:t>];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for (</a:t>
            </a: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 = 0;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 &lt; </a:t>
            </a:r>
            <a:r>
              <a:rPr lang="en-CA" dirty="0" err="1">
                <a:solidFill>
                  <a:schemeClr val="tx1"/>
                </a:solidFill>
              </a:rPr>
              <a:t>a.length</a:t>
            </a:r>
            <a:r>
              <a:rPr lang="en-CA" dirty="0">
                <a:solidFill>
                  <a:schemeClr val="tx1"/>
                </a:solidFill>
              </a:rPr>
              <a:t>;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++){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	temp[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] = a[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] + </a:t>
            </a:r>
            <a:r>
              <a:rPr lang="en-CA" dirty="0" err="1">
                <a:solidFill>
                  <a:schemeClr val="tx1"/>
                </a:solidFill>
              </a:rPr>
              <a:t>inc</a:t>
            </a:r>
            <a:r>
              <a:rPr lang="en-CA" dirty="0">
                <a:solidFill>
                  <a:schemeClr val="tx1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}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return temp;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6182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The For-Each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For-Each loop </a:t>
            </a:r>
            <a:r>
              <a:rPr lang="en-CA" dirty="0"/>
              <a:t>can make code cleaner and less prone to errors</a:t>
            </a:r>
          </a:p>
          <a:p>
            <a:r>
              <a:rPr lang="en-CA" dirty="0">
                <a:solidFill>
                  <a:schemeClr val="tx1"/>
                </a:solidFill>
              </a:rPr>
              <a:t>If the checked variable in a for loop is used only as a way to cycle through an array’s elements, then a for-each loop is preferable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for-each syntax is </a:t>
            </a:r>
            <a:r>
              <a:rPr lang="en-CA" dirty="0">
                <a:solidFill>
                  <a:srgbClr val="FF0000"/>
                </a:solidFill>
              </a:rPr>
              <a:t>simpler and clean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For example: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for (</a:t>
            </a: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 = 0;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 &lt; </a:t>
            </a:r>
            <a:r>
              <a:rPr lang="en-CA" dirty="0" err="1">
                <a:solidFill>
                  <a:schemeClr val="tx1"/>
                </a:solidFill>
              </a:rPr>
              <a:t>a.length</a:t>
            </a:r>
            <a:r>
              <a:rPr lang="en-CA" dirty="0">
                <a:solidFill>
                  <a:schemeClr val="tx1"/>
                </a:solidFill>
              </a:rPr>
              <a:t>;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++)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	a[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] = 0.0;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Can be changed to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for (double element: a)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	element = 0.0;</a:t>
            </a:r>
          </a:p>
        </p:txBody>
      </p:sp>
    </p:spTree>
    <p:extLst>
      <p:ext uri="{BB962C8B-B14F-4D97-AF65-F5344CB8AC3E}">
        <p14:creationId xmlns:p14="http://schemas.microsoft.com/office/powerpoint/2010/main" val="475877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The For-Each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The For-Each loop can make code cleaner and less prone to errors</a:t>
            </a:r>
          </a:p>
          <a:p>
            <a:r>
              <a:rPr lang="en-CA" dirty="0">
                <a:solidFill>
                  <a:schemeClr val="tx1"/>
                </a:solidFill>
              </a:rPr>
              <a:t>If the checked variable in a for loop is used only as a way to cycle through an array’s elements, then a for-each loop is preferable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for-each syntax is simpler and clean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For example: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for (</a:t>
            </a: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 = 0;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 &lt; </a:t>
            </a:r>
            <a:r>
              <a:rPr lang="en-CA" dirty="0" err="1">
                <a:solidFill>
                  <a:schemeClr val="tx1"/>
                </a:solidFill>
              </a:rPr>
              <a:t>a.length</a:t>
            </a:r>
            <a:r>
              <a:rPr lang="en-CA" dirty="0">
                <a:solidFill>
                  <a:schemeClr val="tx1"/>
                </a:solidFill>
              </a:rPr>
              <a:t>;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++)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	a[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] = 0.0;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Can be changed to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for (</a:t>
            </a:r>
            <a:r>
              <a:rPr lang="en-CA" dirty="0">
                <a:solidFill>
                  <a:srgbClr val="FF0000"/>
                </a:solidFill>
              </a:rPr>
              <a:t>double</a:t>
            </a:r>
            <a:r>
              <a:rPr lang="en-CA" dirty="0">
                <a:solidFill>
                  <a:schemeClr val="tx1"/>
                </a:solidFill>
              </a:rPr>
              <a:t> element: a)	</a:t>
            </a:r>
            <a:r>
              <a:rPr lang="en-CA" dirty="0">
                <a:solidFill>
                  <a:srgbClr val="FF0000"/>
                </a:solidFill>
              </a:rPr>
              <a:t>//type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	element = 0.0;</a:t>
            </a:r>
          </a:p>
        </p:txBody>
      </p:sp>
    </p:spTree>
    <p:extLst>
      <p:ext uri="{BB962C8B-B14F-4D97-AF65-F5344CB8AC3E}">
        <p14:creationId xmlns:p14="http://schemas.microsoft.com/office/powerpoint/2010/main" val="594332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The For-Each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The For-Each loop can make code cleaner and less prone to errors</a:t>
            </a:r>
          </a:p>
          <a:p>
            <a:r>
              <a:rPr lang="en-CA" dirty="0">
                <a:solidFill>
                  <a:schemeClr val="tx1"/>
                </a:solidFill>
              </a:rPr>
              <a:t>If the checked variable in a for loop is used only as a way to cycle through an array’s elements, then a for-each loop is preferable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for-each syntax is simpler and clean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For example: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for (</a:t>
            </a: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 = 0;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 &lt; </a:t>
            </a:r>
            <a:r>
              <a:rPr lang="en-CA" dirty="0" err="1">
                <a:solidFill>
                  <a:schemeClr val="tx1"/>
                </a:solidFill>
              </a:rPr>
              <a:t>a.length</a:t>
            </a:r>
            <a:r>
              <a:rPr lang="en-CA" dirty="0">
                <a:solidFill>
                  <a:schemeClr val="tx1"/>
                </a:solidFill>
              </a:rPr>
              <a:t>;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++)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	a[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] = 0.0;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Can be changed to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for (double </a:t>
            </a:r>
            <a:r>
              <a:rPr lang="en-CA" dirty="0">
                <a:solidFill>
                  <a:srgbClr val="FF0000"/>
                </a:solidFill>
              </a:rPr>
              <a:t>element</a:t>
            </a:r>
            <a:r>
              <a:rPr lang="en-CA" dirty="0">
                <a:solidFill>
                  <a:schemeClr val="tx1"/>
                </a:solidFill>
              </a:rPr>
              <a:t>: a)	</a:t>
            </a:r>
            <a:r>
              <a:rPr lang="en-CA" dirty="0">
                <a:solidFill>
                  <a:srgbClr val="FF0000"/>
                </a:solidFill>
              </a:rPr>
              <a:t>//local name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	element = 0.0;</a:t>
            </a:r>
          </a:p>
        </p:txBody>
      </p:sp>
    </p:spTree>
    <p:extLst>
      <p:ext uri="{BB962C8B-B14F-4D97-AF65-F5344CB8AC3E}">
        <p14:creationId xmlns:p14="http://schemas.microsoft.com/office/powerpoint/2010/main" val="2672795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The For-Each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The For-Each loop can make code cleaner and less prone to errors</a:t>
            </a:r>
          </a:p>
          <a:p>
            <a:r>
              <a:rPr lang="en-CA" dirty="0">
                <a:solidFill>
                  <a:schemeClr val="tx1"/>
                </a:solidFill>
              </a:rPr>
              <a:t>If the checked variable in a for loop is used only as a way to cycle through an array’s elements, then a for-each loop is preferable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for-each syntax is simpler and clean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For example: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for (</a:t>
            </a: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 = 0;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 &lt; </a:t>
            </a:r>
            <a:r>
              <a:rPr lang="en-CA" dirty="0" err="1">
                <a:solidFill>
                  <a:schemeClr val="tx1"/>
                </a:solidFill>
              </a:rPr>
              <a:t>a.length</a:t>
            </a:r>
            <a:r>
              <a:rPr lang="en-CA" dirty="0">
                <a:solidFill>
                  <a:schemeClr val="tx1"/>
                </a:solidFill>
              </a:rPr>
              <a:t>;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++)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	a[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] = 0.0;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Can be changed to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for (double element: </a:t>
            </a:r>
            <a:r>
              <a:rPr lang="en-CA" dirty="0">
                <a:solidFill>
                  <a:srgbClr val="FF0000"/>
                </a:solidFill>
              </a:rPr>
              <a:t>a</a:t>
            </a:r>
            <a:r>
              <a:rPr lang="en-CA" dirty="0">
                <a:solidFill>
                  <a:schemeClr val="tx1"/>
                </a:solidFill>
              </a:rPr>
              <a:t>)	</a:t>
            </a:r>
            <a:r>
              <a:rPr lang="en-CA" dirty="0">
                <a:solidFill>
                  <a:srgbClr val="FF0000"/>
                </a:solidFill>
              </a:rPr>
              <a:t>//array to iterate on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	element = 0.0;</a:t>
            </a:r>
          </a:p>
        </p:txBody>
      </p:sp>
    </p:spTree>
    <p:extLst>
      <p:ext uri="{BB962C8B-B14F-4D97-AF65-F5344CB8AC3E}">
        <p14:creationId xmlns:p14="http://schemas.microsoft.com/office/powerpoint/2010/main" val="230633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Intro to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An </a:t>
            </a:r>
            <a:r>
              <a:rPr lang="en-CA" dirty="0">
                <a:solidFill>
                  <a:srgbClr val="FF0000"/>
                </a:solidFill>
              </a:rPr>
              <a:t>array</a:t>
            </a:r>
            <a:r>
              <a:rPr lang="en-CA" dirty="0"/>
              <a:t> is a data structure used to </a:t>
            </a:r>
            <a:r>
              <a:rPr lang="en-CA" dirty="0">
                <a:solidFill>
                  <a:srgbClr val="FF0000"/>
                </a:solidFill>
              </a:rPr>
              <a:t>process a collection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of data </a:t>
            </a:r>
            <a:r>
              <a:rPr lang="en-CA" dirty="0"/>
              <a:t>that is all of the </a:t>
            </a:r>
            <a:r>
              <a:rPr lang="en-CA" dirty="0">
                <a:solidFill>
                  <a:srgbClr val="FF0000"/>
                </a:solidFill>
              </a:rPr>
              <a:t>same type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Arrays in Java are similar to arrays in C</a:t>
            </a:r>
          </a:p>
          <a:p>
            <a:r>
              <a:rPr lang="en-CA" dirty="0">
                <a:solidFill>
                  <a:schemeClr val="tx1"/>
                </a:solidFill>
              </a:rPr>
              <a:t>Arrays are best visualized as tables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Arrays are </a:t>
            </a:r>
            <a:r>
              <a:rPr lang="en-CA" dirty="0">
                <a:solidFill>
                  <a:srgbClr val="FF0000"/>
                </a:solidFill>
              </a:rPr>
              <a:t>zero-indexed</a:t>
            </a:r>
            <a:r>
              <a:rPr lang="en-CA" dirty="0">
                <a:solidFill>
                  <a:schemeClr val="tx1"/>
                </a:solidFill>
              </a:rPr>
              <a:t> (just like in C)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Access by specifying the indices at which you would like retrieve or change data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3845560"/>
          <a:ext cx="2971800" cy="35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31660923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99704209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908574467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944130606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96268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07024" y="3505200"/>
          <a:ext cx="3657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12494337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8658046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0618995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165622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60234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0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35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04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73154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75977"/>
              </p:ext>
            </p:extLst>
          </p:nvPr>
        </p:nvGraphicFramePr>
        <p:xfrm>
          <a:off x="4800600" y="3845145"/>
          <a:ext cx="2971800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81213574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77508468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6201838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839428881"/>
                    </a:ext>
                  </a:extLst>
                </a:gridCol>
              </a:tblGrid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246515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482642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99183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196759"/>
              </p:ext>
            </p:extLst>
          </p:nvPr>
        </p:nvGraphicFramePr>
        <p:xfrm>
          <a:off x="990600" y="4201160"/>
          <a:ext cx="29718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394328265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7939506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60920123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074951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95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03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Privacy Leaks With </a:t>
            </a:r>
            <a:br>
              <a:rPr lang="en-CA" sz="3600" dirty="0"/>
            </a:br>
            <a:r>
              <a:rPr lang="en-CA" sz="3600" dirty="0"/>
              <a:t>Array 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If an accessor method does return the contents of an array, special case must be taken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Same situation as when an accessor returns a reference to any private object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below example results in a privacy leak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double[] </a:t>
            </a:r>
            <a:r>
              <a:rPr lang="en-CA" dirty="0" err="1">
                <a:solidFill>
                  <a:schemeClr val="tx1"/>
                </a:solidFill>
              </a:rPr>
              <a:t>getArray</a:t>
            </a:r>
            <a:r>
              <a:rPr lang="en-CA" dirty="0">
                <a:solidFill>
                  <a:schemeClr val="tx1"/>
                </a:solidFill>
              </a:rPr>
              <a:t>(){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return </a:t>
            </a:r>
            <a:r>
              <a:rPr lang="en-CA" dirty="0" err="1">
                <a:solidFill>
                  <a:schemeClr val="tx1"/>
                </a:solidFill>
              </a:rPr>
              <a:t>anArray</a:t>
            </a:r>
            <a:r>
              <a:rPr lang="en-CA" dirty="0">
                <a:solidFill>
                  <a:schemeClr val="tx1"/>
                </a:solidFill>
              </a:rPr>
              <a:t>; //FAIL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18589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Privacy Leaks With </a:t>
            </a:r>
            <a:br>
              <a:rPr lang="en-CA" sz="3600" dirty="0"/>
            </a:br>
            <a:r>
              <a:rPr lang="en-CA" sz="3600" dirty="0"/>
              <a:t>Array 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This is a problem because, in the previous slide, </a:t>
            </a:r>
            <a:r>
              <a:rPr lang="en-CA" dirty="0" err="1"/>
              <a:t>anArray</a:t>
            </a:r>
            <a:r>
              <a:rPr lang="en-CA" dirty="0"/>
              <a:t> being declared private means you only want members of the class to be able to modify the array (</a:t>
            </a:r>
            <a:r>
              <a:rPr lang="en-CA" dirty="0">
                <a:solidFill>
                  <a:srgbClr val="FF0000"/>
                </a:solidFill>
              </a:rPr>
              <a:t>enforcing encapsulation</a:t>
            </a:r>
            <a:r>
              <a:rPr lang="en-CA" dirty="0"/>
              <a:t>)</a:t>
            </a:r>
          </a:p>
          <a:p>
            <a:r>
              <a:rPr lang="en-CA" dirty="0">
                <a:solidFill>
                  <a:schemeClr val="tx1"/>
                </a:solidFill>
              </a:rPr>
              <a:t>When the array is returned from the getter, the caller can do something like the following, which is bad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double[] </a:t>
            </a:r>
            <a:r>
              <a:rPr lang="en-CA" dirty="0" err="1">
                <a:solidFill>
                  <a:schemeClr val="tx1"/>
                </a:solidFill>
              </a:rPr>
              <a:t>newArr</a:t>
            </a:r>
            <a:r>
              <a:rPr lang="en-CA" dirty="0">
                <a:solidFill>
                  <a:schemeClr val="tx1"/>
                </a:solidFill>
              </a:rPr>
              <a:t> = </a:t>
            </a:r>
            <a:r>
              <a:rPr lang="en-CA" dirty="0" err="1">
                <a:solidFill>
                  <a:schemeClr val="tx1"/>
                </a:solidFill>
              </a:rPr>
              <a:t>obj.getArray</a:t>
            </a:r>
            <a:r>
              <a:rPr lang="en-CA" dirty="0">
                <a:solidFill>
                  <a:schemeClr val="tx1"/>
                </a:solidFill>
              </a:rPr>
              <a:t>();</a:t>
            </a: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newArr</a:t>
            </a:r>
            <a:r>
              <a:rPr lang="en-CA" dirty="0">
                <a:solidFill>
                  <a:schemeClr val="tx1"/>
                </a:solidFill>
              </a:rPr>
              <a:t>[4] = 3.1;	//Should not be able to modify</a:t>
            </a:r>
          </a:p>
        </p:txBody>
      </p:sp>
    </p:spTree>
    <p:extLst>
      <p:ext uri="{BB962C8B-B14F-4D97-AF65-F5344CB8AC3E}">
        <p14:creationId xmlns:p14="http://schemas.microsoft.com/office/powerpoint/2010/main" val="557174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Privacy Leaks With </a:t>
            </a:r>
            <a:br>
              <a:rPr lang="en-CA" sz="3600" dirty="0"/>
            </a:br>
            <a:r>
              <a:rPr lang="en-CA" sz="3600" dirty="0"/>
              <a:t>Array 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sz="2200" dirty="0">
                <a:solidFill>
                  <a:schemeClr val="accent1">
                    <a:lumMod val="75000"/>
                  </a:schemeClr>
                </a:solidFill>
              </a:rPr>
              <a:t>How did we solve this problem with other objects?</a:t>
            </a:r>
          </a:p>
        </p:txBody>
      </p:sp>
    </p:spTree>
    <p:extLst>
      <p:ext uri="{BB962C8B-B14F-4D97-AF65-F5344CB8AC3E}">
        <p14:creationId xmlns:p14="http://schemas.microsoft.com/office/powerpoint/2010/main" val="29699982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Privacy Leaks With </a:t>
            </a:r>
            <a:br>
              <a:rPr lang="en-CA" sz="3600" dirty="0"/>
            </a:br>
            <a:r>
              <a:rPr lang="en-CA" sz="3600" dirty="0"/>
              <a:t>Array 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How did we solve this problem with other objects?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We modified the accessor to a private instance variable such that it returns a deep copy of the object, not the original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Similarly, an accessor to an array instance variable must return a deep copy of the private array object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double[] </a:t>
            </a:r>
            <a:r>
              <a:rPr lang="en-CA" dirty="0" err="1">
                <a:solidFill>
                  <a:schemeClr val="tx1"/>
                </a:solidFill>
              </a:rPr>
              <a:t>getArray</a:t>
            </a:r>
            <a:r>
              <a:rPr lang="en-CA" dirty="0">
                <a:solidFill>
                  <a:schemeClr val="tx1"/>
                </a:solidFill>
              </a:rPr>
              <a:t>(){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double[] temp = new double[count];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for (</a:t>
            </a: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 = 0;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 &lt; count;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++){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	temp[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] = </a:t>
            </a:r>
            <a:r>
              <a:rPr lang="en-CA" dirty="0" err="1">
                <a:solidFill>
                  <a:schemeClr val="tx1"/>
                </a:solidFill>
              </a:rPr>
              <a:t>anArray</a:t>
            </a:r>
            <a:r>
              <a:rPr lang="en-CA" dirty="0">
                <a:solidFill>
                  <a:schemeClr val="tx1"/>
                </a:solidFill>
              </a:rPr>
              <a:t>[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];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}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return temp;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1651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Privacy Leaks With </a:t>
            </a:r>
            <a:br>
              <a:rPr lang="en-CA" sz="3600" dirty="0"/>
            </a:br>
            <a:r>
              <a:rPr lang="en-CA" sz="3600" dirty="0"/>
              <a:t>Array 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Similarly, </a:t>
            </a:r>
            <a:r>
              <a:rPr lang="en-CA" dirty="0">
                <a:solidFill>
                  <a:srgbClr val="FF0000"/>
                </a:solidFill>
              </a:rPr>
              <a:t>if the array holds nonprimitive objects, the copies must also be deep copies so as to never modify the originals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</a:t>
            </a:r>
            <a:r>
              <a:rPr lang="en-CA" dirty="0" err="1">
                <a:solidFill>
                  <a:schemeClr val="tx1"/>
                </a:solidFill>
              </a:rPr>
              <a:t>ClassType</a:t>
            </a:r>
            <a:r>
              <a:rPr lang="en-CA" dirty="0">
                <a:solidFill>
                  <a:schemeClr val="tx1"/>
                </a:solidFill>
              </a:rPr>
              <a:t>[] </a:t>
            </a:r>
            <a:r>
              <a:rPr lang="en-CA" dirty="0" err="1">
                <a:solidFill>
                  <a:schemeClr val="tx1"/>
                </a:solidFill>
              </a:rPr>
              <a:t>getArray</a:t>
            </a:r>
            <a:r>
              <a:rPr lang="en-CA" dirty="0">
                <a:solidFill>
                  <a:schemeClr val="tx1"/>
                </a:solidFill>
              </a:rPr>
              <a:t>(){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</a:t>
            </a:r>
            <a:r>
              <a:rPr lang="en-CA" dirty="0" err="1">
                <a:solidFill>
                  <a:schemeClr val="tx1"/>
                </a:solidFill>
              </a:rPr>
              <a:t>ClassType</a:t>
            </a:r>
            <a:r>
              <a:rPr lang="en-CA" dirty="0">
                <a:solidFill>
                  <a:schemeClr val="tx1"/>
                </a:solidFill>
              </a:rPr>
              <a:t>[] temp = new </a:t>
            </a:r>
            <a:r>
              <a:rPr lang="en-CA" dirty="0" err="1">
                <a:solidFill>
                  <a:schemeClr val="tx1"/>
                </a:solidFill>
              </a:rPr>
              <a:t>ClassType</a:t>
            </a:r>
            <a:r>
              <a:rPr lang="en-CA" dirty="0">
                <a:solidFill>
                  <a:schemeClr val="tx1"/>
                </a:solidFill>
              </a:rPr>
              <a:t>[count];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for (</a:t>
            </a: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 = 0;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 &lt; count;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++){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	temp[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] = new </a:t>
            </a:r>
            <a:r>
              <a:rPr lang="en-CA" dirty="0" err="1">
                <a:solidFill>
                  <a:schemeClr val="tx1"/>
                </a:solidFill>
              </a:rPr>
              <a:t>ClassType</a:t>
            </a:r>
            <a:r>
              <a:rPr lang="en-CA" dirty="0">
                <a:solidFill>
                  <a:schemeClr val="tx1"/>
                </a:solidFill>
              </a:rPr>
              <a:t>(</a:t>
            </a:r>
            <a:r>
              <a:rPr lang="en-CA" dirty="0" err="1">
                <a:solidFill>
                  <a:schemeClr val="tx1"/>
                </a:solidFill>
              </a:rPr>
              <a:t>anArray</a:t>
            </a:r>
            <a:r>
              <a:rPr lang="en-CA" dirty="0">
                <a:solidFill>
                  <a:schemeClr val="tx1"/>
                </a:solidFill>
              </a:rPr>
              <a:t>[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]);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}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return temp;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59679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It is sometimes useful to have an array with more than one index</a:t>
            </a:r>
          </a:p>
          <a:p>
            <a:r>
              <a:rPr lang="en-CA" dirty="0">
                <a:solidFill>
                  <a:srgbClr val="FF0000"/>
                </a:solidFill>
              </a:rPr>
              <a:t>Multidimensional arrays </a:t>
            </a:r>
            <a:r>
              <a:rPr lang="en-CA" dirty="0">
                <a:solidFill>
                  <a:schemeClr val="tx1"/>
                </a:solidFill>
              </a:rPr>
              <a:t>are declared and created in essentially the same way as one-dimensional arrays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You simply use as many square bracket pairs as there are dimensions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Each index must be enclosed in its own brackets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double[][] table = new double[100][10];</a:t>
            </a: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[][][] figure = new </a:t>
            </a: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[10][20][30];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Person[][] = new Person[10][100];</a:t>
            </a:r>
          </a:p>
        </p:txBody>
      </p:sp>
    </p:spTree>
    <p:extLst>
      <p:ext uri="{BB962C8B-B14F-4D97-AF65-F5344CB8AC3E}">
        <p14:creationId xmlns:p14="http://schemas.microsoft.com/office/powerpoint/2010/main" val="41461263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Methods may specify how many dimensions are needed in an array argument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Same way as when we have a one-dimensional array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They use the same number of sets of square brackets as they have dimensions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In the below example, a is a 2D array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void </a:t>
            </a:r>
            <a:r>
              <a:rPr lang="en-CA" dirty="0" err="1">
                <a:solidFill>
                  <a:schemeClr val="tx1"/>
                </a:solidFill>
              </a:rPr>
              <a:t>myMethod</a:t>
            </a:r>
            <a:r>
              <a:rPr lang="en-CA" dirty="0">
                <a:solidFill>
                  <a:schemeClr val="tx1"/>
                </a:solidFill>
              </a:rPr>
              <a:t>(</a:t>
            </a: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[][] a){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…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69243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Methods may also specify the number of dimensions in a returned array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Same thing as for a multidimensional array parameter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below method returns an array of arrays of type double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double[][] </a:t>
            </a:r>
            <a:r>
              <a:rPr lang="en-CA" dirty="0" err="1">
                <a:solidFill>
                  <a:schemeClr val="tx1"/>
                </a:solidFill>
              </a:rPr>
              <a:t>aMethod</a:t>
            </a:r>
            <a:r>
              <a:rPr lang="en-CA" dirty="0">
                <a:solidFill>
                  <a:schemeClr val="tx1"/>
                </a:solidFill>
              </a:rPr>
              <a:t>(){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…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51920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Using the Length Instance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Just like with one-dimensional arrays, any element of the array is still just a variable of the base type</a:t>
            </a:r>
          </a:p>
          <a:p>
            <a:r>
              <a:rPr lang="en-CA" dirty="0">
                <a:solidFill>
                  <a:srgbClr val="FF0000"/>
                </a:solidFill>
              </a:rPr>
              <a:t>In Java, a two-dimensional array is actually an array of arrays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 three-dimensional array is actually an array of array of arrays, and so forth for higher dimensions</a:t>
            </a:r>
          </a:p>
          <a:p>
            <a:r>
              <a:rPr lang="en-CA" dirty="0">
                <a:solidFill>
                  <a:schemeClr val="tx1"/>
                </a:solidFill>
              </a:rPr>
              <a:t>In a multidimensional array, </a:t>
            </a:r>
            <a:r>
              <a:rPr lang="en-CA" dirty="0">
                <a:solidFill>
                  <a:srgbClr val="FF0000"/>
                </a:solidFill>
              </a:rPr>
              <a:t>the length variable does not give the total number of indexes</a:t>
            </a:r>
            <a:r>
              <a:rPr lang="en-CA" dirty="0">
                <a:solidFill>
                  <a:schemeClr val="tx1"/>
                </a:solidFill>
              </a:rPr>
              <a:t>, it gives the number of indexes along a dimension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char[][] page = new char [30][100];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>
                <a:solidFill>
                  <a:schemeClr val="tx1"/>
                </a:solidFill>
              </a:rPr>
              <a:t>So, in the 2D array called page (above), </a:t>
            </a:r>
            <a:r>
              <a:rPr lang="en-CA" dirty="0" err="1">
                <a:solidFill>
                  <a:schemeClr val="tx1"/>
                </a:solidFill>
              </a:rPr>
              <a:t>page.length</a:t>
            </a:r>
            <a:r>
              <a:rPr lang="en-CA" dirty="0">
                <a:solidFill>
                  <a:schemeClr val="tx1"/>
                </a:solidFill>
              </a:rPr>
              <a:t> is equal to the number of first indices (“rows”), which is 30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Similarly, page[0].length is equal to 100</a:t>
            </a:r>
          </a:p>
        </p:txBody>
      </p:sp>
    </p:spTree>
    <p:extLst>
      <p:ext uri="{BB962C8B-B14F-4D97-AF65-F5344CB8AC3E}">
        <p14:creationId xmlns:p14="http://schemas.microsoft.com/office/powerpoint/2010/main" val="7832030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Using the Length Instance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You can use nested for loops to process multidimensional arrays, for instance length is used below to iterate across a 2D array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 r, c;	//row and column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for (r = 0; r &lt; </a:t>
            </a:r>
            <a:r>
              <a:rPr lang="en-CA" dirty="0" err="1">
                <a:solidFill>
                  <a:schemeClr val="tx1"/>
                </a:solidFill>
              </a:rPr>
              <a:t>page.length</a:t>
            </a:r>
            <a:r>
              <a:rPr lang="en-CA" dirty="0">
                <a:solidFill>
                  <a:schemeClr val="tx1"/>
                </a:solidFill>
              </a:rPr>
              <a:t>; r++)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for (c = 0; c &lt; page[row].length; </a:t>
            </a:r>
            <a:r>
              <a:rPr lang="en-CA" dirty="0" err="1">
                <a:solidFill>
                  <a:schemeClr val="tx1"/>
                </a:solidFill>
              </a:rPr>
              <a:t>c++</a:t>
            </a:r>
            <a:r>
              <a:rPr lang="en-CA" dirty="0">
                <a:solidFill>
                  <a:schemeClr val="tx1"/>
                </a:solidFill>
              </a:rPr>
              <a:t>)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	page[r][c] = ‘Z’;</a:t>
            </a:r>
          </a:p>
        </p:txBody>
      </p:sp>
    </p:spTree>
    <p:extLst>
      <p:ext uri="{BB962C8B-B14F-4D97-AF65-F5344CB8AC3E}">
        <p14:creationId xmlns:p14="http://schemas.microsoft.com/office/powerpoint/2010/main" val="167206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Intro to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The important operations on arrays in Java are: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Defining an array variable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Creating an array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Accessing an array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3845560"/>
          <a:ext cx="2971800" cy="35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31660923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99704209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908574467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944130606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96268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07024" y="3505200"/>
          <a:ext cx="3657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12494337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8658046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0618995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165622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60234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0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35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04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73154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063738"/>
              </p:ext>
            </p:extLst>
          </p:nvPr>
        </p:nvGraphicFramePr>
        <p:xfrm>
          <a:off x="4800600" y="3845145"/>
          <a:ext cx="2971800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81213574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77508468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6201838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839428881"/>
                    </a:ext>
                  </a:extLst>
                </a:gridCol>
              </a:tblGrid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246515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482642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99183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818939"/>
              </p:ext>
            </p:extLst>
          </p:nvPr>
        </p:nvGraphicFramePr>
        <p:xfrm>
          <a:off x="990600" y="4201160"/>
          <a:ext cx="29718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394328265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7939506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60920123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074951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95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3749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Ragged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Why is it important to use the length of each specific row in the previous example</a:t>
            </a:r>
            <a:r>
              <a:rPr lang="en-CA" dirty="0"/>
              <a:t>, and not just page[0] throughout the entire inner loop? 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Good question, class!</a:t>
            </a:r>
          </a:p>
          <a:p>
            <a:r>
              <a:rPr lang="en-CA" dirty="0">
                <a:solidFill>
                  <a:schemeClr val="tx1"/>
                </a:solidFill>
              </a:rPr>
              <a:t>Each row of a two-dimensional (in fact, n-dimensional) array </a:t>
            </a:r>
            <a:r>
              <a:rPr lang="en-CA" dirty="0">
                <a:solidFill>
                  <a:srgbClr val="FF0000"/>
                </a:solidFill>
              </a:rPr>
              <a:t>need not have the same number of elements</a:t>
            </a:r>
          </a:p>
          <a:p>
            <a:r>
              <a:rPr lang="en-CA" dirty="0">
                <a:solidFill>
                  <a:schemeClr val="tx1"/>
                </a:solidFill>
              </a:rPr>
              <a:t>An array that has a different number of elements per row is called a </a:t>
            </a:r>
            <a:r>
              <a:rPr lang="en-CA" dirty="0">
                <a:solidFill>
                  <a:srgbClr val="FF0000"/>
                </a:solidFill>
              </a:rPr>
              <a:t>ragged array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AKA a jagged array</a:t>
            </a:r>
            <a:r>
              <a:rPr lang="en-CA" dirty="0">
                <a:solidFill>
                  <a:schemeClr val="tx1"/>
                </a:solidFill>
              </a:rPr>
              <a:t>… same thing</a:t>
            </a:r>
          </a:p>
        </p:txBody>
      </p:sp>
    </p:spTree>
    <p:extLst>
      <p:ext uri="{BB962C8B-B14F-4D97-AF65-F5344CB8AC3E}">
        <p14:creationId xmlns:p14="http://schemas.microsoft.com/office/powerpoint/2010/main" val="29497036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Ragged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 lnSpcReduction="10000"/>
          </a:bodyPr>
          <a:lstStyle/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double[][] a = new double[3][5];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The above line is equivalent to the following: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double[][] a;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a = new double[3][]; //Note below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a[0] = new double[5];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a[1] = new double[5];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a[2] = new double[5];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>
                <a:solidFill>
                  <a:schemeClr val="tx1"/>
                </a:solidFill>
              </a:rPr>
              <a:t>The second line makes a the name of an array with room for 3 entries, each which can be an array of doubles that can be of any length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next 3 lines each create an array of size 5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0391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Ragged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What if we did this instead?</a:t>
            </a:r>
          </a:p>
          <a:p>
            <a:pPr marL="68580" indent="0">
              <a:buNone/>
            </a:pPr>
            <a:endParaRPr lang="en-CA" dirty="0"/>
          </a:p>
          <a:p>
            <a:pPr marL="365760" lvl="1" indent="0">
              <a:buNone/>
            </a:pPr>
            <a:r>
              <a:rPr lang="en-CA" dirty="0"/>
              <a:t>double[][] a;</a:t>
            </a:r>
          </a:p>
          <a:p>
            <a:pPr marL="365760" lvl="1" indent="0">
              <a:buNone/>
            </a:pPr>
            <a:r>
              <a:rPr lang="en-CA" dirty="0"/>
              <a:t>a = new double[3][]; //Note below</a:t>
            </a:r>
          </a:p>
          <a:p>
            <a:pPr marL="365760" lvl="1" indent="0">
              <a:buNone/>
            </a:pPr>
            <a:r>
              <a:rPr lang="en-CA" dirty="0"/>
              <a:t>a[0] = new double[5];</a:t>
            </a:r>
          </a:p>
          <a:p>
            <a:pPr marL="365760" lvl="1" indent="0">
              <a:buNone/>
            </a:pPr>
            <a:r>
              <a:rPr lang="en-CA" dirty="0"/>
              <a:t>a[1] = new double[3];</a:t>
            </a:r>
          </a:p>
          <a:p>
            <a:pPr marL="365760" lvl="1" indent="0">
              <a:buNone/>
            </a:pPr>
            <a:r>
              <a:rPr lang="en-CA" dirty="0"/>
              <a:t>a[2] = new double[4];</a:t>
            </a:r>
          </a:p>
          <a:p>
            <a:pPr marL="365760" lvl="1" indent="0">
              <a:buNone/>
            </a:pPr>
            <a:endParaRPr lang="en-CA" dirty="0"/>
          </a:p>
          <a:p>
            <a:r>
              <a:rPr lang="en-CA" dirty="0"/>
              <a:t>Then each array is of different length: 5, 3, and 4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747046"/>
              </p:ext>
            </p:extLst>
          </p:nvPr>
        </p:nvGraphicFramePr>
        <p:xfrm>
          <a:off x="4572000" y="3558540"/>
          <a:ext cx="35052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407150572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1525983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2906541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40084018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3270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53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39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95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Defining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An example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number of indexed variables in an array is called the </a:t>
            </a:r>
            <a:r>
              <a:rPr lang="en-CA" dirty="0">
                <a:solidFill>
                  <a:srgbClr val="FF0000"/>
                </a:solidFill>
              </a:rPr>
              <a:t>length</a:t>
            </a:r>
            <a:r>
              <a:rPr lang="en-CA" dirty="0">
                <a:solidFill>
                  <a:schemeClr val="tx1"/>
                </a:solidFill>
              </a:rPr>
              <a:t> or size of the array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</a:t>
            </a:r>
            <a:r>
              <a:rPr lang="en-CA" dirty="0">
                <a:solidFill>
                  <a:srgbClr val="FF0000"/>
                </a:solidFill>
              </a:rPr>
              <a:t>indexed variables </a:t>
            </a:r>
            <a:r>
              <a:rPr lang="en-CA" dirty="0">
                <a:solidFill>
                  <a:schemeClr val="tx1"/>
                </a:solidFill>
              </a:rPr>
              <a:t>are then numbered starting with zero (“</a:t>
            </a:r>
            <a:r>
              <a:rPr lang="en-CA" dirty="0">
                <a:solidFill>
                  <a:srgbClr val="FF0000"/>
                </a:solidFill>
              </a:rPr>
              <a:t>zero-indexed</a:t>
            </a:r>
            <a:r>
              <a:rPr lang="en-CA" dirty="0">
                <a:solidFill>
                  <a:schemeClr val="tx1"/>
                </a:solidFill>
              </a:rPr>
              <a:t>”), and ending with the integer that is one less than the length of the array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double[] score;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score[0], score[1], score[2], score[3]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619946"/>
              </p:ext>
            </p:extLst>
          </p:nvPr>
        </p:nvGraphicFramePr>
        <p:xfrm>
          <a:off x="2895600" y="5029200"/>
          <a:ext cx="2971800" cy="35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31660923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99704209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908574467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944130606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96268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4377"/>
              </p:ext>
            </p:extLst>
          </p:nvPr>
        </p:nvGraphicFramePr>
        <p:xfrm>
          <a:off x="2895600" y="5384800"/>
          <a:ext cx="29718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394328265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7939506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60920123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074951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95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55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Defining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An example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number of indexed variables in an array is called the </a:t>
            </a:r>
            <a:r>
              <a:rPr lang="en-CA" dirty="0">
                <a:solidFill>
                  <a:srgbClr val="FF0000"/>
                </a:solidFill>
              </a:rPr>
              <a:t>length</a:t>
            </a:r>
            <a:r>
              <a:rPr lang="en-CA" dirty="0">
                <a:solidFill>
                  <a:schemeClr val="tx1"/>
                </a:solidFill>
              </a:rPr>
              <a:t> or size of the array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</a:t>
            </a:r>
            <a:r>
              <a:rPr lang="en-CA" dirty="0">
                <a:solidFill>
                  <a:srgbClr val="FF0000"/>
                </a:solidFill>
              </a:rPr>
              <a:t>indexed variables </a:t>
            </a:r>
            <a:r>
              <a:rPr lang="en-CA" dirty="0">
                <a:solidFill>
                  <a:schemeClr val="tx1"/>
                </a:solidFill>
              </a:rPr>
              <a:t>are then numbered starting with zero (“</a:t>
            </a:r>
            <a:r>
              <a:rPr lang="en-CA" dirty="0">
                <a:solidFill>
                  <a:srgbClr val="FF0000"/>
                </a:solidFill>
              </a:rPr>
              <a:t>zero-indexed</a:t>
            </a:r>
            <a:r>
              <a:rPr lang="en-CA" dirty="0">
                <a:solidFill>
                  <a:schemeClr val="tx1"/>
                </a:solidFill>
              </a:rPr>
              <a:t>”), and ending with the integer that is one less than the length of the array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double[] score;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rgbClr val="FF0000"/>
                </a:solidFill>
              </a:rPr>
              <a:t>	score[0]</a:t>
            </a:r>
            <a:r>
              <a:rPr lang="en-CA" dirty="0">
                <a:solidFill>
                  <a:schemeClr val="tx1"/>
                </a:solidFill>
              </a:rPr>
              <a:t>, score[1], score[2], score[3]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95600" y="5029200"/>
          <a:ext cx="2971800" cy="35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31660923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99704209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908574467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944130606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96268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28597"/>
              </p:ext>
            </p:extLst>
          </p:nvPr>
        </p:nvGraphicFramePr>
        <p:xfrm>
          <a:off x="2895600" y="5384800"/>
          <a:ext cx="29718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394328265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7939506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60920123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074951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5.5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95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30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Defining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An example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number of indexed variables in an array is called the </a:t>
            </a:r>
            <a:r>
              <a:rPr lang="en-CA" dirty="0">
                <a:solidFill>
                  <a:srgbClr val="FF0000"/>
                </a:solidFill>
              </a:rPr>
              <a:t>length</a:t>
            </a:r>
            <a:r>
              <a:rPr lang="en-CA" dirty="0">
                <a:solidFill>
                  <a:schemeClr val="tx1"/>
                </a:solidFill>
              </a:rPr>
              <a:t> or size of the array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</a:t>
            </a:r>
            <a:r>
              <a:rPr lang="en-CA" dirty="0">
                <a:solidFill>
                  <a:srgbClr val="FF0000"/>
                </a:solidFill>
              </a:rPr>
              <a:t>indexed variables </a:t>
            </a:r>
            <a:r>
              <a:rPr lang="en-CA" dirty="0">
                <a:solidFill>
                  <a:schemeClr val="tx1"/>
                </a:solidFill>
              </a:rPr>
              <a:t>are then numbered starting with zero (“</a:t>
            </a:r>
            <a:r>
              <a:rPr lang="en-CA" dirty="0">
                <a:solidFill>
                  <a:srgbClr val="FF0000"/>
                </a:solidFill>
              </a:rPr>
              <a:t>zero-indexed</a:t>
            </a:r>
            <a:r>
              <a:rPr lang="en-CA" dirty="0">
                <a:solidFill>
                  <a:schemeClr val="tx1"/>
                </a:solidFill>
              </a:rPr>
              <a:t>”), and ending with the integer that is one less than the length of the array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double[] score;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score[0], </a:t>
            </a:r>
            <a:r>
              <a:rPr lang="en-CA" dirty="0">
                <a:solidFill>
                  <a:srgbClr val="FF0000"/>
                </a:solidFill>
              </a:rPr>
              <a:t>score[1]</a:t>
            </a:r>
            <a:r>
              <a:rPr lang="en-CA" dirty="0">
                <a:solidFill>
                  <a:schemeClr val="tx1"/>
                </a:solidFill>
              </a:rPr>
              <a:t>, score[2], score[3]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95600" y="5029200"/>
          <a:ext cx="2971800" cy="35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31660923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99704209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908574467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944130606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96268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861825"/>
              </p:ext>
            </p:extLst>
          </p:nvPr>
        </p:nvGraphicFramePr>
        <p:xfrm>
          <a:off x="2895600" y="5384800"/>
          <a:ext cx="29718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394328265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7939506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60920123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074951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7.1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95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79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Defining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An example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number of indexed variables in an array is called the </a:t>
            </a:r>
            <a:r>
              <a:rPr lang="en-CA" dirty="0">
                <a:solidFill>
                  <a:srgbClr val="FF0000"/>
                </a:solidFill>
              </a:rPr>
              <a:t>length</a:t>
            </a:r>
            <a:r>
              <a:rPr lang="en-CA" dirty="0">
                <a:solidFill>
                  <a:schemeClr val="tx1"/>
                </a:solidFill>
              </a:rPr>
              <a:t> or size of the array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</a:t>
            </a:r>
            <a:r>
              <a:rPr lang="en-CA" dirty="0">
                <a:solidFill>
                  <a:srgbClr val="FF0000"/>
                </a:solidFill>
              </a:rPr>
              <a:t>indexed variables </a:t>
            </a:r>
            <a:r>
              <a:rPr lang="en-CA" dirty="0">
                <a:solidFill>
                  <a:schemeClr val="tx1"/>
                </a:solidFill>
              </a:rPr>
              <a:t>are then numbered starting with zero (“</a:t>
            </a:r>
            <a:r>
              <a:rPr lang="en-CA" dirty="0">
                <a:solidFill>
                  <a:srgbClr val="FF0000"/>
                </a:solidFill>
              </a:rPr>
              <a:t>zero-indexed</a:t>
            </a:r>
            <a:r>
              <a:rPr lang="en-CA" dirty="0">
                <a:solidFill>
                  <a:schemeClr val="tx1"/>
                </a:solidFill>
              </a:rPr>
              <a:t>”), and ending with the integer that is one less than the length of the array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double[] score;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score[0], score[1], </a:t>
            </a:r>
            <a:r>
              <a:rPr lang="en-CA" dirty="0">
                <a:solidFill>
                  <a:srgbClr val="FF0000"/>
                </a:solidFill>
              </a:rPr>
              <a:t>score[2]</a:t>
            </a:r>
            <a:r>
              <a:rPr lang="en-CA" dirty="0">
                <a:solidFill>
                  <a:schemeClr val="tx1"/>
                </a:solidFill>
              </a:rPr>
              <a:t>, score[3]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95600" y="5029200"/>
          <a:ext cx="2971800" cy="35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31660923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99704209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908574467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944130606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96268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748262"/>
              </p:ext>
            </p:extLst>
          </p:nvPr>
        </p:nvGraphicFramePr>
        <p:xfrm>
          <a:off x="2895600" y="5384800"/>
          <a:ext cx="29718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394328265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7939506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60920123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074951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0.2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95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835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8890</TotalTime>
  <Words>3412</Words>
  <Application>Microsoft Office PowerPoint</Application>
  <PresentationFormat>On-screen Show (4:3)</PresentationFormat>
  <Paragraphs>600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Century Gothic</vt:lpstr>
      <vt:lpstr>Wingdings</vt:lpstr>
      <vt:lpstr>Wingdings 2</vt:lpstr>
      <vt:lpstr>Austin</vt:lpstr>
      <vt:lpstr>Arrays</vt:lpstr>
      <vt:lpstr>Outline</vt:lpstr>
      <vt:lpstr>Intro to Arrays</vt:lpstr>
      <vt:lpstr>Intro to Arrays</vt:lpstr>
      <vt:lpstr>Intro to Arrays</vt:lpstr>
      <vt:lpstr>Defining an Array</vt:lpstr>
      <vt:lpstr>Defining an Array</vt:lpstr>
      <vt:lpstr>Defining an Array</vt:lpstr>
      <vt:lpstr>Defining an Array</vt:lpstr>
      <vt:lpstr>Defining an Array</vt:lpstr>
      <vt:lpstr>Creating an Array</vt:lpstr>
      <vt:lpstr>Creating an Array</vt:lpstr>
      <vt:lpstr>Creating an Array</vt:lpstr>
      <vt:lpstr>Accessing an Array</vt:lpstr>
      <vt:lpstr>Accessing an Array</vt:lpstr>
      <vt:lpstr>Accessing an Array</vt:lpstr>
      <vt:lpstr>Initializing Arrays</vt:lpstr>
      <vt:lpstr>Initializing Arrays</vt:lpstr>
      <vt:lpstr>Initializing Arrays</vt:lpstr>
      <vt:lpstr>Arrays are Objects</vt:lpstr>
      <vt:lpstr>Arrays are Objects</vt:lpstr>
      <vt:lpstr>Nonprimitive Arrays</vt:lpstr>
      <vt:lpstr>Nonprimitive Arrays</vt:lpstr>
      <vt:lpstr>Arrays as Parameters</vt:lpstr>
      <vt:lpstr>Arrays as Parameters</vt:lpstr>
      <vt:lpstr>Arrays as Parameters</vt:lpstr>
      <vt:lpstr>Arrays as Parameters</vt:lpstr>
      <vt:lpstr>Use of = and == With Arrays</vt:lpstr>
      <vt:lpstr>Use of = and == With Arrays</vt:lpstr>
      <vt:lpstr>Use of = and == With Arrays</vt:lpstr>
      <vt:lpstr>Use of = and == With Arrays</vt:lpstr>
      <vt:lpstr>Arguments to the Main Method</vt:lpstr>
      <vt:lpstr>Arguments to the Main Method</vt:lpstr>
      <vt:lpstr>Arguments to the Main Method</vt:lpstr>
      <vt:lpstr>Returning Arrays</vt:lpstr>
      <vt:lpstr>The For-Each Loop</vt:lpstr>
      <vt:lpstr>The For-Each Loop</vt:lpstr>
      <vt:lpstr>The For-Each Loop</vt:lpstr>
      <vt:lpstr>The For-Each Loop</vt:lpstr>
      <vt:lpstr>Privacy Leaks With  Array Instance Variables</vt:lpstr>
      <vt:lpstr>Privacy Leaks With  Array Instance Variables</vt:lpstr>
      <vt:lpstr>Privacy Leaks With  Array Instance Variables</vt:lpstr>
      <vt:lpstr>Privacy Leaks With  Array Instance Variables</vt:lpstr>
      <vt:lpstr>Privacy Leaks With  Array Instance Variables</vt:lpstr>
      <vt:lpstr>Multidimensional Arrays</vt:lpstr>
      <vt:lpstr>Multidimensional Arrays</vt:lpstr>
      <vt:lpstr>Multidimensional Arrays</vt:lpstr>
      <vt:lpstr>Using the Length Instance Variable</vt:lpstr>
      <vt:lpstr>Using the Length Instance Variable</vt:lpstr>
      <vt:lpstr>Ragged Arrays</vt:lpstr>
      <vt:lpstr>Ragged Arrays</vt:lpstr>
      <vt:lpstr>Ragged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s</dc:creator>
  <cp:lastModifiedBy>r s</cp:lastModifiedBy>
  <cp:revision>753</cp:revision>
  <dcterms:created xsi:type="dcterms:W3CDTF">2006-08-16T00:00:00Z</dcterms:created>
  <dcterms:modified xsi:type="dcterms:W3CDTF">2017-05-22T16:12:10Z</dcterms:modified>
</cp:coreProperties>
</file>