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5/22/2017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5/22/2017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41240"/>
            <a:ext cx="3313355" cy="1702160"/>
          </a:xfrm>
        </p:spPr>
        <p:txBody>
          <a:bodyPr>
            <a:normAutofit/>
          </a:bodyPr>
          <a:lstStyle/>
          <a:p>
            <a:r>
              <a:rPr lang="en-CA" dirty="0"/>
              <a:t>Inheritance</a:t>
            </a:r>
          </a:p>
        </p:txBody>
      </p:sp>
      <p:sp>
        <p:nvSpPr>
          <p:cNvPr id="3" name="Subtitle 2"/>
          <p:cNvSpPr>
            <a:spLocks noGrp="1"/>
          </p:cNvSpPr>
          <p:nvPr>
            <p:ph type="subTitle" idx="1"/>
          </p:nvPr>
        </p:nvSpPr>
        <p:spPr>
          <a:xfrm>
            <a:off x="4733365" y="4876800"/>
            <a:ext cx="3309803" cy="1260629"/>
          </a:xfrm>
        </p:spPr>
        <p:txBody>
          <a:bodyPr>
            <a:normAutofit lnSpcReduction="10000"/>
          </a:bodyPr>
          <a:lstStyle/>
          <a:p>
            <a:r>
              <a:rPr lang="en-CA" dirty="0"/>
              <a:t>Ryan Scott</a:t>
            </a:r>
          </a:p>
          <a:p>
            <a:r>
              <a:rPr lang="en-CA" dirty="0"/>
              <a:t>PhD Student</a:t>
            </a:r>
            <a:br>
              <a:rPr lang="en-CA" dirty="0"/>
            </a:br>
            <a:r>
              <a:rPr lang="en-CA" dirty="0"/>
              <a:t>Computer Science</a:t>
            </a:r>
          </a:p>
          <a:p>
            <a:r>
              <a:rPr lang="en-CA" dirty="0"/>
              <a:t>University of Windsor</a:t>
            </a:r>
          </a:p>
        </p:txBody>
      </p:sp>
      <p:sp>
        <p:nvSpPr>
          <p:cNvPr id="4" name="Subtitle 2"/>
          <p:cNvSpPr txBox="1">
            <a:spLocks/>
          </p:cNvSpPr>
          <p:nvPr/>
        </p:nvSpPr>
        <p:spPr>
          <a:xfrm>
            <a:off x="4765895" y="762000"/>
            <a:ext cx="3309803" cy="1260629"/>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CA" dirty="0">
                <a:solidFill>
                  <a:schemeClr val="bg1"/>
                </a:solidFill>
              </a:rPr>
              <a:t>03-60-212</a:t>
            </a:r>
            <a:br>
              <a:rPr lang="en-CA" dirty="0">
                <a:solidFill>
                  <a:schemeClr val="bg1"/>
                </a:solidFill>
              </a:rPr>
            </a:br>
            <a:endParaRPr lang="en-CA" dirty="0">
              <a:solidFill>
                <a:schemeClr val="bg1"/>
              </a:solidFill>
            </a:endParaRPr>
          </a:p>
          <a:p>
            <a:r>
              <a:rPr lang="en-CA" dirty="0">
                <a:solidFill>
                  <a:schemeClr val="bg1"/>
                </a:solidFill>
              </a:rPr>
              <a:t>Object-Oriented Programming in Java</a:t>
            </a:r>
          </a:p>
        </p:txBody>
      </p:sp>
    </p:spTree>
    <p:extLst>
      <p:ext uri="{BB962C8B-B14F-4D97-AF65-F5344CB8AC3E}">
        <p14:creationId xmlns:p14="http://schemas.microsoft.com/office/powerpoint/2010/main" val="175318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Inheritance allows construction of hierarchies</a:t>
            </a:r>
          </a:p>
          <a:p>
            <a:pPr lvl="1"/>
            <a:r>
              <a:rPr lang="en-CA" dirty="0"/>
              <a:t>For instance, the following:</a:t>
            </a:r>
          </a:p>
        </p:txBody>
      </p:sp>
      <p:pic>
        <p:nvPicPr>
          <p:cNvPr id="5" name="Picture 4"/>
          <p:cNvPicPr>
            <a:picLocks noChangeAspect="1"/>
          </p:cNvPicPr>
          <p:nvPr/>
        </p:nvPicPr>
        <p:blipFill>
          <a:blip r:embed="rId2"/>
          <a:stretch>
            <a:fillRect/>
          </a:stretch>
        </p:blipFill>
        <p:spPr>
          <a:xfrm>
            <a:off x="1979399" y="2790700"/>
            <a:ext cx="5031001" cy="3686300"/>
          </a:xfrm>
          <a:prstGeom prst="rect">
            <a:avLst/>
          </a:prstGeom>
        </p:spPr>
      </p:pic>
    </p:spTree>
    <p:extLst>
      <p:ext uri="{BB962C8B-B14F-4D97-AF65-F5344CB8AC3E}">
        <p14:creationId xmlns:p14="http://schemas.microsoft.com/office/powerpoint/2010/main" val="85395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Inheritance allows construction of hierarchies</a:t>
            </a:r>
          </a:p>
          <a:p>
            <a:pPr lvl="1"/>
            <a:r>
              <a:rPr lang="en-CA" dirty="0"/>
              <a:t>When transformed into a </a:t>
            </a:r>
            <a:r>
              <a:rPr lang="en-CA" dirty="0">
                <a:solidFill>
                  <a:srgbClr val="FF0000"/>
                </a:solidFill>
              </a:rPr>
              <a:t>UML</a:t>
            </a:r>
            <a:r>
              <a:rPr lang="en-CA" dirty="0"/>
              <a:t> diagram:</a:t>
            </a:r>
          </a:p>
        </p:txBody>
      </p:sp>
      <p:pic>
        <p:nvPicPr>
          <p:cNvPr id="4" name="Picture 3"/>
          <p:cNvPicPr>
            <a:picLocks noChangeAspect="1"/>
          </p:cNvPicPr>
          <p:nvPr/>
        </p:nvPicPr>
        <p:blipFill>
          <a:blip r:embed="rId2"/>
          <a:stretch>
            <a:fillRect/>
          </a:stretch>
        </p:blipFill>
        <p:spPr>
          <a:xfrm>
            <a:off x="2209800" y="2590799"/>
            <a:ext cx="4500503" cy="3886201"/>
          </a:xfrm>
          <a:prstGeom prst="rect">
            <a:avLst/>
          </a:prstGeom>
        </p:spPr>
      </p:pic>
    </p:spTree>
    <p:extLst>
      <p:ext uri="{BB962C8B-B14F-4D97-AF65-F5344CB8AC3E}">
        <p14:creationId xmlns:p14="http://schemas.microsoft.com/office/powerpoint/2010/main" val="9309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Inheritance is one of the main techniques of object-oriented programming</a:t>
            </a:r>
          </a:p>
          <a:p>
            <a:pPr lvl="1"/>
            <a:r>
              <a:rPr lang="en-CA" dirty="0"/>
              <a:t>Some languages allow multiple inheritance</a:t>
            </a:r>
          </a:p>
          <a:p>
            <a:r>
              <a:rPr lang="en-CA" dirty="0"/>
              <a:t>Using this technique, a very general form of a class is first defined and compiled</a:t>
            </a:r>
          </a:p>
          <a:p>
            <a:pPr lvl="1"/>
            <a:r>
              <a:rPr lang="en-CA" dirty="0"/>
              <a:t>More specialized versions of the class are defined by adding instance variables and methods</a:t>
            </a:r>
          </a:p>
          <a:p>
            <a:pPr lvl="1"/>
            <a:r>
              <a:rPr lang="en-CA" dirty="0"/>
              <a:t>The more specialized classes are said to inherit the methods and instance variables of the general more general class</a:t>
            </a:r>
          </a:p>
        </p:txBody>
      </p:sp>
    </p:spTree>
    <p:extLst>
      <p:ext uri="{BB962C8B-B14F-4D97-AF65-F5344CB8AC3E}">
        <p14:creationId xmlns:p14="http://schemas.microsoft.com/office/powerpoint/2010/main" val="111923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Inheritance is the process by which a new class is created from another class</a:t>
            </a:r>
          </a:p>
          <a:p>
            <a:pPr lvl="1"/>
            <a:r>
              <a:rPr lang="en-CA" dirty="0"/>
              <a:t>The new class is called a </a:t>
            </a:r>
            <a:r>
              <a:rPr lang="en-CA" dirty="0">
                <a:solidFill>
                  <a:srgbClr val="FF0000"/>
                </a:solidFill>
              </a:rPr>
              <a:t>derived class or subclass</a:t>
            </a:r>
          </a:p>
          <a:p>
            <a:pPr lvl="1"/>
            <a:r>
              <a:rPr lang="en-CA" dirty="0"/>
              <a:t>The original class is the </a:t>
            </a:r>
            <a:r>
              <a:rPr lang="en-CA" dirty="0">
                <a:solidFill>
                  <a:srgbClr val="FF0000"/>
                </a:solidFill>
              </a:rPr>
              <a:t>base class or superclass</a:t>
            </a:r>
          </a:p>
          <a:p>
            <a:r>
              <a:rPr lang="en-CA" dirty="0"/>
              <a:t>A subclass automatically </a:t>
            </a:r>
            <a:r>
              <a:rPr lang="en-CA" dirty="0">
                <a:solidFill>
                  <a:srgbClr val="FF0000"/>
                </a:solidFill>
              </a:rPr>
              <a:t>has all the instance variables and methods that the superclass has</a:t>
            </a:r>
            <a:r>
              <a:rPr lang="en-CA" dirty="0"/>
              <a:t>, and it can have additional methods and/or instance variables as well</a:t>
            </a:r>
          </a:p>
          <a:p>
            <a:r>
              <a:rPr lang="en-CA" dirty="0"/>
              <a:t>Inheritance is especially advantageous because it allows code to be reused, without having to copy it into the definitions of the subclasses</a:t>
            </a:r>
          </a:p>
        </p:txBody>
      </p:sp>
    </p:spTree>
    <p:extLst>
      <p:ext uri="{BB962C8B-B14F-4D97-AF65-F5344CB8AC3E}">
        <p14:creationId xmlns:p14="http://schemas.microsoft.com/office/powerpoint/2010/main" val="4937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When designing certain classes, there is often a natural hierarchy grouping them</a:t>
            </a:r>
          </a:p>
          <a:p>
            <a:pPr lvl="2"/>
            <a:r>
              <a:rPr lang="en-CA" dirty="0"/>
              <a:t>In a record-keeping program for employees of a company, there are hourly employees and salaried employees</a:t>
            </a:r>
          </a:p>
          <a:p>
            <a:pPr lvl="2"/>
            <a:r>
              <a:rPr lang="en-CA" dirty="0"/>
              <a:t>Hourly employees can be divided into full-time and part-time workers</a:t>
            </a:r>
          </a:p>
          <a:p>
            <a:pPr lvl="2"/>
            <a:r>
              <a:rPr lang="en-CA" dirty="0"/>
              <a:t>Salaried employees can be divided into those on technical staff, and those on executive staff</a:t>
            </a:r>
          </a:p>
        </p:txBody>
      </p:sp>
    </p:spTree>
    <p:extLst>
      <p:ext uri="{BB962C8B-B14F-4D97-AF65-F5344CB8AC3E}">
        <p14:creationId xmlns:p14="http://schemas.microsoft.com/office/powerpoint/2010/main" val="362237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All employees share certain characteristics</a:t>
            </a:r>
          </a:p>
          <a:p>
            <a:pPr lvl="2"/>
            <a:r>
              <a:rPr lang="en-CA" dirty="0"/>
              <a:t>They all have a name, they all have a date of hire</a:t>
            </a:r>
          </a:p>
          <a:p>
            <a:pPr lvl="2"/>
            <a:r>
              <a:rPr lang="en-CA" dirty="0"/>
              <a:t>The methods for setting and changing names and hire dates would be the same for all employees</a:t>
            </a:r>
          </a:p>
          <a:p>
            <a:pPr lvl="1"/>
            <a:r>
              <a:rPr lang="en-CA" dirty="0"/>
              <a:t>Some employees have specialized characteristics</a:t>
            </a:r>
          </a:p>
          <a:p>
            <a:pPr lvl="2"/>
            <a:r>
              <a:rPr lang="en-CA" dirty="0"/>
              <a:t>Hourly employees are paid an hourly wage, salaried employees are paid a fixed wage</a:t>
            </a:r>
          </a:p>
          <a:p>
            <a:pPr lvl="2"/>
            <a:r>
              <a:rPr lang="en-CA" dirty="0"/>
              <a:t>The methods for calculating wages for these two groups would be different</a:t>
            </a:r>
          </a:p>
        </p:txBody>
      </p:sp>
    </p:spTree>
    <p:extLst>
      <p:ext uri="{BB962C8B-B14F-4D97-AF65-F5344CB8AC3E}">
        <p14:creationId xmlns:p14="http://schemas.microsoft.com/office/powerpoint/2010/main" val="301897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Within Java, a class called Employee can be defined that includes all employees</a:t>
            </a:r>
          </a:p>
          <a:p>
            <a:pPr lvl="1"/>
            <a:r>
              <a:rPr lang="en-CA" dirty="0"/>
              <a:t>This class can then be used to define subclasses for hourly employees and salaried employees</a:t>
            </a:r>
          </a:p>
          <a:p>
            <a:pPr lvl="2"/>
            <a:r>
              <a:rPr lang="en-CA" dirty="0"/>
              <a:t>In turn, the </a:t>
            </a:r>
            <a:r>
              <a:rPr lang="en-CA" dirty="0" err="1"/>
              <a:t>HourlyEmployee</a:t>
            </a:r>
            <a:r>
              <a:rPr lang="en-CA" dirty="0"/>
              <a:t> class can be used to define a </a:t>
            </a:r>
            <a:r>
              <a:rPr lang="en-CA" dirty="0" err="1"/>
              <a:t>PartTimeEmployee</a:t>
            </a:r>
            <a:r>
              <a:rPr lang="en-CA" dirty="0"/>
              <a:t> class, and so on</a:t>
            </a:r>
          </a:p>
        </p:txBody>
      </p:sp>
    </p:spTree>
    <p:extLst>
      <p:ext uri="{BB962C8B-B14F-4D97-AF65-F5344CB8AC3E}">
        <p14:creationId xmlns:p14="http://schemas.microsoft.com/office/powerpoint/2010/main" val="212692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A class hierarchy:</a:t>
            </a:r>
          </a:p>
        </p:txBody>
      </p:sp>
      <p:pic>
        <p:nvPicPr>
          <p:cNvPr id="4" name="Picture 3"/>
          <p:cNvPicPr>
            <a:picLocks noChangeAspect="1"/>
          </p:cNvPicPr>
          <p:nvPr/>
        </p:nvPicPr>
        <p:blipFill>
          <a:blip r:embed="rId2"/>
          <a:stretch>
            <a:fillRect/>
          </a:stretch>
        </p:blipFill>
        <p:spPr>
          <a:xfrm>
            <a:off x="965461" y="2971800"/>
            <a:ext cx="7180801" cy="2940893"/>
          </a:xfrm>
          <a:prstGeom prst="rect">
            <a:avLst/>
          </a:prstGeom>
        </p:spPr>
      </p:pic>
    </p:spTree>
    <p:extLst>
      <p:ext uri="{BB962C8B-B14F-4D97-AF65-F5344CB8AC3E}">
        <p14:creationId xmlns:p14="http://schemas.microsoft.com/office/powerpoint/2010/main" val="62126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Since an hourly employee is still an employee, it is defined as a subclass of the class employee</a:t>
            </a:r>
          </a:p>
          <a:p>
            <a:pPr lvl="2"/>
            <a:r>
              <a:rPr lang="en-CA" dirty="0"/>
              <a:t>A subclass is defined by adding instance variables and methods to an existing class</a:t>
            </a:r>
          </a:p>
          <a:p>
            <a:pPr lvl="2"/>
            <a:r>
              <a:rPr lang="en-CA" dirty="0"/>
              <a:t>The phrase </a:t>
            </a:r>
            <a:r>
              <a:rPr lang="en-CA" dirty="0">
                <a:solidFill>
                  <a:srgbClr val="FF0000"/>
                </a:solidFill>
              </a:rPr>
              <a:t>extends</a:t>
            </a:r>
            <a:r>
              <a:rPr lang="en-CA" dirty="0"/>
              <a:t> </a:t>
            </a:r>
            <a:r>
              <a:rPr lang="en-CA" dirty="0" err="1"/>
              <a:t>BaseClass</a:t>
            </a:r>
            <a:r>
              <a:rPr lang="en-CA" dirty="0"/>
              <a:t> must be added to the definition of the subclass</a:t>
            </a:r>
          </a:p>
          <a:p>
            <a:pPr lvl="2"/>
            <a:endParaRPr lang="en-CA" dirty="0"/>
          </a:p>
          <a:p>
            <a:pPr marL="365760" lvl="1" indent="0">
              <a:buNone/>
            </a:pPr>
            <a:r>
              <a:rPr lang="en-CA" dirty="0"/>
              <a:t>public class </a:t>
            </a:r>
            <a:r>
              <a:rPr lang="en-CA" dirty="0" err="1"/>
              <a:t>HourlyEmployee</a:t>
            </a:r>
            <a:r>
              <a:rPr lang="en-CA" dirty="0"/>
              <a:t> extends Employee</a:t>
            </a:r>
          </a:p>
        </p:txBody>
      </p:sp>
    </p:spTree>
    <p:extLst>
      <p:ext uri="{BB962C8B-B14F-4D97-AF65-F5344CB8AC3E}">
        <p14:creationId xmlns:p14="http://schemas.microsoft.com/office/powerpoint/2010/main" val="37967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solidFill>
                  <a:srgbClr val="FF0000"/>
                </a:solidFill>
              </a:rPr>
              <a:t>When a subclass is defined, it is said to inherit the instance variables and methods of the superclass that it extends</a:t>
            </a:r>
          </a:p>
          <a:p>
            <a:pPr lvl="2"/>
            <a:r>
              <a:rPr lang="en-CA" dirty="0"/>
              <a:t>Class Employee defines the instance variables name and </a:t>
            </a:r>
            <a:r>
              <a:rPr lang="en-CA" dirty="0" err="1"/>
              <a:t>hireDate</a:t>
            </a:r>
            <a:r>
              <a:rPr lang="en-CA" dirty="0"/>
              <a:t> in its class definition</a:t>
            </a:r>
          </a:p>
          <a:p>
            <a:pPr lvl="2"/>
            <a:r>
              <a:rPr lang="en-CA" dirty="0"/>
              <a:t>Class </a:t>
            </a:r>
            <a:r>
              <a:rPr lang="en-CA" dirty="0" err="1"/>
              <a:t>HourlyEmployee</a:t>
            </a:r>
            <a:r>
              <a:rPr lang="en-CA" dirty="0"/>
              <a:t> also has the instance variables, but they do not appear in its class definition</a:t>
            </a:r>
          </a:p>
          <a:p>
            <a:pPr lvl="2"/>
            <a:r>
              <a:rPr lang="en-CA" dirty="0" err="1"/>
              <a:t>HourlyEmployee</a:t>
            </a:r>
            <a:r>
              <a:rPr lang="en-CA" dirty="0"/>
              <a:t> has additional instance variables </a:t>
            </a:r>
            <a:r>
              <a:rPr lang="en-CA" dirty="0" err="1"/>
              <a:t>wageRate</a:t>
            </a:r>
            <a:r>
              <a:rPr lang="en-CA" dirty="0"/>
              <a:t> and hours that are specified in its class definition, which is specific to </a:t>
            </a:r>
            <a:r>
              <a:rPr lang="en-CA" dirty="0" err="1"/>
              <a:t>HourlyEmployee</a:t>
            </a:r>
            <a:r>
              <a:rPr lang="en-CA" dirty="0"/>
              <a:t> and any class extending it</a:t>
            </a:r>
          </a:p>
        </p:txBody>
      </p:sp>
    </p:spTree>
    <p:extLst>
      <p:ext uri="{BB962C8B-B14F-4D97-AF65-F5344CB8AC3E}">
        <p14:creationId xmlns:p14="http://schemas.microsoft.com/office/powerpoint/2010/main" val="256417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Outline</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Inheritance</a:t>
            </a:r>
          </a:p>
          <a:p>
            <a:pPr lvl="1"/>
            <a:r>
              <a:rPr lang="en-CA" dirty="0"/>
              <a:t>Why is it important?</a:t>
            </a:r>
          </a:p>
          <a:p>
            <a:pPr lvl="1"/>
            <a:r>
              <a:rPr lang="en-CA" dirty="0"/>
              <a:t>What is it?</a:t>
            </a:r>
          </a:p>
          <a:p>
            <a:pPr lvl="1"/>
            <a:r>
              <a:rPr lang="en-CA" dirty="0"/>
              <a:t>Subclasses</a:t>
            </a:r>
          </a:p>
          <a:p>
            <a:r>
              <a:rPr lang="en-CA" dirty="0"/>
              <a:t>The Object Class</a:t>
            </a:r>
            <a:endParaRPr lang="en-CA" i="1" dirty="0"/>
          </a:p>
          <a:p>
            <a:r>
              <a:rPr lang="en-CA" dirty="0"/>
              <a:t>Overriding (different from overloading)</a:t>
            </a:r>
          </a:p>
          <a:p>
            <a:pPr lvl="1"/>
            <a:r>
              <a:rPr lang="en-CA" dirty="0"/>
              <a:t>Final</a:t>
            </a:r>
          </a:p>
          <a:p>
            <a:r>
              <a:rPr lang="en-CA" dirty="0"/>
              <a:t>Creating subclasses</a:t>
            </a:r>
          </a:p>
          <a:p>
            <a:r>
              <a:rPr lang="en-CA" dirty="0"/>
              <a:t>Casting</a:t>
            </a:r>
          </a:p>
          <a:p>
            <a:r>
              <a:rPr lang="en-CA" dirty="0"/>
              <a:t>Miscellaneous Topics</a:t>
            </a:r>
          </a:p>
          <a:p>
            <a:pPr lvl="1"/>
            <a:r>
              <a:rPr lang="en-CA" dirty="0"/>
              <a:t>Protected and Package</a:t>
            </a:r>
          </a:p>
          <a:p>
            <a:pPr lvl="1"/>
            <a:r>
              <a:rPr lang="en-CA" dirty="0" err="1"/>
              <a:t>instanceof</a:t>
            </a:r>
            <a:endParaRPr lang="en-CA" dirty="0"/>
          </a:p>
          <a:p>
            <a:pPr lvl="1"/>
            <a:r>
              <a:rPr lang="en-CA" dirty="0" err="1"/>
              <a:t>getClass</a:t>
            </a:r>
            <a:endParaRPr lang="en-CA" dirty="0"/>
          </a:p>
        </p:txBody>
      </p:sp>
    </p:spTree>
    <p:extLst>
      <p:ext uri="{BB962C8B-B14F-4D97-AF65-F5344CB8AC3E}">
        <p14:creationId xmlns:p14="http://schemas.microsoft.com/office/powerpoint/2010/main" val="29429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t>Just as it inherits the instance variables of the class Employee, the class </a:t>
            </a:r>
            <a:r>
              <a:rPr lang="en-CA" dirty="0" err="1"/>
              <a:t>HourlyEmployee</a:t>
            </a:r>
            <a:r>
              <a:rPr lang="en-CA" dirty="0"/>
              <a:t> inherits all of its methods as well</a:t>
            </a:r>
          </a:p>
          <a:p>
            <a:pPr lvl="2"/>
            <a:r>
              <a:rPr lang="en-CA" dirty="0"/>
              <a:t>The class </a:t>
            </a:r>
            <a:r>
              <a:rPr lang="en-CA" dirty="0" err="1"/>
              <a:t>HourlyEmployee</a:t>
            </a:r>
            <a:r>
              <a:rPr lang="en-CA" dirty="0"/>
              <a:t> inherits the methods </a:t>
            </a:r>
            <a:r>
              <a:rPr lang="en-CA" dirty="0" err="1"/>
              <a:t>getName</a:t>
            </a:r>
            <a:r>
              <a:rPr lang="en-CA" dirty="0"/>
              <a:t>, </a:t>
            </a:r>
            <a:r>
              <a:rPr lang="en-CA" dirty="0" err="1"/>
              <a:t>getHireDate</a:t>
            </a:r>
            <a:r>
              <a:rPr lang="en-CA" dirty="0"/>
              <a:t>, </a:t>
            </a:r>
            <a:r>
              <a:rPr lang="en-CA" dirty="0" err="1"/>
              <a:t>setName</a:t>
            </a:r>
            <a:r>
              <a:rPr lang="en-CA" dirty="0"/>
              <a:t>, and </a:t>
            </a:r>
            <a:r>
              <a:rPr lang="en-CA" dirty="0" err="1"/>
              <a:t>setHireDate</a:t>
            </a:r>
            <a:r>
              <a:rPr lang="en-CA" dirty="0"/>
              <a:t> from the class employee</a:t>
            </a:r>
          </a:p>
          <a:p>
            <a:pPr lvl="2"/>
            <a:r>
              <a:rPr lang="en-CA" dirty="0"/>
              <a:t>Any object of the class </a:t>
            </a:r>
            <a:r>
              <a:rPr lang="en-CA" dirty="0" err="1"/>
              <a:t>HourlyEmployee</a:t>
            </a:r>
            <a:r>
              <a:rPr lang="en-CA" dirty="0"/>
              <a:t> can invoke any of those methods, in the same way you would invoke any other method</a:t>
            </a:r>
          </a:p>
        </p:txBody>
      </p:sp>
    </p:spTree>
    <p:extLst>
      <p:ext uri="{BB962C8B-B14F-4D97-AF65-F5344CB8AC3E}">
        <p14:creationId xmlns:p14="http://schemas.microsoft.com/office/powerpoint/2010/main" val="196041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Subclasses:</a:t>
            </a:r>
          </a:p>
          <a:p>
            <a:pPr lvl="1"/>
            <a:r>
              <a:rPr lang="en-CA" dirty="0">
                <a:solidFill>
                  <a:srgbClr val="FF0000"/>
                </a:solidFill>
              </a:rPr>
              <a:t>A subclass is defined by starting with another already defined class, called its superclass, and adding (and/or changing – we will see later in this lecture) methods, instance variables, and static variables</a:t>
            </a:r>
          </a:p>
          <a:p>
            <a:pPr lvl="2"/>
            <a:r>
              <a:rPr lang="en-CA" dirty="0"/>
              <a:t>The derived class inherits all the public methods, all the public and private instance variables, and all the public and private static variables from the base class</a:t>
            </a:r>
          </a:p>
          <a:p>
            <a:pPr lvl="2"/>
            <a:r>
              <a:rPr lang="en-CA" dirty="0">
                <a:solidFill>
                  <a:srgbClr val="FF0000"/>
                </a:solidFill>
              </a:rPr>
              <a:t>The derived class can add more instance variables, static variables, and/or methods</a:t>
            </a:r>
          </a:p>
        </p:txBody>
      </p:sp>
    </p:spTree>
    <p:extLst>
      <p:ext uri="{BB962C8B-B14F-4D97-AF65-F5344CB8AC3E}">
        <p14:creationId xmlns:p14="http://schemas.microsoft.com/office/powerpoint/2010/main" val="360961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Reminder: class Person</a:t>
            </a:r>
            <a:endParaRPr lang="en-CA" dirty="0">
              <a:solidFill>
                <a:schemeClr val="tx1"/>
              </a:solidFill>
            </a:endParaRPr>
          </a:p>
          <a:p>
            <a:endParaRPr lang="en-CA" dirty="0">
              <a:solidFill>
                <a:schemeClr val="tx1"/>
              </a:solidFill>
            </a:endParaRPr>
          </a:p>
          <a:p>
            <a:pPr marL="365760" lvl="1" indent="0">
              <a:buNone/>
            </a:pPr>
            <a:r>
              <a:rPr lang="en-CA" dirty="0">
                <a:solidFill>
                  <a:schemeClr val="tx1"/>
                </a:solidFill>
              </a:rPr>
              <a:t>public class Person{</a:t>
            </a:r>
          </a:p>
          <a:p>
            <a:pPr marL="365760" lvl="1" indent="0">
              <a:buNone/>
            </a:pPr>
            <a:r>
              <a:rPr lang="en-CA" dirty="0">
                <a:solidFill>
                  <a:schemeClr val="tx1"/>
                </a:solidFill>
              </a:rPr>
              <a:t>	private String name;</a:t>
            </a:r>
          </a:p>
          <a:p>
            <a:pPr marL="365760" lvl="1" indent="0">
              <a:buNone/>
            </a:pPr>
            <a:r>
              <a:rPr lang="en-CA" dirty="0">
                <a:solidFill>
                  <a:schemeClr val="tx1"/>
                </a:solidFill>
              </a:rPr>
              <a:t>	private </a:t>
            </a:r>
            <a:r>
              <a:rPr lang="en-CA" dirty="0" err="1">
                <a:solidFill>
                  <a:schemeClr val="tx1"/>
                </a:solidFill>
              </a:rPr>
              <a:t>int</a:t>
            </a:r>
            <a:r>
              <a:rPr lang="en-CA" dirty="0">
                <a:solidFill>
                  <a:schemeClr val="tx1"/>
                </a:solidFill>
              </a:rPr>
              <a:t> age, income;</a:t>
            </a:r>
          </a:p>
          <a:p>
            <a:pPr marL="365760" lvl="1" indent="0">
              <a:buNone/>
            </a:pPr>
            <a:r>
              <a:rPr lang="en-CA" dirty="0">
                <a:solidFill>
                  <a:schemeClr val="tx1"/>
                </a:solidFill>
              </a:rPr>
              <a:t>	private String address;</a:t>
            </a:r>
          </a:p>
          <a:p>
            <a:pPr marL="365760" lvl="1" indent="0">
              <a:buNone/>
            </a:pPr>
            <a:r>
              <a:rPr lang="en-CA" dirty="0">
                <a:solidFill>
                  <a:schemeClr val="tx1"/>
                </a:solidFill>
              </a:rPr>
              <a:t>	//constructors, </a:t>
            </a:r>
            <a:r>
              <a:rPr lang="en-CA" dirty="0" err="1">
                <a:solidFill>
                  <a:schemeClr val="tx1"/>
                </a:solidFill>
              </a:rPr>
              <a:t>etc</a:t>
            </a:r>
            <a:r>
              <a:rPr lang="en-CA" dirty="0">
                <a:solidFill>
                  <a:schemeClr val="tx1"/>
                </a:solidFill>
              </a:rPr>
              <a:t>…</a:t>
            </a:r>
          </a:p>
          <a:p>
            <a:pPr marL="365760" lvl="1" indent="0">
              <a:buNone/>
            </a:pPr>
            <a:r>
              <a:rPr lang="en-CA" dirty="0">
                <a:solidFill>
                  <a:schemeClr val="tx1"/>
                </a:solidFill>
              </a:rPr>
              <a:t>	public double </a:t>
            </a:r>
            <a:r>
              <a:rPr lang="en-CA" dirty="0" err="1">
                <a:solidFill>
                  <a:schemeClr val="tx1"/>
                </a:solidFill>
              </a:rPr>
              <a:t>computeTax</a:t>
            </a:r>
            <a:r>
              <a:rPr lang="en-CA" dirty="0">
                <a:solidFill>
                  <a:schemeClr val="tx1"/>
                </a:solidFill>
              </a:rPr>
              <a:t>(){</a:t>
            </a:r>
          </a:p>
          <a:p>
            <a:pPr marL="365760" lvl="1" indent="0">
              <a:buNone/>
            </a:pPr>
            <a:r>
              <a:rPr lang="en-CA" dirty="0">
                <a:solidFill>
                  <a:schemeClr val="tx1"/>
                </a:solidFill>
              </a:rPr>
              <a:t>		//definition of method</a:t>
            </a:r>
          </a:p>
          <a:p>
            <a:pPr marL="365760" lvl="1" indent="0">
              <a:buNone/>
            </a:pPr>
            <a:r>
              <a:rPr lang="en-CA" dirty="0">
                <a:solidFill>
                  <a:schemeClr val="tx1"/>
                </a:solidFill>
              </a:rPr>
              <a:t>	}</a:t>
            </a:r>
          </a:p>
          <a:p>
            <a:pPr marL="365760" lvl="1" indent="0">
              <a:buNone/>
            </a:pPr>
            <a:r>
              <a:rPr lang="en-CA" dirty="0">
                <a:solidFill>
                  <a:schemeClr val="tx1"/>
                </a:solidFill>
              </a:rPr>
              <a:t>	//other methods as needed</a:t>
            </a:r>
          </a:p>
          <a:p>
            <a:pPr marL="365760" lvl="1" indent="0">
              <a:buNone/>
            </a:pPr>
            <a:r>
              <a:rPr lang="en-CA" dirty="0">
                <a:solidFill>
                  <a:schemeClr val="tx1"/>
                </a:solidFill>
              </a:rPr>
              <a:t>}</a:t>
            </a:r>
          </a:p>
        </p:txBody>
      </p:sp>
    </p:spTree>
    <p:extLst>
      <p:ext uri="{BB962C8B-B14F-4D97-AF65-F5344CB8AC3E}">
        <p14:creationId xmlns:p14="http://schemas.microsoft.com/office/powerpoint/2010/main" val="21372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Student, but as a subclass of Person</a:t>
            </a:r>
            <a:endParaRPr lang="en-CA" dirty="0">
              <a:solidFill>
                <a:schemeClr val="tx1"/>
              </a:solidFill>
            </a:endParaRPr>
          </a:p>
          <a:p>
            <a:endParaRPr lang="en-CA" dirty="0">
              <a:solidFill>
                <a:schemeClr val="tx1"/>
              </a:solidFill>
            </a:endParaRPr>
          </a:p>
          <a:p>
            <a:pPr marL="365760" lvl="1" indent="0">
              <a:buNone/>
            </a:pPr>
            <a:r>
              <a:rPr lang="en-CA" dirty="0">
                <a:solidFill>
                  <a:schemeClr val="tx1"/>
                </a:solidFill>
              </a:rPr>
              <a:t>public class Student extends Person{</a:t>
            </a:r>
          </a:p>
          <a:p>
            <a:pPr marL="365760" lvl="1" indent="0">
              <a:buNone/>
            </a:pPr>
            <a:r>
              <a:rPr lang="en-CA" dirty="0">
                <a:solidFill>
                  <a:schemeClr val="tx1"/>
                </a:solidFill>
              </a:rPr>
              <a:t>	private String major;</a:t>
            </a:r>
          </a:p>
          <a:p>
            <a:pPr marL="365760" lvl="1" indent="0">
              <a:buNone/>
            </a:pPr>
            <a:r>
              <a:rPr lang="en-CA" dirty="0">
                <a:solidFill>
                  <a:schemeClr val="tx1"/>
                </a:solidFill>
              </a:rPr>
              <a:t>	String grades[];</a:t>
            </a:r>
          </a:p>
          <a:p>
            <a:pPr marL="365760" lvl="1" indent="0">
              <a:buNone/>
            </a:pPr>
            <a:r>
              <a:rPr lang="en-CA" dirty="0">
                <a:solidFill>
                  <a:schemeClr val="tx1"/>
                </a:solidFill>
              </a:rPr>
              <a:t>	//constructor(s)</a:t>
            </a:r>
          </a:p>
          <a:p>
            <a:pPr marL="365760" lvl="1" indent="0">
              <a:buNone/>
            </a:pPr>
            <a:r>
              <a:rPr lang="en-CA" dirty="0">
                <a:solidFill>
                  <a:schemeClr val="tx1"/>
                </a:solidFill>
              </a:rPr>
              <a:t>	public double </a:t>
            </a:r>
            <a:r>
              <a:rPr lang="en-CA" dirty="0" err="1">
                <a:solidFill>
                  <a:schemeClr val="tx1"/>
                </a:solidFill>
              </a:rPr>
              <a:t>gradeAverage</a:t>
            </a:r>
            <a:r>
              <a:rPr lang="en-CA" dirty="0">
                <a:solidFill>
                  <a:schemeClr val="tx1"/>
                </a:solidFill>
              </a:rPr>
              <a:t>();</a:t>
            </a:r>
          </a:p>
          <a:p>
            <a:pPr marL="365760" lvl="1" indent="0">
              <a:buNone/>
            </a:pPr>
            <a:r>
              <a:rPr lang="en-CA" dirty="0">
                <a:solidFill>
                  <a:schemeClr val="tx1"/>
                </a:solidFill>
              </a:rPr>
              <a:t>	//other methods specific to student</a:t>
            </a:r>
          </a:p>
          <a:p>
            <a:pPr marL="365760" lvl="1" indent="0">
              <a:buNone/>
            </a:pPr>
            <a:r>
              <a:rPr lang="en-CA" dirty="0">
                <a:solidFill>
                  <a:schemeClr val="tx1"/>
                </a:solidFill>
              </a:rPr>
              <a:t>}</a:t>
            </a:r>
          </a:p>
          <a:p>
            <a:pPr marL="365760" lvl="1" indent="0">
              <a:buNone/>
            </a:pPr>
            <a:endParaRPr lang="en-CA" dirty="0">
              <a:solidFill>
                <a:schemeClr val="tx1"/>
              </a:solidFill>
            </a:endParaRPr>
          </a:p>
          <a:p>
            <a:pPr marL="365760" lvl="1" indent="0">
              <a:buNone/>
            </a:pPr>
            <a:r>
              <a:rPr lang="en-CA" dirty="0">
                <a:solidFill>
                  <a:schemeClr val="tx1"/>
                </a:solidFill>
              </a:rPr>
              <a:t>//EZ PZ</a:t>
            </a:r>
          </a:p>
        </p:txBody>
      </p:sp>
    </p:spTree>
    <p:extLst>
      <p:ext uri="{BB962C8B-B14F-4D97-AF65-F5344CB8AC3E}">
        <p14:creationId xmlns:p14="http://schemas.microsoft.com/office/powerpoint/2010/main" val="3651266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 derived class automatically has all the instance variables, static variables, and public methods of its base class</a:t>
            </a:r>
          </a:p>
          <a:p>
            <a:pPr lvl="1"/>
            <a:r>
              <a:rPr lang="en-CA" dirty="0">
                <a:solidFill>
                  <a:schemeClr val="tx1"/>
                </a:solidFill>
              </a:rPr>
              <a:t>These members from the base class are inherited</a:t>
            </a:r>
          </a:p>
          <a:p>
            <a:r>
              <a:rPr lang="en-CA" dirty="0">
                <a:solidFill>
                  <a:srgbClr val="FF0000"/>
                </a:solidFill>
              </a:rPr>
              <a:t>Definitions for the inherited variables and methods to not appear in the derived class</a:t>
            </a:r>
          </a:p>
          <a:p>
            <a:pPr lvl="1"/>
            <a:r>
              <a:rPr lang="en-CA" dirty="0">
                <a:solidFill>
                  <a:schemeClr val="tx1"/>
                </a:solidFill>
              </a:rPr>
              <a:t>The code is automatically reused without having to explicitly copy it, unless the creator of the derived class redefines one or more of the base class methods or variables (more on this later)</a:t>
            </a:r>
          </a:p>
        </p:txBody>
      </p:sp>
    </p:spTree>
    <p:extLst>
      <p:ext uri="{BB962C8B-B14F-4D97-AF65-F5344CB8AC3E}">
        <p14:creationId xmlns:p14="http://schemas.microsoft.com/office/powerpoint/2010/main" val="334046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Parent and Child Classes</a:t>
            </a:r>
          </a:p>
          <a:p>
            <a:pPr lvl="1"/>
            <a:r>
              <a:rPr lang="en-CA" dirty="0">
                <a:solidFill>
                  <a:schemeClr val="tx1"/>
                </a:solidFill>
              </a:rPr>
              <a:t>A superclass that is extended do define a subclass is also often called the </a:t>
            </a:r>
            <a:r>
              <a:rPr lang="en-CA" dirty="0">
                <a:solidFill>
                  <a:srgbClr val="FF0000"/>
                </a:solidFill>
              </a:rPr>
              <a:t>parent class</a:t>
            </a:r>
          </a:p>
          <a:p>
            <a:pPr lvl="1"/>
            <a:r>
              <a:rPr lang="en-CA" dirty="0">
                <a:solidFill>
                  <a:schemeClr val="tx1"/>
                </a:solidFill>
              </a:rPr>
              <a:t>The subclass is then called a </a:t>
            </a:r>
            <a:r>
              <a:rPr lang="en-CA" dirty="0">
                <a:solidFill>
                  <a:srgbClr val="FF0000"/>
                </a:solidFill>
              </a:rPr>
              <a:t>child class</a:t>
            </a:r>
          </a:p>
          <a:p>
            <a:pPr lvl="1"/>
            <a:r>
              <a:rPr lang="en-CA" dirty="0">
                <a:solidFill>
                  <a:schemeClr val="tx1"/>
                </a:solidFill>
              </a:rPr>
              <a:t>These relationships are often extended such that a class that is a parent of a parent is called an </a:t>
            </a:r>
            <a:r>
              <a:rPr lang="en-CA" dirty="0">
                <a:solidFill>
                  <a:srgbClr val="FF0000"/>
                </a:solidFill>
              </a:rPr>
              <a:t>ancestor class</a:t>
            </a:r>
          </a:p>
          <a:p>
            <a:pPr lvl="2"/>
            <a:r>
              <a:rPr lang="en-CA" dirty="0">
                <a:solidFill>
                  <a:schemeClr val="tx1"/>
                </a:solidFill>
              </a:rPr>
              <a:t>If class A is an ancestor of class B then class B is a descendent of class A</a:t>
            </a:r>
          </a:p>
        </p:txBody>
      </p:sp>
    </p:spTree>
    <p:extLst>
      <p:ext uri="{BB962C8B-B14F-4D97-AF65-F5344CB8AC3E}">
        <p14:creationId xmlns:p14="http://schemas.microsoft.com/office/powerpoint/2010/main" val="1306528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Object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 Java, every class is a descendent of the class Object (we discussed this to some extent before)</a:t>
            </a:r>
          </a:p>
          <a:p>
            <a:pPr lvl="1"/>
            <a:r>
              <a:rPr lang="en-CA" dirty="0">
                <a:solidFill>
                  <a:schemeClr val="accent1">
                    <a:lumMod val="75000"/>
                  </a:schemeClr>
                </a:solidFill>
              </a:rPr>
              <a:t>Where?</a:t>
            </a:r>
          </a:p>
        </p:txBody>
      </p:sp>
    </p:spTree>
    <p:extLst>
      <p:ext uri="{BB962C8B-B14F-4D97-AF65-F5344CB8AC3E}">
        <p14:creationId xmlns:p14="http://schemas.microsoft.com/office/powerpoint/2010/main" val="255759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Object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 Java, every class is a descendent of the class Object (we discussed this to some extent before)</a:t>
            </a:r>
          </a:p>
          <a:p>
            <a:pPr lvl="1"/>
            <a:r>
              <a:rPr lang="en-CA" dirty="0">
                <a:solidFill>
                  <a:schemeClr val="accent1">
                    <a:lumMod val="75000"/>
                  </a:schemeClr>
                </a:solidFill>
              </a:rPr>
              <a:t>Where?</a:t>
            </a:r>
          </a:p>
          <a:p>
            <a:pPr lvl="2"/>
            <a:r>
              <a:rPr lang="en-CA" dirty="0" err="1">
                <a:solidFill>
                  <a:srgbClr val="FF0000"/>
                </a:solidFill>
              </a:rPr>
              <a:t>toString</a:t>
            </a:r>
            <a:r>
              <a:rPr lang="en-CA" dirty="0">
                <a:solidFill>
                  <a:srgbClr val="FF0000"/>
                </a:solidFill>
              </a:rPr>
              <a:t> and equals</a:t>
            </a:r>
          </a:p>
          <a:p>
            <a:pPr lvl="1"/>
            <a:r>
              <a:rPr lang="en-CA" dirty="0">
                <a:solidFill>
                  <a:srgbClr val="FF0000"/>
                </a:solidFill>
              </a:rPr>
              <a:t>Every object of every class is therefore of type Object, as well as being of the type of its class</a:t>
            </a:r>
          </a:p>
          <a:p>
            <a:r>
              <a:rPr lang="en-CA" dirty="0">
                <a:solidFill>
                  <a:schemeClr val="tx1"/>
                </a:solidFill>
              </a:rPr>
              <a:t>If a class is defined that is not explicitly derived from another class, it is still automatically a derived class of the class Object</a:t>
            </a:r>
          </a:p>
          <a:p>
            <a:pPr lvl="1"/>
            <a:r>
              <a:rPr lang="en-CA" dirty="0">
                <a:solidFill>
                  <a:srgbClr val="FF0000"/>
                </a:solidFill>
              </a:rPr>
              <a:t>Any class you have defined to this point, was a subclass of Object</a:t>
            </a:r>
          </a:p>
        </p:txBody>
      </p:sp>
    </p:spTree>
    <p:extLst>
      <p:ext uri="{BB962C8B-B14F-4D97-AF65-F5344CB8AC3E}">
        <p14:creationId xmlns:p14="http://schemas.microsoft.com/office/powerpoint/2010/main" val="3659467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Object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The class Object has the methods </a:t>
            </a:r>
            <a:r>
              <a:rPr lang="en-CA" dirty="0" err="1"/>
              <a:t>toString</a:t>
            </a:r>
            <a:r>
              <a:rPr lang="en-CA" dirty="0"/>
              <a:t> and equals, so it is useful to automatically inherit from it</a:t>
            </a:r>
          </a:p>
          <a:p>
            <a:r>
              <a:rPr lang="en-CA" dirty="0">
                <a:solidFill>
                  <a:schemeClr val="tx1"/>
                </a:solidFill>
              </a:rPr>
              <a:t>Every object inherits these methods from some ancestor class</a:t>
            </a:r>
          </a:p>
          <a:p>
            <a:pPr lvl="1"/>
            <a:r>
              <a:rPr lang="en-CA" dirty="0">
                <a:solidFill>
                  <a:schemeClr val="tx1"/>
                </a:solidFill>
              </a:rPr>
              <a:t>Either the class Object itself, or a class that itself inherited these methods from the class Object</a:t>
            </a:r>
          </a:p>
          <a:p>
            <a:pPr lvl="1"/>
            <a:r>
              <a:rPr lang="en-CA" dirty="0">
                <a:solidFill>
                  <a:schemeClr val="tx1"/>
                </a:solidFill>
              </a:rPr>
              <a:t>However, these inherited methods should be overridden with definitions more appropriate for a given class</a:t>
            </a:r>
          </a:p>
          <a:p>
            <a:pPr lvl="2"/>
            <a:r>
              <a:rPr lang="en-CA" dirty="0">
                <a:solidFill>
                  <a:schemeClr val="tx1"/>
                </a:solidFill>
              </a:rPr>
              <a:t>Some Java library classes assume that every class has its own version of such methods</a:t>
            </a:r>
          </a:p>
        </p:txBody>
      </p:sp>
    </p:spTree>
    <p:extLst>
      <p:ext uri="{BB962C8B-B14F-4D97-AF65-F5344CB8AC3E}">
        <p14:creationId xmlns:p14="http://schemas.microsoft.com/office/powerpoint/2010/main" val="612017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Overriding a Method Definition</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Although a subclass inherits methods from the superclass, it can change or </a:t>
            </a:r>
            <a:r>
              <a:rPr lang="en-CA" dirty="0">
                <a:solidFill>
                  <a:srgbClr val="FF0000"/>
                </a:solidFill>
              </a:rPr>
              <a:t>override</a:t>
            </a:r>
            <a:r>
              <a:rPr lang="en-CA" dirty="0"/>
              <a:t> an inherited method if necessary</a:t>
            </a:r>
          </a:p>
          <a:p>
            <a:pPr lvl="1"/>
            <a:r>
              <a:rPr lang="en-CA" dirty="0">
                <a:solidFill>
                  <a:schemeClr val="tx1"/>
                </a:solidFill>
              </a:rPr>
              <a:t>In order to override a method definition, </a:t>
            </a:r>
            <a:r>
              <a:rPr lang="en-CA" dirty="0">
                <a:solidFill>
                  <a:srgbClr val="FF0000"/>
                </a:solidFill>
              </a:rPr>
              <a:t>a new definition of the method is simply placed in the subclass definition, just like any other method that is added to the subclass</a:t>
            </a:r>
          </a:p>
          <a:p>
            <a:pPr lvl="1"/>
            <a:r>
              <a:rPr lang="en-CA" dirty="0">
                <a:solidFill>
                  <a:schemeClr val="tx1"/>
                </a:solidFill>
              </a:rPr>
              <a:t>You have essentially already done this before without knowing, if you have defined a new </a:t>
            </a:r>
            <a:r>
              <a:rPr lang="en-CA" dirty="0" err="1">
                <a:solidFill>
                  <a:schemeClr val="tx1"/>
                </a:solidFill>
              </a:rPr>
              <a:t>toString</a:t>
            </a:r>
            <a:r>
              <a:rPr lang="en-CA" dirty="0">
                <a:solidFill>
                  <a:schemeClr val="tx1"/>
                </a:solidFill>
              </a:rPr>
              <a:t> method</a:t>
            </a:r>
          </a:p>
        </p:txBody>
      </p:sp>
    </p:spTree>
    <p:extLst>
      <p:ext uri="{BB962C8B-B14F-4D97-AF65-F5344CB8AC3E}">
        <p14:creationId xmlns:p14="http://schemas.microsoft.com/office/powerpoint/2010/main" val="49122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Why is it useful?</a:t>
            </a:r>
          </a:p>
          <a:p>
            <a:r>
              <a:rPr lang="en-CA" dirty="0">
                <a:solidFill>
                  <a:schemeClr val="tx1"/>
                </a:solidFill>
              </a:rPr>
              <a:t>Consider a class Person as follows:</a:t>
            </a:r>
          </a:p>
          <a:p>
            <a:endParaRPr lang="en-CA" dirty="0">
              <a:solidFill>
                <a:schemeClr val="tx1"/>
              </a:solidFill>
            </a:endParaRPr>
          </a:p>
          <a:p>
            <a:pPr marL="365760" lvl="1" indent="0">
              <a:buNone/>
            </a:pPr>
            <a:r>
              <a:rPr lang="en-CA" dirty="0">
                <a:solidFill>
                  <a:schemeClr val="tx1"/>
                </a:solidFill>
              </a:rPr>
              <a:t>public class Person{</a:t>
            </a:r>
          </a:p>
          <a:p>
            <a:pPr marL="365760" lvl="1" indent="0">
              <a:buNone/>
            </a:pPr>
            <a:r>
              <a:rPr lang="en-CA" dirty="0">
                <a:solidFill>
                  <a:schemeClr val="tx1"/>
                </a:solidFill>
              </a:rPr>
              <a:t>	private String name;</a:t>
            </a:r>
          </a:p>
          <a:p>
            <a:pPr marL="365760" lvl="1" indent="0">
              <a:buNone/>
            </a:pPr>
            <a:r>
              <a:rPr lang="en-CA" dirty="0">
                <a:solidFill>
                  <a:schemeClr val="tx1"/>
                </a:solidFill>
              </a:rPr>
              <a:t>	private </a:t>
            </a:r>
            <a:r>
              <a:rPr lang="en-CA" dirty="0" err="1">
                <a:solidFill>
                  <a:schemeClr val="tx1"/>
                </a:solidFill>
              </a:rPr>
              <a:t>int</a:t>
            </a:r>
            <a:r>
              <a:rPr lang="en-CA" dirty="0">
                <a:solidFill>
                  <a:schemeClr val="tx1"/>
                </a:solidFill>
              </a:rPr>
              <a:t> age, income;</a:t>
            </a:r>
          </a:p>
          <a:p>
            <a:pPr marL="365760" lvl="1" indent="0">
              <a:buNone/>
            </a:pPr>
            <a:r>
              <a:rPr lang="en-CA" dirty="0">
                <a:solidFill>
                  <a:schemeClr val="tx1"/>
                </a:solidFill>
              </a:rPr>
              <a:t>	private String address;</a:t>
            </a:r>
          </a:p>
          <a:p>
            <a:pPr marL="365760" lvl="1" indent="0">
              <a:buNone/>
            </a:pPr>
            <a:r>
              <a:rPr lang="en-CA" dirty="0">
                <a:solidFill>
                  <a:schemeClr val="tx1"/>
                </a:solidFill>
              </a:rPr>
              <a:t>	//constructors, </a:t>
            </a:r>
            <a:r>
              <a:rPr lang="en-CA" dirty="0" err="1">
                <a:solidFill>
                  <a:schemeClr val="tx1"/>
                </a:solidFill>
              </a:rPr>
              <a:t>etc</a:t>
            </a:r>
            <a:r>
              <a:rPr lang="en-CA" dirty="0">
                <a:solidFill>
                  <a:schemeClr val="tx1"/>
                </a:solidFill>
              </a:rPr>
              <a:t>…</a:t>
            </a:r>
          </a:p>
          <a:p>
            <a:pPr marL="365760" lvl="1" indent="0">
              <a:buNone/>
            </a:pPr>
            <a:r>
              <a:rPr lang="en-CA" dirty="0">
                <a:solidFill>
                  <a:schemeClr val="tx1"/>
                </a:solidFill>
              </a:rPr>
              <a:t>	public double </a:t>
            </a:r>
            <a:r>
              <a:rPr lang="en-CA" dirty="0" err="1">
                <a:solidFill>
                  <a:schemeClr val="tx1"/>
                </a:solidFill>
              </a:rPr>
              <a:t>computeTax</a:t>
            </a:r>
            <a:r>
              <a:rPr lang="en-CA" dirty="0">
                <a:solidFill>
                  <a:schemeClr val="tx1"/>
                </a:solidFill>
              </a:rPr>
              <a:t>(){</a:t>
            </a:r>
          </a:p>
          <a:p>
            <a:pPr marL="365760" lvl="1" indent="0">
              <a:buNone/>
            </a:pPr>
            <a:r>
              <a:rPr lang="en-CA" dirty="0">
                <a:solidFill>
                  <a:schemeClr val="tx1"/>
                </a:solidFill>
              </a:rPr>
              <a:t>		//definition of method</a:t>
            </a:r>
          </a:p>
          <a:p>
            <a:pPr marL="365760" lvl="1" indent="0">
              <a:buNone/>
            </a:pPr>
            <a:r>
              <a:rPr lang="en-CA" dirty="0">
                <a:solidFill>
                  <a:schemeClr val="tx1"/>
                </a:solidFill>
              </a:rPr>
              <a:t>	}</a:t>
            </a:r>
          </a:p>
          <a:p>
            <a:pPr marL="365760" lvl="1" indent="0">
              <a:buNone/>
            </a:pPr>
            <a:r>
              <a:rPr lang="en-CA" dirty="0">
                <a:solidFill>
                  <a:schemeClr val="tx1"/>
                </a:solidFill>
              </a:rPr>
              <a:t>	//other methods as needed</a:t>
            </a:r>
          </a:p>
          <a:p>
            <a:pPr marL="365760" lvl="1" indent="0">
              <a:buNone/>
            </a:pPr>
            <a:r>
              <a:rPr lang="en-CA" dirty="0">
                <a:solidFill>
                  <a:schemeClr val="tx1"/>
                </a:solidFill>
              </a:rPr>
              <a:t>}</a:t>
            </a:r>
          </a:p>
        </p:txBody>
      </p:sp>
    </p:spTree>
    <p:extLst>
      <p:ext uri="{BB962C8B-B14F-4D97-AF65-F5344CB8AC3E}">
        <p14:creationId xmlns:p14="http://schemas.microsoft.com/office/powerpoint/2010/main" val="292518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Overriding a Method Definition</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t>Example:</a:t>
            </a:r>
          </a:p>
          <a:p>
            <a:pPr lvl="1"/>
            <a:r>
              <a:rPr lang="en-CA" dirty="0">
                <a:solidFill>
                  <a:schemeClr val="tx1"/>
                </a:solidFill>
              </a:rPr>
              <a:t>The Person class with a </a:t>
            </a:r>
            <a:r>
              <a:rPr lang="en-CA" dirty="0" err="1">
                <a:solidFill>
                  <a:schemeClr val="tx1"/>
                </a:solidFill>
              </a:rPr>
              <a:t>toString</a:t>
            </a:r>
            <a:r>
              <a:rPr lang="en-CA" dirty="0">
                <a:solidFill>
                  <a:schemeClr val="tx1"/>
                </a:solidFill>
              </a:rPr>
              <a:t>() method</a:t>
            </a:r>
          </a:p>
          <a:p>
            <a:pPr lvl="1"/>
            <a:endParaRPr lang="en-CA" dirty="0">
              <a:solidFill>
                <a:schemeClr val="tx1"/>
              </a:solidFill>
            </a:endParaRPr>
          </a:p>
          <a:p>
            <a:pPr marL="365760" lvl="1" indent="0">
              <a:buNone/>
            </a:pPr>
            <a:r>
              <a:rPr lang="en-CA" dirty="0">
                <a:solidFill>
                  <a:schemeClr val="tx1"/>
                </a:solidFill>
              </a:rPr>
              <a:t>public class Person{</a:t>
            </a:r>
          </a:p>
          <a:p>
            <a:pPr marL="365760" lvl="1" indent="0">
              <a:buNone/>
            </a:pPr>
            <a:r>
              <a:rPr lang="en-CA" dirty="0">
                <a:solidFill>
                  <a:schemeClr val="tx1"/>
                </a:solidFill>
              </a:rPr>
              <a:t>	private String name;</a:t>
            </a:r>
          </a:p>
          <a:p>
            <a:pPr marL="365760" lvl="1" indent="0">
              <a:buNone/>
            </a:pPr>
            <a:r>
              <a:rPr lang="en-CA" dirty="0">
                <a:solidFill>
                  <a:schemeClr val="tx1"/>
                </a:solidFill>
              </a:rPr>
              <a:t>	private </a:t>
            </a:r>
            <a:r>
              <a:rPr lang="en-CA" dirty="0" err="1">
                <a:solidFill>
                  <a:schemeClr val="tx1"/>
                </a:solidFill>
              </a:rPr>
              <a:t>int</a:t>
            </a:r>
            <a:r>
              <a:rPr lang="en-CA" dirty="0">
                <a:solidFill>
                  <a:schemeClr val="tx1"/>
                </a:solidFill>
              </a:rPr>
              <a:t> age, income;</a:t>
            </a:r>
          </a:p>
          <a:p>
            <a:pPr marL="365760" lvl="1" indent="0">
              <a:buNone/>
            </a:pPr>
            <a:r>
              <a:rPr lang="en-CA" dirty="0">
                <a:solidFill>
                  <a:schemeClr val="tx1"/>
                </a:solidFill>
              </a:rPr>
              <a:t>	private String address;</a:t>
            </a:r>
          </a:p>
          <a:p>
            <a:pPr marL="365760" lvl="1" indent="0">
              <a:buNone/>
            </a:pPr>
            <a:r>
              <a:rPr lang="en-CA" dirty="0">
                <a:solidFill>
                  <a:schemeClr val="tx1"/>
                </a:solidFill>
              </a:rPr>
              <a:t>	//constructors, </a:t>
            </a:r>
            <a:r>
              <a:rPr lang="en-CA" dirty="0" err="1">
                <a:solidFill>
                  <a:schemeClr val="tx1"/>
                </a:solidFill>
              </a:rPr>
              <a:t>etc</a:t>
            </a:r>
            <a:r>
              <a:rPr lang="en-CA" dirty="0">
                <a:solidFill>
                  <a:schemeClr val="tx1"/>
                </a:solidFill>
              </a:rPr>
              <a:t>…</a:t>
            </a:r>
          </a:p>
          <a:p>
            <a:pPr marL="365760" lvl="1" indent="0">
              <a:buNone/>
            </a:pPr>
            <a:r>
              <a:rPr lang="en-CA" dirty="0">
                <a:solidFill>
                  <a:schemeClr val="tx1"/>
                </a:solidFill>
              </a:rPr>
              <a:t>	public double </a:t>
            </a:r>
            <a:r>
              <a:rPr lang="en-CA" dirty="0" err="1">
                <a:solidFill>
                  <a:schemeClr val="tx1"/>
                </a:solidFill>
              </a:rPr>
              <a:t>computeTax</a:t>
            </a:r>
            <a:r>
              <a:rPr lang="en-CA" dirty="0">
                <a:solidFill>
                  <a:schemeClr val="tx1"/>
                </a:solidFill>
              </a:rPr>
              <a:t>(){…}</a:t>
            </a:r>
          </a:p>
          <a:p>
            <a:pPr marL="365760" lvl="1" indent="0">
              <a:buNone/>
            </a:pPr>
            <a:r>
              <a:rPr lang="en-CA" dirty="0">
                <a:solidFill>
                  <a:schemeClr val="tx1"/>
                </a:solidFill>
              </a:rPr>
              <a:t>	public String </a:t>
            </a:r>
            <a:r>
              <a:rPr lang="en-CA" dirty="0" err="1">
                <a:solidFill>
                  <a:schemeClr val="tx1"/>
                </a:solidFill>
              </a:rPr>
              <a:t>toString</a:t>
            </a:r>
            <a:r>
              <a:rPr lang="en-CA" dirty="0">
                <a:solidFill>
                  <a:schemeClr val="tx1"/>
                </a:solidFill>
              </a:rPr>
              <a:t>(){</a:t>
            </a:r>
          </a:p>
          <a:p>
            <a:pPr marL="365760" lvl="1" indent="0">
              <a:buNone/>
            </a:pPr>
            <a:r>
              <a:rPr lang="en-CA" dirty="0">
                <a:solidFill>
                  <a:schemeClr val="tx1"/>
                </a:solidFill>
              </a:rPr>
              <a:t>		//definition of method</a:t>
            </a:r>
          </a:p>
          <a:p>
            <a:pPr marL="365760" lvl="1" indent="0">
              <a:buNone/>
            </a:pPr>
            <a:r>
              <a:rPr lang="en-CA" dirty="0">
                <a:solidFill>
                  <a:schemeClr val="tx1"/>
                </a:solidFill>
              </a:rPr>
              <a:t>		//includes name, age, income, </a:t>
            </a:r>
            <a:r>
              <a:rPr lang="en-CA" dirty="0" err="1">
                <a:solidFill>
                  <a:schemeClr val="tx1"/>
                </a:solidFill>
              </a:rPr>
              <a:t>etc</a:t>
            </a:r>
            <a:endParaRPr lang="en-CA" dirty="0">
              <a:solidFill>
                <a:schemeClr val="tx1"/>
              </a:solidFill>
            </a:endParaRPr>
          </a:p>
          <a:p>
            <a:pPr marL="365760" lvl="1" indent="0">
              <a:buNone/>
            </a:pPr>
            <a:r>
              <a:rPr lang="en-CA" dirty="0">
                <a:solidFill>
                  <a:schemeClr val="tx1"/>
                </a:solidFill>
              </a:rPr>
              <a:t>	}</a:t>
            </a:r>
          </a:p>
          <a:p>
            <a:pPr marL="365760" lvl="1" indent="0">
              <a:buNone/>
            </a:pPr>
            <a:r>
              <a:rPr lang="en-CA" dirty="0">
                <a:solidFill>
                  <a:schemeClr val="tx1"/>
                </a:solidFill>
              </a:rPr>
              <a:t>	//other methods as needed</a:t>
            </a:r>
          </a:p>
          <a:p>
            <a:pPr marL="365760" lvl="1" indent="0">
              <a:buNone/>
            </a:pPr>
            <a:r>
              <a:rPr lang="en-CA" dirty="0">
                <a:solidFill>
                  <a:schemeClr val="tx1"/>
                </a:solidFill>
              </a:rPr>
              <a:t>}</a:t>
            </a:r>
          </a:p>
          <a:p>
            <a:pPr marL="365760" lvl="1" indent="0">
              <a:buNone/>
            </a:pPr>
            <a:endParaRPr lang="en-CA" dirty="0">
              <a:solidFill>
                <a:schemeClr val="tx1"/>
              </a:solidFill>
            </a:endParaRPr>
          </a:p>
        </p:txBody>
      </p:sp>
    </p:spTree>
    <p:extLst>
      <p:ext uri="{BB962C8B-B14F-4D97-AF65-F5344CB8AC3E}">
        <p14:creationId xmlns:p14="http://schemas.microsoft.com/office/powerpoint/2010/main" val="205383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Overriding a Method Definition</a:t>
            </a:r>
          </a:p>
        </p:txBody>
      </p:sp>
      <p:sp>
        <p:nvSpPr>
          <p:cNvPr id="3" name="Content Placeholder 2"/>
          <p:cNvSpPr>
            <a:spLocks noGrp="1"/>
          </p:cNvSpPr>
          <p:nvPr>
            <p:ph idx="1"/>
          </p:nvPr>
        </p:nvSpPr>
        <p:spPr>
          <a:xfrm>
            <a:off x="685800" y="1752600"/>
            <a:ext cx="7772400" cy="4724400"/>
          </a:xfrm>
        </p:spPr>
        <p:txBody>
          <a:bodyPr>
            <a:normAutofit fontScale="85000" lnSpcReduction="20000"/>
          </a:bodyPr>
          <a:lstStyle/>
          <a:p>
            <a:r>
              <a:rPr lang="en-CA" dirty="0"/>
              <a:t>Example:</a:t>
            </a:r>
          </a:p>
          <a:p>
            <a:pPr lvl="1"/>
            <a:r>
              <a:rPr lang="en-CA" dirty="0">
                <a:solidFill>
                  <a:schemeClr val="tx1"/>
                </a:solidFill>
              </a:rPr>
              <a:t>The Student class also needs a </a:t>
            </a:r>
            <a:r>
              <a:rPr lang="en-CA" dirty="0" err="1">
                <a:solidFill>
                  <a:schemeClr val="tx1"/>
                </a:solidFill>
              </a:rPr>
              <a:t>toString</a:t>
            </a:r>
            <a:r>
              <a:rPr lang="en-CA" dirty="0">
                <a:solidFill>
                  <a:schemeClr val="tx1"/>
                </a:solidFill>
              </a:rPr>
              <a:t>() method</a:t>
            </a:r>
          </a:p>
          <a:p>
            <a:pPr marL="365760" lvl="1" indent="0">
              <a:buNone/>
            </a:pPr>
            <a:endParaRPr lang="en-CA" dirty="0">
              <a:solidFill>
                <a:schemeClr val="tx1"/>
              </a:solidFill>
            </a:endParaRPr>
          </a:p>
          <a:p>
            <a:pPr marL="365760" lvl="1" indent="0">
              <a:buNone/>
            </a:pPr>
            <a:r>
              <a:rPr lang="en-CA" dirty="0">
                <a:solidFill>
                  <a:schemeClr val="tx1"/>
                </a:solidFill>
              </a:rPr>
              <a:t>public class Student{</a:t>
            </a:r>
          </a:p>
          <a:p>
            <a:pPr marL="365760" lvl="1" indent="0">
              <a:buNone/>
            </a:pPr>
            <a:r>
              <a:rPr lang="en-CA" dirty="0">
                <a:solidFill>
                  <a:schemeClr val="tx1"/>
                </a:solidFill>
              </a:rPr>
              <a:t>	private String name;</a:t>
            </a:r>
          </a:p>
          <a:p>
            <a:pPr marL="365760" lvl="1" indent="0">
              <a:buNone/>
            </a:pPr>
            <a:r>
              <a:rPr lang="en-CA" dirty="0">
                <a:solidFill>
                  <a:schemeClr val="tx1"/>
                </a:solidFill>
              </a:rPr>
              <a:t>	private </a:t>
            </a:r>
            <a:r>
              <a:rPr lang="en-CA" dirty="0" err="1">
                <a:solidFill>
                  <a:schemeClr val="tx1"/>
                </a:solidFill>
              </a:rPr>
              <a:t>int</a:t>
            </a:r>
            <a:r>
              <a:rPr lang="en-CA" dirty="0">
                <a:solidFill>
                  <a:schemeClr val="tx1"/>
                </a:solidFill>
              </a:rPr>
              <a:t> age, income;</a:t>
            </a:r>
          </a:p>
          <a:p>
            <a:pPr marL="365760" lvl="1" indent="0">
              <a:buNone/>
            </a:pPr>
            <a:r>
              <a:rPr lang="en-CA" dirty="0">
                <a:solidFill>
                  <a:schemeClr val="tx1"/>
                </a:solidFill>
              </a:rPr>
              <a:t>	private String address;</a:t>
            </a:r>
          </a:p>
          <a:p>
            <a:pPr marL="365760" lvl="1" indent="0">
              <a:buNone/>
            </a:pPr>
            <a:r>
              <a:rPr lang="en-CA" dirty="0">
                <a:solidFill>
                  <a:schemeClr val="tx1"/>
                </a:solidFill>
              </a:rPr>
              <a:t>	private String major;</a:t>
            </a:r>
          </a:p>
          <a:p>
            <a:pPr marL="365760" lvl="1" indent="0">
              <a:buNone/>
            </a:pPr>
            <a:r>
              <a:rPr lang="en-CA" dirty="0">
                <a:solidFill>
                  <a:schemeClr val="tx1"/>
                </a:solidFill>
              </a:rPr>
              <a:t>	String grades[];</a:t>
            </a:r>
          </a:p>
          <a:p>
            <a:pPr marL="365760" lvl="1" indent="0">
              <a:buNone/>
            </a:pPr>
            <a:r>
              <a:rPr lang="en-CA" dirty="0">
                <a:solidFill>
                  <a:schemeClr val="tx1"/>
                </a:solidFill>
              </a:rPr>
              <a:t>	//constructors, </a:t>
            </a:r>
            <a:r>
              <a:rPr lang="en-CA" dirty="0" err="1">
                <a:solidFill>
                  <a:schemeClr val="tx1"/>
                </a:solidFill>
              </a:rPr>
              <a:t>etc</a:t>
            </a:r>
            <a:r>
              <a:rPr lang="en-CA" dirty="0">
                <a:solidFill>
                  <a:schemeClr val="tx1"/>
                </a:solidFill>
              </a:rPr>
              <a:t>…</a:t>
            </a:r>
          </a:p>
          <a:p>
            <a:pPr marL="365760" lvl="1" indent="0">
              <a:buNone/>
            </a:pPr>
            <a:r>
              <a:rPr lang="en-CA" dirty="0">
                <a:solidFill>
                  <a:schemeClr val="tx1"/>
                </a:solidFill>
              </a:rPr>
              <a:t>	//other methods related to students</a:t>
            </a:r>
          </a:p>
          <a:p>
            <a:pPr marL="365760" lvl="1" indent="0">
              <a:buNone/>
            </a:pPr>
            <a:r>
              <a:rPr lang="en-CA" dirty="0">
                <a:solidFill>
                  <a:schemeClr val="tx1"/>
                </a:solidFill>
              </a:rPr>
              <a:t>	//other methods as needed</a:t>
            </a:r>
          </a:p>
          <a:p>
            <a:pPr marL="365760" lvl="1" indent="0">
              <a:buNone/>
            </a:pPr>
            <a:r>
              <a:rPr lang="en-CA" dirty="0">
                <a:solidFill>
                  <a:schemeClr val="tx1"/>
                </a:solidFill>
              </a:rPr>
              <a:t>	public String </a:t>
            </a:r>
            <a:r>
              <a:rPr lang="en-CA" dirty="0" err="1">
                <a:solidFill>
                  <a:schemeClr val="tx1"/>
                </a:solidFill>
              </a:rPr>
              <a:t>toString</a:t>
            </a:r>
            <a:r>
              <a:rPr lang="en-CA" dirty="0">
                <a:solidFill>
                  <a:schemeClr val="tx1"/>
                </a:solidFill>
              </a:rPr>
              <a:t>(){</a:t>
            </a:r>
          </a:p>
          <a:p>
            <a:pPr marL="365760" lvl="1" indent="0">
              <a:buNone/>
            </a:pPr>
            <a:r>
              <a:rPr lang="en-CA" dirty="0">
                <a:solidFill>
                  <a:schemeClr val="tx1"/>
                </a:solidFill>
              </a:rPr>
              <a:t>		//describes the student, includes major and stuff</a:t>
            </a:r>
          </a:p>
          <a:p>
            <a:pPr marL="365760" lvl="1" indent="0">
              <a:buNone/>
            </a:pPr>
            <a:r>
              <a:rPr lang="en-CA" dirty="0">
                <a:solidFill>
                  <a:schemeClr val="tx1"/>
                </a:solidFill>
              </a:rPr>
              <a:t>	}</a:t>
            </a:r>
          </a:p>
          <a:p>
            <a:pPr marL="365760" lvl="1" indent="0">
              <a:buNone/>
            </a:pPr>
            <a:r>
              <a:rPr lang="en-CA" dirty="0">
                <a:solidFill>
                  <a:schemeClr val="tx1"/>
                </a:solidFill>
              </a:rPr>
              <a:t>}</a:t>
            </a:r>
          </a:p>
          <a:p>
            <a:pPr marL="365760" lvl="1" indent="0">
              <a:buNone/>
            </a:pPr>
            <a:endParaRPr lang="en-CA" dirty="0">
              <a:solidFill>
                <a:schemeClr val="tx1"/>
              </a:solidFill>
            </a:endParaRPr>
          </a:p>
        </p:txBody>
      </p:sp>
    </p:spTree>
    <p:extLst>
      <p:ext uri="{BB962C8B-B14F-4D97-AF65-F5344CB8AC3E}">
        <p14:creationId xmlns:p14="http://schemas.microsoft.com/office/powerpoint/2010/main" val="4052503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Overriding a Method Definition</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Do not confuse overriding a method with overloading a method</a:t>
            </a:r>
          </a:p>
          <a:p>
            <a:pPr lvl="1"/>
            <a:r>
              <a:rPr lang="en-CA" dirty="0">
                <a:solidFill>
                  <a:schemeClr val="tx1"/>
                </a:solidFill>
              </a:rPr>
              <a:t>When a method is overridden, the new method definition given in the derived class has the exact same number and types of parameters as in the base class</a:t>
            </a:r>
          </a:p>
          <a:p>
            <a:pPr lvl="1"/>
            <a:r>
              <a:rPr lang="en-CA" dirty="0">
                <a:solidFill>
                  <a:schemeClr val="tx1"/>
                </a:solidFill>
              </a:rPr>
              <a:t>When a method has a different signature from another method with the same name, that is overloading</a:t>
            </a:r>
          </a:p>
          <a:p>
            <a:pPr lvl="1"/>
            <a:r>
              <a:rPr lang="en-CA" dirty="0">
                <a:solidFill>
                  <a:srgbClr val="FF0000"/>
                </a:solidFill>
              </a:rPr>
              <a:t>If you overload a method in a derived class, the derived class still inherits the original method from its base class as well</a:t>
            </a:r>
          </a:p>
        </p:txBody>
      </p:sp>
    </p:spTree>
    <p:extLst>
      <p:ext uri="{BB962C8B-B14F-4D97-AF65-F5344CB8AC3E}">
        <p14:creationId xmlns:p14="http://schemas.microsoft.com/office/powerpoint/2010/main" val="299097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Overriding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If the same method or variable is available in both the superclass and subclass, then a subclass reference to the variable or method overrides that in the superclass</a:t>
            </a:r>
          </a:p>
          <a:p>
            <a:pPr lvl="1"/>
            <a:r>
              <a:rPr lang="en-CA" dirty="0"/>
              <a:t>For instance, if B inherits from A, m1() and instanceVar1 in B overrides m1() and instanceVar1 in A</a:t>
            </a:r>
          </a:p>
          <a:p>
            <a:r>
              <a:rPr lang="en-CA" dirty="0"/>
              <a:t>The use of </a:t>
            </a:r>
            <a:r>
              <a:rPr lang="en-CA" dirty="0">
                <a:solidFill>
                  <a:srgbClr val="FF0000"/>
                </a:solidFill>
              </a:rPr>
              <a:t>super</a:t>
            </a:r>
            <a:r>
              <a:rPr lang="en-CA" dirty="0"/>
              <a:t> allows us to access overridden methods or variables from the superclass</a:t>
            </a:r>
          </a:p>
          <a:p>
            <a:pPr lvl="1"/>
            <a:r>
              <a:rPr lang="en-CA" dirty="0"/>
              <a:t>super.instanceVar1 or super.m1() allows us to access the superclass version of each</a:t>
            </a:r>
            <a:endParaRPr lang="en-CA" dirty="0">
              <a:solidFill>
                <a:schemeClr val="tx1"/>
              </a:solidFill>
            </a:endParaRPr>
          </a:p>
        </p:txBody>
      </p:sp>
    </p:spTree>
    <p:extLst>
      <p:ext uri="{BB962C8B-B14F-4D97-AF65-F5344CB8AC3E}">
        <p14:creationId xmlns:p14="http://schemas.microsoft.com/office/powerpoint/2010/main" val="173916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Final</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If the modifier </a:t>
            </a:r>
            <a:r>
              <a:rPr lang="en-CA" dirty="0">
                <a:solidFill>
                  <a:srgbClr val="FF0000"/>
                </a:solidFill>
              </a:rPr>
              <a:t>final</a:t>
            </a:r>
            <a:r>
              <a:rPr lang="en-CA" dirty="0"/>
              <a:t> is placed before the definition of </a:t>
            </a:r>
            <a:r>
              <a:rPr lang="en-CA" dirty="0">
                <a:solidFill>
                  <a:schemeClr val="tx1"/>
                </a:solidFill>
              </a:rPr>
              <a:t>a method in a class, then that method may not be redefined (overridden) in any subclass of it</a:t>
            </a:r>
          </a:p>
          <a:p>
            <a:r>
              <a:rPr lang="en-CA" dirty="0">
                <a:solidFill>
                  <a:schemeClr val="tx1"/>
                </a:solidFill>
              </a:rPr>
              <a:t>If the modifier final is placed before the definition of a class, then no class may derive from it</a:t>
            </a:r>
          </a:p>
        </p:txBody>
      </p:sp>
    </p:spTree>
    <p:extLst>
      <p:ext uri="{BB962C8B-B14F-4D97-AF65-F5344CB8AC3E}">
        <p14:creationId xmlns:p14="http://schemas.microsoft.com/office/powerpoint/2010/main" val="694498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fontScale="85000" lnSpcReduction="10000"/>
          </a:bodyPr>
          <a:lstStyle/>
          <a:p>
            <a:pPr marL="68580" indent="0">
              <a:buNone/>
            </a:pPr>
            <a:r>
              <a:rPr lang="en-CA" dirty="0">
                <a:solidFill>
                  <a:schemeClr val="tx1"/>
                </a:solidFill>
              </a:rPr>
              <a:t>public class Human{</a:t>
            </a:r>
          </a:p>
          <a:p>
            <a:pPr marL="68580" indent="0">
              <a:buNone/>
            </a:pPr>
            <a:r>
              <a:rPr lang="en-CA" dirty="0">
                <a:solidFill>
                  <a:schemeClr val="tx1"/>
                </a:solidFill>
              </a:rPr>
              <a:t>	String name;</a:t>
            </a:r>
          </a:p>
          <a:p>
            <a:pPr marL="68580" indent="0">
              <a:buNone/>
            </a:pPr>
            <a:r>
              <a:rPr lang="en-CA" dirty="0">
                <a:solidFill>
                  <a:schemeClr val="tx1"/>
                </a:solidFill>
              </a:rPr>
              <a:t>	…</a:t>
            </a:r>
          </a:p>
          <a:p>
            <a:pPr marL="68580" indent="0">
              <a:buNone/>
            </a:pPr>
            <a:r>
              <a:rPr lang="en-CA" dirty="0">
                <a:solidFill>
                  <a:schemeClr val="tx1"/>
                </a:solidFill>
              </a:rPr>
              <a:t>}</a:t>
            </a:r>
          </a:p>
          <a:p>
            <a:pPr marL="68580" indent="0">
              <a:buNone/>
            </a:pPr>
            <a:r>
              <a:rPr lang="en-CA" dirty="0">
                <a:solidFill>
                  <a:schemeClr val="tx1"/>
                </a:solidFill>
              </a:rPr>
              <a:t>public class Student extends Human{</a:t>
            </a:r>
          </a:p>
          <a:p>
            <a:pPr marL="68580" indent="0">
              <a:buNone/>
            </a:pPr>
            <a:r>
              <a:rPr lang="en-CA" dirty="0">
                <a:solidFill>
                  <a:schemeClr val="tx1"/>
                </a:solidFill>
              </a:rPr>
              <a:t>	String university;</a:t>
            </a:r>
          </a:p>
          <a:p>
            <a:pPr marL="68580" indent="0">
              <a:buNone/>
            </a:pPr>
            <a:r>
              <a:rPr lang="en-CA" dirty="0">
                <a:solidFill>
                  <a:schemeClr val="tx1"/>
                </a:solidFill>
              </a:rPr>
              <a:t>	…</a:t>
            </a:r>
          </a:p>
          <a:p>
            <a:pPr marL="68580" indent="0">
              <a:buNone/>
            </a:pPr>
            <a:r>
              <a:rPr lang="en-CA" dirty="0">
                <a:solidFill>
                  <a:schemeClr val="tx1"/>
                </a:solidFill>
              </a:rPr>
              <a:t>}</a:t>
            </a:r>
          </a:p>
          <a:p>
            <a:pPr marL="68580" indent="0">
              <a:buNone/>
            </a:pPr>
            <a:r>
              <a:rPr lang="en-CA" dirty="0">
                <a:solidFill>
                  <a:schemeClr val="tx1"/>
                </a:solidFill>
              </a:rPr>
              <a:t>public class </a:t>
            </a:r>
            <a:r>
              <a:rPr lang="en-CA" dirty="0" err="1">
                <a:solidFill>
                  <a:schemeClr val="tx1"/>
                </a:solidFill>
              </a:rPr>
              <a:t>GradStudent</a:t>
            </a:r>
            <a:r>
              <a:rPr lang="en-CA" dirty="0">
                <a:solidFill>
                  <a:schemeClr val="tx1"/>
                </a:solidFill>
              </a:rPr>
              <a:t> extends Student{</a:t>
            </a:r>
          </a:p>
          <a:p>
            <a:pPr marL="68580" indent="0">
              <a:buNone/>
            </a:pPr>
            <a:r>
              <a:rPr lang="en-CA" dirty="0">
                <a:solidFill>
                  <a:schemeClr val="tx1"/>
                </a:solidFill>
              </a:rPr>
              <a:t>	String </a:t>
            </a:r>
            <a:r>
              <a:rPr lang="en-CA" dirty="0" err="1">
                <a:solidFill>
                  <a:schemeClr val="tx1"/>
                </a:solidFill>
              </a:rPr>
              <a:t>thesisTopic</a:t>
            </a:r>
            <a:r>
              <a:rPr lang="en-CA" dirty="0">
                <a:solidFill>
                  <a:schemeClr val="tx1"/>
                </a:solidFill>
              </a:rPr>
              <a:t>;</a:t>
            </a:r>
          </a:p>
          <a:p>
            <a:pPr marL="68580" indent="0">
              <a:buNone/>
            </a:pPr>
            <a:r>
              <a:rPr lang="en-CA" dirty="0">
                <a:solidFill>
                  <a:schemeClr val="tx1"/>
                </a:solidFill>
              </a:rPr>
              <a:t>	…</a:t>
            </a:r>
          </a:p>
          <a:p>
            <a:pPr marL="68580" indent="0">
              <a:buNone/>
            </a:pPr>
            <a:r>
              <a:rPr lang="en-CA" dirty="0">
                <a:solidFill>
                  <a:schemeClr val="tx1"/>
                </a:solidFill>
              </a:rPr>
              <a:t>}</a:t>
            </a:r>
          </a:p>
          <a:p>
            <a:pPr marL="68580" indent="0">
              <a:buNone/>
            </a:pPr>
            <a:endParaRPr lang="en-CA" dirty="0">
              <a:solidFill>
                <a:schemeClr val="tx1"/>
              </a:solidFill>
            </a:endParaRPr>
          </a:p>
          <a:p>
            <a:pPr marL="68580" indent="0">
              <a:buNone/>
            </a:pPr>
            <a:r>
              <a:rPr lang="en-CA" dirty="0" err="1">
                <a:solidFill>
                  <a:schemeClr val="tx1"/>
                </a:solidFill>
              </a:rPr>
              <a:t>GradStudent</a:t>
            </a:r>
            <a:r>
              <a:rPr lang="en-CA" dirty="0">
                <a:solidFill>
                  <a:schemeClr val="tx1"/>
                </a:solidFill>
              </a:rPr>
              <a:t> g = new </a:t>
            </a:r>
            <a:r>
              <a:rPr lang="en-CA" dirty="0" err="1">
                <a:solidFill>
                  <a:schemeClr val="tx1"/>
                </a:solidFill>
              </a:rPr>
              <a:t>GradStudent</a:t>
            </a:r>
            <a:r>
              <a:rPr lang="en-CA" dirty="0">
                <a:solidFill>
                  <a:schemeClr val="tx1"/>
                </a:solidFill>
              </a:rPr>
              <a:t>(“John”, “</a:t>
            </a:r>
            <a:r>
              <a:rPr lang="en-CA" dirty="0" err="1">
                <a:solidFill>
                  <a:schemeClr val="tx1"/>
                </a:solidFill>
              </a:rPr>
              <a:t>UofW</a:t>
            </a:r>
            <a:r>
              <a:rPr lang="en-CA" dirty="0">
                <a:solidFill>
                  <a:schemeClr val="tx1"/>
                </a:solidFill>
              </a:rPr>
              <a:t>”, “Java”);</a:t>
            </a:r>
          </a:p>
          <a:p>
            <a:pPr marL="68580" indent="0">
              <a:buNone/>
            </a:pPr>
            <a:endParaRPr lang="en-CA" dirty="0">
              <a:solidFill>
                <a:schemeClr val="tx1"/>
              </a:solidFill>
            </a:endParaRPr>
          </a:p>
        </p:txBody>
      </p:sp>
    </p:spTree>
    <p:extLst>
      <p:ext uri="{BB962C8B-B14F-4D97-AF65-F5344CB8AC3E}">
        <p14:creationId xmlns:p14="http://schemas.microsoft.com/office/powerpoint/2010/main" val="4138141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The object g, a </a:t>
            </a:r>
            <a:r>
              <a:rPr lang="en-CA" dirty="0" err="1"/>
              <a:t>GradStudent</a:t>
            </a:r>
            <a:r>
              <a:rPr lang="en-CA" dirty="0"/>
              <a:t>, technically has three components:</a:t>
            </a:r>
          </a:p>
          <a:p>
            <a:pPr lvl="1"/>
            <a:r>
              <a:rPr lang="en-CA" dirty="0">
                <a:solidFill>
                  <a:schemeClr val="tx1"/>
                </a:solidFill>
              </a:rPr>
              <a:t>Component 1, all of the methods and variables inherited from the class Human</a:t>
            </a:r>
          </a:p>
          <a:p>
            <a:pPr lvl="1"/>
            <a:r>
              <a:rPr lang="en-CA" dirty="0">
                <a:solidFill>
                  <a:schemeClr val="tx1"/>
                </a:solidFill>
              </a:rPr>
              <a:t>Component 2, all of the methods and variables inherited from the class Student</a:t>
            </a:r>
          </a:p>
          <a:p>
            <a:pPr lvl="1"/>
            <a:r>
              <a:rPr lang="en-CA" dirty="0">
                <a:solidFill>
                  <a:schemeClr val="tx1"/>
                </a:solidFill>
              </a:rPr>
              <a:t>Component 3, all of the methods and variables defined in class </a:t>
            </a:r>
            <a:r>
              <a:rPr lang="en-CA" dirty="0" err="1">
                <a:solidFill>
                  <a:schemeClr val="tx1"/>
                </a:solidFill>
              </a:rPr>
              <a:t>GradStudent</a:t>
            </a:r>
            <a:endParaRPr lang="en-CA" dirty="0">
              <a:solidFill>
                <a:schemeClr val="tx1"/>
              </a:solidFill>
            </a:endParaRPr>
          </a:p>
        </p:txBody>
      </p:sp>
    </p:spTree>
    <p:extLst>
      <p:ext uri="{BB962C8B-B14F-4D97-AF65-F5344CB8AC3E}">
        <p14:creationId xmlns:p14="http://schemas.microsoft.com/office/powerpoint/2010/main" val="1078684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Rules for creating subclass objects</a:t>
            </a:r>
          </a:p>
          <a:p>
            <a:pPr lvl="1"/>
            <a:r>
              <a:rPr lang="en-CA" dirty="0">
                <a:solidFill>
                  <a:schemeClr val="tx1"/>
                </a:solidFill>
              </a:rPr>
              <a:t>Superclass component of the object is always created before the subclass components</a:t>
            </a:r>
          </a:p>
          <a:p>
            <a:pPr lvl="1"/>
            <a:r>
              <a:rPr lang="en-CA" dirty="0">
                <a:solidFill>
                  <a:schemeClr val="tx1"/>
                </a:solidFill>
              </a:rPr>
              <a:t>Before creating an object of class </a:t>
            </a:r>
            <a:r>
              <a:rPr lang="en-CA" dirty="0" err="1">
                <a:solidFill>
                  <a:schemeClr val="tx1"/>
                </a:solidFill>
              </a:rPr>
              <a:t>GradStudent</a:t>
            </a:r>
            <a:r>
              <a:rPr lang="en-CA" dirty="0">
                <a:solidFill>
                  <a:schemeClr val="tx1"/>
                </a:solidFill>
              </a:rPr>
              <a:t>, an object of class Student must be created and before that, an object of class Human</a:t>
            </a:r>
          </a:p>
          <a:p>
            <a:pPr lvl="2"/>
            <a:r>
              <a:rPr lang="en-CA" dirty="0">
                <a:solidFill>
                  <a:srgbClr val="FF0000"/>
                </a:solidFill>
              </a:rPr>
              <a:t>You do not program that yourself, that is just how it works under the hood</a:t>
            </a:r>
          </a:p>
        </p:txBody>
      </p:sp>
    </p:spTree>
    <p:extLst>
      <p:ext uri="{BB962C8B-B14F-4D97-AF65-F5344CB8AC3E}">
        <p14:creationId xmlns:p14="http://schemas.microsoft.com/office/powerpoint/2010/main" val="2847072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fontScale="92500"/>
          </a:bodyPr>
          <a:lstStyle/>
          <a:p>
            <a:r>
              <a:rPr lang="en-CA" dirty="0"/>
              <a:t>You can use </a:t>
            </a:r>
            <a:r>
              <a:rPr lang="en-CA" dirty="0">
                <a:solidFill>
                  <a:srgbClr val="FF0000"/>
                </a:solidFill>
              </a:rPr>
              <a:t>super</a:t>
            </a:r>
            <a:r>
              <a:rPr lang="en-CA" dirty="0"/>
              <a:t> in a constructor of a subclass to call a constructor of its direct superclass</a:t>
            </a:r>
          </a:p>
          <a:p>
            <a:r>
              <a:rPr lang="en-CA" dirty="0">
                <a:solidFill>
                  <a:srgbClr val="FF0000"/>
                </a:solidFill>
              </a:rPr>
              <a:t>Only the first statement </a:t>
            </a:r>
            <a:r>
              <a:rPr lang="en-CA" dirty="0"/>
              <a:t>in a constructor for a subclass can be a call to a constructor of its direct superclass</a:t>
            </a:r>
          </a:p>
          <a:p>
            <a:r>
              <a:rPr lang="en-CA" dirty="0">
                <a:solidFill>
                  <a:schemeClr val="tx1"/>
                </a:solidFill>
              </a:rPr>
              <a:t>If a constructor for a subclass does not contain an explicit call to a constructor of its direct superclass, implicitly the constructor for the superclass having no argument will be called</a:t>
            </a:r>
          </a:p>
          <a:p>
            <a:pPr lvl="1"/>
            <a:r>
              <a:rPr lang="en-CA" dirty="0">
                <a:solidFill>
                  <a:srgbClr val="FF0000"/>
                </a:solidFill>
              </a:rPr>
              <a:t>If the superclass does not have a no-argument constructor defined, but it does have constructors defined taking arguments, you must call super in the constructor with the arguments matching a constructor that has been defined</a:t>
            </a:r>
          </a:p>
          <a:p>
            <a:endParaRPr lang="en-CA" dirty="0">
              <a:solidFill>
                <a:schemeClr val="tx1"/>
              </a:solidFill>
            </a:endParaRPr>
          </a:p>
        </p:txBody>
      </p:sp>
    </p:spTree>
    <p:extLst>
      <p:ext uri="{BB962C8B-B14F-4D97-AF65-F5344CB8AC3E}">
        <p14:creationId xmlns:p14="http://schemas.microsoft.com/office/powerpoint/2010/main" val="383649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Example: Food and Fish</a:t>
            </a:r>
          </a:p>
          <a:p>
            <a:pPr marL="365760" lvl="1" indent="0">
              <a:buNone/>
            </a:pPr>
            <a:endParaRPr lang="en-CA" dirty="0">
              <a:solidFill>
                <a:schemeClr val="tx1"/>
              </a:solidFill>
            </a:endParaRPr>
          </a:p>
          <a:p>
            <a:pPr marL="365760" lvl="1" indent="0">
              <a:buNone/>
            </a:pPr>
            <a:r>
              <a:rPr lang="en-CA" dirty="0">
                <a:solidFill>
                  <a:schemeClr val="tx1"/>
                </a:solidFill>
              </a:rPr>
              <a:t>public class Food{</a:t>
            </a:r>
          </a:p>
          <a:p>
            <a:pPr marL="365760" lvl="1" indent="0">
              <a:buNone/>
            </a:pPr>
            <a:r>
              <a:rPr lang="en-CA" dirty="0">
                <a:solidFill>
                  <a:schemeClr val="tx1"/>
                </a:solidFill>
              </a:rPr>
              <a:t>	String name;</a:t>
            </a:r>
          </a:p>
          <a:p>
            <a:pPr marL="365760" lvl="1" indent="0">
              <a:buNone/>
            </a:pPr>
            <a:r>
              <a:rPr lang="en-CA" dirty="0">
                <a:solidFill>
                  <a:schemeClr val="tx1"/>
                </a:solidFill>
              </a:rPr>
              <a:t>	</a:t>
            </a:r>
            <a:r>
              <a:rPr lang="en-CA" dirty="0" err="1">
                <a:solidFill>
                  <a:schemeClr val="tx1"/>
                </a:solidFill>
              </a:rPr>
              <a:t>int</a:t>
            </a:r>
            <a:r>
              <a:rPr lang="en-CA" dirty="0">
                <a:solidFill>
                  <a:schemeClr val="tx1"/>
                </a:solidFill>
              </a:rPr>
              <a:t> calories;</a:t>
            </a:r>
          </a:p>
          <a:p>
            <a:pPr marL="365760" lvl="1" indent="0">
              <a:buNone/>
            </a:pPr>
            <a:r>
              <a:rPr lang="en-CA" dirty="0">
                <a:solidFill>
                  <a:schemeClr val="tx1"/>
                </a:solidFill>
              </a:rPr>
              <a:t>	Date </a:t>
            </a:r>
            <a:r>
              <a:rPr lang="en-CA" dirty="0" err="1">
                <a:solidFill>
                  <a:schemeClr val="tx1"/>
                </a:solidFill>
              </a:rPr>
              <a:t>expiryDate</a:t>
            </a:r>
            <a:r>
              <a:rPr lang="en-CA" dirty="0">
                <a:solidFill>
                  <a:schemeClr val="tx1"/>
                </a:solidFill>
              </a:rPr>
              <a:t>;</a:t>
            </a:r>
          </a:p>
          <a:p>
            <a:pPr marL="365760" lvl="1" indent="0">
              <a:buNone/>
            </a:pPr>
            <a:r>
              <a:rPr lang="en-CA" dirty="0">
                <a:solidFill>
                  <a:schemeClr val="tx1"/>
                </a:solidFill>
              </a:rPr>
              <a:t>	//constructors and other stuff </a:t>
            </a:r>
          </a:p>
          <a:p>
            <a:pPr marL="365760" lvl="1" indent="0">
              <a:buNone/>
            </a:pPr>
            <a:r>
              <a:rPr lang="en-CA" dirty="0">
                <a:solidFill>
                  <a:schemeClr val="tx1"/>
                </a:solidFill>
              </a:rPr>
              <a:t>}</a:t>
            </a:r>
          </a:p>
          <a:p>
            <a:pPr marL="365760" lvl="1" indent="0">
              <a:buNone/>
            </a:pPr>
            <a:endParaRPr lang="en-CA" dirty="0">
              <a:solidFill>
                <a:schemeClr val="tx1"/>
              </a:solidFill>
            </a:endParaRPr>
          </a:p>
          <a:p>
            <a:pPr marL="365760" lvl="1" indent="0">
              <a:buNone/>
            </a:pPr>
            <a:r>
              <a:rPr lang="en-CA" dirty="0">
                <a:solidFill>
                  <a:schemeClr val="tx1"/>
                </a:solidFill>
              </a:rPr>
              <a:t>public class Fish extends Food{</a:t>
            </a:r>
          </a:p>
          <a:p>
            <a:pPr marL="365760" lvl="1" indent="0">
              <a:buNone/>
            </a:pPr>
            <a:r>
              <a:rPr lang="en-CA" dirty="0">
                <a:solidFill>
                  <a:schemeClr val="tx1"/>
                </a:solidFill>
              </a:rPr>
              <a:t>	String </a:t>
            </a:r>
            <a:r>
              <a:rPr lang="en-CA" dirty="0" err="1">
                <a:solidFill>
                  <a:schemeClr val="tx1"/>
                </a:solidFill>
              </a:rPr>
              <a:t>freshOrSaltWater</a:t>
            </a:r>
            <a:r>
              <a:rPr lang="en-CA" dirty="0">
                <a:solidFill>
                  <a:schemeClr val="tx1"/>
                </a:solidFill>
              </a:rPr>
              <a:t>;</a:t>
            </a:r>
          </a:p>
          <a:p>
            <a:pPr marL="365760" lvl="1" indent="0">
              <a:buNone/>
            </a:pPr>
            <a:r>
              <a:rPr lang="en-CA" dirty="0">
                <a:solidFill>
                  <a:schemeClr val="tx1"/>
                </a:solidFill>
              </a:rPr>
              <a:t>	//constructors and other stuff</a:t>
            </a:r>
          </a:p>
          <a:p>
            <a:pPr marL="365760" lvl="1" indent="0">
              <a:buNone/>
            </a:pPr>
            <a:r>
              <a:rPr lang="en-CA" dirty="0">
                <a:solidFill>
                  <a:schemeClr val="tx1"/>
                </a:solidFill>
              </a:rPr>
              <a:t>}</a:t>
            </a:r>
          </a:p>
        </p:txBody>
      </p:sp>
    </p:spTree>
    <p:extLst>
      <p:ext uri="{BB962C8B-B14F-4D97-AF65-F5344CB8AC3E}">
        <p14:creationId xmlns:p14="http://schemas.microsoft.com/office/powerpoint/2010/main" val="164109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Why is it useful?</a:t>
            </a:r>
          </a:p>
          <a:p>
            <a:r>
              <a:rPr lang="en-CA" dirty="0">
                <a:solidFill>
                  <a:schemeClr val="tx1"/>
                </a:solidFill>
              </a:rPr>
              <a:t>Now, consider a class Student as follows:</a:t>
            </a:r>
          </a:p>
          <a:p>
            <a:endParaRPr lang="en-CA" dirty="0">
              <a:solidFill>
                <a:schemeClr val="tx1"/>
              </a:solidFill>
            </a:endParaRPr>
          </a:p>
          <a:p>
            <a:pPr marL="365760" lvl="1" indent="0">
              <a:buNone/>
            </a:pPr>
            <a:r>
              <a:rPr lang="en-CA" dirty="0">
                <a:solidFill>
                  <a:schemeClr val="tx1"/>
                </a:solidFill>
              </a:rPr>
              <a:t>public class Student{</a:t>
            </a:r>
          </a:p>
          <a:p>
            <a:pPr marL="365760" lvl="1" indent="0">
              <a:buNone/>
            </a:pPr>
            <a:r>
              <a:rPr lang="en-CA" dirty="0">
                <a:solidFill>
                  <a:schemeClr val="tx1"/>
                </a:solidFill>
              </a:rPr>
              <a:t>	private String name;</a:t>
            </a:r>
          </a:p>
          <a:p>
            <a:pPr marL="365760" lvl="1" indent="0">
              <a:buNone/>
            </a:pPr>
            <a:r>
              <a:rPr lang="en-CA" dirty="0">
                <a:solidFill>
                  <a:schemeClr val="tx1"/>
                </a:solidFill>
              </a:rPr>
              <a:t>	private </a:t>
            </a:r>
            <a:r>
              <a:rPr lang="en-CA" dirty="0" err="1">
                <a:solidFill>
                  <a:schemeClr val="tx1"/>
                </a:solidFill>
              </a:rPr>
              <a:t>int</a:t>
            </a:r>
            <a:r>
              <a:rPr lang="en-CA" dirty="0">
                <a:solidFill>
                  <a:schemeClr val="tx1"/>
                </a:solidFill>
              </a:rPr>
              <a:t> age, income;</a:t>
            </a:r>
          </a:p>
          <a:p>
            <a:pPr marL="365760" lvl="1" indent="0">
              <a:buNone/>
            </a:pPr>
            <a:r>
              <a:rPr lang="en-CA" dirty="0">
                <a:solidFill>
                  <a:schemeClr val="tx1"/>
                </a:solidFill>
              </a:rPr>
              <a:t>	private String address;</a:t>
            </a:r>
          </a:p>
          <a:p>
            <a:pPr marL="365760" lvl="1" indent="0">
              <a:buNone/>
            </a:pPr>
            <a:r>
              <a:rPr lang="en-CA" dirty="0">
                <a:solidFill>
                  <a:schemeClr val="tx1"/>
                </a:solidFill>
              </a:rPr>
              <a:t>	</a:t>
            </a:r>
            <a:r>
              <a:rPr lang="en-CA" dirty="0">
                <a:solidFill>
                  <a:schemeClr val="accent1">
                    <a:lumMod val="75000"/>
                  </a:schemeClr>
                </a:solidFill>
              </a:rPr>
              <a:t>private String major;</a:t>
            </a:r>
          </a:p>
          <a:p>
            <a:pPr marL="365760" lvl="1" indent="0">
              <a:buNone/>
            </a:pPr>
            <a:r>
              <a:rPr lang="en-CA" dirty="0">
                <a:solidFill>
                  <a:schemeClr val="accent1">
                    <a:lumMod val="75000"/>
                  </a:schemeClr>
                </a:solidFill>
              </a:rPr>
              <a:t>	String grades[];</a:t>
            </a:r>
          </a:p>
          <a:p>
            <a:pPr marL="365760" lvl="1" indent="0">
              <a:buNone/>
            </a:pPr>
            <a:r>
              <a:rPr lang="en-CA" dirty="0">
                <a:solidFill>
                  <a:schemeClr val="tx1"/>
                </a:solidFill>
              </a:rPr>
              <a:t>	//constructors, </a:t>
            </a:r>
            <a:r>
              <a:rPr lang="en-CA" dirty="0" err="1">
                <a:solidFill>
                  <a:schemeClr val="tx1"/>
                </a:solidFill>
              </a:rPr>
              <a:t>etc</a:t>
            </a:r>
            <a:r>
              <a:rPr lang="en-CA" dirty="0">
                <a:solidFill>
                  <a:schemeClr val="tx1"/>
                </a:solidFill>
              </a:rPr>
              <a:t>…</a:t>
            </a:r>
          </a:p>
          <a:p>
            <a:pPr marL="365760" lvl="1" indent="0">
              <a:buNone/>
            </a:pPr>
            <a:r>
              <a:rPr lang="en-CA" dirty="0">
                <a:solidFill>
                  <a:schemeClr val="tx1"/>
                </a:solidFill>
              </a:rPr>
              <a:t>	</a:t>
            </a:r>
            <a:r>
              <a:rPr lang="en-CA" dirty="0">
                <a:solidFill>
                  <a:schemeClr val="accent1">
                    <a:lumMod val="75000"/>
                  </a:schemeClr>
                </a:solidFill>
              </a:rPr>
              <a:t>//other methods related to students</a:t>
            </a:r>
          </a:p>
          <a:p>
            <a:pPr marL="365760" lvl="1" indent="0">
              <a:buNone/>
            </a:pPr>
            <a:r>
              <a:rPr lang="en-CA" dirty="0">
                <a:solidFill>
                  <a:schemeClr val="tx1"/>
                </a:solidFill>
              </a:rPr>
              <a:t>	//other methods as needed</a:t>
            </a:r>
          </a:p>
          <a:p>
            <a:pPr marL="365760" lvl="1" indent="0">
              <a:buNone/>
            </a:pPr>
            <a:r>
              <a:rPr lang="en-CA" dirty="0">
                <a:solidFill>
                  <a:schemeClr val="tx1"/>
                </a:solidFill>
              </a:rPr>
              <a:t>}</a:t>
            </a:r>
          </a:p>
        </p:txBody>
      </p:sp>
    </p:spTree>
    <p:extLst>
      <p:ext uri="{BB962C8B-B14F-4D97-AF65-F5344CB8AC3E}">
        <p14:creationId xmlns:p14="http://schemas.microsoft.com/office/powerpoint/2010/main" val="2825042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Example: Food and Fish</a:t>
            </a:r>
          </a:p>
          <a:p>
            <a:pPr lvl="1"/>
            <a:r>
              <a:rPr lang="en-CA" dirty="0"/>
              <a:t>Constructors:</a:t>
            </a:r>
          </a:p>
          <a:p>
            <a:pPr marL="365760" lvl="1" indent="0">
              <a:buNone/>
            </a:pPr>
            <a:endParaRPr lang="en-CA" dirty="0">
              <a:solidFill>
                <a:schemeClr val="tx1"/>
              </a:solidFill>
            </a:endParaRPr>
          </a:p>
          <a:p>
            <a:pPr marL="365760" lvl="1" indent="0">
              <a:buNone/>
            </a:pPr>
            <a:r>
              <a:rPr lang="en-CA" dirty="0">
                <a:solidFill>
                  <a:schemeClr val="tx1"/>
                </a:solidFill>
              </a:rPr>
              <a:t>public Food(String </a:t>
            </a:r>
            <a:r>
              <a:rPr lang="en-CA" dirty="0" err="1">
                <a:solidFill>
                  <a:schemeClr val="tx1"/>
                </a:solidFill>
              </a:rPr>
              <a:t>foodName</a:t>
            </a:r>
            <a:r>
              <a:rPr lang="en-CA" dirty="0">
                <a:solidFill>
                  <a:schemeClr val="tx1"/>
                </a:solidFill>
              </a:rPr>
              <a:t>, </a:t>
            </a:r>
            <a:r>
              <a:rPr lang="en-CA" dirty="0" err="1">
                <a:solidFill>
                  <a:schemeClr val="tx1"/>
                </a:solidFill>
              </a:rPr>
              <a:t>int</a:t>
            </a:r>
            <a:r>
              <a:rPr lang="en-CA" dirty="0">
                <a:solidFill>
                  <a:schemeClr val="tx1"/>
                </a:solidFill>
              </a:rPr>
              <a:t> </a:t>
            </a:r>
            <a:r>
              <a:rPr lang="en-CA" dirty="0" err="1">
                <a:solidFill>
                  <a:schemeClr val="tx1"/>
                </a:solidFill>
              </a:rPr>
              <a:t>numCalories</a:t>
            </a:r>
            <a:r>
              <a:rPr lang="en-CA" dirty="0">
                <a:solidFill>
                  <a:schemeClr val="tx1"/>
                </a:solidFill>
              </a:rPr>
              <a:t>, String </a:t>
            </a:r>
            <a:r>
              <a:rPr lang="en-CA" dirty="0" err="1">
                <a:solidFill>
                  <a:schemeClr val="tx1"/>
                </a:solidFill>
              </a:rPr>
              <a:t>expiryDate</a:t>
            </a:r>
            <a:r>
              <a:rPr lang="en-CA" dirty="0">
                <a:solidFill>
                  <a:schemeClr val="tx1"/>
                </a:solidFill>
              </a:rPr>
              <a:t>){</a:t>
            </a:r>
          </a:p>
          <a:p>
            <a:pPr marL="365760" lvl="1" indent="0">
              <a:buNone/>
            </a:pPr>
            <a:r>
              <a:rPr lang="en-CA" dirty="0">
                <a:solidFill>
                  <a:schemeClr val="tx1"/>
                </a:solidFill>
              </a:rPr>
              <a:t>	name = </a:t>
            </a:r>
            <a:r>
              <a:rPr lang="en-CA" dirty="0" err="1">
                <a:solidFill>
                  <a:schemeClr val="tx1"/>
                </a:solidFill>
              </a:rPr>
              <a:t>foodName</a:t>
            </a:r>
            <a:r>
              <a:rPr lang="en-CA" dirty="0">
                <a:solidFill>
                  <a:schemeClr val="tx1"/>
                </a:solidFill>
              </a:rPr>
              <a:t>;</a:t>
            </a:r>
          </a:p>
          <a:p>
            <a:pPr marL="365760" lvl="1" indent="0">
              <a:buNone/>
            </a:pPr>
            <a:r>
              <a:rPr lang="en-CA" dirty="0">
                <a:solidFill>
                  <a:schemeClr val="tx1"/>
                </a:solidFill>
              </a:rPr>
              <a:t>	calories = </a:t>
            </a:r>
            <a:r>
              <a:rPr lang="en-CA" dirty="0" err="1">
                <a:solidFill>
                  <a:schemeClr val="tx1"/>
                </a:solidFill>
              </a:rPr>
              <a:t>numCalories</a:t>
            </a:r>
            <a:r>
              <a:rPr lang="en-CA" dirty="0">
                <a:solidFill>
                  <a:schemeClr val="tx1"/>
                </a:solidFill>
              </a:rPr>
              <a:t>;</a:t>
            </a:r>
          </a:p>
          <a:p>
            <a:pPr marL="365760" lvl="1" indent="0">
              <a:buNone/>
            </a:pPr>
            <a:r>
              <a:rPr lang="en-CA" dirty="0">
                <a:solidFill>
                  <a:schemeClr val="tx1"/>
                </a:solidFill>
              </a:rPr>
              <a:t>	</a:t>
            </a:r>
            <a:r>
              <a:rPr lang="en-CA" dirty="0" err="1">
                <a:solidFill>
                  <a:schemeClr val="tx1"/>
                </a:solidFill>
              </a:rPr>
              <a:t>expiryDate</a:t>
            </a:r>
            <a:r>
              <a:rPr lang="en-CA" dirty="0">
                <a:solidFill>
                  <a:schemeClr val="tx1"/>
                </a:solidFill>
              </a:rPr>
              <a:t> = new Date(</a:t>
            </a:r>
            <a:r>
              <a:rPr lang="en-CA" dirty="0" err="1">
                <a:solidFill>
                  <a:schemeClr val="tx1"/>
                </a:solidFill>
              </a:rPr>
              <a:t>theExpiryDate</a:t>
            </a:r>
            <a:r>
              <a:rPr lang="en-CA" dirty="0">
                <a:solidFill>
                  <a:schemeClr val="tx1"/>
                </a:solidFill>
              </a:rPr>
              <a:t>);</a:t>
            </a:r>
          </a:p>
          <a:p>
            <a:pPr marL="365760" lvl="1" indent="0">
              <a:buNone/>
            </a:pPr>
            <a:r>
              <a:rPr lang="en-CA" dirty="0">
                <a:solidFill>
                  <a:schemeClr val="tx1"/>
                </a:solidFill>
              </a:rPr>
              <a:t>}</a:t>
            </a:r>
          </a:p>
        </p:txBody>
      </p:sp>
    </p:spTree>
    <p:extLst>
      <p:ext uri="{BB962C8B-B14F-4D97-AF65-F5344CB8AC3E}">
        <p14:creationId xmlns:p14="http://schemas.microsoft.com/office/powerpoint/2010/main" val="804712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Example: Food and Fish</a:t>
            </a:r>
          </a:p>
          <a:p>
            <a:pPr lvl="1"/>
            <a:r>
              <a:rPr lang="en-CA" dirty="0"/>
              <a:t>Constructors:</a:t>
            </a:r>
          </a:p>
          <a:p>
            <a:pPr marL="365760" lvl="1" indent="0">
              <a:buNone/>
            </a:pPr>
            <a:endParaRPr lang="en-CA" dirty="0">
              <a:solidFill>
                <a:schemeClr val="tx1"/>
              </a:solidFill>
            </a:endParaRPr>
          </a:p>
          <a:p>
            <a:pPr marL="365760" lvl="1" indent="0">
              <a:buNone/>
            </a:pPr>
            <a:r>
              <a:rPr lang="en-CA" dirty="0">
                <a:solidFill>
                  <a:schemeClr val="tx1"/>
                </a:solidFill>
              </a:rPr>
              <a:t>public Fish(String </a:t>
            </a:r>
            <a:r>
              <a:rPr lang="en-CA" dirty="0" err="1">
                <a:solidFill>
                  <a:schemeClr val="tx1"/>
                </a:solidFill>
              </a:rPr>
              <a:t>fishName</a:t>
            </a:r>
            <a:r>
              <a:rPr lang="en-CA" dirty="0">
                <a:solidFill>
                  <a:schemeClr val="tx1"/>
                </a:solidFill>
              </a:rPr>
              <a:t>, </a:t>
            </a:r>
            <a:r>
              <a:rPr lang="en-CA" dirty="0" err="1">
                <a:solidFill>
                  <a:schemeClr val="tx1"/>
                </a:solidFill>
              </a:rPr>
              <a:t>int</a:t>
            </a:r>
            <a:r>
              <a:rPr lang="en-CA" dirty="0">
                <a:solidFill>
                  <a:schemeClr val="tx1"/>
                </a:solidFill>
              </a:rPr>
              <a:t> </a:t>
            </a:r>
            <a:r>
              <a:rPr lang="en-CA" dirty="0" err="1">
                <a:solidFill>
                  <a:schemeClr val="tx1"/>
                </a:solidFill>
              </a:rPr>
              <a:t>numCalories</a:t>
            </a:r>
            <a:r>
              <a:rPr lang="en-CA" dirty="0">
                <a:solidFill>
                  <a:schemeClr val="tx1"/>
                </a:solidFill>
              </a:rPr>
              <a:t>, String </a:t>
            </a:r>
            <a:r>
              <a:rPr lang="en-CA" dirty="0" err="1">
                <a:solidFill>
                  <a:schemeClr val="tx1"/>
                </a:solidFill>
              </a:rPr>
              <a:t>expiryDate</a:t>
            </a:r>
            <a:r>
              <a:rPr lang="en-CA" dirty="0">
                <a:solidFill>
                  <a:schemeClr val="tx1"/>
                </a:solidFill>
              </a:rPr>
              <a:t>, String </a:t>
            </a:r>
            <a:r>
              <a:rPr lang="en-CA" dirty="0" err="1">
                <a:solidFill>
                  <a:schemeClr val="tx1"/>
                </a:solidFill>
              </a:rPr>
              <a:t>freshOrSalty</a:t>
            </a:r>
            <a:r>
              <a:rPr lang="en-CA" dirty="0">
                <a:solidFill>
                  <a:schemeClr val="tx1"/>
                </a:solidFill>
              </a:rPr>
              <a:t>){</a:t>
            </a:r>
          </a:p>
          <a:p>
            <a:pPr marL="365760" lvl="1" indent="0">
              <a:buNone/>
            </a:pPr>
            <a:r>
              <a:rPr lang="en-CA" dirty="0">
                <a:solidFill>
                  <a:schemeClr val="tx1"/>
                </a:solidFill>
              </a:rPr>
              <a:t>	super(</a:t>
            </a:r>
            <a:r>
              <a:rPr lang="en-CA" dirty="0" err="1">
                <a:solidFill>
                  <a:schemeClr val="tx1"/>
                </a:solidFill>
              </a:rPr>
              <a:t>fishName</a:t>
            </a:r>
            <a:r>
              <a:rPr lang="en-CA" dirty="0">
                <a:solidFill>
                  <a:schemeClr val="tx1"/>
                </a:solidFill>
              </a:rPr>
              <a:t>, </a:t>
            </a:r>
            <a:r>
              <a:rPr lang="en-CA" dirty="0" err="1">
                <a:solidFill>
                  <a:schemeClr val="tx1"/>
                </a:solidFill>
              </a:rPr>
              <a:t>numCalories</a:t>
            </a:r>
            <a:r>
              <a:rPr lang="en-CA" dirty="0">
                <a:solidFill>
                  <a:schemeClr val="tx1"/>
                </a:solidFill>
              </a:rPr>
              <a:t>, </a:t>
            </a:r>
            <a:r>
              <a:rPr lang="en-CA" dirty="0" err="1">
                <a:solidFill>
                  <a:schemeClr val="tx1"/>
                </a:solidFill>
              </a:rPr>
              <a:t>expiryDate</a:t>
            </a:r>
            <a:r>
              <a:rPr lang="en-CA" dirty="0">
                <a:solidFill>
                  <a:schemeClr val="tx1"/>
                </a:solidFill>
              </a:rPr>
              <a:t>);</a:t>
            </a:r>
          </a:p>
          <a:p>
            <a:pPr marL="365760" lvl="1" indent="0">
              <a:buNone/>
            </a:pPr>
            <a:r>
              <a:rPr lang="en-CA" dirty="0">
                <a:solidFill>
                  <a:schemeClr val="tx1"/>
                </a:solidFill>
              </a:rPr>
              <a:t>	</a:t>
            </a:r>
            <a:r>
              <a:rPr lang="en-CA" dirty="0" err="1">
                <a:solidFill>
                  <a:schemeClr val="tx1"/>
                </a:solidFill>
              </a:rPr>
              <a:t>freshOrSaltWater</a:t>
            </a:r>
            <a:r>
              <a:rPr lang="en-CA" dirty="0">
                <a:solidFill>
                  <a:schemeClr val="tx1"/>
                </a:solidFill>
              </a:rPr>
              <a:t> = </a:t>
            </a:r>
            <a:r>
              <a:rPr lang="en-CA" dirty="0" err="1">
                <a:solidFill>
                  <a:schemeClr val="tx1"/>
                </a:solidFill>
              </a:rPr>
              <a:t>freshOrSalty</a:t>
            </a:r>
            <a:r>
              <a:rPr lang="en-CA" dirty="0">
                <a:solidFill>
                  <a:schemeClr val="tx1"/>
                </a:solidFill>
              </a:rPr>
              <a:t>;</a:t>
            </a:r>
          </a:p>
          <a:p>
            <a:pPr marL="365760" lvl="1" indent="0">
              <a:buNone/>
            </a:pPr>
            <a:r>
              <a:rPr lang="en-CA" dirty="0">
                <a:solidFill>
                  <a:schemeClr val="tx1"/>
                </a:solidFill>
              </a:rPr>
              <a:t>}</a:t>
            </a:r>
          </a:p>
          <a:p>
            <a:pPr marL="365760" lvl="1" indent="0">
              <a:buNone/>
            </a:pPr>
            <a:endParaRPr lang="en-CA" dirty="0">
              <a:solidFill>
                <a:schemeClr val="tx1"/>
              </a:solidFill>
            </a:endParaRPr>
          </a:p>
          <a:p>
            <a:pPr marL="365760" lvl="1" indent="0">
              <a:buNone/>
            </a:pPr>
            <a:r>
              <a:rPr lang="en-CA" dirty="0">
                <a:solidFill>
                  <a:schemeClr val="tx1"/>
                </a:solidFill>
              </a:rPr>
              <a:t>//note the user of super to denote the constructor of its immediate superclass</a:t>
            </a:r>
          </a:p>
        </p:txBody>
      </p:sp>
    </p:spTree>
    <p:extLst>
      <p:ext uri="{BB962C8B-B14F-4D97-AF65-F5344CB8AC3E}">
        <p14:creationId xmlns:p14="http://schemas.microsoft.com/office/powerpoint/2010/main" val="2939965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The </a:t>
            </a:r>
            <a:r>
              <a:rPr lang="en-CA" dirty="0">
                <a:solidFill>
                  <a:srgbClr val="FF0000"/>
                </a:solidFill>
              </a:rPr>
              <a:t>super</a:t>
            </a:r>
            <a:r>
              <a:rPr lang="en-CA" dirty="0"/>
              <a:t> constructor:</a:t>
            </a:r>
          </a:p>
          <a:p>
            <a:pPr lvl="1"/>
            <a:r>
              <a:rPr lang="en-CA" dirty="0">
                <a:solidFill>
                  <a:schemeClr val="tx1"/>
                </a:solidFill>
              </a:rPr>
              <a:t>A call to the base class constructor can never use the name of the base class</a:t>
            </a:r>
          </a:p>
          <a:p>
            <a:pPr lvl="2"/>
            <a:r>
              <a:rPr lang="en-CA" dirty="0">
                <a:solidFill>
                  <a:schemeClr val="tx1"/>
                </a:solidFill>
              </a:rPr>
              <a:t>It uses the keyword super instead</a:t>
            </a:r>
          </a:p>
          <a:p>
            <a:pPr lvl="1"/>
            <a:r>
              <a:rPr lang="en-CA" dirty="0">
                <a:solidFill>
                  <a:schemeClr val="tx1"/>
                </a:solidFill>
              </a:rPr>
              <a:t>A call to super must be the first action taken in a constructor definition</a:t>
            </a:r>
          </a:p>
          <a:p>
            <a:pPr lvl="1"/>
            <a:r>
              <a:rPr lang="en-CA" dirty="0">
                <a:solidFill>
                  <a:srgbClr val="FF0000"/>
                </a:solidFill>
              </a:rPr>
              <a:t>An instance variable cannot be used as an argument to super, it must be a variable local to the constructor</a:t>
            </a:r>
          </a:p>
          <a:p>
            <a:pPr lvl="1"/>
            <a:r>
              <a:rPr lang="en-CA" dirty="0">
                <a:solidFill>
                  <a:schemeClr val="tx1"/>
                </a:solidFill>
              </a:rPr>
              <a:t>An explicit call to super should almost always be used in a constructor within a subclass</a:t>
            </a:r>
          </a:p>
          <a:p>
            <a:pPr lvl="2"/>
            <a:r>
              <a:rPr lang="en-CA" dirty="0">
                <a:solidFill>
                  <a:schemeClr val="tx1"/>
                </a:solidFill>
              </a:rPr>
              <a:t>You usually have defined a constructor for a superclass, so you cannot leave it to implicitly call the no-argument constructor</a:t>
            </a:r>
          </a:p>
        </p:txBody>
      </p:sp>
    </p:spTree>
    <p:extLst>
      <p:ext uri="{BB962C8B-B14F-4D97-AF65-F5344CB8AC3E}">
        <p14:creationId xmlns:p14="http://schemas.microsoft.com/office/powerpoint/2010/main" val="2029789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The </a:t>
            </a:r>
            <a:r>
              <a:rPr lang="en-CA" dirty="0">
                <a:solidFill>
                  <a:srgbClr val="FF0000"/>
                </a:solidFill>
              </a:rPr>
              <a:t>this</a:t>
            </a:r>
            <a:r>
              <a:rPr lang="en-CA" dirty="0"/>
              <a:t> constructor:</a:t>
            </a:r>
          </a:p>
          <a:p>
            <a:pPr lvl="1"/>
            <a:r>
              <a:rPr lang="en-CA" dirty="0">
                <a:solidFill>
                  <a:schemeClr val="tx1"/>
                </a:solidFill>
              </a:rPr>
              <a:t>Within the definition of a constructor for a class, the keyword </a:t>
            </a:r>
            <a:r>
              <a:rPr lang="en-CA" dirty="0">
                <a:solidFill>
                  <a:srgbClr val="FF0000"/>
                </a:solidFill>
              </a:rPr>
              <a:t>this can be used as a name for invoking another constructor within the same class</a:t>
            </a:r>
          </a:p>
          <a:p>
            <a:pPr lvl="2"/>
            <a:r>
              <a:rPr lang="en-CA" dirty="0">
                <a:solidFill>
                  <a:schemeClr val="tx1"/>
                </a:solidFill>
              </a:rPr>
              <a:t>The same restrictions on how to use a call to super apply to the this constructor</a:t>
            </a:r>
          </a:p>
          <a:p>
            <a:pPr lvl="1"/>
            <a:r>
              <a:rPr lang="en-CA" dirty="0">
                <a:solidFill>
                  <a:srgbClr val="FF0000"/>
                </a:solidFill>
              </a:rPr>
              <a:t>If it is necessary to include a call to both super and this, the call using this must be made first, and then the constructor that is called must call super as its first action</a:t>
            </a:r>
          </a:p>
        </p:txBody>
      </p:sp>
    </p:spTree>
    <p:extLst>
      <p:ext uri="{BB962C8B-B14F-4D97-AF65-F5344CB8AC3E}">
        <p14:creationId xmlns:p14="http://schemas.microsoft.com/office/powerpoint/2010/main" val="563484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Creating Subclasses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Sample Problem (you should try this):</a:t>
            </a:r>
          </a:p>
          <a:p>
            <a:pPr lvl="1"/>
            <a:r>
              <a:rPr lang="en-CA" dirty="0">
                <a:solidFill>
                  <a:schemeClr val="tx1"/>
                </a:solidFill>
              </a:rPr>
              <a:t>Define the classes animal, cat, and dog</a:t>
            </a:r>
          </a:p>
          <a:p>
            <a:pPr lvl="1"/>
            <a:r>
              <a:rPr lang="en-CA" dirty="0">
                <a:solidFill>
                  <a:schemeClr val="tx1"/>
                </a:solidFill>
              </a:rPr>
              <a:t>Each class must have a </a:t>
            </a:r>
            <a:r>
              <a:rPr lang="en-CA" dirty="0" err="1">
                <a:solidFill>
                  <a:schemeClr val="tx1"/>
                </a:solidFill>
              </a:rPr>
              <a:t>toString</a:t>
            </a:r>
            <a:r>
              <a:rPr lang="en-CA" dirty="0">
                <a:solidFill>
                  <a:schemeClr val="tx1"/>
                </a:solidFill>
              </a:rPr>
              <a:t> method, which returns a string describing the class</a:t>
            </a:r>
          </a:p>
          <a:p>
            <a:pPr lvl="1"/>
            <a:r>
              <a:rPr lang="en-CA" dirty="0">
                <a:solidFill>
                  <a:schemeClr val="tx1"/>
                </a:solidFill>
              </a:rPr>
              <a:t>Animal should have the variables name, age, license number</a:t>
            </a:r>
          </a:p>
          <a:p>
            <a:pPr lvl="1"/>
            <a:r>
              <a:rPr lang="en-CA" dirty="0">
                <a:solidFill>
                  <a:schemeClr val="tx1"/>
                </a:solidFill>
              </a:rPr>
              <a:t>Dog should have the variable size</a:t>
            </a:r>
          </a:p>
          <a:p>
            <a:pPr lvl="1"/>
            <a:r>
              <a:rPr lang="en-CA" dirty="0">
                <a:solidFill>
                  <a:schemeClr val="tx1"/>
                </a:solidFill>
              </a:rPr>
              <a:t>Cat should have the carriable longhair (a </a:t>
            </a:r>
            <a:r>
              <a:rPr lang="en-CA" dirty="0" err="1">
                <a:solidFill>
                  <a:schemeClr val="tx1"/>
                </a:solidFill>
              </a:rPr>
              <a:t>boolean</a:t>
            </a:r>
            <a:r>
              <a:rPr lang="en-CA" dirty="0">
                <a:solidFill>
                  <a:schemeClr val="tx1"/>
                </a:solidFill>
              </a:rPr>
              <a:t>, true if it has long hair, false otherwise)</a:t>
            </a:r>
          </a:p>
        </p:txBody>
      </p:sp>
    </p:spTree>
    <p:extLst>
      <p:ext uri="{BB962C8B-B14F-4D97-AF65-F5344CB8AC3E}">
        <p14:creationId xmlns:p14="http://schemas.microsoft.com/office/powerpoint/2010/main" val="1305716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 Pitfall</a:t>
            </a:r>
          </a:p>
        </p:txBody>
      </p:sp>
      <p:sp>
        <p:nvSpPr>
          <p:cNvPr id="3" name="Content Placeholder 2"/>
          <p:cNvSpPr>
            <a:spLocks noGrp="1"/>
          </p:cNvSpPr>
          <p:nvPr>
            <p:ph idx="1"/>
          </p:nvPr>
        </p:nvSpPr>
        <p:spPr>
          <a:xfrm>
            <a:off x="685800" y="1752600"/>
            <a:ext cx="7772400" cy="4724400"/>
          </a:xfrm>
        </p:spPr>
        <p:txBody>
          <a:bodyPr>
            <a:normAutofit fontScale="92500"/>
          </a:bodyPr>
          <a:lstStyle/>
          <a:p>
            <a:r>
              <a:rPr lang="en-CA" dirty="0">
                <a:solidFill>
                  <a:srgbClr val="FF0000"/>
                </a:solidFill>
              </a:rPr>
              <a:t>Use of private instance variables from the base class causes a bit of a pitfall</a:t>
            </a:r>
          </a:p>
          <a:p>
            <a:pPr lvl="1"/>
            <a:r>
              <a:rPr lang="en-CA" dirty="0">
                <a:solidFill>
                  <a:schemeClr val="tx1"/>
                </a:solidFill>
              </a:rPr>
              <a:t>An instance variable that is private in a base class is not accessible, by name, in the definition of a method in any other class, </a:t>
            </a:r>
            <a:r>
              <a:rPr lang="en-CA" dirty="0">
                <a:solidFill>
                  <a:srgbClr val="FF0000"/>
                </a:solidFill>
              </a:rPr>
              <a:t>not even in a derived class</a:t>
            </a:r>
          </a:p>
          <a:p>
            <a:pPr lvl="2"/>
            <a:r>
              <a:rPr lang="en-CA" dirty="0">
                <a:solidFill>
                  <a:schemeClr val="tx1"/>
                </a:solidFill>
              </a:rPr>
              <a:t>For example, an object of Dog type cannot access the private instance variable </a:t>
            </a:r>
            <a:r>
              <a:rPr lang="en-CA" dirty="0" err="1">
                <a:solidFill>
                  <a:schemeClr val="tx1"/>
                </a:solidFill>
              </a:rPr>
              <a:t>licenseNumber</a:t>
            </a:r>
            <a:r>
              <a:rPr lang="en-CA" dirty="0">
                <a:solidFill>
                  <a:schemeClr val="tx1"/>
                </a:solidFill>
              </a:rPr>
              <a:t> by name, even though it is inherited from Animal</a:t>
            </a:r>
          </a:p>
          <a:p>
            <a:pPr lvl="1"/>
            <a:r>
              <a:rPr lang="en-CA" dirty="0">
                <a:solidFill>
                  <a:schemeClr val="tx1"/>
                </a:solidFill>
              </a:rPr>
              <a:t>Instead, a private instance variable in the base class </a:t>
            </a:r>
            <a:r>
              <a:rPr lang="en-CA" dirty="0">
                <a:solidFill>
                  <a:srgbClr val="FF0000"/>
                </a:solidFill>
              </a:rPr>
              <a:t>can only be accessed by the public accessor and </a:t>
            </a:r>
            <a:r>
              <a:rPr lang="en-CA" dirty="0" err="1">
                <a:solidFill>
                  <a:srgbClr val="FF0000"/>
                </a:solidFill>
              </a:rPr>
              <a:t>mutator</a:t>
            </a:r>
            <a:r>
              <a:rPr lang="en-CA" dirty="0">
                <a:solidFill>
                  <a:srgbClr val="FF0000"/>
                </a:solidFill>
              </a:rPr>
              <a:t> methods defined in that class</a:t>
            </a:r>
          </a:p>
          <a:p>
            <a:pPr lvl="2"/>
            <a:r>
              <a:rPr lang="en-CA" dirty="0">
                <a:solidFill>
                  <a:schemeClr val="tx1"/>
                </a:solidFill>
              </a:rPr>
              <a:t>So, if we want to access </a:t>
            </a:r>
            <a:r>
              <a:rPr lang="en-CA" dirty="0" err="1">
                <a:solidFill>
                  <a:schemeClr val="tx1"/>
                </a:solidFill>
              </a:rPr>
              <a:t>licenseNumber</a:t>
            </a:r>
            <a:r>
              <a:rPr lang="en-CA" dirty="0">
                <a:solidFill>
                  <a:schemeClr val="tx1"/>
                </a:solidFill>
              </a:rPr>
              <a:t> in Animal’s subclasses, </a:t>
            </a:r>
            <a:r>
              <a:rPr lang="en-CA" dirty="0" err="1">
                <a:solidFill>
                  <a:schemeClr val="tx1"/>
                </a:solidFill>
              </a:rPr>
              <a:t>licenseNumber</a:t>
            </a:r>
            <a:r>
              <a:rPr lang="en-CA" dirty="0">
                <a:solidFill>
                  <a:schemeClr val="tx1"/>
                </a:solidFill>
              </a:rPr>
              <a:t> needs a public accessor method in Animal</a:t>
            </a:r>
          </a:p>
        </p:txBody>
      </p:sp>
    </p:spTree>
    <p:extLst>
      <p:ext uri="{BB962C8B-B14F-4D97-AF65-F5344CB8AC3E}">
        <p14:creationId xmlns:p14="http://schemas.microsoft.com/office/powerpoint/2010/main" val="3514742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 Pitfall</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If private instance variables of a class were accessible in method definitions of a subclass, then any time someone wanted to access a private instance variable, they would only need to create a subclass and access it in a method of that class</a:t>
            </a:r>
          </a:p>
          <a:p>
            <a:pPr lvl="1"/>
            <a:r>
              <a:rPr lang="en-CA" dirty="0">
                <a:solidFill>
                  <a:schemeClr val="tx1"/>
                </a:solidFill>
              </a:rPr>
              <a:t>This would allow private instance variables to potentially be changed by mistake or in inappropriate ways </a:t>
            </a:r>
          </a:p>
          <a:p>
            <a:r>
              <a:rPr lang="en-CA" dirty="0">
                <a:solidFill>
                  <a:schemeClr val="tx1"/>
                </a:solidFill>
              </a:rPr>
              <a:t>Similarly, private methods of a base class are like private variables, they are not directly available</a:t>
            </a:r>
          </a:p>
          <a:p>
            <a:pPr lvl="1"/>
            <a:r>
              <a:rPr lang="en-CA" dirty="0">
                <a:solidFill>
                  <a:srgbClr val="FF0000"/>
                </a:solidFill>
              </a:rPr>
              <a:t>Therefore, they are only usable by a subclass if a public method in the super class invokes them</a:t>
            </a:r>
          </a:p>
        </p:txBody>
      </p:sp>
    </p:spTree>
    <p:extLst>
      <p:ext uri="{BB962C8B-B14F-4D97-AF65-F5344CB8AC3E}">
        <p14:creationId xmlns:p14="http://schemas.microsoft.com/office/powerpoint/2010/main" val="4079292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Important concept: </a:t>
            </a:r>
            <a:r>
              <a:rPr lang="en-CA" dirty="0">
                <a:solidFill>
                  <a:srgbClr val="FF0000"/>
                </a:solidFill>
              </a:rPr>
              <a:t>an object of a subclass has more than one type</a:t>
            </a:r>
          </a:p>
          <a:p>
            <a:pPr lvl="1"/>
            <a:r>
              <a:rPr lang="en-CA" dirty="0">
                <a:solidFill>
                  <a:schemeClr val="tx1"/>
                </a:solidFill>
              </a:rPr>
              <a:t>An object of a subclass has the type of its class (obviously), but </a:t>
            </a:r>
            <a:r>
              <a:rPr lang="en-CA" dirty="0">
                <a:solidFill>
                  <a:srgbClr val="FF0000"/>
                </a:solidFill>
              </a:rPr>
              <a:t>it also has the type of its superclass</a:t>
            </a:r>
          </a:p>
          <a:p>
            <a:pPr lvl="1"/>
            <a:r>
              <a:rPr lang="en-CA" dirty="0">
                <a:solidFill>
                  <a:schemeClr val="tx1"/>
                </a:solidFill>
              </a:rPr>
              <a:t>More generally, </a:t>
            </a:r>
            <a:r>
              <a:rPr lang="en-CA" dirty="0">
                <a:solidFill>
                  <a:srgbClr val="FF0000"/>
                </a:solidFill>
              </a:rPr>
              <a:t>an object of any class has the type of every one of its ancestor classes</a:t>
            </a:r>
          </a:p>
          <a:p>
            <a:pPr lvl="2"/>
            <a:r>
              <a:rPr lang="en-CA" dirty="0">
                <a:solidFill>
                  <a:schemeClr val="tx1"/>
                </a:solidFill>
              </a:rPr>
              <a:t>Therefore, </a:t>
            </a:r>
            <a:r>
              <a:rPr lang="en-CA" dirty="0">
                <a:solidFill>
                  <a:srgbClr val="FF0000"/>
                </a:solidFill>
              </a:rPr>
              <a:t>an object of a subclass can be assigned to a variable of any ancestor type</a:t>
            </a:r>
          </a:p>
          <a:p>
            <a:pPr lvl="2"/>
            <a:endParaRPr lang="en-CA" dirty="0">
              <a:solidFill>
                <a:schemeClr val="tx1"/>
              </a:solidFill>
            </a:endParaRPr>
          </a:p>
          <a:p>
            <a:r>
              <a:rPr lang="en-CA" dirty="0">
                <a:solidFill>
                  <a:schemeClr val="tx1"/>
                </a:solidFill>
              </a:rPr>
              <a:t>I repeat: </a:t>
            </a:r>
            <a:r>
              <a:rPr lang="en-CA" dirty="0">
                <a:solidFill>
                  <a:srgbClr val="FF0000"/>
                </a:solidFill>
              </a:rPr>
              <a:t>an object of a subclass can be assigned to a variable of any of its ancestor types</a:t>
            </a:r>
          </a:p>
        </p:txBody>
      </p:sp>
    </p:spTree>
    <p:extLst>
      <p:ext uri="{BB962C8B-B14F-4D97-AF65-F5344CB8AC3E}">
        <p14:creationId xmlns:p14="http://schemas.microsoft.com/office/powerpoint/2010/main" val="717203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An object of a derived class can also be plugged in as an argument in place of any of its ancestor classes</a:t>
            </a:r>
          </a:p>
          <a:p>
            <a:r>
              <a:rPr lang="en-CA" dirty="0">
                <a:solidFill>
                  <a:schemeClr val="tx1"/>
                </a:solidFill>
              </a:rPr>
              <a:t>In fact, </a:t>
            </a:r>
            <a:r>
              <a:rPr lang="en-CA" dirty="0">
                <a:solidFill>
                  <a:srgbClr val="FF0000"/>
                </a:solidFill>
              </a:rPr>
              <a:t>a derived class object can be used any place that an object of any of its ancestor types can be used</a:t>
            </a:r>
          </a:p>
          <a:p>
            <a:r>
              <a:rPr lang="en-CA" dirty="0">
                <a:solidFill>
                  <a:srgbClr val="FF0000"/>
                </a:solidFill>
              </a:rPr>
              <a:t>This relationship is unidirectional – an ancestor type can never be used in the place of one of its derived types</a:t>
            </a:r>
          </a:p>
        </p:txBody>
      </p:sp>
    </p:spTree>
    <p:extLst>
      <p:ext uri="{BB962C8B-B14F-4D97-AF65-F5344CB8AC3E}">
        <p14:creationId xmlns:p14="http://schemas.microsoft.com/office/powerpoint/2010/main" val="3125897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Example:</a:t>
            </a:r>
          </a:p>
          <a:p>
            <a:pPr marL="365760" lvl="1" indent="0">
              <a:buNone/>
            </a:pPr>
            <a:endParaRPr lang="en-CA" dirty="0">
              <a:solidFill>
                <a:schemeClr val="tx1"/>
              </a:solidFill>
            </a:endParaRPr>
          </a:p>
          <a:p>
            <a:pPr marL="365760" lvl="1" indent="0">
              <a:buNone/>
            </a:pPr>
            <a:r>
              <a:rPr lang="en-CA" dirty="0">
                <a:solidFill>
                  <a:schemeClr val="tx1"/>
                </a:solidFill>
              </a:rPr>
              <a:t>Food </a:t>
            </a:r>
            <a:r>
              <a:rPr lang="en-CA" dirty="0" err="1">
                <a:solidFill>
                  <a:schemeClr val="tx1"/>
                </a:solidFill>
              </a:rPr>
              <a:t>someFood</a:t>
            </a:r>
            <a:r>
              <a:rPr lang="en-CA" dirty="0">
                <a:solidFill>
                  <a:schemeClr val="tx1"/>
                </a:solidFill>
              </a:rPr>
              <a:t>;</a:t>
            </a:r>
          </a:p>
          <a:p>
            <a:pPr marL="365760" lvl="1" indent="0">
              <a:buNone/>
            </a:pPr>
            <a:r>
              <a:rPr lang="en-CA" dirty="0">
                <a:solidFill>
                  <a:schemeClr val="tx1"/>
                </a:solidFill>
              </a:rPr>
              <a:t>Fish </a:t>
            </a:r>
            <a:r>
              <a:rPr lang="en-CA" dirty="0" err="1">
                <a:solidFill>
                  <a:schemeClr val="tx1"/>
                </a:solidFill>
              </a:rPr>
              <a:t>myFish</a:t>
            </a:r>
            <a:r>
              <a:rPr lang="en-CA" dirty="0">
                <a:solidFill>
                  <a:schemeClr val="tx1"/>
                </a:solidFill>
              </a:rPr>
              <a:t>;</a:t>
            </a:r>
          </a:p>
          <a:p>
            <a:pPr marL="365760" lvl="1" indent="0">
              <a:buNone/>
            </a:pPr>
            <a:r>
              <a:rPr lang="en-CA" dirty="0" err="1">
                <a:solidFill>
                  <a:schemeClr val="tx1"/>
                </a:solidFill>
              </a:rPr>
              <a:t>myFish</a:t>
            </a:r>
            <a:r>
              <a:rPr lang="en-CA" dirty="0">
                <a:solidFill>
                  <a:schemeClr val="tx1"/>
                </a:solidFill>
              </a:rPr>
              <a:t> = new Fish(…); </a:t>
            </a:r>
          </a:p>
          <a:p>
            <a:pPr marL="365760" lvl="1" indent="0">
              <a:buNone/>
            </a:pPr>
            <a:r>
              <a:rPr lang="en-CA" dirty="0" err="1">
                <a:solidFill>
                  <a:schemeClr val="tx1"/>
                </a:solidFill>
              </a:rPr>
              <a:t>someFood</a:t>
            </a:r>
            <a:r>
              <a:rPr lang="en-CA" dirty="0">
                <a:solidFill>
                  <a:schemeClr val="tx1"/>
                </a:solidFill>
              </a:rPr>
              <a:t> = </a:t>
            </a:r>
            <a:r>
              <a:rPr lang="en-CA" dirty="0" err="1">
                <a:solidFill>
                  <a:schemeClr val="tx1"/>
                </a:solidFill>
              </a:rPr>
              <a:t>myFish</a:t>
            </a:r>
            <a:r>
              <a:rPr lang="en-CA" dirty="0">
                <a:solidFill>
                  <a:schemeClr val="tx1"/>
                </a:solidFill>
              </a:rPr>
              <a:t>;</a:t>
            </a:r>
          </a:p>
        </p:txBody>
      </p:sp>
    </p:spTree>
    <p:extLst>
      <p:ext uri="{BB962C8B-B14F-4D97-AF65-F5344CB8AC3E}">
        <p14:creationId xmlns:p14="http://schemas.microsoft.com/office/powerpoint/2010/main" val="68273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Why is it useful?</a:t>
            </a:r>
          </a:p>
          <a:p>
            <a:r>
              <a:rPr lang="en-CA" dirty="0">
                <a:solidFill>
                  <a:schemeClr val="tx1"/>
                </a:solidFill>
              </a:rPr>
              <a:t>Now, consider a class Student as follows:</a:t>
            </a:r>
          </a:p>
          <a:p>
            <a:endParaRPr lang="en-CA" dirty="0">
              <a:solidFill>
                <a:schemeClr val="tx1"/>
              </a:solidFill>
            </a:endParaRPr>
          </a:p>
          <a:p>
            <a:pPr marL="365760" lvl="1" indent="0">
              <a:buNone/>
            </a:pPr>
            <a:r>
              <a:rPr lang="en-CA" dirty="0">
                <a:solidFill>
                  <a:schemeClr val="tx1"/>
                </a:solidFill>
              </a:rPr>
              <a:t>public class Student{</a:t>
            </a:r>
          </a:p>
          <a:p>
            <a:pPr marL="365760" lvl="1" indent="0">
              <a:buNone/>
            </a:pPr>
            <a:r>
              <a:rPr lang="en-CA" dirty="0">
                <a:solidFill>
                  <a:schemeClr val="accent1">
                    <a:lumMod val="75000"/>
                  </a:schemeClr>
                </a:solidFill>
              </a:rPr>
              <a:t>	private String name;</a:t>
            </a:r>
          </a:p>
          <a:p>
            <a:pPr marL="365760" lvl="1" indent="0">
              <a:buNone/>
            </a:pPr>
            <a:r>
              <a:rPr lang="en-CA" dirty="0">
                <a:solidFill>
                  <a:schemeClr val="accent1">
                    <a:lumMod val="75000"/>
                  </a:schemeClr>
                </a:solidFill>
              </a:rPr>
              <a:t>	private </a:t>
            </a:r>
            <a:r>
              <a:rPr lang="en-CA" dirty="0" err="1">
                <a:solidFill>
                  <a:schemeClr val="accent1">
                    <a:lumMod val="75000"/>
                  </a:schemeClr>
                </a:solidFill>
              </a:rPr>
              <a:t>int</a:t>
            </a:r>
            <a:r>
              <a:rPr lang="en-CA" dirty="0">
                <a:solidFill>
                  <a:schemeClr val="accent1">
                    <a:lumMod val="75000"/>
                  </a:schemeClr>
                </a:solidFill>
              </a:rPr>
              <a:t> age, income;</a:t>
            </a:r>
          </a:p>
          <a:p>
            <a:pPr marL="365760" lvl="1" indent="0">
              <a:buNone/>
            </a:pPr>
            <a:r>
              <a:rPr lang="en-CA" dirty="0">
                <a:solidFill>
                  <a:schemeClr val="accent1">
                    <a:lumMod val="75000"/>
                  </a:schemeClr>
                </a:solidFill>
              </a:rPr>
              <a:t>	private String address;</a:t>
            </a:r>
          </a:p>
          <a:p>
            <a:pPr marL="365760" lvl="1" indent="0">
              <a:buNone/>
            </a:pPr>
            <a:r>
              <a:rPr lang="en-CA" dirty="0">
                <a:solidFill>
                  <a:schemeClr val="tx1"/>
                </a:solidFill>
              </a:rPr>
              <a:t>	private String major;</a:t>
            </a:r>
          </a:p>
          <a:p>
            <a:pPr marL="365760" lvl="1" indent="0">
              <a:buNone/>
            </a:pPr>
            <a:r>
              <a:rPr lang="en-CA" dirty="0">
                <a:solidFill>
                  <a:schemeClr val="tx1"/>
                </a:solidFill>
              </a:rPr>
              <a:t>	String grades[];</a:t>
            </a:r>
          </a:p>
          <a:p>
            <a:pPr marL="365760" lvl="1" indent="0">
              <a:buNone/>
            </a:pPr>
            <a:r>
              <a:rPr lang="en-CA" dirty="0">
                <a:solidFill>
                  <a:schemeClr val="tx1"/>
                </a:solidFill>
              </a:rPr>
              <a:t>	</a:t>
            </a:r>
            <a:r>
              <a:rPr lang="en-CA" dirty="0">
                <a:solidFill>
                  <a:schemeClr val="accent1">
                    <a:lumMod val="75000"/>
                  </a:schemeClr>
                </a:solidFill>
              </a:rPr>
              <a:t>//constructors, </a:t>
            </a:r>
            <a:r>
              <a:rPr lang="en-CA" dirty="0" err="1">
                <a:solidFill>
                  <a:schemeClr val="accent1">
                    <a:lumMod val="75000"/>
                  </a:schemeClr>
                </a:solidFill>
              </a:rPr>
              <a:t>etc</a:t>
            </a:r>
            <a:r>
              <a:rPr lang="en-CA" dirty="0">
                <a:solidFill>
                  <a:schemeClr val="accent1">
                    <a:lumMod val="75000"/>
                  </a:schemeClr>
                </a:solidFill>
              </a:rPr>
              <a:t>…</a:t>
            </a:r>
          </a:p>
          <a:p>
            <a:pPr marL="365760" lvl="1" indent="0">
              <a:buNone/>
            </a:pPr>
            <a:r>
              <a:rPr lang="en-CA" dirty="0">
                <a:solidFill>
                  <a:schemeClr val="tx1"/>
                </a:solidFill>
              </a:rPr>
              <a:t>	//other methods related to students</a:t>
            </a:r>
          </a:p>
          <a:p>
            <a:pPr marL="365760" lvl="1" indent="0">
              <a:buNone/>
            </a:pPr>
            <a:r>
              <a:rPr lang="en-CA" dirty="0">
                <a:solidFill>
                  <a:schemeClr val="tx1"/>
                </a:solidFill>
              </a:rPr>
              <a:t>	</a:t>
            </a:r>
            <a:r>
              <a:rPr lang="en-CA" dirty="0">
                <a:solidFill>
                  <a:schemeClr val="accent1">
                    <a:lumMod val="75000"/>
                  </a:schemeClr>
                </a:solidFill>
              </a:rPr>
              <a:t>//other methods as needed</a:t>
            </a:r>
          </a:p>
          <a:p>
            <a:pPr marL="365760" lvl="1" indent="0">
              <a:buNone/>
            </a:pPr>
            <a:r>
              <a:rPr lang="en-CA" dirty="0">
                <a:solidFill>
                  <a:schemeClr val="tx1"/>
                </a:solidFill>
              </a:rPr>
              <a:t>}</a:t>
            </a:r>
          </a:p>
        </p:txBody>
      </p:sp>
    </p:spTree>
    <p:extLst>
      <p:ext uri="{BB962C8B-B14F-4D97-AF65-F5344CB8AC3E}">
        <p14:creationId xmlns:p14="http://schemas.microsoft.com/office/powerpoint/2010/main" val="3351326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Fail Example:</a:t>
            </a:r>
          </a:p>
          <a:p>
            <a:pPr marL="365760" lvl="1" indent="0">
              <a:buNone/>
            </a:pPr>
            <a:endParaRPr lang="en-CA" dirty="0">
              <a:solidFill>
                <a:schemeClr val="tx1"/>
              </a:solidFill>
            </a:endParaRPr>
          </a:p>
          <a:p>
            <a:pPr marL="365760" lvl="1" indent="0">
              <a:buNone/>
            </a:pPr>
            <a:r>
              <a:rPr lang="en-CA" dirty="0">
                <a:solidFill>
                  <a:schemeClr val="tx1"/>
                </a:solidFill>
              </a:rPr>
              <a:t>Food </a:t>
            </a:r>
            <a:r>
              <a:rPr lang="en-CA" dirty="0" err="1">
                <a:solidFill>
                  <a:schemeClr val="tx1"/>
                </a:solidFill>
              </a:rPr>
              <a:t>someFood</a:t>
            </a:r>
            <a:r>
              <a:rPr lang="en-CA" dirty="0">
                <a:solidFill>
                  <a:schemeClr val="tx1"/>
                </a:solidFill>
              </a:rPr>
              <a:t>;</a:t>
            </a:r>
          </a:p>
          <a:p>
            <a:pPr marL="365760" lvl="1" indent="0">
              <a:buNone/>
            </a:pPr>
            <a:r>
              <a:rPr lang="en-CA" dirty="0">
                <a:solidFill>
                  <a:schemeClr val="tx1"/>
                </a:solidFill>
              </a:rPr>
              <a:t>Fish </a:t>
            </a:r>
            <a:r>
              <a:rPr lang="en-CA" dirty="0" err="1">
                <a:solidFill>
                  <a:schemeClr val="tx1"/>
                </a:solidFill>
              </a:rPr>
              <a:t>myFish</a:t>
            </a:r>
            <a:r>
              <a:rPr lang="en-CA" dirty="0">
                <a:solidFill>
                  <a:schemeClr val="tx1"/>
                </a:solidFill>
              </a:rPr>
              <a:t>;</a:t>
            </a:r>
          </a:p>
          <a:p>
            <a:pPr marL="365760" lvl="1" indent="0">
              <a:buNone/>
            </a:pPr>
            <a:r>
              <a:rPr lang="en-CA" dirty="0" err="1">
                <a:solidFill>
                  <a:schemeClr val="tx1"/>
                </a:solidFill>
              </a:rPr>
              <a:t>someFood</a:t>
            </a:r>
            <a:r>
              <a:rPr lang="en-CA" dirty="0">
                <a:solidFill>
                  <a:schemeClr val="tx1"/>
                </a:solidFill>
              </a:rPr>
              <a:t> = new Food(…);</a:t>
            </a:r>
          </a:p>
          <a:p>
            <a:pPr marL="365760" lvl="1" indent="0">
              <a:buNone/>
            </a:pPr>
            <a:r>
              <a:rPr lang="en-CA" dirty="0" err="1">
                <a:solidFill>
                  <a:schemeClr val="tx1"/>
                </a:solidFill>
              </a:rPr>
              <a:t>myFish</a:t>
            </a:r>
            <a:r>
              <a:rPr lang="en-CA" dirty="0">
                <a:solidFill>
                  <a:schemeClr val="tx1"/>
                </a:solidFill>
              </a:rPr>
              <a:t> = </a:t>
            </a:r>
            <a:r>
              <a:rPr lang="en-CA" dirty="0" err="1">
                <a:solidFill>
                  <a:schemeClr val="tx1"/>
                </a:solidFill>
              </a:rPr>
              <a:t>someFood</a:t>
            </a:r>
            <a:r>
              <a:rPr lang="en-CA" dirty="0">
                <a:solidFill>
                  <a:schemeClr val="tx1"/>
                </a:solidFill>
              </a:rPr>
              <a:t>; </a:t>
            </a: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r>
              <a:rPr lang="en-CA" dirty="0">
                <a:solidFill>
                  <a:schemeClr val="accent1">
                    <a:lumMod val="75000"/>
                  </a:schemeClr>
                </a:solidFill>
              </a:rPr>
              <a:t>Why is this a problem?</a:t>
            </a:r>
          </a:p>
        </p:txBody>
      </p:sp>
    </p:spTree>
    <p:extLst>
      <p:ext uri="{BB962C8B-B14F-4D97-AF65-F5344CB8AC3E}">
        <p14:creationId xmlns:p14="http://schemas.microsoft.com/office/powerpoint/2010/main" val="323356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Fail Example:</a:t>
            </a:r>
          </a:p>
          <a:p>
            <a:pPr marL="365760" lvl="1" indent="0">
              <a:buNone/>
            </a:pPr>
            <a:endParaRPr lang="en-CA" dirty="0">
              <a:solidFill>
                <a:schemeClr val="tx1"/>
              </a:solidFill>
            </a:endParaRPr>
          </a:p>
          <a:p>
            <a:pPr marL="365760" lvl="1" indent="0">
              <a:buNone/>
            </a:pPr>
            <a:r>
              <a:rPr lang="en-CA" dirty="0">
                <a:solidFill>
                  <a:schemeClr val="tx1"/>
                </a:solidFill>
              </a:rPr>
              <a:t>Food </a:t>
            </a:r>
            <a:r>
              <a:rPr lang="en-CA" dirty="0" err="1">
                <a:solidFill>
                  <a:schemeClr val="tx1"/>
                </a:solidFill>
              </a:rPr>
              <a:t>someFood</a:t>
            </a:r>
            <a:r>
              <a:rPr lang="en-CA" dirty="0">
                <a:solidFill>
                  <a:schemeClr val="tx1"/>
                </a:solidFill>
              </a:rPr>
              <a:t>;</a:t>
            </a:r>
          </a:p>
          <a:p>
            <a:pPr marL="365760" lvl="1" indent="0">
              <a:buNone/>
            </a:pPr>
            <a:r>
              <a:rPr lang="en-CA" dirty="0">
                <a:solidFill>
                  <a:schemeClr val="tx1"/>
                </a:solidFill>
              </a:rPr>
              <a:t>Fish </a:t>
            </a:r>
            <a:r>
              <a:rPr lang="en-CA" dirty="0" err="1">
                <a:solidFill>
                  <a:schemeClr val="tx1"/>
                </a:solidFill>
              </a:rPr>
              <a:t>myFish</a:t>
            </a:r>
            <a:r>
              <a:rPr lang="en-CA" dirty="0">
                <a:solidFill>
                  <a:schemeClr val="tx1"/>
                </a:solidFill>
              </a:rPr>
              <a:t>;</a:t>
            </a:r>
          </a:p>
          <a:p>
            <a:pPr marL="365760" lvl="1" indent="0">
              <a:buNone/>
            </a:pPr>
            <a:r>
              <a:rPr lang="en-CA" dirty="0" err="1">
                <a:solidFill>
                  <a:schemeClr val="tx1"/>
                </a:solidFill>
              </a:rPr>
              <a:t>someFood</a:t>
            </a:r>
            <a:r>
              <a:rPr lang="en-CA" dirty="0">
                <a:solidFill>
                  <a:schemeClr val="tx1"/>
                </a:solidFill>
              </a:rPr>
              <a:t> = new Food(…);</a:t>
            </a:r>
          </a:p>
          <a:p>
            <a:pPr marL="365760" lvl="1" indent="0">
              <a:buNone/>
            </a:pPr>
            <a:r>
              <a:rPr lang="en-CA" dirty="0" err="1">
                <a:solidFill>
                  <a:schemeClr val="tx1"/>
                </a:solidFill>
              </a:rPr>
              <a:t>myFish</a:t>
            </a:r>
            <a:r>
              <a:rPr lang="en-CA" dirty="0">
                <a:solidFill>
                  <a:schemeClr val="tx1"/>
                </a:solidFill>
              </a:rPr>
              <a:t> = </a:t>
            </a:r>
            <a:r>
              <a:rPr lang="en-CA" dirty="0" err="1">
                <a:solidFill>
                  <a:schemeClr val="tx1"/>
                </a:solidFill>
              </a:rPr>
              <a:t>someFood</a:t>
            </a:r>
            <a:r>
              <a:rPr lang="en-CA" dirty="0">
                <a:solidFill>
                  <a:schemeClr val="tx1"/>
                </a:solidFill>
              </a:rPr>
              <a:t>; </a:t>
            </a:r>
          </a:p>
          <a:p>
            <a:pPr marL="365760" lvl="1" indent="0">
              <a:buNone/>
            </a:pPr>
            <a:endParaRPr lang="en-CA" dirty="0">
              <a:solidFill>
                <a:schemeClr val="tx1"/>
              </a:solidFill>
            </a:endParaRPr>
          </a:p>
          <a:p>
            <a:pPr marL="365760" lvl="1" indent="0">
              <a:buNone/>
            </a:pPr>
            <a:endParaRPr lang="en-CA" dirty="0">
              <a:solidFill>
                <a:schemeClr val="tx1"/>
              </a:solidFill>
            </a:endParaRPr>
          </a:p>
          <a:p>
            <a:pPr marL="365760" lvl="1" indent="0">
              <a:buNone/>
            </a:pPr>
            <a:r>
              <a:rPr lang="en-CA" dirty="0">
                <a:solidFill>
                  <a:schemeClr val="accent1">
                    <a:lumMod val="75000"/>
                  </a:schemeClr>
                </a:solidFill>
              </a:rPr>
              <a:t>Why is this a problem? </a:t>
            </a:r>
            <a:r>
              <a:rPr lang="en-CA" dirty="0">
                <a:solidFill>
                  <a:schemeClr val="tx1"/>
                </a:solidFill>
              </a:rPr>
              <a:t>Because we do not know that </a:t>
            </a:r>
            <a:r>
              <a:rPr lang="en-CA" dirty="0" err="1">
                <a:solidFill>
                  <a:schemeClr val="tx1"/>
                </a:solidFill>
              </a:rPr>
              <a:t>someFood</a:t>
            </a:r>
            <a:r>
              <a:rPr lang="en-CA" dirty="0">
                <a:solidFill>
                  <a:schemeClr val="tx1"/>
                </a:solidFill>
              </a:rPr>
              <a:t> is of type Fish, it could be an apple or an orange or whatever other types of food we might define</a:t>
            </a:r>
            <a:endParaRPr lang="en-CA" dirty="0">
              <a:solidFill>
                <a:schemeClr val="accent1">
                  <a:lumMod val="75000"/>
                </a:schemeClr>
              </a:solidFill>
            </a:endParaRPr>
          </a:p>
        </p:txBody>
      </p:sp>
    </p:spTree>
    <p:extLst>
      <p:ext uri="{BB962C8B-B14F-4D97-AF65-F5344CB8AC3E}">
        <p14:creationId xmlns:p14="http://schemas.microsoft.com/office/powerpoint/2010/main" val="4214850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Can we visualize an object of one class as belonging to another class?</a:t>
            </a:r>
            <a:endParaRPr lang="en-CA" dirty="0">
              <a:solidFill>
                <a:schemeClr val="tx1"/>
              </a:solidFill>
            </a:endParaRPr>
          </a:p>
          <a:p>
            <a:pPr lvl="1"/>
            <a:r>
              <a:rPr lang="en-CA" dirty="0">
                <a:solidFill>
                  <a:schemeClr val="tx1"/>
                </a:solidFill>
              </a:rPr>
              <a:t>Yes, but only under specific circumstances</a:t>
            </a:r>
          </a:p>
          <a:p>
            <a:pPr lvl="2"/>
            <a:r>
              <a:rPr lang="en-CA" dirty="0">
                <a:solidFill>
                  <a:schemeClr val="tx1"/>
                </a:solidFill>
              </a:rPr>
              <a:t>A fish is a type of food</a:t>
            </a:r>
          </a:p>
          <a:p>
            <a:pPr lvl="2"/>
            <a:r>
              <a:rPr lang="en-CA" dirty="0">
                <a:solidFill>
                  <a:schemeClr val="tx1"/>
                </a:solidFill>
              </a:rPr>
              <a:t>A food may be of type fish</a:t>
            </a:r>
          </a:p>
          <a:p>
            <a:pPr lvl="1"/>
            <a:r>
              <a:rPr lang="en-CA" dirty="0">
                <a:solidFill>
                  <a:schemeClr val="tx1"/>
                </a:solidFill>
              </a:rPr>
              <a:t>Fish </a:t>
            </a:r>
            <a:r>
              <a:rPr lang="en-CA" dirty="0">
                <a:solidFill>
                  <a:schemeClr val="tx1"/>
                </a:solidFill>
                <a:sym typeface="Wingdings" panose="05000000000000000000" pitchFamily="2" charset="2"/>
              </a:rPr>
              <a:t> Food, as we have seen, is done implicitly</a:t>
            </a:r>
          </a:p>
          <a:p>
            <a:pPr lvl="1"/>
            <a:r>
              <a:rPr lang="en-CA" dirty="0">
                <a:solidFill>
                  <a:schemeClr val="tx1"/>
                </a:solidFill>
              </a:rPr>
              <a:t>What if we want to go from Food </a:t>
            </a:r>
            <a:r>
              <a:rPr lang="en-CA" dirty="0">
                <a:solidFill>
                  <a:schemeClr val="tx1"/>
                </a:solidFill>
                <a:sym typeface="Wingdings" panose="05000000000000000000" pitchFamily="2" charset="2"/>
              </a:rPr>
              <a:t> Fish?</a:t>
            </a:r>
          </a:p>
          <a:p>
            <a:pPr lvl="2"/>
            <a:r>
              <a:rPr lang="en-CA" dirty="0">
                <a:solidFill>
                  <a:srgbClr val="FF0000"/>
                </a:solidFill>
                <a:sym typeface="Wingdings" panose="05000000000000000000" pitchFamily="2" charset="2"/>
              </a:rPr>
              <a:t>Valid, but explicit casting is needed</a:t>
            </a:r>
            <a:endParaRPr lang="en-CA" dirty="0">
              <a:solidFill>
                <a:srgbClr val="FF0000"/>
              </a:solidFill>
            </a:endParaRPr>
          </a:p>
          <a:p>
            <a:pPr lvl="1"/>
            <a:endParaRPr lang="en-CA" dirty="0">
              <a:solidFill>
                <a:schemeClr val="tx1"/>
              </a:solidFill>
            </a:endParaRPr>
          </a:p>
          <a:p>
            <a:pPr marL="365760" lvl="1" indent="0">
              <a:buNone/>
            </a:pPr>
            <a:r>
              <a:rPr lang="en-CA" dirty="0">
                <a:solidFill>
                  <a:schemeClr val="tx1"/>
                </a:solidFill>
              </a:rPr>
              <a:t>Food </a:t>
            </a:r>
            <a:r>
              <a:rPr lang="en-CA" dirty="0" err="1">
                <a:solidFill>
                  <a:schemeClr val="tx1"/>
                </a:solidFill>
              </a:rPr>
              <a:t>someFood</a:t>
            </a:r>
            <a:r>
              <a:rPr lang="en-CA" dirty="0">
                <a:solidFill>
                  <a:schemeClr val="tx1"/>
                </a:solidFill>
              </a:rPr>
              <a:t>;</a:t>
            </a:r>
          </a:p>
          <a:p>
            <a:pPr marL="365760" lvl="1" indent="0">
              <a:buNone/>
            </a:pPr>
            <a:r>
              <a:rPr lang="en-CA" dirty="0">
                <a:solidFill>
                  <a:schemeClr val="tx1"/>
                </a:solidFill>
              </a:rPr>
              <a:t>Fish </a:t>
            </a:r>
            <a:r>
              <a:rPr lang="en-CA" dirty="0" err="1">
                <a:solidFill>
                  <a:schemeClr val="tx1"/>
                </a:solidFill>
              </a:rPr>
              <a:t>myFish</a:t>
            </a:r>
            <a:r>
              <a:rPr lang="en-CA" dirty="0">
                <a:solidFill>
                  <a:schemeClr val="tx1"/>
                </a:solidFill>
              </a:rPr>
              <a:t>;</a:t>
            </a:r>
          </a:p>
          <a:p>
            <a:pPr marL="365760" lvl="1" indent="0">
              <a:buNone/>
            </a:pPr>
            <a:r>
              <a:rPr lang="en-CA" dirty="0" err="1">
                <a:solidFill>
                  <a:schemeClr val="tx1"/>
                </a:solidFill>
              </a:rPr>
              <a:t>myFish</a:t>
            </a:r>
            <a:r>
              <a:rPr lang="en-CA" dirty="0">
                <a:solidFill>
                  <a:schemeClr val="tx1"/>
                </a:solidFill>
              </a:rPr>
              <a:t> = new Fish(…); </a:t>
            </a:r>
          </a:p>
          <a:p>
            <a:pPr marL="365760" lvl="1" indent="0">
              <a:buNone/>
            </a:pPr>
            <a:r>
              <a:rPr lang="en-CA" dirty="0" err="1">
                <a:solidFill>
                  <a:schemeClr val="tx1"/>
                </a:solidFill>
              </a:rPr>
              <a:t>someFood</a:t>
            </a:r>
            <a:r>
              <a:rPr lang="en-CA" dirty="0">
                <a:solidFill>
                  <a:schemeClr val="tx1"/>
                </a:solidFill>
              </a:rPr>
              <a:t> = </a:t>
            </a:r>
            <a:r>
              <a:rPr lang="en-CA" dirty="0" err="1">
                <a:solidFill>
                  <a:schemeClr val="tx1"/>
                </a:solidFill>
              </a:rPr>
              <a:t>myFish</a:t>
            </a:r>
            <a:r>
              <a:rPr lang="en-CA" dirty="0">
                <a:solidFill>
                  <a:schemeClr val="tx1"/>
                </a:solidFill>
              </a:rPr>
              <a:t>;</a:t>
            </a:r>
          </a:p>
          <a:p>
            <a:pPr marL="365760" lvl="1" indent="0">
              <a:buNone/>
            </a:pPr>
            <a:r>
              <a:rPr lang="en-CA" dirty="0" err="1">
                <a:solidFill>
                  <a:schemeClr val="tx1"/>
                </a:solidFill>
              </a:rPr>
              <a:t>myFish</a:t>
            </a:r>
            <a:r>
              <a:rPr lang="en-CA" dirty="0">
                <a:solidFill>
                  <a:schemeClr val="tx1"/>
                </a:solidFill>
              </a:rPr>
              <a:t> = (Fish) </a:t>
            </a:r>
            <a:r>
              <a:rPr lang="en-CA" dirty="0" err="1">
                <a:solidFill>
                  <a:schemeClr val="tx1"/>
                </a:solidFill>
              </a:rPr>
              <a:t>someFood</a:t>
            </a:r>
            <a:r>
              <a:rPr lang="en-CA" dirty="0">
                <a:solidFill>
                  <a:schemeClr val="tx1"/>
                </a:solidFill>
              </a:rPr>
              <a:t>;</a:t>
            </a:r>
          </a:p>
          <a:p>
            <a:pPr marL="365760" lvl="1" indent="0">
              <a:buNone/>
            </a:pPr>
            <a:endParaRPr lang="en-CA" dirty="0">
              <a:solidFill>
                <a:schemeClr val="tx1"/>
              </a:solidFill>
            </a:endParaRPr>
          </a:p>
          <a:p>
            <a:pPr lvl="1"/>
            <a:endParaRPr lang="en-CA" dirty="0">
              <a:solidFill>
                <a:schemeClr val="tx1"/>
              </a:solidFill>
            </a:endParaRPr>
          </a:p>
          <a:p>
            <a:pPr lvl="1"/>
            <a:endParaRPr lang="en-CA" dirty="0">
              <a:solidFill>
                <a:schemeClr val="tx1"/>
              </a:solidFill>
            </a:endParaRPr>
          </a:p>
        </p:txBody>
      </p:sp>
    </p:spTree>
    <p:extLst>
      <p:ext uri="{BB962C8B-B14F-4D97-AF65-F5344CB8AC3E}">
        <p14:creationId xmlns:p14="http://schemas.microsoft.com/office/powerpoint/2010/main" val="1064856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Casting</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Bottom line:</a:t>
            </a:r>
          </a:p>
          <a:p>
            <a:pPr lvl="1"/>
            <a:r>
              <a:rPr lang="en-CA" dirty="0">
                <a:solidFill>
                  <a:schemeClr val="tx1"/>
                </a:solidFill>
              </a:rPr>
              <a:t>Subclass to superclass casting is always possible and done </a:t>
            </a:r>
            <a:r>
              <a:rPr lang="en-CA" dirty="0">
                <a:solidFill>
                  <a:srgbClr val="FF0000"/>
                </a:solidFill>
              </a:rPr>
              <a:t>implicitly</a:t>
            </a:r>
          </a:p>
          <a:p>
            <a:pPr lvl="1"/>
            <a:r>
              <a:rPr lang="en-CA" dirty="0">
                <a:solidFill>
                  <a:schemeClr val="tx1"/>
                </a:solidFill>
              </a:rPr>
              <a:t>Superclass to subclass or from one class to another where no superclass-subclass relationship holds is generally </a:t>
            </a:r>
            <a:r>
              <a:rPr lang="en-CA" dirty="0">
                <a:solidFill>
                  <a:srgbClr val="FF0000"/>
                </a:solidFill>
              </a:rPr>
              <a:t>not possible</a:t>
            </a:r>
          </a:p>
          <a:p>
            <a:pPr lvl="1"/>
            <a:r>
              <a:rPr lang="en-CA" dirty="0">
                <a:solidFill>
                  <a:schemeClr val="tx1"/>
                </a:solidFill>
              </a:rPr>
              <a:t>The case of casting x = y, where x is in subclass X and y is in superclass Y, is </a:t>
            </a:r>
            <a:r>
              <a:rPr lang="en-CA" dirty="0">
                <a:solidFill>
                  <a:srgbClr val="FF0000"/>
                </a:solidFill>
              </a:rPr>
              <a:t>only possible if y is pointing to an object which may be cast as an object of class X</a:t>
            </a:r>
          </a:p>
          <a:p>
            <a:pPr lvl="2"/>
            <a:r>
              <a:rPr lang="en-CA" dirty="0">
                <a:solidFill>
                  <a:schemeClr val="tx1"/>
                </a:solidFill>
              </a:rPr>
              <a:t>This is the case where explicit casting is needed</a:t>
            </a:r>
          </a:p>
        </p:txBody>
      </p:sp>
    </p:spTree>
    <p:extLst>
      <p:ext uri="{BB962C8B-B14F-4D97-AF65-F5344CB8AC3E}">
        <p14:creationId xmlns:p14="http://schemas.microsoft.com/office/powerpoint/2010/main" val="661307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Protected and Package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If a method or instance variable is modified by </a:t>
            </a:r>
            <a:r>
              <a:rPr lang="en-CA" dirty="0">
                <a:solidFill>
                  <a:srgbClr val="FF0000"/>
                </a:solidFill>
              </a:rPr>
              <a:t>protected</a:t>
            </a:r>
            <a:r>
              <a:rPr lang="en-CA" dirty="0"/>
              <a:t> (instead of access modifiers public or private), then it can be accessed, by name</a:t>
            </a:r>
          </a:p>
          <a:p>
            <a:pPr lvl="1"/>
            <a:r>
              <a:rPr lang="en-CA" dirty="0">
                <a:solidFill>
                  <a:srgbClr val="FF0000"/>
                </a:solidFill>
              </a:rPr>
              <a:t>Inside its own class definition</a:t>
            </a:r>
          </a:p>
          <a:p>
            <a:pPr lvl="1"/>
            <a:r>
              <a:rPr lang="en-CA" dirty="0">
                <a:solidFill>
                  <a:srgbClr val="FF0000"/>
                </a:solidFill>
              </a:rPr>
              <a:t>Inside any class derived from it</a:t>
            </a:r>
          </a:p>
          <a:p>
            <a:pPr lvl="1"/>
            <a:r>
              <a:rPr lang="en-CA" dirty="0">
                <a:solidFill>
                  <a:srgbClr val="FF0000"/>
                </a:solidFill>
              </a:rPr>
              <a:t>In the definition of any class in the same package</a:t>
            </a:r>
          </a:p>
          <a:p>
            <a:r>
              <a:rPr lang="en-CA" dirty="0">
                <a:solidFill>
                  <a:schemeClr val="tx1"/>
                </a:solidFill>
              </a:rPr>
              <a:t>The protected modifier provides very weak protection, compared to private</a:t>
            </a:r>
          </a:p>
          <a:p>
            <a:pPr lvl="1"/>
            <a:r>
              <a:rPr lang="en-CA" dirty="0">
                <a:solidFill>
                  <a:srgbClr val="FF0000"/>
                </a:solidFill>
              </a:rPr>
              <a:t>It allows direct access to any programmer who defines a suitable derived class</a:t>
            </a:r>
          </a:p>
          <a:p>
            <a:pPr lvl="1"/>
            <a:r>
              <a:rPr lang="en-CA" dirty="0">
                <a:solidFill>
                  <a:srgbClr val="FF0000"/>
                </a:solidFill>
              </a:rPr>
              <a:t>Therefore, instance variables should normally not be marked as protected</a:t>
            </a:r>
          </a:p>
        </p:txBody>
      </p:sp>
    </p:spTree>
    <p:extLst>
      <p:ext uri="{BB962C8B-B14F-4D97-AF65-F5344CB8AC3E}">
        <p14:creationId xmlns:p14="http://schemas.microsoft.com/office/powerpoint/2010/main" val="3044468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Protected and Package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An instance variable or method definition that is not preceded with a modifier has </a:t>
            </a:r>
            <a:r>
              <a:rPr lang="en-CA" dirty="0">
                <a:solidFill>
                  <a:srgbClr val="FF0000"/>
                </a:solidFill>
              </a:rPr>
              <a:t>package access</a:t>
            </a:r>
          </a:p>
          <a:p>
            <a:pPr lvl="1"/>
            <a:r>
              <a:rPr lang="en-CA" dirty="0">
                <a:solidFill>
                  <a:schemeClr val="tx1"/>
                </a:solidFill>
              </a:rPr>
              <a:t>Package access is also known as </a:t>
            </a:r>
            <a:r>
              <a:rPr lang="en-CA" dirty="0">
                <a:solidFill>
                  <a:srgbClr val="FF0000"/>
                </a:solidFill>
              </a:rPr>
              <a:t>default</a:t>
            </a:r>
            <a:r>
              <a:rPr lang="en-CA" dirty="0">
                <a:solidFill>
                  <a:schemeClr val="tx1"/>
                </a:solidFill>
              </a:rPr>
              <a:t> or </a:t>
            </a:r>
            <a:r>
              <a:rPr lang="en-CA" dirty="0">
                <a:solidFill>
                  <a:srgbClr val="FF0000"/>
                </a:solidFill>
              </a:rPr>
              <a:t>friendly</a:t>
            </a:r>
          </a:p>
          <a:p>
            <a:r>
              <a:rPr lang="en-CA" dirty="0">
                <a:solidFill>
                  <a:schemeClr val="tx1"/>
                </a:solidFill>
              </a:rPr>
              <a:t>Instance variables or methods having package access can be accessed, by name, </a:t>
            </a:r>
            <a:r>
              <a:rPr lang="en-CA" dirty="0">
                <a:solidFill>
                  <a:srgbClr val="FF0000"/>
                </a:solidFill>
              </a:rPr>
              <a:t>inside the definition of any class in the same package</a:t>
            </a:r>
          </a:p>
          <a:p>
            <a:pPr lvl="1"/>
            <a:r>
              <a:rPr lang="en-CA" dirty="0">
                <a:solidFill>
                  <a:schemeClr val="tx1"/>
                </a:solidFill>
              </a:rPr>
              <a:t>Neither can be accessed outside of the package</a:t>
            </a:r>
          </a:p>
        </p:txBody>
      </p:sp>
    </p:spTree>
    <p:extLst>
      <p:ext uri="{BB962C8B-B14F-4D97-AF65-F5344CB8AC3E}">
        <p14:creationId xmlns:p14="http://schemas.microsoft.com/office/powerpoint/2010/main" val="773863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Protected and Package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Note that </a:t>
            </a:r>
            <a:r>
              <a:rPr lang="en-CA" dirty="0">
                <a:solidFill>
                  <a:srgbClr val="FF0000"/>
                </a:solidFill>
              </a:rPr>
              <a:t>package access is more restricted than protected</a:t>
            </a:r>
          </a:p>
          <a:p>
            <a:pPr lvl="1"/>
            <a:r>
              <a:rPr lang="en-CA" dirty="0">
                <a:solidFill>
                  <a:schemeClr val="tx1"/>
                </a:solidFill>
              </a:rPr>
              <a:t>Package access gives more control to the programmer defining the classes</a:t>
            </a:r>
          </a:p>
          <a:p>
            <a:pPr lvl="1"/>
            <a:r>
              <a:rPr lang="en-CA" dirty="0">
                <a:solidFill>
                  <a:schemeClr val="tx1"/>
                </a:solidFill>
              </a:rPr>
              <a:t>Whoever controls the package directory (or folder) controls the package access</a:t>
            </a:r>
          </a:p>
        </p:txBody>
      </p:sp>
    </p:spTree>
    <p:extLst>
      <p:ext uri="{BB962C8B-B14F-4D97-AF65-F5344CB8AC3E}">
        <p14:creationId xmlns:p14="http://schemas.microsoft.com/office/powerpoint/2010/main" val="220131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Protected and Package</a:t>
            </a:r>
          </a:p>
        </p:txBody>
      </p:sp>
      <p:sp>
        <p:nvSpPr>
          <p:cNvPr id="3" name="Content Placeholder 2"/>
          <p:cNvSpPr>
            <a:spLocks noGrp="1"/>
          </p:cNvSpPr>
          <p:nvPr>
            <p:ph idx="1"/>
          </p:nvPr>
        </p:nvSpPr>
        <p:spPr>
          <a:xfrm>
            <a:off x="685800" y="1752600"/>
            <a:ext cx="7772400" cy="4724400"/>
          </a:xfrm>
        </p:spPr>
        <p:txBody>
          <a:bodyPr>
            <a:normAutofit/>
          </a:bodyPr>
          <a:lstStyle/>
          <a:p>
            <a:endParaRPr lang="en-CA" dirty="0">
              <a:solidFill>
                <a:schemeClr val="tx1"/>
              </a:solidFill>
            </a:endParaRPr>
          </a:p>
        </p:txBody>
      </p:sp>
      <p:grpSp>
        <p:nvGrpSpPr>
          <p:cNvPr id="6" name="Group 5"/>
          <p:cNvGrpSpPr/>
          <p:nvPr/>
        </p:nvGrpSpPr>
        <p:grpSpPr>
          <a:xfrm>
            <a:off x="1636274" y="1676400"/>
            <a:ext cx="5526526" cy="4734625"/>
            <a:chOff x="1636274" y="1676400"/>
            <a:chExt cx="5526526" cy="4734625"/>
          </a:xfrm>
        </p:grpSpPr>
        <p:pic>
          <p:nvPicPr>
            <p:cNvPr id="4" name="Picture 3"/>
            <p:cNvPicPr>
              <a:picLocks noChangeAspect="1"/>
            </p:cNvPicPr>
            <p:nvPr/>
          </p:nvPicPr>
          <p:blipFill>
            <a:blip r:embed="rId2"/>
            <a:stretch>
              <a:fillRect/>
            </a:stretch>
          </p:blipFill>
          <p:spPr>
            <a:xfrm>
              <a:off x="1636274" y="1676400"/>
              <a:ext cx="5526526" cy="4734625"/>
            </a:xfrm>
            <a:prstGeom prst="rect">
              <a:avLst/>
            </a:prstGeom>
          </p:spPr>
        </p:pic>
        <p:sp>
          <p:nvSpPr>
            <p:cNvPr id="5" name="Rectangle 4"/>
            <p:cNvSpPr/>
            <p:nvPr/>
          </p:nvSpPr>
          <p:spPr>
            <a:xfrm>
              <a:off x="1636274" y="1676400"/>
              <a:ext cx="5526526"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7236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Protected and Package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Pitfall: forgetting about the Default package</a:t>
            </a:r>
          </a:p>
          <a:p>
            <a:r>
              <a:rPr lang="en-CA" dirty="0">
                <a:solidFill>
                  <a:srgbClr val="FF0000"/>
                </a:solidFill>
              </a:rPr>
              <a:t>When considering package access, do not forget about the default package</a:t>
            </a:r>
          </a:p>
          <a:p>
            <a:pPr lvl="1"/>
            <a:r>
              <a:rPr lang="en-CA" dirty="0">
                <a:solidFill>
                  <a:schemeClr val="tx1"/>
                </a:solidFill>
              </a:rPr>
              <a:t>All classes in the current directory (not belonging to some other package) belongs to an unnamed package called the default package</a:t>
            </a:r>
          </a:p>
          <a:p>
            <a:pPr lvl="1"/>
            <a:r>
              <a:rPr lang="en-CA" dirty="0">
                <a:solidFill>
                  <a:schemeClr val="tx1"/>
                </a:solidFill>
              </a:rPr>
              <a:t>If a class in the current directory is not in any other package, then it is in the default package</a:t>
            </a:r>
          </a:p>
          <a:p>
            <a:pPr lvl="2"/>
            <a:r>
              <a:rPr lang="en-CA" dirty="0">
                <a:solidFill>
                  <a:schemeClr val="tx1"/>
                </a:solidFill>
              </a:rPr>
              <a:t>If an instance variable or method has package access, it can be accessed by name in the definition of any other class in the default package</a:t>
            </a:r>
          </a:p>
        </p:txBody>
      </p:sp>
    </p:spTree>
    <p:extLst>
      <p:ext uri="{BB962C8B-B14F-4D97-AF65-F5344CB8AC3E}">
        <p14:creationId xmlns:p14="http://schemas.microsoft.com/office/powerpoint/2010/main" val="2173847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Tip: “Is a” versus “Has a”</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 derived class demonstrates an “is a” relationship between it and its base class</a:t>
            </a:r>
          </a:p>
          <a:p>
            <a:pPr lvl="1"/>
            <a:r>
              <a:rPr lang="en-CA" dirty="0"/>
              <a:t>Forming an “is a” relationship is one way to make a more complex class out of a simpler one</a:t>
            </a:r>
          </a:p>
          <a:p>
            <a:pPr lvl="1"/>
            <a:r>
              <a:rPr lang="en-CA" dirty="0"/>
              <a:t>For example, an </a:t>
            </a:r>
            <a:r>
              <a:rPr lang="en-CA" dirty="0" err="1"/>
              <a:t>HourlyEmployee</a:t>
            </a:r>
            <a:r>
              <a:rPr lang="en-CA" dirty="0"/>
              <a:t> “is a(n)” Employee</a:t>
            </a:r>
          </a:p>
          <a:p>
            <a:pPr lvl="1"/>
            <a:r>
              <a:rPr lang="en-CA" dirty="0" err="1"/>
              <a:t>HourlyEmployee</a:t>
            </a:r>
            <a:r>
              <a:rPr lang="en-CA" dirty="0"/>
              <a:t> is a more complex class compared to the more general Employee class</a:t>
            </a:r>
          </a:p>
        </p:txBody>
      </p:sp>
    </p:spTree>
    <p:extLst>
      <p:ext uri="{BB962C8B-B14F-4D97-AF65-F5344CB8AC3E}">
        <p14:creationId xmlns:p14="http://schemas.microsoft.com/office/powerpoint/2010/main" val="381118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Why is it useful?</a:t>
            </a:r>
          </a:p>
          <a:p>
            <a:pPr lvl="1"/>
            <a:r>
              <a:rPr lang="en-CA" dirty="0">
                <a:solidFill>
                  <a:srgbClr val="FF0000"/>
                </a:solidFill>
              </a:rPr>
              <a:t>Duplication of effort</a:t>
            </a:r>
            <a:r>
              <a:rPr lang="en-CA" dirty="0"/>
              <a:t>, among other things</a:t>
            </a:r>
          </a:p>
          <a:p>
            <a:r>
              <a:rPr lang="en-CA" dirty="0"/>
              <a:t>Approach without inheritance:</a:t>
            </a:r>
          </a:p>
          <a:p>
            <a:pPr lvl="1"/>
            <a:r>
              <a:rPr lang="en-CA" dirty="0"/>
              <a:t>Start from scratch and include, in the definition of Student, all the variables and methods of class Person, and then add all the other variables and methods specific to students such as major, year, grades, </a:t>
            </a:r>
            <a:r>
              <a:rPr lang="en-CA" dirty="0" err="1"/>
              <a:t>complainAboutGrade</a:t>
            </a:r>
            <a:r>
              <a:rPr lang="en-CA" dirty="0"/>
              <a:t>(), etc.</a:t>
            </a:r>
          </a:p>
        </p:txBody>
      </p:sp>
    </p:spTree>
    <p:extLst>
      <p:ext uri="{BB962C8B-B14F-4D97-AF65-F5344CB8AC3E}">
        <p14:creationId xmlns:p14="http://schemas.microsoft.com/office/powerpoint/2010/main" val="12781535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Tip: “Is a” versus “Has a”</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Another way to make a more complex class out of a simpler one is through a “has a” relationship</a:t>
            </a:r>
          </a:p>
          <a:p>
            <a:pPr lvl="1"/>
            <a:r>
              <a:rPr lang="en-CA" dirty="0"/>
              <a:t>This type of relationship, called composition, occurs when a class contains an instance variable of a class type</a:t>
            </a:r>
          </a:p>
          <a:p>
            <a:pPr lvl="2"/>
            <a:r>
              <a:rPr lang="en-CA" dirty="0"/>
              <a:t>The Employee class contains an instance variable of </a:t>
            </a:r>
            <a:r>
              <a:rPr lang="en-CA" dirty="0" err="1"/>
              <a:t>hireDate</a:t>
            </a:r>
            <a:r>
              <a:rPr lang="en-CA" dirty="0"/>
              <a:t>, of the class Date, so therefore Employee “has a” Date</a:t>
            </a:r>
          </a:p>
        </p:txBody>
      </p:sp>
    </p:spTree>
    <p:extLst>
      <p:ext uri="{BB962C8B-B14F-4D97-AF65-F5344CB8AC3E}">
        <p14:creationId xmlns:p14="http://schemas.microsoft.com/office/powerpoint/2010/main" val="2598577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Tip: “Is a” versus “Has a”</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Both of these types of relationships are commonly used to create complex classes, often within the same class</a:t>
            </a:r>
          </a:p>
          <a:p>
            <a:pPr lvl="1"/>
            <a:r>
              <a:rPr lang="en-CA" dirty="0"/>
              <a:t>Since </a:t>
            </a:r>
            <a:r>
              <a:rPr lang="en-CA" dirty="0" err="1"/>
              <a:t>HourlyEmployee</a:t>
            </a:r>
            <a:r>
              <a:rPr lang="en-CA" dirty="0"/>
              <a:t> is a derived class of Employee, and contains an instance variable of class Date, then </a:t>
            </a:r>
            <a:r>
              <a:rPr lang="en-CA" dirty="0" err="1"/>
              <a:t>HourlyEmployee</a:t>
            </a:r>
            <a:r>
              <a:rPr lang="en-CA" dirty="0"/>
              <a:t> “is an” Employee and “has a” Date</a:t>
            </a:r>
          </a:p>
        </p:txBody>
      </p:sp>
    </p:spTree>
    <p:extLst>
      <p:ext uri="{BB962C8B-B14F-4D97-AF65-F5344CB8AC3E}">
        <p14:creationId xmlns:p14="http://schemas.microsoft.com/office/powerpoint/2010/main" val="2138717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Tip: Static Variables are Inherited</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Static variables in a base class are inherited by any of its derived classes</a:t>
            </a:r>
          </a:p>
          <a:p>
            <a:r>
              <a:rPr lang="en-CA" dirty="0"/>
              <a:t>The modifiers public, private, protected, and package access have the same meaning for static variables as they do instance variables</a:t>
            </a:r>
          </a:p>
        </p:txBody>
      </p:sp>
    </p:spTree>
    <p:extLst>
      <p:ext uri="{BB962C8B-B14F-4D97-AF65-F5344CB8AC3E}">
        <p14:creationId xmlns:p14="http://schemas.microsoft.com/office/powerpoint/2010/main" val="3737750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Access to a</a:t>
            </a:r>
            <a:br>
              <a:rPr lang="en-CA" sz="3600" dirty="0"/>
            </a:br>
            <a:r>
              <a:rPr lang="en-CA" sz="3600" dirty="0"/>
              <a:t>Redefined Base Method</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Within the definition of a method of a derived class, the base class version of an overridden method of the base class can still be invoked</a:t>
            </a:r>
          </a:p>
          <a:p>
            <a:pPr lvl="1"/>
            <a:r>
              <a:rPr lang="en-CA" dirty="0"/>
              <a:t>Simply preface the method name with </a:t>
            </a:r>
            <a:r>
              <a:rPr lang="en-CA" dirty="0">
                <a:solidFill>
                  <a:srgbClr val="FF0000"/>
                </a:solidFill>
              </a:rPr>
              <a:t>super.</a:t>
            </a:r>
          </a:p>
          <a:p>
            <a:r>
              <a:rPr lang="en-CA" dirty="0">
                <a:solidFill>
                  <a:srgbClr val="FF0000"/>
                </a:solidFill>
              </a:rPr>
              <a:t>However, using an object of the derived class outside of its class definition, there is no way to invoke the base class version of an overridden method</a:t>
            </a:r>
          </a:p>
        </p:txBody>
      </p:sp>
    </p:spTree>
    <p:extLst>
      <p:ext uri="{BB962C8B-B14F-4D97-AF65-F5344CB8AC3E}">
        <p14:creationId xmlns:p14="http://schemas.microsoft.com/office/powerpoint/2010/main" val="1451852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You Cannot Use Multiple supers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It is only valid to use super to invoke a method from a direct parent</a:t>
            </a:r>
          </a:p>
          <a:p>
            <a:pPr lvl="1"/>
            <a:r>
              <a:rPr lang="en-CA" dirty="0"/>
              <a:t>Repeating super will not invoke a method from some other ancestor class</a:t>
            </a:r>
          </a:p>
          <a:p>
            <a:pPr lvl="1"/>
            <a:r>
              <a:rPr lang="en-CA" dirty="0"/>
              <a:t>Example “</a:t>
            </a:r>
            <a:r>
              <a:rPr lang="en-CA" dirty="0" err="1"/>
              <a:t>super.super.super.sayHello</a:t>
            </a:r>
            <a:r>
              <a:rPr lang="en-CA" dirty="0"/>
              <a:t>()”</a:t>
            </a:r>
          </a:p>
          <a:p>
            <a:pPr lvl="1"/>
            <a:r>
              <a:rPr lang="en-CA" dirty="0"/>
              <a:t>Or “</a:t>
            </a:r>
            <a:r>
              <a:rPr lang="en-CA" dirty="0" err="1"/>
              <a:t>super.super.super.super.toString</a:t>
            </a:r>
            <a:r>
              <a:rPr lang="en-CA" dirty="0"/>
              <a:t>()”</a:t>
            </a:r>
          </a:p>
          <a:p>
            <a:pPr lvl="1"/>
            <a:endParaRPr lang="en-CA" dirty="0"/>
          </a:p>
        </p:txBody>
      </p:sp>
    </p:spTree>
    <p:extLst>
      <p:ext uri="{BB962C8B-B14F-4D97-AF65-F5344CB8AC3E}">
        <p14:creationId xmlns:p14="http://schemas.microsoft.com/office/powerpoint/2010/main" val="2200419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err="1"/>
              <a:t>instanceof</a:t>
            </a:r>
            <a:endParaRPr lang="en-CA" sz="3600" dirty="0"/>
          </a:p>
        </p:txBody>
      </p:sp>
      <p:sp>
        <p:nvSpPr>
          <p:cNvPr id="3" name="Content Placeholder 2"/>
          <p:cNvSpPr>
            <a:spLocks noGrp="1"/>
          </p:cNvSpPr>
          <p:nvPr>
            <p:ph idx="1"/>
          </p:nvPr>
        </p:nvSpPr>
        <p:spPr>
          <a:xfrm>
            <a:off x="685800" y="1752600"/>
            <a:ext cx="7772400" cy="4724400"/>
          </a:xfrm>
        </p:spPr>
        <p:txBody>
          <a:bodyPr>
            <a:normAutofit/>
          </a:bodyPr>
          <a:lstStyle/>
          <a:p>
            <a:r>
              <a:rPr lang="en-CA" dirty="0"/>
              <a:t>The </a:t>
            </a:r>
            <a:r>
              <a:rPr lang="en-CA" dirty="0" err="1">
                <a:solidFill>
                  <a:srgbClr val="FF0000"/>
                </a:solidFill>
              </a:rPr>
              <a:t>instanceof</a:t>
            </a:r>
            <a:r>
              <a:rPr lang="en-CA" dirty="0"/>
              <a:t> operator checks if an object is of the type given as its second argument</a:t>
            </a:r>
          </a:p>
          <a:p>
            <a:pPr lvl="1"/>
            <a:r>
              <a:rPr lang="en-CA" dirty="0"/>
              <a:t>This will return true if the object is of type </a:t>
            </a:r>
            <a:r>
              <a:rPr lang="en-CA" dirty="0" err="1"/>
              <a:t>ClassName</a:t>
            </a:r>
            <a:r>
              <a:rPr lang="en-CA" dirty="0"/>
              <a:t>, and otherwise it returns false</a:t>
            </a:r>
          </a:p>
          <a:p>
            <a:pPr lvl="1"/>
            <a:r>
              <a:rPr lang="en-CA" dirty="0"/>
              <a:t>Note that this means it will return true if object is the type of any descendent class of </a:t>
            </a:r>
            <a:r>
              <a:rPr lang="en-CA" dirty="0" err="1"/>
              <a:t>className</a:t>
            </a:r>
            <a:endParaRPr lang="en-CA" dirty="0"/>
          </a:p>
          <a:p>
            <a:pPr lvl="1"/>
            <a:endParaRPr lang="en-CA" dirty="0"/>
          </a:p>
          <a:p>
            <a:pPr marL="365760" lvl="1" indent="0">
              <a:buNone/>
            </a:pPr>
            <a:r>
              <a:rPr lang="en-CA" dirty="0"/>
              <a:t>if (object </a:t>
            </a:r>
            <a:r>
              <a:rPr lang="en-CA" dirty="0" err="1"/>
              <a:t>instanceof</a:t>
            </a:r>
            <a:r>
              <a:rPr lang="en-CA" dirty="0"/>
              <a:t> </a:t>
            </a:r>
            <a:r>
              <a:rPr lang="en-CA" dirty="0" err="1"/>
              <a:t>ClassName</a:t>
            </a:r>
            <a:r>
              <a:rPr lang="en-CA" dirty="0"/>
              <a:t>){</a:t>
            </a:r>
          </a:p>
          <a:p>
            <a:pPr marL="365760" lvl="1" indent="0">
              <a:buNone/>
            </a:pPr>
            <a:r>
              <a:rPr lang="en-CA" dirty="0"/>
              <a:t>	//do stuff</a:t>
            </a:r>
          </a:p>
          <a:p>
            <a:pPr marL="365760" lvl="1" indent="0">
              <a:buNone/>
            </a:pPr>
            <a:r>
              <a:rPr lang="en-CA" dirty="0"/>
              <a:t>}</a:t>
            </a:r>
          </a:p>
          <a:p>
            <a:pPr marL="365760" lvl="1" indent="0">
              <a:buNone/>
            </a:pPr>
            <a:endParaRPr lang="en-CA" dirty="0"/>
          </a:p>
        </p:txBody>
      </p:sp>
    </p:spTree>
    <p:extLst>
      <p:ext uri="{BB962C8B-B14F-4D97-AF65-F5344CB8AC3E}">
        <p14:creationId xmlns:p14="http://schemas.microsoft.com/office/powerpoint/2010/main" val="2323572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a:t>
            </a:r>
            <a:r>
              <a:rPr lang="en-CA" sz="3600" dirty="0" err="1"/>
              <a:t>getClass</a:t>
            </a:r>
            <a:r>
              <a:rPr lang="en-CA" sz="3600" dirty="0"/>
              <a:t>() Method</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Every object inherits the same </a:t>
            </a:r>
            <a:r>
              <a:rPr lang="en-CA" dirty="0" err="1">
                <a:solidFill>
                  <a:srgbClr val="FF0000"/>
                </a:solidFill>
              </a:rPr>
              <a:t>getClass</a:t>
            </a:r>
            <a:r>
              <a:rPr lang="en-CA" dirty="0">
                <a:solidFill>
                  <a:srgbClr val="FF0000"/>
                </a:solidFill>
              </a:rPr>
              <a:t>()</a:t>
            </a:r>
            <a:r>
              <a:rPr lang="en-CA" dirty="0"/>
              <a:t> method </a:t>
            </a:r>
            <a:r>
              <a:rPr lang="en-CA" dirty="0">
                <a:solidFill>
                  <a:srgbClr val="FF0000"/>
                </a:solidFill>
              </a:rPr>
              <a:t>from the Object class</a:t>
            </a:r>
          </a:p>
          <a:p>
            <a:pPr lvl="1"/>
            <a:r>
              <a:rPr lang="en-CA" dirty="0"/>
              <a:t>Just like </a:t>
            </a:r>
            <a:r>
              <a:rPr lang="en-CA" dirty="0" err="1"/>
              <a:t>toString</a:t>
            </a:r>
            <a:r>
              <a:rPr lang="en-CA" dirty="0"/>
              <a:t> or equals</a:t>
            </a:r>
          </a:p>
          <a:p>
            <a:pPr lvl="1"/>
            <a:r>
              <a:rPr lang="en-CA" dirty="0"/>
              <a:t>However, this method is marked </a:t>
            </a:r>
            <a:r>
              <a:rPr lang="en-CA" dirty="0">
                <a:solidFill>
                  <a:srgbClr val="FF0000"/>
                </a:solidFill>
              </a:rPr>
              <a:t>final</a:t>
            </a:r>
            <a:r>
              <a:rPr lang="en-CA" dirty="0"/>
              <a:t> in Object, so it cannot be overridden</a:t>
            </a:r>
          </a:p>
          <a:p>
            <a:r>
              <a:rPr lang="en-CA" dirty="0"/>
              <a:t>Any invocation of </a:t>
            </a:r>
            <a:r>
              <a:rPr lang="en-CA" dirty="0" err="1"/>
              <a:t>getClass</a:t>
            </a:r>
            <a:r>
              <a:rPr lang="en-CA" dirty="0"/>
              <a:t>() on an object returns a representation only </a:t>
            </a:r>
            <a:r>
              <a:rPr lang="en-CA" dirty="0">
                <a:solidFill>
                  <a:srgbClr val="FF0000"/>
                </a:solidFill>
              </a:rPr>
              <a:t>of the class that was used with new to create the object</a:t>
            </a:r>
          </a:p>
          <a:p>
            <a:pPr lvl="1"/>
            <a:r>
              <a:rPr lang="en-CA" dirty="0"/>
              <a:t>The results of any two such invocations can be compared with == or != to determine whether or not two objects are from the same class</a:t>
            </a:r>
          </a:p>
          <a:p>
            <a:pPr marL="365760" lvl="1" indent="0">
              <a:buNone/>
            </a:pPr>
            <a:endParaRPr lang="en-CA" dirty="0"/>
          </a:p>
          <a:p>
            <a:pPr marL="365760" lvl="1" indent="0">
              <a:buNone/>
            </a:pPr>
            <a:r>
              <a:rPr lang="en-CA" dirty="0"/>
              <a:t>if (object1.getClass() == object2.getClass())</a:t>
            </a:r>
          </a:p>
        </p:txBody>
      </p:sp>
    </p:spTree>
    <p:extLst>
      <p:ext uri="{BB962C8B-B14F-4D97-AF65-F5344CB8AC3E}">
        <p14:creationId xmlns:p14="http://schemas.microsoft.com/office/powerpoint/2010/main" val="1092789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Object Class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The class </a:t>
            </a:r>
            <a:r>
              <a:rPr lang="en-CA" dirty="0">
                <a:solidFill>
                  <a:srgbClr val="FF0000"/>
                </a:solidFill>
              </a:rPr>
              <a:t>Object</a:t>
            </a:r>
            <a:r>
              <a:rPr lang="en-CA" dirty="0"/>
              <a:t> is in the package </a:t>
            </a:r>
            <a:r>
              <a:rPr lang="en-CA" dirty="0" err="1"/>
              <a:t>java.lang</a:t>
            </a:r>
            <a:endParaRPr lang="en-CA" dirty="0"/>
          </a:p>
          <a:p>
            <a:pPr lvl="1"/>
            <a:r>
              <a:rPr lang="en-CA" dirty="0"/>
              <a:t>We discussed this before, </a:t>
            </a:r>
            <a:r>
              <a:rPr lang="en-CA" dirty="0" err="1"/>
              <a:t>java.lang</a:t>
            </a:r>
            <a:r>
              <a:rPr lang="en-CA" dirty="0"/>
              <a:t> is </a:t>
            </a:r>
            <a:r>
              <a:rPr lang="en-CA" dirty="0">
                <a:solidFill>
                  <a:srgbClr val="FF0000"/>
                </a:solidFill>
              </a:rPr>
              <a:t>automatically imported</a:t>
            </a:r>
            <a:r>
              <a:rPr lang="en-CA" dirty="0"/>
              <a:t> into your projects</a:t>
            </a:r>
          </a:p>
          <a:p>
            <a:r>
              <a:rPr lang="en-CA" dirty="0"/>
              <a:t>Having an Object class allows methods to be written with a parameter of type Object</a:t>
            </a:r>
          </a:p>
          <a:p>
            <a:pPr lvl="1"/>
            <a:r>
              <a:rPr lang="en-CA" dirty="0"/>
              <a:t>That means that you can make a method that accepts literally any object of any type</a:t>
            </a:r>
          </a:p>
          <a:p>
            <a:pPr lvl="1"/>
            <a:r>
              <a:rPr lang="en-CA" dirty="0"/>
              <a:t>Usually this is leveraged in general-purpose methods, such as those existing in official Java libraries</a:t>
            </a:r>
          </a:p>
        </p:txBody>
      </p:sp>
    </p:spTree>
    <p:extLst>
      <p:ext uri="{BB962C8B-B14F-4D97-AF65-F5344CB8AC3E}">
        <p14:creationId xmlns:p14="http://schemas.microsoft.com/office/powerpoint/2010/main" val="287580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Why is it useful?</a:t>
            </a:r>
          </a:p>
          <a:p>
            <a:pPr lvl="1"/>
            <a:r>
              <a:rPr lang="en-CA" dirty="0">
                <a:solidFill>
                  <a:srgbClr val="FF0000"/>
                </a:solidFill>
              </a:rPr>
              <a:t>Duplication of effort</a:t>
            </a:r>
            <a:r>
              <a:rPr lang="en-CA" dirty="0"/>
              <a:t>, among other things</a:t>
            </a:r>
          </a:p>
          <a:p>
            <a:r>
              <a:rPr lang="en-CA" dirty="0"/>
              <a:t>Approach with inheritance:</a:t>
            </a:r>
          </a:p>
          <a:p>
            <a:pPr lvl="1"/>
            <a:r>
              <a:rPr lang="en-CA" dirty="0"/>
              <a:t>Define Person, and then create Student which </a:t>
            </a:r>
            <a:r>
              <a:rPr lang="en-CA" dirty="0">
                <a:solidFill>
                  <a:srgbClr val="FF0000"/>
                </a:solidFill>
              </a:rPr>
              <a:t>inherits</a:t>
            </a:r>
            <a:r>
              <a:rPr lang="en-CA" dirty="0"/>
              <a:t> from Person, and then fill in all of the variables and methods specific to students</a:t>
            </a:r>
          </a:p>
          <a:p>
            <a:pPr lvl="1"/>
            <a:r>
              <a:rPr lang="en-CA" dirty="0">
                <a:solidFill>
                  <a:srgbClr val="FF0000"/>
                </a:solidFill>
              </a:rPr>
              <a:t>No need to duplicate things that are already in Person</a:t>
            </a:r>
          </a:p>
          <a:p>
            <a:pPr lvl="2"/>
            <a:r>
              <a:rPr lang="en-CA" dirty="0"/>
              <a:t>Students aren’t just numbers, they’re Persons too!</a:t>
            </a:r>
          </a:p>
        </p:txBody>
      </p:sp>
    </p:spTree>
    <p:extLst>
      <p:ext uri="{BB962C8B-B14F-4D97-AF65-F5344CB8AC3E}">
        <p14:creationId xmlns:p14="http://schemas.microsoft.com/office/powerpoint/2010/main" val="115646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What is it?</a:t>
            </a:r>
          </a:p>
          <a:p>
            <a:pPr lvl="1"/>
            <a:r>
              <a:rPr lang="en-CA" dirty="0"/>
              <a:t>When creating a new class, instead of writing it entirely from scratch, we indicate that the class (which we call a subclass) </a:t>
            </a:r>
            <a:r>
              <a:rPr lang="en-CA" dirty="0">
                <a:solidFill>
                  <a:srgbClr val="FF0000"/>
                </a:solidFill>
              </a:rPr>
              <a:t>inherits</a:t>
            </a:r>
            <a:r>
              <a:rPr lang="en-CA" dirty="0"/>
              <a:t> the instance variables and methods of some other class (which we call its </a:t>
            </a:r>
            <a:r>
              <a:rPr lang="en-CA" dirty="0">
                <a:solidFill>
                  <a:srgbClr val="FF0000"/>
                </a:solidFill>
              </a:rPr>
              <a:t>superclass</a:t>
            </a:r>
            <a:r>
              <a:rPr lang="en-CA" dirty="0"/>
              <a:t>)</a:t>
            </a:r>
          </a:p>
          <a:p>
            <a:pPr lvl="1"/>
            <a:r>
              <a:rPr lang="en-CA" dirty="0">
                <a:solidFill>
                  <a:srgbClr val="FF0000"/>
                </a:solidFill>
              </a:rPr>
              <a:t>Object</a:t>
            </a:r>
            <a:r>
              <a:rPr lang="en-CA" dirty="0"/>
              <a:t> is a class that is automatically and ultimately the superclass of all classes</a:t>
            </a:r>
          </a:p>
          <a:p>
            <a:pPr lvl="1"/>
            <a:r>
              <a:rPr lang="en-CA" dirty="0"/>
              <a:t>Examples:</a:t>
            </a:r>
          </a:p>
          <a:p>
            <a:pPr lvl="2"/>
            <a:r>
              <a:rPr lang="en-CA" dirty="0"/>
              <a:t>A subclass Student inherits from superclass Person</a:t>
            </a:r>
          </a:p>
          <a:p>
            <a:pPr lvl="2"/>
            <a:r>
              <a:rPr lang="en-CA" dirty="0"/>
              <a:t>A subclass </a:t>
            </a:r>
            <a:r>
              <a:rPr lang="en-CA" dirty="0" err="1"/>
              <a:t>CSStudent</a:t>
            </a:r>
            <a:r>
              <a:rPr lang="en-CA" dirty="0"/>
              <a:t> inherits from superclass Student</a:t>
            </a:r>
          </a:p>
          <a:p>
            <a:pPr lvl="3"/>
            <a:r>
              <a:rPr lang="en-CA" dirty="0" err="1"/>
              <a:t>CSStudent</a:t>
            </a:r>
            <a:r>
              <a:rPr lang="en-CA" dirty="0"/>
              <a:t> is called a direct subclass of Student, which means it is also an indirect subclass of Person</a:t>
            </a:r>
          </a:p>
          <a:p>
            <a:pPr lvl="1"/>
            <a:r>
              <a:rPr lang="en-CA" dirty="0">
                <a:solidFill>
                  <a:srgbClr val="FF0000"/>
                </a:solidFill>
              </a:rPr>
              <a:t>Java only allows single inheritance</a:t>
            </a:r>
          </a:p>
        </p:txBody>
      </p:sp>
    </p:spTree>
    <p:extLst>
      <p:ext uri="{BB962C8B-B14F-4D97-AF65-F5344CB8AC3E}">
        <p14:creationId xmlns:p14="http://schemas.microsoft.com/office/powerpoint/2010/main" val="133861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Inheritance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Showing inheritance using class diagrams</a:t>
            </a:r>
          </a:p>
          <a:p>
            <a:pPr lvl="1"/>
            <a:r>
              <a:rPr lang="en-CA" dirty="0"/>
              <a:t>Example:</a:t>
            </a:r>
          </a:p>
          <a:p>
            <a:pPr lvl="2"/>
            <a:r>
              <a:rPr lang="en-CA" dirty="0"/>
              <a:t>A computer science student is a student</a:t>
            </a:r>
          </a:p>
          <a:p>
            <a:pPr lvl="2"/>
            <a:r>
              <a:rPr lang="en-CA" dirty="0"/>
              <a:t>Since all students are persons, a computer science student is, by transitivity, a person as well</a:t>
            </a:r>
          </a:p>
          <a:p>
            <a:pPr lvl="2"/>
            <a:r>
              <a:rPr lang="en-CA" dirty="0"/>
              <a:t>This is conveniently shown in a UML diagram (Unified Modeling Language)</a:t>
            </a:r>
          </a:p>
        </p:txBody>
      </p:sp>
      <p:pic>
        <p:nvPicPr>
          <p:cNvPr id="4" name="Picture 3"/>
          <p:cNvPicPr>
            <a:picLocks noChangeAspect="1"/>
          </p:cNvPicPr>
          <p:nvPr/>
        </p:nvPicPr>
        <p:blipFill>
          <a:blip r:embed="rId2"/>
          <a:stretch>
            <a:fillRect/>
          </a:stretch>
        </p:blipFill>
        <p:spPr>
          <a:xfrm>
            <a:off x="4648200" y="4178433"/>
            <a:ext cx="1524000" cy="2286126"/>
          </a:xfrm>
          <a:prstGeom prst="rect">
            <a:avLst/>
          </a:prstGeom>
        </p:spPr>
      </p:pic>
    </p:spTree>
    <p:extLst>
      <p:ext uri="{BB962C8B-B14F-4D97-AF65-F5344CB8AC3E}">
        <p14:creationId xmlns:p14="http://schemas.microsoft.com/office/powerpoint/2010/main" val="290180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9085</TotalTime>
  <Words>3786</Words>
  <Application>Microsoft Office PowerPoint</Application>
  <PresentationFormat>On-screen Show (4:3)</PresentationFormat>
  <Paragraphs>477</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Century Gothic</vt:lpstr>
      <vt:lpstr>Wingdings</vt:lpstr>
      <vt:lpstr>Wingdings 2</vt:lpstr>
      <vt:lpstr>Austin</vt:lpstr>
      <vt:lpstr>Inheritance</vt:lpstr>
      <vt:lpstr>Outline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Inheritance</vt:lpstr>
      <vt:lpstr>The Object Class</vt:lpstr>
      <vt:lpstr>The Object Class</vt:lpstr>
      <vt:lpstr>The Object Class</vt:lpstr>
      <vt:lpstr>Overriding a Method Definition</vt:lpstr>
      <vt:lpstr>Overriding a Method Definition</vt:lpstr>
      <vt:lpstr>Overriding a Method Definition</vt:lpstr>
      <vt:lpstr>Overriding a Method Definition</vt:lpstr>
      <vt:lpstr>Overriding</vt:lpstr>
      <vt:lpstr>Final</vt:lpstr>
      <vt:lpstr>Creating Subclasses</vt:lpstr>
      <vt:lpstr>Creating Subclasses</vt:lpstr>
      <vt:lpstr>Creating Subclasses</vt:lpstr>
      <vt:lpstr>Creating Subclasses</vt:lpstr>
      <vt:lpstr>Creating Subclasses</vt:lpstr>
      <vt:lpstr>Creating Subclasses</vt:lpstr>
      <vt:lpstr>Creating Subclasses</vt:lpstr>
      <vt:lpstr>Creating Subclasses</vt:lpstr>
      <vt:lpstr>Creating Subclasses</vt:lpstr>
      <vt:lpstr>Creating Subclasses</vt:lpstr>
      <vt:lpstr>Inheritance Pitfall</vt:lpstr>
      <vt:lpstr>Inheritance Pitfall</vt:lpstr>
      <vt:lpstr>Casting</vt:lpstr>
      <vt:lpstr>Casting</vt:lpstr>
      <vt:lpstr>Casting</vt:lpstr>
      <vt:lpstr>Casting</vt:lpstr>
      <vt:lpstr>Casting</vt:lpstr>
      <vt:lpstr>Casting</vt:lpstr>
      <vt:lpstr>Casting</vt:lpstr>
      <vt:lpstr>Protected and Package</vt:lpstr>
      <vt:lpstr>Protected and Package</vt:lpstr>
      <vt:lpstr>Protected and Package</vt:lpstr>
      <vt:lpstr>Protected and Package</vt:lpstr>
      <vt:lpstr>Protected and Package</vt:lpstr>
      <vt:lpstr>Tip: “Is a” versus “Has a”</vt:lpstr>
      <vt:lpstr>Tip: “Is a” versus “Has a”</vt:lpstr>
      <vt:lpstr>Tip: “Is a” versus “Has a”</vt:lpstr>
      <vt:lpstr>Tip: Static Variables are Inherited</vt:lpstr>
      <vt:lpstr>Access to a Redefined Base Method</vt:lpstr>
      <vt:lpstr>You Cannot Use Multiple supers</vt:lpstr>
      <vt:lpstr>instanceof</vt:lpstr>
      <vt:lpstr>The getClass() Method</vt:lpstr>
      <vt:lpstr>The Object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dc:creator>
  <cp:lastModifiedBy>r s</cp:lastModifiedBy>
  <cp:revision>813</cp:revision>
  <dcterms:created xsi:type="dcterms:W3CDTF">2006-08-16T00:00:00Z</dcterms:created>
  <dcterms:modified xsi:type="dcterms:W3CDTF">2017-05-22T22:32:57Z</dcterms:modified>
</cp:coreProperties>
</file>