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9" r:id="rId18"/>
    <p:sldId id="308" r:id="rId19"/>
    <p:sldId id="310" r:id="rId20"/>
    <p:sldId id="311" r:id="rId21"/>
    <p:sldId id="312" r:id="rId22"/>
    <p:sldId id="313" r:id="rId23"/>
    <p:sldId id="315" r:id="rId24"/>
    <p:sldId id="314" r:id="rId25"/>
    <p:sldId id="316" r:id="rId26"/>
    <p:sldId id="317" r:id="rId27"/>
    <p:sldId id="319" r:id="rId28"/>
    <p:sldId id="318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2" r:id="rId41"/>
    <p:sldId id="333" r:id="rId42"/>
    <p:sldId id="334" r:id="rId43"/>
    <p:sldId id="33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641240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CA" dirty="0"/>
              <a:t>Polymorphism and Abstract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876800"/>
            <a:ext cx="3309803" cy="126062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Ryan Scott</a:t>
            </a:r>
          </a:p>
          <a:p>
            <a:r>
              <a:rPr lang="en-CA" dirty="0"/>
              <a:t>PhD Student</a:t>
            </a:r>
            <a:br>
              <a:rPr lang="en-CA" dirty="0"/>
            </a:br>
            <a:r>
              <a:rPr lang="en-CA" dirty="0"/>
              <a:t>Computer Science</a:t>
            </a:r>
          </a:p>
          <a:p>
            <a:r>
              <a:rPr lang="en-CA" dirty="0"/>
              <a:t>University of Windsor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5895" y="762000"/>
            <a:ext cx="3309803" cy="12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03-60-212</a:t>
            </a:r>
            <a:br>
              <a:rPr lang="en-CA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Object-Oriented Programming in Java</a:t>
            </a:r>
          </a:p>
        </p:txBody>
      </p:sp>
    </p:spTree>
    <p:extLst>
      <p:ext uri="{BB962C8B-B14F-4D97-AF65-F5344CB8AC3E}">
        <p14:creationId xmlns:p14="http://schemas.microsoft.com/office/powerpoint/2010/main" val="175318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Inheritance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So, how can we clean this up? We do not want to have such an if/else construct, they are ugly and not maintainable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What if I had 100 animals? Or 1000?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People have some crazy pets, so it’s not like this isn’t a possibility</a:t>
            </a:r>
          </a:p>
        </p:txBody>
      </p:sp>
    </p:spTree>
    <p:extLst>
      <p:ext uri="{BB962C8B-B14F-4D97-AF65-F5344CB8AC3E}">
        <p14:creationId xmlns:p14="http://schemas.microsoft.com/office/powerpoint/2010/main" val="413118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Introduction to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There are three main programming mechanisms that constitute OOP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Encapsulation (which we’ve discussed at great length)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Inheritance (which we have discussed, and will continue to discuss in some capacity)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Polymorphism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Which we will now discuss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It is the ability to associate many meanings to one method name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It does this through a mechanism called late binding (aka dynamic binding)</a:t>
            </a:r>
          </a:p>
        </p:txBody>
      </p:sp>
    </p:spTree>
    <p:extLst>
      <p:ext uri="{BB962C8B-B14F-4D97-AF65-F5344CB8AC3E}">
        <p14:creationId xmlns:p14="http://schemas.microsoft.com/office/powerpoint/2010/main" val="264979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Introduction to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Inheritance does what?</a:t>
            </a:r>
          </a:p>
          <a:p>
            <a:pPr lvl="1"/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9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Introduction to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Inheritance does what?</a:t>
            </a:r>
          </a:p>
          <a:p>
            <a:pPr lvl="1"/>
            <a:r>
              <a:rPr lang="en-CA" dirty="0"/>
              <a:t>It allows a base class to be defined, and then other classes derived from it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Code in the base class can then be used for its own objects, as well as any derived objects</a:t>
            </a:r>
          </a:p>
          <a:p>
            <a:r>
              <a:rPr lang="en-CA" dirty="0">
                <a:solidFill>
                  <a:schemeClr val="tx1"/>
                </a:solidFill>
              </a:rPr>
              <a:t>Polymorphism allows changes to be made to the method definitions in the derived classes, and have those changes apply to the software written for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79064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Late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The process of associating a method definition with a method invocation is called binding</a:t>
            </a:r>
          </a:p>
          <a:p>
            <a:r>
              <a:rPr lang="en-CA" dirty="0">
                <a:solidFill>
                  <a:schemeClr val="tx1"/>
                </a:solidFill>
              </a:rPr>
              <a:t>If the method definition is associated with its invocation when the code is compiled, that is called early binding</a:t>
            </a:r>
          </a:p>
          <a:p>
            <a:r>
              <a:rPr lang="en-CA" dirty="0">
                <a:solidFill>
                  <a:schemeClr val="tx1"/>
                </a:solidFill>
              </a:rPr>
              <a:t>If the method definition is associated with its invocation when the method is invoked (as in, at run time), that is called late binding</a:t>
            </a:r>
          </a:p>
        </p:txBody>
      </p:sp>
    </p:spTree>
    <p:extLst>
      <p:ext uri="{BB962C8B-B14F-4D97-AF65-F5344CB8AC3E}">
        <p14:creationId xmlns:p14="http://schemas.microsoft.com/office/powerpoint/2010/main" val="3408637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Late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Java uses late binding for all methods, except those that are private, final, and static</a:t>
            </a:r>
          </a:p>
          <a:p>
            <a:r>
              <a:rPr lang="en-CA" dirty="0">
                <a:solidFill>
                  <a:schemeClr val="tx1"/>
                </a:solidFill>
              </a:rPr>
              <a:t>Because of late binding, a method can be written in a base class to perform a task, even if portions of the task are not yet defined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61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Reminder: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If a subclass object is viewed as an object of a superclass, the user can access those variables and methods accessible to the superclass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So, suppose superclass A allows access to a method m(…) and a subclass B of A overrides m(…)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Then if an object of class B is viewed as an object of class A, if we invoke m(…) on the object, we are actually invoking the method m(…) of the subclass</a:t>
            </a:r>
          </a:p>
          <a:p>
            <a:pPr marL="685800" lvl="2" indent="0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12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Example: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This invokes the lowest-level form of the method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Since A and B both have the same method (and B has an override for it), since </a:t>
            </a:r>
            <a:r>
              <a:rPr lang="en-CA" dirty="0" err="1">
                <a:solidFill>
                  <a:schemeClr val="tx1"/>
                </a:solidFill>
              </a:rPr>
              <a:t>myA</a:t>
            </a:r>
            <a:r>
              <a:rPr lang="en-CA" dirty="0">
                <a:solidFill>
                  <a:schemeClr val="tx1"/>
                </a:solidFill>
              </a:rPr>
              <a:t> is technically of type B we invoke B’s version of m(…)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A </a:t>
            </a:r>
            <a:r>
              <a:rPr lang="en-CA" dirty="0" err="1">
                <a:solidFill>
                  <a:schemeClr val="tx1"/>
                </a:solidFill>
              </a:rPr>
              <a:t>myA</a:t>
            </a:r>
            <a:r>
              <a:rPr lang="en-CA" dirty="0">
                <a:solidFill>
                  <a:schemeClr val="tx1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myA</a:t>
            </a:r>
            <a:r>
              <a:rPr lang="en-CA" dirty="0">
                <a:solidFill>
                  <a:schemeClr val="tx1"/>
                </a:solidFill>
              </a:rPr>
              <a:t> = new B(…);</a:t>
            </a: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myA.m</a:t>
            </a:r>
            <a:r>
              <a:rPr lang="en-CA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4855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Polymorphism – What’s the 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public class Poly2{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private String name;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Poly2(String name){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      this.name = name;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String </a:t>
            </a:r>
            <a:r>
              <a:rPr lang="en-CA" dirty="0" err="1">
                <a:solidFill>
                  <a:schemeClr val="tx1"/>
                </a:solidFill>
              </a:rPr>
              <a:t>getName</a:t>
            </a:r>
            <a:r>
              <a:rPr lang="en-CA" dirty="0">
                <a:solidFill>
                  <a:schemeClr val="tx1"/>
                </a:solidFill>
              </a:rPr>
              <a:t>(){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      return name;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String </a:t>
            </a:r>
            <a:r>
              <a:rPr lang="en-CA" dirty="0" err="1">
                <a:solidFill>
                  <a:schemeClr val="tx1"/>
                </a:solidFill>
              </a:rPr>
              <a:t>toString</a:t>
            </a:r>
            <a:r>
              <a:rPr lang="en-CA" dirty="0">
                <a:solidFill>
                  <a:schemeClr val="tx1"/>
                </a:solidFill>
              </a:rPr>
              <a:t>(){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      return "Name is " + name;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static void main(String </a:t>
            </a:r>
            <a:r>
              <a:rPr lang="en-CA" dirty="0" err="1">
                <a:solidFill>
                  <a:schemeClr val="tx1"/>
                </a:solidFill>
              </a:rPr>
              <a:t>args</a:t>
            </a:r>
            <a:r>
              <a:rPr lang="en-CA" dirty="0">
                <a:solidFill>
                  <a:schemeClr val="tx1"/>
                </a:solidFill>
              </a:rPr>
              <a:t>[]){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Poly2 p1;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Object </a:t>
            </a:r>
            <a:r>
              <a:rPr lang="en-CA" dirty="0" err="1">
                <a:solidFill>
                  <a:schemeClr val="tx1"/>
                </a:solidFill>
              </a:rPr>
              <a:t>myObject</a:t>
            </a:r>
            <a:r>
              <a:rPr lang="en-CA" dirty="0">
                <a:solidFill>
                  <a:schemeClr val="tx1"/>
                </a:solidFill>
              </a:rPr>
              <a:t>;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p1 = new Poly2("John");</a:t>
            </a:r>
          </a:p>
          <a:p>
            <a:pPr marL="640080" lvl="2" indent="0">
              <a:buNone/>
            </a:pPr>
            <a:r>
              <a:rPr lang="en-CA" dirty="0" err="1">
                <a:solidFill>
                  <a:schemeClr val="tx1"/>
                </a:solidFill>
              </a:rPr>
              <a:t>myObject</a:t>
            </a:r>
            <a:r>
              <a:rPr lang="en-CA" dirty="0">
                <a:solidFill>
                  <a:schemeClr val="tx1"/>
                </a:solidFill>
              </a:rPr>
              <a:t> = p1; // Is this valid? Why??</a:t>
            </a:r>
          </a:p>
          <a:p>
            <a:pPr marL="640080" lvl="2" indent="0">
              <a:buNone/>
            </a:pPr>
            <a:r>
              <a:rPr lang="en-CA" dirty="0" err="1">
                <a:solidFill>
                  <a:schemeClr val="tx1"/>
                </a:solidFill>
              </a:rPr>
              <a:t>Sstem.out.println</a:t>
            </a:r>
            <a:r>
              <a:rPr lang="en-CA" dirty="0">
                <a:solidFill>
                  <a:schemeClr val="tx1"/>
                </a:solidFill>
              </a:rPr>
              <a:t>("In class Poly2 p1 is " + p1);</a:t>
            </a:r>
          </a:p>
          <a:p>
            <a:pPr marL="640080" lvl="2" indent="0">
              <a:buNone/>
            </a:pPr>
            <a:r>
              <a:rPr lang="en-CA" dirty="0" err="1">
                <a:solidFill>
                  <a:schemeClr val="tx1"/>
                </a:solidFill>
              </a:rPr>
              <a:t>System.out.println</a:t>
            </a:r>
            <a:r>
              <a:rPr lang="en-CA" dirty="0">
                <a:solidFill>
                  <a:schemeClr val="tx1"/>
                </a:solidFill>
              </a:rPr>
              <a:t>("In class Object </a:t>
            </a:r>
            <a:r>
              <a:rPr lang="en-CA" dirty="0" err="1">
                <a:solidFill>
                  <a:schemeClr val="tx1"/>
                </a:solidFill>
              </a:rPr>
              <a:t>myObject</a:t>
            </a:r>
            <a:r>
              <a:rPr lang="en-CA" dirty="0">
                <a:solidFill>
                  <a:schemeClr val="tx1"/>
                </a:solidFill>
              </a:rPr>
              <a:t> is " + </a:t>
            </a:r>
            <a:r>
              <a:rPr lang="en-CA" dirty="0" err="1">
                <a:solidFill>
                  <a:schemeClr val="tx1"/>
                </a:solidFill>
              </a:rPr>
              <a:t>myObject</a:t>
            </a:r>
            <a:r>
              <a:rPr lang="en-CA" dirty="0">
                <a:solidFill>
                  <a:schemeClr val="tx1"/>
                </a:solidFill>
              </a:rPr>
              <a:t>);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//Can I say </a:t>
            </a:r>
            <a:r>
              <a:rPr lang="en-CA" dirty="0" err="1">
                <a:solidFill>
                  <a:schemeClr val="tx1"/>
                </a:solidFill>
              </a:rPr>
              <a:t>myObject.getName</a:t>
            </a:r>
            <a:r>
              <a:rPr lang="en-CA" dirty="0">
                <a:solidFill>
                  <a:schemeClr val="tx1"/>
                </a:solidFill>
              </a:rPr>
              <a:t>()??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5488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Polymorphism – What’s the 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The result is: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CA" dirty="0"/>
              <a:t>In class Poly2 p1 is Name is John </a:t>
            </a:r>
          </a:p>
          <a:p>
            <a:pPr marL="68580" indent="0">
              <a:buNone/>
            </a:pPr>
            <a:r>
              <a:rPr lang="en-CA" dirty="0"/>
              <a:t>In class Object </a:t>
            </a:r>
            <a:r>
              <a:rPr lang="en-CA" dirty="0" err="1"/>
              <a:t>myObject</a:t>
            </a:r>
            <a:r>
              <a:rPr lang="en-CA" dirty="0"/>
              <a:t> is Name is John </a:t>
            </a: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21337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Polymorphism</a:t>
            </a:r>
          </a:p>
          <a:p>
            <a:r>
              <a:rPr lang="en-CA" dirty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2942966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How might we write a Java description of different workers in a factory?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EF369-7790-4BEB-84C2-DE987914E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1" y="2819400"/>
            <a:ext cx="5160001" cy="238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21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With that, instead of checking </a:t>
            </a:r>
            <a:r>
              <a:rPr lang="en-CA" dirty="0" err="1">
                <a:solidFill>
                  <a:schemeClr val="tx1"/>
                </a:solidFill>
              </a:rPr>
              <a:t>instanceof</a:t>
            </a:r>
            <a:r>
              <a:rPr lang="en-CA" dirty="0">
                <a:solidFill>
                  <a:schemeClr val="tx1"/>
                </a:solidFill>
              </a:rPr>
              <a:t> for any object to see if it is of a particular class (and then handling each case specifically), all we need to do is override the method in all of the subclasses 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We can then implicitly cast objects of each subclass to the superclass type, and then call the shared method without worry (because it automatically calls the lowest-level version of it)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7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The application now looks like this: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public class Application{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static void main(String </a:t>
            </a:r>
            <a:r>
              <a:rPr lang="en-CA" dirty="0" err="1">
                <a:solidFill>
                  <a:schemeClr val="tx1"/>
                </a:solidFill>
              </a:rPr>
              <a:t>args</a:t>
            </a:r>
            <a:r>
              <a:rPr lang="en-CA" dirty="0">
                <a:solidFill>
                  <a:schemeClr val="tx1"/>
                </a:solidFill>
              </a:rPr>
              <a:t>[]){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Worker </a:t>
            </a:r>
            <a:r>
              <a:rPr lang="en-CA" dirty="0" err="1">
                <a:solidFill>
                  <a:schemeClr val="tx1"/>
                </a:solidFill>
              </a:rPr>
              <a:t>employeesInFactory</a:t>
            </a:r>
            <a:r>
              <a:rPr lang="en-CA" dirty="0">
                <a:solidFill>
                  <a:schemeClr val="tx1"/>
                </a:solidFill>
              </a:rPr>
              <a:t>[];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// create the array </a:t>
            </a:r>
            <a:r>
              <a:rPr lang="en-CA" dirty="0" err="1">
                <a:solidFill>
                  <a:schemeClr val="tx1"/>
                </a:solidFill>
              </a:rPr>
              <a:t>employeesInFactory</a:t>
            </a:r>
            <a:r>
              <a:rPr lang="en-CA" dirty="0">
                <a:solidFill>
                  <a:schemeClr val="tx1"/>
                </a:solidFill>
              </a:rPr>
              <a:t> and populate it 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// with all the workers in the factory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for (Worker employee: </a:t>
            </a:r>
            <a:r>
              <a:rPr lang="en-CA" dirty="0" err="1">
                <a:solidFill>
                  <a:schemeClr val="tx1"/>
                </a:solidFill>
              </a:rPr>
              <a:t>employeesInFactory</a:t>
            </a:r>
            <a:r>
              <a:rPr lang="en-CA" dirty="0">
                <a:solidFill>
                  <a:schemeClr val="tx1"/>
                </a:solidFill>
              </a:rPr>
              <a:t>) {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err="1">
                <a:solidFill>
                  <a:schemeClr val="tx1"/>
                </a:solidFill>
              </a:rPr>
              <a:t>employee.work</a:t>
            </a:r>
            <a:r>
              <a:rPr lang="en-CA" dirty="0">
                <a:solidFill>
                  <a:schemeClr val="tx1"/>
                </a:solidFill>
              </a:rPr>
              <a:t>(); // This will give the work done by this 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	// particular employee – does not matter what kind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939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Revisiting our animal greeting program, but leveraging polymorphism (by making Cat, Dog, and Snake extend Animal):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public class Animal{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private String name;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public Animal(String name){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	this.name = name;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}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public String greet(){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    return “Animal “ + name + “says something!”;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}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1936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Revisiting our animal greeting program, but leveraging polymorphism (by making Cat, Dog, and Snake extend Animal):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public class </a:t>
            </a:r>
            <a:r>
              <a:rPr lang="en-CA" dirty="0" err="1">
                <a:solidFill>
                  <a:schemeClr val="tx1"/>
                </a:solidFill>
              </a:rPr>
              <a:t>GreetTester</a:t>
            </a:r>
            <a:r>
              <a:rPr lang="en-CA" dirty="0">
                <a:solidFill>
                  <a:schemeClr val="tx1"/>
                </a:solidFill>
              </a:rPr>
              <a:t> 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static void main(String </a:t>
            </a:r>
            <a:r>
              <a:rPr lang="en-CA" dirty="0" err="1">
                <a:solidFill>
                  <a:schemeClr val="tx1"/>
                </a:solidFill>
              </a:rPr>
              <a:t>args</a:t>
            </a:r>
            <a:r>
              <a:rPr lang="en-CA" dirty="0">
                <a:solidFill>
                  <a:schemeClr val="tx1"/>
                </a:solidFill>
              </a:rPr>
              <a:t>[]){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Animal animals[] = new Animal[4]; 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String greeting;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animals[0] = new Cat(“Mr. Lilly");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animals[1] = new Dog(“Lola");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animals[2] = new Snake(“</a:t>
            </a:r>
            <a:r>
              <a:rPr lang="en-CA" dirty="0" err="1">
                <a:solidFill>
                  <a:schemeClr val="tx1"/>
                </a:solidFill>
              </a:rPr>
              <a:t>Snakey</a:t>
            </a:r>
            <a:r>
              <a:rPr lang="en-CA" dirty="0">
                <a:solidFill>
                  <a:schemeClr val="tx1"/>
                </a:solidFill>
              </a:rPr>
              <a:t> the Snake");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animals[3] = new Dog(“Cooper");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for (Animal </a:t>
            </a:r>
            <a:r>
              <a:rPr lang="en-CA" dirty="0" err="1">
                <a:solidFill>
                  <a:schemeClr val="tx1"/>
                </a:solidFill>
              </a:rPr>
              <a:t>ani</a:t>
            </a:r>
            <a:r>
              <a:rPr lang="en-CA" dirty="0">
                <a:solidFill>
                  <a:schemeClr val="tx1"/>
                </a:solidFill>
              </a:rPr>
              <a:t>: animals){// iterate for every animal in array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err="1">
                <a:solidFill>
                  <a:schemeClr val="tx1"/>
                </a:solidFill>
              </a:rPr>
              <a:t>ani.greet</a:t>
            </a:r>
            <a:r>
              <a:rPr lang="en-CA" dirty="0">
                <a:solidFill>
                  <a:schemeClr val="tx1"/>
                </a:solidFill>
              </a:rPr>
              <a:t>(); //that’s better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548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For another example, we will look at a base class called Sale and its derived class, </a:t>
            </a:r>
            <a:r>
              <a:rPr lang="en-CA" dirty="0" err="1">
                <a:solidFill>
                  <a:schemeClr val="tx1"/>
                </a:solidFill>
              </a:rPr>
              <a:t>DiscountSale</a:t>
            </a: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Code is available on Blackboard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Let’s take a look at the code</a:t>
            </a:r>
          </a:p>
        </p:txBody>
      </p:sp>
    </p:spTree>
    <p:extLst>
      <p:ext uri="{BB962C8B-B14F-4D97-AF65-F5344CB8AC3E}">
        <p14:creationId xmlns:p14="http://schemas.microsoft.com/office/powerpoint/2010/main" val="7650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tx1"/>
                </a:solidFill>
              </a:rPr>
              <a:t>For another example, we will look at a base class called Sale and its derived class, </a:t>
            </a:r>
            <a:r>
              <a:rPr lang="en-CA" dirty="0" err="1">
                <a:solidFill>
                  <a:schemeClr val="tx1"/>
                </a:solidFill>
              </a:rPr>
              <a:t>DiscountSale</a:t>
            </a: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Code is available on Blackboard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Let’s take a look at the code</a:t>
            </a:r>
          </a:p>
          <a:p>
            <a:pPr lvl="2"/>
            <a:r>
              <a:rPr lang="en-CA" dirty="0" err="1">
                <a:solidFill>
                  <a:schemeClr val="tx1"/>
                </a:solidFill>
              </a:rPr>
              <a:t>DiscountSale</a:t>
            </a:r>
            <a:r>
              <a:rPr lang="en-CA" dirty="0">
                <a:solidFill>
                  <a:schemeClr val="tx1"/>
                </a:solidFill>
              </a:rPr>
              <a:t> differs in that the sales have a discount component to them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Getters/Setters of name and price are the same</a:t>
            </a:r>
          </a:p>
          <a:p>
            <a:pPr lvl="2"/>
            <a:r>
              <a:rPr lang="en-CA" dirty="0" err="1">
                <a:solidFill>
                  <a:schemeClr val="tx1"/>
                </a:solidFill>
              </a:rPr>
              <a:t>toString</a:t>
            </a:r>
            <a:r>
              <a:rPr lang="en-CA" dirty="0">
                <a:solidFill>
                  <a:schemeClr val="tx1"/>
                </a:solidFill>
              </a:rPr>
              <a:t> and equals are overridden in </a:t>
            </a:r>
            <a:r>
              <a:rPr lang="en-CA" dirty="0" err="1">
                <a:solidFill>
                  <a:schemeClr val="tx1"/>
                </a:solidFill>
              </a:rPr>
              <a:t>DiscountSale</a:t>
            </a:r>
            <a:endParaRPr lang="en-CA" dirty="0">
              <a:solidFill>
                <a:schemeClr val="tx1"/>
              </a:solidFill>
            </a:endParaRPr>
          </a:p>
          <a:p>
            <a:pPr lvl="2"/>
            <a:r>
              <a:rPr lang="en-CA" dirty="0">
                <a:solidFill>
                  <a:schemeClr val="tx1"/>
                </a:solidFill>
              </a:rPr>
              <a:t>A static method is overridden in </a:t>
            </a:r>
            <a:r>
              <a:rPr lang="en-CA" dirty="0" err="1">
                <a:solidFill>
                  <a:schemeClr val="tx1"/>
                </a:solidFill>
              </a:rPr>
              <a:t>DiscountSale</a:t>
            </a:r>
            <a:endParaRPr lang="en-CA" dirty="0">
              <a:solidFill>
                <a:schemeClr val="tx1"/>
              </a:solidFill>
            </a:endParaRPr>
          </a:p>
          <a:p>
            <a:pPr lvl="2"/>
            <a:r>
              <a:rPr lang="en-CA" dirty="0">
                <a:solidFill>
                  <a:schemeClr val="tx1"/>
                </a:solidFill>
              </a:rPr>
              <a:t>Non-static bill() is overridden in </a:t>
            </a:r>
            <a:r>
              <a:rPr lang="en-CA" dirty="0" err="1">
                <a:solidFill>
                  <a:schemeClr val="tx1"/>
                </a:solidFill>
              </a:rPr>
              <a:t>DiscountSale</a:t>
            </a:r>
            <a:endParaRPr lang="en-CA" dirty="0">
              <a:solidFill>
                <a:schemeClr val="tx1"/>
              </a:solidFill>
            </a:endParaRPr>
          </a:p>
          <a:p>
            <a:pPr lvl="2"/>
            <a:r>
              <a:rPr lang="en-CA" dirty="0" err="1">
                <a:solidFill>
                  <a:schemeClr val="tx1"/>
                </a:solidFill>
              </a:rPr>
              <a:t>lessThan</a:t>
            </a:r>
            <a:r>
              <a:rPr lang="en-CA" dirty="0">
                <a:solidFill>
                  <a:schemeClr val="tx1"/>
                </a:solidFill>
              </a:rPr>
              <a:t> and </a:t>
            </a:r>
            <a:r>
              <a:rPr lang="en-CA" dirty="0" err="1">
                <a:solidFill>
                  <a:schemeClr val="tx1"/>
                </a:solidFill>
              </a:rPr>
              <a:t>equalDeals</a:t>
            </a:r>
            <a:r>
              <a:rPr lang="en-CA" dirty="0">
                <a:solidFill>
                  <a:schemeClr val="tx1"/>
                </a:solidFill>
              </a:rPr>
              <a:t> are not overridden in </a:t>
            </a:r>
            <a:r>
              <a:rPr lang="en-CA" dirty="0" err="1">
                <a:solidFill>
                  <a:schemeClr val="tx1"/>
                </a:solidFill>
              </a:rPr>
              <a:t>DiscountSale</a:t>
            </a:r>
            <a:r>
              <a:rPr lang="en-CA" dirty="0">
                <a:solidFill>
                  <a:schemeClr val="tx1"/>
                </a:solidFill>
              </a:rPr>
              <a:t>, they are written such that anything extending Sale should work with these</a:t>
            </a:r>
          </a:p>
        </p:txBody>
      </p:sp>
    </p:spTree>
    <p:extLst>
      <p:ext uri="{BB962C8B-B14F-4D97-AF65-F5344CB8AC3E}">
        <p14:creationId xmlns:p14="http://schemas.microsoft.com/office/powerpoint/2010/main" val="948563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Note the invocation of the bill() method in other methods (</a:t>
            </a:r>
            <a:r>
              <a:rPr lang="en-CA" dirty="0" err="1">
                <a:solidFill>
                  <a:schemeClr val="tx1"/>
                </a:solidFill>
              </a:rPr>
              <a:t>lessThan</a:t>
            </a:r>
            <a:r>
              <a:rPr lang="en-CA" dirty="0">
                <a:solidFill>
                  <a:schemeClr val="tx1"/>
                </a:solidFill>
              </a:rPr>
              <a:t>, </a:t>
            </a:r>
            <a:r>
              <a:rPr lang="en-CA" dirty="0" err="1">
                <a:solidFill>
                  <a:schemeClr val="tx1"/>
                </a:solidFill>
              </a:rPr>
              <a:t>equalDeals</a:t>
            </a:r>
            <a:r>
              <a:rPr lang="en-CA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That allows us to compare the final real cost of the sale objects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And that’s because bill() allows us to differentiate the real costs of the sale objects</a:t>
            </a:r>
          </a:p>
          <a:p>
            <a:r>
              <a:rPr lang="en-CA" dirty="0">
                <a:solidFill>
                  <a:schemeClr val="tx1"/>
                </a:solidFill>
              </a:rPr>
              <a:t>Our tester program shows three things: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How late binding works, allowing polymorphism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How static binding works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tricky case with respect to static binding</a:t>
            </a:r>
          </a:p>
        </p:txBody>
      </p:sp>
    </p:spTree>
    <p:extLst>
      <p:ext uri="{BB962C8B-B14F-4D97-AF65-F5344CB8AC3E}">
        <p14:creationId xmlns:p14="http://schemas.microsoft.com/office/powerpoint/2010/main" val="2937272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On line 8 of the tester class, the if statement returns true</a:t>
            </a:r>
          </a:p>
          <a:p>
            <a:r>
              <a:rPr lang="en-CA" dirty="0">
                <a:solidFill>
                  <a:schemeClr val="tx1"/>
                </a:solidFill>
              </a:rPr>
              <a:t>That means that when </a:t>
            </a:r>
            <a:r>
              <a:rPr lang="en-CA" dirty="0" err="1">
                <a:solidFill>
                  <a:schemeClr val="tx1"/>
                </a:solidFill>
              </a:rPr>
              <a:t>lessThan</a:t>
            </a:r>
            <a:r>
              <a:rPr lang="en-CA" dirty="0">
                <a:solidFill>
                  <a:schemeClr val="tx1"/>
                </a:solidFill>
              </a:rPr>
              <a:t> in Sale is executed, it knows which bill() method to invoke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It invokes the </a:t>
            </a:r>
            <a:r>
              <a:rPr lang="en-CA" dirty="0" err="1">
                <a:solidFill>
                  <a:schemeClr val="tx1"/>
                </a:solidFill>
              </a:rPr>
              <a:t>DiscountSale</a:t>
            </a:r>
            <a:r>
              <a:rPr lang="en-CA" dirty="0">
                <a:solidFill>
                  <a:schemeClr val="tx1"/>
                </a:solidFill>
              </a:rPr>
              <a:t> version of bill() for discount, and the Sale version of bill() for simple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This is only made possible because of late binding</a:t>
            </a:r>
          </a:p>
        </p:txBody>
      </p:sp>
    </p:spTree>
    <p:extLst>
      <p:ext uri="{BB962C8B-B14F-4D97-AF65-F5344CB8AC3E}">
        <p14:creationId xmlns:p14="http://schemas.microsoft.com/office/powerpoint/2010/main" val="922192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On a similar note, a decision must be made to determine which static method to call on the objects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This decision is made at compile time, not run time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Therefore, with respect to static methods, there is no late binding and therefore no polymorphism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This decision is made based on the type of variable the object is (rather than its lowest-level subclass)</a:t>
            </a:r>
          </a:p>
          <a:p>
            <a:r>
              <a:rPr lang="en-CA" dirty="0">
                <a:solidFill>
                  <a:schemeClr val="tx1"/>
                </a:solidFill>
              </a:rPr>
              <a:t>Java uses static binding, not late binding, with private, static, and final methods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Therefore, with respect to private and final methods, late binding does nothing</a:t>
            </a:r>
          </a:p>
        </p:txBody>
      </p:sp>
    </p:spTree>
    <p:extLst>
      <p:ext uri="{BB962C8B-B14F-4D97-AF65-F5344CB8AC3E}">
        <p14:creationId xmlns:p14="http://schemas.microsoft.com/office/powerpoint/2010/main" val="293212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Reminder: Inheritance Pitfall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err="1"/>
              <a:t>Downcasting</a:t>
            </a:r>
            <a:endParaRPr lang="en-CA" dirty="0"/>
          </a:p>
          <a:p>
            <a:pPr lvl="1"/>
            <a:r>
              <a:rPr lang="en-CA" dirty="0">
                <a:solidFill>
                  <a:schemeClr val="tx1"/>
                </a:solidFill>
              </a:rPr>
              <a:t>Casting an object allocated to a superclass type to a subclass type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It is the responsibility of the programmer to use </a:t>
            </a:r>
            <a:r>
              <a:rPr lang="en-CA" dirty="0" err="1">
                <a:solidFill>
                  <a:schemeClr val="tx1"/>
                </a:solidFill>
              </a:rPr>
              <a:t>downcasting</a:t>
            </a:r>
            <a:r>
              <a:rPr lang="en-CA" dirty="0">
                <a:solidFill>
                  <a:schemeClr val="tx1"/>
                </a:solidFill>
              </a:rPr>
              <a:t> only when it makes sense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It is not a compile-time error to downcast improperly, it is a run-time error</a:t>
            </a:r>
          </a:p>
        </p:txBody>
      </p:sp>
    </p:spTree>
    <p:extLst>
      <p:ext uri="{BB962C8B-B14F-4D97-AF65-F5344CB8AC3E}">
        <p14:creationId xmlns:p14="http://schemas.microsoft.com/office/powerpoint/2010/main" val="2925181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So, what’s this mean with respect to our tester?</a:t>
            </a:r>
          </a:p>
          <a:p>
            <a:r>
              <a:rPr lang="en-CA" dirty="0">
                <a:solidFill>
                  <a:schemeClr val="tx1"/>
                </a:solidFill>
              </a:rPr>
              <a:t>If we look at line 19, despite the fact that with a non-static method invocation we would observe polymorphism, because we are calling a static method we instead see what static binding does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We get the Announcement() of Sale every time, no matter what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Thus, with respect to static methods, the type of an object is determined by its variable, not by the object it references</a:t>
            </a:r>
          </a:p>
        </p:txBody>
      </p:sp>
    </p:spTree>
    <p:extLst>
      <p:ext uri="{BB962C8B-B14F-4D97-AF65-F5344CB8AC3E}">
        <p14:creationId xmlns:p14="http://schemas.microsoft.com/office/powerpoint/2010/main" val="1021928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However, if I were to call a static method inside of a subclass (say, in a non-static method), without any explicit class name or calling object…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calling object is implicitly this</a:t>
            </a:r>
          </a:p>
          <a:p>
            <a:r>
              <a:rPr lang="en-CA" dirty="0">
                <a:solidFill>
                  <a:schemeClr val="tx1"/>
                </a:solidFill>
              </a:rPr>
              <a:t>With respect to methods marked as final, the compiler uses early binding because you cannot override final methods anyway</a:t>
            </a:r>
          </a:p>
        </p:txBody>
      </p:sp>
    </p:spTree>
    <p:extLst>
      <p:ext uri="{BB962C8B-B14F-4D97-AF65-F5344CB8AC3E}">
        <p14:creationId xmlns:p14="http://schemas.microsoft.com/office/powerpoint/2010/main" val="3046668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tx1"/>
                </a:solidFill>
              </a:rPr>
              <a:t>Generally, objects know the definition of their methods</a:t>
            </a:r>
          </a:p>
          <a:p>
            <a:r>
              <a:rPr lang="en-CA" dirty="0">
                <a:solidFill>
                  <a:schemeClr val="tx1"/>
                </a:solidFill>
              </a:rPr>
              <a:t>The type of a class variable determines which method names can be used with the variable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This you can observe at development time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However, the object named by the variable determines which definition with the same method name is actually used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This is what we observe at run-time, through late binding</a:t>
            </a:r>
          </a:p>
          <a:p>
            <a:r>
              <a:rPr lang="en-CA" dirty="0">
                <a:solidFill>
                  <a:schemeClr val="tx1"/>
                </a:solidFill>
              </a:rPr>
              <a:t>A special case of this is as follows: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type of a class parameter determines which method names can be used with the parameter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However the argument determines which definition of the method name is used</a:t>
            </a:r>
          </a:p>
        </p:txBody>
      </p:sp>
    </p:spTree>
    <p:extLst>
      <p:ext uri="{BB962C8B-B14F-4D97-AF65-F5344CB8AC3E}">
        <p14:creationId xmlns:p14="http://schemas.microsoft.com/office/powerpoint/2010/main" val="837445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Java (and many other OOP languages) include two related concepts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Abstract classes and abstract methods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class is called abstract if we are never allowed to directly create an instance of it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Java allows abstract methods to be declared, and they must be declared in abstract classes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An abstract method has a heading but no body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The body of the method is only defined in derived classes</a:t>
            </a:r>
          </a:p>
        </p:txBody>
      </p:sp>
    </p:spTree>
    <p:extLst>
      <p:ext uri="{BB962C8B-B14F-4D97-AF65-F5344CB8AC3E}">
        <p14:creationId xmlns:p14="http://schemas.microsoft.com/office/powerpoint/2010/main" val="2558540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tx1"/>
                </a:solidFill>
              </a:rPr>
              <a:t>Thus, an abstract method is like a placeholder for a method that will fully be defined in a derived class of the abstract class containing the abstract method</a:t>
            </a:r>
          </a:p>
          <a:p>
            <a:r>
              <a:rPr lang="en-CA" dirty="0">
                <a:solidFill>
                  <a:schemeClr val="tx1"/>
                </a:solidFill>
              </a:rPr>
              <a:t>It has a complete method heading, and the heading also has the modifier abstract</a:t>
            </a:r>
          </a:p>
          <a:p>
            <a:r>
              <a:rPr lang="en-CA" dirty="0">
                <a:solidFill>
                  <a:schemeClr val="tx1"/>
                </a:solidFill>
              </a:rPr>
              <a:t>It cannot be private – it is always meant to be overridden (as it doesn’t even have a body!)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In place of its method body, we put a semicolon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abstract double </a:t>
            </a:r>
            <a:r>
              <a:rPr lang="en-CA" dirty="0" err="1">
                <a:solidFill>
                  <a:schemeClr val="tx1"/>
                </a:solidFill>
              </a:rPr>
              <a:t>getPay</a:t>
            </a:r>
            <a:r>
              <a:rPr lang="en-CA" dirty="0">
                <a:solidFill>
                  <a:schemeClr val="tx1"/>
                </a:solidFill>
              </a:rPr>
              <a:t>();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abstract void </a:t>
            </a:r>
            <a:r>
              <a:rPr lang="en-CA" dirty="0" err="1">
                <a:solidFill>
                  <a:schemeClr val="tx1"/>
                </a:solidFill>
              </a:rPr>
              <a:t>doStuff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count);</a:t>
            </a:r>
          </a:p>
        </p:txBody>
      </p:sp>
    </p:spTree>
    <p:extLst>
      <p:ext uri="{BB962C8B-B14F-4D97-AF65-F5344CB8AC3E}">
        <p14:creationId xmlns:p14="http://schemas.microsoft.com/office/powerpoint/2010/main" val="907508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/>
          </a:bodyPr>
          <a:lstStyle/>
          <a:p>
            <a:r>
              <a:rPr lang="en-CA" dirty="0">
                <a:solidFill>
                  <a:schemeClr val="tx1"/>
                </a:solidFill>
              </a:rPr>
              <a:t>A class that has at least one abstract method must be defined as abstract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An abstract class must have the modifier abstract in its class heading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An example of an abstract class heading is below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abstract class </a:t>
            </a:r>
            <a:r>
              <a:rPr lang="en-CA" dirty="0" err="1">
                <a:solidFill>
                  <a:schemeClr val="tx1"/>
                </a:solidFill>
              </a:rPr>
              <a:t>SomeAbstractClass</a:t>
            </a:r>
            <a:r>
              <a:rPr lang="en-CA" dirty="0">
                <a:solidFill>
                  <a:schemeClr val="tx1"/>
                </a:solidFill>
              </a:rPr>
              <a:t> 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//instance variables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//any methods you want to define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public abstract double </a:t>
            </a:r>
            <a:r>
              <a:rPr lang="en-CA" dirty="0" err="1">
                <a:solidFill>
                  <a:schemeClr val="tx1"/>
                </a:solidFill>
              </a:rPr>
              <a:t>atLeastOneAbstract</a:t>
            </a:r>
            <a:r>
              <a:rPr lang="en-CA" dirty="0">
                <a:solidFill>
                  <a:schemeClr val="tx1"/>
                </a:solidFill>
              </a:rPr>
              <a:t>();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//potentially other abstract methods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//constructors that cannot actually instantiate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2443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An abstract class can have any number of abstract and/or fully defined methods</a:t>
            </a:r>
          </a:p>
          <a:p>
            <a:r>
              <a:rPr lang="en-CA" dirty="0">
                <a:solidFill>
                  <a:schemeClr val="tx1"/>
                </a:solidFill>
              </a:rPr>
              <a:t>If a derived class of an abstract class adds to or does not define all of the abstract methods, then it is also abstract and must say so in its modifier</a:t>
            </a:r>
          </a:p>
          <a:p>
            <a:r>
              <a:rPr lang="en-CA" dirty="0">
                <a:solidFill>
                  <a:schemeClr val="tx1"/>
                </a:solidFill>
              </a:rPr>
              <a:t>A class that has no abstract methods is called a concrete class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We will instantiate concrete class objects, but never objects for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304650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Thus, an abstract class can only be used to derive more specialized classes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For instance, although it may be useful to discuss employees in the general sense, in reality they are either on salary or paid hourly</a:t>
            </a:r>
          </a:p>
          <a:p>
            <a:r>
              <a:rPr lang="en-CA" dirty="0">
                <a:solidFill>
                  <a:schemeClr val="tx1"/>
                </a:solidFill>
              </a:rPr>
              <a:t>An abstract class constructor cannot be used to create an object of the abstract class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However, derived class constructors will include an invocation of the abstract class constructor using the keyword super</a:t>
            </a:r>
          </a:p>
        </p:txBody>
      </p:sp>
    </p:spTree>
    <p:extLst>
      <p:ext uri="{BB962C8B-B14F-4D97-AF65-F5344CB8AC3E}">
        <p14:creationId xmlns:p14="http://schemas.microsoft.com/office/powerpoint/2010/main" val="3524914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An abstract class is a type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Although an object of an abstract class cannot be created, it is perfectly fine to have a parameter of an abstract class type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You can plug in an object of any of its descendent classes to fulfill the requirement of a method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It is also fine to use a variable of an abstract class type, as long as it names objects of its concrete descendent classes only</a:t>
            </a:r>
          </a:p>
        </p:txBody>
      </p:sp>
    </p:spTree>
    <p:extLst>
      <p:ext uri="{BB962C8B-B14F-4D97-AF65-F5344CB8AC3E}">
        <p14:creationId xmlns:p14="http://schemas.microsoft.com/office/powerpoint/2010/main" val="1466412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Classic example: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How do I compute the perimeter of a shape?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You can’t get the perimeter of a “shape”, but you can compute the perimeter of a square, circle, rectangle, etc.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Square, Circle, and Rectangle are all concrete shapes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“Shape” on the other hand is abstract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So, you will have an abstract method for computing the perimeter of shapes in Shape, but actually define its method bodies in each of the concrete classes</a:t>
            </a:r>
          </a:p>
        </p:txBody>
      </p:sp>
    </p:spTree>
    <p:extLst>
      <p:ext uri="{BB962C8B-B14F-4D97-AF65-F5344CB8AC3E}">
        <p14:creationId xmlns:p14="http://schemas.microsoft.com/office/powerpoint/2010/main" val="182039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Reminder: Inheritance Pitfall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Check to make sure that the downcast makes sense before performing it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Use the </a:t>
            </a:r>
            <a:r>
              <a:rPr lang="en-CA" dirty="0" err="1">
                <a:solidFill>
                  <a:schemeClr val="tx1"/>
                </a:solidFill>
              </a:rPr>
              <a:t>instanceof</a:t>
            </a:r>
            <a:r>
              <a:rPr lang="en-CA" dirty="0">
                <a:solidFill>
                  <a:schemeClr val="tx1"/>
                </a:solidFill>
              </a:rPr>
              <a:t> operator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if (object </a:t>
            </a:r>
            <a:r>
              <a:rPr lang="en-CA" dirty="0" err="1">
                <a:solidFill>
                  <a:schemeClr val="tx1"/>
                </a:solidFill>
              </a:rPr>
              <a:t>instanceof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ClassName</a:t>
            </a:r>
            <a:r>
              <a:rPr lang="en-CA" dirty="0">
                <a:solidFill>
                  <a:schemeClr val="tx1"/>
                </a:solidFill>
              </a:rPr>
              <a:t>){…do stuff}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It will return true if object is an instance of any descendent of </a:t>
            </a:r>
            <a:r>
              <a:rPr lang="en-CA" dirty="0" err="1">
                <a:solidFill>
                  <a:schemeClr val="tx1"/>
                </a:solidFill>
              </a:rPr>
              <a:t>ClassName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09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Another example (see the sample code):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Consider a situation where we have four categories of people: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Children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Students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Workers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Senior Citizens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All of them share some properties or behaviors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Name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Age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Sex</a:t>
            </a:r>
          </a:p>
          <a:p>
            <a:pPr lvl="2"/>
            <a:r>
              <a:rPr lang="en-CA" dirty="0" err="1">
                <a:solidFill>
                  <a:schemeClr val="tx1"/>
                </a:solidFill>
              </a:rPr>
              <a:t>toString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1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77500" lnSpcReduction="20000"/>
          </a:bodyPr>
          <a:lstStyle/>
          <a:p>
            <a:r>
              <a:rPr lang="en-CA" dirty="0">
                <a:solidFill>
                  <a:schemeClr val="tx1"/>
                </a:solidFill>
              </a:rPr>
              <a:t>Another example (see the sample code):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Each of these classes have properties or behaviors that the others do not have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Each child has a property call guardian, a reference to a Human that is their caretaker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Each student has a property </a:t>
            </a:r>
            <a:r>
              <a:rPr lang="en-CA" dirty="0" err="1">
                <a:solidFill>
                  <a:schemeClr val="tx1"/>
                </a:solidFill>
              </a:rPr>
              <a:t>institutionAttended</a:t>
            </a:r>
            <a:r>
              <a:rPr lang="en-CA" dirty="0">
                <a:solidFill>
                  <a:schemeClr val="tx1"/>
                </a:solidFill>
              </a:rPr>
              <a:t>, which gives a String for their current school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Each worker has three properties – workplace, salary, and bonus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Each </a:t>
            </a:r>
            <a:r>
              <a:rPr lang="en-CA" dirty="0" err="1">
                <a:solidFill>
                  <a:schemeClr val="tx1"/>
                </a:solidFill>
              </a:rPr>
              <a:t>seniorCitizen</a:t>
            </a:r>
            <a:r>
              <a:rPr lang="en-CA" dirty="0">
                <a:solidFill>
                  <a:schemeClr val="tx1"/>
                </a:solidFill>
              </a:rPr>
              <a:t> has a </a:t>
            </a:r>
            <a:r>
              <a:rPr lang="en-CA" dirty="0" err="1">
                <a:solidFill>
                  <a:schemeClr val="tx1"/>
                </a:solidFill>
              </a:rPr>
              <a:t>pensionAmount</a:t>
            </a:r>
            <a:endParaRPr lang="en-CA" dirty="0">
              <a:solidFill>
                <a:schemeClr val="tx1"/>
              </a:solidFill>
            </a:endParaRPr>
          </a:p>
          <a:p>
            <a:pPr lvl="2"/>
            <a:r>
              <a:rPr lang="en-CA" dirty="0">
                <a:solidFill>
                  <a:schemeClr val="tx1"/>
                </a:solidFill>
              </a:rPr>
              <a:t>All of these have appropriate getters and setters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Children and Students have no income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The income of a worker is his/her salary plus bonus, the income for a senior citizen is his/her pension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A child or student is never rich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A worker is rich if their income is over $100000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A senior citizen is rich if their pension is over $80000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In our sample code we omitted Student… take the opportunity to practice it yourself! </a:t>
            </a:r>
            <a:r>
              <a:rPr lang="en-CA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29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tx1"/>
                </a:solidFill>
              </a:rPr>
              <a:t>So, our problem is given these descriptions (and with our knowledge of abstract classes), how can we define these classes?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We define a class called Human which includes the properties and capabilities that all of the classes need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name, age, sex, </a:t>
            </a:r>
            <a:r>
              <a:rPr lang="en-CA" dirty="0" err="1">
                <a:solidFill>
                  <a:schemeClr val="tx1"/>
                </a:solidFill>
              </a:rPr>
              <a:t>toString</a:t>
            </a:r>
            <a:r>
              <a:rPr lang="en-CA" dirty="0">
                <a:solidFill>
                  <a:schemeClr val="tx1"/>
                </a:solidFill>
              </a:rPr>
              <a:t>() and income()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income() will be abstract because it should be defined case-by-case (in the concrete subclasses)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We will have a class called Adult which is also abstract, containing an abstract method called </a:t>
            </a:r>
            <a:r>
              <a:rPr lang="en-CA" dirty="0" err="1">
                <a:solidFill>
                  <a:schemeClr val="tx1"/>
                </a:solidFill>
              </a:rPr>
              <a:t>isRich</a:t>
            </a:r>
            <a:r>
              <a:rPr lang="en-CA" dirty="0">
                <a:solidFill>
                  <a:schemeClr val="tx1"/>
                </a:solidFill>
              </a:rPr>
              <a:t>() which will be defined in concrete classes Worker and </a:t>
            </a:r>
            <a:r>
              <a:rPr lang="en-CA" dirty="0" err="1">
                <a:solidFill>
                  <a:schemeClr val="tx1"/>
                </a:solidFill>
              </a:rPr>
              <a:t>SenioCitizen</a:t>
            </a: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Let’s look at the sample code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90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Advantage of abstract classes </a:t>
            </a:r>
            <a:r>
              <a:rPr lang="en-CA" dirty="0" err="1">
                <a:solidFill>
                  <a:schemeClr val="tx1"/>
                </a:solidFill>
              </a:rPr>
              <a:t>wrt</a:t>
            </a:r>
            <a:r>
              <a:rPr lang="en-CA" dirty="0">
                <a:solidFill>
                  <a:schemeClr val="tx1"/>
                </a:solidFill>
              </a:rPr>
              <a:t> polymorphism: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Code becomes much cleaner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We do not need huge switch or if/else constructs to decide which data type we are processing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Adding new classes becomes very easy</a:t>
            </a:r>
          </a:p>
        </p:txBody>
      </p:sp>
    </p:spTree>
    <p:extLst>
      <p:ext uri="{BB962C8B-B14F-4D97-AF65-F5344CB8AC3E}">
        <p14:creationId xmlns:p14="http://schemas.microsoft.com/office/powerpoint/2010/main" val="241532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Inheritance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Problem: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We have different pets that make different sounds when they greet their owners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Our Java application has an array of such objects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We want to display the greetings of all of the animals in the array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Sounds simple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Not nice code when you’re using basic inheritance</a:t>
            </a:r>
          </a:p>
        </p:txBody>
      </p:sp>
    </p:spTree>
    <p:extLst>
      <p:ext uri="{BB962C8B-B14F-4D97-AF65-F5344CB8AC3E}">
        <p14:creationId xmlns:p14="http://schemas.microsoft.com/office/powerpoint/2010/main" val="94978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Inheritance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public class Dog{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private String name;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public Dog(String name){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	this.name = name;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}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public String greet(){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    return “Dog “ + name + “says woof!”;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}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844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Inheritance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public class Cat{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private String name;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public Cat(String name){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	this.name = name;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}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public String greet(){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    return “Cat “ + name + “says meow!”;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}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976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Inheritance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public class Snake{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private String name;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public Snake(String name){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	this.name = name;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}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public String greet(){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    return “Snake “ + name + “doesn’t make 		any sound!”;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}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092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Inheritance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public class </a:t>
            </a:r>
            <a:r>
              <a:rPr lang="en-CA" dirty="0" err="1">
                <a:solidFill>
                  <a:schemeClr val="tx1"/>
                </a:solidFill>
              </a:rPr>
              <a:t>GreetTester</a:t>
            </a:r>
            <a:r>
              <a:rPr lang="en-CA" dirty="0">
                <a:solidFill>
                  <a:schemeClr val="tx1"/>
                </a:solidFill>
              </a:rPr>
              <a:t> 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static void main(String </a:t>
            </a:r>
            <a:r>
              <a:rPr lang="en-CA" dirty="0" err="1">
                <a:solidFill>
                  <a:schemeClr val="tx1"/>
                </a:solidFill>
              </a:rPr>
              <a:t>args</a:t>
            </a:r>
            <a:r>
              <a:rPr lang="en-CA" dirty="0">
                <a:solidFill>
                  <a:schemeClr val="tx1"/>
                </a:solidFill>
              </a:rPr>
              <a:t>[]){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Object animals[] = new Object[4]; // create an array to save 4 objects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String greeting;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animals[0] = new Cat(“Mr. Lilly");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animals[1] = new Dog(“Lola");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animals[2] = new Snake(“</a:t>
            </a:r>
            <a:r>
              <a:rPr lang="en-CA" dirty="0" err="1">
                <a:solidFill>
                  <a:schemeClr val="tx1"/>
                </a:solidFill>
              </a:rPr>
              <a:t>Snakey</a:t>
            </a:r>
            <a:r>
              <a:rPr lang="en-CA" dirty="0">
                <a:solidFill>
                  <a:schemeClr val="tx1"/>
                </a:solidFill>
              </a:rPr>
              <a:t> the Snake");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animals[3] = new Dog(“Cooper");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for (Object </a:t>
            </a:r>
            <a:r>
              <a:rPr lang="en-CA" dirty="0" err="1">
                <a:solidFill>
                  <a:schemeClr val="tx1"/>
                </a:solidFill>
              </a:rPr>
              <a:t>ani</a:t>
            </a:r>
            <a:r>
              <a:rPr lang="en-CA" dirty="0">
                <a:solidFill>
                  <a:schemeClr val="tx1"/>
                </a:solidFill>
              </a:rPr>
              <a:t>: animals){// iterate for every animal in array</a:t>
            </a:r>
          </a:p>
          <a:p>
            <a:pPr marL="850392" lvl="3" indent="0">
              <a:buNone/>
            </a:pPr>
            <a:r>
              <a:rPr lang="en-CA" dirty="0">
                <a:solidFill>
                  <a:schemeClr val="tx1"/>
                </a:solidFill>
              </a:rPr>
              <a:t>if (</a:t>
            </a:r>
            <a:r>
              <a:rPr lang="en-CA" dirty="0" err="1">
                <a:solidFill>
                  <a:schemeClr val="tx1"/>
                </a:solidFill>
              </a:rPr>
              <a:t>ani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instanceof</a:t>
            </a:r>
            <a:r>
              <a:rPr lang="en-CA" dirty="0">
                <a:solidFill>
                  <a:schemeClr val="tx1"/>
                </a:solidFill>
              </a:rPr>
              <a:t> Cat){ // ugly code!!</a:t>
            </a:r>
          </a:p>
          <a:p>
            <a:pPr marL="850392" lvl="3" indent="0">
              <a:buNone/>
            </a:pPr>
            <a:r>
              <a:rPr lang="en-CA" dirty="0">
                <a:solidFill>
                  <a:schemeClr val="tx1"/>
                </a:solidFill>
              </a:rPr>
              <a:t>	greeting = ((Cat)</a:t>
            </a:r>
            <a:r>
              <a:rPr lang="en-CA" dirty="0" err="1">
                <a:solidFill>
                  <a:schemeClr val="tx1"/>
                </a:solidFill>
              </a:rPr>
              <a:t>ani</a:t>
            </a:r>
            <a:r>
              <a:rPr lang="en-CA" dirty="0">
                <a:solidFill>
                  <a:schemeClr val="tx1"/>
                </a:solidFill>
              </a:rPr>
              <a:t>).greet();</a:t>
            </a:r>
          </a:p>
          <a:p>
            <a:pPr marL="850392" lvl="3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err="1">
                <a:solidFill>
                  <a:schemeClr val="tx1"/>
                </a:solidFill>
              </a:rPr>
              <a:t>System.out.println</a:t>
            </a:r>
            <a:r>
              <a:rPr lang="en-CA" dirty="0">
                <a:solidFill>
                  <a:schemeClr val="tx1"/>
                </a:solidFill>
              </a:rPr>
              <a:t>(greeting);</a:t>
            </a:r>
          </a:p>
          <a:p>
            <a:pPr marL="850392" lvl="3" indent="0">
              <a:buNone/>
            </a:pPr>
            <a:r>
              <a:rPr lang="en-CA" dirty="0">
                <a:solidFill>
                  <a:schemeClr val="tx1"/>
                </a:solidFill>
              </a:rPr>
              <a:t>} else if (</a:t>
            </a:r>
            <a:r>
              <a:rPr lang="en-CA" dirty="0" err="1">
                <a:solidFill>
                  <a:schemeClr val="tx1"/>
                </a:solidFill>
              </a:rPr>
              <a:t>ani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instanceof</a:t>
            </a:r>
            <a:r>
              <a:rPr lang="en-CA" dirty="0">
                <a:solidFill>
                  <a:schemeClr val="tx1"/>
                </a:solidFill>
              </a:rPr>
              <a:t> Dog){</a:t>
            </a:r>
          </a:p>
          <a:p>
            <a:pPr marL="850392" lvl="3" indent="0">
              <a:buNone/>
            </a:pPr>
            <a:r>
              <a:rPr lang="en-CA" dirty="0">
                <a:solidFill>
                  <a:schemeClr val="tx1"/>
                </a:solidFill>
              </a:rPr>
              <a:t>	greeting = ((Dog)</a:t>
            </a:r>
            <a:r>
              <a:rPr lang="en-CA" dirty="0" err="1">
                <a:solidFill>
                  <a:schemeClr val="tx1"/>
                </a:solidFill>
              </a:rPr>
              <a:t>ani</a:t>
            </a:r>
            <a:r>
              <a:rPr lang="en-CA" dirty="0">
                <a:solidFill>
                  <a:schemeClr val="tx1"/>
                </a:solidFill>
              </a:rPr>
              <a:t>).greet();</a:t>
            </a:r>
          </a:p>
          <a:p>
            <a:pPr marL="850392" lvl="3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err="1">
                <a:solidFill>
                  <a:schemeClr val="tx1"/>
                </a:solidFill>
              </a:rPr>
              <a:t>System.out.println</a:t>
            </a:r>
            <a:r>
              <a:rPr lang="en-CA" dirty="0">
                <a:solidFill>
                  <a:schemeClr val="tx1"/>
                </a:solidFill>
              </a:rPr>
              <a:t>(greeting);</a:t>
            </a:r>
          </a:p>
          <a:p>
            <a:pPr marL="850392" lvl="3" indent="0">
              <a:buNone/>
            </a:pPr>
            <a:r>
              <a:rPr lang="en-CA" dirty="0">
                <a:solidFill>
                  <a:schemeClr val="tx1"/>
                </a:solidFill>
              </a:rPr>
              <a:t>} else if (</a:t>
            </a:r>
            <a:r>
              <a:rPr lang="en-CA" dirty="0" err="1">
                <a:solidFill>
                  <a:schemeClr val="tx1"/>
                </a:solidFill>
              </a:rPr>
              <a:t>ani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instanceof</a:t>
            </a:r>
            <a:r>
              <a:rPr lang="en-CA" dirty="0">
                <a:solidFill>
                  <a:schemeClr val="tx1"/>
                </a:solidFill>
              </a:rPr>
              <a:t> Snake){</a:t>
            </a:r>
          </a:p>
          <a:p>
            <a:pPr marL="850392" lvl="3" indent="0">
              <a:buNone/>
            </a:pPr>
            <a:r>
              <a:rPr lang="en-CA" dirty="0">
                <a:solidFill>
                  <a:schemeClr val="tx1"/>
                </a:solidFill>
              </a:rPr>
              <a:t>	greeting = ((Snake)</a:t>
            </a:r>
            <a:r>
              <a:rPr lang="en-CA" dirty="0" err="1">
                <a:solidFill>
                  <a:schemeClr val="tx1"/>
                </a:solidFill>
              </a:rPr>
              <a:t>ani</a:t>
            </a:r>
            <a:r>
              <a:rPr lang="en-CA" dirty="0">
                <a:solidFill>
                  <a:schemeClr val="tx1"/>
                </a:solidFill>
              </a:rPr>
              <a:t>).greet();</a:t>
            </a:r>
          </a:p>
          <a:p>
            <a:pPr marL="850392" lvl="3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err="1">
                <a:solidFill>
                  <a:schemeClr val="tx1"/>
                </a:solidFill>
              </a:rPr>
              <a:t>System.out.println</a:t>
            </a:r>
            <a:r>
              <a:rPr lang="en-CA" dirty="0">
                <a:solidFill>
                  <a:schemeClr val="tx1"/>
                </a:solidFill>
              </a:rPr>
              <a:t>(greeting);</a:t>
            </a:r>
          </a:p>
          <a:p>
            <a:pPr marL="850392" lvl="3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  <a:p>
            <a:pPr marL="640080" lvl="2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4016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17627</TotalTime>
  <Words>2607</Words>
  <Application>Microsoft Office PowerPoint</Application>
  <PresentationFormat>On-screen Show (4:3)</PresentationFormat>
  <Paragraphs>341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Century Gothic</vt:lpstr>
      <vt:lpstr>Wingdings</vt:lpstr>
      <vt:lpstr>Wingdings 2</vt:lpstr>
      <vt:lpstr>Austin</vt:lpstr>
      <vt:lpstr>Polymorphism and Abstract Classes</vt:lpstr>
      <vt:lpstr>Outline</vt:lpstr>
      <vt:lpstr>Reminder: Inheritance Pitfall</vt:lpstr>
      <vt:lpstr>Reminder: Inheritance Pitfall</vt:lpstr>
      <vt:lpstr>Inheritance Example</vt:lpstr>
      <vt:lpstr>Inheritance Example</vt:lpstr>
      <vt:lpstr>Inheritance Example</vt:lpstr>
      <vt:lpstr>Inheritance Example</vt:lpstr>
      <vt:lpstr>Inheritance Example</vt:lpstr>
      <vt:lpstr>Inheritance Example</vt:lpstr>
      <vt:lpstr>Introduction to Polymorphism</vt:lpstr>
      <vt:lpstr>Introduction to Polymorphism</vt:lpstr>
      <vt:lpstr>Introduction to Polymorphism</vt:lpstr>
      <vt:lpstr>Late Binding</vt:lpstr>
      <vt:lpstr>Late Binding</vt:lpstr>
      <vt:lpstr>Polymorphism</vt:lpstr>
      <vt:lpstr>Polymorphism</vt:lpstr>
      <vt:lpstr>Polymorphism – What’s the Result?</vt:lpstr>
      <vt:lpstr>Polymorphism – What’s the Result?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Abstract Classes</vt:lpstr>
      <vt:lpstr>Abstract Classes</vt:lpstr>
      <vt:lpstr>Abstract Classes</vt:lpstr>
      <vt:lpstr>Abstract Classes</vt:lpstr>
      <vt:lpstr>Abstract Classes</vt:lpstr>
      <vt:lpstr>Abstract Classes</vt:lpstr>
      <vt:lpstr>Abstract Classes</vt:lpstr>
      <vt:lpstr>Abstract Classes</vt:lpstr>
      <vt:lpstr>Abstract Classes</vt:lpstr>
      <vt:lpstr>Abstract Classes</vt:lpstr>
      <vt:lpstr>Abstract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s</dc:creator>
  <cp:lastModifiedBy>r s</cp:lastModifiedBy>
  <cp:revision>871</cp:revision>
  <dcterms:created xsi:type="dcterms:W3CDTF">2006-08-16T00:00:00Z</dcterms:created>
  <dcterms:modified xsi:type="dcterms:W3CDTF">2017-06-13T00:01:03Z</dcterms:modified>
</cp:coreProperties>
</file>