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2" r:id="rId4"/>
    <p:sldId id="293" r:id="rId5"/>
    <p:sldId id="294" r:id="rId6"/>
    <p:sldId id="295" r:id="rId7"/>
    <p:sldId id="296" r:id="rId8"/>
    <p:sldId id="297" r:id="rId9"/>
    <p:sldId id="298" r:id="rId10"/>
    <p:sldId id="299" r:id="rId11"/>
    <p:sldId id="300" r:id="rId12"/>
    <p:sldId id="301" r:id="rId13"/>
    <p:sldId id="302" r:id="rId14"/>
    <p:sldId id="303" r:id="rId15"/>
    <p:sldId id="305" r:id="rId16"/>
    <p:sldId id="304" r:id="rId17"/>
    <p:sldId id="306" r:id="rId18"/>
    <p:sldId id="307" r:id="rId19"/>
    <p:sldId id="308" r:id="rId20"/>
    <p:sldId id="309" r:id="rId21"/>
    <p:sldId id="310" r:id="rId22"/>
    <p:sldId id="311" r:id="rId23"/>
    <p:sldId id="314" r:id="rId24"/>
    <p:sldId id="315" r:id="rId25"/>
    <p:sldId id="316" r:id="rId26"/>
    <p:sldId id="317" r:id="rId27"/>
    <p:sldId id="318" r:id="rId28"/>
    <p:sldId id="319" r:id="rId29"/>
    <p:sldId id="320" r:id="rId30"/>
    <p:sldId id="321" r:id="rId31"/>
    <p:sldId id="322" r:id="rId32"/>
    <p:sldId id="323" r:id="rId33"/>
    <p:sldId id="324" r:id="rId34"/>
    <p:sldId id="325" r:id="rId35"/>
    <p:sldId id="326" r:id="rId36"/>
    <p:sldId id="327" r:id="rId37"/>
    <p:sldId id="328"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D8BD707-D9CF-40AE-B4C6-C98DA3205C09}" type="datetimeFigureOut">
              <a:rPr lang="en-US" smtClean="0"/>
              <a:pPr/>
              <a:t>6/20/2017</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6F15528-21DE-4FAA-801E-634DDDAF4B2B}"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6/20/2017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6/20/2017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6/20/2017</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a:t>Click to edit Master title style</a:t>
            </a:r>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a:t>Click to edit Master title style</a:t>
            </a:r>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6/20/2017</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D8BD707-D9CF-40AE-B4C6-C98DA3205C09}" type="datetimeFigureOut">
              <a:rPr lang="en-US" smtClean="0"/>
              <a:pPr/>
              <a:t>6/20/2017</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33365" y="2641240"/>
            <a:ext cx="3313355" cy="1702160"/>
          </a:xfrm>
        </p:spPr>
        <p:txBody>
          <a:bodyPr>
            <a:normAutofit fontScale="90000"/>
          </a:bodyPr>
          <a:lstStyle/>
          <a:p>
            <a:r>
              <a:rPr lang="en-CA" dirty="0"/>
              <a:t>Interfaces and Inner Classes</a:t>
            </a:r>
          </a:p>
        </p:txBody>
      </p:sp>
      <p:sp>
        <p:nvSpPr>
          <p:cNvPr id="3" name="Subtitle 2"/>
          <p:cNvSpPr>
            <a:spLocks noGrp="1"/>
          </p:cNvSpPr>
          <p:nvPr>
            <p:ph type="subTitle" idx="1"/>
          </p:nvPr>
        </p:nvSpPr>
        <p:spPr>
          <a:xfrm>
            <a:off x="4733365" y="4876800"/>
            <a:ext cx="3309803" cy="1260629"/>
          </a:xfrm>
        </p:spPr>
        <p:txBody>
          <a:bodyPr>
            <a:normAutofit lnSpcReduction="10000"/>
          </a:bodyPr>
          <a:lstStyle/>
          <a:p>
            <a:r>
              <a:rPr lang="en-CA" dirty="0"/>
              <a:t>Ryan Scott</a:t>
            </a:r>
          </a:p>
          <a:p>
            <a:r>
              <a:rPr lang="en-CA" dirty="0"/>
              <a:t>PhD Student</a:t>
            </a:r>
            <a:br>
              <a:rPr lang="en-CA" dirty="0"/>
            </a:br>
            <a:r>
              <a:rPr lang="en-CA" dirty="0"/>
              <a:t>Computer Science</a:t>
            </a:r>
          </a:p>
          <a:p>
            <a:r>
              <a:rPr lang="en-CA" dirty="0"/>
              <a:t>University of Windsor</a:t>
            </a:r>
          </a:p>
        </p:txBody>
      </p:sp>
      <p:sp>
        <p:nvSpPr>
          <p:cNvPr id="4" name="Subtitle 2"/>
          <p:cNvSpPr txBox="1">
            <a:spLocks/>
          </p:cNvSpPr>
          <p:nvPr/>
        </p:nvSpPr>
        <p:spPr>
          <a:xfrm>
            <a:off x="4765895" y="762000"/>
            <a:ext cx="3309803" cy="1260629"/>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accent1"/>
              </a:buClr>
              <a:buSzPct val="76000"/>
              <a:buFont typeface="Wingdings 2" pitchFamily="18" charset="2"/>
              <a:buNone/>
              <a:defRPr sz="1800" kern="1200">
                <a:solidFill>
                  <a:srgbClr val="424242"/>
                </a:solidFill>
                <a:latin typeface="+mn-lt"/>
                <a:ea typeface="+mn-ea"/>
                <a:cs typeface="+mn-cs"/>
              </a:defRPr>
            </a:lvl1pPr>
            <a:lvl2pPr marL="457200" indent="0" algn="ctr" defTabSz="914400" rtl="0" eaLnBrk="1" latinLnBrk="0" hangingPunct="1">
              <a:spcBef>
                <a:spcPct val="20000"/>
              </a:spcBef>
              <a:buClr>
                <a:schemeClr val="accent1"/>
              </a:buClr>
              <a:buSzPct val="76000"/>
              <a:buFont typeface="Wingdings 2"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76000"/>
              <a:buFont typeface="Wingdings 2"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SzPct val="76000"/>
              <a:buFont typeface="Wingdings 2"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76000"/>
              <a:buFont typeface="Wingdings 2" pitchFamily="18" charset="2"/>
              <a:buNone/>
              <a:defRPr sz="16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9pPr>
          </a:lstStyle>
          <a:p>
            <a:r>
              <a:rPr lang="en-CA" dirty="0">
                <a:solidFill>
                  <a:schemeClr val="bg1"/>
                </a:solidFill>
              </a:rPr>
              <a:t>03-60-212</a:t>
            </a:r>
            <a:br>
              <a:rPr lang="en-CA" dirty="0">
                <a:solidFill>
                  <a:schemeClr val="bg1"/>
                </a:solidFill>
              </a:rPr>
            </a:br>
            <a:endParaRPr lang="en-CA" dirty="0">
              <a:solidFill>
                <a:schemeClr val="bg1"/>
              </a:solidFill>
            </a:endParaRPr>
          </a:p>
          <a:p>
            <a:r>
              <a:rPr lang="en-CA" dirty="0">
                <a:solidFill>
                  <a:schemeClr val="bg1"/>
                </a:solidFill>
              </a:rPr>
              <a:t>Object-Oriented Programming in Java</a:t>
            </a:r>
          </a:p>
        </p:txBody>
      </p:sp>
    </p:spTree>
    <p:extLst>
      <p:ext uri="{BB962C8B-B14F-4D97-AF65-F5344CB8AC3E}">
        <p14:creationId xmlns:p14="http://schemas.microsoft.com/office/powerpoint/2010/main" val="1753185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Interfaces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An interface and all of its headings should be declared </a:t>
            </a:r>
            <a:r>
              <a:rPr lang="en-CA" dirty="0">
                <a:solidFill>
                  <a:srgbClr val="FF0000"/>
                </a:solidFill>
              </a:rPr>
              <a:t>public</a:t>
            </a:r>
          </a:p>
          <a:p>
            <a:pPr lvl="1"/>
            <a:r>
              <a:rPr lang="en-CA" dirty="0">
                <a:solidFill>
                  <a:schemeClr val="tx1"/>
                </a:solidFill>
              </a:rPr>
              <a:t>They cannot be given private, protected, or package access</a:t>
            </a:r>
          </a:p>
          <a:p>
            <a:r>
              <a:rPr lang="en-CA" dirty="0">
                <a:solidFill>
                  <a:schemeClr val="tx1"/>
                </a:solidFill>
              </a:rPr>
              <a:t>When a class implements an interface, it must make </a:t>
            </a:r>
            <a:r>
              <a:rPr lang="en-CA" dirty="0">
                <a:solidFill>
                  <a:srgbClr val="FF0000"/>
                </a:solidFill>
              </a:rPr>
              <a:t>all the interface methods public as well</a:t>
            </a:r>
          </a:p>
          <a:p>
            <a:r>
              <a:rPr lang="en-CA" dirty="0">
                <a:solidFill>
                  <a:schemeClr val="tx1"/>
                </a:solidFill>
              </a:rPr>
              <a:t>Because an interface is a type, </a:t>
            </a:r>
            <a:r>
              <a:rPr lang="en-CA" dirty="0">
                <a:solidFill>
                  <a:srgbClr val="FF0000"/>
                </a:solidFill>
              </a:rPr>
              <a:t>a method may be written with a parameter of an interface type</a:t>
            </a:r>
          </a:p>
          <a:p>
            <a:pPr lvl="1"/>
            <a:r>
              <a:rPr lang="en-CA" dirty="0">
                <a:solidFill>
                  <a:schemeClr val="tx1"/>
                </a:solidFill>
              </a:rPr>
              <a:t>That parameter will accept as an argument an object of any class that implements the interface</a:t>
            </a:r>
          </a:p>
        </p:txBody>
      </p:sp>
    </p:spTree>
    <p:extLst>
      <p:ext uri="{BB962C8B-B14F-4D97-AF65-F5344CB8AC3E}">
        <p14:creationId xmlns:p14="http://schemas.microsoft.com/office/powerpoint/2010/main" val="853034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Interfaces</a:t>
            </a:r>
          </a:p>
        </p:txBody>
      </p:sp>
      <p:sp>
        <p:nvSpPr>
          <p:cNvPr id="3" name="Content Placeholder 2"/>
          <p:cNvSpPr>
            <a:spLocks noGrp="1"/>
          </p:cNvSpPr>
          <p:nvPr>
            <p:ph idx="1"/>
          </p:nvPr>
        </p:nvSpPr>
        <p:spPr>
          <a:xfrm>
            <a:off x="685800" y="1752600"/>
            <a:ext cx="7772400" cy="4724400"/>
          </a:xfrm>
        </p:spPr>
        <p:txBody>
          <a:bodyPr>
            <a:normAutofit fontScale="85000" lnSpcReduction="20000"/>
          </a:bodyPr>
          <a:lstStyle/>
          <a:p>
            <a:r>
              <a:rPr lang="en-CA" dirty="0">
                <a:solidFill>
                  <a:schemeClr val="tx1"/>
                </a:solidFill>
              </a:rPr>
              <a:t>An interface already defined in Java:</a:t>
            </a:r>
          </a:p>
          <a:p>
            <a:pPr marL="68580" indent="0">
              <a:buNone/>
            </a:pPr>
            <a:endParaRPr lang="en-CA" dirty="0">
              <a:solidFill>
                <a:schemeClr val="tx1"/>
              </a:solidFill>
            </a:endParaRPr>
          </a:p>
          <a:p>
            <a:pPr marL="365760" lvl="1" indent="0">
              <a:buNone/>
            </a:pPr>
            <a:r>
              <a:rPr lang="en-CA" dirty="0">
                <a:solidFill>
                  <a:schemeClr val="tx1"/>
                </a:solidFill>
              </a:rPr>
              <a:t>public interface ActionListener{</a:t>
            </a:r>
          </a:p>
          <a:p>
            <a:pPr marL="365760" lvl="1" indent="0">
              <a:buNone/>
            </a:pPr>
            <a:r>
              <a:rPr lang="en-CA" dirty="0">
                <a:solidFill>
                  <a:schemeClr val="tx1"/>
                </a:solidFill>
              </a:rPr>
              <a:t>	public void </a:t>
            </a:r>
            <a:r>
              <a:rPr lang="en-CA" dirty="0" err="1">
                <a:solidFill>
                  <a:schemeClr val="tx1"/>
                </a:solidFill>
              </a:rPr>
              <a:t>actionPerformed</a:t>
            </a:r>
            <a:r>
              <a:rPr lang="en-CA" dirty="0">
                <a:solidFill>
                  <a:schemeClr val="tx1"/>
                </a:solidFill>
              </a:rPr>
              <a:t>(</a:t>
            </a:r>
            <a:r>
              <a:rPr lang="en-CA" dirty="0" err="1">
                <a:solidFill>
                  <a:schemeClr val="tx1"/>
                </a:solidFill>
              </a:rPr>
              <a:t>ActionEvent</a:t>
            </a:r>
            <a:r>
              <a:rPr lang="en-CA" dirty="0">
                <a:solidFill>
                  <a:schemeClr val="tx1"/>
                </a:solidFill>
              </a:rPr>
              <a:t> e);</a:t>
            </a:r>
          </a:p>
          <a:p>
            <a:pPr marL="365760" lvl="1" indent="0">
              <a:buNone/>
            </a:pPr>
            <a:r>
              <a:rPr lang="en-CA" dirty="0">
                <a:solidFill>
                  <a:schemeClr val="tx1"/>
                </a:solidFill>
              </a:rPr>
              <a:t>}</a:t>
            </a:r>
          </a:p>
          <a:p>
            <a:endParaRPr lang="en-CA" dirty="0">
              <a:solidFill>
                <a:schemeClr val="tx1"/>
              </a:solidFill>
            </a:endParaRPr>
          </a:p>
          <a:p>
            <a:r>
              <a:rPr lang="en-CA" dirty="0">
                <a:solidFill>
                  <a:schemeClr val="tx1"/>
                </a:solidFill>
              </a:rPr>
              <a:t>Any concrete class C implementing ActionListener must include the definition of the </a:t>
            </a:r>
            <a:r>
              <a:rPr lang="en-CA" dirty="0" err="1">
                <a:solidFill>
                  <a:schemeClr val="tx1"/>
                </a:solidFill>
              </a:rPr>
              <a:t>actionPerformed</a:t>
            </a:r>
            <a:r>
              <a:rPr lang="en-CA" dirty="0">
                <a:solidFill>
                  <a:schemeClr val="tx1"/>
                </a:solidFill>
              </a:rPr>
              <a:t> method with exactly the same signature and return type</a:t>
            </a:r>
          </a:p>
          <a:p>
            <a:pPr lvl="1"/>
            <a:r>
              <a:rPr lang="en-CA" dirty="0">
                <a:solidFill>
                  <a:schemeClr val="tx1"/>
                </a:solidFill>
              </a:rPr>
              <a:t>When the action listener uses an object of class C, the object C must be able to handle the event</a:t>
            </a:r>
          </a:p>
          <a:p>
            <a:pPr lvl="1"/>
            <a:r>
              <a:rPr lang="en-CA" dirty="0">
                <a:solidFill>
                  <a:schemeClr val="tx1"/>
                </a:solidFill>
              </a:rPr>
              <a:t>This guarantee is provided because, since C implements ActionListener, it must have a definition for </a:t>
            </a:r>
            <a:r>
              <a:rPr lang="en-CA" dirty="0" err="1">
                <a:solidFill>
                  <a:schemeClr val="tx1"/>
                </a:solidFill>
              </a:rPr>
              <a:t>actionPerformed</a:t>
            </a:r>
            <a:endParaRPr lang="en-CA" dirty="0">
              <a:solidFill>
                <a:schemeClr val="tx1"/>
              </a:solidFill>
            </a:endParaRPr>
          </a:p>
          <a:p>
            <a:pPr lvl="1"/>
            <a:r>
              <a:rPr lang="en-CA" dirty="0">
                <a:solidFill>
                  <a:schemeClr val="tx1"/>
                </a:solidFill>
              </a:rPr>
              <a:t>Abstract classes can implement interfaces, and they need not specify the definition of interface methods (only concrete classes do)</a:t>
            </a:r>
          </a:p>
        </p:txBody>
      </p:sp>
    </p:spTree>
    <p:extLst>
      <p:ext uri="{BB962C8B-B14F-4D97-AF65-F5344CB8AC3E}">
        <p14:creationId xmlns:p14="http://schemas.microsoft.com/office/powerpoint/2010/main" val="2182276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Interfaces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Example: The Ordered Interface</a:t>
            </a:r>
          </a:p>
          <a:p>
            <a:endParaRPr lang="en-CA" dirty="0">
              <a:solidFill>
                <a:schemeClr val="tx1"/>
              </a:solidFill>
            </a:endParaRPr>
          </a:p>
          <a:p>
            <a:pPr marL="365760" lvl="1" indent="0">
              <a:buNone/>
            </a:pPr>
            <a:r>
              <a:rPr lang="en-CA" dirty="0">
                <a:solidFill>
                  <a:schemeClr val="tx1"/>
                </a:solidFill>
              </a:rPr>
              <a:t>public interface Ordered{</a:t>
            </a:r>
          </a:p>
          <a:p>
            <a:pPr marL="365760" lvl="1" indent="0">
              <a:buNone/>
            </a:pPr>
            <a:r>
              <a:rPr lang="en-CA" dirty="0">
                <a:solidFill>
                  <a:schemeClr val="tx1"/>
                </a:solidFill>
              </a:rPr>
              <a:t>	public </a:t>
            </a:r>
            <a:r>
              <a:rPr lang="en-CA" dirty="0" err="1">
                <a:solidFill>
                  <a:schemeClr val="tx1"/>
                </a:solidFill>
              </a:rPr>
              <a:t>boolean</a:t>
            </a:r>
            <a:r>
              <a:rPr lang="en-CA" dirty="0">
                <a:solidFill>
                  <a:schemeClr val="tx1"/>
                </a:solidFill>
              </a:rPr>
              <a:t> precedes(Object other);</a:t>
            </a:r>
          </a:p>
          <a:p>
            <a:pPr marL="365760" lvl="1" indent="0">
              <a:buNone/>
            </a:pPr>
            <a:r>
              <a:rPr lang="en-CA" dirty="0">
                <a:solidFill>
                  <a:schemeClr val="tx1"/>
                </a:solidFill>
              </a:rPr>
              <a:t>	public </a:t>
            </a:r>
            <a:r>
              <a:rPr lang="en-CA" dirty="0" err="1">
                <a:solidFill>
                  <a:schemeClr val="tx1"/>
                </a:solidFill>
              </a:rPr>
              <a:t>boolean</a:t>
            </a:r>
            <a:r>
              <a:rPr lang="en-CA" dirty="0">
                <a:solidFill>
                  <a:schemeClr val="tx1"/>
                </a:solidFill>
              </a:rPr>
              <a:t> follows(Object other);</a:t>
            </a:r>
          </a:p>
          <a:p>
            <a:pPr marL="365760" lvl="1" indent="0">
              <a:buNone/>
            </a:pPr>
            <a:endParaRPr lang="en-CA" dirty="0">
              <a:solidFill>
                <a:schemeClr val="tx1"/>
              </a:solidFill>
            </a:endParaRPr>
          </a:p>
          <a:p>
            <a:pPr marL="365760" lvl="1" indent="0">
              <a:buNone/>
            </a:pPr>
            <a:r>
              <a:rPr lang="en-CA" dirty="0">
                <a:solidFill>
                  <a:schemeClr val="tx1"/>
                </a:solidFill>
              </a:rPr>
              <a:t>	/*for a pair of objects o1 and o2, ensure that</a:t>
            </a:r>
          </a:p>
          <a:p>
            <a:pPr marL="365760" lvl="1" indent="0">
              <a:buNone/>
            </a:pPr>
            <a:r>
              <a:rPr lang="en-CA" dirty="0">
                <a:solidFill>
                  <a:schemeClr val="tx1"/>
                </a:solidFill>
              </a:rPr>
              <a:t>	o1.follows(o2) == o2.precedes(o1) */</a:t>
            </a:r>
          </a:p>
          <a:p>
            <a:pPr marL="365760" lvl="1" indent="0">
              <a:buNone/>
            </a:pPr>
            <a:r>
              <a:rPr lang="en-CA" dirty="0">
                <a:solidFill>
                  <a:schemeClr val="tx1"/>
                </a:solidFill>
              </a:rPr>
              <a:t>}</a:t>
            </a:r>
          </a:p>
        </p:txBody>
      </p:sp>
    </p:spTree>
    <p:extLst>
      <p:ext uri="{BB962C8B-B14F-4D97-AF65-F5344CB8AC3E}">
        <p14:creationId xmlns:p14="http://schemas.microsoft.com/office/powerpoint/2010/main" val="845946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Interfaces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rgbClr val="FF0000"/>
                </a:solidFill>
              </a:rPr>
              <a:t>To implement an interface, a concrete class must do two things</a:t>
            </a:r>
          </a:p>
          <a:p>
            <a:pPr lvl="1"/>
            <a:r>
              <a:rPr lang="en-CA" dirty="0">
                <a:solidFill>
                  <a:schemeClr val="tx1"/>
                </a:solidFill>
              </a:rPr>
              <a:t>It must include the phrase “implements </a:t>
            </a:r>
            <a:r>
              <a:rPr lang="en-CA" dirty="0" err="1">
                <a:solidFill>
                  <a:schemeClr val="tx1"/>
                </a:solidFill>
              </a:rPr>
              <a:t>InterfaceName</a:t>
            </a:r>
            <a:r>
              <a:rPr lang="en-CA" dirty="0">
                <a:solidFill>
                  <a:schemeClr val="tx1"/>
                </a:solidFill>
              </a:rPr>
              <a:t>” at the start of its class definition</a:t>
            </a:r>
          </a:p>
          <a:p>
            <a:pPr lvl="2"/>
            <a:r>
              <a:rPr lang="en-CA" dirty="0">
                <a:solidFill>
                  <a:schemeClr val="tx1"/>
                </a:solidFill>
              </a:rPr>
              <a:t>If more than one interface is implemented, each is listed and separated by commas</a:t>
            </a:r>
          </a:p>
          <a:p>
            <a:pPr lvl="1"/>
            <a:r>
              <a:rPr lang="en-CA" dirty="0">
                <a:solidFill>
                  <a:schemeClr val="tx1"/>
                </a:solidFill>
              </a:rPr>
              <a:t>The class must implement (read as “define”) all the methods listed in the definition(s) of the interface(s)</a:t>
            </a:r>
          </a:p>
          <a:p>
            <a:r>
              <a:rPr lang="en-CA" dirty="0">
                <a:solidFill>
                  <a:schemeClr val="tx1"/>
                </a:solidFill>
              </a:rPr>
              <a:t>Note the use of Object as the parameter type in the following examples</a:t>
            </a:r>
          </a:p>
        </p:txBody>
      </p:sp>
    </p:spTree>
    <p:extLst>
      <p:ext uri="{BB962C8B-B14F-4D97-AF65-F5344CB8AC3E}">
        <p14:creationId xmlns:p14="http://schemas.microsoft.com/office/powerpoint/2010/main" val="3237958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Interfaces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Example: </a:t>
            </a:r>
            <a:r>
              <a:rPr lang="en-CA" dirty="0" err="1">
                <a:solidFill>
                  <a:schemeClr val="tx1"/>
                </a:solidFill>
              </a:rPr>
              <a:t>OrderedHourlyEmployee</a:t>
            </a:r>
            <a:endParaRPr lang="en-CA" dirty="0">
              <a:solidFill>
                <a:schemeClr val="tx1"/>
              </a:solidFill>
            </a:endParaRPr>
          </a:p>
        </p:txBody>
      </p:sp>
      <p:pic>
        <p:nvPicPr>
          <p:cNvPr id="4" name="Picture 3">
            <a:extLst>
              <a:ext uri="{FF2B5EF4-FFF2-40B4-BE49-F238E27FC236}">
                <a16:creationId xmlns:a16="http://schemas.microsoft.com/office/drawing/2014/main" id="{FCF601C3-5FAA-45C2-8797-0DC0BE419F81}"/>
              </a:ext>
            </a:extLst>
          </p:cNvPr>
          <p:cNvPicPr>
            <a:picLocks noChangeAspect="1"/>
          </p:cNvPicPr>
          <p:nvPr/>
        </p:nvPicPr>
        <p:blipFill>
          <a:blip r:embed="rId2"/>
          <a:stretch>
            <a:fillRect/>
          </a:stretch>
        </p:blipFill>
        <p:spPr>
          <a:xfrm>
            <a:off x="1295471" y="2476499"/>
            <a:ext cx="6520781" cy="3276601"/>
          </a:xfrm>
          <a:prstGeom prst="rect">
            <a:avLst/>
          </a:prstGeom>
        </p:spPr>
      </p:pic>
    </p:spTree>
    <p:extLst>
      <p:ext uri="{BB962C8B-B14F-4D97-AF65-F5344CB8AC3E}">
        <p14:creationId xmlns:p14="http://schemas.microsoft.com/office/powerpoint/2010/main" val="838767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Interfaces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Example: </a:t>
            </a:r>
            <a:r>
              <a:rPr lang="en-CA" dirty="0" err="1">
                <a:solidFill>
                  <a:schemeClr val="tx1"/>
                </a:solidFill>
              </a:rPr>
              <a:t>OrderedHourlyEmployee</a:t>
            </a:r>
            <a:r>
              <a:rPr lang="en-CA" dirty="0">
                <a:solidFill>
                  <a:schemeClr val="tx1"/>
                </a:solidFill>
              </a:rPr>
              <a:t> (cont’d)</a:t>
            </a:r>
          </a:p>
        </p:txBody>
      </p:sp>
      <p:pic>
        <p:nvPicPr>
          <p:cNvPr id="5" name="Picture 4">
            <a:extLst>
              <a:ext uri="{FF2B5EF4-FFF2-40B4-BE49-F238E27FC236}">
                <a16:creationId xmlns:a16="http://schemas.microsoft.com/office/drawing/2014/main" id="{89B6E83A-5D47-4639-9020-26E4C803CEA1}"/>
              </a:ext>
            </a:extLst>
          </p:cNvPr>
          <p:cNvPicPr>
            <a:picLocks noChangeAspect="1"/>
          </p:cNvPicPr>
          <p:nvPr/>
        </p:nvPicPr>
        <p:blipFill>
          <a:blip r:embed="rId2"/>
          <a:stretch>
            <a:fillRect/>
          </a:stretch>
        </p:blipFill>
        <p:spPr>
          <a:xfrm>
            <a:off x="1060405" y="2407988"/>
            <a:ext cx="7023189" cy="3413623"/>
          </a:xfrm>
          <a:prstGeom prst="rect">
            <a:avLst/>
          </a:prstGeom>
        </p:spPr>
      </p:pic>
    </p:spTree>
    <p:extLst>
      <p:ext uri="{BB962C8B-B14F-4D97-AF65-F5344CB8AC3E}">
        <p14:creationId xmlns:p14="http://schemas.microsoft.com/office/powerpoint/2010/main" val="1854286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Interfaces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As mentioned earlier, </a:t>
            </a:r>
            <a:r>
              <a:rPr lang="en-CA" dirty="0">
                <a:solidFill>
                  <a:srgbClr val="FF0000"/>
                </a:solidFill>
              </a:rPr>
              <a:t>abstract classes may implement any number of interfaces</a:t>
            </a:r>
          </a:p>
          <a:p>
            <a:pPr lvl="1"/>
            <a:r>
              <a:rPr lang="en-CA" dirty="0">
                <a:solidFill>
                  <a:schemeClr val="tx1"/>
                </a:solidFill>
              </a:rPr>
              <a:t>You may give definitions of the interfaces’ methods inside the abstract class, or you may leave them as abstract and define them in concrete classes</a:t>
            </a:r>
          </a:p>
          <a:p>
            <a:pPr lvl="1"/>
            <a:r>
              <a:rPr lang="en-CA" dirty="0">
                <a:solidFill>
                  <a:schemeClr val="tx1"/>
                </a:solidFill>
              </a:rPr>
              <a:t>A concrete class </a:t>
            </a:r>
            <a:r>
              <a:rPr lang="en-CA" dirty="0">
                <a:solidFill>
                  <a:srgbClr val="FF0000"/>
                </a:solidFill>
              </a:rPr>
              <a:t>must </a:t>
            </a:r>
            <a:r>
              <a:rPr lang="en-CA" dirty="0">
                <a:solidFill>
                  <a:schemeClr val="tx1"/>
                </a:solidFill>
              </a:rPr>
              <a:t>give the definitions for all the method headings given in the abstract class and the interface</a:t>
            </a:r>
          </a:p>
        </p:txBody>
      </p:sp>
    </p:spTree>
    <p:extLst>
      <p:ext uri="{BB962C8B-B14F-4D97-AF65-F5344CB8AC3E}">
        <p14:creationId xmlns:p14="http://schemas.microsoft.com/office/powerpoint/2010/main" val="3183393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Interfaces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Example: </a:t>
            </a:r>
            <a:r>
              <a:rPr lang="en-CA" dirty="0" err="1">
                <a:solidFill>
                  <a:schemeClr val="tx1"/>
                </a:solidFill>
              </a:rPr>
              <a:t>MyAbstractClass</a:t>
            </a:r>
            <a:endParaRPr lang="en-CA" dirty="0">
              <a:solidFill>
                <a:schemeClr val="tx1"/>
              </a:solidFill>
            </a:endParaRPr>
          </a:p>
        </p:txBody>
      </p:sp>
      <p:pic>
        <p:nvPicPr>
          <p:cNvPr id="4" name="Picture 3">
            <a:extLst>
              <a:ext uri="{FF2B5EF4-FFF2-40B4-BE49-F238E27FC236}">
                <a16:creationId xmlns:a16="http://schemas.microsoft.com/office/drawing/2014/main" id="{69BDF58E-DA72-45F6-A2B8-A6A5936E80FD}"/>
              </a:ext>
            </a:extLst>
          </p:cNvPr>
          <p:cNvPicPr>
            <a:picLocks noChangeAspect="1"/>
          </p:cNvPicPr>
          <p:nvPr/>
        </p:nvPicPr>
        <p:blipFill>
          <a:blip r:embed="rId2"/>
          <a:stretch>
            <a:fillRect/>
          </a:stretch>
        </p:blipFill>
        <p:spPr>
          <a:xfrm>
            <a:off x="1814812" y="2438400"/>
            <a:ext cx="5514375" cy="3861200"/>
          </a:xfrm>
          <a:prstGeom prst="rect">
            <a:avLst/>
          </a:prstGeom>
        </p:spPr>
      </p:pic>
    </p:spTree>
    <p:extLst>
      <p:ext uri="{BB962C8B-B14F-4D97-AF65-F5344CB8AC3E}">
        <p14:creationId xmlns:p14="http://schemas.microsoft.com/office/powerpoint/2010/main" val="1432202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Interfaces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An interface that is very useful to define:</a:t>
            </a:r>
          </a:p>
          <a:p>
            <a:pPr lvl="1"/>
            <a:r>
              <a:rPr lang="en-CA" dirty="0">
                <a:solidFill>
                  <a:srgbClr val="FF0000"/>
                </a:solidFill>
              </a:rPr>
              <a:t>Sortable</a:t>
            </a:r>
            <a:r>
              <a:rPr lang="en-CA" dirty="0">
                <a:solidFill>
                  <a:schemeClr val="tx1"/>
                </a:solidFill>
              </a:rPr>
              <a:t> (as in, any object that implements this interface is able to be sorted given some implementations of sorting algorithms)</a:t>
            </a:r>
          </a:p>
          <a:p>
            <a:pPr lvl="1"/>
            <a:endParaRPr lang="en-CA" dirty="0">
              <a:solidFill>
                <a:schemeClr val="tx1"/>
              </a:solidFill>
            </a:endParaRPr>
          </a:p>
          <a:p>
            <a:pPr marL="365760" lvl="1" indent="0">
              <a:buNone/>
            </a:pPr>
            <a:r>
              <a:rPr lang="en-CA" dirty="0">
                <a:solidFill>
                  <a:schemeClr val="tx1"/>
                </a:solidFill>
              </a:rPr>
              <a:t>public interface Sortable {</a:t>
            </a:r>
          </a:p>
          <a:p>
            <a:pPr marL="365760" lvl="1" indent="0">
              <a:buNone/>
            </a:pPr>
            <a:r>
              <a:rPr lang="en-CA" dirty="0">
                <a:solidFill>
                  <a:schemeClr val="tx1"/>
                </a:solidFill>
              </a:rPr>
              <a:t>	 public </a:t>
            </a:r>
            <a:r>
              <a:rPr lang="en-CA" dirty="0" err="1">
                <a:solidFill>
                  <a:schemeClr val="tx1"/>
                </a:solidFill>
              </a:rPr>
              <a:t>boolean</a:t>
            </a:r>
            <a:r>
              <a:rPr lang="en-CA" dirty="0">
                <a:solidFill>
                  <a:schemeClr val="tx1"/>
                </a:solidFill>
              </a:rPr>
              <a:t> </a:t>
            </a:r>
            <a:r>
              <a:rPr lang="en-CA" dirty="0" err="1">
                <a:solidFill>
                  <a:schemeClr val="tx1"/>
                </a:solidFill>
              </a:rPr>
              <a:t>lessThan</a:t>
            </a:r>
            <a:r>
              <a:rPr lang="en-CA" dirty="0">
                <a:solidFill>
                  <a:schemeClr val="tx1"/>
                </a:solidFill>
              </a:rPr>
              <a:t>(Sortable </a:t>
            </a:r>
            <a:r>
              <a:rPr lang="en-CA" dirty="0" err="1">
                <a:solidFill>
                  <a:schemeClr val="tx1"/>
                </a:solidFill>
              </a:rPr>
              <a:t>anObject</a:t>
            </a:r>
            <a:r>
              <a:rPr lang="en-CA" dirty="0">
                <a:solidFill>
                  <a:schemeClr val="tx1"/>
                </a:solidFill>
              </a:rPr>
              <a:t>);</a:t>
            </a:r>
          </a:p>
          <a:p>
            <a:pPr marL="640080" lvl="2" indent="0">
              <a:buNone/>
            </a:pPr>
            <a:r>
              <a:rPr lang="en-CA" dirty="0">
                <a:solidFill>
                  <a:schemeClr val="tx1"/>
                </a:solidFill>
              </a:rPr>
              <a:t>	/* You can add as many abstract methods as you 	want. You may also add some public final static data 	as well. Nothing else is allowed. Store, as usual, in file 	Sortable.java*/ </a:t>
            </a:r>
          </a:p>
          <a:p>
            <a:pPr marL="365760" lvl="1" indent="0">
              <a:buNone/>
            </a:pPr>
            <a:r>
              <a:rPr lang="en-CA" dirty="0">
                <a:solidFill>
                  <a:schemeClr val="tx1"/>
                </a:solidFill>
              </a:rPr>
              <a:t>}</a:t>
            </a:r>
          </a:p>
        </p:txBody>
      </p:sp>
    </p:spTree>
    <p:extLst>
      <p:ext uri="{BB962C8B-B14F-4D97-AF65-F5344CB8AC3E}">
        <p14:creationId xmlns:p14="http://schemas.microsoft.com/office/powerpoint/2010/main" val="2879213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Interfaces</a:t>
            </a:r>
          </a:p>
        </p:txBody>
      </p:sp>
      <p:sp>
        <p:nvSpPr>
          <p:cNvPr id="3" name="Content Placeholder 2"/>
          <p:cNvSpPr>
            <a:spLocks noGrp="1"/>
          </p:cNvSpPr>
          <p:nvPr>
            <p:ph idx="1"/>
          </p:nvPr>
        </p:nvSpPr>
        <p:spPr>
          <a:xfrm>
            <a:off x="685800" y="1752600"/>
            <a:ext cx="7772400" cy="4724400"/>
          </a:xfrm>
        </p:spPr>
        <p:txBody>
          <a:bodyPr>
            <a:normAutofit lnSpcReduction="10000"/>
          </a:bodyPr>
          <a:lstStyle/>
          <a:p>
            <a:r>
              <a:rPr lang="en-CA" dirty="0">
                <a:solidFill>
                  <a:schemeClr val="tx1"/>
                </a:solidFill>
              </a:rPr>
              <a:t>Sortable:</a:t>
            </a:r>
          </a:p>
          <a:p>
            <a:pPr lvl="1"/>
            <a:r>
              <a:rPr lang="en-CA" dirty="0">
                <a:solidFill>
                  <a:schemeClr val="tx1"/>
                </a:solidFill>
              </a:rPr>
              <a:t>The idea is that we want to be able to subject objects of any class implementing Sortable to sorting algorithms</a:t>
            </a:r>
          </a:p>
          <a:p>
            <a:pPr lvl="1"/>
            <a:r>
              <a:rPr lang="en-CA" dirty="0">
                <a:solidFill>
                  <a:schemeClr val="tx1"/>
                </a:solidFill>
              </a:rPr>
              <a:t>Two issues:</a:t>
            </a:r>
          </a:p>
          <a:p>
            <a:pPr lvl="2"/>
            <a:r>
              <a:rPr lang="en-CA" dirty="0">
                <a:solidFill>
                  <a:schemeClr val="tx1"/>
                </a:solidFill>
              </a:rPr>
              <a:t>How do we compare two things?</a:t>
            </a:r>
          </a:p>
          <a:p>
            <a:pPr lvl="2"/>
            <a:r>
              <a:rPr lang="en-CA" dirty="0">
                <a:solidFill>
                  <a:schemeClr val="tx1"/>
                </a:solidFill>
              </a:rPr>
              <a:t>If we know how to compare two things, how do we sort an array of these things?</a:t>
            </a:r>
          </a:p>
          <a:p>
            <a:pPr lvl="1"/>
            <a:r>
              <a:rPr lang="en-CA" dirty="0">
                <a:solidFill>
                  <a:schemeClr val="tx1"/>
                </a:solidFill>
              </a:rPr>
              <a:t>Both of these issues depend on the thing</a:t>
            </a:r>
          </a:p>
          <a:p>
            <a:pPr lvl="1"/>
            <a:r>
              <a:rPr lang="en-CA" dirty="0">
                <a:solidFill>
                  <a:schemeClr val="tx1"/>
                </a:solidFill>
              </a:rPr>
              <a:t>For instance, if we have {12, 3, 8, 2, 17} and we want it sorted ascending, we’ll get {2, 3, 8, 12, 17}</a:t>
            </a:r>
          </a:p>
          <a:p>
            <a:pPr lvl="1"/>
            <a:r>
              <a:rPr lang="en-CA" dirty="0">
                <a:solidFill>
                  <a:schemeClr val="tx1"/>
                </a:solidFill>
              </a:rPr>
              <a:t>Can we use the same comparisons for these </a:t>
            </a:r>
            <a:r>
              <a:rPr lang="en-CA" dirty="0" err="1">
                <a:solidFill>
                  <a:schemeClr val="tx1"/>
                </a:solidFill>
              </a:rPr>
              <a:t>ints</a:t>
            </a:r>
            <a:r>
              <a:rPr lang="en-CA" dirty="0">
                <a:solidFill>
                  <a:schemeClr val="tx1"/>
                </a:solidFill>
              </a:rPr>
              <a:t> on strings of last names to sort a contact list?</a:t>
            </a:r>
          </a:p>
        </p:txBody>
      </p:sp>
    </p:spTree>
    <p:extLst>
      <p:ext uri="{BB962C8B-B14F-4D97-AF65-F5344CB8AC3E}">
        <p14:creationId xmlns:p14="http://schemas.microsoft.com/office/powerpoint/2010/main" val="339801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Outline</a:t>
            </a:r>
          </a:p>
        </p:txBody>
      </p:sp>
      <p:sp>
        <p:nvSpPr>
          <p:cNvPr id="3" name="Content Placeholder 2"/>
          <p:cNvSpPr>
            <a:spLocks noGrp="1"/>
          </p:cNvSpPr>
          <p:nvPr>
            <p:ph idx="1"/>
          </p:nvPr>
        </p:nvSpPr>
        <p:spPr>
          <a:xfrm>
            <a:off x="685800" y="1752600"/>
            <a:ext cx="7772400" cy="4724400"/>
          </a:xfrm>
        </p:spPr>
        <p:txBody>
          <a:bodyPr>
            <a:normAutofit/>
          </a:bodyPr>
          <a:lstStyle/>
          <a:p>
            <a:r>
              <a:rPr lang="en-CA" dirty="0"/>
              <a:t>Interfaces</a:t>
            </a:r>
          </a:p>
          <a:p>
            <a:r>
              <a:rPr lang="en-CA" dirty="0"/>
              <a:t>Inner Class</a:t>
            </a:r>
          </a:p>
        </p:txBody>
      </p:sp>
    </p:spTree>
    <p:extLst>
      <p:ext uri="{BB962C8B-B14F-4D97-AF65-F5344CB8AC3E}">
        <p14:creationId xmlns:p14="http://schemas.microsoft.com/office/powerpoint/2010/main" val="2942966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Interfaces</a:t>
            </a:r>
          </a:p>
        </p:txBody>
      </p:sp>
      <p:sp>
        <p:nvSpPr>
          <p:cNvPr id="3" name="Content Placeholder 2"/>
          <p:cNvSpPr>
            <a:spLocks noGrp="1"/>
          </p:cNvSpPr>
          <p:nvPr>
            <p:ph idx="1"/>
          </p:nvPr>
        </p:nvSpPr>
        <p:spPr>
          <a:xfrm>
            <a:off x="685800" y="1752600"/>
            <a:ext cx="7772400" cy="4724400"/>
          </a:xfrm>
        </p:spPr>
        <p:txBody>
          <a:bodyPr>
            <a:normAutofit lnSpcReduction="10000"/>
          </a:bodyPr>
          <a:lstStyle/>
          <a:p>
            <a:r>
              <a:rPr lang="en-CA" dirty="0">
                <a:solidFill>
                  <a:schemeClr val="tx1"/>
                </a:solidFill>
              </a:rPr>
              <a:t>Whenever we need to sort a collection of things, we need to make sure that it is always possible to compare the things</a:t>
            </a:r>
          </a:p>
          <a:p>
            <a:pPr lvl="1"/>
            <a:r>
              <a:rPr lang="en-CA" dirty="0">
                <a:solidFill>
                  <a:schemeClr val="tx1"/>
                </a:solidFill>
              </a:rPr>
              <a:t>Thus, if we define the interface Sortable which has a </a:t>
            </a:r>
            <a:r>
              <a:rPr lang="en-CA" dirty="0" err="1">
                <a:solidFill>
                  <a:schemeClr val="tx1"/>
                </a:solidFill>
              </a:rPr>
              <a:t>lessThan</a:t>
            </a:r>
            <a:r>
              <a:rPr lang="en-CA" dirty="0">
                <a:solidFill>
                  <a:schemeClr val="tx1"/>
                </a:solidFill>
              </a:rPr>
              <a:t> method that compares two objects of the same class, we can ensure that no matter what a collection contains, it can be sorted as long as it implements Sortable</a:t>
            </a:r>
          </a:p>
          <a:p>
            <a:pPr lvl="2"/>
            <a:r>
              <a:rPr lang="en-CA" dirty="0">
                <a:solidFill>
                  <a:schemeClr val="tx1"/>
                </a:solidFill>
              </a:rPr>
              <a:t>The best part of this: it requires no extra work outside of defining the </a:t>
            </a:r>
            <a:r>
              <a:rPr lang="en-CA" dirty="0" err="1">
                <a:solidFill>
                  <a:schemeClr val="tx1"/>
                </a:solidFill>
              </a:rPr>
              <a:t>lessThan</a:t>
            </a:r>
            <a:r>
              <a:rPr lang="en-CA" dirty="0">
                <a:solidFill>
                  <a:schemeClr val="tx1"/>
                </a:solidFill>
              </a:rPr>
              <a:t> method for any class</a:t>
            </a:r>
          </a:p>
          <a:p>
            <a:pPr lvl="3"/>
            <a:r>
              <a:rPr lang="en-CA" dirty="0">
                <a:solidFill>
                  <a:schemeClr val="tx1"/>
                </a:solidFill>
              </a:rPr>
              <a:t>We then define a class which is only used for sorting a collection (say, an array) of Sortable objects</a:t>
            </a:r>
          </a:p>
          <a:p>
            <a:pPr lvl="3"/>
            <a:r>
              <a:rPr lang="en-CA" dirty="0">
                <a:solidFill>
                  <a:schemeClr val="tx1"/>
                </a:solidFill>
              </a:rPr>
              <a:t>No matter what the Sortable collection is, we can then sort it without checking the type or anything like that</a:t>
            </a:r>
          </a:p>
          <a:p>
            <a:pPr lvl="4"/>
            <a:r>
              <a:rPr lang="en-CA" dirty="0">
                <a:solidFill>
                  <a:schemeClr val="tx1"/>
                </a:solidFill>
              </a:rPr>
              <a:t>The code does not change and is very flexible</a:t>
            </a:r>
          </a:p>
        </p:txBody>
      </p:sp>
    </p:spTree>
    <p:extLst>
      <p:ext uri="{BB962C8B-B14F-4D97-AF65-F5344CB8AC3E}">
        <p14:creationId xmlns:p14="http://schemas.microsoft.com/office/powerpoint/2010/main" val="540780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Interfaces</a:t>
            </a:r>
          </a:p>
        </p:txBody>
      </p:sp>
      <p:sp>
        <p:nvSpPr>
          <p:cNvPr id="3" name="Content Placeholder 2"/>
          <p:cNvSpPr>
            <a:spLocks noGrp="1"/>
          </p:cNvSpPr>
          <p:nvPr>
            <p:ph idx="1"/>
          </p:nvPr>
        </p:nvSpPr>
        <p:spPr>
          <a:xfrm>
            <a:off x="685800" y="1752600"/>
            <a:ext cx="7772400" cy="4724400"/>
          </a:xfrm>
        </p:spPr>
        <p:txBody>
          <a:bodyPr>
            <a:normAutofit fontScale="77500" lnSpcReduction="20000"/>
          </a:bodyPr>
          <a:lstStyle/>
          <a:p>
            <a:r>
              <a:rPr lang="en-CA" dirty="0">
                <a:solidFill>
                  <a:schemeClr val="tx1"/>
                </a:solidFill>
              </a:rPr>
              <a:t>Example: Name class implementing Sortable</a:t>
            </a:r>
          </a:p>
          <a:p>
            <a:endParaRPr lang="en-CA" dirty="0">
              <a:solidFill>
                <a:schemeClr val="tx1"/>
              </a:solidFill>
            </a:endParaRPr>
          </a:p>
          <a:p>
            <a:pPr marL="365760" lvl="1" indent="0">
              <a:buNone/>
            </a:pPr>
            <a:r>
              <a:rPr lang="en-CA" dirty="0">
                <a:solidFill>
                  <a:schemeClr val="tx1"/>
                </a:solidFill>
              </a:rPr>
              <a:t>public class Name implements Sortable{</a:t>
            </a:r>
          </a:p>
          <a:p>
            <a:pPr marL="365760" lvl="1" indent="0">
              <a:buNone/>
            </a:pPr>
            <a:r>
              <a:rPr lang="en-CA" dirty="0">
                <a:solidFill>
                  <a:schemeClr val="tx1"/>
                </a:solidFill>
              </a:rPr>
              <a:t>	private String </a:t>
            </a:r>
            <a:r>
              <a:rPr lang="en-CA" dirty="0" err="1">
                <a:solidFill>
                  <a:schemeClr val="tx1"/>
                </a:solidFill>
              </a:rPr>
              <a:t>myName</a:t>
            </a:r>
            <a:r>
              <a:rPr lang="en-CA" dirty="0">
                <a:solidFill>
                  <a:schemeClr val="tx1"/>
                </a:solidFill>
              </a:rPr>
              <a:t>;</a:t>
            </a:r>
          </a:p>
          <a:p>
            <a:pPr marL="365760" lvl="1" indent="0">
              <a:buNone/>
            </a:pPr>
            <a:r>
              <a:rPr lang="en-CA" dirty="0">
                <a:solidFill>
                  <a:schemeClr val="tx1"/>
                </a:solidFill>
              </a:rPr>
              <a:t>	public Name(String input){</a:t>
            </a:r>
          </a:p>
          <a:p>
            <a:pPr marL="365760" lvl="1" indent="0">
              <a:buNone/>
            </a:pPr>
            <a:r>
              <a:rPr lang="en-CA" dirty="0">
                <a:solidFill>
                  <a:schemeClr val="tx1"/>
                </a:solidFill>
              </a:rPr>
              <a:t>		</a:t>
            </a:r>
            <a:r>
              <a:rPr lang="en-CA" dirty="0" err="1">
                <a:solidFill>
                  <a:schemeClr val="tx1"/>
                </a:solidFill>
              </a:rPr>
              <a:t>myName</a:t>
            </a:r>
            <a:r>
              <a:rPr lang="en-CA" dirty="0">
                <a:solidFill>
                  <a:schemeClr val="tx1"/>
                </a:solidFill>
              </a:rPr>
              <a:t> = new String(input);</a:t>
            </a:r>
          </a:p>
          <a:p>
            <a:pPr marL="365760" lvl="1" indent="0">
              <a:buNone/>
            </a:pPr>
            <a:r>
              <a:rPr lang="en-CA" dirty="0">
                <a:solidFill>
                  <a:schemeClr val="tx1"/>
                </a:solidFill>
              </a:rPr>
              <a:t>	}</a:t>
            </a:r>
          </a:p>
          <a:p>
            <a:pPr marL="365760" lvl="1" indent="0">
              <a:buNone/>
            </a:pPr>
            <a:r>
              <a:rPr lang="en-CA" dirty="0">
                <a:solidFill>
                  <a:schemeClr val="tx1"/>
                </a:solidFill>
              </a:rPr>
              <a:t>	public </a:t>
            </a:r>
            <a:r>
              <a:rPr lang="en-CA" dirty="0" err="1">
                <a:solidFill>
                  <a:schemeClr val="tx1"/>
                </a:solidFill>
              </a:rPr>
              <a:t>boolean</a:t>
            </a:r>
            <a:r>
              <a:rPr lang="en-CA" dirty="0">
                <a:solidFill>
                  <a:schemeClr val="tx1"/>
                </a:solidFill>
              </a:rPr>
              <a:t> </a:t>
            </a:r>
            <a:r>
              <a:rPr lang="en-CA" dirty="0" err="1">
                <a:solidFill>
                  <a:schemeClr val="tx1"/>
                </a:solidFill>
              </a:rPr>
              <a:t>lessThan</a:t>
            </a:r>
            <a:r>
              <a:rPr lang="en-CA" dirty="0">
                <a:solidFill>
                  <a:schemeClr val="tx1"/>
                </a:solidFill>
              </a:rPr>
              <a:t>(Sortable </a:t>
            </a:r>
            <a:r>
              <a:rPr lang="en-CA" dirty="0" err="1">
                <a:solidFill>
                  <a:schemeClr val="tx1"/>
                </a:solidFill>
              </a:rPr>
              <a:t>anotherName</a:t>
            </a:r>
            <a:r>
              <a:rPr lang="en-CA" dirty="0">
                <a:solidFill>
                  <a:schemeClr val="tx1"/>
                </a:solidFill>
              </a:rPr>
              <a:t>){ 			Name temp; temp = (Name) </a:t>
            </a:r>
            <a:r>
              <a:rPr lang="en-CA" dirty="0" err="1">
                <a:solidFill>
                  <a:schemeClr val="tx1"/>
                </a:solidFill>
              </a:rPr>
              <a:t>anotherName</a:t>
            </a:r>
            <a:r>
              <a:rPr lang="en-CA" dirty="0">
                <a:solidFill>
                  <a:schemeClr val="tx1"/>
                </a:solidFill>
              </a:rPr>
              <a:t>;</a:t>
            </a:r>
          </a:p>
          <a:p>
            <a:pPr marL="365760" lvl="1" indent="0">
              <a:buNone/>
            </a:pPr>
            <a:r>
              <a:rPr lang="en-CA" dirty="0">
                <a:solidFill>
                  <a:schemeClr val="tx1"/>
                </a:solidFill>
              </a:rPr>
              <a:t>		if (</a:t>
            </a:r>
            <a:r>
              <a:rPr lang="en-CA" dirty="0" err="1">
                <a:solidFill>
                  <a:schemeClr val="tx1"/>
                </a:solidFill>
              </a:rPr>
              <a:t>myName.compareTo</a:t>
            </a:r>
            <a:r>
              <a:rPr lang="en-CA" dirty="0">
                <a:solidFill>
                  <a:schemeClr val="tx1"/>
                </a:solidFill>
              </a:rPr>
              <a:t>(</a:t>
            </a:r>
            <a:r>
              <a:rPr lang="en-CA" dirty="0" err="1">
                <a:solidFill>
                  <a:schemeClr val="tx1"/>
                </a:solidFill>
              </a:rPr>
              <a:t>temp.myName</a:t>
            </a:r>
            <a:r>
              <a:rPr lang="en-CA" dirty="0">
                <a:solidFill>
                  <a:schemeClr val="tx1"/>
                </a:solidFill>
              </a:rPr>
              <a:t>) &lt; 0)</a:t>
            </a:r>
          </a:p>
          <a:p>
            <a:pPr marL="365760" lvl="1" indent="0">
              <a:buNone/>
            </a:pPr>
            <a:r>
              <a:rPr lang="en-CA" dirty="0">
                <a:solidFill>
                  <a:schemeClr val="tx1"/>
                </a:solidFill>
              </a:rPr>
              <a:t>			return true;</a:t>
            </a:r>
          </a:p>
          <a:p>
            <a:pPr marL="365760" lvl="1" indent="0">
              <a:buNone/>
            </a:pPr>
            <a:r>
              <a:rPr lang="en-CA" dirty="0">
                <a:solidFill>
                  <a:schemeClr val="tx1"/>
                </a:solidFill>
              </a:rPr>
              <a:t>		else return false;</a:t>
            </a:r>
          </a:p>
          <a:p>
            <a:pPr marL="365760" lvl="1" indent="0">
              <a:buNone/>
            </a:pPr>
            <a:r>
              <a:rPr lang="en-CA" dirty="0">
                <a:solidFill>
                  <a:schemeClr val="tx1"/>
                </a:solidFill>
              </a:rPr>
              <a:t>	}</a:t>
            </a:r>
          </a:p>
          <a:p>
            <a:pPr marL="365760" lvl="1" indent="0">
              <a:buNone/>
            </a:pPr>
            <a:r>
              <a:rPr lang="en-CA" dirty="0">
                <a:solidFill>
                  <a:schemeClr val="tx1"/>
                </a:solidFill>
              </a:rPr>
              <a:t>	public String </a:t>
            </a:r>
            <a:r>
              <a:rPr lang="en-CA" dirty="0" err="1">
                <a:solidFill>
                  <a:schemeClr val="tx1"/>
                </a:solidFill>
              </a:rPr>
              <a:t>toString</a:t>
            </a:r>
            <a:r>
              <a:rPr lang="en-CA" dirty="0">
                <a:solidFill>
                  <a:schemeClr val="tx1"/>
                </a:solidFill>
              </a:rPr>
              <a:t>(){</a:t>
            </a:r>
          </a:p>
          <a:p>
            <a:pPr marL="365760" lvl="1" indent="0">
              <a:buNone/>
            </a:pPr>
            <a:r>
              <a:rPr lang="en-CA" dirty="0">
                <a:solidFill>
                  <a:schemeClr val="tx1"/>
                </a:solidFill>
              </a:rPr>
              <a:t>		return </a:t>
            </a:r>
            <a:r>
              <a:rPr lang="en-CA" dirty="0" err="1">
                <a:solidFill>
                  <a:schemeClr val="tx1"/>
                </a:solidFill>
              </a:rPr>
              <a:t>myName</a:t>
            </a:r>
            <a:r>
              <a:rPr lang="en-CA" dirty="0">
                <a:solidFill>
                  <a:schemeClr val="tx1"/>
                </a:solidFill>
              </a:rPr>
              <a:t>;</a:t>
            </a:r>
          </a:p>
          <a:p>
            <a:pPr marL="365760" lvl="1" indent="0">
              <a:buNone/>
            </a:pPr>
            <a:r>
              <a:rPr lang="en-CA" dirty="0">
                <a:solidFill>
                  <a:schemeClr val="tx1"/>
                </a:solidFill>
              </a:rPr>
              <a:t>	}</a:t>
            </a:r>
          </a:p>
          <a:p>
            <a:pPr marL="365760" lvl="1" indent="0">
              <a:buNone/>
            </a:pPr>
            <a:r>
              <a:rPr lang="en-CA" dirty="0">
                <a:solidFill>
                  <a:schemeClr val="tx1"/>
                </a:solidFill>
              </a:rPr>
              <a:t>}</a:t>
            </a:r>
          </a:p>
        </p:txBody>
      </p:sp>
    </p:spTree>
    <p:extLst>
      <p:ext uri="{BB962C8B-B14F-4D97-AF65-F5344CB8AC3E}">
        <p14:creationId xmlns:p14="http://schemas.microsoft.com/office/powerpoint/2010/main" val="631579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Interfaces</a:t>
            </a:r>
          </a:p>
        </p:txBody>
      </p:sp>
      <p:sp>
        <p:nvSpPr>
          <p:cNvPr id="3" name="Content Placeholder 2"/>
          <p:cNvSpPr>
            <a:spLocks noGrp="1"/>
          </p:cNvSpPr>
          <p:nvPr>
            <p:ph idx="1"/>
          </p:nvPr>
        </p:nvSpPr>
        <p:spPr>
          <a:xfrm>
            <a:off x="685800" y="1752600"/>
            <a:ext cx="7772400" cy="4724400"/>
          </a:xfrm>
        </p:spPr>
        <p:txBody>
          <a:bodyPr>
            <a:normAutofit fontScale="70000" lnSpcReduction="20000"/>
          </a:bodyPr>
          <a:lstStyle/>
          <a:p>
            <a:r>
              <a:rPr lang="en-CA" sz="2700" dirty="0">
                <a:solidFill>
                  <a:schemeClr val="tx1"/>
                </a:solidFill>
              </a:rPr>
              <a:t>Example: Sort Class with a </a:t>
            </a:r>
            <a:r>
              <a:rPr lang="en-CA" sz="2700" dirty="0" err="1">
                <a:solidFill>
                  <a:schemeClr val="tx1"/>
                </a:solidFill>
              </a:rPr>
              <a:t>SortAnything</a:t>
            </a:r>
            <a:r>
              <a:rPr lang="en-CA" sz="2700" dirty="0">
                <a:solidFill>
                  <a:schemeClr val="tx1"/>
                </a:solidFill>
              </a:rPr>
              <a:t> Method</a:t>
            </a:r>
          </a:p>
          <a:p>
            <a:endParaRPr lang="en-CA" sz="2700" dirty="0">
              <a:solidFill>
                <a:schemeClr val="tx1"/>
              </a:solidFill>
            </a:endParaRPr>
          </a:p>
          <a:p>
            <a:pPr marL="365760" lvl="1" indent="0">
              <a:buNone/>
            </a:pPr>
            <a:r>
              <a:rPr lang="en-CA" dirty="0">
                <a:solidFill>
                  <a:schemeClr val="tx1"/>
                </a:solidFill>
              </a:rPr>
              <a:t>public class Sort {</a:t>
            </a:r>
          </a:p>
          <a:p>
            <a:pPr marL="365760" lvl="1" indent="0">
              <a:buNone/>
            </a:pPr>
            <a:r>
              <a:rPr lang="en-CA" dirty="0">
                <a:solidFill>
                  <a:schemeClr val="tx1"/>
                </a:solidFill>
              </a:rPr>
              <a:t>	public static void </a:t>
            </a:r>
            <a:r>
              <a:rPr lang="en-CA" dirty="0" err="1">
                <a:solidFill>
                  <a:schemeClr val="tx1"/>
                </a:solidFill>
              </a:rPr>
              <a:t>sortAnything</a:t>
            </a:r>
            <a:r>
              <a:rPr lang="en-CA" dirty="0">
                <a:solidFill>
                  <a:schemeClr val="tx1"/>
                </a:solidFill>
              </a:rPr>
              <a:t>(Sortable </a:t>
            </a:r>
            <a:r>
              <a:rPr lang="en-CA" dirty="0" err="1">
                <a:solidFill>
                  <a:schemeClr val="tx1"/>
                </a:solidFill>
              </a:rPr>
              <a:t>listObjects</a:t>
            </a:r>
            <a:r>
              <a:rPr lang="en-CA" dirty="0">
                <a:solidFill>
                  <a:schemeClr val="tx1"/>
                </a:solidFill>
              </a:rPr>
              <a:t>[], </a:t>
            </a:r>
            <a:r>
              <a:rPr lang="en-CA" dirty="0" err="1">
                <a:solidFill>
                  <a:schemeClr val="tx1"/>
                </a:solidFill>
              </a:rPr>
              <a:t>int</a:t>
            </a:r>
            <a:r>
              <a:rPr lang="en-CA" dirty="0">
                <a:solidFill>
                  <a:schemeClr val="tx1"/>
                </a:solidFill>
              </a:rPr>
              <a:t> </a:t>
            </a:r>
            <a:r>
              <a:rPr lang="en-CA" dirty="0" err="1">
                <a:solidFill>
                  <a:schemeClr val="tx1"/>
                </a:solidFill>
              </a:rPr>
              <a:t>numObjects</a:t>
            </a:r>
            <a:r>
              <a:rPr lang="en-CA" dirty="0">
                <a:solidFill>
                  <a:schemeClr val="tx1"/>
                </a:solidFill>
              </a:rPr>
              <a:t>){</a:t>
            </a:r>
          </a:p>
          <a:p>
            <a:pPr marL="365760" lvl="1" indent="0">
              <a:buNone/>
            </a:pPr>
            <a:r>
              <a:rPr lang="en-CA" dirty="0">
                <a:solidFill>
                  <a:schemeClr val="tx1"/>
                </a:solidFill>
              </a:rPr>
              <a:t>	Sortable temp;</a:t>
            </a:r>
          </a:p>
          <a:p>
            <a:pPr marL="365760" lvl="1" indent="0">
              <a:buNone/>
            </a:pPr>
            <a:r>
              <a:rPr lang="en-CA" dirty="0">
                <a:solidFill>
                  <a:schemeClr val="tx1"/>
                </a:solidFill>
              </a:rPr>
              <a:t>	</a:t>
            </a:r>
            <a:r>
              <a:rPr lang="en-CA" dirty="0" err="1">
                <a:solidFill>
                  <a:schemeClr val="tx1"/>
                </a:solidFill>
              </a:rPr>
              <a:t>int</a:t>
            </a:r>
            <a:r>
              <a:rPr lang="en-CA" dirty="0">
                <a:solidFill>
                  <a:schemeClr val="tx1"/>
                </a:solidFill>
              </a:rPr>
              <a:t> </a:t>
            </a:r>
            <a:r>
              <a:rPr lang="en-CA" dirty="0" err="1">
                <a:solidFill>
                  <a:schemeClr val="tx1"/>
                </a:solidFill>
              </a:rPr>
              <a:t>indexSmallest</a:t>
            </a:r>
            <a:r>
              <a:rPr lang="en-CA" dirty="0">
                <a:solidFill>
                  <a:schemeClr val="tx1"/>
                </a:solidFill>
              </a:rPr>
              <a:t>;</a:t>
            </a:r>
          </a:p>
          <a:p>
            <a:pPr marL="365760" lvl="1" indent="0">
              <a:buNone/>
            </a:pPr>
            <a:r>
              <a:rPr lang="en-CA" dirty="0">
                <a:solidFill>
                  <a:schemeClr val="tx1"/>
                </a:solidFill>
              </a:rPr>
              <a:t>	</a:t>
            </a:r>
            <a:r>
              <a:rPr lang="en-CA" dirty="0" err="1">
                <a:solidFill>
                  <a:schemeClr val="tx1"/>
                </a:solidFill>
              </a:rPr>
              <a:t>int</a:t>
            </a:r>
            <a:r>
              <a:rPr lang="en-CA" dirty="0">
                <a:solidFill>
                  <a:schemeClr val="tx1"/>
                </a:solidFill>
              </a:rPr>
              <a:t> index1;</a:t>
            </a:r>
          </a:p>
          <a:p>
            <a:pPr marL="365760" lvl="1" indent="0">
              <a:buNone/>
            </a:pPr>
            <a:r>
              <a:rPr lang="en-CA" dirty="0">
                <a:solidFill>
                  <a:schemeClr val="tx1"/>
                </a:solidFill>
              </a:rPr>
              <a:t>	</a:t>
            </a:r>
            <a:r>
              <a:rPr lang="en-CA" dirty="0" err="1">
                <a:solidFill>
                  <a:schemeClr val="tx1"/>
                </a:solidFill>
              </a:rPr>
              <a:t>int</a:t>
            </a:r>
            <a:r>
              <a:rPr lang="en-CA" dirty="0">
                <a:solidFill>
                  <a:schemeClr val="tx1"/>
                </a:solidFill>
              </a:rPr>
              <a:t> index2;</a:t>
            </a:r>
          </a:p>
          <a:p>
            <a:pPr marL="365760" lvl="1" indent="0">
              <a:buNone/>
            </a:pPr>
            <a:r>
              <a:rPr lang="en-CA" dirty="0">
                <a:solidFill>
                  <a:schemeClr val="tx1"/>
                </a:solidFill>
              </a:rPr>
              <a:t>	for (index1 = 0; index1 &lt; </a:t>
            </a:r>
            <a:r>
              <a:rPr lang="en-CA" dirty="0" err="1">
                <a:solidFill>
                  <a:schemeClr val="tx1"/>
                </a:solidFill>
              </a:rPr>
              <a:t>numObjects</a:t>
            </a:r>
            <a:r>
              <a:rPr lang="en-CA" dirty="0">
                <a:solidFill>
                  <a:schemeClr val="tx1"/>
                </a:solidFill>
              </a:rPr>
              <a:t> - 1; index1++){</a:t>
            </a:r>
          </a:p>
          <a:p>
            <a:pPr marL="365760" lvl="1" indent="0">
              <a:buNone/>
            </a:pPr>
            <a:r>
              <a:rPr lang="en-CA" dirty="0">
                <a:solidFill>
                  <a:schemeClr val="tx1"/>
                </a:solidFill>
              </a:rPr>
              <a:t>		</a:t>
            </a:r>
            <a:r>
              <a:rPr lang="en-CA" dirty="0" err="1">
                <a:solidFill>
                  <a:schemeClr val="tx1"/>
                </a:solidFill>
              </a:rPr>
              <a:t>indexSmallest</a:t>
            </a:r>
            <a:r>
              <a:rPr lang="en-CA" dirty="0">
                <a:solidFill>
                  <a:schemeClr val="tx1"/>
                </a:solidFill>
              </a:rPr>
              <a:t> = index1;</a:t>
            </a:r>
          </a:p>
          <a:p>
            <a:pPr marL="365760" lvl="1" indent="0">
              <a:buNone/>
            </a:pPr>
            <a:r>
              <a:rPr lang="en-CA" dirty="0">
                <a:solidFill>
                  <a:schemeClr val="tx1"/>
                </a:solidFill>
              </a:rPr>
              <a:t>		for (index2 = index1 + 1; index2 &lt; </a:t>
            </a:r>
            <a:r>
              <a:rPr lang="en-CA" dirty="0" err="1">
                <a:solidFill>
                  <a:schemeClr val="tx1"/>
                </a:solidFill>
              </a:rPr>
              <a:t>numObjects</a:t>
            </a:r>
            <a:r>
              <a:rPr lang="en-CA" dirty="0">
                <a:solidFill>
                  <a:schemeClr val="tx1"/>
                </a:solidFill>
              </a:rPr>
              <a:t>; index2++)</a:t>
            </a:r>
          </a:p>
          <a:p>
            <a:pPr marL="365760" lvl="1" indent="0">
              <a:buNone/>
            </a:pPr>
            <a:r>
              <a:rPr lang="en-CA" dirty="0">
                <a:solidFill>
                  <a:schemeClr val="tx1"/>
                </a:solidFill>
              </a:rPr>
              <a:t>			if </a:t>
            </a:r>
            <a:r>
              <a:rPr lang="en-CA" sz="1900" dirty="0">
                <a:solidFill>
                  <a:schemeClr val="tx1"/>
                </a:solidFill>
              </a:rPr>
              <a:t>(</a:t>
            </a:r>
            <a:r>
              <a:rPr lang="en-CA" sz="1900" dirty="0" err="1">
                <a:solidFill>
                  <a:schemeClr val="tx1"/>
                </a:solidFill>
              </a:rPr>
              <a:t>listObjects</a:t>
            </a:r>
            <a:r>
              <a:rPr lang="en-CA" sz="1900" dirty="0">
                <a:solidFill>
                  <a:schemeClr val="tx1"/>
                </a:solidFill>
              </a:rPr>
              <a:t>[index2].</a:t>
            </a:r>
            <a:r>
              <a:rPr lang="en-CA" sz="1900" dirty="0" err="1">
                <a:solidFill>
                  <a:schemeClr val="tx1"/>
                </a:solidFill>
              </a:rPr>
              <a:t>lessThan</a:t>
            </a:r>
            <a:r>
              <a:rPr lang="en-CA" sz="1900" dirty="0">
                <a:solidFill>
                  <a:schemeClr val="tx1"/>
                </a:solidFill>
              </a:rPr>
              <a:t>(</a:t>
            </a:r>
            <a:r>
              <a:rPr lang="en-CA" sz="1900" dirty="0" err="1">
                <a:solidFill>
                  <a:schemeClr val="tx1"/>
                </a:solidFill>
              </a:rPr>
              <a:t>listObjects</a:t>
            </a:r>
            <a:r>
              <a:rPr lang="en-CA" sz="1900" dirty="0">
                <a:solidFill>
                  <a:schemeClr val="tx1"/>
                </a:solidFill>
              </a:rPr>
              <a:t>[</a:t>
            </a:r>
            <a:r>
              <a:rPr lang="en-CA" sz="1900" dirty="0" err="1">
                <a:solidFill>
                  <a:schemeClr val="tx1"/>
                </a:solidFill>
              </a:rPr>
              <a:t>indexSmallest</a:t>
            </a:r>
            <a:r>
              <a:rPr lang="en-CA" sz="1900" dirty="0">
                <a:solidFill>
                  <a:schemeClr val="tx1"/>
                </a:solidFill>
              </a:rPr>
              <a:t>]))</a:t>
            </a:r>
          </a:p>
          <a:p>
            <a:pPr marL="365760" lvl="1" indent="0">
              <a:buNone/>
            </a:pPr>
            <a:r>
              <a:rPr lang="en-CA" dirty="0">
                <a:solidFill>
                  <a:schemeClr val="tx1"/>
                </a:solidFill>
              </a:rPr>
              <a:t>				</a:t>
            </a:r>
            <a:r>
              <a:rPr lang="en-CA" dirty="0" err="1">
                <a:solidFill>
                  <a:schemeClr val="tx1"/>
                </a:solidFill>
              </a:rPr>
              <a:t>indexSmallest</a:t>
            </a:r>
            <a:r>
              <a:rPr lang="en-CA" dirty="0">
                <a:solidFill>
                  <a:schemeClr val="tx1"/>
                </a:solidFill>
              </a:rPr>
              <a:t> = index2;</a:t>
            </a:r>
          </a:p>
          <a:p>
            <a:pPr marL="365760" lvl="1" indent="0">
              <a:buNone/>
            </a:pPr>
            <a:r>
              <a:rPr lang="en-CA" dirty="0">
                <a:solidFill>
                  <a:schemeClr val="tx1"/>
                </a:solidFill>
              </a:rPr>
              <a:t>			temp = </a:t>
            </a:r>
            <a:r>
              <a:rPr lang="en-CA" dirty="0" err="1">
                <a:solidFill>
                  <a:schemeClr val="tx1"/>
                </a:solidFill>
              </a:rPr>
              <a:t>listObjects</a:t>
            </a:r>
            <a:r>
              <a:rPr lang="en-CA" dirty="0">
                <a:solidFill>
                  <a:schemeClr val="tx1"/>
                </a:solidFill>
              </a:rPr>
              <a:t>[index1];</a:t>
            </a:r>
          </a:p>
          <a:p>
            <a:pPr marL="365760" lvl="1" indent="0">
              <a:buNone/>
            </a:pPr>
            <a:r>
              <a:rPr lang="en-CA" dirty="0">
                <a:solidFill>
                  <a:schemeClr val="tx1"/>
                </a:solidFill>
              </a:rPr>
              <a:t>			</a:t>
            </a:r>
            <a:r>
              <a:rPr lang="en-CA" dirty="0" err="1">
                <a:solidFill>
                  <a:schemeClr val="tx1"/>
                </a:solidFill>
              </a:rPr>
              <a:t>listObjects</a:t>
            </a:r>
            <a:r>
              <a:rPr lang="en-CA" dirty="0">
                <a:solidFill>
                  <a:schemeClr val="tx1"/>
                </a:solidFill>
              </a:rPr>
              <a:t>[index1] = </a:t>
            </a:r>
            <a:r>
              <a:rPr lang="en-CA" dirty="0" err="1">
                <a:solidFill>
                  <a:schemeClr val="tx1"/>
                </a:solidFill>
              </a:rPr>
              <a:t>listObjects</a:t>
            </a:r>
            <a:r>
              <a:rPr lang="en-CA" dirty="0">
                <a:solidFill>
                  <a:schemeClr val="tx1"/>
                </a:solidFill>
              </a:rPr>
              <a:t>[</a:t>
            </a:r>
            <a:r>
              <a:rPr lang="en-CA" dirty="0" err="1">
                <a:solidFill>
                  <a:schemeClr val="tx1"/>
                </a:solidFill>
              </a:rPr>
              <a:t>indexSmallest</a:t>
            </a:r>
            <a:r>
              <a:rPr lang="en-CA" dirty="0">
                <a:solidFill>
                  <a:schemeClr val="tx1"/>
                </a:solidFill>
              </a:rPr>
              <a:t>];</a:t>
            </a:r>
          </a:p>
          <a:p>
            <a:pPr marL="365760" lvl="1" indent="0">
              <a:buNone/>
            </a:pPr>
            <a:r>
              <a:rPr lang="en-CA" dirty="0">
                <a:solidFill>
                  <a:schemeClr val="tx1"/>
                </a:solidFill>
              </a:rPr>
              <a:t>			</a:t>
            </a:r>
            <a:r>
              <a:rPr lang="en-CA" dirty="0" err="1">
                <a:solidFill>
                  <a:schemeClr val="tx1"/>
                </a:solidFill>
              </a:rPr>
              <a:t>listObjects</a:t>
            </a:r>
            <a:r>
              <a:rPr lang="en-CA" dirty="0">
                <a:solidFill>
                  <a:schemeClr val="tx1"/>
                </a:solidFill>
              </a:rPr>
              <a:t>[</a:t>
            </a:r>
            <a:r>
              <a:rPr lang="en-CA" dirty="0" err="1">
                <a:solidFill>
                  <a:schemeClr val="tx1"/>
                </a:solidFill>
              </a:rPr>
              <a:t>indexSmallest</a:t>
            </a:r>
            <a:r>
              <a:rPr lang="en-CA" dirty="0">
                <a:solidFill>
                  <a:schemeClr val="tx1"/>
                </a:solidFill>
              </a:rPr>
              <a:t>] = temp;</a:t>
            </a:r>
          </a:p>
          <a:p>
            <a:pPr marL="365760" lvl="1" indent="0">
              <a:buNone/>
            </a:pPr>
            <a:r>
              <a:rPr lang="en-CA" dirty="0">
                <a:solidFill>
                  <a:schemeClr val="tx1"/>
                </a:solidFill>
              </a:rPr>
              <a:t>		}</a:t>
            </a:r>
          </a:p>
          <a:p>
            <a:pPr marL="365760" lvl="1" indent="0">
              <a:buNone/>
            </a:pPr>
            <a:r>
              <a:rPr lang="en-CA" dirty="0">
                <a:solidFill>
                  <a:schemeClr val="tx1"/>
                </a:solidFill>
              </a:rPr>
              <a:t>	}</a:t>
            </a:r>
          </a:p>
          <a:p>
            <a:pPr marL="365760" lvl="1" indent="0">
              <a:buNone/>
            </a:pPr>
            <a:r>
              <a:rPr lang="en-CA" dirty="0">
                <a:solidFill>
                  <a:schemeClr val="tx1"/>
                </a:solidFill>
              </a:rPr>
              <a:t>}</a:t>
            </a:r>
          </a:p>
          <a:p>
            <a:pPr marL="365760" lvl="1" indent="0">
              <a:buNone/>
            </a:pPr>
            <a:endParaRPr lang="en-CA" dirty="0">
              <a:solidFill>
                <a:schemeClr val="tx1"/>
              </a:solidFill>
            </a:endParaRPr>
          </a:p>
          <a:p>
            <a:pPr marL="365760" lvl="1" indent="0">
              <a:buNone/>
            </a:pPr>
            <a:endParaRPr lang="en-CA" dirty="0">
              <a:solidFill>
                <a:schemeClr val="tx1"/>
              </a:solidFill>
            </a:endParaRPr>
          </a:p>
          <a:p>
            <a:pPr marL="365760" lvl="1" indent="0">
              <a:buNone/>
            </a:pPr>
            <a:endParaRPr lang="en-CA" dirty="0">
              <a:solidFill>
                <a:schemeClr val="tx1"/>
              </a:solidFill>
            </a:endParaRPr>
          </a:p>
        </p:txBody>
      </p:sp>
    </p:spTree>
    <p:extLst>
      <p:ext uri="{BB962C8B-B14F-4D97-AF65-F5344CB8AC3E}">
        <p14:creationId xmlns:p14="http://schemas.microsoft.com/office/powerpoint/2010/main" val="510897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Interfaces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Example: Tester for Sorting</a:t>
            </a:r>
          </a:p>
          <a:p>
            <a:endParaRPr lang="en-CA" dirty="0">
              <a:solidFill>
                <a:schemeClr val="tx1"/>
              </a:solidFill>
            </a:endParaRPr>
          </a:p>
          <a:p>
            <a:pPr marL="365760" lvl="1" indent="0">
              <a:buNone/>
            </a:pPr>
            <a:r>
              <a:rPr lang="en-CA" sz="1400" dirty="0">
                <a:solidFill>
                  <a:schemeClr val="tx1"/>
                </a:solidFill>
              </a:rPr>
              <a:t>public class </a:t>
            </a:r>
            <a:r>
              <a:rPr lang="en-CA" sz="1400" dirty="0" err="1">
                <a:solidFill>
                  <a:schemeClr val="tx1"/>
                </a:solidFill>
              </a:rPr>
              <a:t>TestGeneralSort</a:t>
            </a:r>
            <a:r>
              <a:rPr lang="en-CA" sz="1400" dirty="0">
                <a:solidFill>
                  <a:schemeClr val="tx1"/>
                </a:solidFill>
              </a:rPr>
              <a:t>{</a:t>
            </a:r>
          </a:p>
          <a:p>
            <a:pPr marL="365760" lvl="1" indent="0">
              <a:buNone/>
            </a:pPr>
            <a:r>
              <a:rPr lang="en-CA" sz="1400" dirty="0">
                <a:solidFill>
                  <a:schemeClr val="tx1"/>
                </a:solidFill>
              </a:rPr>
              <a:t>	public static void main(String a[]){</a:t>
            </a:r>
          </a:p>
          <a:p>
            <a:pPr marL="365760" lvl="1" indent="0">
              <a:buNone/>
            </a:pPr>
            <a:r>
              <a:rPr lang="en-CA" sz="1400" dirty="0">
                <a:solidFill>
                  <a:schemeClr val="tx1"/>
                </a:solidFill>
              </a:rPr>
              <a:t>		Name </a:t>
            </a:r>
            <a:r>
              <a:rPr lang="en-CA" sz="1400" dirty="0" err="1">
                <a:solidFill>
                  <a:schemeClr val="tx1"/>
                </a:solidFill>
              </a:rPr>
              <a:t>nameArray</a:t>
            </a:r>
            <a:r>
              <a:rPr lang="en-CA" sz="1400" dirty="0">
                <a:solidFill>
                  <a:schemeClr val="tx1"/>
                </a:solidFill>
              </a:rPr>
              <a:t>[] = new Name[</a:t>
            </a:r>
            <a:r>
              <a:rPr lang="en-CA" sz="1400" dirty="0" err="1">
                <a:solidFill>
                  <a:schemeClr val="tx1"/>
                </a:solidFill>
              </a:rPr>
              <a:t>a.length</a:t>
            </a:r>
            <a:r>
              <a:rPr lang="en-CA" sz="1400" dirty="0">
                <a:solidFill>
                  <a:schemeClr val="tx1"/>
                </a:solidFill>
              </a:rPr>
              <a:t>];</a:t>
            </a:r>
          </a:p>
          <a:p>
            <a:pPr marL="365760" lvl="1" indent="0">
              <a:buNone/>
            </a:pPr>
            <a:r>
              <a:rPr lang="en-CA" sz="1400" dirty="0">
                <a:solidFill>
                  <a:schemeClr val="tx1"/>
                </a:solidFill>
              </a:rPr>
              <a:t>		for (</a:t>
            </a:r>
            <a:r>
              <a:rPr lang="en-CA" sz="1400" dirty="0" err="1">
                <a:solidFill>
                  <a:schemeClr val="tx1"/>
                </a:solidFill>
              </a:rPr>
              <a:t>int</a:t>
            </a:r>
            <a:r>
              <a:rPr lang="en-CA" sz="1400" dirty="0">
                <a:solidFill>
                  <a:schemeClr val="tx1"/>
                </a:solidFill>
              </a:rPr>
              <a:t> </a:t>
            </a:r>
            <a:r>
              <a:rPr lang="en-CA" sz="1400" dirty="0" err="1">
                <a:solidFill>
                  <a:schemeClr val="tx1"/>
                </a:solidFill>
              </a:rPr>
              <a:t>i</a:t>
            </a:r>
            <a:r>
              <a:rPr lang="en-CA" sz="1400" dirty="0">
                <a:solidFill>
                  <a:schemeClr val="tx1"/>
                </a:solidFill>
              </a:rPr>
              <a:t> = 0; </a:t>
            </a:r>
            <a:r>
              <a:rPr lang="en-CA" sz="1400" dirty="0" err="1">
                <a:solidFill>
                  <a:schemeClr val="tx1"/>
                </a:solidFill>
              </a:rPr>
              <a:t>i</a:t>
            </a:r>
            <a:r>
              <a:rPr lang="en-CA" sz="1400" dirty="0">
                <a:solidFill>
                  <a:schemeClr val="tx1"/>
                </a:solidFill>
              </a:rPr>
              <a:t> &lt; </a:t>
            </a:r>
            <a:r>
              <a:rPr lang="en-CA" sz="1400" dirty="0" err="1">
                <a:solidFill>
                  <a:schemeClr val="tx1"/>
                </a:solidFill>
              </a:rPr>
              <a:t>a.length</a:t>
            </a:r>
            <a:r>
              <a:rPr lang="en-CA" sz="1400" dirty="0">
                <a:solidFill>
                  <a:schemeClr val="tx1"/>
                </a:solidFill>
              </a:rPr>
              <a:t>; </a:t>
            </a:r>
            <a:r>
              <a:rPr lang="en-CA" sz="1400" dirty="0" err="1">
                <a:solidFill>
                  <a:schemeClr val="tx1"/>
                </a:solidFill>
              </a:rPr>
              <a:t>i</a:t>
            </a:r>
            <a:r>
              <a:rPr lang="en-CA" sz="1400" dirty="0">
                <a:solidFill>
                  <a:schemeClr val="tx1"/>
                </a:solidFill>
              </a:rPr>
              <a:t>++)</a:t>
            </a:r>
          </a:p>
          <a:p>
            <a:pPr marL="365760" lvl="1" indent="0">
              <a:buNone/>
            </a:pPr>
            <a:r>
              <a:rPr lang="en-CA" sz="1400" dirty="0">
                <a:solidFill>
                  <a:schemeClr val="tx1"/>
                </a:solidFill>
              </a:rPr>
              <a:t>			</a:t>
            </a:r>
            <a:r>
              <a:rPr lang="en-CA" sz="1400" dirty="0" err="1">
                <a:solidFill>
                  <a:schemeClr val="tx1"/>
                </a:solidFill>
              </a:rPr>
              <a:t>nameArray</a:t>
            </a:r>
            <a:r>
              <a:rPr lang="en-CA" sz="1400" dirty="0">
                <a:solidFill>
                  <a:schemeClr val="tx1"/>
                </a:solidFill>
              </a:rPr>
              <a:t>[</a:t>
            </a:r>
            <a:r>
              <a:rPr lang="en-CA" sz="1400" dirty="0" err="1">
                <a:solidFill>
                  <a:schemeClr val="tx1"/>
                </a:solidFill>
              </a:rPr>
              <a:t>i</a:t>
            </a:r>
            <a:r>
              <a:rPr lang="en-CA" sz="1400" dirty="0">
                <a:solidFill>
                  <a:schemeClr val="tx1"/>
                </a:solidFill>
              </a:rPr>
              <a:t>] = new Name(a[</a:t>
            </a:r>
            <a:r>
              <a:rPr lang="en-CA" sz="1400" dirty="0" err="1">
                <a:solidFill>
                  <a:schemeClr val="tx1"/>
                </a:solidFill>
              </a:rPr>
              <a:t>i</a:t>
            </a:r>
            <a:r>
              <a:rPr lang="en-CA" sz="1400" dirty="0">
                <a:solidFill>
                  <a:schemeClr val="tx1"/>
                </a:solidFill>
              </a:rPr>
              <a:t>]);</a:t>
            </a:r>
          </a:p>
          <a:p>
            <a:pPr marL="365760" lvl="1" indent="0">
              <a:buNone/>
            </a:pPr>
            <a:r>
              <a:rPr lang="en-CA" sz="1400" dirty="0">
                <a:solidFill>
                  <a:schemeClr val="tx1"/>
                </a:solidFill>
              </a:rPr>
              <a:t>		</a:t>
            </a:r>
            <a:r>
              <a:rPr lang="en-CA" sz="1400" dirty="0" err="1">
                <a:solidFill>
                  <a:schemeClr val="tx1"/>
                </a:solidFill>
              </a:rPr>
              <a:t>Sort.sortAnything</a:t>
            </a:r>
            <a:r>
              <a:rPr lang="en-CA" sz="1400" dirty="0">
                <a:solidFill>
                  <a:schemeClr val="tx1"/>
                </a:solidFill>
              </a:rPr>
              <a:t>(</a:t>
            </a:r>
            <a:r>
              <a:rPr lang="en-CA" sz="1400" dirty="0" err="1">
                <a:solidFill>
                  <a:schemeClr val="tx1"/>
                </a:solidFill>
              </a:rPr>
              <a:t>nameArray</a:t>
            </a:r>
            <a:r>
              <a:rPr lang="en-CA" sz="1400" dirty="0">
                <a:solidFill>
                  <a:schemeClr val="tx1"/>
                </a:solidFill>
              </a:rPr>
              <a:t>, </a:t>
            </a:r>
            <a:r>
              <a:rPr lang="en-CA" sz="1400" dirty="0" err="1">
                <a:solidFill>
                  <a:schemeClr val="tx1"/>
                </a:solidFill>
              </a:rPr>
              <a:t>nameArray.length</a:t>
            </a:r>
            <a:r>
              <a:rPr lang="en-CA" sz="1400" dirty="0">
                <a:solidFill>
                  <a:schemeClr val="tx1"/>
                </a:solidFill>
              </a:rPr>
              <a:t>);</a:t>
            </a:r>
          </a:p>
          <a:p>
            <a:pPr marL="365760" lvl="1" indent="0">
              <a:buNone/>
            </a:pPr>
            <a:r>
              <a:rPr lang="en-CA" sz="1400" dirty="0">
                <a:solidFill>
                  <a:schemeClr val="tx1"/>
                </a:solidFill>
              </a:rPr>
              <a:t>		for (</a:t>
            </a:r>
            <a:r>
              <a:rPr lang="en-CA" sz="1400" dirty="0" err="1">
                <a:solidFill>
                  <a:schemeClr val="tx1"/>
                </a:solidFill>
              </a:rPr>
              <a:t>int</a:t>
            </a:r>
            <a:r>
              <a:rPr lang="en-CA" sz="1400" dirty="0">
                <a:solidFill>
                  <a:schemeClr val="tx1"/>
                </a:solidFill>
              </a:rPr>
              <a:t> </a:t>
            </a:r>
            <a:r>
              <a:rPr lang="en-CA" sz="1400" dirty="0" err="1">
                <a:solidFill>
                  <a:schemeClr val="tx1"/>
                </a:solidFill>
              </a:rPr>
              <a:t>i</a:t>
            </a:r>
            <a:r>
              <a:rPr lang="en-CA" sz="1400" dirty="0">
                <a:solidFill>
                  <a:schemeClr val="tx1"/>
                </a:solidFill>
              </a:rPr>
              <a:t> = 0; </a:t>
            </a:r>
            <a:r>
              <a:rPr lang="en-CA" sz="1400" dirty="0" err="1">
                <a:solidFill>
                  <a:schemeClr val="tx1"/>
                </a:solidFill>
              </a:rPr>
              <a:t>i</a:t>
            </a:r>
            <a:r>
              <a:rPr lang="en-CA" sz="1400" dirty="0">
                <a:solidFill>
                  <a:schemeClr val="tx1"/>
                </a:solidFill>
              </a:rPr>
              <a:t> &lt; </a:t>
            </a:r>
            <a:r>
              <a:rPr lang="en-CA" sz="1400" dirty="0" err="1">
                <a:solidFill>
                  <a:schemeClr val="tx1"/>
                </a:solidFill>
              </a:rPr>
              <a:t>nameArray.length</a:t>
            </a:r>
            <a:r>
              <a:rPr lang="en-CA" sz="1400" dirty="0">
                <a:solidFill>
                  <a:schemeClr val="tx1"/>
                </a:solidFill>
              </a:rPr>
              <a:t>; </a:t>
            </a:r>
            <a:r>
              <a:rPr lang="en-CA" sz="1400" dirty="0" err="1">
                <a:solidFill>
                  <a:schemeClr val="tx1"/>
                </a:solidFill>
              </a:rPr>
              <a:t>i</a:t>
            </a:r>
            <a:r>
              <a:rPr lang="en-CA" sz="1400" dirty="0">
                <a:solidFill>
                  <a:schemeClr val="tx1"/>
                </a:solidFill>
              </a:rPr>
              <a:t>++)</a:t>
            </a:r>
          </a:p>
          <a:p>
            <a:pPr marL="365760" lvl="1" indent="0">
              <a:buNone/>
            </a:pPr>
            <a:r>
              <a:rPr lang="en-CA" sz="1400" dirty="0">
                <a:solidFill>
                  <a:schemeClr val="tx1"/>
                </a:solidFill>
              </a:rPr>
              <a:t>			</a:t>
            </a:r>
            <a:r>
              <a:rPr lang="en-CA" sz="1400" dirty="0" err="1">
                <a:solidFill>
                  <a:schemeClr val="tx1"/>
                </a:solidFill>
              </a:rPr>
              <a:t>System.out.println</a:t>
            </a:r>
            <a:r>
              <a:rPr lang="en-CA" sz="1400" dirty="0">
                <a:solidFill>
                  <a:schemeClr val="tx1"/>
                </a:solidFill>
              </a:rPr>
              <a:t>(</a:t>
            </a:r>
            <a:r>
              <a:rPr lang="en-CA" sz="1400" dirty="0" err="1">
                <a:solidFill>
                  <a:schemeClr val="tx1"/>
                </a:solidFill>
              </a:rPr>
              <a:t>nameArray</a:t>
            </a:r>
            <a:r>
              <a:rPr lang="en-CA" sz="1400" dirty="0">
                <a:solidFill>
                  <a:schemeClr val="tx1"/>
                </a:solidFill>
              </a:rPr>
              <a:t>[</a:t>
            </a:r>
            <a:r>
              <a:rPr lang="en-CA" sz="1400" dirty="0" err="1">
                <a:solidFill>
                  <a:schemeClr val="tx1"/>
                </a:solidFill>
              </a:rPr>
              <a:t>i</a:t>
            </a:r>
            <a:r>
              <a:rPr lang="en-CA" sz="1400" dirty="0">
                <a:solidFill>
                  <a:schemeClr val="tx1"/>
                </a:solidFill>
              </a:rPr>
              <a:t>]);</a:t>
            </a:r>
          </a:p>
          <a:p>
            <a:pPr marL="365760" lvl="1" indent="0">
              <a:buNone/>
            </a:pPr>
            <a:r>
              <a:rPr lang="en-CA" sz="1400" dirty="0">
                <a:solidFill>
                  <a:schemeClr val="tx1"/>
                </a:solidFill>
              </a:rPr>
              <a:t>	}</a:t>
            </a:r>
          </a:p>
          <a:p>
            <a:pPr marL="365760" lvl="1" indent="0">
              <a:buNone/>
            </a:pPr>
            <a:r>
              <a:rPr lang="en-CA" sz="1400" dirty="0">
                <a:solidFill>
                  <a:schemeClr val="tx1"/>
                </a:solidFill>
              </a:rPr>
              <a:t>}</a:t>
            </a:r>
          </a:p>
          <a:p>
            <a:pPr marL="365760" lvl="1" indent="0">
              <a:buNone/>
            </a:pPr>
            <a:endParaRPr lang="en-CA" dirty="0">
              <a:solidFill>
                <a:schemeClr val="tx1"/>
              </a:solidFill>
            </a:endParaRPr>
          </a:p>
          <a:p>
            <a:pPr marL="365760" lvl="1" indent="0">
              <a:buNone/>
            </a:pPr>
            <a:endParaRPr lang="en-CA" dirty="0">
              <a:solidFill>
                <a:schemeClr val="tx1"/>
              </a:solidFill>
            </a:endParaRPr>
          </a:p>
        </p:txBody>
      </p:sp>
    </p:spTree>
    <p:extLst>
      <p:ext uri="{BB962C8B-B14F-4D97-AF65-F5344CB8AC3E}">
        <p14:creationId xmlns:p14="http://schemas.microsoft.com/office/powerpoint/2010/main" val="3566427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Interfaces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accent1">
                    <a:lumMod val="75000"/>
                  </a:schemeClr>
                </a:solidFill>
              </a:rPr>
              <a:t>Let’s take a look at another example</a:t>
            </a:r>
          </a:p>
          <a:p>
            <a:pPr lvl="1"/>
            <a:r>
              <a:rPr lang="en-CA" dirty="0">
                <a:solidFill>
                  <a:schemeClr val="tx1"/>
                </a:solidFill>
              </a:rPr>
              <a:t>Defines a class called </a:t>
            </a:r>
            <a:r>
              <a:rPr lang="en-CA" dirty="0" err="1">
                <a:solidFill>
                  <a:schemeClr val="tx1"/>
                </a:solidFill>
              </a:rPr>
              <a:t>SortableInteger</a:t>
            </a:r>
            <a:r>
              <a:rPr lang="en-CA" dirty="0">
                <a:solidFill>
                  <a:schemeClr val="tx1"/>
                </a:solidFill>
              </a:rPr>
              <a:t> which implements Sortable</a:t>
            </a:r>
          </a:p>
          <a:p>
            <a:pPr lvl="1"/>
            <a:r>
              <a:rPr lang="en-CA" dirty="0">
                <a:solidFill>
                  <a:schemeClr val="tx1"/>
                </a:solidFill>
              </a:rPr>
              <a:t>Defines a class that has a main method that does nothing aside from create an array of </a:t>
            </a:r>
            <a:r>
              <a:rPr lang="en-CA" dirty="0" err="1">
                <a:solidFill>
                  <a:schemeClr val="tx1"/>
                </a:solidFill>
              </a:rPr>
              <a:t>SortableIntegers</a:t>
            </a:r>
            <a:r>
              <a:rPr lang="en-CA" dirty="0">
                <a:solidFill>
                  <a:schemeClr val="tx1"/>
                </a:solidFill>
              </a:rPr>
              <a:t> and sorts it</a:t>
            </a:r>
          </a:p>
        </p:txBody>
      </p:sp>
    </p:spTree>
    <p:extLst>
      <p:ext uri="{BB962C8B-B14F-4D97-AF65-F5344CB8AC3E}">
        <p14:creationId xmlns:p14="http://schemas.microsoft.com/office/powerpoint/2010/main" val="1073240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Interfaces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A problem with a simple solution (now, thanks to interfaces):</a:t>
            </a:r>
          </a:p>
          <a:p>
            <a:pPr lvl="1"/>
            <a:r>
              <a:rPr lang="en-CA" dirty="0">
                <a:solidFill>
                  <a:schemeClr val="tx1"/>
                </a:solidFill>
              </a:rPr>
              <a:t>Given what we just discussed, how might we use the </a:t>
            </a:r>
            <a:r>
              <a:rPr lang="en-CA" dirty="0" err="1">
                <a:solidFill>
                  <a:schemeClr val="tx1"/>
                </a:solidFill>
              </a:rPr>
              <a:t>SortAnything</a:t>
            </a:r>
            <a:r>
              <a:rPr lang="en-CA" dirty="0">
                <a:solidFill>
                  <a:schemeClr val="tx1"/>
                </a:solidFill>
              </a:rPr>
              <a:t> method to sort a list of Student class objects?</a:t>
            </a:r>
          </a:p>
          <a:p>
            <a:pPr lvl="2"/>
            <a:r>
              <a:rPr lang="en-CA" dirty="0">
                <a:solidFill>
                  <a:schemeClr val="tx1"/>
                </a:solidFill>
              </a:rPr>
              <a:t>Use their major as the sorting key</a:t>
            </a:r>
          </a:p>
        </p:txBody>
      </p:sp>
    </p:spTree>
    <p:extLst>
      <p:ext uri="{BB962C8B-B14F-4D97-AF65-F5344CB8AC3E}">
        <p14:creationId xmlns:p14="http://schemas.microsoft.com/office/powerpoint/2010/main" val="22550579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fontScale="90000"/>
          </a:bodyPr>
          <a:lstStyle/>
          <a:p>
            <a:r>
              <a:rPr lang="en-CA" sz="3600" dirty="0"/>
              <a:t>Inner Class and Anonymous Class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Until now, we have only defined classes that were defined at the scope of a file which can be used in any valid context</a:t>
            </a:r>
          </a:p>
          <a:p>
            <a:r>
              <a:rPr lang="en-CA" dirty="0">
                <a:solidFill>
                  <a:srgbClr val="FF0000"/>
                </a:solidFill>
              </a:rPr>
              <a:t>Inner classes, including anonymous classes, involve defining a class inside of another class</a:t>
            </a:r>
          </a:p>
        </p:txBody>
      </p:sp>
    </p:spTree>
    <p:extLst>
      <p:ext uri="{BB962C8B-B14F-4D97-AF65-F5344CB8AC3E}">
        <p14:creationId xmlns:p14="http://schemas.microsoft.com/office/powerpoint/2010/main" val="2626593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Inner Class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Inner classes are defined inside other classes</a:t>
            </a:r>
          </a:p>
          <a:p>
            <a:pPr lvl="1"/>
            <a:r>
              <a:rPr lang="en-CA" dirty="0">
                <a:solidFill>
                  <a:srgbClr val="FF0000"/>
                </a:solidFill>
              </a:rPr>
              <a:t>A class including an inner class is an outer class</a:t>
            </a:r>
          </a:p>
          <a:p>
            <a:pPr lvl="1"/>
            <a:r>
              <a:rPr lang="en-CA" dirty="0">
                <a:solidFill>
                  <a:schemeClr val="tx1"/>
                </a:solidFill>
              </a:rPr>
              <a:t>There is </a:t>
            </a:r>
            <a:r>
              <a:rPr lang="en-CA" dirty="0">
                <a:solidFill>
                  <a:srgbClr val="FF0000"/>
                </a:solidFill>
              </a:rPr>
              <a:t>no specific location </a:t>
            </a:r>
            <a:r>
              <a:rPr lang="en-CA" dirty="0">
                <a:solidFill>
                  <a:schemeClr val="tx1"/>
                </a:solidFill>
              </a:rPr>
              <a:t>where the definition of the inner class must be within its outer class</a:t>
            </a:r>
          </a:p>
          <a:p>
            <a:pPr lvl="1"/>
            <a:r>
              <a:rPr lang="en-CA" dirty="0">
                <a:solidFill>
                  <a:schemeClr val="tx1"/>
                </a:solidFill>
              </a:rPr>
              <a:t>Conventionally they appear at the beginning or end of the outer class so that they are easy to find</a:t>
            </a:r>
          </a:p>
        </p:txBody>
      </p:sp>
    </p:spTree>
    <p:extLst>
      <p:ext uri="{BB962C8B-B14F-4D97-AF65-F5344CB8AC3E}">
        <p14:creationId xmlns:p14="http://schemas.microsoft.com/office/powerpoint/2010/main" val="29777886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Inner Class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rgbClr val="FF0000"/>
                </a:solidFill>
              </a:rPr>
              <a:t>An inner class definition is a member of the outer class in the same way that the instance variables and methods of the outer class are members</a:t>
            </a:r>
          </a:p>
          <a:p>
            <a:pPr lvl="1"/>
            <a:r>
              <a:rPr lang="en-CA" dirty="0">
                <a:solidFill>
                  <a:schemeClr val="tx1"/>
                </a:solidFill>
              </a:rPr>
              <a:t>An inner class is local to the outer class definition</a:t>
            </a:r>
          </a:p>
          <a:p>
            <a:pPr lvl="1"/>
            <a:r>
              <a:rPr lang="en-CA" dirty="0">
                <a:solidFill>
                  <a:schemeClr val="tx1"/>
                </a:solidFill>
              </a:rPr>
              <a:t>The name of an inner class may be reused for something else outside of the outer class</a:t>
            </a:r>
          </a:p>
          <a:p>
            <a:pPr lvl="1"/>
            <a:r>
              <a:rPr lang="en-CA" dirty="0">
                <a:solidFill>
                  <a:schemeClr val="tx1"/>
                </a:solidFill>
              </a:rPr>
              <a:t>If the inner class is private, then the inner class cannot be accessed by name outside the definition of the outer class</a:t>
            </a:r>
          </a:p>
        </p:txBody>
      </p:sp>
    </p:spTree>
    <p:extLst>
      <p:ext uri="{BB962C8B-B14F-4D97-AF65-F5344CB8AC3E}">
        <p14:creationId xmlns:p14="http://schemas.microsoft.com/office/powerpoint/2010/main" val="6669524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Inner Class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rgbClr val="FF0000"/>
                </a:solidFill>
              </a:rPr>
              <a:t>Two main reasons to use inner classes:</a:t>
            </a:r>
          </a:p>
          <a:p>
            <a:pPr lvl="1"/>
            <a:r>
              <a:rPr lang="en-CA" dirty="0">
                <a:solidFill>
                  <a:schemeClr val="tx1"/>
                </a:solidFill>
              </a:rPr>
              <a:t>They can make the outer class more self-contained, since they are defined in it</a:t>
            </a:r>
          </a:p>
          <a:p>
            <a:pPr lvl="1"/>
            <a:r>
              <a:rPr lang="en-CA" dirty="0">
                <a:solidFill>
                  <a:schemeClr val="tx1"/>
                </a:solidFill>
              </a:rPr>
              <a:t>Both classes (the inner class and outer class) have access to each other’s private members</a:t>
            </a:r>
          </a:p>
          <a:p>
            <a:r>
              <a:rPr lang="en-CA" dirty="0">
                <a:solidFill>
                  <a:srgbClr val="FF0000"/>
                </a:solidFill>
              </a:rPr>
              <a:t>Typically, inner classes are used as helper classes</a:t>
            </a:r>
          </a:p>
          <a:p>
            <a:pPr lvl="1"/>
            <a:r>
              <a:rPr lang="en-CA" dirty="0">
                <a:solidFill>
                  <a:schemeClr val="tx1"/>
                </a:solidFill>
              </a:rPr>
              <a:t>If an inner class is used as a helper class (as in, they are only there for support to the outer class), then the inner class should be marked private</a:t>
            </a:r>
          </a:p>
        </p:txBody>
      </p:sp>
    </p:spTree>
    <p:extLst>
      <p:ext uri="{BB962C8B-B14F-4D97-AF65-F5344CB8AC3E}">
        <p14:creationId xmlns:p14="http://schemas.microsoft.com/office/powerpoint/2010/main" val="3498101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Interfaces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Main problem:</a:t>
            </a:r>
          </a:p>
          <a:p>
            <a:pPr lvl="1"/>
            <a:r>
              <a:rPr lang="en-CA" dirty="0">
                <a:solidFill>
                  <a:schemeClr val="tx1"/>
                </a:solidFill>
              </a:rPr>
              <a:t>How can I ever know if an object has the capabilities (methods) that meet my requirements?</a:t>
            </a:r>
          </a:p>
          <a:p>
            <a:pPr lvl="2"/>
            <a:r>
              <a:rPr lang="en-CA" dirty="0">
                <a:solidFill>
                  <a:schemeClr val="tx1"/>
                </a:solidFill>
              </a:rPr>
              <a:t>Of course, if I know all of the details of all of the methods in the class, I know the answer</a:t>
            </a:r>
          </a:p>
          <a:p>
            <a:pPr lvl="2"/>
            <a:r>
              <a:rPr lang="en-CA" dirty="0">
                <a:solidFill>
                  <a:schemeClr val="tx1"/>
                </a:solidFill>
              </a:rPr>
              <a:t>But if not (or if I just started writing the class and it has little or no methods), it is nice to be able to enforce it to have a certain set of methods</a:t>
            </a:r>
          </a:p>
          <a:p>
            <a:pPr lvl="2"/>
            <a:r>
              <a:rPr lang="en-CA" dirty="0">
                <a:solidFill>
                  <a:schemeClr val="tx1"/>
                </a:solidFill>
              </a:rPr>
              <a:t>Interfaces are used to describe a set of methods that an object must provide</a:t>
            </a:r>
          </a:p>
        </p:txBody>
      </p:sp>
    </p:spTree>
    <p:extLst>
      <p:ext uri="{BB962C8B-B14F-4D97-AF65-F5344CB8AC3E}">
        <p14:creationId xmlns:p14="http://schemas.microsoft.com/office/powerpoint/2010/main" val="2925181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Inner Class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Within the definition of a method of an inner class:</a:t>
            </a:r>
          </a:p>
          <a:p>
            <a:pPr lvl="1"/>
            <a:r>
              <a:rPr lang="en-CA" dirty="0">
                <a:solidFill>
                  <a:schemeClr val="tx1"/>
                </a:solidFill>
              </a:rPr>
              <a:t>It is legal to refer to a private instance variable of the outer class</a:t>
            </a:r>
          </a:p>
          <a:p>
            <a:pPr lvl="1"/>
            <a:r>
              <a:rPr lang="en-CA" dirty="0">
                <a:solidFill>
                  <a:schemeClr val="tx1"/>
                </a:solidFill>
              </a:rPr>
              <a:t>It is legal to invoke a private method of the outer class</a:t>
            </a:r>
          </a:p>
          <a:p>
            <a:r>
              <a:rPr lang="en-CA" dirty="0">
                <a:solidFill>
                  <a:schemeClr val="tx1"/>
                </a:solidFill>
              </a:rPr>
              <a:t>Within the definition of the outer class:</a:t>
            </a:r>
          </a:p>
          <a:p>
            <a:pPr lvl="1"/>
            <a:r>
              <a:rPr lang="en-CA" dirty="0">
                <a:solidFill>
                  <a:schemeClr val="tx1"/>
                </a:solidFill>
              </a:rPr>
              <a:t>It is legal to refer to a private instance variable of the inner class, on an object of the inner class</a:t>
            </a:r>
          </a:p>
          <a:p>
            <a:pPr lvl="1"/>
            <a:r>
              <a:rPr lang="en-CA" dirty="0">
                <a:solidFill>
                  <a:schemeClr val="tx1"/>
                </a:solidFill>
              </a:rPr>
              <a:t>It is legal to invoke </a:t>
            </a:r>
            <a:r>
              <a:rPr lang="en-CA" dirty="0" err="1">
                <a:solidFill>
                  <a:schemeClr val="tx1"/>
                </a:solidFill>
              </a:rPr>
              <a:t>nonstatic</a:t>
            </a:r>
            <a:r>
              <a:rPr lang="en-CA" dirty="0">
                <a:solidFill>
                  <a:schemeClr val="tx1"/>
                </a:solidFill>
              </a:rPr>
              <a:t> methods of the inner class as long as you have an object to invoke the method on</a:t>
            </a:r>
          </a:p>
        </p:txBody>
      </p:sp>
    </p:spTree>
    <p:extLst>
      <p:ext uri="{BB962C8B-B14F-4D97-AF65-F5344CB8AC3E}">
        <p14:creationId xmlns:p14="http://schemas.microsoft.com/office/powerpoint/2010/main" val="8150095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Inner Class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Example: </a:t>
            </a:r>
            <a:r>
              <a:rPr lang="en-CA" dirty="0" err="1">
                <a:solidFill>
                  <a:schemeClr val="tx1"/>
                </a:solidFill>
              </a:rPr>
              <a:t>BankAccount</a:t>
            </a:r>
            <a:r>
              <a:rPr lang="en-CA" dirty="0">
                <a:solidFill>
                  <a:schemeClr val="tx1"/>
                </a:solidFill>
              </a:rPr>
              <a:t> and Money</a:t>
            </a:r>
          </a:p>
        </p:txBody>
      </p:sp>
      <p:pic>
        <p:nvPicPr>
          <p:cNvPr id="4" name="Picture 3">
            <a:extLst>
              <a:ext uri="{FF2B5EF4-FFF2-40B4-BE49-F238E27FC236}">
                <a16:creationId xmlns:a16="http://schemas.microsoft.com/office/drawing/2014/main" id="{33FE51FB-2143-4DC1-9444-8DB1552C0126}"/>
              </a:ext>
            </a:extLst>
          </p:cNvPr>
          <p:cNvPicPr>
            <a:picLocks noChangeAspect="1"/>
          </p:cNvPicPr>
          <p:nvPr/>
        </p:nvPicPr>
        <p:blipFill>
          <a:blip r:embed="rId2"/>
          <a:stretch>
            <a:fillRect/>
          </a:stretch>
        </p:blipFill>
        <p:spPr>
          <a:xfrm>
            <a:off x="2001661" y="2362200"/>
            <a:ext cx="5108401" cy="3834267"/>
          </a:xfrm>
          <a:prstGeom prst="rect">
            <a:avLst/>
          </a:prstGeom>
        </p:spPr>
      </p:pic>
    </p:spTree>
    <p:extLst>
      <p:ext uri="{BB962C8B-B14F-4D97-AF65-F5344CB8AC3E}">
        <p14:creationId xmlns:p14="http://schemas.microsoft.com/office/powerpoint/2010/main" val="1991397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Inner Class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Example: </a:t>
            </a:r>
            <a:r>
              <a:rPr lang="en-CA" dirty="0" err="1">
                <a:solidFill>
                  <a:schemeClr val="tx1"/>
                </a:solidFill>
              </a:rPr>
              <a:t>BankAccount</a:t>
            </a:r>
            <a:r>
              <a:rPr lang="en-CA" dirty="0">
                <a:solidFill>
                  <a:schemeClr val="tx1"/>
                </a:solidFill>
              </a:rPr>
              <a:t> and Money (cont’d)</a:t>
            </a:r>
          </a:p>
        </p:txBody>
      </p:sp>
      <p:pic>
        <p:nvPicPr>
          <p:cNvPr id="5" name="Picture 4">
            <a:extLst>
              <a:ext uri="{FF2B5EF4-FFF2-40B4-BE49-F238E27FC236}">
                <a16:creationId xmlns:a16="http://schemas.microsoft.com/office/drawing/2014/main" id="{FE61A2EF-1F43-442A-9F23-FC75CADA37FD}"/>
              </a:ext>
            </a:extLst>
          </p:cNvPr>
          <p:cNvPicPr>
            <a:picLocks noChangeAspect="1"/>
          </p:cNvPicPr>
          <p:nvPr/>
        </p:nvPicPr>
        <p:blipFill>
          <a:blip r:embed="rId2"/>
          <a:stretch>
            <a:fillRect/>
          </a:stretch>
        </p:blipFill>
        <p:spPr>
          <a:xfrm>
            <a:off x="2014561" y="2554716"/>
            <a:ext cx="5082601" cy="3120167"/>
          </a:xfrm>
          <a:prstGeom prst="rect">
            <a:avLst/>
          </a:prstGeom>
        </p:spPr>
      </p:pic>
    </p:spTree>
    <p:extLst>
      <p:ext uri="{BB962C8B-B14F-4D97-AF65-F5344CB8AC3E}">
        <p14:creationId xmlns:p14="http://schemas.microsoft.com/office/powerpoint/2010/main" val="3624082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Inner Class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Example: </a:t>
            </a:r>
            <a:r>
              <a:rPr lang="en-CA" dirty="0" err="1">
                <a:solidFill>
                  <a:schemeClr val="tx1"/>
                </a:solidFill>
              </a:rPr>
              <a:t>BankAccount</a:t>
            </a:r>
            <a:r>
              <a:rPr lang="en-CA" dirty="0">
                <a:solidFill>
                  <a:schemeClr val="tx1"/>
                </a:solidFill>
              </a:rPr>
              <a:t> and Money (cont’d)</a:t>
            </a:r>
          </a:p>
        </p:txBody>
      </p:sp>
      <p:pic>
        <p:nvPicPr>
          <p:cNvPr id="4" name="Picture 3">
            <a:extLst>
              <a:ext uri="{FF2B5EF4-FFF2-40B4-BE49-F238E27FC236}">
                <a16:creationId xmlns:a16="http://schemas.microsoft.com/office/drawing/2014/main" id="{D46B1DA9-5778-44D3-8106-7660B4794164}"/>
              </a:ext>
            </a:extLst>
          </p:cNvPr>
          <p:cNvPicPr>
            <a:picLocks noChangeAspect="1"/>
          </p:cNvPicPr>
          <p:nvPr/>
        </p:nvPicPr>
        <p:blipFill>
          <a:blip r:embed="rId2"/>
          <a:stretch>
            <a:fillRect/>
          </a:stretch>
        </p:blipFill>
        <p:spPr>
          <a:xfrm>
            <a:off x="2017799" y="2286000"/>
            <a:ext cx="5108401" cy="3995100"/>
          </a:xfrm>
          <a:prstGeom prst="rect">
            <a:avLst/>
          </a:prstGeom>
        </p:spPr>
      </p:pic>
    </p:spTree>
    <p:extLst>
      <p:ext uri="{BB962C8B-B14F-4D97-AF65-F5344CB8AC3E}">
        <p14:creationId xmlns:p14="http://schemas.microsoft.com/office/powerpoint/2010/main" val="12138947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Anonymous Class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rgbClr val="FF0000"/>
                </a:solidFill>
              </a:rPr>
              <a:t>If an object is to be created, but there is no need to name the object’s class, then an anonymous class definition can be used</a:t>
            </a:r>
          </a:p>
          <a:p>
            <a:pPr lvl="1"/>
            <a:r>
              <a:rPr lang="en-CA" dirty="0">
                <a:solidFill>
                  <a:schemeClr val="tx1"/>
                </a:solidFill>
              </a:rPr>
              <a:t>The class definition is embedded inside the expression with the new operator</a:t>
            </a:r>
          </a:p>
          <a:p>
            <a:r>
              <a:rPr lang="en-CA" dirty="0">
                <a:solidFill>
                  <a:schemeClr val="tx1"/>
                </a:solidFill>
              </a:rPr>
              <a:t>Anonymous classes are sometimes used when they are to be assigned to a variable of another type</a:t>
            </a:r>
          </a:p>
          <a:p>
            <a:pPr lvl="1"/>
            <a:r>
              <a:rPr lang="en-CA" dirty="0">
                <a:solidFill>
                  <a:schemeClr val="tx1"/>
                </a:solidFill>
              </a:rPr>
              <a:t>The other type must be such that an object of the anonymous class is also an object of the other type</a:t>
            </a:r>
          </a:p>
          <a:p>
            <a:pPr lvl="1"/>
            <a:r>
              <a:rPr lang="en-CA" dirty="0">
                <a:solidFill>
                  <a:schemeClr val="tx1"/>
                </a:solidFill>
              </a:rPr>
              <a:t>The other type is usually an interface (not a class)</a:t>
            </a:r>
          </a:p>
        </p:txBody>
      </p:sp>
    </p:spTree>
    <p:extLst>
      <p:ext uri="{BB962C8B-B14F-4D97-AF65-F5344CB8AC3E}">
        <p14:creationId xmlns:p14="http://schemas.microsoft.com/office/powerpoint/2010/main" val="37507774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Anonymous Class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Example:</a:t>
            </a:r>
          </a:p>
        </p:txBody>
      </p:sp>
      <p:pic>
        <p:nvPicPr>
          <p:cNvPr id="4" name="Picture 3">
            <a:extLst>
              <a:ext uri="{FF2B5EF4-FFF2-40B4-BE49-F238E27FC236}">
                <a16:creationId xmlns:a16="http://schemas.microsoft.com/office/drawing/2014/main" id="{D8D2A7B3-7372-492B-8916-2FF8705C34DC}"/>
              </a:ext>
            </a:extLst>
          </p:cNvPr>
          <p:cNvPicPr>
            <a:picLocks noChangeAspect="1"/>
          </p:cNvPicPr>
          <p:nvPr/>
        </p:nvPicPr>
        <p:blipFill>
          <a:blip r:embed="rId2"/>
          <a:stretch>
            <a:fillRect/>
          </a:stretch>
        </p:blipFill>
        <p:spPr>
          <a:xfrm>
            <a:off x="1676400" y="2438400"/>
            <a:ext cx="5781756" cy="3276600"/>
          </a:xfrm>
          <a:prstGeom prst="rect">
            <a:avLst/>
          </a:prstGeom>
        </p:spPr>
      </p:pic>
    </p:spTree>
    <p:extLst>
      <p:ext uri="{BB962C8B-B14F-4D97-AF65-F5344CB8AC3E}">
        <p14:creationId xmlns:p14="http://schemas.microsoft.com/office/powerpoint/2010/main" val="33070901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Anonymous Class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Example:</a:t>
            </a:r>
          </a:p>
        </p:txBody>
      </p:sp>
      <p:pic>
        <p:nvPicPr>
          <p:cNvPr id="5" name="Picture 4">
            <a:extLst>
              <a:ext uri="{FF2B5EF4-FFF2-40B4-BE49-F238E27FC236}">
                <a16:creationId xmlns:a16="http://schemas.microsoft.com/office/drawing/2014/main" id="{ABFEE40E-5EA6-454E-8EF9-5F5A52A3D678}"/>
              </a:ext>
            </a:extLst>
          </p:cNvPr>
          <p:cNvPicPr>
            <a:picLocks noChangeAspect="1"/>
          </p:cNvPicPr>
          <p:nvPr/>
        </p:nvPicPr>
        <p:blipFill>
          <a:blip r:embed="rId2"/>
          <a:stretch>
            <a:fillRect/>
          </a:stretch>
        </p:blipFill>
        <p:spPr>
          <a:xfrm>
            <a:off x="2159699" y="2302766"/>
            <a:ext cx="4824601" cy="4098034"/>
          </a:xfrm>
          <a:prstGeom prst="rect">
            <a:avLst/>
          </a:prstGeom>
        </p:spPr>
      </p:pic>
    </p:spTree>
    <p:extLst>
      <p:ext uri="{BB962C8B-B14F-4D97-AF65-F5344CB8AC3E}">
        <p14:creationId xmlns:p14="http://schemas.microsoft.com/office/powerpoint/2010/main" val="2944999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Anonymous Class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Example:</a:t>
            </a:r>
          </a:p>
        </p:txBody>
      </p:sp>
      <p:pic>
        <p:nvPicPr>
          <p:cNvPr id="4" name="Picture 3">
            <a:extLst>
              <a:ext uri="{FF2B5EF4-FFF2-40B4-BE49-F238E27FC236}">
                <a16:creationId xmlns:a16="http://schemas.microsoft.com/office/drawing/2014/main" id="{1A4F7938-9CB5-4900-82E5-F7213E673E1F}"/>
              </a:ext>
            </a:extLst>
          </p:cNvPr>
          <p:cNvPicPr>
            <a:picLocks noChangeAspect="1"/>
          </p:cNvPicPr>
          <p:nvPr/>
        </p:nvPicPr>
        <p:blipFill>
          <a:blip r:embed="rId2"/>
          <a:stretch>
            <a:fillRect/>
          </a:stretch>
        </p:blipFill>
        <p:spPr>
          <a:xfrm>
            <a:off x="1506146" y="2590800"/>
            <a:ext cx="6131708" cy="2773284"/>
          </a:xfrm>
          <a:prstGeom prst="rect">
            <a:avLst/>
          </a:prstGeom>
        </p:spPr>
      </p:pic>
    </p:spTree>
    <p:extLst>
      <p:ext uri="{BB962C8B-B14F-4D97-AF65-F5344CB8AC3E}">
        <p14:creationId xmlns:p14="http://schemas.microsoft.com/office/powerpoint/2010/main" val="883167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Interfaces</a:t>
            </a:r>
          </a:p>
        </p:txBody>
      </p:sp>
      <p:sp>
        <p:nvSpPr>
          <p:cNvPr id="3" name="Content Placeholder 2"/>
          <p:cNvSpPr>
            <a:spLocks noGrp="1"/>
          </p:cNvSpPr>
          <p:nvPr>
            <p:ph idx="1"/>
          </p:nvPr>
        </p:nvSpPr>
        <p:spPr>
          <a:xfrm>
            <a:off x="685800" y="1752600"/>
            <a:ext cx="7772400" cy="4724400"/>
          </a:xfrm>
        </p:spPr>
        <p:txBody>
          <a:bodyPr>
            <a:normAutofit lnSpcReduction="10000"/>
          </a:bodyPr>
          <a:lstStyle/>
          <a:p>
            <a:r>
              <a:rPr lang="en-CA" dirty="0">
                <a:solidFill>
                  <a:schemeClr val="tx1"/>
                </a:solidFill>
              </a:rPr>
              <a:t>Analogy:</a:t>
            </a:r>
          </a:p>
          <a:p>
            <a:pPr lvl="1"/>
            <a:r>
              <a:rPr lang="en-CA" dirty="0">
                <a:solidFill>
                  <a:schemeClr val="tx1"/>
                </a:solidFill>
              </a:rPr>
              <a:t>Can I view my laptop as a CD player?</a:t>
            </a:r>
          </a:p>
          <a:p>
            <a:pPr lvl="1"/>
            <a:r>
              <a:rPr lang="en-CA" dirty="0">
                <a:solidFill>
                  <a:schemeClr val="tx1"/>
                </a:solidFill>
              </a:rPr>
              <a:t>Can I view my Xbox One as a CD player?</a:t>
            </a:r>
          </a:p>
          <a:p>
            <a:pPr lvl="1"/>
            <a:r>
              <a:rPr lang="en-CA" dirty="0">
                <a:solidFill>
                  <a:schemeClr val="tx1"/>
                </a:solidFill>
              </a:rPr>
              <a:t>Can I view my car as a CD player?</a:t>
            </a:r>
          </a:p>
          <a:p>
            <a:pPr lvl="1"/>
            <a:r>
              <a:rPr lang="en-CA" dirty="0">
                <a:solidFill>
                  <a:schemeClr val="tx1"/>
                </a:solidFill>
              </a:rPr>
              <a:t>Can I view my dog as a CD player?</a:t>
            </a:r>
          </a:p>
          <a:p>
            <a:pPr lvl="1"/>
            <a:endParaRPr lang="en-CA" dirty="0">
              <a:solidFill>
                <a:schemeClr val="tx1"/>
              </a:solidFill>
            </a:endParaRPr>
          </a:p>
          <a:p>
            <a:r>
              <a:rPr lang="en-CA" dirty="0">
                <a:solidFill>
                  <a:schemeClr val="tx1"/>
                </a:solidFill>
              </a:rPr>
              <a:t>What capabilities do I need in an object such that I can view it as a CD player?</a:t>
            </a:r>
          </a:p>
          <a:p>
            <a:pPr lvl="1"/>
            <a:r>
              <a:rPr lang="en-CA" dirty="0">
                <a:solidFill>
                  <a:schemeClr val="tx1"/>
                </a:solidFill>
              </a:rPr>
              <a:t>I should be able to insert a CD if the tray is empty</a:t>
            </a:r>
          </a:p>
          <a:p>
            <a:pPr lvl="1"/>
            <a:r>
              <a:rPr lang="en-CA" dirty="0">
                <a:solidFill>
                  <a:schemeClr val="tx1"/>
                </a:solidFill>
              </a:rPr>
              <a:t>I should be able to play a CD, if the tray has one</a:t>
            </a:r>
          </a:p>
          <a:p>
            <a:pPr lvl="1"/>
            <a:r>
              <a:rPr lang="en-CA" dirty="0">
                <a:solidFill>
                  <a:schemeClr val="tx1"/>
                </a:solidFill>
              </a:rPr>
              <a:t>I should be able to pause a CD if one is playing</a:t>
            </a:r>
          </a:p>
          <a:p>
            <a:pPr lvl="1"/>
            <a:r>
              <a:rPr lang="en-CA" dirty="0">
                <a:solidFill>
                  <a:schemeClr val="tx1"/>
                </a:solidFill>
              </a:rPr>
              <a:t>I should be able to remove a CD if the tray has one</a:t>
            </a:r>
          </a:p>
          <a:p>
            <a:pPr lvl="2"/>
            <a:endParaRPr lang="en-CA" dirty="0">
              <a:solidFill>
                <a:schemeClr val="tx1"/>
              </a:solidFill>
            </a:endParaRPr>
          </a:p>
        </p:txBody>
      </p:sp>
    </p:spTree>
    <p:extLst>
      <p:ext uri="{BB962C8B-B14F-4D97-AF65-F5344CB8AC3E}">
        <p14:creationId xmlns:p14="http://schemas.microsoft.com/office/powerpoint/2010/main" val="1698800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Interfaces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accent1">
                    <a:lumMod val="75000"/>
                  </a:schemeClr>
                </a:solidFill>
              </a:rPr>
              <a:t>What capabilities do you need if we wish to use an object as a vehicle?</a:t>
            </a:r>
          </a:p>
          <a:p>
            <a:pPr lvl="1"/>
            <a:endParaRPr lang="en-CA" dirty="0">
              <a:solidFill>
                <a:schemeClr val="tx1"/>
              </a:solidFill>
            </a:endParaRPr>
          </a:p>
        </p:txBody>
      </p:sp>
    </p:spTree>
    <p:extLst>
      <p:ext uri="{BB962C8B-B14F-4D97-AF65-F5344CB8AC3E}">
        <p14:creationId xmlns:p14="http://schemas.microsoft.com/office/powerpoint/2010/main" val="3431959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Interfaces</a:t>
            </a:r>
          </a:p>
        </p:txBody>
      </p:sp>
      <p:sp>
        <p:nvSpPr>
          <p:cNvPr id="3" name="Content Placeholder 2"/>
          <p:cNvSpPr>
            <a:spLocks noGrp="1"/>
          </p:cNvSpPr>
          <p:nvPr>
            <p:ph idx="1"/>
          </p:nvPr>
        </p:nvSpPr>
        <p:spPr>
          <a:xfrm>
            <a:off x="685800" y="1752600"/>
            <a:ext cx="7772400" cy="4724400"/>
          </a:xfrm>
        </p:spPr>
        <p:txBody>
          <a:bodyPr>
            <a:normAutofit fontScale="92500" lnSpcReduction="10000"/>
          </a:bodyPr>
          <a:lstStyle/>
          <a:p>
            <a:r>
              <a:rPr lang="en-CA" dirty="0">
                <a:solidFill>
                  <a:srgbClr val="FF0000"/>
                </a:solidFill>
              </a:rPr>
              <a:t>Interface</a:t>
            </a:r>
            <a:r>
              <a:rPr lang="en-CA" dirty="0">
                <a:solidFill>
                  <a:schemeClr val="tx1"/>
                </a:solidFill>
              </a:rPr>
              <a:t> – a </a:t>
            </a:r>
            <a:r>
              <a:rPr lang="en-CA" dirty="0">
                <a:solidFill>
                  <a:srgbClr val="FF0000"/>
                </a:solidFill>
              </a:rPr>
              <a:t>definition of the capabilities</a:t>
            </a:r>
            <a:r>
              <a:rPr lang="en-CA" dirty="0">
                <a:solidFill>
                  <a:schemeClr val="tx1"/>
                </a:solidFill>
              </a:rPr>
              <a:t> that a class that </a:t>
            </a:r>
            <a:r>
              <a:rPr lang="en-CA" dirty="0">
                <a:solidFill>
                  <a:srgbClr val="FF0000"/>
                </a:solidFill>
              </a:rPr>
              <a:t>implements</a:t>
            </a:r>
            <a:r>
              <a:rPr lang="en-CA" dirty="0">
                <a:solidFill>
                  <a:schemeClr val="tx1"/>
                </a:solidFill>
              </a:rPr>
              <a:t> the interface must have</a:t>
            </a:r>
          </a:p>
          <a:p>
            <a:pPr lvl="1"/>
            <a:r>
              <a:rPr lang="en-CA" dirty="0">
                <a:solidFill>
                  <a:schemeClr val="tx1"/>
                </a:solidFill>
              </a:rPr>
              <a:t>Thus, if a car implements CD player, it must perform all the capabilities that defines a CD player:</a:t>
            </a:r>
          </a:p>
          <a:p>
            <a:pPr lvl="2"/>
            <a:r>
              <a:rPr lang="en-CA" dirty="0">
                <a:solidFill>
                  <a:schemeClr val="tx1"/>
                </a:solidFill>
              </a:rPr>
              <a:t>Insert a CD</a:t>
            </a:r>
          </a:p>
          <a:p>
            <a:pPr lvl="2"/>
            <a:r>
              <a:rPr lang="en-CA" dirty="0">
                <a:solidFill>
                  <a:schemeClr val="tx1"/>
                </a:solidFill>
              </a:rPr>
              <a:t>Remove a CD</a:t>
            </a:r>
          </a:p>
          <a:p>
            <a:pPr lvl="2"/>
            <a:r>
              <a:rPr lang="en-CA" dirty="0">
                <a:solidFill>
                  <a:schemeClr val="tx1"/>
                </a:solidFill>
              </a:rPr>
              <a:t>Play a CD if there is one in it</a:t>
            </a:r>
          </a:p>
          <a:p>
            <a:pPr lvl="2"/>
            <a:r>
              <a:rPr lang="en-CA" dirty="0">
                <a:solidFill>
                  <a:schemeClr val="tx1"/>
                </a:solidFill>
              </a:rPr>
              <a:t>Pause a CD if there is one playing</a:t>
            </a:r>
          </a:p>
          <a:p>
            <a:pPr lvl="1"/>
            <a:r>
              <a:rPr lang="en-CA" dirty="0">
                <a:solidFill>
                  <a:schemeClr val="tx1"/>
                </a:solidFill>
              </a:rPr>
              <a:t>Thus, a car is a CD player</a:t>
            </a:r>
          </a:p>
          <a:p>
            <a:pPr lvl="1"/>
            <a:r>
              <a:rPr lang="en-CA" dirty="0">
                <a:solidFill>
                  <a:schemeClr val="tx1"/>
                </a:solidFill>
              </a:rPr>
              <a:t>Thus, a laptop is a CD player</a:t>
            </a:r>
          </a:p>
          <a:p>
            <a:pPr lvl="1"/>
            <a:r>
              <a:rPr lang="en-CA" dirty="0">
                <a:solidFill>
                  <a:schemeClr val="tx1"/>
                </a:solidFill>
              </a:rPr>
              <a:t>Thus, my Xbox One is a CD player</a:t>
            </a:r>
          </a:p>
          <a:p>
            <a:pPr lvl="1"/>
            <a:r>
              <a:rPr lang="en-CA" dirty="0">
                <a:solidFill>
                  <a:schemeClr val="tx1"/>
                </a:solidFill>
              </a:rPr>
              <a:t>Thus, my dog is not a CD player (it doesn’t provide any of these capabilities, so it definitely doesn’t provide all of them)</a:t>
            </a:r>
          </a:p>
        </p:txBody>
      </p:sp>
    </p:spTree>
    <p:extLst>
      <p:ext uri="{BB962C8B-B14F-4D97-AF65-F5344CB8AC3E}">
        <p14:creationId xmlns:p14="http://schemas.microsoft.com/office/powerpoint/2010/main" val="511780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Interfaces</a:t>
            </a:r>
          </a:p>
        </p:txBody>
      </p:sp>
      <p:sp>
        <p:nvSpPr>
          <p:cNvPr id="3" name="Content Placeholder 2"/>
          <p:cNvSpPr>
            <a:spLocks noGrp="1"/>
          </p:cNvSpPr>
          <p:nvPr>
            <p:ph idx="1"/>
          </p:nvPr>
        </p:nvSpPr>
        <p:spPr>
          <a:xfrm>
            <a:off x="685800" y="1752600"/>
            <a:ext cx="7772400" cy="4724400"/>
          </a:xfrm>
        </p:spPr>
        <p:txBody>
          <a:bodyPr>
            <a:normAutofit fontScale="92500" lnSpcReduction="20000"/>
          </a:bodyPr>
          <a:lstStyle/>
          <a:p>
            <a:r>
              <a:rPr lang="en-CA" dirty="0">
                <a:solidFill>
                  <a:schemeClr val="tx1"/>
                </a:solidFill>
              </a:rPr>
              <a:t>Interfaces are a special sort-of-class which </a:t>
            </a:r>
            <a:r>
              <a:rPr lang="en-CA" dirty="0">
                <a:solidFill>
                  <a:srgbClr val="FF0000"/>
                </a:solidFill>
              </a:rPr>
              <a:t>only includes a set of abstract methods and possibly some public final static data</a:t>
            </a:r>
          </a:p>
          <a:p>
            <a:r>
              <a:rPr lang="en-CA" dirty="0">
                <a:solidFill>
                  <a:schemeClr val="tx1"/>
                </a:solidFill>
              </a:rPr>
              <a:t>Any </a:t>
            </a:r>
            <a:r>
              <a:rPr lang="en-CA" dirty="0">
                <a:solidFill>
                  <a:srgbClr val="FF0000"/>
                </a:solidFill>
              </a:rPr>
              <a:t>class that implements </a:t>
            </a:r>
            <a:r>
              <a:rPr lang="en-CA" dirty="0">
                <a:solidFill>
                  <a:schemeClr val="tx1"/>
                </a:solidFill>
              </a:rPr>
              <a:t>the interface </a:t>
            </a:r>
            <a:r>
              <a:rPr lang="en-CA" dirty="0">
                <a:solidFill>
                  <a:srgbClr val="FF0000"/>
                </a:solidFill>
              </a:rPr>
              <a:t>must provide definitions of the methods specified in the interface</a:t>
            </a:r>
          </a:p>
          <a:p>
            <a:pPr lvl="1"/>
            <a:r>
              <a:rPr lang="en-CA" dirty="0">
                <a:solidFill>
                  <a:schemeClr val="tx1"/>
                </a:solidFill>
              </a:rPr>
              <a:t>Exactly how, in order for a car to be considered a CD player, we must be able to perform all the CD player capabilities with a car (which you can)</a:t>
            </a:r>
          </a:p>
          <a:p>
            <a:r>
              <a:rPr lang="en-CA" dirty="0">
                <a:solidFill>
                  <a:schemeClr val="tx1"/>
                </a:solidFill>
              </a:rPr>
              <a:t>You can visualize an interface as a contract or a guarantee that a class implementing the interface will include all of the methods that the interface requires</a:t>
            </a:r>
          </a:p>
          <a:p>
            <a:r>
              <a:rPr lang="en-CA" dirty="0">
                <a:solidFill>
                  <a:schemeClr val="tx1"/>
                </a:solidFill>
              </a:rPr>
              <a:t>Abstract classes and interfaces are two techniques used to ensure integrity of extended classes </a:t>
            </a:r>
          </a:p>
          <a:p>
            <a:pPr lvl="1"/>
            <a:r>
              <a:rPr lang="en-CA" dirty="0">
                <a:solidFill>
                  <a:schemeClr val="tx1"/>
                </a:solidFill>
              </a:rPr>
              <a:t>They force you to define methods to meet the requirements of the abstract class or interface</a:t>
            </a:r>
          </a:p>
        </p:txBody>
      </p:sp>
    </p:spTree>
    <p:extLst>
      <p:ext uri="{BB962C8B-B14F-4D97-AF65-F5344CB8AC3E}">
        <p14:creationId xmlns:p14="http://schemas.microsoft.com/office/powerpoint/2010/main" val="2485221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Interfaces</a:t>
            </a:r>
          </a:p>
        </p:txBody>
      </p:sp>
      <p:sp>
        <p:nvSpPr>
          <p:cNvPr id="3" name="Content Placeholder 2"/>
          <p:cNvSpPr>
            <a:spLocks noGrp="1"/>
          </p:cNvSpPr>
          <p:nvPr>
            <p:ph idx="1"/>
          </p:nvPr>
        </p:nvSpPr>
        <p:spPr>
          <a:xfrm>
            <a:off x="685800" y="1752600"/>
            <a:ext cx="7772400" cy="4724400"/>
          </a:xfrm>
        </p:spPr>
        <p:txBody>
          <a:bodyPr>
            <a:normAutofit lnSpcReduction="10000"/>
          </a:bodyPr>
          <a:lstStyle/>
          <a:p>
            <a:r>
              <a:rPr lang="en-CA" dirty="0">
                <a:solidFill>
                  <a:schemeClr val="tx1"/>
                </a:solidFill>
              </a:rPr>
              <a:t>An interface is like an extreme case of an abstract class</a:t>
            </a:r>
          </a:p>
          <a:p>
            <a:pPr lvl="1"/>
            <a:r>
              <a:rPr lang="en-CA" dirty="0">
                <a:solidFill>
                  <a:schemeClr val="tx1"/>
                </a:solidFill>
              </a:rPr>
              <a:t>However, interfaces are not considered classes</a:t>
            </a:r>
          </a:p>
          <a:p>
            <a:pPr lvl="2"/>
            <a:r>
              <a:rPr lang="en-CA" dirty="0">
                <a:solidFill>
                  <a:schemeClr val="tx1"/>
                </a:solidFill>
              </a:rPr>
              <a:t>That’s why I said “sort-of-class”</a:t>
            </a:r>
          </a:p>
          <a:p>
            <a:pPr lvl="2"/>
            <a:r>
              <a:rPr lang="en-CA" dirty="0">
                <a:solidFill>
                  <a:schemeClr val="tx1"/>
                </a:solidFill>
              </a:rPr>
              <a:t>It is a type that can be satisfied by any class that implements the interface</a:t>
            </a:r>
          </a:p>
          <a:p>
            <a:pPr lvl="1"/>
            <a:r>
              <a:rPr lang="en-CA" dirty="0">
                <a:solidFill>
                  <a:schemeClr val="tx1"/>
                </a:solidFill>
              </a:rPr>
              <a:t>The syntax for defining an interface is similar to that of defining a class</a:t>
            </a:r>
          </a:p>
          <a:p>
            <a:pPr lvl="2"/>
            <a:r>
              <a:rPr lang="en-CA" dirty="0">
                <a:solidFill>
                  <a:schemeClr val="tx1"/>
                </a:solidFill>
              </a:rPr>
              <a:t>You only need to use the word “interface” where you would normally use the word “class”</a:t>
            </a:r>
          </a:p>
          <a:p>
            <a:pPr lvl="1"/>
            <a:r>
              <a:rPr lang="en-CA" dirty="0">
                <a:solidFill>
                  <a:srgbClr val="FF0000"/>
                </a:solidFill>
              </a:rPr>
              <a:t>An interface specifies a set of methods that any class that implements the interface must have</a:t>
            </a:r>
          </a:p>
          <a:p>
            <a:pPr lvl="2"/>
            <a:r>
              <a:rPr lang="en-CA" dirty="0">
                <a:solidFill>
                  <a:schemeClr val="tx1"/>
                </a:solidFill>
              </a:rPr>
              <a:t>It only contains method headings and constants</a:t>
            </a:r>
          </a:p>
          <a:p>
            <a:pPr lvl="2"/>
            <a:r>
              <a:rPr lang="en-CA" dirty="0">
                <a:solidFill>
                  <a:schemeClr val="tx1"/>
                </a:solidFill>
              </a:rPr>
              <a:t>No instance variables, no method definitions</a:t>
            </a:r>
          </a:p>
        </p:txBody>
      </p:sp>
    </p:spTree>
    <p:extLst>
      <p:ext uri="{BB962C8B-B14F-4D97-AF65-F5344CB8AC3E}">
        <p14:creationId xmlns:p14="http://schemas.microsoft.com/office/powerpoint/2010/main" val="684895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Interfaces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An interface serves a function similar to a base class (</a:t>
            </a:r>
            <a:r>
              <a:rPr lang="en-CA" dirty="0">
                <a:solidFill>
                  <a:srgbClr val="FF0000"/>
                </a:solidFill>
              </a:rPr>
              <a:t>though, again, it’s not a class!!</a:t>
            </a:r>
            <a:r>
              <a:rPr lang="en-CA" dirty="0">
                <a:solidFill>
                  <a:schemeClr val="tx1"/>
                </a:solidFill>
              </a:rPr>
              <a:t>)</a:t>
            </a:r>
          </a:p>
          <a:p>
            <a:pPr lvl="1"/>
            <a:r>
              <a:rPr lang="en-CA" dirty="0">
                <a:solidFill>
                  <a:schemeClr val="tx1"/>
                </a:solidFill>
              </a:rPr>
              <a:t>You can implement an interface, which is very similar to extending a base class</a:t>
            </a:r>
          </a:p>
          <a:p>
            <a:pPr lvl="1"/>
            <a:r>
              <a:rPr lang="en-CA" dirty="0">
                <a:solidFill>
                  <a:schemeClr val="tx1"/>
                </a:solidFill>
              </a:rPr>
              <a:t>Some languages allow a class to be derived from two or more different classes (this is called multiple inheritance)</a:t>
            </a:r>
          </a:p>
          <a:p>
            <a:pPr lvl="2"/>
            <a:r>
              <a:rPr lang="en-CA" dirty="0">
                <a:solidFill>
                  <a:schemeClr val="tx1"/>
                </a:solidFill>
              </a:rPr>
              <a:t>This is not allowed in Java, so instead we can approximate multiple inheritance through interfaces</a:t>
            </a:r>
          </a:p>
        </p:txBody>
      </p:sp>
    </p:spTree>
    <p:extLst>
      <p:ext uri="{BB962C8B-B14F-4D97-AF65-F5344CB8AC3E}">
        <p14:creationId xmlns:p14="http://schemas.microsoft.com/office/powerpoint/2010/main" val="8428940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27439</TotalTime>
  <Words>1811</Words>
  <Application>Microsoft Office PowerPoint</Application>
  <PresentationFormat>On-screen Show (4:3)</PresentationFormat>
  <Paragraphs>232</Paragraphs>
  <Slides>37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Century Gothic</vt:lpstr>
      <vt:lpstr>Wingdings 2</vt:lpstr>
      <vt:lpstr>Austin</vt:lpstr>
      <vt:lpstr>Interfaces and Inner Classes</vt:lpstr>
      <vt:lpstr>Outline</vt:lpstr>
      <vt:lpstr>Interfaces</vt:lpstr>
      <vt:lpstr>Interfaces</vt:lpstr>
      <vt:lpstr>Interfaces</vt:lpstr>
      <vt:lpstr>Interfaces</vt:lpstr>
      <vt:lpstr>Interfaces</vt:lpstr>
      <vt:lpstr>Interfaces</vt:lpstr>
      <vt:lpstr>Interfaces</vt:lpstr>
      <vt:lpstr>Interfaces</vt:lpstr>
      <vt:lpstr>Interfaces</vt:lpstr>
      <vt:lpstr>Interfaces</vt:lpstr>
      <vt:lpstr>Interfaces</vt:lpstr>
      <vt:lpstr>Interfaces</vt:lpstr>
      <vt:lpstr>Interfaces</vt:lpstr>
      <vt:lpstr>Interfaces</vt:lpstr>
      <vt:lpstr>Interfaces</vt:lpstr>
      <vt:lpstr>Interfaces</vt:lpstr>
      <vt:lpstr>Interfaces</vt:lpstr>
      <vt:lpstr>Interfaces</vt:lpstr>
      <vt:lpstr>Interfaces</vt:lpstr>
      <vt:lpstr>Interfaces</vt:lpstr>
      <vt:lpstr>Interfaces</vt:lpstr>
      <vt:lpstr>Interfaces</vt:lpstr>
      <vt:lpstr>Interfaces</vt:lpstr>
      <vt:lpstr>Inner Class and Anonymous Class</vt:lpstr>
      <vt:lpstr>Inner Class</vt:lpstr>
      <vt:lpstr>Inner Class</vt:lpstr>
      <vt:lpstr>Inner Class</vt:lpstr>
      <vt:lpstr>Inner Class</vt:lpstr>
      <vt:lpstr>Inner Class</vt:lpstr>
      <vt:lpstr>Inner Class</vt:lpstr>
      <vt:lpstr>Inner Class</vt:lpstr>
      <vt:lpstr>Anonymous Class</vt:lpstr>
      <vt:lpstr>Anonymous Class</vt:lpstr>
      <vt:lpstr>Anonymous Class</vt:lpstr>
      <vt:lpstr>Anonymous 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 s</dc:creator>
  <cp:lastModifiedBy>r s</cp:lastModifiedBy>
  <cp:revision>935</cp:revision>
  <dcterms:created xsi:type="dcterms:W3CDTF">2006-08-16T00:00:00Z</dcterms:created>
  <dcterms:modified xsi:type="dcterms:W3CDTF">2017-06-27T14:46:24Z</dcterms:modified>
</cp:coreProperties>
</file>