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59" r:id="rId4"/>
    <p:sldId id="360" r:id="rId5"/>
    <p:sldId id="292" r:id="rId6"/>
    <p:sldId id="361" r:id="rId7"/>
    <p:sldId id="362" r:id="rId8"/>
    <p:sldId id="363" r:id="rId9"/>
    <p:sldId id="367" r:id="rId10"/>
    <p:sldId id="368" r:id="rId11"/>
    <p:sldId id="364" r:id="rId12"/>
    <p:sldId id="365" r:id="rId13"/>
    <p:sldId id="366" r:id="rId14"/>
    <p:sldId id="369" r:id="rId15"/>
    <p:sldId id="370" r:id="rId16"/>
    <p:sldId id="371" r:id="rId17"/>
    <p:sldId id="372" r:id="rId18"/>
    <p:sldId id="374" r:id="rId19"/>
    <p:sldId id="373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6" r:id="rId41"/>
    <p:sldId id="397" r:id="rId42"/>
    <p:sldId id="398" r:id="rId43"/>
    <p:sldId id="400" r:id="rId44"/>
    <p:sldId id="399" r:id="rId45"/>
    <p:sldId id="40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86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641240"/>
            <a:ext cx="3313355" cy="1702160"/>
          </a:xfrm>
        </p:spPr>
        <p:txBody>
          <a:bodyPr>
            <a:normAutofit/>
          </a:bodyPr>
          <a:lstStyle/>
          <a:p>
            <a:r>
              <a:rPr lang="en-CA" dirty="0"/>
              <a:t>Midterm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876800"/>
            <a:ext cx="3309803" cy="126062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Ryan Scott</a:t>
            </a:r>
          </a:p>
          <a:p>
            <a:r>
              <a:rPr lang="en-CA" dirty="0"/>
              <a:t>PhD Student</a:t>
            </a:r>
            <a:br>
              <a:rPr lang="en-CA" dirty="0"/>
            </a:br>
            <a:r>
              <a:rPr lang="en-CA" dirty="0"/>
              <a:t>Computer Science</a:t>
            </a:r>
          </a:p>
          <a:p>
            <a:r>
              <a:rPr lang="en-CA" dirty="0"/>
              <a:t>University of Windsor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65895" y="762000"/>
            <a:ext cx="3309803" cy="12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03-60-212</a:t>
            </a:r>
            <a:br>
              <a:rPr lang="en-CA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Object-Oriented Programming in Java</a:t>
            </a:r>
          </a:p>
        </p:txBody>
      </p:sp>
    </p:spTree>
    <p:extLst>
      <p:ext uri="{BB962C8B-B14F-4D97-AF65-F5344CB8AC3E}">
        <p14:creationId xmlns:p14="http://schemas.microsoft.com/office/powerpoint/2010/main" val="175318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Objects, Methods,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What is object-oriented programming?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What’s great about it?</a:t>
            </a:r>
          </a:p>
          <a:p>
            <a:r>
              <a:rPr lang="en-CA" dirty="0">
                <a:solidFill>
                  <a:schemeClr val="tx1"/>
                </a:solidFill>
              </a:rPr>
              <a:t>What’s Java?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Is Java interpreted or compiled?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If I write a Java program on one machine, can I put it on any other machine flawlessly?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If I compile a Java program on one machine, can I put it on any other machine flawlessly?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26708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Objects, Methods,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How do I declare a variable? How do I initialize it?</a:t>
            </a:r>
          </a:p>
        </p:txBody>
      </p:sp>
    </p:spTree>
    <p:extLst>
      <p:ext uri="{BB962C8B-B14F-4D97-AF65-F5344CB8AC3E}">
        <p14:creationId xmlns:p14="http://schemas.microsoft.com/office/powerpoint/2010/main" val="68416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Objects, Methods,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Object or Primitive:</a:t>
            </a:r>
          </a:p>
          <a:p>
            <a:pPr lvl="1"/>
            <a:r>
              <a:rPr lang="en-CA" dirty="0" err="1">
                <a:solidFill>
                  <a:schemeClr val="tx1"/>
                </a:solidFill>
              </a:rPr>
              <a:t>int</a:t>
            </a: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chemeClr val="tx1"/>
                </a:solidFill>
              </a:rPr>
              <a:t>double</a:t>
            </a:r>
          </a:p>
          <a:p>
            <a:pPr lvl="1"/>
            <a:r>
              <a:rPr lang="en-CA" dirty="0" err="1">
                <a:solidFill>
                  <a:schemeClr val="tx1"/>
                </a:solidFill>
              </a:rPr>
              <a:t>boolean</a:t>
            </a: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chemeClr val="tx1"/>
                </a:solidFill>
              </a:rPr>
              <a:t>char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Integer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short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String</a:t>
            </a:r>
          </a:p>
          <a:p>
            <a:pPr lvl="1"/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[]</a:t>
            </a:r>
          </a:p>
          <a:p>
            <a:pPr lvl="1"/>
            <a:r>
              <a:rPr lang="en-CA" dirty="0" err="1">
                <a:solidFill>
                  <a:schemeClr val="tx1"/>
                </a:solidFill>
              </a:rPr>
              <a:t>StringTokenizer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How do I concatenate Strings in Java?</a:t>
            </a:r>
          </a:p>
        </p:txBody>
      </p:sp>
    </p:spTree>
    <p:extLst>
      <p:ext uri="{BB962C8B-B14F-4D97-AF65-F5344CB8AC3E}">
        <p14:creationId xmlns:p14="http://schemas.microsoft.com/office/powerpoint/2010/main" val="2173516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How do I concatenate Strings in Java?</a:t>
            </a:r>
          </a:p>
          <a:p>
            <a:r>
              <a:rPr lang="en-CA" dirty="0">
                <a:solidFill>
                  <a:schemeClr val="tx1"/>
                </a:solidFill>
              </a:rPr>
              <a:t>“Ryan” == “Ryan”</a:t>
            </a:r>
          </a:p>
        </p:txBody>
      </p:sp>
    </p:spTree>
    <p:extLst>
      <p:ext uri="{BB962C8B-B14F-4D97-AF65-F5344CB8AC3E}">
        <p14:creationId xmlns:p14="http://schemas.microsoft.com/office/powerpoint/2010/main" val="1871158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How do I concatenate Strings in Java?</a:t>
            </a:r>
          </a:p>
          <a:p>
            <a:r>
              <a:rPr lang="en-CA" dirty="0">
                <a:solidFill>
                  <a:schemeClr val="tx1"/>
                </a:solidFill>
              </a:rPr>
              <a:t>“Ryan” == “Ryan”</a:t>
            </a:r>
          </a:p>
          <a:p>
            <a:r>
              <a:rPr lang="en-CA" dirty="0">
                <a:solidFill>
                  <a:schemeClr val="tx1"/>
                </a:solidFill>
              </a:rPr>
              <a:t>“Ryan” == new String(“Ryan”)</a:t>
            </a:r>
          </a:p>
        </p:txBody>
      </p:sp>
    </p:spTree>
    <p:extLst>
      <p:ext uri="{BB962C8B-B14F-4D97-AF65-F5344CB8AC3E}">
        <p14:creationId xmlns:p14="http://schemas.microsoft.com/office/powerpoint/2010/main" val="425131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How do I concatenate Strings in Java?</a:t>
            </a:r>
          </a:p>
          <a:p>
            <a:r>
              <a:rPr lang="en-CA" dirty="0">
                <a:solidFill>
                  <a:schemeClr val="tx1"/>
                </a:solidFill>
              </a:rPr>
              <a:t>“Ryan” == “Ryan”</a:t>
            </a:r>
          </a:p>
          <a:p>
            <a:r>
              <a:rPr lang="en-CA" dirty="0">
                <a:solidFill>
                  <a:schemeClr val="tx1"/>
                </a:solidFill>
              </a:rPr>
              <a:t>“Ryan” == new String(“Ryan”)</a:t>
            </a:r>
          </a:p>
          <a:p>
            <a:r>
              <a:rPr lang="en-CA" dirty="0">
                <a:solidFill>
                  <a:schemeClr val="tx1"/>
                </a:solidFill>
              </a:rPr>
              <a:t>“</a:t>
            </a:r>
            <a:r>
              <a:rPr lang="en-CA" dirty="0" err="1">
                <a:solidFill>
                  <a:schemeClr val="tx1"/>
                </a:solidFill>
              </a:rPr>
              <a:t>Ryan”.equals</a:t>
            </a:r>
            <a:r>
              <a:rPr lang="en-CA" dirty="0">
                <a:solidFill>
                  <a:schemeClr val="tx1"/>
                </a:solidFill>
              </a:rPr>
              <a:t>(new String(“Ryan”))</a:t>
            </a:r>
          </a:p>
        </p:txBody>
      </p:sp>
    </p:spTree>
    <p:extLst>
      <p:ext uri="{BB962C8B-B14F-4D97-AF65-F5344CB8AC3E}">
        <p14:creationId xmlns:p14="http://schemas.microsoft.com/office/powerpoint/2010/main" val="388204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String greeting = “Hello”;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String result = </a:t>
            </a:r>
            <a:r>
              <a:rPr lang="en-CA" dirty="0" err="1">
                <a:solidFill>
                  <a:schemeClr val="tx1"/>
                </a:solidFill>
              </a:rPr>
              <a:t>greeting.substring</a:t>
            </a:r>
            <a:r>
              <a:rPr lang="en-CA" dirty="0">
                <a:solidFill>
                  <a:schemeClr val="tx1"/>
                </a:solidFill>
              </a:rPr>
              <a:t>(1);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What’s result?</a:t>
            </a:r>
          </a:p>
        </p:txBody>
      </p:sp>
    </p:spTree>
    <p:extLst>
      <p:ext uri="{BB962C8B-B14F-4D97-AF65-F5344CB8AC3E}">
        <p14:creationId xmlns:p14="http://schemas.microsoft.com/office/powerpoint/2010/main" val="61869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String greeting = “Hello”;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String result = </a:t>
            </a:r>
            <a:r>
              <a:rPr lang="en-CA" dirty="0" err="1">
                <a:solidFill>
                  <a:schemeClr val="tx1"/>
                </a:solidFill>
              </a:rPr>
              <a:t>greeting.substring</a:t>
            </a:r>
            <a:r>
              <a:rPr lang="en-CA" dirty="0">
                <a:solidFill>
                  <a:schemeClr val="tx1"/>
                </a:solidFill>
              </a:rPr>
              <a:t>(1);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What’s result?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“</a:t>
            </a:r>
            <a:r>
              <a:rPr lang="en-CA" dirty="0" err="1">
                <a:solidFill>
                  <a:schemeClr val="tx1"/>
                </a:solidFill>
              </a:rPr>
              <a:t>ello</a:t>
            </a:r>
            <a:r>
              <a:rPr lang="en-CA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5657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Are strings in Java mutable or immutable?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What’s that mean?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What’s that imply when it comes to privacy?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What’s that imply when it comes to accessors and </a:t>
            </a:r>
            <a:r>
              <a:rPr lang="en-CA" dirty="0" err="1">
                <a:solidFill>
                  <a:schemeClr val="tx1"/>
                </a:solidFill>
              </a:rPr>
              <a:t>mutators</a:t>
            </a:r>
            <a:r>
              <a:rPr lang="en-CA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What’s that imply when it comes to copy constructors?</a:t>
            </a:r>
          </a:p>
        </p:txBody>
      </p:sp>
    </p:spTree>
    <p:extLst>
      <p:ext uri="{BB962C8B-B14F-4D97-AF65-F5344CB8AC3E}">
        <p14:creationId xmlns:p14="http://schemas.microsoft.com/office/powerpoint/2010/main" val="59829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Review…</a:t>
            </a:r>
          </a:p>
        </p:txBody>
      </p:sp>
    </p:spTree>
    <p:extLst>
      <p:ext uri="{BB962C8B-B14F-4D97-AF65-F5344CB8AC3E}">
        <p14:creationId xmlns:p14="http://schemas.microsoft.com/office/powerpoint/2010/main" val="2942966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Scanner keyboard = new Scanner(System.in);</a:t>
            </a: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n = </a:t>
            </a:r>
            <a:r>
              <a:rPr lang="en-CA" dirty="0" err="1">
                <a:solidFill>
                  <a:schemeClr val="tx1"/>
                </a:solidFill>
              </a:rPr>
              <a:t>keyboard.nextInt</a:t>
            </a:r>
            <a:r>
              <a:rPr lang="en-CA" dirty="0">
                <a:solidFill>
                  <a:schemeClr val="tx1"/>
                </a:solidFill>
              </a:rPr>
              <a:t>();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String s1 = </a:t>
            </a:r>
            <a:r>
              <a:rPr lang="en-CA" dirty="0" err="1">
                <a:solidFill>
                  <a:schemeClr val="tx1"/>
                </a:solidFill>
              </a:rPr>
              <a:t>keyboard.nextLine</a:t>
            </a:r>
            <a:r>
              <a:rPr lang="en-CA" dirty="0">
                <a:solidFill>
                  <a:schemeClr val="tx1"/>
                </a:solidFill>
              </a:rPr>
              <a:t>();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String s2 = </a:t>
            </a:r>
            <a:r>
              <a:rPr lang="en-CA" dirty="0" err="1">
                <a:solidFill>
                  <a:schemeClr val="tx1"/>
                </a:solidFill>
              </a:rPr>
              <a:t>keyboard.nextLine</a:t>
            </a:r>
            <a:r>
              <a:rPr lang="en-CA" dirty="0">
                <a:solidFill>
                  <a:schemeClr val="tx1"/>
                </a:solidFill>
              </a:rPr>
              <a:t>();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with the following input:</a:t>
            </a:r>
            <a:br>
              <a:rPr lang="en-CA" dirty="0">
                <a:solidFill>
                  <a:schemeClr val="tx1"/>
                </a:solidFill>
              </a:rPr>
            </a:b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“10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is much bigger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than 1”</a:t>
            </a:r>
          </a:p>
          <a:p>
            <a:pPr marL="365760" lvl="1" indent="0">
              <a:buNone/>
            </a:pP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What are the values of n, s1, and s2?</a:t>
            </a:r>
          </a:p>
        </p:txBody>
      </p:sp>
    </p:spTree>
    <p:extLst>
      <p:ext uri="{BB962C8B-B14F-4D97-AF65-F5344CB8AC3E}">
        <p14:creationId xmlns:p14="http://schemas.microsoft.com/office/powerpoint/2010/main" val="3598318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The correct answer is…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n = 10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s1 = “”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s2 = “is much bigger”</a:t>
            </a: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367813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The correct answer is…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n = 10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s1 = “”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s2 = “is much bigger”</a:t>
            </a: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Why?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Because after the “10” there is a newline that needs to be taken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We need an extra invocation of </a:t>
            </a:r>
            <a:r>
              <a:rPr lang="en-CA" dirty="0" err="1">
                <a:solidFill>
                  <a:schemeClr val="tx1"/>
                </a:solidFill>
              </a:rPr>
              <a:t>nextLine</a:t>
            </a:r>
            <a:r>
              <a:rPr lang="en-CA" dirty="0">
                <a:solidFill>
                  <a:schemeClr val="tx1"/>
                </a:solidFill>
              </a:rPr>
              <a:t> to get rid of that newline character after “10”</a:t>
            </a:r>
          </a:p>
        </p:txBody>
      </p:sp>
    </p:spTree>
    <p:extLst>
      <p:ext uri="{BB962C8B-B14F-4D97-AF65-F5344CB8AC3E}">
        <p14:creationId xmlns:p14="http://schemas.microsoft.com/office/powerpoint/2010/main" val="2733779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How do I create an object of class “Shape”?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What do I invoke?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4216640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How do I create an object of class “Shape”?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What do I invoke?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999918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How do I write a class definition?</a:t>
            </a:r>
          </a:p>
          <a:p>
            <a:r>
              <a:rPr lang="en-CA" dirty="0">
                <a:solidFill>
                  <a:schemeClr val="tx1"/>
                </a:solidFill>
              </a:rPr>
              <a:t>What might be inside it? Let’s write one below for a hypothetical class called “</a:t>
            </a:r>
            <a:r>
              <a:rPr lang="en-CA" dirty="0" err="1">
                <a:solidFill>
                  <a:schemeClr val="tx1"/>
                </a:solidFill>
              </a:rPr>
              <a:t>MyClass</a:t>
            </a:r>
            <a:r>
              <a:rPr lang="en-CA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763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CA" dirty="0" err="1">
                <a:solidFill>
                  <a:schemeClr val="tx1"/>
                </a:solidFill>
              </a:rPr>
              <a:t>MyClass</a:t>
            </a:r>
            <a:r>
              <a:rPr lang="en-CA" dirty="0">
                <a:solidFill>
                  <a:schemeClr val="tx1"/>
                </a:solidFill>
              </a:rPr>
              <a:t> c1 = new </a:t>
            </a:r>
            <a:r>
              <a:rPr lang="en-CA" dirty="0" err="1">
                <a:solidFill>
                  <a:schemeClr val="tx1"/>
                </a:solidFill>
              </a:rPr>
              <a:t>MyClass</a:t>
            </a:r>
            <a:r>
              <a:rPr lang="en-CA" dirty="0">
                <a:solidFill>
                  <a:schemeClr val="tx1"/>
                </a:solidFill>
              </a:rPr>
              <a:t>();</a:t>
            </a:r>
          </a:p>
          <a:p>
            <a:pPr marL="68580" indent="0">
              <a:buNone/>
            </a:pPr>
            <a:r>
              <a:rPr lang="en-CA" dirty="0" err="1">
                <a:solidFill>
                  <a:schemeClr val="tx1"/>
                </a:solidFill>
              </a:rPr>
              <a:t>MyClass</a:t>
            </a:r>
            <a:r>
              <a:rPr lang="en-CA" dirty="0">
                <a:solidFill>
                  <a:schemeClr val="tx1"/>
                </a:solidFill>
              </a:rPr>
              <a:t> c2 = c1;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if (c1 == c2)  //true or false?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if (c1.equals(c2)) //true or false?</a:t>
            </a:r>
          </a:p>
        </p:txBody>
      </p:sp>
    </p:spTree>
    <p:extLst>
      <p:ext uri="{BB962C8B-B14F-4D97-AF65-F5344CB8AC3E}">
        <p14:creationId xmlns:p14="http://schemas.microsoft.com/office/powerpoint/2010/main" val="2069076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OOP – Spot the fails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Autofit/>
          </a:bodyPr>
          <a:lstStyle/>
          <a:p>
            <a:endParaRPr lang="en-US" sz="800" dirty="0"/>
          </a:p>
          <a:p>
            <a:pPr marL="68580" indent="0">
              <a:buNone/>
            </a:pPr>
            <a:r>
              <a:rPr lang="en-US" sz="800" dirty="0"/>
              <a:t>public class Student {</a:t>
            </a:r>
          </a:p>
          <a:p>
            <a:pPr marL="68580" indent="0">
              <a:buNone/>
            </a:pPr>
            <a:r>
              <a:rPr lang="en-US" sz="800" dirty="0"/>
              <a:t>          public String </a:t>
            </a:r>
            <a:r>
              <a:rPr lang="en-US" sz="800" dirty="0" err="1"/>
              <a:t>studentName</a:t>
            </a:r>
            <a:r>
              <a:rPr lang="en-US" sz="800" dirty="0"/>
              <a:t>;</a:t>
            </a:r>
          </a:p>
          <a:p>
            <a:pPr marL="365760" lvl="1" indent="0">
              <a:buNone/>
            </a:pPr>
            <a:r>
              <a:rPr lang="en-US" sz="800" dirty="0"/>
              <a:t>public String </a:t>
            </a:r>
            <a:r>
              <a:rPr lang="en-US" sz="800" dirty="0" err="1"/>
              <a:t>studentNumber</a:t>
            </a:r>
            <a:r>
              <a:rPr lang="en-US" sz="800" dirty="0"/>
              <a:t>;</a:t>
            </a:r>
          </a:p>
          <a:p>
            <a:pPr marL="365760" lvl="1" indent="0">
              <a:buNone/>
            </a:pPr>
            <a:r>
              <a:rPr lang="en-US" sz="800" dirty="0"/>
              <a:t>public 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finalGrade</a:t>
            </a:r>
            <a:r>
              <a:rPr lang="en-US" sz="800" dirty="0"/>
              <a:t>;</a:t>
            </a:r>
          </a:p>
          <a:p>
            <a:pPr marL="365760" lvl="1" indent="0">
              <a:buNone/>
            </a:pPr>
            <a:r>
              <a:rPr lang="en-US" sz="800" dirty="0"/>
              <a:t>public 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midtermGrade</a:t>
            </a:r>
            <a:r>
              <a:rPr lang="en-US" sz="800" dirty="0"/>
              <a:t>;</a:t>
            </a:r>
          </a:p>
          <a:p>
            <a:pPr marL="365760" lvl="1" indent="0">
              <a:buNone/>
            </a:pPr>
            <a:r>
              <a:rPr lang="en-US" sz="800" dirty="0"/>
              <a:t>public Student friend;</a:t>
            </a:r>
          </a:p>
          <a:p>
            <a:pPr lvl="1"/>
            <a:endParaRPr lang="en-US" sz="800" dirty="0"/>
          </a:p>
          <a:p>
            <a:pPr marL="365760" lvl="1" indent="0">
              <a:buNone/>
            </a:pPr>
            <a:r>
              <a:rPr lang="en-US" sz="800" dirty="0"/>
              <a:t>public Student(String </a:t>
            </a:r>
            <a:r>
              <a:rPr lang="en-US" sz="800" dirty="0" err="1"/>
              <a:t>studentName</a:t>
            </a:r>
            <a:r>
              <a:rPr lang="en-US" sz="800" dirty="0"/>
              <a:t>, </a:t>
            </a:r>
            <a:r>
              <a:rPr lang="en-CA" sz="800" dirty="0" err="1"/>
              <a:t>studentNumber</a:t>
            </a:r>
            <a:r>
              <a:rPr lang="en-US" sz="800" dirty="0"/>
              <a:t>){</a:t>
            </a:r>
          </a:p>
          <a:p>
            <a:pPr marL="640080" lvl="2" indent="0">
              <a:buNone/>
            </a:pPr>
            <a:r>
              <a:rPr lang="en-US" sz="800" dirty="0" err="1"/>
              <a:t>studentName</a:t>
            </a:r>
            <a:r>
              <a:rPr lang="en-US" sz="800" dirty="0"/>
              <a:t> = new String(</a:t>
            </a:r>
            <a:r>
              <a:rPr lang="en-US" sz="800" dirty="0" err="1"/>
              <a:t>studentName</a:t>
            </a:r>
            <a:r>
              <a:rPr lang="en-US" sz="800" dirty="0"/>
              <a:t>);</a:t>
            </a:r>
          </a:p>
          <a:p>
            <a:pPr marL="640080" lvl="2" indent="0">
              <a:buNone/>
            </a:pPr>
            <a:r>
              <a:rPr lang="en-CA" sz="800" dirty="0" err="1"/>
              <a:t>studentNumber</a:t>
            </a:r>
            <a:r>
              <a:rPr lang="en-CA" sz="800" dirty="0"/>
              <a:t> = </a:t>
            </a:r>
            <a:r>
              <a:rPr lang="en-CA" sz="800" dirty="0" err="1"/>
              <a:t>studentNumber</a:t>
            </a:r>
            <a:r>
              <a:rPr lang="en-CA" sz="800" dirty="0"/>
              <a:t>;</a:t>
            </a:r>
          </a:p>
          <a:p>
            <a:pPr marL="640080" lvl="2" indent="0">
              <a:buNone/>
            </a:pPr>
            <a:r>
              <a:rPr lang="en-US" sz="800" dirty="0" err="1"/>
              <a:t>finalGrade</a:t>
            </a:r>
            <a:r>
              <a:rPr lang="en-US" sz="800" dirty="0"/>
              <a:t> = </a:t>
            </a:r>
            <a:r>
              <a:rPr lang="en-US" sz="800" dirty="0" err="1"/>
              <a:t>finalGrade</a:t>
            </a:r>
            <a:r>
              <a:rPr lang="en-US" sz="800" dirty="0"/>
              <a:t>;</a:t>
            </a:r>
          </a:p>
          <a:p>
            <a:pPr marL="640080" lvl="2" indent="0">
              <a:buNone/>
            </a:pPr>
            <a:r>
              <a:rPr lang="en-US" sz="800" dirty="0" err="1"/>
              <a:t>midtermGrade</a:t>
            </a:r>
            <a:r>
              <a:rPr lang="en-US" sz="800" dirty="0"/>
              <a:t> = 0;</a:t>
            </a:r>
            <a:endParaRPr lang="en-CA" sz="800" i="1" dirty="0"/>
          </a:p>
          <a:p>
            <a:pPr marL="365760" lvl="1" indent="0">
              <a:buNone/>
            </a:pPr>
            <a:r>
              <a:rPr lang="en-US" sz="800" dirty="0"/>
              <a:t>}</a:t>
            </a:r>
          </a:p>
          <a:p>
            <a:pPr lvl="1"/>
            <a:endParaRPr lang="en-US" sz="800" dirty="0"/>
          </a:p>
          <a:p>
            <a:pPr lvl="1"/>
            <a:endParaRPr lang="en-US" sz="800" dirty="0"/>
          </a:p>
          <a:p>
            <a:pPr marL="365760" lvl="1" indent="0">
              <a:buNone/>
            </a:pPr>
            <a:r>
              <a:rPr lang="en-CA" sz="800" dirty="0"/>
              <a:t>//some getter and setter examples</a:t>
            </a:r>
          </a:p>
          <a:p>
            <a:pPr marL="365760" lvl="1" indent="0">
              <a:buNone/>
            </a:pPr>
            <a:r>
              <a:rPr lang="en-US" sz="800" dirty="0"/>
              <a:t>public String </a:t>
            </a:r>
            <a:r>
              <a:rPr lang="en-US" sz="800" dirty="0" err="1"/>
              <a:t>getStudentName</a:t>
            </a:r>
            <a:r>
              <a:rPr lang="en-US" sz="800" dirty="0"/>
              <a:t>(){</a:t>
            </a:r>
          </a:p>
          <a:p>
            <a:pPr marL="365760" lvl="1" indent="0">
              <a:buNone/>
            </a:pPr>
            <a:r>
              <a:rPr lang="en-US" sz="800" dirty="0"/>
              <a:t>	return </a:t>
            </a:r>
            <a:r>
              <a:rPr lang="en-US" sz="800" dirty="0" err="1"/>
              <a:t>studentName</a:t>
            </a:r>
            <a:r>
              <a:rPr lang="en-US" sz="800" dirty="0"/>
              <a:t>;</a:t>
            </a:r>
          </a:p>
          <a:p>
            <a:pPr marL="365760" lvl="1" indent="0">
              <a:buNone/>
            </a:pPr>
            <a:r>
              <a:rPr lang="en-US" sz="800" dirty="0"/>
              <a:t>}</a:t>
            </a:r>
          </a:p>
          <a:p>
            <a:pPr lvl="1"/>
            <a:endParaRPr lang="en-US" sz="800" dirty="0"/>
          </a:p>
          <a:p>
            <a:pPr marL="365760" lvl="1" indent="0">
              <a:buNone/>
            </a:pPr>
            <a:r>
              <a:rPr lang="en-US" sz="800" dirty="0"/>
              <a:t>public String </a:t>
            </a:r>
            <a:r>
              <a:rPr lang="en-US" sz="800" dirty="0" err="1"/>
              <a:t>getStudentNumber</a:t>
            </a:r>
            <a:r>
              <a:rPr lang="en-US" sz="800" dirty="0"/>
              <a:t>(){</a:t>
            </a:r>
          </a:p>
          <a:p>
            <a:pPr marL="365760" lvl="1" indent="0">
              <a:buNone/>
            </a:pPr>
            <a:r>
              <a:rPr lang="en-US" sz="800" dirty="0"/>
              <a:t>	return new String(</a:t>
            </a:r>
            <a:r>
              <a:rPr lang="en-US" sz="800" dirty="0" err="1"/>
              <a:t>studentNumber</a:t>
            </a:r>
            <a:r>
              <a:rPr lang="en-US" sz="800" dirty="0"/>
              <a:t>);</a:t>
            </a:r>
          </a:p>
          <a:p>
            <a:pPr marL="365760" lvl="1" indent="0">
              <a:buNone/>
            </a:pPr>
            <a:r>
              <a:rPr lang="en-US" sz="800" dirty="0"/>
              <a:t>}</a:t>
            </a:r>
          </a:p>
          <a:p>
            <a:pPr lvl="1"/>
            <a:endParaRPr lang="en-US" sz="800" dirty="0"/>
          </a:p>
          <a:p>
            <a:pPr marL="365760" lvl="1" indent="0">
              <a:buNone/>
            </a:pPr>
            <a:r>
              <a:rPr lang="en-US" sz="800" dirty="0"/>
              <a:t>public Student </a:t>
            </a:r>
            <a:r>
              <a:rPr lang="en-US" sz="800" dirty="0" err="1"/>
              <a:t>getFriend</a:t>
            </a:r>
            <a:r>
              <a:rPr lang="en-US" sz="800" dirty="0"/>
              <a:t>(){</a:t>
            </a:r>
          </a:p>
          <a:p>
            <a:pPr marL="365760" lvl="1" indent="0">
              <a:buNone/>
            </a:pPr>
            <a:r>
              <a:rPr lang="en-US" sz="800" dirty="0"/>
              <a:t>	return friend;</a:t>
            </a:r>
          </a:p>
          <a:p>
            <a:pPr marL="365760" lvl="1" indent="0">
              <a:buNone/>
            </a:pPr>
            <a:r>
              <a:rPr lang="en-US" sz="800" dirty="0"/>
              <a:t>}</a:t>
            </a:r>
          </a:p>
          <a:p>
            <a:pPr marL="68580" indent="0">
              <a:buNone/>
            </a:pPr>
            <a:r>
              <a:rPr lang="en-US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4044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What’s a formal parameter?</a:t>
            </a:r>
          </a:p>
          <a:p>
            <a:r>
              <a:rPr lang="en-CA" dirty="0">
                <a:solidFill>
                  <a:schemeClr val="tx1"/>
                </a:solidFill>
              </a:rPr>
              <a:t>What’s an actual parameter?</a:t>
            </a:r>
          </a:p>
          <a:p>
            <a:r>
              <a:rPr lang="en-CA" dirty="0">
                <a:solidFill>
                  <a:schemeClr val="tx1"/>
                </a:solidFill>
              </a:rPr>
              <a:t>What’s an argument?</a:t>
            </a:r>
          </a:p>
          <a:p>
            <a:r>
              <a:rPr lang="en-CA" dirty="0">
                <a:solidFill>
                  <a:schemeClr val="tx1"/>
                </a:solidFill>
              </a:rPr>
              <a:t>What’s a parameter?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82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What’s a formal parameter?</a:t>
            </a:r>
          </a:p>
          <a:p>
            <a:r>
              <a:rPr lang="en-CA" dirty="0">
                <a:solidFill>
                  <a:schemeClr val="tx1"/>
                </a:solidFill>
              </a:rPr>
              <a:t>What’s an actual parameter?</a:t>
            </a:r>
          </a:p>
          <a:p>
            <a:r>
              <a:rPr lang="en-CA" dirty="0">
                <a:solidFill>
                  <a:schemeClr val="tx1"/>
                </a:solidFill>
              </a:rPr>
              <a:t>What’s an argument?</a:t>
            </a:r>
          </a:p>
          <a:p>
            <a:r>
              <a:rPr lang="en-CA" dirty="0">
                <a:solidFill>
                  <a:schemeClr val="tx1"/>
                </a:solidFill>
              </a:rPr>
              <a:t>What’s a parameter?</a:t>
            </a:r>
          </a:p>
        </p:txBody>
      </p:sp>
    </p:spTree>
    <p:extLst>
      <p:ext uri="{BB962C8B-B14F-4D97-AF65-F5344CB8AC3E}">
        <p14:creationId xmlns:p14="http://schemas.microsoft.com/office/powerpoint/2010/main" val="274918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Review… for the midterm</a:t>
            </a:r>
          </a:p>
        </p:txBody>
      </p:sp>
    </p:spTree>
    <p:extLst>
      <p:ext uri="{BB962C8B-B14F-4D97-AF65-F5344CB8AC3E}">
        <p14:creationId xmlns:p14="http://schemas.microsoft.com/office/powerpoint/2010/main" val="2969215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What’s a formal parameter?</a:t>
            </a:r>
          </a:p>
          <a:p>
            <a:r>
              <a:rPr lang="en-CA" dirty="0">
                <a:solidFill>
                  <a:schemeClr val="tx1"/>
                </a:solidFill>
              </a:rPr>
              <a:t>What’s an actual parameter?</a:t>
            </a:r>
          </a:p>
          <a:p>
            <a:r>
              <a:rPr lang="en-CA" dirty="0">
                <a:solidFill>
                  <a:schemeClr val="tx1"/>
                </a:solidFill>
              </a:rPr>
              <a:t>What’s an argument?</a:t>
            </a:r>
          </a:p>
          <a:p>
            <a:r>
              <a:rPr lang="en-CA" dirty="0">
                <a:solidFill>
                  <a:schemeClr val="tx1"/>
                </a:solidFill>
              </a:rPr>
              <a:t>What’s a parameter?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“Arguments are actual”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83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What is an implicit conversion?</a:t>
            </a:r>
          </a:p>
          <a:p>
            <a:r>
              <a:rPr lang="en-CA" dirty="0">
                <a:solidFill>
                  <a:schemeClr val="tx1"/>
                </a:solidFill>
              </a:rPr>
              <a:t>What’s an explicit conversion?</a:t>
            </a:r>
          </a:p>
          <a:p>
            <a:r>
              <a:rPr lang="en-CA" dirty="0">
                <a:solidFill>
                  <a:schemeClr val="tx1"/>
                </a:solidFill>
              </a:rPr>
              <a:t>What requires an explicit conversion?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717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What happens here and why?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/>
              <a:t>public void Swap(</a:t>
            </a:r>
            <a:r>
              <a:rPr lang="en-CA" dirty="0" err="1"/>
              <a:t>int</a:t>
            </a:r>
            <a:r>
              <a:rPr lang="en-CA" dirty="0"/>
              <a:t> v1, </a:t>
            </a:r>
            <a:r>
              <a:rPr lang="en-CA" dirty="0" err="1"/>
              <a:t>int</a:t>
            </a:r>
            <a:r>
              <a:rPr lang="en-CA" dirty="0"/>
              <a:t> v2){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err="1"/>
              <a:t>int</a:t>
            </a:r>
            <a:r>
              <a:rPr lang="en-CA" dirty="0"/>
              <a:t> temp = v1;</a:t>
            </a:r>
          </a:p>
          <a:p>
            <a:pPr marL="365760" lvl="1" indent="0">
              <a:buNone/>
            </a:pPr>
            <a:r>
              <a:rPr lang="en-CA" dirty="0"/>
              <a:t>	v1 = v2;</a:t>
            </a:r>
          </a:p>
          <a:p>
            <a:pPr marL="365760" lvl="1" indent="0">
              <a:buNone/>
            </a:pPr>
            <a:r>
              <a:rPr lang="en-CA" dirty="0"/>
              <a:t>	v2 = temp;</a:t>
            </a:r>
          </a:p>
          <a:p>
            <a:pPr marL="365760" lvl="1" indent="0">
              <a:buNone/>
            </a:pPr>
            <a:r>
              <a:rPr lang="en-CA" dirty="0"/>
              <a:t>}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003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What happens here and why?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/>
              <a:t>public void </a:t>
            </a:r>
            <a:r>
              <a:rPr lang="en-CA" dirty="0" err="1"/>
              <a:t>ObjectSwap</a:t>
            </a:r>
            <a:r>
              <a:rPr lang="en-CA" dirty="0"/>
              <a:t>(</a:t>
            </a:r>
            <a:r>
              <a:rPr lang="en-CA" dirty="0" err="1"/>
              <a:t>Obj</a:t>
            </a:r>
            <a:r>
              <a:rPr lang="en-CA" dirty="0"/>
              <a:t> v1, </a:t>
            </a:r>
            <a:r>
              <a:rPr lang="en-CA" dirty="0" err="1"/>
              <a:t>Obj</a:t>
            </a:r>
            <a:r>
              <a:rPr lang="en-CA" dirty="0"/>
              <a:t> v2){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err="1"/>
              <a:t>Obj</a:t>
            </a:r>
            <a:r>
              <a:rPr lang="en-CA" dirty="0"/>
              <a:t> temp = v1;</a:t>
            </a:r>
          </a:p>
          <a:p>
            <a:pPr marL="365760" lvl="1" indent="0">
              <a:buNone/>
            </a:pPr>
            <a:r>
              <a:rPr lang="en-CA" dirty="0"/>
              <a:t>	v1 = v2;</a:t>
            </a:r>
          </a:p>
          <a:p>
            <a:pPr marL="365760" lvl="1" indent="0">
              <a:buNone/>
            </a:pPr>
            <a:r>
              <a:rPr lang="en-CA" dirty="0"/>
              <a:t>	v2 = temp;</a:t>
            </a:r>
          </a:p>
          <a:p>
            <a:pPr marL="365760" lvl="1" indent="0">
              <a:buNone/>
            </a:pPr>
            <a:r>
              <a:rPr lang="en-CA" dirty="0"/>
              <a:t>}</a:t>
            </a: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909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70000" lnSpcReduction="20000"/>
          </a:bodyPr>
          <a:lstStyle/>
          <a:p>
            <a:r>
              <a:rPr lang="en-CA" dirty="0">
                <a:solidFill>
                  <a:schemeClr val="tx1"/>
                </a:solidFill>
              </a:rPr>
              <a:t>What’s the output and why??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/>
              <a:t>public class Main{</a:t>
            </a:r>
          </a:p>
          <a:p>
            <a:pPr marL="365760" lvl="1" indent="0">
              <a:buNone/>
            </a:pPr>
            <a:r>
              <a:rPr lang="en-CA" dirty="0"/>
              <a:t>	public static void main(String[] </a:t>
            </a:r>
            <a:r>
              <a:rPr lang="en-CA" dirty="0" err="1"/>
              <a:t>args</a:t>
            </a:r>
            <a:r>
              <a:rPr lang="en-CA" dirty="0"/>
              <a:t>){</a:t>
            </a:r>
          </a:p>
          <a:p>
            <a:pPr marL="365760" lvl="1" indent="0">
              <a:buNone/>
            </a:pPr>
            <a:r>
              <a:rPr lang="en-CA" dirty="0"/>
              <a:t>		SC s = new SC(“s”);	 //sets String “attribute” in constructor</a:t>
            </a:r>
          </a:p>
          <a:p>
            <a:pPr marL="365760" lvl="1" indent="0">
              <a:buNone/>
            </a:pPr>
            <a:r>
              <a:rPr lang="en-CA" dirty="0"/>
              <a:t>		change(s);</a:t>
            </a:r>
          </a:p>
          <a:p>
            <a:pPr marL="365760" lvl="1" indent="0">
              <a:buNone/>
            </a:pPr>
            <a:r>
              <a:rPr lang="en-CA" dirty="0"/>
              <a:t>		</a:t>
            </a:r>
            <a:r>
              <a:rPr lang="en-CA" dirty="0" err="1"/>
              <a:t>System.out.println</a:t>
            </a:r>
            <a:r>
              <a:rPr lang="en-CA" dirty="0"/>
              <a:t>(“</a:t>
            </a:r>
            <a:r>
              <a:rPr lang="en-CA" dirty="0" err="1"/>
              <a:t>s.getAttribute</a:t>
            </a:r>
            <a:r>
              <a:rPr lang="en-CA" dirty="0"/>
              <a:t>()); //returns “attribute”	</a:t>
            </a:r>
          </a:p>
          <a:p>
            <a:pPr marL="365760" lvl="1" indent="0">
              <a:buNone/>
            </a:pPr>
            <a:r>
              <a:rPr lang="en-CA" dirty="0"/>
              <a:t>		modify(s);		</a:t>
            </a:r>
          </a:p>
          <a:p>
            <a:pPr marL="365760" lvl="1" indent="0">
              <a:buNone/>
            </a:pPr>
            <a:r>
              <a:rPr lang="en-CA" dirty="0"/>
              <a:t>		</a:t>
            </a:r>
            <a:r>
              <a:rPr lang="en-CA" dirty="0" err="1"/>
              <a:t>System.out.println</a:t>
            </a:r>
            <a:r>
              <a:rPr lang="en-CA" dirty="0"/>
              <a:t>(“</a:t>
            </a:r>
            <a:r>
              <a:rPr lang="en-CA" dirty="0" err="1"/>
              <a:t>s.getAttribute</a:t>
            </a:r>
            <a:r>
              <a:rPr lang="en-CA" dirty="0"/>
              <a:t>()); //returns “attribute”</a:t>
            </a:r>
          </a:p>
          <a:p>
            <a:pPr marL="365760" lvl="1" indent="0">
              <a:buNone/>
            </a:pPr>
            <a:r>
              <a:rPr lang="en-CA" dirty="0"/>
              <a:t>	}</a:t>
            </a:r>
          </a:p>
          <a:p>
            <a:pPr marL="365760" lvl="1" indent="0">
              <a:buNone/>
            </a:pPr>
            <a:r>
              <a:rPr lang="en-CA" dirty="0"/>
              <a:t>	public static void change(SC a){</a:t>
            </a:r>
          </a:p>
          <a:p>
            <a:pPr marL="365760" lvl="1" indent="0">
              <a:buNone/>
            </a:pPr>
            <a:r>
              <a:rPr lang="en-CA" dirty="0"/>
              <a:t>		SC b = new SC(“b”);</a:t>
            </a:r>
          </a:p>
          <a:p>
            <a:pPr marL="365760" lvl="1" indent="0">
              <a:buNone/>
            </a:pPr>
            <a:r>
              <a:rPr lang="en-CA" dirty="0"/>
              <a:t>		a = b;</a:t>
            </a:r>
          </a:p>
          <a:p>
            <a:pPr marL="365760" lvl="1" indent="0">
              <a:buNone/>
            </a:pPr>
            <a:r>
              <a:rPr lang="en-CA" dirty="0"/>
              <a:t>	}</a:t>
            </a:r>
          </a:p>
          <a:p>
            <a:pPr marL="365760" lvl="1" indent="0">
              <a:buNone/>
            </a:pPr>
            <a:r>
              <a:rPr lang="en-CA" dirty="0"/>
              <a:t>	public static void modify(SC c){</a:t>
            </a:r>
          </a:p>
          <a:p>
            <a:pPr marL="365760" lvl="1" indent="0">
              <a:buNone/>
            </a:pPr>
            <a:r>
              <a:rPr lang="en-CA" dirty="0"/>
              <a:t>		</a:t>
            </a:r>
            <a:r>
              <a:rPr lang="en-CA" dirty="0" err="1"/>
              <a:t>c.setAttribute</a:t>
            </a:r>
            <a:r>
              <a:rPr lang="en-CA" dirty="0"/>
              <a:t>(“c”);</a:t>
            </a:r>
          </a:p>
          <a:p>
            <a:pPr marL="365760" lvl="1" indent="0">
              <a:buNone/>
            </a:pPr>
            <a:r>
              <a:rPr lang="en-CA" dirty="0"/>
              <a:t>	//Sets string instance variable called “attribute”</a:t>
            </a:r>
          </a:p>
          <a:p>
            <a:pPr marL="365760" lvl="1" indent="0">
              <a:buNone/>
            </a:pPr>
            <a:r>
              <a:rPr lang="en-CA" dirty="0"/>
              <a:t>	}</a:t>
            </a:r>
          </a:p>
          <a:p>
            <a:pPr marL="365760" lvl="1" indent="0">
              <a:buNone/>
            </a:pPr>
            <a:r>
              <a:rPr lang="en-CA" dirty="0"/>
              <a:t>}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85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What’s overloading?</a:t>
            </a:r>
          </a:p>
        </p:txBody>
      </p:sp>
    </p:spTree>
    <p:extLst>
      <p:ext uri="{BB962C8B-B14F-4D97-AF65-F5344CB8AC3E}">
        <p14:creationId xmlns:p14="http://schemas.microsoft.com/office/powerpoint/2010/main" val="1266643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What do the following regex patterns match?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([a-c&amp;&amp;[^b]]{3})+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Lola is (not)? a (very)? cute doggy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Regex is (not ){2}fun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a*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a\\*</a:t>
            </a:r>
          </a:p>
        </p:txBody>
      </p:sp>
    </p:spTree>
    <p:extLst>
      <p:ext uri="{BB962C8B-B14F-4D97-AF65-F5344CB8AC3E}">
        <p14:creationId xmlns:p14="http://schemas.microsoft.com/office/powerpoint/2010/main" val="661321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What’s an anonymous object?</a:t>
            </a:r>
          </a:p>
        </p:txBody>
      </p:sp>
    </p:spTree>
    <p:extLst>
      <p:ext uri="{BB962C8B-B14F-4D97-AF65-F5344CB8AC3E}">
        <p14:creationId xmlns:p14="http://schemas.microsoft.com/office/powerpoint/2010/main" val="3012650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What’s a class invariant?</a:t>
            </a:r>
          </a:p>
        </p:txBody>
      </p:sp>
    </p:spTree>
    <p:extLst>
      <p:ext uri="{BB962C8B-B14F-4D97-AF65-F5344CB8AC3E}">
        <p14:creationId xmlns:p14="http://schemas.microsoft.com/office/powerpoint/2010/main" val="1175993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What owns a static method? What owns a non-static method?</a:t>
            </a:r>
          </a:p>
        </p:txBody>
      </p:sp>
    </p:spTree>
    <p:extLst>
      <p:ext uri="{BB962C8B-B14F-4D97-AF65-F5344CB8AC3E}">
        <p14:creationId xmlns:p14="http://schemas.microsoft.com/office/powerpoint/2010/main" val="291798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Review… for the midterm… that’s in 2 days</a:t>
            </a:r>
          </a:p>
        </p:txBody>
      </p:sp>
    </p:spTree>
    <p:extLst>
      <p:ext uri="{BB962C8B-B14F-4D97-AF65-F5344CB8AC3E}">
        <p14:creationId xmlns:p14="http://schemas.microsoft.com/office/powerpoint/2010/main" val="260358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What’s the difference between a shallow copy and a deep copy?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845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How do we declare an array?</a:t>
            </a:r>
          </a:p>
        </p:txBody>
      </p:sp>
    </p:spTree>
    <p:extLst>
      <p:ext uri="{BB962C8B-B14F-4D97-AF65-F5344CB8AC3E}">
        <p14:creationId xmlns:p14="http://schemas.microsoft.com/office/powerpoint/2010/main" val="31973622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How do we initialize an array?</a:t>
            </a:r>
          </a:p>
        </p:txBody>
      </p:sp>
    </p:spTree>
    <p:extLst>
      <p:ext uri="{BB962C8B-B14F-4D97-AF65-F5344CB8AC3E}">
        <p14:creationId xmlns:p14="http://schemas.microsoft.com/office/powerpoint/2010/main" val="2834483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[] a = new 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[10];</a:t>
            </a:r>
          </a:p>
          <a:p>
            <a:pPr marL="68580" indent="0">
              <a:buNone/>
            </a:pP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[] b = new 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[10];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//What are the values in a? What about in b?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if (a == b){ //true or false?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	//do stuff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a = b;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if (a == b) { //true or false?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1063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How do we compare values in arrays?</a:t>
            </a:r>
          </a:p>
        </p:txBody>
      </p:sp>
    </p:spTree>
    <p:extLst>
      <p:ext uri="{BB962C8B-B14F-4D97-AF65-F5344CB8AC3E}">
        <p14:creationId xmlns:p14="http://schemas.microsoft.com/office/powerpoint/2010/main" val="2372170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How do we make a </a:t>
            </a:r>
            <a:r>
              <a:rPr lang="en-CA">
                <a:solidFill>
                  <a:schemeClr val="tx1"/>
                </a:solidFill>
              </a:rPr>
              <a:t>ragged array?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12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Objects, Methods,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Any questions about these things?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8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Objects, Methods,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What’s a class definition look like? What belongs in a class?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51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Objects, Methods,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What’s a method header look like? What modifiers can a method have and what do they mean?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0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Objects, Methods,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What is object-oriented programming?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What’s great about it?</a:t>
            </a:r>
          </a:p>
          <a:p>
            <a:r>
              <a:rPr lang="en-CA" dirty="0">
                <a:solidFill>
                  <a:schemeClr val="tx1"/>
                </a:solidFill>
              </a:rPr>
              <a:t>What’s Java?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Is Java interpreted or compiled?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If I write a Java program on one machine, can I put it on any other machine flawlessly?</a:t>
            </a:r>
          </a:p>
        </p:txBody>
      </p:sp>
    </p:spTree>
    <p:extLst>
      <p:ext uri="{BB962C8B-B14F-4D97-AF65-F5344CB8AC3E}">
        <p14:creationId xmlns:p14="http://schemas.microsoft.com/office/powerpoint/2010/main" val="274177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Objects, Methods,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What is object-oriented programming?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What’s great about it?</a:t>
            </a:r>
          </a:p>
          <a:p>
            <a:r>
              <a:rPr lang="en-CA" dirty="0">
                <a:solidFill>
                  <a:schemeClr val="tx1"/>
                </a:solidFill>
              </a:rPr>
              <a:t>What’s Java?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Is Java interpreted or compiled?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If I write a Java program on one machine, can I put it on any other machine flawlessly?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If I compile a Java program on one machine, can I put it on any other machine flawlessly?</a:t>
            </a:r>
          </a:p>
        </p:txBody>
      </p:sp>
    </p:spTree>
    <p:extLst>
      <p:ext uri="{BB962C8B-B14F-4D97-AF65-F5344CB8AC3E}">
        <p14:creationId xmlns:p14="http://schemas.microsoft.com/office/powerpoint/2010/main" val="2156497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9883</TotalTime>
  <Words>1032</Words>
  <Application>Microsoft Office PowerPoint</Application>
  <PresentationFormat>On-screen Show (4:3)</PresentationFormat>
  <Paragraphs>253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Century Gothic</vt:lpstr>
      <vt:lpstr>Wingdings 2</vt:lpstr>
      <vt:lpstr>Austin</vt:lpstr>
      <vt:lpstr>Midterm Review</vt:lpstr>
      <vt:lpstr>Outline</vt:lpstr>
      <vt:lpstr>Outline</vt:lpstr>
      <vt:lpstr>Outline</vt:lpstr>
      <vt:lpstr>Objects, Methods, and Classes</vt:lpstr>
      <vt:lpstr>Objects, Methods, and Classes</vt:lpstr>
      <vt:lpstr>Objects, Methods, and Classes</vt:lpstr>
      <vt:lpstr>Objects, Methods, and Classes</vt:lpstr>
      <vt:lpstr>Objects, Methods, and Classes</vt:lpstr>
      <vt:lpstr>Objects, Methods, and Classes</vt:lpstr>
      <vt:lpstr>Objects, Methods, and Classes</vt:lpstr>
      <vt:lpstr>Objects, Methods, and Classes</vt:lpstr>
      <vt:lpstr>Strings</vt:lpstr>
      <vt:lpstr>Strings</vt:lpstr>
      <vt:lpstr>Strings</vt:lpstr>
      <vt:lpstr>Strings</vt:lpstr>
      <vt:lpstr>Strings</vt:lpstr>
      <vt:lpstr>Strings</vt:lpstr>
      <vt:lpstr>Strings</vt:lpstr>
      <vt:lpstr>Scanner</vt:lpstr>
      <vt:lpstr>Scanner</vt:lpstr>
      <vt:lpstr>Scanner</vt:lpstr>
      <vt:lpstr>OOP</vt:lpstr>
      <vt:lpstr>OOP</vt:lpstr>
      <vt:lpstr>OOP</vt:lpstr>
      <vt:lpstr>OOP</vt:lpstr>
      <vt:lpstr>OOP – Spot the fails</vt:lpstr>
      <vt:lpstr>OOP</vt:lpstr>
      <vt:lpstr>OOP</vt:lpstr>
      <vt:lpstr>OOP</vt:lpstr>
      <vt:lpstr>OOP</vt:lpstr>
      <vt:lpstr>OOP</vt:lpstr>
      <vt:lpstr>OOP</vt:lpstr>
      <vt:lpstr>OOP</vt:lpstr>
      <vt:lpstr>OOP</vt:lpstr>
      <vt:lpstr>Regex</vt:lpstr>
      <vt:lpstr>OOP</vt:lpstr>
      <vt:lpstr>OOP</vt:lpstr>
      <vt:lpstr>OOP</vt:lpstr>
      <vt:lpstr>OOP</vt:lpstr>
      <vt:lpstr>Arrays</vt:lpstr>
      <vt:lpstr>Arrays</vt:lpstr>
      <vt:lpstr>Arrays</vt:lpstr>
      <vt:lpstr>Arrays</vt:lpstr>
      <vt:lpstr>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s</dc:creator>
  <cp:lastModifiedBy>r s</cp:lastModifiedBy>
  <cp:revision>854</cp:revision>
  <dcterms:created xsi:type="dcterms:W3CDTF">2006-08-16T00:00:00Z</dcterms:created>
  <dcterms:modified xsi:type="dcterms:W3CDTF">2017-06-05T23:54:17Z</dcterms:modified>
</cp:coreProperties>
</file>