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9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6" r:id="rId2"/>
  </p:sldMasterIdLst>
  <p:notesMasterIdLst>
    <p:notesMasterId r:id="rId45"/>
  </p:notesMasterIdLst>
  <p:handoutMasterIdLst>
    <p:handoutMasterId r:id="rId46"/>
  </p:handoutMasterIdLst>
  <p:sldIdLst>
    <p:sldId id="407" r:id="rId3"/>
    <p:sldId id="433" r:id="rId4"/>
    <p:sldId id="434" r:id="rId5"/>
    <p:sldId id="408" r:id="rId6"/>
    <p:sldId id="429" r:id="rId7"/>
    <p:sldId id="412" r:id="rId8"/>
    <p:sldId id="413" r:id="rId9"/>
    <p:sldId id="377" r:id="rId10"/>
    <p:sldId id="378" r:id="rId11"/>
    <p:sldId id="379" r:id="rId12"/>
    <p:sldId id="430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419" r:id="rId24"/>
    <p:sldId id="420" r:id="rId25"/>
    <p:sldId id="390" r:id="rId26"/>
    <p:sldId id="391" r:id="rId27"/>
    <p:sldId id="393" r:id="rId28"/>
    <p:sldId id="421" r:id="rId29"/>
    <p:sldId id="422" r:id="rId30"/>
    <p:sldId id="423" r:id="rId31"/>
    <p:sldId id="424" r:id="rId32"/>
    <p:sldId id="425" r:id="rId33"/>
    <p:sldId id="426" r:id="rId34"/>
    <p:sldId id="432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31" r:id="rId4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2833"/>
    <a:srgbClr val="4C38FF"/>
    <a:srgbClr val="7F7F7F"/>
    <a:srgbClr val="258538"/>
    <a:srgbClr val="4D219E"/>
    <a:srgbClr val="FF33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6" autoAdjust="0"/>
  </p:normalViewPr>
  <p:slideViewPr>
    <p:cSldViewPr>
      <p:cViewPr varScale="1">
        <p:scale>
          <a:sx n="101" d="100"/>
          <a:sy n="101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561" y="0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429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561" y="8829429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3E570F3-5038-5249-87EA-E4B03B4D19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2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32" y="0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4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4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635" y="4415790"/>
            <a:ext cx="502873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580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32" y="8831580"/>
            <a:ext cx="297226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16BBEA8-BFF2-4B46-A2AB-DC7506C99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773CF-F9BE-1B4E-B73B-D3AF1A1E5847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012EC-773C-034E-9E1B-84FC89EC1928}" type="slidenum">
              <a:rPr lang="en-US"/>
              <a:pPr/>
              <a:t>14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DAD57-96F3-224A-A755-3BE801CF2C82}" type="slidenum">
              <a:rPr lang="en-US"/>
              <a:pPr/>
              <a:t>15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C83A1-AE14-274F-96CF-67B399C671CC}" type="slidenum">
              <a:rPr lang="en-US"/>
              <a:pPr/>
              <a:t>16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5ECEE-7539-3E4C-9CB8-3D7C3594E879}" type="slidenum">
              <a:rPr lang="en-US"/>
              <a:pPr/>
              <a:t>17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C674A-ED23-4042-8F4C-FD4D3CEEAD9C}" type="slidenum">
              <a:rPr lang="en-US"/>
              <a:pPr/>
              <a:t>18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4737F-CD41-4341-ABB1-27B2DCD066E8}" type="slidenum">
              <a:rPr lang="en-US"/>
              <a:pPr/>
              <a:t>19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1CAA0-8CC7-D940-A3A0-790F0F8EF53E}" type="slidenum">
              <a:rPr lang="en-US"/>
              <a:pPr/>
              <a:t>20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B23A2-4D55-AC44-8417-E2B68FA81A32}" type="slidenum">
              <a:rPr lang="en-US"/>
              <a:pPr/>
              <a:t>21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9D2AC-FA33-2F47-B4B9-462D7BAC92F2}" type="slidenum">
              <a:rPr lang="en-US"/>
              <a:pPr/>
              <a:t>22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13C00-91E0-934F-986D-906E8913D8AD}" type="slidenum">
              <a:rPr lang="en-US"/>
              <a:pPr/>
              <a:t>23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DB47D-464C-FE42-B1AA-2B887F1BBFF1}" type="slidenum">
              <a:rPr lang="en-US"/>
              <a:pPr/>
              <a:t>4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4A5AE-5FDC-7F46-A3AB-45752179153B}" type="slidenum">
              <a:rPr lang="en-US"/>
              <a:pPr/>
              <a:t>24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84CFE-4E9A-574C-B725-1FFF1A14F726}" type="slidenum">
              <a:rPr lang="en-US"/>
              <a:pPr/>
              <a:t>25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0A0F9-1B60-224B-A225-50747A96CEC3}" type="slidenum">
              <a:rPr lang="en-US"/>
              <a:pPr/>
              <a:t>26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9" y="4415790"/>
            <a:ext cx="5485463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665E0-DC96-7A43-9C20-612D1D4C3F98}" type="slidenum">
              <a:rPr lang="en-US"/>
              <a:pPr/>
              <a:t>27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73D51-9C13-554B-ABBB-BA60FDD8B1DD}" type="slidenum">
              <a:rPr lang="en-US"/>
              <a:pPr/>
              <a:t>28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F39AF-4E72-B345-A4EF-20FE1D1272B4}" type="slidenum">
              <a:rPr lang="en-US"/>
              <a:pPr/>
              <a:t>29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7BD2-9668-8640-9DFC-851E8B3079EF}" type="slidenum">
              <a:rPr lang="en-US"/>
              <a:pPr/>
              <a:t>30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031E9-3ACF-2B49-A07B-EE1B499787BC}" type="slidenum">
              <a:rPr lang="en-US"/>
              <a:pPr/>
              <a:t>31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4274F-2591-D846-8842-50C97A2D4F5F}" type="slidenum">
              <a:rPr lang="en-US"/>
              <a:pPr/>
              <a:t>32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760C9-8A7F-7946-B8CD-5E4964DA92D7}" type="slidenum">
              <a:rPr lang="en-US"/>
              <a:pPr/>
              <a:t>34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9" y="4415790"/>
            <a:ext cx="5485463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82B2B-0BEE-9545-9F16-0DBB82388758}" type="slidenum">
              <a:rPr lang="en-US"/>
              <a:pPr/>
              <a:t>6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CEE90-A7E6-3A46-9F21-A3B2DBD5DE64}" type="slidenum">
              <a:rPr lang="en-US"/>
              <a:pPr/>
              <a:t>35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9" y="4415790"/>
            <a:ext cx="5485463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0023C-D8B4-764C-B051-B2ADBF43C1A6}" type="slidenum">
              <a:rPr lang="en-US"/>
              <a:pPr/>
              <a:t>36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9" y="4415790"/>
            <a:ext cx="5485463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FE290-730A-1145-AB21-F0C97E6DD788}" type="slidenum">
              <a:rPr lang="en-US"/>
              <a:pPr/>
              <a:t>37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9" y="4415790"/>
            <a:ext cx="5485463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73291-26AC-2240-8253-0893BD273FDE}" type="slidenum">
              <a:rPr lang="en-US"/>
              <a:pPr/>
              <a:t>38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9" y="4415790"/>
            <a:ext cx="5485463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BBD7C-5328-4348-9F54-1ABB03B68F93}" type="slidenum">
              <a:rPr lang="en-US"/>
              <a:pPr/>
              <a:t>39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9" y="4415790"/>
            <a:ext cx="5485463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62EE6-CA30-BA40-864B-1166A59E6A67}" type="slidenum">
              <a:rPr lang="en-US"/>
              <a:pPr/>
              <a:t>40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9" y="4415790"/>
            <a:ext cx="5485463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71223-A1E5-044D-A3E0-FD489FEAC170}" type="slidenum">
              <a:rPr lang="en-US"/>
              <a:pPr/>
              <a:t>41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9" y="4415790"/>
            <a:ext cx="5485463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7C73B-773C-BA41-8EB9-F17B6200A1E8}" type="slidenum">
              <a:rPr lang="en-US"/>
              <a:pPr/>
              <a:t>7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704B9-4D6D-8E47-B968-6A2DB7B0B20E}" type="slidenum">
              <a:rPr lang="en-US"/>
              <a:pPr/>
              <a:t>8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ADD61-8DAB-C84D-ACD3-EB7E55FA2A79}" type="slidenum">
              <a:rPr lang="en-US"/>
              <a:pPr/>
              <a:t>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58FBB-ECA9-0E4F-B9C8-F3606414F835}" type="slidenum">
              <a:rPr lang="en-US"/>
              <a:pPr/>
              <a:t>10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B89C7-7482-B440-8FC6-382679B41945}" type="slidenum">
              <a:rPr lang="en-US"/>
              <a:pPr/>
              <a:t>12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AB5E9-F004-394F-8D05-E0F5184B8750}" type="slidenum">
              <a:rPr lang="en-US"/>
              <a:pPr/>
              <a:t>13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440 Axiomatic Semantics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0791677-D649-0443-97B4-FCDF3C51D554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171013" name="Line 5"/>
          <p:cNvSpPr>
            <a:spLocks noChangeShapeType="1"/>
          </p:cNvSpPr>
          <p:nvPr userDrawn="1"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4770E0-3A9A-864E-A177-7F6ED307C2E1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1" y="304800"/>
            <a:ext cx="2095500" cy="5867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1" y="304800"/>
            <a:ext cx="6134100" cy="5867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24966C-1AB3-3041-95DB-D351242AF69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CFEA6F3-8F3A-B44C-A88D-8A3402112B07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FA666C-2EAA-7C4D-A150-2551FE6D5AFC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B49B86-DDB9-3445-8E99-13F5579700CF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9906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9906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7F46C5-465E-334D-9A45-2FE1EDA7A506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FC0BA9-C142-ED4B-8624-454C7589634B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580B21-B8D6-1F4C-927F-60B78F1D5584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A2F560-06A8-374A-B3C9-8C1ADEB83079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3B48AB-FE4B-284F-B151-41B32DC440AC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6EC624-7165-6F4F-BF3F-6CA0C4096313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9DCA9C-C233-E549-AF4A-54C984E08A3D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F8CF98-0568-1F4F-A782-AE333AC344E7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9" y="304800"/>
            <a:ext cx="2120900" cy="5867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11888" cy="5867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D4A49D-63A5-874D-B6D5-E81BF95E3E87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4572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84188" y="990600"/>
            <a:ext cx="4114800" cy="5181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990600"/>
            <a:ext cx="4114800" cy="5181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562600" cy="304800"/>
          </a:xfrm>
        </p:spPr>
        <p:txBody>
          <a:bodyPr/>
          <a:lstStyle>
            <a:lvl1pPr>
              <a:defRPr smtClean="0"/>
            </a:lvl1pPr>
          </a:lstStyle>
          <a:p>
            <a:fld id="{4D723737-52A1-3743-8AD5-ED3218B3302E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4572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84188" y="990600"/>
            <a:ext cx="4114800" cy="5181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51388" y="990600"/>
            <a:ext cx="4114800" cy="2514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51388" y="3657600"/>
            <a:ext cx="4114800" cy="2514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562600" cy="304800"/>
          </a:xfrm>
        </p:spPr>
        <p:txBody>
          <a:bodyPr/>
          <a:lstStyle>
            <a:lvl1pPr>
              <a:defRPr smtClean="0"/>
            </a:lvl1pPr>
          </a:lstStyle>
          <a:p>
            <a:fld id="{AC573BE8-CE9A-7342-BDAF-E9B139D6B8B2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DD4158-8523-C44A-BBC5-8E0B64C548A6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F7F1D5B-7EC0-B246-82DD-49B472404838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5BCADA-EBF8-0744-A5CE-09C63A5DB7ED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C65111E-2F81-084A-95B9-5CE0122E810A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F087695-69F2-9D42-AB6D-39E44D66194B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B92D89-665F-0A4F-96AE-B1388F20722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5BD102-5CA1-4B44-AC37-A131BF397762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00" y="640080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+mn-lt"/>
                <a:ea typeface="宋体" charset="-122"/>
                <a:cs typeface="宋体" charset="-122"/>
              </a:defRPr>
            </a:lvl1pPr>
          </a:lstStyle>
          <a:p>
            <a:fld id="{5E8DA56B-BD81-0D4D-ADC5-0F1127C5128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9pPr>
    </p:titleStyle>
    <p:bodyStyle>
      <a:lvl1pPr algn="l" rtl="0" fontAlgn="base">
        <a:spcBef>
          <a:spcPct val="70000"/>
        </a:spcBef>
        <a:spcAft>
          <a:spcPct val="0"/>
        </a:spcAft>
        <a:buChar char="•"/>
        <a:defRPr sz="2400">
          <a:solidFill>
            <a:srgbClr val="663300"/>
          </a:solidFill>
          <a:latin typeface="+mn-lt"/>
          <a:ea typeface="+mn-ea"/>
          <a:cs typeface="+mn-cs"/>
        </a:defRPr>
      </a:lvl1pPr>
      <a:lvl2pPr marL="223838" indent="9525" algn="l" rtl="0" fontAlgn="base"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447675" algn="l" rtl="0" fontAlgn="base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3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9906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+mn-lt"/>
                <a:ea typeface="宋体" charset="-122"/>
                <a:cs typeface="宋体" charset="-122"/>
              </a:defRPr>
            </a:lvl1pPr>
          </a:lstStyle>
          <a:p>
            <a:fld id="{12BB27D0-E5CE-0B43-B26D-DDF4DCF96F6F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9pPr>
    </p:titleStyle>
    <p:bodyStyle>
      <a:lvl1pPr marL="177800" indent="-177800" algn="l" rtl="0" fontAlgn="base">
        <a:spcBef>
          <a:spcPct val="70000"/>
        </a:spcBef>
        <a:spcAft>
          <a:spcPct val="0"/>
        </a:spcAft>
        <a:buChar char="•"/>
        <a:defRPr sz="2400">
          <a:solidFill>
            <a:srgbClr val="663300"/>
          </a:solidFill>
          <a:latin typeface="+mn-lt"/>
          <a:ea typeface="+mn-ea"/>
          <a:cs typeface="+mn-cs"/>
        </a:defRPr>
      </a:lvl1pPr>
      <a:lvl2pPr marL="685800" indent="-279400" algn="l" rtl="0" fontAlgn="base">
        <a:spcBef>
          <a:spcPct val="4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7900" indent="-177800" algn="l" rtl="0" fontAlgn="base">
        <a:spcBef>
          <a:spcPct val="3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71600" indent="-165100" algn="l" rtl="0" fontAlgn="base">
        <a:spcBef>
          <a:spcPct val="3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4pPr>
      <a:lvl5pPr marL="1828800" indent="-228600" algn="l" rtl="0" fontAlgn="base">
        <a:spcBef>
          <a:spcPct val="3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5pPr>
      <a:lvl6pPr marL="2286000" indent="-228600" algn="l" rtl="0" fontAlgn="base">
        <a:spcBef>
          <a:spcPct val="3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743200" indent="-228600" algn="l" rtl="0" fontAlgn="base">
        <a:spcBef>
          <a:spcPct val="3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200400" indent="-228600" algn="l" rtl="0" fontAlgn="base">
        <a:spcBef>
          <a:spcPct val="3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657600" indent="-228600" algn="l" rtl="0" fontAlgn="base">
        <a:spcBef>
          <a:spcPct val="3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B7EB2C4-3C80-9741-A7C4-A62F32A41824}" type="slidenum">
              <a:rPr lang="en-US" altLang="zh-CN"/>
              <a:pPr/>
              <a:t>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Semantics of Programming Languages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“Program testing can be used to show the presence of bugs, but never to show their absence!”  --</a:t>
            </a:r>
            <a:r>
              <a:rPr lang="en-US" dirty="0" err="1" smtClean="0"/>
              <a:t>Dijkstra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311E8-C018-EB4C-8E3D-C87002A13185}" type="slidenum">
              <a:rPr lang="en-US" altLang="zh-CN"/>
              <a:pPr/>
              <a:t>10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Proving properties of program segments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How can we prove that: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{x=0} </a:t>
            </a:r>
            <a:r>
              <a:rPr lang="en-US" sz="1800" dirty="0">
                <a:solidFill>
                  <a:srgbClr val="0000FF"/>
                </a:solidFill>
              </a:rPr>
              <a:t>x:=x+1</a:t>
            </a:r>
            <a:r>
              <a:rPr lang="en-US" sz="1800" dirty="0"/>
              <a:t> {x=1} is correct?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We need an axiom which explains what assignment does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First, we will need more notation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We need to define the substitution operation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 </a:t>
            </a:r>
            <a:r>
              <a:rPr lang="en-US" sz="1800" dirty="0" err="1"/>
              <a:t>P[</a:t>
            </a:r>
            <a:r>
              <a:rPr lang="en-US" sz="1800" dirty="0" err="1">
                <a:sym typeface="Symbol" charset="2"/>
              </a:rPr>
              <a:t>exp</a:t>
            </a:r>
            <a:r>
              <a:rPr lang="en-US" sz="1800" dirty="0">
                <a:sym typeface="Symbol" charset="2"/>
              </a:rPr>
              <a:t>/x] denote the assertion obtained from P by replacing every appearance of x in P by the value of the expression exp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Examples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(x=0)[</a:t>
            </a:r>
            <a:r>
              <a:rPr lang="en-US" sz="1800" dirty="0">
                <a:sym typeface="Symbol" charset="2"/>
              </a:rPr>
              <a:t>0/x] </a:t>
            </a:r>
          </a:p>
          <a:p>
            <a:pPr lvl="1">
              <a:lnSpc>
                <a:spcPct val="90000"/>
              </a:lnSpc>
              <a:buFont typeface="Symbol" charset="2"/>
              <a:buChar char="º"/>
            </a:pPr>
            <a:r>
              <a:rPr lang="en-US" sz="1800" dirty="0">
                <a:sym typeface="Symbol" charset="2"/>
              </a:rPr>
              <a:t>0=0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sz="1800" dirty="0">
                <a:sym typeface="Symbol" charset="2"/>
              </a:rPr>
              <a:t>(</a:t>
            </a:r>
            <a:r>
              <a:rPr lang="en-US" sz="1800" dirty="0" err="1">
                <a:sym typeface="Symbol" charset="2"/>
              </a:rPr>
              <a:t>x+y</a:t>
            </a:r>
            <a:r>
              <a:rPr lang="en-US" sz="1800" dirty="0">
                <a:sym typeface="Symbol" charset="2"/>
              </a:rPr>
              <a:t>=z)</a:t>
            </a:r>
            <a:r>
              <a:rPr lang="en-US" sz="1800" dirty="0"/>
              <a:t>[0/x</a:t>
            </a:r>
            <a:r>
              <a:rPr lang="en-US" sz="1800" dirty="0">
                <a:sym typeface="Symbol" charset="2"/>
              </a:rPr>
              <a:t>]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</a:t>
            </a:r>
            <a:r>
              <a:rPr lang="en-US" sz="1800" dirty="0">
                <a:sym typeface="Symbol" charset="2"/>
              </a:rPr>
              <a:t> 0+y=</a:t>
            </a:r>
            <a:r>
              <a:rPr lang="en-US" sz="1800" dirty="0" err="1">
                <a:sym typeface="Symbol" charset="2"/>
              </a:rPr>
              <a:t>z</a:t>
            </a:r>
            <a:r>
              <a:rPr lang="en-US" sz="1800" dirty="0"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sz="1800" dirty="0" err="1">
                <a:sym typeface="Symbol" charset="2"/>
              </a:rPr>
              <a:t></a:t>
            </a:r>
            <a:r>
              <a:rPr lang="en-US" sz="1800" dirty="0">
                <a:sym typeface="Symbol" charset="2"/>
              </a:rPr>
              <a:t> y=</a:t>
            </a:r>
            <a:r>
              <a:rPr lang="en-US" sz="1800" dirty="0" err="1">
                <a:sym typeface="Symbol" charset="2"/>
              </a:rPr>
              <a:t>z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2895600" cy="4343400"/>
          </a:xfrm>
        </p:spPr>
        <p:txBody>
          <a:bodyPr/>
          <a:lstStyle/>
          <a:p>
            <a:r>
              <a:rPr lang="en-US" dirty="0" smtClean="0"/>
              <a:t>List of Axioms and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A666C-2EAA-7C4D-A150-2551FE6D5AFC}" type="slidenum">
              <a:rPr lang="en-US" altLang="zh-CN" smtClean="0"/>
              <a:pPr/>
              <a:t>11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418818" name="Object 2"/>
          <p:cNvGraphicFramePr>
            <a:graphicFrameLocks noChangeAspect="1"/>
          </p:cNvGraphicFramePr>
          <p:nvPr/>
        </p:nvGraphicFramePr>
        <p:xfrm>
          <a:off x="3886200" y="118592"/>
          <a:ext cx="5029200" cy="673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8" name="Equation" r:id="rId3" imgW="3759200" imgH="5041900" progId="Equation.3">
                  <p:embed/>
                </p:oleObj>
              </mc:Choice>
              <mc:Fallback>
                <p:oleObj name="Equation" r:id="rId3" imgW="3759200" imgH="5041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8592"/>
                        <a:ext cx="5029200" cy="673940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BD29-AD9B-3549-AE7D-3B44ACA54556}" type="slidenum">
              <a:rPr lang="en-US" altLang="zh-CN"/>
              <a:pPr/>
              <a:t>12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Axiom of Assignment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</a:t>
            </a:r>
            <a:r>
              <a:rPr lang="en-US" b="1" dirty="0"/>
              <a:t>axiom of assignment</a:t>
            </a:r>
            <a:r>
              <a:rPr lang="en-US" dirty="0"/>
              <a:t>:</a:t>
            </a:r>
          </a:p>
          <a:p>
            <a:pPr lvl="1">
              <a:buFont typeface="Arial" charset="0"/>
              <a:buNone/>
            </a:pPr>
            <a:r>
              <a:rPr lang="en-US" dirty="0"/>
              <a:t>{</a:t>
            </a:r>
            <a:r>
              <a:rPr lang="en-US" dirty="0" err="1"/>
              <a:t>P[</a:t>
            </a:r>
            <a:r>
              <a:rPr lang="en-US" dirty="0" err="1">
                <a:sym typeface="Symbol" charset="2"/>
              </a:rPr>
              <a:t>exp</a:t>
            </a:r>
            <a:r>
              <a:rPr lang="en-US" dirty="0">
                <a:sym typeface="Symbol" charset="2"/>
              </a:rPr>
              <a:t>/x]</a:t>
            </a:r>
            <a:r>
              <a:rPr lang="en-US" dirty="0"/>
              <a:t>} </a:t>
            </a:r>
            <a:r>
              <a:rPr lang="en-US" dirty="0">
                <a:solidFill>
                  <a:srgbClr val="0000FF"/>
                </a:solidFill>
              </a:rPr>
              <a:t>x:=exp</a:t>
            </a:r>
            <a:r>
              <a:rPr lang="en-US" dirty="0"/>
              <a:t> {P}</a:t>
            </a:r>
          </a:p>
          <a:p>
            <a:pPr lvl="1"/>
            <a:r>
              <a:rPr lang="en-US" dirty="0"/>
              <a:t>where exp is a simple expression (no procedure calls in exp) that has no side effects (evaluating the expression does not change the state of the program)</a:t>
            </a:r>
          </a:p>
          <a:p>
            <a:r>
              <a:rPr lang="en-US" dirty="0"/>
              <a:t>Now, let’s try to prove</a:t>
            </a:r>
          </a:p>
          <a:p>
            <a:pPr lvl="1">
              <a:buFont typeface="Arial" charset="0"/>
              <a:buNone/>
            </a:pPr>
            <a:r>
              <a:rPr lang="en-US" dirty="0"/>
              <a:t>{x=0} </a:t>
            </a:r>
            <a:r>
              <a:rPr lang="en-US" dirty="0">
                <a:solidFill>
                  <a:srgbClr val="0000FF"/>
                </a:solidFill>
              </a:rPr>
              <a:t>x:=x+1</a:t>
            </a:r>
            <a:r>
              <a:rPr lang="en-US" dirty="0"/>
              <a:t> {x=1}</a:t>
            </a:r>
          </a:p>
          <a:p>
            <a:pPr lvl="1">
              <a:buFont typeface="Arial" charset="0"/>
              <a:buNone/>
            </a:pPr>
            <a:r>
              <a:rPr lang="en-US" dirty="0"/>
              <a:t>We have</a:t>
            </a:r>
          </a:p>
          <a:p>
            <a:pPr lvl="1">
              <a:buFont typeface="Arial" charset="0"/>
              <a:buNone/>
            </a:pPr>
            <a:r>
              <a:rPr lang="en-US" dirty="0"/>
              <a:t>     {x=1[x+1/x]} x:=x+1 {x=1}   (by axiom of assignment)</a:t>
            </a:r>
          </a:p>
          <a:p>
            <a:pPr lvl="1">
              <a:buFont typeface="Symbol" charset="2"/>
              <a:buChar char="º"/>
            </a:pPr>
            <a:r>
              <a:rPr lang="en-US" dirty="0"/>
              <a:t>{x+1=1}         x:=x+1 {x=1}   (by definition of the substitution operation)</a:t>
            </a:r>
          </a:p>
          <a:p>
            <a:pPr lvl="1">
              <a:buFont typeface="Symbol" charset="2"/>
              <a:buChar char="º"/>
            </a:pPr>
            <a:r>
              <a:rPr lang="en-US" dirty="0"/>
              <a:t>{x=0}              x:=x+1 {x=1}   (by some axiom of arithmetic)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5F2FA-F7BE-A343-B8D7-832107404DA4}" type="slidenum">
              <a:rPr lang="en-US" altLang="zh-CN"/>
              <a:pPr/>
              <a:t>13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Axiom of Assignment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  <a:p>
            <a:pPr lvl="1">
              <a:buFont typeface="Arial" charset="0"/>
              <a:buNone/>
            </a:pPr>
            <a:r>
              <a:rPr lang="en-US" dirty="0"/>
              <a:t>{x</a:t>
            </a:r>
            <a:r>
              <a:rPr lang="en-US" dirty="0">
                <a:sym typeface="Symbol" charset="2"/>
              </a:rPr>
              <a:t></a:t>
            </a:r>
            <a:r>
              <a:rPr lang="en-US" dirty="0"/>
              <a:t>0} </a:t>
            </a:r>
            <a:r>
              <a:rPr lang="en-US" dirty="0">
                <a:solidFill>
                  <a:srgbClr val="0000FF"/>
                </a:solidFill>
              </a:rPr>
              <a:t>x:=x+1</a:t>
            </a:r>
            <a:r>
              <a:rPr lang="en-US" dirty="0"/>
              <a:t> {x</a:t>
            </a:r>
            <a:r>
              <a:rPr lang="en-US" dirty="0">
                <a:sym typeface="Symbol" charset="2"/>
              </a:rPr>
              <a:t></a:t>
            </a:r>
            <a:r>
              <a:rPr lang="en-US" dirty="0"/>
              <a:t>1}</a:t>
            </a:r>
          </a:p>
          <a:p>
            <a:pPr lvl="1">
              <a:buFont typeface="Arial" charset="0"/>
              <a:buNone/>
            </a:pPr>
            <a:r>
              <a:rPr lang="en-US" dirty="0"/>
              <a:t>We have</a:t>
            </a:r>
          </a:p>
          <a:p>
            <a:pPr lvl="1">
              <a:buFont typeface="Arial" charset="0"/>
              <a:buNone/>
            </a:pPr>
            <a:r>
              <a:rPr lang="en-US" dirty="0"/>
              <a:t>{x</a:t>
            </a:r>
            <a:r>
              <a:rPr lang="en-US" dirty="0">
                <a:sym typeface="Symbol" charset="2"/>
              </a:rPr>
              <a:t></a:t>
            </a:r>
            <a:r>
              <a:rPr lang="en-US" dirty="0"/>
              <a:t>1[x+1/x]} </a:t>
            </a:r>
            <a:r>
              <a:rPr lang="en-US" dirty="0">
                <a:solidFill>
                  <a:srgbClr val="0000FF"/>
                </a:solidFill>
              </a:rPr>
              <a:t>x:=x+1</a:t>
            </a:r>
            <a:r>
              <a:rPr lang="en-US" dirty="0"/>
              <a:t>  {x</a:t>
            </a:r>
            <a:r>
              <a:rPr lang="en-US" dirty="0">
                <a:sym typeface="Symbol" charset="2"/>
              </a:rPr>
              <a:t></a:t>
            </a:r>
            <a:r>
              <a:rPr lang="en-US" dirty="0"/>
              <a:t>1}     (by axiom of assignment)</a:t>
            </a:r>
          </a:p>
          <a:p>
            <a:pPr lvl="1">
              <a:buFont typeface="Symbol" charset="2"/>
              <a:buChar char="º"/>
            </a:pPr>
            <a:r>
              <a:rPr lang="en-US" dirty="0"/>
              <a:t>   {x+1</a:t>
            </a:r>
            <a:r>
              <a:rPr lang="en-US" dirty="0">
                <a:sym typeface="Symbol" charset="2"/>
              </a:rPr>
              <a:t></a:t>
            </a:r>
            <a:r>
              <a:rPr lang="en-US" dirty="0"/>
              <a:t>1} </a:t>
            </a:r>
            <a:r>
              <a:rPr lang="en-US" dirty="0">
                <a:solidFill>
                  <a:srgbClr val="0000FF"/>
                </a:solidFill>
              </a:rPr>
              <a:t>x:=x+1</a:t>
            </a:r>
            <a:r>
              <a:rPr lang="en-US" dirty="0"/>
              <a:t>  {x</a:t>
            </a:r>
            <a:r>
              <a:rPr lang="en-US" dirty="0">
                <a:sym typeface="Symbol" charset="2"/>
              </a:rPr>
              <a:t></a:t>
            </a:r>
            <a:r>
              <a:rPr lang="en-US" dirty="0"/>
              <a:t>1}     (by definition of the substitution operation)</a:t>
            </a:r>
          </a:p>
          <a:p>
            <a:pPr lvl="1">
              <a:buFont typeface="Symbol" charset="2"/>
              <a:buChar char="º"/>
            </a:pPr>
            <a:r>
              <a:rPr lang="en-US" dirty="0"/>
              <a:t>       {x</a:t>
            </a:r>
            <a:r>
              <a:rPr lang="en-US" dirty="0">
                <a:sym typeface="Symbol" charset="2"/>
              </a:rPr>
              <a:t></a:t>
            </a:r>
            <a:r>
              <a:rPr lang="en-US" dirty="0"/>
              <a:t>0} </a:t>
            </a:r>
            <a:r>
              <a:rPr lang="en-US" dirty="0">
                <a:solidFill>
                  <a:srgbClr val="0000FF"/>
                </a:solidFill>
              </a:rPr>
              <a:t>x:=x+1</a:t>
            </a:r>
            <a:r>
              <a:rPr lang="en-US" dirty="0"/>
              <a:t>  {x</a:t>
            </a:r>
            <a:r>
              <a:rPr lang="en-US" dirty="0">
                <a:sym typeface="Symbol" charset="2"/>
              </a:rPr>
              <a:t></a:t>
            </a:r>
            <a:r>
              <a:rPr lang="en-US" dirty="0"/>
              <a:t>1}      (by some axiom of arithmetic)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AE92-99BB-D746-A391-2B6680DF1E1E}" type="slidenum">
              <a:rPr lang="en-US" altLang="zh-CN"/>
              <a:pPr/>
              <a:t>14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63190" name="Line 22"/>
          <p:cNvSpPr>
            <a:spLocks noChangeShapeType="1"/>
          </p:cNvSpPr>
          <p:nvPr/>
        </p:nvSpPr>
        <p:spPr bwMode="auto">
          <a:xfrm flipH="1">
            <a:off x="3048000" y="40386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91" name="Line 23"/>
          <p:cNvSpPr>
            <a:spLocks noChangeShapeType="1"/>
          </p:cNvSpPr>
          <p:nvPr/>
        </p:nvSpPr>
        <p:spPr bwMode="auto">
          <a:xfrm flipH="1">
            <a:off x="3581400" y="4114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92" name="Line 24"/>
          <p:cNvSpPr>
            <a:spLocks noChangeShapeType="1"/>
          </p:cNvSpPr>
          <p:nvPr/>
        </p:nvSpPr>
        <p:spPr bwMode="auto">
          <a:xfrm flipH="1">
            <a:off x="1371600" y="40386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93" name="Line 25"/>
          <p:cNvSpPr>
            <a:spLocks noChangeShapeType="1"/>
          </p:cNvSpPr>
          <p:nvPr/>
        </p:nvSpPr>
        <p:spPr bwMode="auto">
          <a:xfrm flipH="1">
            <a:off x="1828800" y="40386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94" name="Line 26"/>
          <p:cNvSpPr>
            <a:spLocks noChangeShapeType="1"/>
          </p:cNvSpPr>
          <p:nvPr/>
        </p:nvSpPr>
        <p:spPr bwMode="auto">
          <a:xfrm flipH="1">
            <a:off x="2286000" y="40386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Rules of Inference—rule of consequence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9" y="838200"/>
            <a:ext cx="8355012" cy="5486400"/>
          </a:xfrm>
        </p:spPr>
        <p:txBody>
          <a:bodyPr/>
          <a:lstStyle/>
          <a:p>
            <a:r>
              <a:rPr lang="en-US" sz="1800" dirty="0"/>
              <a:t>Now we know</a:t>
            </a:r>
          </a:p>
          <a:p>
            <a:pPr lvl="1">
              <a:buFont typeface="Arial" charset="0"/>
              <a:buNone/>
            </a:pPr>
            <a:r>
              <a:rPr lang="en-US" sz="1600" dirty="0"/>
              <a:t>{x=0} </a:t>
            </a:r>
            <a:r>
              <a:rPr lang="en-US" sz="1600" dirty="0">
                <a:solidFill>
                  <a:srgbClr val="0000FF"/>
                </a:solidFill>
              </a:rPr>
              <a:t>x:=x+1</a:t>
            </a:r>
            <a:r>
              <a:rPr lang="en-US" sz="1600" dirty="0"/>
              <a:t> {x=1}</a:t>
            </a:r>
          </a:p>
          <a:p>
            <a:r>
              <a:rPr lang="en-US" sz="1800" dirty="0"/>
              <a:t>How can we prove</a:t>
            </a:r>
          </a:p>
          <a:p>
            <a:pPr lvl="1">
              <a:buFont typeface="Arial" charset="0"/>
              <a:buNone/>
            </a:pPr>
            <a:r>
              <a:rPr lang="en-US" sz="1600" dirty="0"/>
              <a:t>{x=0} </a:t>
            </a:r>
            <a:r>
              <a:rPr lang="en-US" sz="1600" dirty="0">
                <a:solidFill>
                  <a:srgbClr val="0000FF"/>
                </a:solidFill>
              </a:rPr>
              <a:t>x:=x+1</a:t>
            </a:r>
            <a:r>
              <a:rPr lang="en-US" sz="1600" dirty="0"/>
              <a:t> {x&gt;0}</a:t>
            </a:r>
          </a:p>
          <a:p>
            <a:r>
              <a:rPr lang="en-US" sz="1800" dirty="0"/>
              <a:t>Once we prove a Hoare triple we may want to use it to prove other Hoare triples</a:t>
            </a:r>
          </a:p>
          <a:p>
            <a:r>
              <a:rPr lang="en-US" sz="1800" dirty="0"/>
              <a:t>Here is the general rule (</a:t>
            </a:r>
            <a:r>
              <a:rPr lang="en-US" sz="1800" b="1" dirty="0"/>
              <a:t>rule of consequence 1</a:t>
            </a:r>
            <a:r>
              <a:rPr lang="en-US" sz="1800" dirty="0"/>
              <a:t>)</a:t>
            </a:r>
          </a:p>
          <a:p>
            <a:pPr lvl="1"/>
            <a:r>
              <a:rPr lang="en-US" sz="1600" dirty="0"/>
              <a:t>If {P}S{Q} and Q</a:t>
            </a:r>
            <a:r>
              <a:rPr lang="en-US" sz="1600" dirty="0">
                <a:sym typeface="Symbol" charset="2"/>
              </a:rPr>
              <a:t>Q’ then we can conclude </a:t>
            </a:r>
            <a:r>
              <a:rPr lang="en-US" sz="1600" dirty="0"/>
              <a:t>{P}S{Q’}</a:t>
            </a:r>
          </a:p>
          <a:p>
            <a:pPr lvl="1"/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Example: </a:t>
            </a:r>
          </a:p>
          <a:p>
            <a:pPr lvl="1">
              <a:buFont typeface="Arial" charset="0"/>
              <a:buNone/>
            </a:pPr>
            <a:r>
              <a:rPr lang="en-US" sz="1600" dirty="0"/>
              <a:t>{x=0} </a:t>
            </a:r>
            <a:r>
              <a:rPr lang="en-US" sz="1600" dirty="0">
                <a:solidFill>
                  <a:srgbClr val="0000FF"/>
                </a:solidFill>
              </a:rPr>
              <a:t>x:=x+1</a:t>
            </a:r>
            <a:r>
              <a:rPr lang="en-US" sz="1600" dirty="0"/>
              <a:t> {x=1} and x=1</a:t>
            </a:r>
            <a:r>
              <a:rPr lang="en-US" sz="1600" dirty="0">
                <a:sym typeface="Symbol" charset="2"/>
              </a:rPr>
              <a:t>x&gt;0</a:t>
            </a:r>
          </a:p>
          <a:p>
            <a:pPr lvl="1"/>
            <a:r>
              <a:rPr lang="en-US" sz="1600" dirty="0"/>
              <a:t> hence, we conclude {x=0} </a:t>
            </a:r>
            <a:r>
              <a:rPr lang="en-US" sz="1600" dirty="0">
                <a:solidFill>
                  <a:srgbClr val="0000FF"/>
                </a:solidFill>
              </a:rPr>
              <a:t>x:=x+1</a:t>
            </a:r>
            <a:r>
              <a:rPr lang="en-US" sz="1600" dirty="0"/>
              <a:t> {x&gt;0} </a:t>
            </a:r>
          </a:p>
        </p:txBody>
      </p:sp>
      <p:graphicFrame>
        <p:nvGraphicFramePr>
          <p:cNvPr id="2631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3683000"/>
          <a:ext cx="2286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3" name="Equation" r:id="rId4" imgW="990360" imgH="342720" progId="Equation.3">
                  <p:embed/>
                </p:oleObj>
              </mc:Choice>
              <mc:Fallback>
                <p:oleObj name="Equation" r:id="rId4" imgW="990360" imgH="342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83000"/>
                        <a:ext cx="2286000" cy="79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90" grpId="0" animBg="1"/>
      <p:bldP spid="263191" grpId="0" animBg="1"/>
      <p:bldP spid="263192" grpId="0" animBg="1"/>
      <p:bldP spid="263193" grpId="0" animBg="1"/>
      <p:bldP spid="2631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888DA-A293-0047-A094-2A197A7B4184}" type="slidenum">
              <a:rPr lang="en-US" altLang="zh-CN"/>
              <a:pPr/>
              <a:t>15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Rules of Inference—rule of consequence 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9" y="990600"/>
            <a:ext cx="8126412" cy="4953000"/>
          </a:xfrm>
        </p:spPr>
        <p:txBody>
          <a:bodyPr/>
          <a:lstStyle/>
          <a:p>
            <a:r>
              <a:rPr lang="en-US" sz="2000" dirty="0"/>
              <a:t>If we already proved {x</a:t>
            </a:r>
            <a:r>
              <a:rPr lang="en-US" sz="2000" dirty="0">
                <a:sym typeface="Symbol" charset="2"/>
              </a:rPr>
              <a:t></a:t>
            </a:r>
            <a:r>
              <a:rPr lang="en-US" sz="2000" dirty="0"/>
              <a:t>0} </a:t>
            </a:r>
            <a:r>
              <a:rPr lang="en-US" sz="2000" dirty="0">
                <a:solidFill>
                  <a:srgbClr val="0000FF"/>
                </a:solidFill>
              </a:rPr>
              <a:t>x:=x+1</a:t>
            </a:r>
            <a:r>
              <a:rPr lang="en-US" sz="2000" dirty="0"/>
              <a:t> {x</a:t>
            </a:r>
            <a:r>
              <a:rPr lang="en-US" sz="2000" dirty="0">
                <a:sym typeface="Symbol" charset="2"/>
              </a:rPr>
              <a:t></a:t>
            </a:r>
            <a:r>
              <a:rPr lang="en-US" sz="2000" dirty="0"/>
              <a:t>1}, then we should be able to conclude {x</a:t>
            </a:r>
            <a:r>
              <a:rPr lang="en-US" sz="2000" dirty="0">
                <a:sym typeface="Symbol" charset="2"/>
              </a:rPr>
              <a:t></a:t>
            </a:r>
            <a:r>
              <a:rPr lang="en-US" sz="2000" dirty="0"/>
              <a:t>5} </a:t>
            </a:r>
            <a:r>
              <a:rPr lang="en-US" sz="2000" dirty="0">
                <a:solidFill>
                  <a:srgbClr val="0000FF"/>
                </a:solidFill>
              </a:rPr>
              <a:t>x:=x+1</a:t>
            </a:r>
            <a:r>
              <a:rPr lang="en-US" sz="2000" dirty="0"/>
              <a:t> {x</a:t>
            </a:r>
            <a:r>
              <a:rPr lang="en-US" sz="2000" dirty="0">
                <a:sym typeface="Symbol" charset="2"/>
              </a:rPr>
              <a:t></a:t>
            </a:r>
            <a:r>
              <a:rPr lang="en-US" sz="2000" dirty="0"/>
              <a:t>1}</a:t>
            </a:r>
          </a:p>
          <a:p>
            <a:r>
              <a:rPr lang="en-US" sz="2000" dirty="0"/>
              <a:t>Here is the general rule (</a:t>
            </a:r>
            <a:r>
              <a:rPr lang="en-US" sz="2000" b="1" dirty="0"/>
              <a:t>rule of consequence 2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If {P}S{Q} and P’</a:t>
            </a:r>
            <a:r>
              <a:rPr lang="en-US" sz="1800" dirty="0">
                <a:sym typeface="Symbol" charset="2"/>
              </a:rPr>
              <a:t>P then we can conclude </a:t>
            </a:r>
            <a:r>
              <a:rPr lang="en-US" sz="1800" dirty="0"/>
              <a:t>{P’}S{Q}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 </a:t>
            </a:r>
          </a:p>
          <a:p>
            <a:pPr lvl="1"/>
            <a:r>
              <a:rPr lang="en-US" sz="1800" dirty="0"/>
              <a:t>{x</a:t>
            </a:r>
            <a:r>
              <a:rPr lang="en-US" sz="1800" dirty="0">
                <a:sym typeface="Symbol" charset="2"/>
              </a:rPr>
              <a:t></a:t>
            </a:r>
            <a:r>
              <a:rPr lang="en-US" sz="1800" dirty="0"/>
              <a:t>0} </a:t>
            </a:r>
            <a:r>
              <a:rPr lang="en-US" sz="1800" dirty="0">
                <a:solidFill>
                  <a:srgbClr val="0000FF"/>
                </a:solidFill>
              </a:rPr>
              <a:t>x:=x+1</a:t>
            </a:r>
            <a:r>
              <a:rPr lang="en-US" sz="1800" dirty="0"/>
              <a:t> {x</a:t>
            </a:r>
            <a:r>
              <a:rPr lang="en-US" sz="1800" dirty="0">
                <a:sym typeface="Symbol" charset="2"/>
              </a:rPr>
              <a:t></a:t>
            </a:r>
            <a:r>
              <a:rPr lang="en-US" sz="1800" dirty="0"/>
              <a:t>1} and x</a:t>
            </a:r>
            <a:r>
              <a:rPr lang="en-US" sz="1800" dirty="0">
                <a:sym typeface="Symbol" charset="2"/>
              </a:rPr>
              <a:t></a:t>
            </a:r>
            <a:r>
              <a:rPr lang="en-US" sz="1800" dirty="0"/>
              <a:t>5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/>
              <a:t>x</a:t>
            </a:r>
            <a:r>
              <a:rPr lang="en-US" sz="1800" dirty="0">
                <a:sym typeface="Symbol" charset="2"/>
              </a:rPr>
              <a:t>0</a:t>
            </a:r>
          </a:p>
          <a:p>
            <a:pPr lvl="1"/>
            <a:r>
              <a:rPr lang="en-US" sz="1800" dirty="0"/>
              <a:t>hence, we conclude {x</a:t>
            </a:r>
            <a:r>
              <a:rPr lang="en-US" sz="1800" dirty="0">
                <a:sym typeface="Symbol" charset="2"/>
              </a:rPr>
              <a:t>5</a:t>
            </a:r>
            <a:r>
              <a:rPr lang="en-US" sz="1800" dirty="0"/>
              <a:t>} </a:t>
            </a:r>
            <a:r>
              <a:rPr lang="en-US" sz="1800" dirty="0">
                <a:solidFill>
                  <a:srgbClr val="0000FF"/>
                </a:solidFill>
              </a:rPr>
              <a:t>x:=x+1</a:t>
            </a:r>
            <a:r>
              <a:rPr lang="en-US" sz="1800" dirty="0"/>
              <a:t> {x</a:t>
            </a:r>
            <a:r>
              <a:rPr lang="en-US" sz="1800" dirty="0">
                <a:sym typeface="Symbol" charset="2"/>
              </a:rPr>
              <a:t>1</a:t>
            </a:r>
            <a:r>
              <a:rPr lang="en-US" sz="1800" dirty="0"/>
              <a:t>}</a:t>
            </a:r>
          </a:p>
        </p:txBody>
      </p:sp>
      <p:graphicFrame>
        <p:nvGraphicFramePr>
          <p:cNvPr id="265224" name="Object 8"/>
          <p:cNvGraphicFramePr>
            <a:graphicFrameLocks noChangeAspect="1"/>
          </p:cNvGraphicFramePr>
          <p:nvPr/>
        </p:nvGraphicFramePr>
        <p:xfrm>
          <a:off x="2057400" y="2971801"/>
          <a:ext cx="2133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34" name="Equation" r:id="rId4" imgW="939600" imgH="342720" progId="Equation.3">
                  <p:embed/>
                </p:oleObj>
              </mc:Choice>
              <mc:Fallback>
                <p:oleObj name="Equation" r:id="rId4" imgW="939600" imgH="3427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1"/>
                        <a:ext cx="21336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692C-8D7D-5E48-8694-FA9E460F90BF}" type="slidenum">
              <a:rPr lang="en-US" altLang="zh-CN"/>
              <a:pPr/>
              <a:t>16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Rule of Sequential Composition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9" y="990600"/>
            <a:ext cx="8202612" cy="4038600"/>
          </a:xfrm>
        </p:spPr>
        <p:txBody>
          <a:bodyPr/>
          <a:lstStyle/>
          <a:p>
            <a:r>
              <a:rPr lang="en-US" sz="2000" dirty="0"/>
              <a:t>Program segments can be formed by sequential composition</a:t>
            </a:r>
          </a:p>
          <a:p>
            <a:pPr lvl="1"/>
            <a:r>
              <a:rPr lang="en-US" sz="1800" dirty="0"/>
              <a:t>x:=x+5; y:=y</a:t>
            </a:r>
            <a:r>
              <a:rPr lang="en-US" sz="1800" dirty="0">
                <a:sym typeface="Symbol" charset="2"/>
              </a:rPr>
              <a:t></a:t>
            </a:r>
            <a:r>
              <a:rPr lang="en-US" sz="1800" dirty="0"/>
              <a:t>1 is sequential composition of two assignment statements x:=x+5 and y:=y-1</a:t>
            </a:r>
          </a:p>
          <a:p>
            <a:pPr lvl="1"/>
            <a:r>
              <a:rPr lang="en-US" sz="1800" dirty="0"/>
              <a:t>x:=x+5; y:=y</a:t>
            </a:r>
            <a:r>
              <a:rPr lang="en-US" sz="1800" dirty="0">
                <a:sym typeface="Symbol" charset="2"/>
              </a:rPr>
              <a:t></a:t>
            </a:r>
            <a:r>
              <a:rPr lang="en-US" sz="1800" dirty="0"/>
              <a:t>1; t:=0 is a sequential composition of the program segment x:=x+5; y:=y</a:t>
            </a:r>
            <a:r>
              <a:rPr lang="en-US" sz="1800" dirty="0">
                <a:sym typeface="Symbol" charset="2"/>
              </a:rPr>
              <a:t></a:t>
            </a:r>
            <a:r>
              <a:rPr lang="en-US" sz="1800" dirty="0"/>
              <a:t>1 and the assignment statement t:=0 </a:t>
            </a:r>
          </a:p>
          <a:p>
            <a:r>
              <a:rPr lang="en-US" sz="2000" dirty="0"/>
              <a:t>How do we reason about sequences of program statements? </a:t>
            </a:r>
          </a:p>
          <a:p>
            <a:r>
              <a:rPr lang="en-US" sz="2000" dirty="0"/>
              <a:t>Here is the inference </a:t>
            </a:r>
            <a:r>
              <a:rPr lang="en-US" sz="2000" b="1" dirty="0"/>
              <a:t>rule of sequential composition</a:t>
            </a:r>
          </a:p>
          <a:p>
            <a:pPr lvl="1"/>
            <a:r>
              <a:rPr lang="en-US" sz="1800" dirty="0"/>
              <a:t>If {P}S{Q} and {Q}T{R} then we can conclude that </a:t>
            </a:r>
          </a:p>
          <a:p>
            <a:pPr lvl="2">
              <a:buFontTx/>
              <a:buNone/>
            </a:pPr>
            <a:r>
              <a:rPr lang="en-US" sz="1800" dirty="0"/>
              <a:t>{P} S;T</a:t>
            </a:r>
            <a:r>
              <a:rPr lang="en-US" sz="1800" baseline="-25000" dirty="0"/>
              <a:t> </a:t>
            </a:r>
            <a:r>
              <a:rPr lang="en-US" sz="1800" dirty="0"/>
              <a:t>{R} </a:t>
            </a:r>
          </a:p>
          <a:p>
            <a:pPr lvl="2">
              <a:buFontTx/>
              <a:buNone/>
            </a:pPr>
            <a:endParaRPr lang="en-US" sz="1800" dirty="0"/>
          </a:p>
        </p:txBody>
      </p:sp>
      <p:pic>
        <p:nvPicPr>
          <p:cNvPr id="267268" name="Picture 4" descr="\frac {\{P\}\ S\ \{Q\}\ , \ \{Q\}\ T\ \{R\} } {\{P\}\ S;T\ \{R\}} \!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514600" y="4876800"/>
            <a:ext cx="3200400" cy="717550"/>
          </a:xfrm>
          <a:noFill/>
          <a:ln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12141-EBD3-D949-9859-E574B48B3AAB}" type="slidenum">
              <a:rPr lang="en-US" altLang="zh-CN"/>
              <a:pPr/>
              <a:t>17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Example: Swap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prove a swap operation</a:t>
            </a:r>
          </a:p>
          <a:p>
            <a:pPr lvl="1">
              <a:buFont typeface="Arial" charset="0"/>
              <a:buNone/>
            </a:pPr>
            <a:r>
              <a:rPr lang="en-US" sz="1800" dirty="0"/>
              <a:t>t:=x; x:=y; y:=t </a:t>
            </a:r>
          </a:p>
          <a:p>
            <a:r>
              <a:rPr lang="en-US" sz="2000" dirty="0"/>
              <a:t>assume that x=</a:t>
            </a:r>
            <a:r>
              <a:rPr lang="en-US" sz="2000" dirty="0" err="1"/>
              <a:t>A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dirty="0" err="1"/>
              <a:t>y</a:t>
            </a:r>
            <a:r>
              <a:rPr lang="en-US" sz="2000" dirty="0"/>
              <a:t>=B </a:t>
            </a:r>
            <a:r>
              <a:rPr lang="en-US" sz="2000" dirty="0">
                <a:sym typeface="Symbol" charset="2"/>
              </a:rPr>
              <a:t>holds before we start executing the swap segment. </a:t>
            </a:r>
          </a:p>
          <a:p>
            <a:r>
              <a:rPr lang="en-US" sz="2000" dirty="0">
                <a:sym typeface="Symbol" charset="2"/>
              </a:rPr>
              <a:t>If swap is working correctly we would like </a:t>
            </a:r>
            <a:r>
              <a:rPr lang="en-US" sz="2000" dirty="0"/>
              <a:t>x=B</a:t>
            </a:r>
            <a:r>
              <a:rPr lang="en-US" sz="2000" dirty="0">
                <a:sym typeface="Symbol" charset="2"/>
              </a:rPr>
              <a:t></a:t>
            </a:r>
            <a:r>
              <a:rPr lang="en-US" sz="2000" dirty="0"/>
              <a:t>y=A to hold at the end of the swap</a:t>
            </a:r>
            <a:r>
              <a:rPr lang="en-US" sz="2000" dirty="0">
                <a:sym typeface="Symbol" charset="2"/>
              </a:rPr>
              <a:t> (note that we did not restrict values A,B in any way) </a:t>
            </a:r>
          </a:p>
          <a:p>
            <a:pPr lvl="1">
              <a:buFont typeface="Arial" charset="0"/>
              <a:buNone/>
            </a:pPr>
            <a:r>
              <a:rPr lang="en-US" sz="1800" dirty="0"/>
              <a:t>{x=</a:t>
            </a:r>
            <a:r>
              <a:rPr lang="en-US" sz="1800" dirty="0" err="1"/>
              <a:t>A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 err="1"/>
              <a:t>y</a:t>
            </a:r>
            <a:r>
              <a:rPr lang="en-US" sz="1800" dirty="0"/>
              <a:t>=B}  </a:t>
            </a:r>
            <a:r>
              <a:rPr lang="en-US" sz="1800" dirty="0">
                <a:solidFill>
                  <a:srgbClr val="0000FF"/>
                </a:solidFill>
              </a:rPr>
              <a:t>t:=x; x:=y; y:=t</a:t>
            </a:r>
            <a:r>
              <a:rPr lang="en-US" sz="1800" dirty="0"/>
              <a:t> {x=B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y=A} </a:t>
            </a:r>
            <a:endParaRPr lang="en-US" sz="1800" dirty="0">
              <a:sym typeface="Symbol" charset="2"/>
            </a:endParaRPr>
          </a:p>
          <a:p>
            <a:r>
              <a:rPr lang="en-US" sz="2000" dirty="0">
                <a:sym typeface="Symbol" charset="2"/>
              </a:rPr>
              <a:t>apply the axiom of assignment twice</a:t>
            </a:r>
          </a:p>
          <a:p>
            <a:pPr lvl="1">
              <a:buFont typeface="Arial" charset="0"/>
              <a:buNone/>
            </a:pPr>
            <a:r>
              <a:rPr lang="en-US" sz="1800" dirty="0">
                <a:sym typeface="Symbol" charset="2"/>
              </a:rPr>
              <a:t>     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y=</a:t>
            </a:r>
            <a:r>
              <a:rPr lang="en-US" sz="1800" dirty="0" smtClean="0"/>
              <a:t>A </a:t>
            </a:r>
            <a:r>
              <a:rPr lang="en-US" sz="1800" dirty="0" smtClean="0">
                <a:sym typeface="Symbol" charset="2"/>
              </a:rPr>
              <a:t>[</a:t>
            </a:r>
            <a:r>
              <a:rPr lang="en-US" sz="1800" dirty="0">
                <a:sym typeface="Symbol" charset="2"/>
              </a:rPr>
              <a:t>t/y]} 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y:=t</a:t>
            </a:r>
            <a:r>
              <a:rPr lang="en-US" sz="1800" dirty="0">
                <a:sym typeface="Symbol" charset="2"/>
              </a:rPr>
              <a:t>  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y=A</a:t>
            </a:r>
            <a:r>
              <a:rPr lang="en-US" sz="1800" dirty="0">
                <a:sym typeface="Symbol" charset="2"/>
              </a:rPr>
              <a:t>}</a:t>
            </a:r>
          </a:p>
          <a:p>
            <a:pPr lvl="1">
              <a:buFont typeface="Arial" charset="0"/>
              <a:buNone/>
            </a:pP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</a:t>
            </a:r>
            <a:r>
              <a:rPr lang="en-US" sz="1800" dirty="0">
                <a:sym typeface="Symbol" charset="2"/>
              </a:rPr>
              <a:t> 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t=A</a:t>
            </a:r>
            <a:r>
              <a:rPr lang="en-US" sz="1800" dirty="0">
                <a:sym typeface="Symbol" charset="2"/>
              </a:rPr>
              <a:t>}          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y:=t</a:t>
            </a:r>
            <a:r>
              <a:rPr lang="en-US" sz="1800" dirty="0">
                <a:sym typeface="Symbol" charset="2"/>
              </a:rPr>
              <a:t>  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y=A</a:t>
            </a:r>
            <a:r>
              <a:rPr lang="en-US" sz="1800" dirty="0">
                <a:sym typeface="Symbol" charset="2"/>
              </a:rPr>
              <a:t>} </a:t>
            </a:r>
          </a:p>
          <a:p>
            <a:pPr lvl="2">
              <a:buFontTx/>
              <a:buNone/>
            </a:pPr>
            <a:endParaRPr lang="en-US" sz="1800" dirty="0">
              <a:sym typeface="Symbol" charset="2"/>
            </a:endParaRPr>
          </a:p>
          <a:p>
            <a:pPr lvl="1">
              <a:buFont typeface="Arial" charset="0"/>
              <a:buNone/>
            </a:pPr>
            <a:r>
              <a:rPr lang="en-US" sz="1800" dirty="0">
                <a:sym typeface="Symbol" charset="2"/>
              </a:rPr>
              <a:t>     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</a:t>
            </a:r>
            <a:r>
              <a:rPr lang="en-US" sz="1800" dirty="0" err="1"/>
              <a:t>A</a:t>
            </a:r>
            <a:r>
              <a:rPr lang="en-US" sz="1800" dirty="0" err="1">
                <a:sym typeface="Symbol" charset="2"/>
              </a:rPr>
              <a:t>[y</a:t>
            </a:r>
            <a:r>
              <a:rPr lang="en-US" sz="1800" dirty="0">
                <a:sym typeface="Symbol" charset="2"/>
              </a:rPr>
              <a:t>/x]} 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x:=y </a:t>
            </a:r>
            <a:r>
              <a:rPr lang="en-US" sz="1800" dirty="0">
                <a:sym typeface="Symbol" charset="2"/>
              </a:rPr>
              <a:t> 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t=A</a:t>
            </a:r>
            <a:r>
              <a:rPr lang="en-US" sz="1800" dirty="0">
                <a:sym typeface="Symbol" charset="2"/>
              </a:rPr>
              <a:t>}</a:t>
            </a:r>
          </a:p>
          <a:p>
            <a:pPr lvl="1">
              <a:buFont typeface="Arial" charset="0"/>
              <a:buNone/>
            </a:pPr>
            <a:r>
              <a:rPr lang="en-US" sz="1800" dirty="0" err="1">
                <a:sym typeface="Symbol" charset="2"/>
              </a:rPr>
              <a:t></a:t>
            </a:r>
            <a:r>
              <a:rPr lang="en-US" sz="1800" dirty="0">
                <a:sym typeface="Symbol" charset="2"/>
              </a:rPr>
              <a:t>  {</a:t>
            </a:r>
            <a:r>
              <a:rPr lang="en-US" sz="1800" dirty="0"/>
              <a:t>y=B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t=A</a:t>
            </a:r>
            <a:r>
              <a:rPr lang="en-US" sz="1800" dirty="0">
                <a:sym typeface="Symbol" charset="2"/>
              </a:rPr>
              <a:t>}         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x:=y </a:t>
            </a:r>
            <a:r>
              <a:rPr lang="en-US" sz="1800" dirty="0">
                <a:sym typeface="Symbol" charset="2"/>
              </a:rPr>
              <a:t> 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t</a:t>
            </a:r>
            <a:r>
              <a:rPr lang="en-US" sz="1800" dirty="0"/>
              <a:t>=A</a:t>
            </a:r>
            <a:r>
              <a:rPr lang="en-US" sz="1800" dirty="0">
                <a:sym typeface="Symbol" charset="2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A8823-7E1E-E940-926F-8ED54F485C40}" type="slidenum">
              <a:rPr lang="en-US" altLang="zh-CN"/>
              <a:pPr/>
              <a:t>18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Swap example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Now since we have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>
                <a:sym typeface="Symbol" charset="2"/>
              </a:rPr>
              <a:t>{</a:t>
            </a:r>
            <a:r>
              <a:rPr lang="en-US" sz="1800" dirty="0"/>
              <a:t>y=B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t=A</a:t>
            </a:r>
            <a:r>
              <a:rPr lang="en-US" sz="1800" dirty="0">
                <a:sym typeface="Symbol" charset="2"/>
              </a:rPr>
              <a:t>}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x:=y</a:t>
            </a:r>
            <a:r>
              <a:rPr lang="en-US" sz="1800" dirty="0">
                <a:sym typeface="Symbol" charset="2"/>
              </a:rPr>
              <a:t> 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t=A</a:t>
            </a:r>
            <a:r>
              <a:rPr lang="en-US" sz="1800" dirty="0">
                <a:sym typeface="Symbol" charset="2"/>
              </a:rPr>
              <a:t>}</a:t>
            </a:r>
            <a:r>
              <a:rPr lang="en-US" sz="1800" dirty="0" smtClean="0">
                <a:sym typeface="Symbol" charset="2"/>
              </a:rPr>
              <a:t>    and    {</a:t>
            </a:r>
            <a:r>
              <a:rPr lang="en-US" sz="1800" dirty="0">
                <a:sym typeface="Symbol" charset="2"/>
              </a:rPr>
              <a:t>x</a:t>
            </a:r>
            <a:r>
              <a:rPr lang="en-US" sz="1800" dirty="0" smtClean="0"/>
              <a:t>=</a:t>
            </a:r>
            <a:r>
              <a:rPr lang="en-US" sz="1800" dirty="0"/>
              <a:t>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t=A</a:t>
            </a:r>
            <a:r>
              <a:rPr lang="en-US" sz="1800" dirty="0">
                <a:sym typeface="Symbol" charset="2"/>
              </a:rPr>
              <a:t>}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y:=t </a:t>
            </a:r>
            <a:r>
              <a:rPr lang="en-US" sz="1800" dirty="0">
                <a:sym typeface="Symbol" charset="2"/>
              </a:rPr>
              <a:t>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y</a:t>
            </a:r>
            <a:r>
              <a:rPr lang="en-US" sz="1800" dirty="0"/>
              <a:t>=A</a:t>
            </a:r>
            <a:r>
              <a:rPr lang="en-US" sz="1800" dirty="0">
                <a:sym typeface="Symbol" charset="2"/>
              </a:rPr>
              <a:t>},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using the rule of sequential composition we get: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>
                <a:sym typeface="Symbol" charset="2"/>
              </a:rPr>
              <a:t>{</a:t>
            </a:r>
            <a:r>
              <a:rPr lang="en-US" sz="1800" dirty="0"/>
              <a:t>y=B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t=A</a:t>
            </a:r>
            <a:r>
              <a:rPr lang="en-US" sz="1800" dirty="0">
                <a:sym typeface="Symbol" charset="2"/>
              </a:rPr>
              <a:t>}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 x:=y; y:=t</a:t>
            </a:r>
            <a:r>
              <a:rPr lang="en-US" sz="1800" dirty="0">
                <a:sym typeface="Symbol" charset="2"/>
              </a:rPr>
              <a:t> 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y</a:t>
            </a:r>
            <a:r>
              <a:rPr lang="en-US" sz="1800" dirty="0"/>
              <a:t>=A</a:t>
            </a:r>
            <a:r>
              <a:rPr lang="en-US" sz="1800" dirty="0">
                <a:sym typeface="Symbol" charset="2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sz="18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apply the axiom of assignment once more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>
                <a:sym typeface="Symbol" charset="2"/>
              </a:rPr>
              <a:t>   {y</a:t>
            </a:r>
            <a:r>
              <a:rPr lang="en-US" sz="1800" dirty="0"/>
              <a:t>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</a:t>
            </a:r>
            <a:r>
              <a:rPr lang="en-US" sz="1800" dirty="0" err="1"/>
              <a:t>A</a:t>
            </a:r>
            <a:r>
              <a:rPr lang="en-US" sz="1800" dirty="0" err="1">
                <a:sym typeface="Symbol" charset="2"/>
              </a:rPr>
              <a:t>[x</a:t>
            </a:r>
            <a:r>
              <a:rPr lang="en-US" sz="1800" dirty="0">
                <a:sym typeface="Symbol" charset="2"/>
              </a:rPr>
              <a:t>/t]}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t:=x</a:t>
            </a:r>
            <a:r>
              <a:rPr lang="en-US" sz="1800" dirty="0">
                <a:sym typeface="Symbol" charset="2"/>
              </a:rPr>
              <a:t> {</a:t>
            </a:r>
            <a:r>
              <a:rPr lang="en-US" sz="1800" dirty="0"/>
              <a:t>y=B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t=A</a:t>
            </a:r>
            <a:r>
              <a:rPr lang="en-US" sz="1800" dirty="0">
                <a:sym typeface="Symbol" charset="2"/>
              </a:rPr>
              <a:t>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 err="1">
                <a:sym typeface="Symbol" charset="2"/>
              </a:rPr>
              <a:t></a:t>
            </a:r>
            <a:r>
              <a:rPr lang="en-US" sz="1800" dirty="0">
                <a:sym typeface="Symbol" charset="2"/>
              </a:rPr>
              <a:t> {</a:t>
            </a:r>
            <a:r>
              <a:rPr lang="en-US" sz="1800" dirty="0"/>
              <a:t>y=B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x=A</a:t>
            </a:r>
            <a:r>
              <a:rPr lang="en-US" sz="1800" dirty="0">
                <a:sym typeface="Symbol" charset="2"/>
              </a:rPr>
              <a:t>}       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t:=x</a:t>
            </a:r>
            <a:r>
              <a:rPr lang="en-US" sz="1800" dirty="0">
                <a:sym typeface="Symbol" charset="2"/>
              </a:rPr>
              <a:t> {</a:t>
            </a:r>
            <a:r>
              <a:rPr lang="en-US" sz="1800" dirty="0"/>
              <a:t>y=B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t=A</a:t>
            </a:r>
            <a:r>
              <a:rPr lang="en-US" sz="1800" dirty="0">
                <a:sym typeface="Symbol" charset="2"/>
              </a:rPr>
              <a:t>}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18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Using the </a:t>
            </a:r>
            <a:r>
              <a:rPr lang="en-US" sz="2000" dirty="0">
                <a:sym typeface="Symbol" charset="2"/>
              </a:rPr>
              <a:t>rule of sequential composition once more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>
                <a:sym typeface="Symbol" charset="2"/>
              </a:rPr>
              <a:t>    {</a:t>
            </a:r>
            <a:r>
              <a:rPr lang="en-US" sz="1800" dirty="0"/>
              <a:t>y=B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x=A</a:t>
            </a:r>
            <a:r>
              <a:rPr lang="en-US" sz="1800" dirty="0">
                <a:sym typeface="Symbol" charset="2"/>
              </a:rPr>
              <a:t>}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t:=x</a:t>
            </a:r>
            <a:r>
              <a:rPr lang="en-US" sz="1800" dirty="0">
                <a:sym typeface="Symbol" charset="2"/>
              </a:rPr>
              <a:t> {</a:t>
            </a:r>
            <a:r>
              <a:rPr lang="en-US" sz="1800" dirty="0"/>
              <a:t>y=B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t=A</a:t>
            </a:r>
            <a:r>
              <a:rPr lang="en-US" sz="1800" dirty="0">
                <a:sym typeface="Symbol" charset="2"/>
              </a:rPr>
              <a:t>} and {</a:t>
            </a:r>
            <a:r>
              <a:rPr lang="en-US" sz="1800" dirty="0"/>
              <a:t>y=B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t=A</a:t>
            </a:r>
            <a:r>
              <a:rPr lang="en-US" sz="1800" dirty="0">
                <a:sym typeface="Symbol" charset="2"/>
              </a:rPr>
              <a:t>}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x:=y; y:=t</a:t>
            </a:r>
            <a:r>
              <a:rPr lang="en-US" sz="1800" dirty="0">
                <a:sym typeface="Symbol" charset="2"/>
              </a:rPr>
              <a:t> 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y</a:t>
            </a:r>
            <a:r>
              <a:rPr lang="en-US" sz="1800" dirty="0"/>
              <a:t>=A</a:t>
            </a:r>
            <a:r>
              <a:rPr lang="en-US" sz="1800" dirty="0">
                <a:sym typeface="Symbol" charset="2"/>
              </a:rPr>
              <a:t>}</a:t>
            </a:r>
          </a:p>
          <a:p>
            <a:pPr lvl="1">
              <a:lnSpc>
                <a:spcPct val="90000"/>
              </a:lnSpc>
              <a:buFont typeface="Symbol" charset="2"/>
              <a:buChar char="Þ"/>
            </a:pPr>
            <a:r>
              <a:rPr lang="en-US" sz="1800" dirty="0">
                <a:sym typeface="Symbol" charset="2"/>
              </a:rPr>
              <a:t>{</a:t>
            </a:r>
            <a:r>
              <a:rPr lang="en-US" sz="1800" dirty="0"/>
              <a:t>y=B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dirty="0"/>
              <a:t>x=A</a:t>
            </a:r>
            <a:r>
              <a:rPr lang="en-US" sz="1800" dirty="0">
                <a:sym typeface="Symbol" charset="2"/>
              </a:rPr>
              <a:t>} 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t:=x; x:=y; y:=t</a:t>
            </a:r>
            <a:r>
              <a:rPr lang="en-US" sz="1800" dirty="0">
                <a:sym typeface="Symbol" charset="2"/>
              </a:rPr>
              <a:t>  {</a:t>
            </a:r>
            <a:r>
              <a:rPr lang="en-US" sz="1800" dirty="0"/>
              <a:t>x=B</a:t>
            </a:r>
            <a:r>
              <a:rPr lang="en-US" sz="1800" dirty="0">
                <a:sym typeface="Symbol" charset="2"/>
              </a:rPr>
              <a:t>y</a:t>
            </a:r>
            <a:r>
              <a:rPr lang="en-US" sz="1800" dirty="0"/>
              <a:t>=A</a:t>
            </a:r>
            <a:r>
              <a:rPr lang="en-US" sz="1800" dirty="0">
                <a:sym typeface="Symbol" charset="2"/>
              </a:rPr>
              <a:t>}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sz="1800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F8C6E-809C-C842-A262-C9FB379D2439}" type="slidenum">
              <a:rPr lang="en-US" altLang="zh-CN"/>
              <a:pPr/>
              <a:t>19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Inference rule for conditionals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9" y="990600"/>
            <a:ext cx="7974012" cy="5257800"/>
          </a:xfrm>
        </p:spPr>
        <p:txBody>
          <a:bodyPr/>
          <a:lstStyle/>
          <a:p>
            <a:r>
              <a:rPr lang="en-US" sz="2000" dirty="0"/>
              <a:t>There are two inference rules for conditional statements, one for if-then and one for if-then-else statements </a:t>
            </a:r>
          </a:p>
          <a:p>
            <a:r>
              <a:rPr lang="en-US" sz="2000" dirty="0"/>
              <a:t>For if-then-else statements the rule is (</a:t>
            </a:r>
            <a:r>
              <a:rPr lang="en-US" sz="2000" b="1" dirty="0"/>
              <a:t>rule of conditional 1)</a:t>
            </a:r>
            <a:endParaRPr lang="en-US" sz="2000" dirty="0"/>
          </a:p>
          <a:p>
            <a:pPr lvl="1">
              <a:buFont typeface="Arial" charset="0"/>
              <a:buNone/>
            </a:pPr>
            <a:r>
              <a:rPr lang="en-US" sz="1800" dirty="0"/>
              <a:t>If {P</a:t>
            </a:r>
            <a:r>
              <a:rPr lang="en-US" sz="1800" dirty="0">
                <a:sym typeface="Symbol" charset="2"/>
              </a:rPr>
              <a:t>B</a:t>
            </a:r>
            <a:r>
              <a:rPr lang="en-US" sz="1800" dirty="0"/>
              <a:t>} </a:t>
            </a:r>
            <a:r>
              <a:rPr lang="en-US" sz="1800" dirty="0">
                <a:solidFill>
                  <a:srgbClr val="0000FF"/>
                </a:solidFill>
              </a:rPr>
              <a:t>S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/>
              <a:t> {Q} and {P</a:t>
            </a:r>
            <a:r>
              <a:rPr lang="en-US" sz="1800" dirty="0">
                <a:sym typeface="Symbol" charset="2"/>
              </a:rPr>
              <a:t>B</a:t>
            </a:r>
            <a:r>
              <a:rPr lang="en-US" sz="1800" dirty="0"/>
              <a:t>} </a:t>
            </a:r>
            <a:r>
              <a:rPr lang="en-US" sz="1800" dirty="0">
                <a:solidFill>
                  <a:srgbClr val="0000FF"/>
                </a:solidFill>
              </a:rPr>
              <a:t>S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{Q} hold then we conclude that</a:t>
            </a:r>
          </a:p>
          <a:p>
            <a:pPr lvl="2">
              <a:buFontTx/>
              <a:buNone/>
            </a:pPr>
            <a:r>
              <a:rPr lang="en-US" sz="1800" dirty="0"/>
              <a:t>{P} </a:t>
            </a:r>
            <a:r>
              <a:rPr lang="en-US" sz="1800" dirty="0">
                <a:solidFill>
                  <a:srgbClr val="0000FF"/>
                </a:solidFill>
              </a:rPr>
              <a:t>if B then S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else S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/>
              <a:t> {</a:t>
            </a:r>
            <a:r>
              <a:rPr lang="en-US" sz="1800" dirty="0">
                <a:sym typeface="Symbol" charset="2"/>
              </a:rPr>
              <a:t>Q</a:t>
            </a:r>
            <a:r>
              <a:rPr lang="en-US" sz="1800" dirty="0"/>
              <a:t>}</a:t>
            </a:r>
          </a:p>
          <a:p>
            <a:pPr lvl="2">
              <a:buFontTx/>
              <a:buNone/>
            </a:pPr>
            <a:endParaRPr lang="en-US" sz="1800" dirty="0"/>
          </a:p>
          <a:p>
            <a:pPr lvl="2">
              <a:buFontTx/>
              <a:buNone/>
            </a:pPr>
            <a:endParaRPr lang="en-US" sz="1800" dirty="0"/>
          </a:p>
          <a:p>
            <a:pPr lvl="2">
              <a:buFontTx/>
              <a:buNone/>
            </a:pPr>
            <a:endParaRPr lang="en-US" sz="1800" dirty="0"/>
          </a:p>
          <a:p>
            <a:pPr lvl="2">
              <a:buFontTx/>
              <a:buNone/>
            </a:pPr>
            <a:endParaRPr lang="en-US" sz="1800" dirty="0"/>
          </a:p>
          <a:p>
            <a:r>
              <a:rPr lang="en-US" sz="2000" dirty="0"/>
              <a:t>For if-then statements the rule is (</a:t>
            </a:r>
            <a:r>
              <a:rPr lang="en-US" sz="2000" b="1" dirty="0"/>
              <a:t>rule of conditional 2)</a:t>
            </a:r>
            <a:endParaRPr lang="en-US" sz="2000" dirty="0"/>
          </a:p>
        </p:txBody>
      </p:sp>
      <p:graphicFrame>
        <p:nvGraphicFramePr>
          <p:cNvPr id="273414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66800" y="3352801"/>
          <a:ext cx="3657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2" name="Equation" r:id="rId4" imgW="1663560" imgH="342720" progId="Equation.3">
                  <p:embed/>
                </p:oleObj>
              </mc:Choice>
              <mc:Fallback>
                <p:oleObj name="Equation" r:id="rId4" imgW="166356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1"/>
                        <a:ext cx="3657600" cy="75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6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43000" y="5105401"/>
          <a:ext cx="30480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3" name="Equation" r:id="rId6" imgW="1460160" imgH="342720" progId="Equation.3">
                  <p:embed/>
                </p:oleObj>
              </mc:Choice>
              <mc:Fallback>
                <p:oleObj name="Equation" r:id="rId6" imgW="1460160" imgH="3427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1"/>
                        <a:ext cx="3048000" cy="715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om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09" b="-4309"/>
          <a:stretch>
            <a:fillRect/>
          </a:stretch>
        </p:blipFill>
        <p:spPr>
          <a:xfrm>
            <a:off x="0" y="914399"/>
            <a:ext cx="9105393" cy="37567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A666C-2EAA-7C4D-A150-2551FE6D5AFC}" type="slidenum">
              <a:rPr lang="en-US" altLang="zh-CN" smtClean="0"/>
              <a:pPr/>
              <a:t>2</a:t>
            </a:fld>
            <a:r>
              <a:rPr lang="en-US" altLang="zh-C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D681C-1025-AF4F-9A4F-3007A5BE8347}" type="slidenum">
              <a:rPr lang="en-US" altLang="zh-CN"/>
              <a:pPr/>
              <a:t>20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Example for conditionals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9" y="990600"/>
            <a:ext cx="8355012" cy="4876800"/>
          </a:xfrm>
        </p:spPr>
        <p:txBody>
          <a:bodyPr/>
          <a:lstStyle/>
          <a:p>
            <a:r>
              <a:rPr lang="en-US" dirty="0"/>
              <a:t>Here is an example</a:t>
            </a:r>
          </a:p>
          <a:p>
            <a:pPr lvl="1">
              <a:buFont typeface="Arial" charset="0"/>
              <a:buNone/>
            </a:pPr>
            <a:r>
              <a:rPr lang="en-US" dirty="0"/>
              <a:t>if (x &gt;y) then max:=x else max:=y</a:t>
            </a:r>
          </a:p>
          <a:p>
            <a:pPr lvl="1"/>
            <a:r>
              <a:rPr lang="en-US" dirty="0"/>
              <a:t>We want to prove</a:t>
            </a:r>
          </a:p>
          <a:p>
            <a:pPr lvl="1">
              <a:buFont typeface="Arial" charset="0"/>
              <a:buNone/>
            </a:pPr>
            <a:r>
              <a:rPr lang="en-US" dirty="0"/>
              <a:t>{True} </a:t>
            </a:r>
            <a:r>
              <a:rPr lang="en-US" dirty="0">
                <a:solidFill>
                  <a:srgbClr val="0000FF"/>
                </a:solidFill>
              </a:rPr>
              <a:t>if (x&gt;y) then max:=x else max:=y</a:t>
            </a:r>
            <a:r>
              <a:rPr lang="en-US" dirty="0"/>
              <a:t> {</a:t>
            </a:r>
            <a:r>
              <a:rPr lang="en-US" dirty="0" err="1"/>
              <a:t>max</a:t>
            </a:r>
            <a:r>
              <a:rPr lang="en-US" dirty="0" err="1">
                <a:sym typeface="Symbol" charset="2"/>
              </a:rPr>
              <a:t>xmaxy</a:t>
            </a:r>
            <a:r>
              <a:rPr lang="en-US" dirty="0">
                <a:sym typeface="Symbol" charset="2"/>
              </a:rPr>
              <a:t>}</a:t>
            </a:r>
          </a:p>
          <a:p>
            <a:pPr lvl="1">
              <a:buFont typeface="Arial" charset="0"/>
              <a:buNone/>
            </a:pPr>
            <a:endParaRPr lang="en-US" dirty="0">
              <a:sym typeface="Symbol" charset="2"/>
            </a:endParaRPr>
          </a:p>
          <a:p>
            <a:pPr lvl="1">
              <a:buFont typeface="Arial" charset="0"/>
              <a:buNone/>
            </a:pPr>
            <a:r>
              <a:rPr lang="en-US" sz="1800" dirty="0">
                <a:sym typeface="Symbol" charset="2"/>
              </a:rPr>
              <a:t>{</a:t>
            </a:r>
            <a:r>
              <a:rPr lang="en-US" sz="1800" dirty="0" err="1"/>
              <a:t>max</a:t>
            </a:r>
            <a:r>
              <a:rPr lang="en-US" sz="1800" dirty="0" err="1">
                <a:sym typeface="Symbol" charset="2"/>
              </a:rPr>
              <a:t>xmaxy[x</a:t>
            </a:r>
            <a:r>
              <a:rPr lang="en-US" sz="1800" dirty="0">
                <a:sym typeface="Symbol" charset="2"/>
              </a:rPr>
              <a:t>/max</a:t>
            </a:r>
            <a:r>
              <a:rPr lang="en-US" sz="1800" dirty="0"/>
              <a:t>} </a:t>
            </a:r>
            <a:r>
              <a:rPr lang="en-US" sz="1800" dirty="0">
                <a:solidFill>
                  <a:srgbClr val="0000FF"/>
                </a:solidFill>
              </a:rPr>
              <a:t>max:=x</a:t>
            </a:r>
            <a:r>
              <a:rPr lang="en-US" sz="1800" dirty="0"/>
              <a:t> {</a:t>
            </a:r>
            <a:r>
              <a:rPr lang="en-US" sz="1800" dirty="0" err="1"/>
              <a:t>max</a:t>
            </a:r>
            <a:r>
              <a:rPr lang="en-US" sz="1800" dirty="0" err="1">
                <a:sym typeface="Symbol" charset="2"/>
              </a:rPr>
              <a:t>xmaxy</a:t>
            </a:r>
            <a:r>
              <a:rPr lang="en-US" sz="1800" dirty="0">
                <a:sym typeface="Symbol" charset="2"/>
              </a:rPr>
              <a:t>}      (Assignment axiom)</a:t>
            </a:r>
          </a:p>
          <a:p>
            <a:pPr lvl="1">
              <a:buFont typeface="Symbol" charset="2"/>
              <a:buNone/>
            </a:pPr>
            <a:r>
              <a:rPr lang="en-US" sz="1800" dirty="0" err="1">
                <a:sym typeface="Wingdings" charset="2"/>
              </a:rPr>
              <a:t></a:t>
            </a:r>
            <a:r>
              <a:rPr lang="en-US" sz="1800" dirty="0" err="1">
                <a:sym typeface="Symbol" charset="2"/>
              </a:rPr>
              <a:t>{</a:t>
            </a:r>
            <a:r>
              <a:rPr lang="en-US" sz="1800" dirty="0" err="1"/>
              <a:t>x</a:t>
            </a:r>
            <a:r>
              <a:rPr lang="en-US" sz="1800" dirty="0" err="1">
                <a:sym typeface="Symbol" charset="2"/>
              </a:rPr>
              <a:t>xxy</a:t>
            </a:r>
            <a:r>
              <a:rPr lang="en-US" sz="1800" dirty="0"/>
              <a:t>} </a:t>
            </a:r>
            <a:r>
              <a:rPr lang="en-US" sz="1800" dirty="0">
                <a:solidFill>
                  <a:srgbClr val="0000FF"/>
                </a:solidFill>
              </a:rPr>
              <a:t>max:=x</a:t>
            </a:r>
            <a:r>
              <a:rPr lang="en-US" sz="1800" dirty="0"/>
              <a:t> {</a:t>
            </a:r>
            <a:r>
              <a:rPr lang="en-US" sz="1800" dirty="0" err="1"/>
              <a:t>max</a:t>
            </a:r>
            <a:r>
              <a:rPr lang="en-US" sz="1800" dirty="0" err="1">
                <a:sym typeface="Symbol" charset="2"/>
              </a:rPr>
              <a:t>xmaxy</a:t>
            </a:r>
            <a:r>
              <a:rPr lang="en-US" sz="1800" dirty="0">
                <a:sym typeface="Symbol" charset="2"/>
              </a:rPr>
              <a:t>}                         (definition of substitution)</a:t>
            </a:r>
          </a:p>
          <a:p>
            <a:pPr lvl="1">
              <a:buFont typeface="Symbol" charset="2"/>
              <a:buNone/>
            </a:pPr>
            <a:r>
              <a:rPr lang="en-US" sz="1800" dirty="0" err="1">
                <a:sym typeface="Wingdings" charset="2"/>
              </a:rPr>
              <a:t></a:t>
            </a:r>
            <a:r>
              <a:rPr lang="en-US" sz="1800" dirty="0">
                <a:sym typeface="Symbol" charset="2"/>
              </a:rPr>
              <a:t> {</a:t>
            </a:r>
            <a:r>
              <a:rPr lang="en-US" sz="1800" dirty="0" err="1"/>
              <a:t>True</a:t>
            </a:r>
            <a:r>
              <a:rPr lang="en-US" sz="1800" dirty="0" err="1">
                <a:sym typeface="Symbol" charset="2"/>
              </a:rPr>
              <a:t>xy</a:t>
            </a:r>
            <a:r>
              <a:rPr lang="en-US" sz="1800" dirty="0"/>
              <a:t>} </a:t>
            </a:r>
            <a:r>
              <a:rPr lang="en-US" sz="1800" dirty="0">
                <a:solidFill>
                  <a:srgbClr val="0000FF"/>
                </a:solidFill>
              </a:rPr>
              <a:t>max:=x</a:t>
            </a:r>
            <a:r>
              <a:rPr lang="en-US" sz="1800" dirty="0"/>
              <a:t> {</a:t>
            </a:r>
            <a:r>
              <a:rPr lang="en-US" sz="1800" dirty="0" err="1"/>
              <a:t>max</a:t>
            </a:r>
            <a:r>
              <a:rPr lang="en-US" sz="1800" dirty="0" err="1">
                <a:sym typeface="Symbol" charset="2"/>
              </a:rPr>
              <a:t>x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maxy</a:t>
            </a:r>
            <a:r>
              <a:rPr lang="en-US" sz="1800" dirty="0">
                <a:sym typeface="Symbol" charset="2"/>
              </a:rPr>
              <a:t>}                    (some axiom of arithmetics)</a:t>
            </a:r>
          </a:p>
          <a:p>
            <a:pPr lvl="1">
              <a:buFont typeface="Symbol" charset="2"/>
              <a:buNone/>
            </a:pPr>
            <a:r>
              <a:rPr lang="en-US" sz="1800" dirty="0" err="1">
                <a:sym typeface="Wingdings" charset="2"/>
              </a:rPr>
              <a:t></a:t>
            </a:r>
            <a:r>
              <a:rPr lang="en-US" sz="1800" dirty="0" err="1">
                <a:sym typeface="Symbol" charset="2"/>
              </a:rPr>
              <a:t>{xy</a:t>
            </a:r>
            <a:r>
              <a:rPr lang="en-US" sz="1800" dirty="0"/>
              <a:t>} </a:t>
            </a:r>
            <a:r>
              <a:rPr lang="en-US" sz="1800" dirty="0">
                <a:solidFill>
                  <a:srgbClr val="0000FF"/>
                </a:solidFill>
              </a:rPr>
              <a:t>max:=x</a:t>
            </a:r>
            <a:r>
              <a:rPr lang="en-US" sz="1800" dirty="0"/>
              <a:t> {</a:t>
            </a:r>
            <a:r>
              <a:rPr lang="en-US" sz="1800" dirty="0" err="1"/>
              <a:t>max</a:t>
            </a:r>
            <a:r>
              <a:rPr lang="en-US" sz="1800" dirty="0" err="1">
                <a:sym typeface="Symbol" charset="2"/>
              </a:rPr>
              <a:t>x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maxy</a:t>
            </a:r>
            <a:r>
              <a:rPr lang="en-US" sz="1800" dirty="0">
                <a:sym typeface="Symbol" charset="2"/>
              </a:rPr>
              <a:t>}                                (some axiom of logic)</a:t>
            </a:r>
          </a:p>
          <a:p>
            <a:pPr lvl="1">
              <a:buFont typeface="Symbol" charset="2"/>
              <a:buNone/>
            </a:pPr>
            <a:r>
              <a:rPr lang="en-US" sz="1800" dirty="0" err="1">
                <a:sym typeface="Wingdings" charset="2"/>
              </a:rPr>
              <a:t></a:t>
            </a:r>
            <a:r>
              <a:rPr lang="en-US" sz="1800" dirty="0" err="1">
                <a:sym typeface="Symbol" charset="2"/>
              </a:rPr>
              <a:t>{x</a:t>
            </a:r>
            <a:r>
              <a:rPr lang="en-US" sz="1800" dirty="0">
                <a:sym typeface="Symbol" charset="2"/>
              </a:rPr>
              <a:t>&gt;y</a:t>
            </a:r>
            <a:r>
              <a:rPr lang="en-US" sz="1800" dirty="0"/>
              <a:t>} </a:t>
            </a:r>
            <a:r>
              <a:rPr lang="en-US" sz="1800" dirty="0">
                <a:solidFill>
                  <a:srgbClr val="0000FF"/>
                </a:solidFill>
              </a:rPr>
              <a:t>max:=x</a:t>
            </a:r>
            <a:r>
              <a:rPr lang="en-US" sz="1800" dirty="0"/>
              <a:t> {</a:t>
            </a:r>
            <a:r>
              <a:rPr lang="en-US" sz="1800" dirty="0" err="1"/>
              <a:t>max</a:t>
            </a:r>
            <a:r>
              <a:rPr lang="en-US" sz="1800" dirty="0" err="1">
                <a:sym typeface="Symbol" charset="2"/>
              </a:rPr>
              <a:t>x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maxy</a:t>
            </a:r>
            <a:r>
              <a:rPr lang="en-US" sz="1800" dirty="0">
                <a:sym typeface="Symbol" charset="2"/>
              </a:rPr>
              <a:t>}                                (rule of consequence 2)</a:t>
            </a:r>
            <a:endParaRPr lang="en-US" sz="1800" dirty="0"/>
          </a:p>
        </p:txBody>
      </p:sp>
      <p:graphicFrame>
        <p:nvGraphicFramePr>
          <p:cNvPr id="2754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5715001"/>
          <a:ext cx="3124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0" name="Equation" r:id="rId4" imgW="1663560" imgH="342720" progId="Equation.3">
                  <p:embed/>
                </p:oleObj>
              </mc:Choice>
              <mc:Fallback>
                <p:oleObj name="Equation" r:id="rId4" imgW="1663560" imgH="342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15001"/>
                        <a:ext cx="3124200" cy="644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35B13-2B78-9049-86DA-21D2814964DF}" type="slidenum">
              <a:rPr lang="en-US" altLang="zh-CN"/>
              <a:pPr/>
              <a:t>21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Example for conditionals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9" y="990600"/>
            <a:ext cx="7897812" cy="5638800"/>
          </a:xfrm>
        </p:spPr>
        <p:txBody>
          <a:bodyPr/>
          <a:lstStyle/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ym typeface="Symbol" charset="2"/>
              </a:rPr>
              <a:t>{</a:t>
            </a:r>
            <a:r>
              <a:rPr lang="en-US" dirty="0" err="1"/>
              <a:t>max</a:t>
            </a:r>
            <a:r>
              <a:rPr lang="en-US" dirty="0" err="1">
                <a:sym typeface="Symbol" charset="2"/>
              </a:rPr>
              <a:t>xmaxy</a:t>
            </a:r>
            <a:r>
              <a:rPr lang="en-US" dirty="0" smtClean="0">
                <a:sym typeface="Symbol" charset="2"/>
              </a:rPr>
              <a:t>[y/max]</a:t>
            </a:r>
            <a:r>
              <a:rPr lang="en-US" dirty="0"/>
              <a:t>} </a:t>
            </a:r>
            <a:r>
              <a:rPr lang="en-US" dirty="0">
                <a:solidFill>
                  <a:srgbClr val="0000FF"/>
                </a:solidFill>
              </a:rPr>
              <a:t>max:=y</a:t>
            </a:r>
            <a:r>
              <a:rPr lang="en-US" dirty="0"/>
              <a:t> {</a:t>
            </a:r>
            <a:r>
              <a:rPr lang="en-US" dirty="0" err="1"/>
              <a:t>max</a:t>
            </a:r>
            <a:r>
              <a:rPr lang="en-US" dirty="0" err="1">
                <a:sym typeface="Symbol" charset="2"/>
              </a:rPr>
              <a:t>xmaxy</a:t>
            </a:r>
            <a:r>
              <a:rPr lang="en-US" dirty="0">
                <a:sym typeface="Symbol" charset="2"/>
              </a:rPr>
              <a:t>}    (</a:t>
            </a:r>
            <a:r>
              <a:rPr lang="en-US" dirty="0" err="1">
                <a:sym typeface="Symbol" charset="2"/>
              </a:rPr>
              <a:t>r.assign</a:t>
            </a:r>
            <a:r>
              <a:rPr lang="en-US" dirty="0">
                <a:sym typeface="Symbol" charset="2"/>
              </a:rPr>
              <a:t>.)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dirty="0" err="1">
                <a:sym typeface="Wingdings" charset="2"/>
              </a:rPr>
              <a:t></a:t>
            </a:r>
            <a:r>
              <a:rPr lang="en-US" dirty="0" err="1">
                <a:sym typeface="Symbol" charset="2"/>
              </a:rPr>
              <a:t>{</a:t>
            </a:r>
            <a:r>
              <a:rPr lang="en-US" dirty="0" err="1"/>
              <a:t>y</a:t>
            </a:r>
            <a:r>
              <a:rPr lang="en-US" dirty="0" err="1">
                <a:sym typeface="Symbol" charset="2"/>
              </a:rPr>
              <a:t>xyy</a:t>
            </a:r>
            <a:r>
              <a:rPr lang="en-US" dirty="0"/>
              <a:t>} </a:t>
            </a:r>
            <a:r>
              <a:rPr lang="en-US" dirty="0">
                <a:solidFill>
                  <a:srgbClr val="0000FF"/>
                </a:solidFill>
              </a:rPr>
              <a:t>max:=y </a:t>
            </a:r>
            <a:r>
              <a:rPr lang="en-US" dirty="0"/>
              <a:t>{</a:t>
            </a:r>
            <a:r>
              <a:rPr lang="en-US" dirty="0" err="1"/>
              <a:t>max</a:t>
            </a:r>
            <a:r>
              <a:rPr lang="en-US" dirty="0" err="1">
                <a:sym typeface="Symbol" charset="2"/>
              </a:rPr>
              <a:t>xmaxy</a:t>
            </a:r>
            <a:r>
              <a:rPr lang="en-US" dirty="0">
                <a:sym typeface="Symbol" charset="2"/>
              </a:rPr>
              <a:t>}                        </a:t>
            </a:r>
            <a:r>
              <a:rPr lang="en-US" dirty="0" smtClean="0">
                <a:sym typeface="Symbol" charset="2"/>
              </a:rPr>
              <a:t> (</a:t>
            </a:r>
            <a:r>
              <a:rPr lang="en-US" dirty="0">
                <a:sym typeface="Symbol" charset="2"/>
              </a:rPr>
              <a:t>definition of subs.)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dirty="0" err="1">
                <a:sym typeface="Wingdings" charset="2"/>
              </a:rPr>
              <a:t></a:t>
            </a:r>
            <a:r>
              <a:rPr lang="en-US" dirty="0" err="1">
                <a:sym typeface="Symbol" charset="2"/>
              </a:rPr>
              <a:t>{</a:t>
            </a:r>
            <a:r>
              <a:rPr lang="en-US" dirty="0" err="1"/>
              <a:t>y</a:t>
            </a:r>
            <a:r>
              <a:rPr lang="en-US" dirty="0" err="1">
                <a:sym typeface="Symbol" charset="2"/>
              </a:rPr>
              <a:t>xTrue</a:t>
            </a:r>
            <a:r>
              <a:rPr lang="en-US" dirty="0"/>
              <a:t>} </a:t>
            </a:r>
            <a:r>
              <a:rPr lang="en-US" dirty="0">
                <a:solidFill>
                  <a:srgbClr val="0000FF"/>
                </a:solidFill>
              </a:rPr>
              <a:t>max:=y</a:t>
            </a:r>
            <a:r>
              <a:rPr lang="en-US" dirty="0"/>
              <a:t> {max </a:t>
            </a:r>
            <a:r>
              <a:rPr lang="en-US" dirty="0" err="1">
                <a:sym typeface="Symbol" charset="2"/>
              </a:rPr>
              <a:t>xmaxy</a:t>
            </a:r>
            <a:r>
              <a:rPr lang="en-US" dirty="0">
                <a:sym typeface="Symbol" charset="2"/>
              </a:rPr>
              <a:t>}               </a:t>
            </a:r>
            <a:r>
              <a:rPr lang="en-US" dirty="0" smtClean="0">
                <a:sym typeface="Symbol" charset="2"/>
              </a:rPr>
              <a:t>  (by arithmetics</a:t>
            </a:r>
            <a:r>
              <a:rPr lang="en-US" dirty="0">
                <a:sym typeface="Symbol" charset="2"/>
              </a:rPr>
              <a:t>.)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dirty="0" err="1">
                <a:sym typeface="Wingdings" charset="2"/>
              </a:rPr>
              <a:t></a:t>
            </a:r>
            <a:r>
              <a:rPr lang="en-US" dirty="0" err="1">
                <a:sym typeface="Symbol" charset="2"/>
              </a:rPr>
              <a:t>{yx</a:t>
            </a:r>
            <a:r>
              <a:rPr lang="en-US" dirty="0"/>
              <a:t>} </a:t>
            </a:r>
            <a:r>
              <a:rPr lang="en-US" dirty="0">
                <a:solidFill>
                  <a:srgbClr val="0000FF"/>
                </a:solidFill>
              </a:rPr>
              <a:t>max:=y </a:t>
            </a:r>
            <a:r>
              <a:rPr lang="en-US" dirty="0"/>
              <a:t>{</a:t>
            </a:r>
            <a:r>
              <a:rPr lang="en-US" dirty="0" err="1"/>
              <a:t>max</a:t>
            </a:r>
            <a:r>
              <a:rPr lang="en-US" dirty="0" err="1">
                <a:sym typeface="Symbol" charset="2"/>
              </a:rPr>
              <a:t>x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maxy</a:t>
            </a:r>
            <a:r>
              <a:rPr lang="en-US" dirty="0">
                <a:sym typeface="Symbol" charset="2"/>
              </a:rPr>
              <a:t>}                         </a:t>
            </a:r>
            <a:r>
              <a:rPr lang="en-US" dirty="0" smtClean="0">
                <a:sym typeface="Symbol" charset="2"/>
              </a:rPr>
              <a:t>  </a:t>
            </a:r>
            <a:r>
              <a:rPr lang="en-US" dirty="0">
                <a:sym typeface="Symbol" charset="2"/>
              </a:rPr>
              <a:t>(some axiom of logic)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dirty="0" err="1">
                <a:sym typeface="Wingdings" charset="2"/>
              </a:rPr>
              <a:t></a:t>
            </a:r>
            <a:r>
              <a:rPr lang="en-US" dirty="0" err="1">
                <a:sym typeface="Symbol" charset="2"/>
              </a:rPr>
              <a:t>{x</a:t>
            </a:r>
            <a:r>
              <a:rPr lang="en-US" dirty="0">
                <a:sym typeface="Symbol" charset="2"/>
              </a:rPr>
              <a:t>&gt;y} </a:t>
            </a:r>
            <a:r>
              <a:rPr lang="en-US" dirty="0">
                <a:solidFill>
                  <a:srgbClr val="0000FF"/>
                </a:solidFill>
              </a:rPr>
              <a:t>max:=y</a:t>
            </a:r>
            <a:r>
              <a:rPr lang="en-US" dirty="0"/>
              <a:t> {</a:t>
            </a:r>
            <a:r>
              <a:rPr lang="en-US" dirty="0" err="1"/>
              <a:t>max</a:t>
            </a:r>
            <a:r>
              <a:rPr lang="en-US" dirty="0" err="1">
                <a:sym typeface="Symbol" charset="2"/>
              </a:rPr>
              <a:t>xmaxy</a:t>
            </a:r>
            <a:r>
              <a:rPr lang="en-US" dirty="0">
                <a:sym typeface="Symbol" charset="2"/>
              </a:rPr>
              <a:t>}                         </a:t>
            </a:r>
            <a:r>
              <a:rPr lang="en-US" dirty="0" smtClean="0">
                <a:sym typeface="Symbol" charset="2"/>
              </a:rPr>
              <a:t> (</a:t>
            </a:r>
            <a:r>
              <a:rPr lang="en-US" dirty="0">
                <a:sym typeface="Symbol" charset="2"/>
              </a:rPr>
              <a:t>some axiom of logic)</a:t>
            </a:r>
          </a:p>
          <a:p>
            <a:pPr lvl="1">
              <a:lnSpc>
                <a:spcPct val="90000"/>
              </a:lnSpc>
              <a:buFont typeface="Symbol" charset="2"/>
              <a:buChar char="º"/>
            </a:pPr>
            <a:endParaRPr lang="en-US" dirty="0">
              <a:sym typeface="Symbol" charset="2"/>
            </a:endParaRP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dirty="0">
                <a:sym typeface="Symbol" charset="2"/>
              </a:rPr>
              <a:t>So we proved that 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dirty="0">
                <a:sym typeface="Symbol" charset="2"/>
              </a:rPr>
              <a:t>	{   x&gt;y</a:t>
            </a:r>
            <a:r>
              <a:rPr lang="en-US" dirty="0"/>
              <a:t>} </a:t>
            </a:r>
            <a:r>
              <a:rPr lang="en-US" dirty="0">
                <a:solidFill>
                  <a:srgbClr val="0000FF"/>
                </a:solidFill>
              </a:rPr>
              <a:t>max:=x </a:t>
            </a:r>
            <a:r>
              <a:rPr lang="en-US" dirty="0"/>
              <a:t> {</a:t>
            </a:r>
            <a:r>
              <a:rPr lang="en-US" dirty="0" err="1"/>
              <a:t>max</a:t>
            </a:r>
            <a:r>
              <a:rPr lang="en-US" dirty="0" err="1">
                <a:sym typeface="Symbol" charset="2"/>
              </a:rPr>
              <a:t>xmaxy</a:t>
            </a:r>
            <a:r>
              <a:rPr lang="en-US" dirty="0">
                <a:sym typeface="Symbol" charset="2"/>
              </a:rPr>
              <a:t>},   and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dirty="0">
                <a:sym typeface="Symbol" charset="2"/>
              </a:rPr>
              <a:t>	{</a:t>
            </a:r>
            <a:r>
              <a:rPr lang="en-US" dirty="0" err="1">
                <a:sym typeface="Symbol" charset="2"/>
              </a:rPr>
              <a:t>x</a:t>
            </a:r>
            <a:r>
              <a:rPr lang="en-US" dirty="0">
                <a:sym typeface="Symbol" charset="2"/>
              </a:rPr>
              <a:t>&gt;y</a:t>
            </a:r>
            <a:r>
              <a:rPr lang="en-US" dirty="0"/>
              <a:t>}  </a:t>
            </a:r>
            <a:r>
              <a:rPr lang="en-US" dirty="0">
                <a:solidFill>
                  <a:srgbClr val="0000FF"/>
                </a:solidFill>
              </a:rPr>
              <a:t>max:=y </a:t>
            </a:r>
            <a:r>
              <a:rPr lang="en-US" dirty="0"/>
              <a:t> {</a:t>
            </a:r>
            <a:r>
              <a:rPr lang="en-US" dirty="0" err="1"/>
              <a:t>max</a:t>
            </a:r>
            <a:r>
              <a:rPr lang="en-US" dirty="0" err="1">
                <a:sym typeface="Symbol" charset="2"/>
              </a:rPr>
              <a:t>xmaxy</a:t>
            </a:r>
            <a:r>
              <a:rPr lang="en-US" dirty="0">
                <a:sym typeface="Symbol" charset="2"/>
              </a:rPr>
              <a:t>} 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endParaRPr lang="en-US" dirty="0">
              <a:sym typeface="Symbol" charset="2"/>
            </a:endParaRP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dirty="0">
                <a:sym typeface="Symbol" charset="2"/>
              </a:rPr>
              <a:t>Then we can use the rule of conditional 1 and conclude that:</a:t>
            </a:r>
          </a:p>
          <a:p>
            <a:pPr lvl="1">
              <a:lnSpc>
                <a:spcPct val="90000"/>
              </a:lnSpc>
              <a:buFont typeface="Symbol" charset="2"/>
              <a:buNone/>
            </a:pPr>
            <a:r>
              <a:rPr lang="en-US" dirty="0">
                <a:sym typeface="Symbol" charset="2"/>
              </a:rPr>
              <a:t>{True} </a:t>
            </a:r>
            <a:r>
              <a:rPr lang="en-US" dirty="0">
                <a:solidFill>
                  <a:srgbClr val="0000FF"/>
                </a:solidFill>
              </a:rPr>
              <a:t>if (x&gt;y) max:=x else max:=y </a:t>
            </a:r>
            <a:r>
              <a:rPr lang="en-US" dirty="0"/>
              <a:t>{</a:t>
            </a:r>
            <a:r>
              <a:rPr lang="en-US" dirty="0" err="1"/>
              <a:t>max</a:t>
            </a:r>
            <a:r>
              <a:rPr lang="en-US" dirty="0" err="1">
                <a:sym typeface="Symbol" charset="2"/>
              </a:rPr>
              <a:t>xmaxy</a:t>
            </a:r>
            <a:r>
              <a:rPr lang="en-US" dirty="0">
                <a:sym typeface="Symbol" charset="2"/>
              </a:rPr>
              <a:t>}</a:t>
            </a:r>
            <a:endParaRPr lang="en-US" dirty="0"/>
          </a:p>
        </p:txBody>
      </p:sp>
      <p:graphicFrame>
        <p:nvGraphicFramePr>
          <p:cNvPr id="27751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836789" y="3657601"/>
          <a:ext cx="330721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2" name="Equation" r:id="rId4" imgW="1663560" imgH="342720" progId="Equation.3">
                  <p:embed/>
                </p:oleObj>
              </mc:Choice>
              <mc:Fallback>
                <p:oleObj name="Equation" r:id="rId4" imgW="1663560" imgH="3427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789" y="3657601"/>
                        <a:ext cx="3307212" cy="681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5F7A8-5A48-6748-959A-78D775CBA197}" type="slidenum">
              <a:rPr lang="en-US" altLang="zh-CN"/>
              <a:pPr/>
              <a:t>22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Example for conditional rule 2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9" y="990600"/>
            <a:ext cx="8278812" cy="45720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sz="2000" dirty="0"/>
              <a:t>Proof the following Hoare triple:</a:t>
            </a: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{true}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m</a:t>
            </a:r>
            <a:r>
              <a:rPr lang="en-US" sz="1800" dirty="0">
                <a:solidFill>
                  <a:srgbClr val="0000FF"/>
                </a:solidFill>
              </a:rPr>
              <a:t>:=y; if (x&gt;y) </a:t>
            </a:r>
            <a:r>
              <a:rPr lang="en-US" sz="1800" dirty="0" err="1">
                <a:solidFill>
                  <a:srgbClr val="0000FF"/>
                </a:solidFill>
              </a:rPr>
              <a:t>m</a:t>
            </a:r>
            <a:r>
              <a:rPr lang="en-US" sz="1800" dirty="0">
                <a:solidFill>
                  <a:srgbClr val="0000FF"/>
                </a:solidFill>
              </a:rPr>
              <a:t>:=x;</a:t>
            </a:r>
            <a:r>
              <a:rPr lang="en-US" sz="1800" dirty="0"/>
              <a:t> {</a:t>
            </a:r>
            <a:r>
              <a:rPr lang="en-US" sz="1800" dirty="0" err="1"/>
              <a:t>m</a:t>
            </a:r>
            <a:r>
              <a:rPr lang="en-US" sz="1800" dirty="0" err="1">
                <a:sym typeface="Symbol" charset="2"/>
              </a:rPr>
              <a:t>x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my</a:t>
            </a:r>
            <a:r>
              <a:rPr lang="en-US" sz="1800" dirty="0">
                <a:sym typeface="Symbol" charset="2"/>
              </a:rPr>
              <a:t>} </a:t>
            </a: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endParaRPr lang="en-US" sz="1800" dirty="0">
              <a:sym typeface="Symbol" charset="2"/>
            </a:endParaRP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r>
              <a:rPr lang="en-US" sz="1800" dirty="0">
                <a:sym typeface="Symbol" charset="2"/>
              </a:rPr>
              <a:t>We need to prove {true} </a:t>
            </a:r>
            <a:r>
              <a:rPr lang="en-US" sz="1800" dirty="0" err="1">
                <a:solidFill>
                  <a:srgbClr val="0000FF"/>
                </a:solidFill>
                <a:sym typeface="Symbol" charset="2"/>
              </a:rPr>
              <a:t>m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:=y</a:t>
            </a:r>
            <a:r>
              <a:rPr lang="en-US" sz="1800" dirty="0">
                <a:sym typeface="Symbol" charset="2"/>
              </a:rPr>
              <a:t>; {</a:t>
            </a:r>
            <a:r>
              <a:rPr lang="en-US" sz="1800" dirty="0" err="1">
                <a:sym typeface="Symbol" charset="2"/>
              </a:rPr>
              <a:t>m</a:t>
            </a:r>
            <a:r>
              <a:rPr lang="en-US" sz="1800" dirty="0">
                <a:sym typeface="Symbol" charset="2"/>
              </a:rPr>
              <a:t>=y}</a:t>
            </a: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r>
              <a:rPr lang="en-US" sz="1800" dirty="0">
                <a:sym typeface="Symbol" charset="2"/>
              </a:rPr>
              <a:t>and {</a:t>
            </a:r>
            <a:r>
              <a:rPr lang="en-US" sz="1800" dirty="0" err="1">
                <a:sym typeface="Symbol" charset="2"/>
              </a:rPr>
              <a:t>m</a:t>
            </a:r>
            <a:r>
              <a:rPr lang="en-US" sz="1800" dirty="0">
                <a:sym typeface="Symbol" charset="2"/>
              </a:rPr>
              <a:t>=y} </a:t>
            </a:r>
            <a:r>
              <a:rPr lang="en-US" sz="1800" dirty="0">
                <a:solidFill>
                  <a:srgbClr val="0000FF"/>
                </a:solidFill>
              </a:rPr>
              <a:t>if (x&gt;y) </a:t>
            </a:r>
            <a:r>
              <a:rPr lang="en-US" sz="1800" dirty="0" err="1">
                <a:solidFill>
                  <a:srgbClr val="0000FF"/>
                </a:solidFill>
              </a:rPr>
              <a:t>m</a:t>
            </a:r>
            <a:r>
              <a:rPr lang="en-US" sz="1800" dirty="0">
                <a:solidFill>
                  <a:srgbClr val="0000FF"/>
                </a:solidFill>
              </a:rPr>
              <a:t>:=x;</a:t>
            </a:r>
            <a:r>
              <a:rPr lang="en-US" sz="1800" dirty="0"/>
              <a:t> {</a:t>
            </a:r>
            <a:r>
              <a:rPr lang="en-US" sz="1800" dirty="0" err="1"/>
              <a:t>m</a:t>
            </a:r>
            <a:r>
              <a:rPr lang="en-US" sz="1800" dirty="0" err="1">
                <a:sym typeface="Symbol" charset="2"/>
              </a:rPr>
              <a:t>x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my</a:t>
            </a:r>
            <a:r>
              <a:rPr lang="en-US" sz="1800" dirty="0">
                <a:sym typeface="Symbol" charset="2"/>
              </a:rPr>
              <a:t>} </a:t>
            </a: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endParaRPr lang="en-US" sz="1800" dirty="0">
              <a:sym typeface="Symbol" charset="2"/>
            </a:endParaRP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r>
              <a:rPr lang="en-US" sz="1800" dirty="0">
                <a:sym typeface="Symbol" charset="2"/>
              </a:rPr>
              <a:t>To prove {</a:t>
            </a:r>
            <a:r>
              <a:rPr lang="en-US" sz="1800" dirty="0" err="1">
                <a:sym typeface="Symbol" charset="2"/>
              </a:rPr>
              <a:t>m</a:t>
            </a:r>
            <a:r>
              <a:rPr lang="en-US" sz="1800" dirty="0">
                <a:sym typeface="Symbol" charset="2"/>
              </a:rPr>
              <a:t>=y} </a:t>
            </a:r>
            <a:r>
              <a:rPr lang="en-US" sz="1800" dirty="0">
                <a:solidFill>
                  <a:srgbClr val="0000FF"/>
                </a:solidFill>
              </a:rPr>
              <a:t>if (x&gt;y) </a:t>
            </a:r>
            <a:r>
              <a:rPr lang="en-US" sz="1800" dirty="0" err="1">
                <a:solidFill>
                  <a:srgbClr val="0000FF"/>
                </a:solidFill>
              </a:rPr>
              <a:t>m</a:t>
            </a:r>
            <a:r>
              <a:rPr lang="en-US" sz="1800" dirty="0">
                <a:solidFill>
                  <a:srgbClr val="0000FF"/>
                </a:solidFill>
              </a:rPr>
              <a:t>:=x;</a:t>
            </a:r>
            <a:r>
              <a:rPr lang="en-US" sz="1800" dirty="0"/>
              <a:t> {</a:t>
            </a:r>
            <a:r>
              <a:rPr lang="en-US" sz="1800" dirty="0" err="1"/>
              <a:t>m</a:t>
            </a:r>
            <a:r>
              <a:rPr lang="en-US" sz="1800" dirty="0" err="1">
                <a:sym typeface="Symbol" charset="2"/>
              </a:rPr>
              <a:t>x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my</a:t>
            </a:r>
            <a:r>
              <a:rPr lang="en-US" sz="1800" dirty="0">
                <a:sym typeface="Symbol" charset="2"/>
              </a:rPr>
              <a:t>}, </a:t>
            </a: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r>
              <a:rPr lang="en-US" sz="1800" dirty="0">
                <a:sym typeface="Symbol" charset="2"/>
              </a:rPr>
              <a:t>We need to show that </a:t>
            </a:r>
          </a:p>
          <a:p>
            <a:pPr marL="749300" lvl="1" indent="-342900">
              <a:lnSpc>
                <a:spcPct val="90000"/>
              </a:lnSpc>
              <a:buFont typeface="Arial" charset="0"/>
              <a:buAutoNum type="arabicParenR"/>
            </a:pPr>
            <a:r>
              <a:rPr lang="en-US" sz="1800" dirty="0">
                <a:sym typeface="Symbol" charset="2"/>
              </a:rPr>
              <a:t>{</a:t>
            </a:r>
            <a:r>
              <a:rPr lang="en-US" sz="1800" dirty="0" err="1">
                <a:sym typeface="Symbol" charset="2"/>
              </a:rPr>
              <a:t>m</a:t>
            </a:r>
            <a:r>
              <a:rPr lang="en-US" sz="1800" dirty="0">
                <a:sym typeface="Symbol" charset="2"/>
              </a:rPr>
              <a:t>=y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x&gt;y } </a:t>
            </a:r>
            <a:r>
              <a:rPr lang="en-US" sz="1800" dirty="0" err="1">
                <a:solidFill>
                  <a:srgbClr val="0000FF"/>
                </a:solidFill>
                <a:sym typeface="Symbol" charset="2"/>
              </a:rPr>
              <a:t>m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:=x; </a:t>
            </a:r>
            <a:r>
              <a:rPr lang="en-US" sz="1800" dirty="0">
                <a:sym typeface="Symbol" charset="2"/>
              </a:rPr>
              <a:t>{</a:t>
            </a:r>
            <a:r>
              <a:rPr lang="en-US" sz="1800" dirty="0" err="1">
                <a:sym typeface="Symbol" charset="2"/>
              </a:rPr>
              <a:t>m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</a:t>
            </a:r>
            <a:r>
              <a:rPr lang="en-US" sz="1800" dirty="0">
                <a:sym typeface="Symbol" charset="2"/>
              </a:rPr>
              <a:t> x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</a:t>
            </a:r>
            <a:r>
              <a:rPr lang="en-US" sz="1800" dirty="0">
                <a:sym typeface="Symbol" charset="2"/>
              </a:rPr>
              <a:t> y}                 </a:t>
            </a:r>
          </a:p>
          <a:p>
            <a:pPr marL="749300" lvl="1" indent="-342900">
              <a:lnSpc>
                <a:spcPct val="90000"/>
              </a:lnSpc>
              <a:buFont typeface="Arial" charset="0"/>
              <a:buAutoNum type="arabicParenR"/>
            </a:pPr>
            <a:r>
              <a:rPr lang="en-US" sz="1800" dirty="0" err="1">
                <a:sym typeface="Symbol" charset="2"/>
              </a:rPr>
              <a:t>m</a:t>
            </a:r>
            <a:r>
              <a:rPr lang="en-US" sz="1800" dirty="0">
                <a:sym typeface="Symbol" charset="2"/>
              </a:rPr>
              <a:t>=y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NOT x&gt;y </a:t>
            </a:r>
            <a:r>
              <a:rPr lang="en-US" sz="1800" dirty="0">
                <a:sym typeface="Wingdings" charset="2"/>
              </a:rPr>
              <a:t>==&gt; </a:t>
            </a:r>
            <a:r>
              <a:rPr lang="en-US" sz="1800" dirty="0" err="1">
                <a:sym typeface="Symbol" charset="2"/>
              </a:rPr>
              <a:t>m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</a:t>
            </a:r>
            <a:r>
              <a:rPr lang="en-US" sz="1800" dirty="0">
                <a:sym typeface="Symbol" charset="2"/>
              </a:rPr>
              <a:t> x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</a:t>
            </a:r>
            <a:r>
              <a:rPr lang="en-US" sz="1800" dirty="0">
                <a:sym typeface="Symbol" charset="2"/>
              </a:rPr>
              <a:t> y</a:t>
            </a: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endParaRPr lang="en-US" sz="1800" dirty="0">
              <a:sym typeface="Symbol" charset="2"/>
            </a:endParaRP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r>
              <a:rPr lang="en-US" sz="1800" dirty="0">
                <a:sym typeface="Symbol" charset="2"/>
              </a:rPr>
              <a:t>2) is true. (some properties of logic)</a:t>
            </a: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endParaRPr lang="en-US" sz="1800" dirty="0">
              <a:sym typeface="Symbol" charset="2"/>
            </a:endParaRP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endParaRPr lang="en-US" sz="1800" dirty="0">
              <a:sym typeface="Symbol" charset="2"/>
            </a:endParaRPr>
          </a:p>
          <a:p>
            <a:pPr marL="749300" lvl="1" indent="-342900">
              <a:lnSpc>
                <a:spcPct val="90000"/>
              </a:lnSpc>
              <a:buFont typeface="Arial" charset="0"/>
              <a:buNone/>
            </a:pPr>
            <a:endParaRPr lang="en-US" sz="1800" dirty="0">
              <a:sym typeface="Symbol" charset="2"/>
            </a:endParaRPr>
          </a:p>
        </p:txBody>
      </p:sp>
      <p:graphicFrame>
        <p:nvGraphicFramePr>
          <p:cNvPr id="3747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0" y="5562601"/>
          <a:ext cx="3352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8" name="Equation" r:id="rId4" imgW="1460160" imgH="342720" progId="Equation.3">
                  <p:embed/>
                </p:oleObj>
              </mc:Choice>
              <mc:Fallback>
                <p:oleObj name="Equation" r:id="rId4" imgW="1460160" imgH="342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62601"/>
                        <a:ext cx="3352800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FD92B-D591-7D42-871F-0552313631DF}" type="slidenum">
              <a:rPr lang="en-US" altLang="zh-CN"/>
              <a:pPr/>
              <a:t>23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Example for conditional rule 2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87400" lvl="1" indent="-381000">
              <a:buFont typeface="Arial" charset="0"/>
              <a:buNone/>
            </a:pPr>
            <a:r>
              <a:rPr lang="en-US" dirty="0">
                <a:sym typeface="Symbol" charset="2"/>
              </a:rPr>
              <a:t>To prove :</a:t>
            </a:r>
          </a:p>
          <a:p>
            <a:pPr marL="787400" lvl="1" indent="-381000">
              <a:buFont typeface="Arial" charset="0"/>
              <a:buNone/>
            </a:pPr>
            <a:r>
              <a:rPr lang="en-US" dirty="0">
                <a:sym typeface="Symbol" charset="2"/>
              </a:rPr>
              <a:t>	{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=y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x&gt;y }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:=x; {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x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y}</a:t>
            </a:r>
          </a:p>
          <a:p>
            <a:pPr marL="787400" lvl="1" indent="-381000">
              <a:buFont typeface="Arial" charset="0"/>
              <a:buNone/>
            </a:pPr>
            <a:r>
              <a:rPr lang="en-US" dirty="0">
                <a:sym typeface="Symbol" charset="2"/>
              </a:rPr>
              <a:t> </a:t>
            </a:r>
          </a:p>
          <a:p>
            <a:pPr marL="787400" lvl="1" indent="-381000">
              <a:buFont typeface="Arial" charset="0"/>
              <a:buNone/>
            </a:pPr>
            <a:r>
              <a:rPr lang="en-US" dirty="0">
                <a:sym typeface="Symbol" charset="2"/>
              </a:rPr>
              <a:t>{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x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y [x/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] }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:=x; {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x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y} </a:t>
            </a:r>
            <a:r>
              <a:rPr lang="en-US" dirty="0"/>
              <a:t> by assignment axiom</a:t>
            </a:r>
            <a:endParaRPr lang="en-US" dirty="0">
              <a:sym typeface="Symbol" charset="2"/>
            </a:endParaRPr>
          </a:p>
          <a:p>
            <a:pPr marL="787400" lvl="1" indent="-381000">
              <a:buFont typeface="Arial" charset="0"/>
              <a:buNone/>
            </a:pPr>
            <a:r>
              <a:rPr lang="en-US" dirty="0" err="1">
                <a:sym typeface="Wingdings" charset="2"/>
              </a:rPr>
              <a:t></a:t>
            </a:r>
            <a:endParaRPr lang="en-US" dirty="0">
              <a:sym typeface="Symbol" charset="2"/>
            </a:endParaRPr>
          </a:p>
          <a:p>
            <a:pPr marL="787400" lvl="1" indent="-381000">
              <a:buFont typeface="Arial" charset="0"/>
              <a:buNone/>
            </a:pPr>
            <a:r>
              <a:rPr lang="en-US" dirty="0">
                <a:sym typeface="Symbol" charset="2"/>
              </a:rPr>
              <a:t>{x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x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x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y [x/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] }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:=x; {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x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y}  by simplification</a:t>
            </a:r>
          </a:p>
          <a:p>
            <a:pPr marL="787400" lvl="1" indent="-381000">
              <a:buFont typeface="Arial" charset="0"/>
              <a:buNone/>
            </a:pPr>
            <a:r>
              <a:rPr lang="en-US" dirty="0" err="1">
                <a:sym typeface="Wingdings" charset="2"/>
              </a:rPr>
              <a:t></a:t>
            </a:r>
            <a:endParaRPr lang="en-US" dirty="0">
              <a:sym typeface="Symbol" charset="2"/>
            </a:endParaRPr>
          </a:p>
          <a:p>
            <a:pPr marL="787400" lvl="1" indent="-381000">
              <a:buFont typeface="Arial" charset="0"/>
              <a:buNone/>
            </a:pPr>
            <a:r>
              <a:rPr lang="en-US" dirty="0">
                <a:sym typeface="Symbol" charset="2"/>
              </a:rPr>
              <a:t> {x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y }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:=x; {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x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y} by simplification</a:t>
            </a:r>
          </a:p>
          <a:p>
            <a:pPr marL="787400" lvl="1" indent="-381000">
              <a:buFont typeface="Arial" charset="0"/>
              <a:buNone/>
            </a:pPr>
            <a:endParaRPr lang="en-US" dirty="0"/>
          </a:p>
          <a:p>
            <a:pPr marL="787400" lvl="1" indent="-381000">
              <a:buFont typeface="Arial" charset="0"/>
              <a:buNone/>
            </a:pPr>
            <a:r>
              <a:rPr lang="en-US" dirty="0"/>
              <a:t>Since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= y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x&gt;y </a:t>
            </a:r>
            <a:r>
              <a:rPr lang="en-US" dirty="0">
                <a:sym typeface="Wingdings" charset="2"/>
              </a:rPr>
              <a:t>=&gt; x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y;                           3)</a:t>
            </a:r>
          </a:p>
          <a:p>
            <a:pPr marL="787400" lvl="1" indent="-381000">
              <a:buFont typeface="Arial" charset="0"/>
              <a:buNone/>
            </a:pPr>
            <a:r>
              <a:rPr lang="en-US" dirty="0">
                <a:sym typeface="Wingdings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=y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x&gt;y }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:=x; {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x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y}       by consequence rule and 3)</a:t>
            </a: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6D5CE-2466-9E4E-939B-A0D7223F8DF6}" type="slidenum">
              <a:rPr lang="en-US" altLang="zh-CN"/>
              <a:pPr/>
              <a:t>24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What about the loops?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9" y="990600"/>
            <a:ext cx="8507412" cy="5410200"/>
          </a:xfrm>
        </p:spPr>
        <p:txBody>
          <a:bodyPr/>
          <a:lstStyle/>
          <a:p>
            <a:r>
              <a:rPr lang="en-US" sz="2000" dirty="0"/>
              <a:t>Here is the inference rule (</a:t>
            </a:r>
            <a:r>
              <a:rPr lang="en-US" sz="2000" b="1" dirty="0"/>
              <a:t>rule of iteration</a:t>
            </a:r>
            <a:r>
              <a:rPr lang="en-US" sz="2000" dirty="0"/>
              <a:t>) for while loops</a:t>
            </a:r>
          </a:p>
          <a:p>
            <a:pPr lvl="1">
              <a:buFont typeface="Arial" charset="0"/>
              <a:buNone/>
            </a:pPr>
            <a:r>
              <a:rPr lang="en-US" sz="1800" dirty="0"/>
              <a:t>If {P</a:t>
            </a:r>
            <a:r>
              <a:rPr lang="en-US" sz="1800" dirty="0">
                <a:sym typeface="Symbol" charset="2"/>
              </a:rPr>
              <a:t>B</a:t>
            </a:r>
            <a:r>
              <a:rPr lang="en-US" sz="1800" dirty="0"/>
              <a:t>} S {P} then we can conclude that  {P} while B do S {</a:t>
            </a:r>
            <a:r>
              <a:rPr lang="en-US" sz="1800" dirty="0">
                <a:sym typeface="Symbol" charset="2"/>
              </a:rPr>
              <a:t>BP </a:t>
            </a:r>
            <a:r>
              <a:rPr lang="en-US" sz="1800" dirty="0"/>
              <a:t>}</a:t>
            </a:r>
          </a:p>
          <a:p>
            <a:pPr lvl="2">
              <a:buFontTx/>
              <a:buNone/>
            </a:pPr>
            <a:endParaRPr lang="en-US" sz="1800" dirty="0"/>
          </a:p>
          <a:p>
            <a:pPr lvl="2">
              <a:buFontTx/>
              <a:buNone/>
            </a:pPr>
            <a:endParaRPr lang="en-US" sz="1800" dirty="0"/>
          </a:p>
          <a:p>
            <a:pPr lvl="2">
              <a:buFontTx/>
              <a:buNone/>
            </a:pPr>
            <a:endParaRPr lang="en-US" sz="1800" dirty="0"/>
          </a:p>
          <a:p>
            <a:r>
              <a:rPr lang="en-US" sz="2000" dirty="0"/>
              <a:t>This is what the inference rule for while loop is saying: </a:t>
            </a:r>
          </a:p>
          <a:p>
            <a:pPr lvl="1"/>
            <a:r>
              <a:rPr lang="en-US" sz="1800" dirty="0"/>
              <a:t>If you can show that every iteration of the loop preserves the property P, </a:t>
            </a:r>
          </a:p>
          <a:p>
            <a:pPr lvl="1"/>
            <a:r>
              <a:rPr lang="en-US" sz="1800" dirty="0"/>
              <a:t>and you know that the property holds before you start executing the loop, </a:t>
            </a:r>
          </a:p>
          <a:p>
            <a:pPr lvl="1"/>
            <a:r>
              <a:rPr lang="en-US" sz="1800" dirty="0"/>
              <a:t>then you can conclude that the property holds at the termination of the loop. </a:t>
            </a:r>
          </a:p>
          <a:p>
            <a:pPr lvl="1"/>
            <a:r>
              <a:rPr lang="en-US" sz="1800" dirty="0"/>
              <a:t>Also the loop condition will not hold at the termination of the loop (otherwise the loop would not terminate).</a:t>
            </a:r>
          </a:p>
          <a:p>
            <a:endParaRPr lang="en-US" sz="2000" dirty="0"/>
          </a:p>
        </p:txBody>
      </p:sp>
      <p:graphicFrame>
        <p:nvGraphicFramePr>
          <p:cNvPr id="2795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1" y="1916112"/>
          <a:ext cx="2724151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6" name="Equation" r:id="rId4" imgW="1384200" imgH="342720" progId="Equation.3">
                  <p:embed/>
                </p:oleObj>
              </mc:Choice>
              <mc:Fallback>
                <p:oleObj name="Equation" r:id="rId4" imgW="1384200" imgH="342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916112"/>
                        <a:ext cx="2724151" cy="674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7260D-FCDF-9045-B697-596C16858DEE}" type="slidenum">
              <a:rPr lang="en-US" altLang="zh-CN"/>
              <a:pPr/>
              <a:t>25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Loop invariants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loop </a:t>
            </a:r>
          </a:p>
          <a:p>
            <a:pPr lvl="1"/>
            <a:r>
              <a:rPr lang="en-US"/>
              <a:t>while B do S</a:t>
            </a:r>
          </a:p>
          <a:p>
            <a:pPr lvl="1"/>
            <a:r>
              <a:rPr lang="en-US"/>
              <a:t>Any assertion P which satisfies {P</a:t>
            </a:r>
            <a:r>
              <a:rPr lang="en-US">
                <a:sym typeface="Symbol" charset="2"/>
              </a:rPr>
              <a:t>B</a:t>
            </a:r>
            <a:r>
              <a:rPr lang="en-US"/>
              <a:t>} S {P} is called a loop invariant</a:t>
            </a:r>
          </a:p>
          <a:p>
            <a:r>
              <a:rPr lang="en-US"/>
              <a:t>A loop invariant is an assertion such that, every iteration of the loop body preserves it </a:t>
            </a:r>
          </a:p>
          <a:p>
            <a:pPr lvl="1"/>
            <a:r>
              <a:rPr lang="en-US"/>
              <a:t>In terms of Hoare triples this is equivalent to {P</a:t>
            </a:r>
            <a:r>
              <a:rPr lang="en-US">
                <a:sym typeface="Symbol" charset="2"/>
              </a:rPr>
              <a:t>B</a:t>
            </a:r>
            <a:r>
              <a:rPr lang="en-US"/>
              <a:t>} S {P} </a:t>
            </a:r>
          </a:p>
          <a:p>
            <a:pPr lvl="1"/>
            <a:endParaRPr lang="en-US"/>
          </a:p>
          <a:p>
            <a:r>
              <a:rPr lang="en-US"/>
              <a:t>Note that rule of iteration given in the previous slide is for partial correctness</a:t>
            </a:r>
          </a:p>
          <a:p>
            <a:pPr lvl="1"/>
            <a:r>
              <a:rPr lang="en-US"/>
              <a:t>It does not guarantee that the loop will terminate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00DFC-E4B3-F34B-9C93-2D1E0B918E81}" type="slidenum">
              <a:rPr lang="en-US" altLang="zh-CN"/>
              <a:pPr/>
              <a:t>26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rule of iteration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prove that a property Q holds after the loop while B do S terminates, we can use the following strategy</a:t>
            </a:r>
          </a:p>
          <a:p>
            <a:pPr lvl="1"/>
            <a:r>
              <a:rPr lang="en-US"/>
              <a:t>Find a strong enough loop invariant P such that:</a:t>
            </a:r>
          </a:p>
          <a:p>
            <a:pPr lvl="2">
              <a:buFontTx/>
              <a:buNone/>
            </a:pPr>
            <a:r>
              <a:rPr lang="en-US"/>
              <a:t>(</a:t>
            </a:r>
            <a:r>
              <a:rPr lang="en-US">
                <a:sym typeface="Symbol" charset="2"/>
              </a:rPr>
              <a:t>B   </a:t>
            </a:r>
            <a:r>
              <a:rPr lang="en-US"/>
              <a:t> </a:t>
            </a:r>
            <a:r>
              <a:rPr lang="en-US">
                <a:sym typeface="Symbol" charset="2"/>
              </a:rPr>
              <a:t>P)  </a:t>
            </a:r>
            <a:r>
              <a:rPr lang="en-US"/>
              <a:t>Q</a:t>
            </a:r>
          </a:p>
          <a:p>
            <a:pPr lvl="1"/>
            <a:r>
              <a:rPr lang="en-US"/>
              <a:t>Show that P is a loop invariant: {P</a:t>
            </a:r>
            <a:r>
              <a:rPr lang="en-US">
                <a:sym typeface="Symbol" charset="2"/>
              </a:rPr>
              <a:t> B</a:t>
            </a:r>
            <a:r>
              <a:rPr lang="en-US"/>
              <a:t>} S {P}</a:t>
            </a:r>
          </a:p>
          <a:p>
            <a:pPr lvl="1"/>
            <a:r>
              <a:rPr lang="en-US"/>
              <a:t>IF we can show that P is a loop invariant, we get</a:t>
            </a:r>
          </a:p>
          <a:p>
            <a:pPr lvl="2">
              <a:buFontTx/>
              <a:buNone/>
            </a:pPr>
            <a:r>
              <a:rPr lang="en-US"/>
              <a:t>{P} while B do S {</a:t>
            </a:r>
            <a:r>
              <a:rPr lang="en-US">
                <a:sym typeface="Symbol" charset="2"/>
              </a:rPr>
              <a:t>BP </a:t>
            </a:r>
            <a:r>
              <a:rPr lang="en-US"/>
              <a:t>}</a:t>
            </a:r>
          </a:p>
          <a:p>
            <a:pPr lvl="1"/>
            <a:r>
              <a:rPr lang="en-US"/>
              <a:t>Since we assumed that (</a:t>
            </a:r>
            <a:r>
              <a:rPr lang="en-US">
                <a:sym typeface="Symbol" charset="2"/>
              </a:rPr>
              <a:t>B   </a:t>
            </a:r>
            <a:r>
              <a:rPr lang="en-US"/>
              <a:t> </a:t>
            </a:r>
            <a:r>
              <a:rPr lang="en-US">
                <a:sym typeface="Symbol" charset="2"/>
              </a:rPr>
              <a:t>P) </a:t>
            </a:r>
            <a:r>
              <a:rPr lang="en-US"/>
              <a:t>Q, using the rule of consequence 1, we get</a:t>
            </a:r>
          </a:p>
          <a:p>
            <a:pPr lvl="2">
              <a:buFontTx/>
              <a:buNone/>
            </a:pPr>
            <a:r>
              <a:rPr lang="en-US"/>
              <a:t>{P} while B do S {</a:t>
            </a:r>
            <a:r>
              <a:rPr lang="en-US">
                <a:sym typeface="Symbol" charset="2"/>
              </a:rPr>
              <a:t>Q</a:t>
            </a:r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73F0-8131-C946-A821-8BC812A3F2E6}" type="slidenum">
              <a:rPr lang="en-US" altLang="zh-CN"/>
              <a:pPr/>
              <a:t>27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396876"/>
            <a:ext cx="7777163" cy="212725"/>
          </a:xfrm>
        </p:spPr>
        <p:txBody>
          <a:bodyPr/>
          <a:lstStyle/>
          <a:p>
            <a:r>
              <a:rPr lang="en-US"/>
              <a:t>The factorial example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181600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Code" charset="0"/>
                <a:ea typeface="Code" charset="0"/>
                <a:cs typeface="Code" charset="0"/>
              </a:rPr>
              <a:t>{true}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Code" charset="0"/>
                <a:ea typeface="Code" charset="0"/>
                <a:cs typeface="Code" charset="0"/>
              </a:rPr>
              <a:t>  x := 0;  </a:t>
            </a:r>
            <a:r>
              <a:rPr lang="en-US" dirty="0" err="1">
                <a:latin typeface="Code" charset="0"/>
                <a:ea typeface="Code" charset="0"/>
                <a:cs typeface="Code" charset="0"/>
              </a:rPr>
              <a:t>f</a:t>
            </a:r>
            <a:r>
              <a:rPr lang="en-US" dirty="0">
                <a:latin typeface="Code" charset="0"/>
                <a:ea typeface="Code" charset="0"/>
                <a:cs typeface="Code" charset="0"/>
              </a:rPr>
              <a:t> := 1;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Code" charset="0"/>
                <a:ea typeface="Code" charset="0"/>
                <a:cs typeface="Code" charset="0"/>
              </a:rPr>
              <a:t>  while ( x </a:t>
            </a:r>
            <a:r>
              <a:rPr lang="en-US" dirty="0">
                <a:latin typeface="Code" charset="0"/>
                <a:ea typeface="Code" charset="0"/>
                <a:cs typeface="Code" charset="0"/>
                <a:sym typeface="Symbol" charset="2"/>
              </a:rPr>
              <a:t>!=</a:t>
            </a:r>
            <a:r>
              <a:rPr lang="en-US" dirty="0">
                <a:latin typeface="Code" charset="0"/>
                <a:ea typeface="Code" charset="0"/>
                <a:cs typeface="Code" charset="0"/>
              </a:rPr>
              <a:t> </a:t>
            </a:r>
            <a:r>
              <a:rPr lang="en-US" dirty="0" err="1">
                <a:latin typeface="Code" charset="0"/>
                <a:ea typeface="Code" charset="0"/>
                <a:cs typeface="Code" charset="0"/>
              </a:rPr>
              <a:t>n</a:t>
            </a:r>
            <a:r>
              <a:rPr lang="en-US" dirty="0">
                <a:latin typeface="Code" charset="0"/>
                <a:ea typeface="Code" charset="0"/>
                <a:cs typeface="Code" charset="0"/>
              </a:rPr>
              <a:t> ) do (x := x + 1; </a:t>
            </a:r>
            <a:r>
              <a:rPr lang="en-US" dirty="0" err="1">
                <a:latin typeface="Code" charset="0"/>
                <a:ea typeface="Code" charset="0"/>
                <a:cs typeface="Code" charset="0"/>
              </a:rPr>
              <a:t>f</a:t>
            </a:r>
            <a:r>
              <a:rPr lang="en-US" dirty="0">
                <a:latin typeface="Code" charset="0"/>
                <a:ea typeface="Code" charset="0"/>
                <a:cs typeface="Code" charset="0"/>
              </a:rPr>
              <a:t> := </a:t>
            </a:r>
            <a:r>
              <a:rPr lang="en-US" dirty="0" err="1">
                <a:latin typeface="Code" charset="0"/>
                <a:ea typeface="Code" charset="0"/>
                <a:cs typeface="Code" charset="0"/>
              </a:rPr>
              <a:t>f</a:t>
            </a:r>
            <a:r>
              <a:rPr lang="en-US" dirty="0">
                <a:latin typeface="Code" charset="0"/>
                <a:ea typeface="Code" charset="0"/>
                <a:cs typeface="Code" charset="0"/>
              </a:rPr>
              <a:t> * x;)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Code" charset="0"/>
                <a:ea typeface="Code" charset="0"/>
                <a:cs typeface="Code" charset="0"/>
              </a:rPr>
              <a:t>{</a:t>
            </a:r>
            <a:r>
              <a:rPr lang="en-US" dirty="0" err="1">
                <a:latin typeface="Code" charset="0"/>
                <a:ea typeface="Code" charset="0"/>
                <a:cs typeface="Code" charset="0"/>
              </a:rPr>
              <a:t>f</a:t>
            </a:r>
            <a:r>
              <a:rPr lang="en-US" dirty="0">
                <a:latin typeface="Code" charset="0"/>
                <a:ea typeface="Code" charset="0"/>
                <a:cs typeface="Code" charset="0"/>
              </a:rPr>
              <a:t>=</a:t>
            </a:r>
            <a:r>
              <a:rPr lang="en-US" dirty="0" err="1">
                <a:latin typeface="Code" charset="0"/>
                <a:ea typeface="Code" charset="0"/>
                <a:cs typeface="Code" charset="0"/>
              </a:rPr>
              <a:t>n</a:t>
            </a:r>
            <a:r>
              <a:rPr lang="en-US" dirty="0">
                <a:latin typeface="Code" charset="0"/>
                <a:ea typeface="Code" charset="0"/>
                <a:cs typeface="Code" charset="0"/>
              </a:rPr>
              <a:t>!}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Assume that </a:t>
            </a:r>
            <a:r>
              <a:rPr lang="en-US" i="1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≥ 0. After computing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>
                <a:ea typeface="Arial" charset="0"/>
                <a:cs typeface="Arial" charset="0"/>
              </a:rPr>
              <a:t>x := 0;  </a:t>
            </a:r>
            <a:r>
              <a:rPr lang="en-US" dirty="0" err="1">
                <a:ea typeface="Arial" charset="0"/>
                <a:cs typeface="Arial" charset="0"/>
              </a:rPr>
              <a:t>f</a:t>
            </a:r>
            <a:r>
              <a:rPr lang="en-US" dirty="0">
                <a:ea typeface="Arial" charset="0"/>
                <a:cs typeface="Arial" charset="0"/>
              </a:rPr>
              <a:t>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we have 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!, i.e.,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>
                <a:ea typeface="Arial" charset="0"/>
                <a:cs typeface="Arial" charset="0"/>
              </a:rPr>
              <a:t>{true} x := 0;  </a:t>
            </a:r>
            <a:r>
              <a:rPr lang="en-US" dirty="0" err="1">
                <a:ea typeface="Arial" charset="0"/>
                <a:cs typeface="Arial" charset="0"/>
              </a:rPr>
              <a:t>f</a:t>
            </a:r>
            <a:r>
              <a:rPr lang="en-US" dirty="0">
                <a:ea typeface="Arial" charset="0"/>
                <a:cs typeface="Arial" charset="0"/>
              </a:rPr>
              <a:t> := 1; {</a:t>
            </a:r>
            <a:r>
              <a:rPr lang="en-US" dirty="0" err="1">
                <a:ea typeface="Arial" charset="0"/>
                <a:cs typeface="Arial" charset="0"/>
              </a:rPr>
              <a:t>f</a:t>
            </a:r>
            <a:r>
              <a:rPr lang="en-US" dirty="0">
                <a:ea typeface="Arial" charset="0"/>
                <a:cs typeface="Arial" charset="0"/>
              </a:rPr>
              <a:t>=x!}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because it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true that 1 = 0!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We can show that: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/>
              <a:t>{ </a:t>
            </a:r>
            <a:r>
              <a:rPr lang="en-US" i="1" dirty="0" err="1"/>
              <a:t>f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! }  </a:t>
            </a:r>
            <a:r>
              <a:rPr lang="en-US" dirty="0">
                <a:latin typeface="Courier" charset="0"/>
              </a:rPr>
              <a:t>x := x + 1; </a:t>
            </a:r>
            <a:r>
              <a:rPr lang="en-US" dirty="0" err="1">
                <a:latin typeface="Courier" charset="0"/>
              </a:rPr>
              <a:t>f</a:t>
            </a:r>
            <a:r>
              <a:rPr lang="en-US" dirty="0">
                <a:latin typeface="Courier" charset="0"/>
              </a:rPr>
              <a:t> := </a:t>
            </a:r>
            <a:r>
              <a:rPr lang="en-US" dirty="0" err="1">
                <a:latin typeface="Courier" charset="0"/>
              </a:rPr>
              <a:t>f</a:t>
            </a:r>
            <a:r>
              <a:rPr lang="en-US" dirty="0">
                <a:latin typeface="Courier" charset="0"/>
              </a:rPr>
              <a:t> * x;</a:t>
            </a:r>
            <a:r>
              <a:rPr lang="en-US" dirty="0"/>
              <a:t> { </a:t>
            </a:r>
            <a:r>
              <a:rPr lang="en-US" i="1" dirty="0" err="1"/>
              <a:t>f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! 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E3EF-C5AD-FC43-9570-9CE52209C48E}" type="slidenum">
              <a:rPr lang="en-US" altLang="zh-CN"/>
              <a:pPr/>
              <a:t>28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77200" cy="4953000"/>
          </a:xfrm>
        </p:spPr>
        <p:txBody>
          <a:bodyPr/>
          <a:lstStyle/>
          <a:p>
            <a:pPr>
              <a:buFontTx/>
              <a:buNone/>
              <a:tabLst>
                <a:tab pos="1373188" algn="l"/>
                <a:tab pos="2282825" algn="l"/>
                <a:tab pos="3192463" algn="l"/>
              </a:tabLst>
            </a:pPr>
            <a:r>
              <a:rPr lang="en-US" sz="2800" dirty="0"/>
              <a:t>Now, </a:t>
            </a:r>
          </a:p>
          <a:p>
            <a:pPr marL="463550" lvl="1" indent="-57150">
              <a:buFont typeface="Arial" charset="0"/>
              <a:buNone/>
              <a:tabLst>
                <a:tab pos="1373188" algn="l"/>
                <a:tab pos="2282825" algn="l"/>
                <a:tab pos="3192463" algn="l"/>
              </a:tabLst>
            </a:pPr>
            <a:r>
              <a:rPr lang="en-US" sz="2400" dirty="0">
                <a:sym typeface="Symbol" charset="2"/>
              </a:rPr>
              <a:t>P</a:t>
            </a:r>
            <a:r>
              <a:rPr lang="en-US" sz="2400" dirty="0"/>
              <a:t>	   	is	</a:t>
            </a:r>
            <a:r>
              <a:rPr lang="en-US" sz="2400" i="1" dirty="0" err="1"/>
              <a:t>f</a:t>
            </a:r>
            <a:r>
              <a:rPr lang="en-US" sz="2400" dirty="0"/>
              <a:t> = </a:t>
            </a:r>
            <a:r>
              <a:rPr lang="en-US" sz="2400" i="1" dirty="0"/>
              <a:t>x</a:t>
            </a:r>
            <a:r>
              <a:rPr lang="en-US" sz="2400" dirty="0"/>
              <a:t>!</a:t>
            </a:r>
          </a:p>
          <a:p>
            <a:pPr marL="463550" lvl="1" indent="-57150">
              <a:buFont typeface="Arial" charset="0"/>
              <a:buNone/>
              <a:tabLst>
                <a:tab pos="1373188" algn="l"/>
                <a:tab pos="2282825" algn="l"/>
                <a:tab pos="3192463" algn="l"/>
              </a:tabLst>
            </a:pPr>
            <a:r>
              <a:rPr lang="en-US" sz="2400" dirty="0">
                <a:sym typeface="Symbol" charset="2"/>
              </a:rPr>
              <a:t>B</a:t>
            </a:r>
            <a:r>
              <a:rPr lang="en-US" sz="2400" dirty="0"/>
              <a:t>	    	is	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!=</a:t>
            </a:r>
            <a:r>
              <a:rPr lang="en-US" sz="2400" dirty="0"/>
              <a:t> </a:t>
            </a:r>
            <a:r>
              <a:rPr lang="en-US" sz="2400" i="1" dirty="0" err="1"/>
              <a:t>n</a:t>
            </a:r>
            <a:endParaRPr lang="en-US" sz="2400" i="1" dirty="0"/>
          </a:p>
          <a:p>
            <a:pPr marL="463550" lvl="1" indent="-57150">
              <a:buFont typeface="Arial" charset="0"/>
              <a:buNone/>
              <a:tabLst>
                <a:tab pos="1373188" algn="l"/>
                <a:tab pos="2282825" algn="l"/>
                <a:tab pos="3192463" algn="l"/>
              </a:tabLst>
            </a:pPr>
            <a:r>
              <a:rPr lang="en-US" sz="2400" dirty="0" err="1">
                <a:sym typeface="Symbol" charset="2"/>
              </a:rPr>
              <a:t>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B</a:t>
            </a:r>
            <a:r>
              <a:rPr lang="en-US" sz="2400" dirty="0"/>
              <a:t>	is	</a:t>
            </a:r>
            <a:r>
              <a:rPr lang="en-US" sz="2400" i="1" dirty="0"/>
              <a:t>x</a:t>
            </a:r>
            <a:r>
              <a:rPr lang="en-US" sz="2400" dirty="0"/>
              <a:t> = </a:t>
            </a:r>
            <a:r>
              <a:rPr lang="en-US" sz="2400" i="1" dirty="0" err="1"/>
              <a:t>n</a:t>
            </a:r>
            <a:endParaRPr lang="en-US" sz="2400" dirty="0"/>
          </a:p>
          <a:p>
            <a:pPr>
              <a:buFontTx/>
              <a:buNone/>
              <a:tabLst>
                <a:tab pos="1373188" algn="l"/>
                <a:tab pos="2282825" algn="l"/>
                <a:tab pos="3192463" algn="l"/>
              </a:tabLst>
            </a:pPr>
            <a:r>
              <a:rPr lang="en-US" sz="2800" dirty="0"/>
              <a:t>Using the inference rule for "while" loops:</a:t>
            </a:r>
          </a:p>
          <a:p>
            <a:pPr marL="463550" lvl="1" indent="-57150">
              <a:buFont typeface="Arial" charset="0"/>
              <a:buNone/>
              <a:tabLst>
                <a:tab pos="1373188" algn="l"/>
                <a:tab pos="2282825" algn="l"/>
                <a:tab pos="3192463" algn="l"/>
              </a:tabLst>
            </a:pPr>
            <a:r>
              <a:rPr lang="en-US" dirty="0">
                <a:ea typeface="Arial" charset="0"/>
                <a:cs typeface="Arial" charset="0"/>
              </a:rPr>
              <a:t>{ </a:t>
            </a:r>
            <a:r>
              <a:rPr lang="en-US" i="1" dirty="0" err="1">
                <a:ea typeface="Arial" charset="0"/>
                <a:cs typeface="Arial" charset="0"/>
              </a:rPr>
              <a:t>f</a:t>
            </a:r>
            <a:r>
              <a:rPr lang="en-US" dirty="0">
                <a:ea typeface="Arial" charset="0"/>
                <a:cs typeface="Arial" charset="0"/>
              </a:rPr>
              <a:t> =</a:t>
            </a:r>
            <a:r>
              <a:rPr lang="en-US" i="1" dirty="0">
                <a:ea typeface="Arial" charset="0"/>
                <a:cs typeface="Arial" charset="0"/>
              </a:rPr>
              <a:t>x</a:t>
            </a:r>
            <a:r>
              <a:rPr lang="en-US" dirty="0">
                <a:ea typeface="Arial" charset="0"/>
                <a:cs typeface="Arial" charset="0"/>
              </a:rPr>
              <a:t>! }</a:t>
            </a:r>
          </a:p>
          <a:p>
            <a:pPr marL="463550" lvl="1" indent="-57150">
              <a:spcBef>
                <a:spcPct val="0"/>
              </a:spcBef>
              <a:buFont typeface="Arial" charset="0"/>
              <a:buNone/>
              <a:tabLst>
                <a:tab pos="1373188" algn="l"/>
                <a:tab pos="2282825" algn="l"/>
                <a:tab pos="3192463" algn="l"/>
              </a:tabLst>
            </a:pPr>
            <a:r>
              <a:rPr lang="en-US" dirty="0">
                <a:ea typeface="Arial" charset="0"/>
                <a:cs typeface="Arial" charset="0"/>
              </a:rPr>
              <a:t>   while ( x != </a:t>
            </a:r>
            <a:r>
              <a:rPr lang="en-US" dirty="0" err="1">
                <a:ea typeface="Arial" charset="0"/>
                <a:cs typeface="Arial" charset="0"/>
              </a:rPr>
              <a:t>n</a:t>
            </a:r>
            <a:r>
              <a:rPr lang="en-US" dirty="0">
                <a:ea typeface="Arial" charset="0"/>
                <a:cs typeface="Arial" charset="0"/>
              </a:rPr>
              <a:t> ) do (x := x + 1; </a:t>
            </a:r>
            <a:r>
              <a:rPr lang="en-US" dirty="0" err="1">
                <a:ea typeface="Arial" charset="0"/>
                <a:cs typeface="Arial" charset="0"/>
              </a:rPr>
              <a:t>f</a:t>
            </a:r>
            <a:r>
              <a:rPr lang="en-US" dirty="0">
                <a:ea typeface="Arial" charset="0"/>
                <a:cs typeface="Arial" charset="0"/>
              </a:rPr>
              <a:t> := </a:t>
            </a:r>
            <a:r>
              <a:rPr lang="en-US" dirty="0" err="1">
                <a:ea typeface="Arial" charset="0"/>
                <a:cs typeface="Arial" charset="0"/>
              </a:rPr>
              <a:t>f</a:t>
            </a:r>
            <a:r>
              <a:rPr lang="en-US" dirty="0">
                <a:ea typeface="Arial" charset="0"/>
                <a:cs typeface="Arial" charset="0"/>
              </a:rPr>
              <a:t> * x;)</a:t>
            </a:r>
          </a:p>
          <a:p>
            <a:pPr marL="463550" lvl="1" indent="-57150">
              <a:spcBef>
                <a:spcPct val="0"/>
              </a:spcBef>
              <a:buFont typeface="Arial" charset="0"/>
              <a:buNone/>
              <a:tabLst>
                <a:tab pos="1373188" algn="l"/>
                <a:tab pos="2282825" algn="l"/>
                <a:tab pos="3192463" algn="l"/>
              </a:tabLst>
            </a:pPr>
            <a:r>
              <a:rPr lang="en-US" dirty="0">
                <a:ea typeface="Arial" charset="0"/>
                <a:cs typeface="Arial" charset="0"/>
              </a:rPr>
              <a:t>{ </a:t>
            </a:r>
            <a:r>
              <a:rPr lang="en-US" i="1" dirty="0" err="1">
                <a:ea typeface="Arial" charset="0"/>
                <a:cs typeface="Arial" charset="0"/>
              </a:rPr>
              <a:t>f</a:t>
            </a:r>
            <a:r>
              <a:rPr lang="en-US" i="1" dirty="0">
                <a:ea typeface="Arial" charset="0"/>
                <a:cs typeface="Arial" charset="0"/>
              </a:rPr>
              <a:t> </a:t>
            </a:r>
            <a:r>
              <a:rPr lang="en-US" dirty="0">
                <a:ea typeface="Arial" charset="0"/>
                <a:cs typeface="Arial" charset="0"/>
              </a:rPr>
              <a:t>= </a:t>
            </a:r>
            <a:r>
              <a:rPr lang="en-US" i="1" dirty="0">
                <a:ea typeface="Arial" charset="0"/>
                <a:cs typeface="Arial" charset="0"/>
              </a:rPr>
              <a:t>x</a:t>
            </a:r>
            <a:r>
              <a:rPr lang="en-US" dirty="0">
                <a:ea typeface="Arial" charset="0"/>
                <a:cs typeface="Arial" charset="0"/>
              </a:rPr>
              <a:t>!  &amp;  </a:t>
            </a:r>
            <a:r>
              <a:rPr lang="en-US" i="1" dirty="0">
                <a:ea typeface="Arial" charset="0"/>
                <a:cs typeface="Arial" charset="0"/>
              </a:rPr>
              <a:t>x</a:t>
            </a:r>
            <a:r>
              <a:rPr lang="en-US" dirty="0">
                <a:ea typeface="Arial" charset="0"/>
                <a:cs typeface="Arial" charset="0"/>
              </a:rPr>
              <a:t> = </a:t>
            </a:r>
            <a:r>
              <a:rPr lang="en-US" i="1" dirty="0" err="1">
                <a:ea typeface="Arial" charset="0"/>
                <a:cs typeface="Arial" charset="0"/>
              </a:rPr>
              <a:t>n</a:t>
            </a:r>
            <a:r>
              <a:rPr lang="en-US" dirty="0"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1" y="396876"/>
            <a:ext cx="7700963" cy="365125"/>
          </a:xfrm>
          <a:noFill/>
          <a:ln/>
        </p:spPr>
        <p:txBody>
          <a:bodyPr/>
          <a:lstStyle/>
          <a:p>
            <a:r>
              <a:rPr lang="en-US"/>
              <a:t>The factorial again... (2)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5E285-BE7B-E749-BE0E-B58CAA39C359}" type="slidenum">
              <a:rPr lang="en-US" altLang="zh-CN"/>
              <a:pPr/>
              <a:t>29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01000" cy="5257800"/>
          </a:xfrm>
        </p:spPr>
        <p:txBody>
          <a:bodyPr/>
          <a:lstStyle/>
          <a:p>
            <a:pPr>
              <a:buFontTx/>
              <a:buNone/>
              <a:tabLst>
                <a:tab pos="1836738" algn="l"/>
                <a:tab pos="3192463" algn="l"/>
                <a:tab pos="4565650" algn="l"/>
              </a:tabLst>
            </a:pPr>
            <a:r>
              <a:rPr lang="en-US" sz="2800" dirty="0">
                <a:solidFill>
                  <a:schemeClr val="tx1"/>
                </a:solidFill>
              </a:rPr>
              <a:t>Notice that</a:t>
            </a:r>
          </a:p>
          <a:p>
            <a:pPr marL="292100" lvl="2" indent="4763">
              <a:buFontTx/>
              <a:buNone/>
              <a:tabLst>
                <a:tab pos="1836738" algn="l"/>
                <a:tab pos="3192463" algn="l"/>
                <a:tab pos="4565650" algn="l"/>
              </a:tabLst>
            </a:pPr>
            <a:r>
              <a:rPr lang="en-US" sz="2400" i="1" dirty="0" err="1"/>
              <a:t>f</a:t>
            </a:r>
            <a:r>
              <a:rPr lang="en-US" sz="2400" dirty="0"/>
              <a:t> = </a:t>
            </a:r>
            <a:r>
              <a:rPr lang="en-US" sz="2400" i="1" dirty="0"/>
              <a:t>x</a:t>
            </a:r>
            <a:r>
              <a:rPr lang="en-US" sz="2400" dirty="0"/>
              <a:t>!  &amp;  </a:t>
            </a:r>
            <a:r>
              <a:rPr lang="en-US" sz="2400" i="1" dirty="0"/>
              <a:t>x</a:t>
            </a:r>
            <a:r>
              <a:rPr lang="en-US" sz="2400" dirty="0"/>
              <a:t> = </a:t>
            </a:r>
            <a:r>
              <a:rPr lang="en-US" sz="2400" i="1" dirty="0" err="1"/>
              <a:t>n</a:t>
            </a:r>
            <a:r>
              <a:rPr lang="en-US" sz="2400" dirty="0"/>
              <a:t>  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/>
              <a:t>   </a:t>
            </a:r>
            <a:r>
              <a:rPr lang="en-US" sz="2400" i="1" dirty="0" err="1"/>
              <a:t>f</a:t>
            </a:r>
            <a:r>
              <a:rPr lang="en-US" sz="2400" dirty="0"/>
              <a:t> = </a:t>
            </a:r>
            <a:r>
              <a:rPr lang="en-US" sz="2400" i="1" dirty="0" err="1"/>
              <a:t>n</a:t>
            </a:r>
            <a:r>
              <a:rPr lang="en-US" sz="2400" dirty="0"/>
              <a:t>!</a:t>
            </a:r>
          </a:p>
          <a:p>
            <a:pPr>
              <a:buFontTx/>
              <a:buNone/>
              <a:tabLst>
                <a:tab pos="1836738" algn="l"/>
                <a:tab pos="3192463" algn="l"/>
                <a:tab pos="4565650" algn="l"/>
              </a:tabLst>
            </a:pPr>
            <a:r>
              <a:rPr lang="en-US" sz="2800" dirty="0">
                <a:solidFill>
                  <a:schemeClr val="tx1"/>
                </a:solidFill>
              </a:rPr>
              <a:t>This means two things:</a:t>
            </a:r>
          </a:p>
          <a:p>
            <a:pPr>
              <a:buFontTx/>
              <a:buNone/>
              <a:tabLst>
                <a:tab pos="1836738" algn="l"/>
                <a:tab pos="3192463" algn="l"/>
                <a:tab pos="4565650" algn="l"/>
              </a:tabLst>
            </a:pPr>
            <a:endParaRPr lang="en-US" sz="2800" dirty="0">
              <a:solidFill>
                <a:schemeClr val="tx1"/>
              </a:solidFill>
            </a:endParaRPr>
          </a:p>
          <a:p>
            <a:pPr lvl="3">
              <a:spcBef>
                <a:spcPct val="0"/>
              </a:spcBef>
              <a:tabLst>
                <a:tab pos="1836738" algn="l"/>
                <a:tab pos="3192463" algn="l"/>
                <a:tab pos="4565650" algn="l"/>
              </a:tabLst>
            </a:pPr>
            <a:r>
              <a:rPr lang="en-US" sz="2000" dirty="0">
                <a:ea typeface="Arial" charset="0"/>
                <a:cs typeface="Arial" charset="0"/>
              </a:rPr>
              <a:t>{ true } x := 0;  </a:t>
            </a:r>
            <a:r>
              <a:rPr lang="en-US" sz="2000" dirty="0" err="1">
                <a:ea typeface="Arial" charset="0"/>
                <a:cs typeface="Arial" charset="0"/>
              </a:rPr>
              <a:t>f</a:t>
            </a:r>
            <a:r>
              <a:rPr lang="en-US" sz="2000" dirty="0">
                <a:ea typeface="Arial" charset="0"/>
                <a:cs typeface="Arial" charset="0"/>
              </a:rPr>
              <a:t> := 1; { </a:t>
            </a:r>
            <a:r>
              <a:rPr lang="en-US" sz="2000" i="1" dirty="0" err="1">
                <a:ea typeface="Arial" charset="0"/>
                <a:cs typeface="Arial" charset="0"/>
              </a:rPr>
              <a:t>f</a:t>
            </a:r>
            <a:r>
              <a:rPr lang="en-US" sz="2000" dirty="0">
                <a:ea typeface="Arial" charset="0"/>
                <a:cs typeface="Arial" charset="0"/>
              </a:rPr>
              <a:t> = </a:t>
            </a:r>
            <a:r>
              <a:rPr lang="en-US" sz="2000" i="1" dirty="0">
                <a:ea typeface="Arial" charset="0"/>
                <a:cs typeface="Arial" charset="0"/>
              </a:rPr>
              <a:t>x</a:t>
            </a:r>
            <a:r>
              <a:rPr lang="en-US" sz="2000" dirty="0">
                <a:ea typeface="Arial" charset="0"/>
                <a:cs typeface="Arial" charset="0"/>
              </a:rPr>
              <a:t>! }</a:t>
            </a:r>
          </a:p>
          <a:p>
            <a:pPr>
              <a:spcBef>
                <a:spcPct val="0"/>
              </a:spcBef>
              <a:buFontTx/>
              <a:buNone/>
              <a:tabLst>
                <a:tab pos="1836738" algn="l"/>
                <a:tab pos="3192463" algn="l"/>
                <a:tab pos="4565650" algn="l"/>
              </a:tabLst>
            </a:pPr>
            <a:r>
              <a:rPr lang="en-US" sz="2800" dirty="0">
                <a:solidFill>
                  <a:schemeClr val="tx1"/>
                </a:solidFill>
              </a:rPr>
              <a:t>AND</a:t>
            </a:r>
          </a:p>
          <a:p>
            <a:pPr>
              <a:spcBef>
                <a:spcPct val="0"/>
              </a:spcBef>
              <a:buFontTx/>
              <a:buNone/>
              <a:tabLst>
                <a:tab pos="1836738" algn="l"/>
                <a:tab pos="3192463" algn="l"/>
                <a:tab pos="4565650" algn="l"/>
              </a:tabLst>
            </a:pPr>
            <a:endParaRPr lang="en-US" sz="2800" dirty="0">
              <a:solidFill>
                <a:schemeClr val="tx1"/>
              </a:solidFill>
            </a:endParaRPr>
          </a:p>
          <a:p>
            <a:pPr marL="171450" lvl="1" indent="-6350">
              <a:spcBef>
                <a:spcPct val="0"/>
              </a:spcBef>
              <a:buFont typeface="Arial" charset="0"/>
              <a:buNone/>
              <a:tabLst>
                <a:tab pos="1836738" algn="l"/>
                <a:tab pos="3192463" algn="l"/>
                <a:tab pos="4565650" algn="l"/>
              </a:tabLst>
            </a:pPr>
            <a:r>
              <a:rPr lang="en-US" dirty="0"/>
              <a:t> { </a:t>
            </a:r>
            <a:r>
              <a:rPr lang="en-US" i="1" dirty="0" err="1"/>
              <a:t>f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! }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ea typeface="Arial" charset="0"/>
                <a:cs typeface="Arial" charset="0"/>
              </a:rPr>
              <a:t>while ( x </a:t>
            </a:r>
            <a:r>
              <a:rPr lang="en-US" dirty="0">
                <a:ea typeface="Arial" charset="0"/>
                <a:cs typeface="Arial" charset="0"/>
                <a:sym typeface="Symbol" charset="2"/>
              </a:rPr>
              <a:t>!=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n</a:t>
            </a:r>
            <a:r>
              <a:rPr lang="en-US" dirty="0">
                <a:ea typeface="Arial" charset="0"/>
                <a:cs typeface="Arial" charset="0"/>
              </a:rPr>
              <a:t> ) do  (x := x + 1; </a:t>
            </a:r>
            <a:r>
              <a:rPr lang="en-US" dirty="0" err="1">
                <a:ea typeface="Arial" charset="0"/>
                <a:cs typeface="Arial" charset="0"/>
              </a:rPr>
              <a:t>f</a:t>
            </a:r>
            <a:r>
              <a:rPr lang="en-US" dirty="0">
                <a:ea typeface="Arial" charset="0"/>
                <a:cs typeface="Arial" charset="0"/>
              </a:rPr>
              <a:t> := </a:t>
            </a:r>
            <a:r>
              <a:rPr lang="en-US" dirty="0" err="1">
                <a:ea typeface="Arial" charset="0"/>
                <a:cs typeface="Arial" charset="0"/>
              </a:rPr>
              <a:t>f</a:t>
            </a:r>
            <a:r>
              <a:rPr lang="en-US" dirty="0">
                <a:ea typeface="Arial" charset="0"/>
                <a:cs typeface="Arial" charset="0"/>
              </a:rPr>
              <a:t> * x;)</a:t>
            </a:r>
          </a:p>
          <a:p>
            <a:pPr marL="171450" lvl="1" indent="-6350"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1836738" algn="l"/>
                <a:tab pos="3192463" algn="l"/>
                <a:tab pos="4565650" algn="l"/>
              </a:tabLst>
            </a:pPr>
            <a:r>
              <a:rPr lang="en-US" dirty="0"/>
              <a:t>	 { </a:t>
            </a:r>
            <a:r>
              <a:rPr lang="en-US" dirty="0" err="1"/>
              <a:t>f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dirty="0"/>
              <a:t>!}</a:t>
            </a:r>
            <a:endParaRPr lang="en-US" dirty="0">
              <a:latin typeface="Courier" charset="0"/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1" y="396876"/>
            <a:ext cx="7624763" cy="441325"/>
          </a:xfrm>
          <a:noFill/>
          <a:ln/>
        </p:spPr>
        <p:txBody>
          <a:bodyPr/>
          <a:lstStyle/>
          <a:p>
            <a:r>
              <a:rPr lang="en-US"/>
              <a:t>The factorial again... (3)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iProgramm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272" r="-7827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A666C-2EAA-7C4D-A150-2551FE6D5AFC}" type="slidenum">
              <a:rPr lang="en-US" altLang="zh-CN" smtClean="0"/>
              <a:pPr/>
              <a:t>3</a:t>
            </a:fld>
            <a:r>
              <a:rPr lang="en-US" altLang="zh-C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2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BE16F-264E-F746-AEDF-CCD810F7B198}" type="slidenum">
              <a:rPr lang="en-US" altLang="zh-CN"/>
              <a:pPr/>
              <a:t>30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 (4)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In other words, the program establishes </a:t>
            </a:r>
            <a:r>
              <a:rPr lang="en-US" sz="2800" i="1" dirty="0" err="1"/>
              <a:t>f</a:t>
            </a:r>
            <a:r>
              <a:rPr lang="en-US" sz="2800" dirty="0"/>
              <a:t> = </a:t>
            </a:r>
            <a:r>
              <a:rPr lang="en-US" sz="2800" i="1" dirty="0" err="1"/>
              <a:t>n</a:t>
            </a:r>
            <a:r>
              <a:rPr lang="en-US" sz="2800" dirty="0"/>
              <a:t>! without any preconditions on the initial values of </a:t>
            </a:r>
            <a:r>
              <a:rPr lang="en-US" sz="2800" i="1" dirty="0" err="1"/>
              <a:t>f</a:t>
            </a:r>
            <a:r>
              <a:rPr lang="en-US" sz="2800" dirty="0"/>
              <a:t> and </a:t>
            </a:r>
            <a:r>
              <a:rPr lang="en-US" sz="2800" i="1" dirty="0" err="1"/>
              <a:t>n</a:t>
            </a:r>
            <a:r>
              <a:rPr lang="en-US" sz="2800" dirty="0"/>
              <a:t>, assuming that we only deal with </a:t>
            </a:r>
            <a:r>
              <a:rPr lang="en-US" sz="2800" i="1" dirty="0" err="1"/>
              <a:t>n</a:t>
            </a:r>
            <a:r>
              <a:rPr lang="en-US" sz="2800" dirty="0"/>
              <a:t> ≥ 0.</a:t>
            </a:r>
          </a:p>
          <a:p>
            <a:pPr>
              <a:buFontTx/>
              <a:buNone/>
            </a:pPr>
            <a:r>
              <a:rPr lang="en-US" sz="2800" dirty="0"/>
              <a:t>The rule for statement composition gives us: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solidFill>
                  <a:schemeClr val="hlink"/>
                </a:solidFill>
              </a:rPr>
              <a:t>{ true }</a:t>
            </a:r>
            <a:r>
              <a:rPr lang="en-US" sz="2400" dirty="0">
                <a:latin typeface="Courier" charset="0"/>
              </a:rPr>
              <a:t>	x := 0;  </a:t>
            </a:r>
            <a:r>
              <a:rPr lang="en-US" sz="2400" dirty="0" err="1">
                <a:latin typeface="Courier" charset="0"/>
              </a:rPr>
              <a:t>f</a:t>
            </a:r>
            <a:r>
              <a:rPr lang="en-US" sz="2400" dirty="0">
                <a:latin typeface="Courier" charset="0"/>
              </a:rPr>
              <a:t> := 1;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solidFill>
                  <a:schemeClr val="tx2"/>
                </a:solidFill>
              </a:rPr>
              <a:t>		</a:t>
            </a:r>
            <a:r>
              <a:rPr lang="en-US" sz="2400" dirty="0">
                <a:latin typeface="Courier" charset="0"/>
              </a:rPr>
              <a:t>while ( x </a:t>
            </a:r>
            <a:r>
              <a:rPr lang="en-US" sz="2400" dirty="0">
                <a:latin typeface="Courier" charset="0"/>
                <a:sym typeface="Symbol" charset="2"/>
              </a:rPr>
              <a:t>!=</a:t>
            </a:r>
            <a:r>
              <a:rPr lang="en-US" sz="2400" dirty="0">
                <a:latin typeface="Courier" charset="0"/>
              </a:rPr>
              <a:t> </a:t>
            </a:r>
            <a:r>
              <a:rPr lang="en-US" sz="2400" dirty="0" err="1">
                <a:latin typeface="Courier" charset="0"/>
              </a:rPr>
              <a:t>n</a:t>
            </a:r>
            <a:r>
              <a:rPr lang="en-US" sz="2400" dirty="0">
                <a:latin typeface="Courier" charset="0"/>
              </a:rPr>
              <a:t> ) 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Courier" charset="0"/>
              </a:rPr>
              <a:t>     ( x := x + 1; </a:t>
            </a:r>
            <a:r>
              <a:rPr lang="en-US" sz="2400" dirty="0" err="1">
                <a:latin typeface="Courier" charset="0"/>
              </a:rPr>
              <a:t>f</a:t>
            </a:r>
            <a:r>
              <a:rPr lang="en-US" sz="2400" dirty="0">
                <a:latin typeface="Courier" charset="0"/>
              </a:rPr>
              <a:t> := </a:t>
            </a:r>
            <a:r>
              <a:rPr lang="en-US" sz="2400" dirty="0" err="1">
                <a:latin typeface="Courier" charset="0"/>
              </a:rPr>
              <a:t>f</a:t>
            </a:r>
            <a:r>
              <a:rPr lang="en-US" sz="2400" dirty="0">
                <a:latin typeface="Courier" charset="0"/>
              </a:rPr>
              <a:t> * x;)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solidFill>
                  <a:schemeClr val="hlink"/>
                </a:solidFill>
              </a:rPr>
              <a:t>{ </a:t>
            </a:r>
            <a:r>
              <a:rPr lang="en-US" sz="2400" dirty="0" err="1">
                <a:solidFill>
                  <a:schemeClr val="hlink"/>
                </a:solidFill>
              </a:rPr>
              <a:t>f</a:t>
            </a:r>
            <a:r>
              <a:rPr lang="en-US" sz="2400" dirty="0">
                <a:solidFill>
                  <a:schemeClr val="hlink"/>
                </a:solidFill>
              </a:rPr>
              <a:t> == </a:t>
            </a:r>
            <a:r>
              <a:rPr lang="en-US" sz="2400" i="1" dirty="0" err="1">
                <a:solidFill>
                  <a:schemeClr val="hlink"/>
                </a:solidFill>
              </a:rPr>
              <a:t>n</a:t>
            </a:r>
            <a:r>
              <a:rPr lang="en-US" sz="2400" dirty="0">
                <a:solidFill>
                  <a:schemeClr val="hlink"/>
                </a:solidFill>
              </a:rPr>
              <a:t>!}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spcBef>
                <a:spcPct val="40000"/>
              </a:spcBef>
              <a:buFontTx/>
              <a:buNone/>
            </a:pPr>
            <a:r>
              <a:rPr lang="en-US" sz="2800" dirty="0"/>
              <a:t>So: this program does compute the factorial of </a:t>
            </a:r>
            <a:r>
              <a:rPr lang="en-US" sz="2800" i="1" dirty="0" err="1"/>
              <a:t>n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B4BA-E484-B94A-9735-EC93DB99BC9B}" type="slidenum">
              <a:rPr lang="en-US" altLang="zh-CN"/>
              <a:pPr/>
              <a:t>31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Factorial(5)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Our reasoning agrees with the intuition of loop invariants: we adjust some variables and make the invariant temporarily false, but we re-establish it by adjusting some other variables.</a:t>
            </a: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chemeClr val="hlink"/>
                </a:solidFill>
              </a:rPr>
              <a:t>{ </a:t>
            </a:r>
            <a:r>
              <a:rPr lang="en-US" sz="2400" i="1" dirty="0" err="1">
                <a:solidFill>
                  <a:schemeClr val="hlink"/>
                </a:solidFill>
              </a:rPr>
              <a:t>f</a:t>
            </a:r>
            <a:r>
              <a:rPr lang="en-US" sz="2400" dirty="0">
                <a:solidFill>
                  <a:schemeClr val="hlink"/>
                </a:solidFill>
              </a:rPr>
              <a:t> = </a:t>
            </a:r>
            <a:r>
              <a:rPr lang="en-US" sz="2400" i="1" dirty="0">
                <a:solidFill>
                  <a:schemeClr val="hlink"/>
                </a:solidFill>
              </a:rPr>
              <a:t>x</a:t>
            </a:r>
            <a:r>
              <a:rPr lang="en-US" sz="2400" dirty="0">
                <a:solidFill>
                  <a:schemeClr val="hlink"/>
                </a:solidFill>
              </a:rPr>
              <a:t>! }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Courier" charset="0"/>
              </a:rPr>
              <a:t>x </a:t>
            </a:r>
            <a:r>
              <a:rPr lang="en-US" sz="2400" dirty="0">
                <a:latin typeface="Courier" charset="0"/>
              </a:rPr>
              <a:t>:= x + 1;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hlink"/>
                </a:solidFill>
              </a:rPr>
              <a:t>{</a:t>
            </a:r>
            <a:r>
              <a:rPr lang="en-US" sz="2400" i="1" dirty="0" err="1">
                <a:solidFill>
                  <a:schemeClr val="hlink"/>
                </a:solidFill>
              </a:rPr>
              <a:t>f</a:t>
            </a:r>
            <a:r>
              <a:rPr lang="en-US" sz="2400" dirty="0">
                <a:solidFill>
                  <a:schemeClr val="hlink"/>
                </a:solidFill>
              </a:rPr>
              <a:t> = (</a:t>
            </a:r>
            <a:r>
              <a:rPr lang="en-US" sz="2400" i="1" dirty="0">
                <a:solidFill>
                  <a:schemeClr val="hlink"/>
                </a:solidFill>
              </a:rPr>
              <a:t>x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–</a:t>
            </a:r>
            <a:r>
              <a:rPr lang="en-US" sz="2400" dirty="0">
                <a:solidFill>
                  <a:schemeClr val="hlink"/>
                </a:solidFill>
              </a:rPr>
              <a:t> 1)! }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/>
              <a:t>the invariant is "almost true"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solidFill>
                  <a:schemeClr val="hlink"/>
                </a:solidFill>
              </a:rPr>
              <a:t>{</a:t>
            </a:r>
            <a:r>
              <a:rPr lang="en-US" sz="2400" i="1" dirty="0" err="1">
                <a:solidFill>
                  <a:schemeClr val="hlink"/>
                </a:solidFill>
              </a:rPr>
              <a:t>f</a:t>
            </a:r>
            <a:r>
              <a:rPr lang="en-US" sz="2400" dirty="0">
                <a:solidFill>
                  <a:schemeClr val="hlink"/>
                </a:solidFill>
              </a:rPr>
              <a:t> = (</a:t>
            </a:r>
            <a:r>
              <a:rPr lang="en-US" sz="2400" i="1" dirty="0">
                <a:solidFill>
                  <a:schemeClr val="hlink"/>
                </a:solidFill>
              </a:rPr>
              <a:t>x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–</a:t>
            </a:r>
            <a:r>
              <a:rPr lang="en-US" sz="2400" dirty="0">
                <a:solidFill>
                  <a:schemeClr val="hlink"/>
                </a:solidFill>
              </a:rPr>
              <a:t> 1)! } </a:t>
            </a:r>
            <a:r>
              <a:rPr lang="en-US" sz="2400" dirty="0"/>
              <a:t> </a:t>
            </a:r>
            <a:r>
              <a:rPr lang="en-US" sz="2400" dirty="0" err="1">
                <a:latin typeface="Courier" charset="0"/>
              </a:rPr>
              <a:t>f</a:t>
            </a:r>
            <a:r>
              <a:rPr lang="en-US" sz="2400" dirty="0">
                <a:latin typeface="Courier" charset="0"/>
              </a:rPr>
              <a:t> := </a:t>
            </a:r>
            <a:r>
              <a:rPr lang="en-US" sz="2400" dirty="0" err="1">
                <a:latin typeface="Courier" charset="0"/>
              </a:rPr>
              <a:t>f</a:t>
            </a:r>
            <a:r>
              <a:rPr lang="en-US" sz="2400" dirty="0">
                <a:latin typeface="Courier" charset="0"/>
              </a:rPr>
              <a:t> * x;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hlink"/>
                </a:solidFill>
              </a:rPr>
              <a:t>{</a:t>
            </a:r>
            <a:r>
              <a:rPr lang="en-US" sz="2400" i="1" dirty="0" err="1">
                <a:solidFill>
                  <a:schemeClr val="hlink"/>
                </a:solidFill>
              </a:rPr>
              <a:t>f</a:t>
            </a:r>
            <a:r>
              <a:rPr lang="en-US" sz="2400" dirty="0">
                <a:solidFill>
                  <a:schemeClr val="hlink"/>
                </a:solidFill>
              </a:rPr>
              <a:t> = </a:t>
            </a:r>
            <a:r>
              <a:rPr lang="en-US" sz="2400" i="1" dirty="0">
                <a:solidFill>
                  <a:schemeClr val="hlink"/>
                </a:solidFill>
              </a:rPr>
              <a:t>x</a:t>
            </a:r>
            <a:r>
              <a:rPr lang="en-US" sz="2400" dirty="0">
                <a:solidFill>
                  <a:schemeClr val="hlink"/>
                </a:solidFill>
              </a:rPr>
              <a:t>! }</a:t>
            </a:r>
            <a:endParaRPr lang="en-US" sz="2400" dirty="0">
              <a:solidFill>
                <a:schemeClr val="tx2"/>
              </a:solidFill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/>
              <a:t>the invariant is back to normal</a:t>
            </a:r>
          </a:p>
          <a:p>
            <a:pPr>
              <a:buFontTx/>
              <a:buNone/>
            </a:pPr>
            <a:r>
              <a:rPr lang="en-US" dirty="0"/>
              <a:t>This reasoning is </a:t>
            </a:r>
            <a:r>
              <a:rPr lang="en-US" u="sng" dirty="0">
                <a:solidFill>
                  <a:schemeClr val="tx2"/>
                </a:solidFill>
              </a:rPr>
              <a:t>not</a:t>
            </a:r>
            <a:r>
              <a:rPr lang="en-US" dirty="0"/>
              <a:t> valid for infinite loops:</a:t>
            </a:r>
            <a:br>
              <a:rPr lang="en-US" dirty="0"/>
            </a:br>
            <a:r>
              <a:rPr lang="en-US" dirty="0"/>
              <a:t>the terminating condition </a:t>
            </a:r>
            <a:r>
              <a:rPr lang="en-US" dirty="0">
                <a:sym typeface="Symbol" charset="2"/>
              </a:rPr>
              <a:t>P</a:t>
            </a:r>
            <a:r>
              <a:rPr lang="en-US" dirty="0"/>
              <a:t> &amp; </a:t>
            </a:r>
            <a:r>
              <a:rPr lang="en-US" dirty="0" err="1">
                <a:sym typeface="Symbol" charset="2"/>
              </a:rPr>
              <a:t>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B</a:t>
            </a:r>
            <a:r>
              <a:rPr lang="en-US" dirty="0"/>
              <a:t> is never reached, and we know nothing of the situation following the loop.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FB2ED-0DC7-DF4C-B8BF-386019722CA3}" type="slidenum">
              <a:rPr lang="en-US" altLang="zh-CN"/>
              <a:pPr/>
              <a:t>32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304802" y="427038"/>
            <a:ext cx="585946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000">
                <a:solidFill>
                  <a:schemeClr val="hlink"/>
                </a:solidFill>
                <a:latin typeface="Calibri" charset="0"/>
              </a:rPr>
              <a:t>Termination</a:t>
            </a: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457201" y="1219200"/>
            <a:ext cx="84089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663300"/>
                </a:solidFill>
                <a:latin typeface="Calibri" charset="0"/>
              </a:rPr>
              <a:t>Proofs like these show only </a:t>
            </a:r>
            <a:r>
              <a:rPr lang="en-US" sz="2800" i="1">
                <a:solidFill>
                  <a:schemeClr val="tx2"/>
                </a:solidFill>
                <a:latin typeface="Calibri" charset="0"/>
              </a:rPr>
              <a:t>partial correctness</a:t>
            </a:r>
            <a:r>
              <a:rPr lang="en-US" sz="2800">
                <a:solidFill>
                  <a:srgbClr val="663300"/>
                </a:solidFill>
                <a:latin typeface="Calibri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>
                <a:latin typeface="Calibri" charset="0"/>
                <a:ea typeface="ＭＳ Ｐゴシック" charset="-128"/>
              </a:rPr>
              <a:t>Everything is fine if the loop stops.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>
                <a:latin typeface="Calibri" charset="0"/>
                <a:ea typeface="ＭＳ Ｐゴシック" charset="-128"/>
              </a:rPr>
              <a:t>Otherwise we don't know (but the program may be correct for most kinds of data).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663300"/>
                </a:solidFill>
                <a:latin typeface="Calibri" charset="0"/>
              </a:rPr>
              <a:t>A reliable proof must show that all loops in the program are finite.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663300"/>
                </a:solidFill>
                <a:latin typeface="Calibri" charset="0"/>
              </a:rPr>
              <a:t>We can prove termination by showing how each step brings us closer to the final condition.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termination of factorial program for x=</a:t>
            </a:r>
            <a:r>
              <a:rPr lang="en-US" dirty="0" err="1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Informally</a:t>
            </a:r>
          </a:p>
          <a:p>
            <a:pPr lvl="1"/>
            <a:r>
              <a:rPr lang="en-US" dirty="0" smtClean="0"/>
              <a:t>Initially, x = 0.</a:t>
            </a:r>
          </a:p>
          <a:p>
            <a:pPr lvl="1"/>
            <a:r>
              <a:rPr lang="en-US" dirty="0" smtClean="0"/>
              <a:t>Every step increases x by 1, so we go through the numbers 0, 1, 2, ...</a:t>
            </a:r>
          </a:p>
          <a:p>
            <a:pPr lvl="2"/>
            <a:r>
              <a:rPr lang="en-US" dirty="0" err="1" smtClean="0"/>
              <a:t>n</a:t>
            </a:r>
            <a:r>
              <a:rPr lang="en-US" dirty="0" smtClean="0"/>
              <a:t> &gt;= 0  must be found among these numbers.</a:t>
            </a:r>
          </a:p>
          <a:p>
            <a:pPr lvl="1"/>
            <a:r>
              <a:rPr lang="en-US" dirty="0" smtClean="0"/>
              <a:t>Notice that this reasoning will not work for </a:t>
            </a:r>
            <a:r>
              <a:rPr lang="en-US" dirty="0" err="1" smtClean="0"/>
              <a:t>n</a:t>
            </a:r>
            <a:r>
              <a:rPr lang="en-US" dirty="0" smtClean="0"/>
              <a:t> &lt; 0</a:t>
            </a:r>
          </a:p>
          <a:p>
            <a:r>
              <a:rPr lang="en-US" dirty="0" smtClean="0"/>
              <a:t>The decreasing function</a:t>
            </a:r>
          </a:p>
          <a:p>
            <a:pPr lvl="1"/>
            <a:r>
              <a:rPr lang="en-US" dirty="0" smtClean="0"/>
              <a:t>A loop terminates when the value of some function of program variables goes down to 0 during the execution of the loop.</a:t>
            </a:r>
          </a:p>
          <a:p>
            <a:pPr lvl="1"/>
            <a:r>
              <a:rPr lang="en-US" dirty="0" smtClean="0"/>
              <a:t>For the factorial program,  such a function could be </a:t>
            </a:r>
            <a:r>
              <a:rPr lang="en-US" dirty="0" err="1" smtClean="0"/>
              <a:t>n</a:t>
            </a:r>
            <a:r>
              <a:rPr lang="en-US" dirty="0" smtClean="0"/>
              <a:t> – x. Its value starts at </a:t>
            </a:r>
            <a:r>
              <a:rPr lang="en-US" dirty="0" err="1" smtClean="0"/>
              <a:t>n</a:t>
            </a:r>
            <a:r>
              <a:rPr lang="en-US" dirty="0" smtClean="0"/>
              <a:t> and decreases by 1 at every step.</a:t>
            </a:r>
            <a:endParaRPr lang="en-US" smtClean="0"/>
          </a:p>
          <a:p>
            <a:pPr lvl="1"/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A666C-2EAA-7C4D-A150-2551FE6D5AFC}" type="slidenum">
              <a:rPr lang="en-US" altLang="zh-CN" smtClean="0"/>
              <a:pPr/>
              <a:t>33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72A6D-6CE1-E648-ACD0-2CCBDE98136B}" type="slidenum">
              <a:rPr lang="en-US" altLang="zh-CN"/>
              <a:pPr/>
              <a:t>34</a:t>
            </a:fld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example (1)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following program segment:</a:t>
            </a:r>
          </a:p>
          <a:p>
            <a:pPr lvl="1">
              <a:buFont typeface="Arial" charset="0"/>
              <a:buNone/>
            </a:pPr>
            <a:r>
              <a:rPr lang="en-US" dirty="0"/>
              <a:t>sum:=0; </a:t>
            </a:r>
            <a:r>
              <a:rPr lang="en-US" dirty="0" err="1"/>
              <a:t>i</a:t>
            </a:r>
            <a:r>
              <a:rPr lang="en-US" dirty="0"/>
              <a:t>:=1; while (</a:t>
            </a:r>
            <a:r>
              <a:rPr lang="en-US" dirty="0" err="1"/>
              <a:t>i</a:t>
            </a:r>
            <a:r>
              <a:rPr lang="en-US" dirty="0"/>
              <a:t> &lt;=10) do (sum:=</a:t>
            </a:r>
            <a:r>
              <a:rPr lang="en-US" dirty="0" err="1"/>
              <a:t>sum+i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:=i+1)</a:t>
            </a:r>
          </a:p>
          <a:p>
            <a:r>
              <a:rPr lang="en-US" dirty="0"/>
              <a:t>We want to prove that  Q </a:t>
            </a:r>
            <a:r>
              <a:rPr lang="en-US" dirty="0" err="1">
                <a:sym typeface="Symbol" charset="2"/>
              </a:rPr>
              <a:t></a:t>
            </a:r>
            <a:r>
              <a:rPr lang="en-US" dirty="0">
                <a:sym typeface="Symbol" charset="2"/>
              </a:rPr>
              <a:t> sum=</a:t>
            </a:r>
            <a:r>
              <a:rPr lang="en-US" sz="3200" dirty="0">
                <a:sym typeface="Symbol" charset="2"/>
              </a:rPr>
              <a:t></a:t>
            </a:r>
            <a:r>
              <a:rPr lang="en-US" sz="2800" baseline="-25000" dirty="0">
                <a:sym typeface="Symbol" charset="2"/>
              </a:rPr>
              <a:t>0 </a:t>
            </a:r>
            <a:r>
              <a:rPr lang="en-US" sz="2800" baseline="-25000" dirty="0" err="1">
                <a:sym typeface="Symbol" charset="2"/>
              </a:rPr>
              <a:t>k</a:t>
            </a:r>
            <a:r>
              <a:rPr lang="en-US" sz="2800" baseline="-25000" dirty="0">
                <a:sym typeface="Symbol" charset="2"/>
              </a:rPr>
              <a:t> </a:t>
            </a:r>
            <a:r>
              <a:rPr lang="en-US" sz="2800" baseline="-25000" dirty="0" err="1">
                <a:sym typeface="Symbol" charset="2"/>
              </a:rPr>
              <a:t></a:t>
            </a:r>
            <a:r>
              <a:rPr lang="en-US" sz="2800" baseline="-25000" dirty="0">
                <a:sym typeface="Symbol" charset="2"/>
              </a:rPr>
              <a:t> 10</a:t>
            </a:r>
            <a:r>
              <a:rPr lang="en-US" sz="2800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k</a:t>
            </a:r>
            <a:r>
              <a:rPr lang="en-US" dirty="0">
                <a:sym typeface="Symbol" charset="2"/>
              </a:rPr>
              <a:t>   </a:t>
            </a:r>
          </a:p>
          <a:p>
            <a:pPr lvl="1">
              <a:buFont typeface="Arial" charset="0"/>
              <a:buNone/>
            </a:pPr>
            <a:r>
              <a:rPr lang="en-US" dirty="0">
                <a:sym typeface="Symbol" charset="2"/>
              </a:rPr>
              <a:t>holds at the loop termination, i.e., we want to prove the Hoare triple:</a:t>
            </a:r>
          </a:p>
          <a:p>
            <a:pPr lvl="1">
              <a:buFont typeface="Arial" charset="0"/>
              <a:buNone/>
            </a:pPr>
            <a:r>
              <a:rPr lang="en-US" dirty="0">
                <a:sym typeface="Symbol" charset="2"/>
              </a:rPr>
              <a:t>{true} </a:t>
            </a:r>
            <a:r>
              <a:rPr lang="en-US" dirty="0"/>
              <a:t>sum:=0; </a:t>
            </a:r>
            <a:r>
              <a:rPr lang="en-US" dirty="0" err="1"/>
              <a:t>i</a:t>
            </a:r>
            <a:r>
              <a:rPr lang="en-US" dirty="0"/>
              <a:t>:=1; while (</a:t>
            </a:r>
            <a:r>
              <a:rPr lang="en-US" dirty="0" err="1"/>
              <a:t>i</a:t>
            </a:r>
            <a:r>
              <a:rPr lang="en-US" dirty="0"/>
              <a:t> &lt;=10) do (sum:=</a:t>
            </a:r>
            <a:r>
              <a:rPr lang="en-US" dirty="0" err="1"/>
              <a:t>sum+i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:=i+1) {Q}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pPr lvl="1">
              <a:buFont typeface="Arial" charset="0"/>
              <a:buNone/>
            </a:pPr>
            <a:r>
              <a:rPr lang="en-US" dirty="0"/>
              <a:t>We need to find a strong enough loop invariant P</a:t>
            </a:r>
          </a:p>
          <a:p>
            <a:r>
              <a:rPr lang="en-US" dirty="0"/>
              <a:t>Let’s choose P as follows:</a:t>
            </a:r>
          </a:p>
          <a:p>
            <a:pPr lvl="1">
              <a:buFont typeface="Arial" charset="0"/>
              <a:buNone/>
            </a:pPr>
            <a:r>
              <a:rPr lang="en-US" dirty="0"/>
              <a:t>P </a:t>
            </a:r>
            <a:r>
              <a:rPr lang="en-US" dirty="0" err="1">
                <a:sym typeface="Symbol" charset="2"/>
              </a:rPr>
              <a:t>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</a:t>
            </a:r>
            <a:r>
              <a:rPr lang="en-US" dirty="0">
                <a:sym typeface="Symbol" charset="2"/>
              </a:rPr>
              <a:t> 11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</a:t>
            </a:r>
            <a:r>
              <a:rPr lang="en-US" sz="2400" baseline="-250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k</a:t>
            </a:r>
            <a:r>
              <a:rPr lang="en-US" dirty="0">
                <a:sym typeface="Symbol" charset="2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1CB94-7567-954B-AEBC-130DFCD2A100}" type="slidenum">
              <a:rPr lang="en-US" altLang="zh-CN"/>
              <a:pPr/>
              <a:t>35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example (2)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use the rule of iteration we need to show {P</a:t>
            </a:r>
            <a:r>
              <a:rPr lang="en-US">
                <a:sym typeface="Symbol" charset="2"/>
              </a:rPr>
              <a:t>B} S {P} where</a:t>
            </a:r>
          </a:p>
          <a:p>
            <a:pPr lvl="1">
              <a:buFont typeface="Arial" charset="0"/>
              <a:buNone/>
            </a:pPr>
            <a:r>
              <a:rPr lang="en-US"/>
              <a:t>P </a:t>
            </a:r>
            <a:r>
              <a:rPr lang="en-US">
                <a:sym typeface="Symbol" charset="2"/>
              </a:rPr>
              <a:t> i  11  sum=</a:t>
            </a:r>
            <a:r>
              <a:rPr lang="en-US" sz="2800">
                <a:sym typeface="Symbol" charset="2"/>
              </a:rPr>
              <a:t></a:t>
            </a:r>
            <a:r>
              <a:rPr lang="en-US" sz="2400" baseline="-25000">
                <a:sym typeface="Symbol" charset="2"/>
              </a:rPr>
              <a:t>0 k&lt;i</a:t>
            </a:r>
            <a:r>
              <a:rPr lang="en-US">
                <a:sym typeface="Symbol" charset="2"/>
              </a:rPr>
              <a:t>k</a:t>
            </a:r>
          </a:p>
          <a:p>
            <a:pPr lvl="1">
              <a:buFont typeface="Arial" charset="0"/>
              <a:buNone/>
            </a:pPr>
            <a:r>
              <a:rPr lang="en-US">
                <a:sym typeface="Symbol" charset="2"/>
              </a:rPr>
              <a:t>S: </a:t>
            </a:r>
            <a:r>
              <a:rPr lang="en-US"/>
              <a:t>sum:=sum+i; i:=i+1</a:t>
            </a:r>
            <a:r>
              <a:rPr lang="en-US">
                <a:sym typeface="Symbol" charset="2"/>
              </a:rPr>
              <a:t> </a:t>
            </a:r>
          </a:p>
          <a:p>
            <a:pPr lvl="1">
              <a:buFont typeface="Arial" charset="0"/>
              <a:buNone/>
            </a:pPr>
            <a:r>
              <a:rPr lang="en-US">
                <a:sym typeface="Symbol" charset="2"/>
              </a:rPr>
              <a:t>B  </a:t>
            </a:r>
            <a:r>
              <a:rPr lang="en-US"/>
              <a:t>i </a:t>
            </a:r>
            <a:r>
              <a:rPr lang="en-US">
                <a:sym typeface="Symbol" charset="2"/>
              </a:rPr>
              <a:t> </a:t>
            </a:r>
            <a:r>
              <a:rPr lang="en-US"/>
              <a:t>10</a:t>
            </a:r>
          </a:p>
          <a:p>
            <a:r>
              <a:rPr lang="en-US"/>
              <a:t>Using the rule of assignment we get:</a:t>
            </a:r>
          </a:p>
          <a:p>
            <a:pPr lvl="1">
              <a:buFont typeface="Arial" charset="0"/>
              <a:buNone/>
            </a:pPr>
            <a:r>
              <a:rPr lang="en-US">
                <a:sym typeface="Symbol" charset="2"/>
              </a:rPr>
              <a:t>{i  11  sum=</a:t>
            </a:r>
            <a:r>
              <a:rPr lang="en-US" sz="2800">
                <a:sym typeface="Symbol" charset="2"/>
              </a:rPr>
              <a:t></a:t>
            </a:r>
            <a:r>
              <a:rPr lang="en-US" sz="2400" baseline="-25000">
                <a:sym typeface="Symbol" charset="2"/>
              </a:rPr>
              <a:t>0 k&lt;i</a:t>
            </a:r>
            <a:r>
              <a:rPr lang="en-US">
                <a:sym typeface="Symbol" charset="2"/>
              </a:rPr>
              <a:t>k [i+1/i]} i:=i+1 {i  11  sum=</a:t>
            </a:r>
            <a:r>
              <a:rPr lang="en-US" sz="2800">
                <a:sym typeface="Symbol" charset="2"/>
              </a:rPr>
              <a:t></a:t>
            </a:r>
            <a:r>
              <a:rPr lang="en-US" sz="2400" baseline="-25000">
                <a:sym typeface="Symbol" charset="2"/>
              </a:rPr>
              <a:t>0 k&lt;i</a:t>
            </a:r>
            <a:r>
              <a:rPr lang="en-US">
                <a:sym typeface="Symbol" charset="2"/>
              </a:rPr>
              <a:t>k} </a:t>
            </a:r>
          </a:p>
          <a:p>
            <a:pPr lvl="1">
              <a:buFont typeface="Symbol" charset="2"/>
              <a:buChar char="º"/>
            </a:pPr>
            <a:r>
              <a:rPr lang="en-US">
                <a:sym typeface="Symbol" charset="2"/>
              </a:rPr>
              <a:t>{i+1  11  sum=</a:t>
            </a:r>
            <a:r>
              <a:rPr lang="en-US" sz="2800">
                <a:sym typeface="Symbol" charset="2"/>
              </a:rPr>
              <a:t></a:t>
            </a:r>
            <a:r>
              <a:rPr lang="en-US" sz="2400" baseline="-25000">
                <a:sym typeface="Symbol" charset="2"/>
              </a:rPr>
              <a:t>0 k&lt;i+1</a:t>
            </a:r>
            <a:r>
              <a:rPr lang="en-US">
                <a:sym typeface="Symbol" charset="2"/>
              </a:rPr>
              <a:t>k} i:=i+1 {i  11  sum=</a:t>
            </a:r>
            <a:r>
              <a:rPr lang="en-US" sz="2800">
                <a:sym typeface="Symbol" charset="2"/>
              </a:rPr>
              <a:t></a:t>
            </a:r>
            <a:r>
              <a:rPr lang="en-US" sz="2400" baseline="-25000">
                <a:sym typeface="Symbol" charset="2"/>
              </a:rPr>
              <a:t>0 k&lt;i</a:t>
            </a:r>
            <a:r>
              <a:rPr lang="en-US">
                <a:sym typeface="Symbol" charset="2"/>
              </a:rPr>
              <a:t>k}</a:t>
            </a:r>
          </a:p>
          <a:p>
            <a:pPr lvl="1">
              <a:buFont typeface="Symbol" charset="2"/>
              <a:buChar char="º"/>
            </a:pPr>
            <a:r>
              <a:rPr lang="en-US">
                <a:sym typeface="Symbol" charset="2"/>
              </a:rPr>
              <a:t>{i  10  sum=</a:t>
            </a:r>
            <a:r>
              <a:rPr lang="en-US" sz="2800">
                <a:sym typeface="Symbol" charset="2"/>
              </a:rPr>
              <a:t></a:t>
            </a:r>
            <a:r>
              <a:rPr lang="en-US" sz="2400" baseline="-25000">
                <a:sym typeface="Symbol" charset="2"/>
              </a:rPr>
              <a:t>0 k&lt;i+1</a:t>
            </a:r>
            <a:r>
              <a:rPr lang="en-US">
                <a:sym typeface="Symbol" charset="2"/>
              </a:rPr>
              <a:t>k} i:=i+1 {i  11  sum=</a:t>
            </a:r>
            <a:r>
              <a:rPr lang="en-US" sz="2800">
                <a:sym typeface="Symbol" charset="2"/>
              </a:rPr>
              <a:t></a:t>
            </a:r>
            <a:r>
              <a:rPr lang="en-US" sz="2400" baseline="-25000">
                <a:sym typeface="Symbol" charset="2"/>
              </a:rPr>
              <a:t>0 k&lt;i</a:t>
            </a:r>
            <a:r>
              <a:rPr lang="en-US">
                <a:sym typeface="Symbol" charset="2"/>
              </a:rPr>
              <a:t>k}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2EA69-130B-DB4B-A964-4D2DABB9DD85}" type="slidenum">
              <a:rPr lang="en-US" altLang="zh-CN"/>
              <a:pPr/>
              <a:t>36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example (3)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ym typeface="Symbol" charset="2"/>
              </a:rPr>
              <a:t>Using the rule of assignment one more time:</a:t>
            </a:r>
          </a:p>
          <a:p>
            <a:pPr lvl="1">
              <a:buFont typeface="Arial" charset="0"/>
              <a:buNone/>
            </a:pPr>
            <a:r>
              <a:rPr lang="en-US" dirty="0">
                <a:sym typeface="Symbol" charset="2"/>
              </a:rPr>
              <a:t>{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10sum=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&lt;i+1</a:t>
            </a:r>
            <a:r>
              <a:rPr lang="en-US" dirty="0">
                <a:sym typeface="Symbol" charset="2"/>
              </a:rPr>
              <a:t>k[sum+i/sum]}</a:t>
            </a:r>
            <a:r>
              <a:rPr lang="en-US" dirty="0" smtClean="0">
                <a:sym typeface="Symbol" charset="2"/>
              </a:rPr>
              <a:t>  sum</a:t>
            </a:r>
            <a:r>
              <a:rPr lang="en-US" dirty="0">
                <a:sym typeface="Symbol" charset="2"/>
              </a:rPr>
              <a:t>:=</a:t>
            </a:r>
            <a:r>
              <a:rPr lang="en-US" dirty="0" err="1">
                <a:sym typeface="Symbol" charset="2"/>
              </a:rPr>
              <a:t>sum</a:t>
            </a:r>
            <a:r>
              <a:rPr lang="en-US" dirty="0" err="1" smtClean="0">
                <a:sym typeface="Symbol" charset="2"/>
              </a:rPr>
              <a:t>+I</a:t>
            </a:r>
            <a:r>
              <a:rPr lang="en-US" dirty="0" smtClean="0">
                <a:sym typeface="Symbol" charset="2"/>
              </a:rPr>
              <a:t>   </a:t>
            </a:r>
            <a:r>
              <a:rPr lang="en-US" dirty="0">
                <a:sym typeface="Symbol" charset="2"/>
              </a:rPr>
              <a:t>{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10sum=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&lt;i+1</a:t>
            </a:r>
            <a:r>
              <a:rPr lang="en-US" dirty="0">
                <a:sym typeface="Symbol" charset="2"/>
              </a:rPr>
              <a:t>k} </a:t>
            </a:r>
          </a:p>
          <a:p>
            <a:pPr lvl="1">
              <a:buFont typeface="Arial" charset="0"/>
              <a:buNone/>
            </a:pPr>
            <a:r>
              <a:rPr lang="en-US" dirty="0" err="1">
                <a:sym typeface="Symbol" charset="2"/>
              </a:rPr>
              <a:t></a:t>
            </a:r>
            <a:r>
              <a:rPr lang="en-US" dirty="0" smtClean="0">
                <a:sym typeface="Symbol" charset="2"/>
              </a:rPr>
              <a:t>    {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10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sum+i</a:t>
            </a:r>
            <a:r>
              <a:rPr lang="en-US" dirty="0">
                <a:sym typeface="Symbol" charset="2"/>
              </a:rPr>
              <a:t>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&lt;i+1</a:t>
            </a:r>
            <a:r>
              <a:rPr lang="en-US" dirty="0">
                <a:sym typeface="Symbol" charset="2"/>
              </a:rPr>
              <a:t>k}</a:t>
            </a:r>
            <a:r>
              <a:rPr lang="en-US" dirty="0" smtClean="0">
                <a:sym typeface="Symbol" charset="2"/>
              </a:rPr>
              <a:t>             sum</a:t>
            </a:r>
            <a:r>
              <a:rPr lang="en-US" dirty="0">
                <a:sym typeface="Symbol" charset="2"/>
              </a:rPr>
              <a:t>:=</a:t>
            </a:r>
            <a:r>
              <a:rPr lang="en-US" dirty="0" err="1">
                <a:sym typeface="Symbol" charset="2"/>
              </a:rPr>
              <a:t>sum+i</a:t>
            </a:r>
            <a:r>
              <a:rPr lang="en-US" dirty="0" smtClean="0">
                <a:sym typeface="Symbol" charset="2"/>
              </a:rPr>
              <a:t>   {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10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&lt;i+1</a:t>
            </a:r>
            <a:r>
              <a:rPr lang="en-US" dirty="0">
                <a:sym typeface="Symbol" charset="2"/>
              </a:rPr>
              <a:t>k}</a:t>
            </a:r>
            <a:endParaRPr lang="en-US" dirty="0" smtClean="0">
              <a:sym typeface="Symbol" charset="2"/>
            </a:endParaRPr>
          </a:p>
          <a:p>
            <a:pPr lvl="1">
              <a:buFont typeface="Symbol" charset="2"/>
              <a:buChar char="º"/>
            </a:pPr>
            <a:r>
              <a:rPr lang="en-US" dirty="0" smtClean="0">
                <a:sym typeface="Symbol" charset="2"/>
              </a:rPr>
              <a:t>  {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10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</a:t>
            </a:r>
            <a:r>
              <a:rPr lang="en-US" sz="2400" baseline="-25000" dirty="0" err="1">
                <a:sym typeface="Symbol" charset="2"/>
              </a:rPr>
              <a:t>i</a:t>
            </a:r>
            <a:r>
              <a:rPr lang="en-US" dirty="0" err="1">
                <a:sym typeface="Symbol" charset="2"/>
              </a:rPr>
              <a:t>k</a:t>
            </a:r>
            <a:r>
              <a:rPr lang="en-US" dirty="0">
                <a:sym typeface="Symbol" charset="2"/>
              </a:rPr>
              <a:t>}</a:t>
            </a:r>
            <a:r>
              <a:rPr lang="en-US" dirty="0" smtClean="0">
                <a:sym typeface="Symbol" charset="2"/>
              </a:rPr>
              <a:t>                    sum</a:t>
            </a:r>
            <a:r>
              <a:rPr lang="en-US" dirty="0">
                <a:sym typeface="Symbol" charset="2"/>
              </a:rPr>
              <a:t>:=</a:t>
            </a:r>
            <a:r>
              <a:rPr lang="en-US" dirty="0" err="1">
                <a:sym typeface="Symbol" charset="2"/>
              </a:rPr>
              <a:t>sum+i</a:t>
            </a:r>
            <a:r>
              <a:rPr lang="en-US" dirty="0" smtClean="0">
                <a:sym typeface="Symbol" charset="2"/>
              </a:rPr>
              <a:t>   {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10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&lt;i+1</a:t>
            </a:r>
            <a:r>
              <a:rPr lang="en-US" dirty="0">
                <a:sym typeface="Symbol" charset="2"/>
              </a:rPr>
              <a:t>k}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Using the rule of sequential composition we get:</a:t>
            </a:r>
          </a:p>
          <a:p>
            <a:pPr lvl="1">
              <a:buFont typeface="Arial" charset="0"/>
              <a:buNone/>
            </a:pPr>
            <a:r>
              <a:rPr lang="en-US" dirty="0">
                <a:sym typeface="Symbol" charset="2"/>
              </a:rPr>
              <a:t>{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10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</a:t>
            </a:r>
            <a:r>
              <a:rPr lang="en-US" sz="2400" baseline="-25000" dirty="0" err="1">
                <a:sym typeface="Symbol" charset="2"/>
              </a:rPr>
              <a:t>i</a:t>
            </a:r>
            <a:r>
              <a:rPr lang="en-US" dirty="0" err="1">
                <a:sym typeface="Symbol" charset="2"/>
              </a:rPr>
              <a:t>k</a:t>
            </a:r>
            <a:r>
              <a:rPr lang="en-US" dirty="0" smtClean="0">
                <a:sym typeface="Symbol" charset="2"/>
              </a:rPr>
              <a:t>}  </a:t>
            </a:r>
            <a:r>
              <a:rPr lang="en-US" dirty="0"/>
              <a:t>sum:=</a:t>
            </a:r>
            <a:r>
              <a:rPr lang="en-US" dirty="0" err="1"/>
              <a:t>sum+i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:=i+1</a:t>
            </a:r>
            <a:r>
              <a:rPr lang="en-US" dirty="0" smtClean="0">
                <a:sym typeface="Symbol" charset="2"/>
              </a:rPr>
              <a:t>   {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11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</a:t>
            </a:r>
            <a:r>
              <a:rPr lang="en-US" sz="2400" baseline="-25000" dirty="0" err="1">
                <a:sym typeface="Symbol" charset="2"/>
              </a:rPr>
              <a:t>i</a:t>
            </a:r>
            <a:r>
              <a:rPr lang="en-US" dirty="0" err="1">
                <a:sym typeface="Symbol" charset="2"/>
              </a:rPr>
              <a:t>k</a:t>
            </a:r>
            <a:r>
              <a:rPr lang="en-US" dirty="0">
                <a:sym typeface="Symbol" charset="2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BB26E-2FAC-4047-AF04-F0F1CEE71665}" type="slidenum">
              <a:rPr lang="en-US" altLang="zh-CN"/>
              <a:pPr/>
              <a:t>37</a:t>
            </a:fld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example (4)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</a:t>
            </a:r>
          </a:p>
          <a:p>
            <a:pPr lvl="1">
              <a:buFont typeface="Arial" charset="0"/>
              <a:buNone/>
            </a:pPr>
            <a:r>
              <a:rPr lang="en-US" dirty="0"/>
              <a:t>P</a:t>
            </a:r>
            <a:r>
              <a:rPr lang="en-US" dirty="0">
                <a:sym typeface="Symbol" charset="2"/>
              </a:rPr>
              <a:t> B </a:t>
            </a:r>
            <a:r>
              <a:rPr lang="en-US" dirty="0" err="1">
                <a:sym typeface="Symbol" charset="2"/>
              </a:rPr>
              <a:t></a:t>
            </a:r>
            <a:r>
              <a:rPr lang="en-US" dirty="0">
                <a:sym typeface="Symbol" charset="2"/>
              </a:rPr>
              <a:t> (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</a:t>
            </a:r>
            <a:r>
              <a:rPr lang="en-US" dirty="0">
                <a:sym typeface="Symbol" charset="2"/>
              </a:rPr>
              <a:t> 11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</a:t>
            </a:r>
            <a:r>
              <a:rPr lang="en-US" sz="2400" baseline="-25000" dirty="0" err="1">
                <a:sym typeface="Symbol" charset="2"/>
              </a:rPr>
              <a:t>i</a:t>
            </a:r>
            <a:r>
              <a:rPr lang="en-US" dirty="0" err="1">
                <a:sym typeface="Symbol" charset="2"/>
              </a:rPr>
              <a:t>k</a:t>
            </a:r>
            <a:r>
              <a:rPr lang="en-US" dirty="0">
                <a:sym typeface="Symbol" charset="2"/>
              </a:rPr>
              <a:t>)</a:t>
            </a:r>
            <a:r>
              <a:rPr lang="en-US" dirty="0" smtClean="0">
                <a:sym typeface="Symbol" charset="2"/>
              </a:rPr>
              <a:t>  </a:t>
            </a:r>
            <a:r>
              <a:rPr lang="en-US" dirty="0" err="1" smtClean="0">
                <a:sym typeface="Symbol" charset="2"/>
              </a:rPr>
              <a:t></a:t>
            </a:r>
            <a:r>
              <a:rPr lang="en-US" dirty="0" smtClean="0">
                <a:sym typeface="Symbol" charset="2"/>
              </a:rPr>
              <a:t>  </a:t>
            </a:r>
            <a:r>
              <a:rPr lang="en-US" dirty="0">
                <a:sym typeface="Symbol" charset="2"/>
              </a:rPr>
              <a:t>(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</a:t>
            </a:r>
            <a:r>
              <a:rPr lang="en-US" dirty="0">
                <a:sym typeface="Symbol" charset="2"/>
              </a:rPr>
              <a:t> 10)</a:t>
            </a:r>
            <a:r>
              <a:rPr lang="en-US" dirty="0" smtClean="0">
                <a:sym typeface="Symbol" charset="2"/>
              </a:rPr>
              <a:t> 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sym typeface="Symbol" charset="2"/>
              </a:rPr>
              <a:t>         </a:t>
            </a:r>
            <a:r>
              <a:rPr lang="en-US" dirty="0" err="1" smtClean="0">
                <a:sym typeface="Symbol" charset="2"/>
              </a:rPr>
              <a:t>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</a:t>
            </a:r>
            <a:r>
              <a:rPr lang="en-US" dirty="0">
                <a:sym typeface="Symbol" charset="2"/>
              </a:rPr>
              <a:t> 10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</a:t>
            </a:r>
            <a:r>
              <a:rPr lang="en-US" sz="2400" baseline="-25000" dirty="0" err="1">
                <a:sym typeface="Symbol" charset="2"/>
              </a:rPr>
              <a:t>i</a:t>
            </a:r>
            <a:r>
              <a:rPr lang="en-US" dirty="0" err="1">
                <a:sym typeface="Symbol" charset="2"/>
              </a:rPr>
              <a:t>k</a:t>
            </a:r>
            <a:endParaRPr lang="en-US" dirty="0">
              <a:sym typeface="Symbol" charset="2"/>
            </a:endParaRPr>
          </a:p>
          <a:p>
            <a:pPr lvl="1">
              <a:buFont typeface="Arial" charset="0"/>
              <a:buNone/>
            </a:pPr>
            <a:r>
              <a:rPr lang="en-US" dirty="0">
                <a:sym typeface="Symbol" charset="2"/>
              </a:rPr>
              <a:t>P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</a:t>
            </a:r>
            <a:r>
              <a:rPr lang="en-US" dirty="0">
                <a:sym typeface="Symbol" charset="2"/>
              </a:rPr>
              <a:t> B </a:t>
            </a:r>
            <a:r>
              <a:rPr lang="en-US" dirty="0" err="1">
                <a:sym typeface="Symbol" charset="2"/>
              </a:rPr>
              <a:t></a:t>
            </a:r>
            <a:r>
              <a:rPr lang="en-US" dirty="0">
                <a:sym typeface="Symbol" charset="2"/>
              </a:rPr>
              <a:t> (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</a:t>
            </a:r>
            <a:r>
              <a:rPr lang="en-US" dirty="0">
                <a:sym typeface="Symbol" charset="2"/>
              </a:rPr>
              <a:t> 11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</a:t>
            </a:r>
            <a:r>
              <a:rPr lang="en-US" sz="2400" baseline="-25000" dirty="0" err="1">
                <a:sym typeface="Symbol" charset="2"/>
              </a:rPr>
              <a:t>i</a:t>
            </a:r>
            <a:r>
              <a:rPr lang="en-US" dirty="0" err="1">
                <a:sym typeface="Symbol" charset="2"/>
              </a:rPr>
              <a:t>k</a:t>
            </a:r>
            <a:r>
              <a:rPr lang="en-US" dirty="0">
                <a:sym typeface="Symbol" charset="2"/>
              </a:rPr>
              <a:t>)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(i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</a:t>
            </a:r>
            <a:r>
              <a:rPr lang="en-US" dirty="0">
                <a:sym typeface="Symbol" charset="2"/>
              </a:rPr>
              <a:t> 10) </a:t>
            </a:r>
            <a:endParaRPr lang="en-US" dirty="0" smtClean="0">
              <a:sym typeface="Symbol" charset="2"/>
            </a:endParaRPr>
          </a:p>
          <a:p>
            <a:pPr lvl="3">
              <a:buFont typeface="Symbol" charset="2"/>
              <a:buChar char="º"/>
            </a:pPr>
            <a:r>
              <a:rPr lang="en-US" dirty="0" smtClean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i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</a:t>
            </a:r>
            <a:r>
              <a:rPr lang="en-US" dirty="0">
                <a:sym typeface="Symbol" charset="2"/>
              </a:rPr>
              <a:t> 11 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</a:t>
            </a:r>
            <a:r>
              <a:rPr lang="en-US" dirty="0">
                <a:sym typeface="Symbol" charset="2"/>
              </a:rPr>
              <a:t> 10 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600" dirty="0">
                <a:sym typeface="Symbol" charset="2"/>
              </a:rPr>
              <a:t></a:t>
            </a:r>
            <a:r>
              <a:rPr lang="en-US" sz="2200" baseline="-25000" dirty="0">
                <a:sym typeface="Symbol" charset="2"/>
              </a:rPr>
              <a:t>0 </a:t>
            </a:r>
            <a:r>
              <a:rPr lang="en-US" sz="2200" baseline="-25000" dirty="0" err="1">
                <a:sym typeface="Symbol" charset="2"/>
              </a:rPr>
              <a:t>k</a:t>
            </a:r>
            <a:r>
              <a:rPr lang="en-US" sz="2200" baseline="-25000" dirty="0">
                <a:sym typeface="Symbol" charset="2"/>
              </a:rPr>
              <a:t>&lt;</a:t>
            </a:r>
            <a:r>
              <a:rPr lang="en-US" sz="2200" baseline="-25000" dirty="0" err="1">
                <a:sym typeface="Symbol" charset="2"/>
              </a:rPr>
              <a:t>i</a:t>
            </a:r>
            <a:r>
              <a:rPr lang="en-US" dirty="0" err="1">
                <a:sym typeface="Symbol" charset="2"/>
              </a:rPr>
              <a:t>k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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= 11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600" dirty="0">
                <a:sym typeface="Symbol" charset="2"/>
              </a:rPr>
              <a:t></a:t>
            </a:r>
            <a:r>
              <a:rPr lang="en-US" sz="2200" baseline="-25000" dirty="0">
                <a:sym typeface="Symbol" charset="2"/>
              </a:rPr>
              <a:t>0 </a:t>
            </a:r>
            <a:r>
              <a:rPr lang="en-US" sz="2200" baseline="-25000" dirty="0" err="1">
                <a:sym typeface="Symbol" charset="2"/>
              </a:rPr>
              <a:t>k</a:t>
            </a:r>
            <a:r>
              <a:rPr lang="en-US" sz="2200" baseline="-25000" dirty="0">
                <a:sym typeface="Symbol" charset="2"/>
              </a:rPr>
              <a:t>&lt;</a:t>
            </a:r>
            <a:r>
              <a:rPr lang="en-US" sz="2200" baseline="-25000" dirty="0" err="1">
                <a:sym typeface="Symbol" charset="2"/>
              </a:rPr>
              <a:t>i</a:t>
            </a:r>
            <a:r>
              <a:rPr lang="en-US" dirty="0" err="1">
                <a:sym typeface="Symbol" charset="2"/>
              </a:rPr>
              <a:t>k</a:t>
            </a:r>
            <a:endParaRPr lang="en-US" dirty="0">
              <a:sym typeface="Symbol" charset="2"/>
            </a:endParaRPr>
          </a:p>
          <a:p>
            <a:pPr lvl="3">
              <a:buFont typeface="Symbol" charset="2"/>
              <a:buChar char="º"/>
            </a:pPr>
            <a:r>
              <a:rPr lang="en-US" dirty="0">
                <a:sym typeface="Symbol" charset="2"/>
              </a:rPr>
              <a:t>sum=</a:t>
            </a:r>
            <a:r>
              <a:rPr lang="en-US" sz="2600" dirty="0">
                <a:sym typeface="Symbol" charset="2"/>
              </a:rPr>
              <a:t></a:t>
            </a:r>
            <a:r>
              <a:rPr lang="en-US" sz="2200" baseline="-25000" dirty="0">
                <a:sym typeface="Symbol" charset="2"/>
              </a:rPr>
              <a:t>0 </a:t>
            </a:r>
            <a:r>
              <a:rPr lang="en-US" sz="2200" baseline="-25000" dirty="0" err="1">
                <a:sym typeface="Symbol" charset="2"/>
              </a:rPr>
              <a:t>k</a:t>
            </a:r>
            <a:r>
              <a:rPr lang="en-US" sz="2200" baseline="-25000" dirty="0">
                <a:sym typeface="Symbol" charset="2"/>
              </a:rPr>
              <a:t>&lt;11</a:t>
            </a:r>
            <a:r>
              <a:rPr lang="en-US" dirty="0">
                <a:sym typeface="Symbol" charset="2"/>
              </a:rPr>
              <a:t>k </a:t>
            </a:r>
            <a:endParaRPr lang="en-US" dirty="0"/>
          </a:p>
          <a:p>
            <a:r>
              <a:rPr lang="en-US" dirty="0"/>
              <a:t>Using the rule of iteration we get: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533402" y="5410201"/>
            <a:ext cx="66997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{</a:t>
            </a:r>
            <a:r>
              <a:rPr lang="en-US" sz="2000" dirty="0" err="1">
                <a:sym typeface="Symbol" charset="2"/>
              </a:rPr>
              <a:t>i</a:t>
            </a:r>
            <a:r>
              <a:rPr lang="en-US" sz="2000" dirty="0">
                <a:sym typeface="Symbol" charset="2"/>
              </a:rPr>
              <a:t> 11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dirty="0">
                <a:sym typeface="Symbol" charset="2"/>
              </a:rPr>
              <a:t> sum=</a:t>
            </a:r>
            <a:r>
              <a:rPr lang="en-US" sz="2000" baseline="-25000" dirty="0">
                <a:sym typeface="Symbol" charset="2"/>
              </a:rPr>
              <a:t>0 </a:t>
            </a:r>
            <a:r>
              <a:rPr lang="en-US" sz="2000" baseline="-25000" dirty="0" err="1">
                <a:sym typeface="Symbol" charset="2"/>
              </a:rPr>
              <a:t>k</a:t>
            </a:r>
            <a:r>
              <a:rPr lang="en-US" sz="2000" baseline="-25000" dirty="0">
                <a:sym typeface="Symbol" charset="2"/>
              </a:rPr>
              <a:t>&lt;</a:t>
            </a:r>
            <a:r>
              <a:rPr lang="en-US" sz="2000" baseline="-25000" dirty="0" err="1">
                <a:sym typeface="Symbol" charset="2"/>
              </a:rPr>
              <a:t>i</a:t>
            </a:r>
            <a:r>
              <a:rPr lang="en-US" sz="2000" dirty="0" err="1">
                <a:sym typeface="Symbol" charset="2"/>
              </a:rPr>
              <a:t>k</a:t>
            </a:r>
            <a:r>
              <a:rPr lang="en-US" sz="2000" dirty="0">
                <a:sym typeface="Symbol" charset="2"/>
              </a:rPr>
              <a:t>} </a:t>
            </a:r>
            <a:r>
              <a:rPr lang="en-US" sz="2000" dirty="0"/>
              <a:t>while (</a:t>
            </a:r>
            <a:r>
              <a:rPr lang="en-US" sz="2000" dirty="0" err="1"/>
              <a:t>i</a:t>
            </a:r>
            <a:r>
              <a:rPr lang="en-US" sz="2000" dirty="0"/>
              <a:t> &lt;=10) do (sum:=</a:t>
            </a:r>
            <a:r>
              <a:rPr lang="en-US" sz="2000" dirty="0" err="1"/>
              <a:t>sum+i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:=i+1)</a:t>
            </a:r>
            <a:r>
              <a:rPr lang="en-US" sz="2000" dirty="0" smtClean="0"/>
              <a:t> </a:t>
            </a:r>
          </a:p>
          <a:p>
            <a:pPr>
              <a:spcBef>
                <a:spcPct val="20000"/>
              </a:spcBef>
            </a:pPr>
            <a:r>
              <a:rPr lang="en-US" sz="2000" dirty="0" smtClean="0"/>
              <a:t>{</a:t>
            </a:r>
            <a:r>
              <a:rPr lang="en-US" sz="2000" dirty="0">
                <a:sym typeface="Symbol" charset="2"/>
              </a:rPr>
              <a:t>sum=</a:t>
            </a:r>
            <a:r>
              <a:rPr lang="en-US" sz="2000" baseline="-25000" dirty="0">
                <a:sym typeface="Symbol" charset="2"/>
              </a:rPr>
              <a:t>0 </a:t>
            </a:r>
            <a:r>
              <a:rPr lang="en-US" sz="2000" baseline="-25000" dirty="0" err="1">
                <a:sym typeface="Symbol" charset="2"/>
              </a:rPr>
              <a:t>k</a:t>
            </a:r>
            <a:r>
              <a:rPr lang="en-US" sz="2000" baseline="-25000" dirty="0">
                <a:sym typeface="Symbol" charset="2"/>
              </a:rPr>
              <a:t>&lt;11</a:t>
            </a:r>
            <a:r>
              <a:rPr lang="en-US" sz="2000" dirty="0">
                <a:sym typeface="Symbol" charset="2"/>
              </a:rPr>
              <a:t>k}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AF8CD-F4DD-6740-9B36-7E13D0FA3D4C}" type="slidenum">
              <a:rPr lang="en-US" altLang="zh-CN"/>
              <a:pPr/>
              <a:t>38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example (5)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finish the proof, apply</a:t>
            </a:r>
            <a:r>
              <a:rPr lang="en-US" dirty="0" smtClean="0"/>
              <a:t> assignment axiom </a:t>
            </a:r>
            <a:endParaRPr lang="en-US" dirty="0"/>
          </a:p>
          <a:p>
            <a:pPr lvl="1">
              <a:buFont typeface="Arial" charset="0"/>
              <a:buNone/>
            </a:pPr>
            <a:r>
              <a:rPr lang="en-US" dirty="0">
                <a:sym typeface="Symbol" charset="2"/>
              </a:rPr>
              <a:t>{</a:t>
            </a:r>
            <a:r>
              <a:rPr lang="en-US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11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&lt;i</a:t>
            </a:r>
            <a:r>
              <a:rPr lang="en-US" dirty="0">
                <a:sym typeface="Symbol" charset="2"/>
              </a:rPr>
              <a:t>k[1/i]}</a:t>
            </a:r>
            <a:r>
              <a:rPr lang="en-US" dirty="0" smtClean="0">
                <a:sym typeface="Symbol" charset="2"/>
              </a:rPr>
              <a:t>  </a:t>
            </a:r>
            <a:r>
              <a:rPr lang="en-US" dirty="0" err="1" smtClean="0">
                <a:sym typeface="Symbol" charset="2"/>
              </a:rPr>
              <a:t>i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:= </a:t>
            </a:r>
            <a:r>
              <a:rPr lang="en-US" dirty="0" smtClean="0">
                <a:sym typeface="Symbol" charset="2"/>
              </a:rPr>
              <a:t>1  {</a:t>
            </a:r>
            <a:r>
              <a:rPr lang="en-US" dirty="0">
                <a:sym typeface="Symbol" charset="2"/>
              </a:rPr>
              <a:t>i 11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</a:t>
            </a:r>
            <a:r>
              <a:rPr lang="en-US" sz="2400" baseline="-25000" dirty="0" err="1">
                <a:sym typeface="Symbol" charset="2"/>
              </a:rPr>
              <a:t>i</a:t>
            </a:r>
            <a:r>
              <a:rPr lang="en-US" dirty="0" err="1">
                <a:sym typeface="Symbol" charset="2"/>
              </a:rPr>
              <a:t>k</a:t>
            </a:r>
            <a:r>
              <a:rPr lang="en-US" dirty="0">
                <a:sym typeface="Symbol" charset="2"/>
              </a:rPr>
              <a:t>}</a:t>
            </a:r>
          </a:p>
          <a:p>
            <a:pPr lvl="1">
              <a:buFont typeface="Symbol" charset="2"/>
              <a:buChar char="º"/>
            </a:pPr>
            <a:r>
              <a:rPr lang="en-US" dirty="0">
                <a:sym typeface="Symbol" charset="2"/>
              </a:rPr>
              <a:t>{111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&lt;1</a:t>
            </a:r>
            <a:r>
              <a:rPr lang="en-US" dirty="0">
                <a:sym typeface="Symbol" charset="2"/>
              </a:rPr>
              <a:t>k</a:t>
            </a:r>
            <a:r>
              <a:rPr lang="en-US" dirty="0" smtClean="0">
                <a:sym typeface="Symbol" charset="2"/>
              </a:rPr>
              <a:t>}   </a:t>
            </a:r>
            <a:r>
              <a:rPr lang="en-US" dirty="0" err="1" smtClean="0">
                <a:sym typeface="Symbol" charset="2"/>
              </a:rPr>
              <a:t>i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:= </a:t>
            </a:r>
            <a:r>
              <a:rPr lang="en-US" dirty="0" smtClean="0">
                <a:sym typeface="Symbol" charset="2"/>
              </a:rPr>
              <a:t>1  {</a:t>
            </a:r>
            <a:r>
              <a:rPr lang="en-US" dirty="0">
                <a:sym typeface="Symbol" charset="2"/>
              </a:rPr>
              <a:t>i 11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</a:t>
            </a:r>
            <a:r>
              <a:rPr lang="en-US" sz="2400" baseline="-25000" dirty="0" err="1">
                <a:sym typeface="Symbol" charset="2"/>
              </a:rPr>
              <a:t>i</a:t>
            </a:r>
            <a:r>
              <a:rPr lang="en-US" dirty="0" err="1">
                <a:sym typeface="Symbol" charset="2"/>
              </a:rPr>
              <a:t>k</a:t>
            </a:r>
            <a:r>
              <a:rPr lang="en-US" dirty="0">
                <a:sym typeface="Symbol" charset="2"/>
              </a:rPr>
              <a:t>}</a:t>
            </a:r>
            <a:endParaRPr lang="en-US" dirty="0" smtClean="0">
              <a:sym typeface="Symbol" charset="2"/>
            </a:endParaRPr>
          </a:p>
          <a:p>
            <a:pPr lvl="1">
              <a:buFont typeface="Symbol" charset="2"/>
              <a:buChar char="º"/>
            </a:pPr>
            <a:r>
              <a:rPr lang="en-US" dirty="0" smtClean="0">
                <a:sym typeface="Symbol" charset="2"/>
              </a:rPr>
              <a:t>{              sum</a:t>
            </a:r>
            <a:r>
              <a:rPr lang="en-US" dirty="0">
                <a:sym typeface="Symbol" charset="2"/>
              </a:rPr>
              <a:t>=0}</a:t>
            </a:r>
            <a:r>
              <a:rPr lang="en-US" dirty="0" smtClean="0">
                <a:sym typeface="Symbol" charset="2"/>
              </a:rPr>
              <a:t>                </a:t>
            </a:r>
            <a:r>
              <a:rPr lang="en-US" dirty="0" err="1" smtClean="0">
                <a:sym typeface="Symbol" charset="2"/>
              </a:rPr>
              <a:t>i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:= </a:t>
            </a:r>
            <a:r>
              <a:rPr lang="en-US" dirty="0" smtClean="0">
                <a:sym typeface="Symbol" charset="2"/>
              </a:rPr>
              <a:t>1  {</a:t>
            </a:r>
            <a:r>
              <a:rPr lang="en-US" dirty="0">
                <a:sym typeface="Symbol" charset="2"/>
              </a:rPr>
              <a:t>i 11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>
                <a:sym typeface="Symbol" charset="2"/>
              </a:rPr>
              <a:t> 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sz="2400" baseline="-25000" dirty="0">
                <a:sym typeface="Symbol" charset="2"/>
              </a:rPr>
              <a:t>0 </a:t>
            </a:r>
            <a:r>
              <a:rPr lang="en-US" sz="2400" baseline="-25000" dirty="0" err="1">
                <a:sym typeface="Symbol" charset="2"/>
              </a:rPr>
              <a:t>k</a:t>
            </a:r>
            <a:r>
              <a:rPr lang="en-US" sz="2400" baseline="-25000" dirty="0">
                <a:sym typeface="Symbol" charset="2"/>
              </a:rPr>
              <a:t>&lt;</a:t>
            </a:r>
            <a:r>
              <a:rPr lang="en-US" sz="2400" baseline="-25000" dirty="0" err="1">
                <a:sym typeface="Symbol" charset="2"/>
              </a:rPr>
              <a:t>i</a:t>
            </a:r>
            <a:r>
              <a:rPr lang="en-US" dirty="0" err="1">
                <a:sym typeface="Symbol" charset="2"/>
              </a:rPr>
              <a:t>k</a:t>
            </a:r>
            <a:r>
              <a:rPr lang="en-US" dirty="0">
                <a:sym typeface="Symbol" charset="2"/>
              </a:rPr>
              <a:t>}</a:t>
            </a:r>
          </a:p>
          <a:p>
            <a:pPr>
              <a:buFont typeface="Symbol" charset="2"/>
              <a:buNone/>
            </a:pPr>
            <a:r>
              <a:rPr lang="en-US" dirty="0">
                <a:sym typeface="Symbol" charset="2"/>
              </a:rPr>
              <a:t>Another rule of assignment application</a:t>
            </a:r>
          </a:p>
          <a:p>
            <a:pPr lvl="1">
              <a:buFont typeface="Symbol" charset="2"/>
              <a:buNone/>
            </a:pPr>
            <a:r>
              <a:rPr lang="en-US" dirty="0">
                <a:sym typeface="Symbol" charset="2"/>
              </a:rPr>
              <a:t>{sum=0 [0/sum]}</a:t>
            </a:r>
            <a:r>
              <a:rPr lang="en-US" dirty="0" smtClean="0">
                <a:sym typeface="Symbol" charset="2"/>
              </a:rPr>
              <a:t>  sum </a:t>
            </a:r>
            <a:r>
              <a:rPr lang="en-US" dirty="0">
                <a:sym typeface="Symbol" charset="2"/>
              </a:rPr>
              <a:t>:= 0</a:t>
            </a:r>
            <a:r>
              <a:rPr lang="en-US" dirty="0" smtClean="0">
                <a:sym typeface="Symbol" charset="2"/>
              </a:rPr>
              <a:t>  {</a:t>
            </a:r>
            <a:r>
              <a:rPr lang="en-US" dirty="0">
                <a:sym typeface="Symbol" charset="2"/>
              </a:rPr>
              <a:t>sum=0} </a:t>
            </a:r>
            <a:endParaRPr lang="en-US" dirty="0" smtClean="0">
              <a:sym typeface="Symbol" charset="2"/>
            </a:endParaRPr>
          </a:p>
          <a:p>
            <a:pPr lvl="1">
              <a:buFont typeface="Symbol" charset="2"/>
              <a:buNone/>
            </a:pPr>
            <a:r>
              <a:rPr lang="en-US" dirty="0" smtClean="0">
                <a:sym typeface="Symbol" charset="2"/>
              </a:rPr>
              <a:t>                    {</a:t>
            </a:r>
            <a:r>
              <a:rPr lang="en-US" dirty="0">
                <a:sym typeface="Symbol" charset="2"/>
              </a:rPr>
              <a:t>0=0}</a:t>
            </a:r>
            <a:r>
              <a:rPr lang="en-US" dirty="0" smtClean="0">
                <a:sym typeface="Symbol" charset="2"/>
              </a:rPr>
              <a:t>  sum </a:t>
            </a:r>
            <a:r>
              <a:rPr lang="en-US" dirty="0">
                <a:sym typeface="Symbol" charset="2"/>
              </a:rPr>
              <a:t>:= 0</a:t>
            </a:r>
            <a:r>
              <a:rPr lang="en-US" dirty="0" smtClean="0">
                <a:sym typeface="Symbol" charset="2"/>
              </a:rPr>
              <a:t>   {</a:t>
            </a:r>
            <a:r>
              <a:rPr lang="en-US" dirty="0">
                <a:sym typeface="Symbol" charset="2"/>
              </a:rPr>
              <a:t>sum=0} </a:t>
            </a:r>
            <a:endParaRPr lang="en-US" dirty="0" smtClean="0">
              <a:sym typeface="Symbol" charset="2"/>
            </a:endParaRPr>
          </a:p>
          <a:p>
            <a:pPr lvl="1">
              <a:buFont typeface="Symbol" charset="2"/>
              <a:buNone/>
            </a:pPr>
            <a:r>
              <a:rPr lang="en-US" dirty="0" smtClean="0">
                <a:sym typeface="Symbol" charset="2"/>
              </a:rPr>
              <a:t>                   {</a:t>
            </a:r>
            <a:r>
              <a:rPr lang="en-US" dirty="0">
                <a:sym typeface="Symbol" charset="2"/>
              </a:rPr>
              <a:t>true}</a:t>
            </a:r>
            <a:r>
              <a:rPr lang="en-US" dirty="0" smtClean="0">
                <a:sym typeface="Symbol" charset="2"/>
              </a:rPr>
              <a:t>  sum </a:t>
            </a:r>
            <a:r>
              <a:rPr lang="en-US" dirty="0">
                <a:sym typeface="Symbol" charset="2"/>
              </a:rPr>
              <a:t>:= 0</a:t>
            </a:r>
            <a:r>
              <a:rPr lang="en-US" dirty="0" smtClean="0">
                <a:sym typeface="Symbol" charset="2"/>
              </a:rPr>
              <a:t>   {</a:t>
            </a:r>
            <a:r>
              <a:rPr lang="en-US" dirty="0">
                <a:sym typeface="Symbol" charset="2"/>
              </a:rPr>
              <a:t>sum=0}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06B27-61FC-8C49-902E-E416BB150A59}" type="slidenum">
              <a:rPr lang="en-US" altLang="zh-CN"/>
              <a:pPr/>
              <a:t>39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example (6)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combining the previous results with rule of sequential composition we get:</a:t>
            </a:r>
          </a:p>
          <a:p>
            <a:pPr lvl="1">
              <a:buFont typeface="Arial" charset="0"/>
              <a:buNone/>
            </a:pPr>
            <a:endParaRPr lang="en-US" dirty="0">
              <a:sym typeface="Symbol" charset="2"/>
            </a:endParaRP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0" y="2133601"/>
            <a:ext cx="6654486" cy="193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{true}</a:t>
            </a:r>
            <a:r>
              <a:rPr lang="en-US" sz="2000" dirty="0" smtClean="0">
                <a:sym typeface="Symbol" charset="2"/>
              </a:rPr>
              <a:t> </a:t>
            </a:r>
          </a:p>
          <a:p>
            <a:pPr lvl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        </a:t>
            </a:r>
            <a:r>
              <a:rPr lang="en-US" sz="2000" dirty="0" smtClean="0"/>
              <a:t>sum</a:t>
            </a:r>
            <a:r>
              <a:rPr lang="en-US" sz="2000" dirty="0"/>
              <a:t>:=0; </a:t>
            </a:r>
            <a:r>
              <a:rPr lang="en-US" sz="2000" dirty="0" err="1"/>
              <a:t>i</a:t>
            </a:r>
            <a:r>
              <a:rPr lang="en-US" sz="2000" dirty="0"/>
              <a:t>:=1; while (</a:t>
            </a:r>
            <a:r>
              <a:rPr lang="en-US" sz="2000" dirty="0" err="1"/>
              <a:t>i</a:t>
            </a:r>
            <a:r>
              <a:rPr lang="en-US" sz="2000" dirty="0"/>
              <a:t> &lt;=10) do (sum:=</a:t>
            </a:r>
            <a:r>
              <a:rPr lang="en-US" sz="2000" dirty="0" err="1"/>
              <a:t>sum+i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:=i+1)</a:t>
            </a:r>
            <a:r>
              <a:rPr lang="en-US" sz="2000" dirty="0" smtClean="0"/>
              <a:t> </a:t>
            </a:r>
          </a:p>
          <a:p>
            <a:pPr lvl="1">
              <a:spcBef>
                <a:spcPct val="20000"/>
              </a:spcBef>
            </a:pPr>
            <a:r>
              <a:rPr lang="en-US" sz="2000" dirty="0" smtClean="0"/>
              <a:t>{</a:t>
            </a:r>
            <a:r>
              <a:rPr lang="en-US" sz="2000" dirty="0">
                <a:sym typeface="Symbol" charset="2"/>
              </a:rPr>
              <a:t>sum=</a:t>
            </a:r>
            <a:r>
              <a:rPr lang="en-US" sz="2800" dirty="0">
                <a:sym typeface="Symbol" charset="2"/>
              </a:rPr>
              <a:t></a:t>
            </a:r>
            <a:r>
              <a:rPr lang="en-US" baseline="-25000" dirty="0">
                <a:sym typeface="Symbol" charset="2"/>
              </a:rPr>
              <a:t>0 </a:t>
            </a:r>
            <a:r>
              <a:rPr lang="en-US" baseline="-25000" dirty="0" err="1">
                <a:sym typeface="Symbol" charset="2"/>
              </a:rPr>
              <a:t>k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baseline="-25000" dirty="0" err="1">
                <a:sym typeface="Symbol" charset="2"/>
              </a:rPr>
              <a:t></a:t>
            </a:r>
            <a:r>
              <a:rPr lang="en-US" baseline="-25000" dirty="0">
                <a:sym typeface="Symbol" charset="2"/>
              </a:rPr>
              <a:t> 10</a:t>
            </a:r>
            <a:r>
              <a:rPr lang="en-US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k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/>
              <a:t>}</a:t>
            </a:r>
          </a:p>
          <a:p>
            <a:pPr lvl="1">
              <a:spcBef>
                <a:spcPct val="20000"/>
              </a:spcBef>
            </a:pPr>
            <a:endParaRPr lang="en-US" sz="20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CDEC8-9AE5-B74F-8D46-8FF5D28E3A3B}" type="slidenum">
              <a:rPr lang="en-US" altLang="zh-CN"/>
              <a:pPr/>
              <a:t>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Semantics of programming languages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990600"/>
            <a:ext cx="8408988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Basic components to describe programming languages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Syntax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Semantics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Syntax is described by a grammar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 </a:t>
            </a:r>
            <a:r>
              <a:rPr lang="en-US" altLang="zh-CN" sz="1600" dirty="0">
                <a:ea typeface="宋体" charset="-122"/>
                <a:cs typeface="宋体" charset="-122"/>
              </a:rPr>
              <a:t>a grammar is a 4-tuple (</a:t>
            </a:r>
            <a:r>
              <a:rPr lang="en-US" altLang="zh-CN" sz="1600" dirty="0" err="1">
                <a:ea typeface="宋体" charset="-122"/>
                <a:cs typeface="宋体" charset="-122"/>
              </a:rPr>
              <a:t>T,N,P,s</a:t>
            </a:r>
            <a:r>
              <a:rPr lang="en-US" altLang="zh-CN" sz="1600" dirty="0">
                <a:ea typeface="宋体" charset="-122"/>
                <a:cs typeface="宋体" charset="-122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charset="-122"/>
                <a:cs typeface="宋体" charset="-122"/>
              </a:rPr>
              <a:t>T: a set of symbols (terminals)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charset="-122"/>
                <a:cs typeface="宋体" charset="-122"/>
              </a:rPr>
              <a:t>N: a set of non-terminals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 err="1">
                <a:ea typeface="宋体" charset="-122"/>
                <a:cs typeface="宋体" charset="-122"/>
              </a:rPr>
              <a:t>s</a:t>
            </a:r>
            <a:r>
              <a:rPr lang="en-US" altLang="zh-CN" sz="1600" dirty="0">
                <a:ea typeface="宋体" charset="-122"/>
                <a:cs typeface="宋体" charset="-122"/>
              </a:rPr>
              <a:t> </a:t>
            </a:r>
            <a:r>
              <a:rPr lang="en-US" altLang="zh-CN" sz="1600" dirty="0" err="1">
                <a:ea typeface="宋体" charset="-122"/>
                <a:cs typeface="宋体" charset="-122"/>
                <a:sym typeface="Symbol" charset="2"/>
              </a:rPr>
              <a:t></a:t>
            </a:r>
            <a:r>
              <a:rPr lang="en-US" altLang="zh-CN" sz="1600" dirty="0">
                <a:ea typeface="宋体" charset="-122"/>
                <a:cs typeface="宋体" charset="-122"/>
                <a:sym typeface="Symbol" charset="2"/>
              </a:rPr>
              <a:t> </a:t>
            </a:r>
            <a:r>
              <a:rPr lang="en-US" altLang="zh-CN" sz="1600" dirty="0">
                <a:ea typeface="宋体" charset="-122"/>
                <a:cs typeface="宋体" charset="-122"/>
              </a:rPr>
              <a:t>N: starting non-terminal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charset="-122"/>
                <a:cs typeface="宋体" charset="-122"/>
              </a:rPr>
              <a:t>P: a set of productions</a:t>
            </a:r>
          </a:p>
          <a:p>
            <a:pPr lvl="3">
              <a:lnSpc>
                <a:spcPct val="80000"/>
              </a:lnSpc>
            </a:pPr>
            <a:r>
              <a:rPr lang="en-US" sz="1400" dirty="0"/>
              <a:t>a production has form: </a:t>
            </a:r>
            <a:r>
              <a:rPr lang="en-US" sz="1400" dirty="0">
                <a:latin typeface="Symbol" charset="2"/>
              </a:rPr>
              <a:t>a</a:t>
            </a:r>
            <a:r>
              <a:rPr lang="en-US" sz="1400" dirty="0"/>
              <a:t> </a:t>
            </a:r>
            <a:r>
              <a:rPr lang="en-US" sz="1400" dirty="0" err="1">
                <a:sym typeface="Wingdings" charset="2"/>
              </a:rPr>
              <a:t></a:t>
            </a:r>
            <a:r>
              <a:rPr lang="en-US" sz="1400" dirty="0">
                <a:sym typeface="Wingdings" charset="2"/>
              </a:rPr>
              <a:t> </a:t>
            </a:r>
            <a:r>
              <a:rPr lang="en-US" sz="1400" dirty="0" err="1">
                <a:latin typeface="Symbol" charset="2"/>
                <a:sym typeface="Wingdings" charset="2"/>
              </a:rPr>
              <a:t>b</a:t>
            </a:r>
            <a:r>
              <a:rPr lang="en-US" sz="1400" dirty="0">
                <a:latin typeface="Symbol" charset="2"/>
                <a:sym typeface="Wingdings" charset="2"/>
              </a:rPr>
              <a:t> (</a:t>
            </a:r>
            <a:r>
              <a:rPr lang="en-US" sz="1400" dirty="0">
                <a:latin typeface="Symbol" charset="2"/>
              </a:rPr>
              <a:t>a</a:t>
            </a:r>
            <a:r>
              <a:rPr lang="en-US" sz="1400" dirty="0">
                <a:latin typeface="Symbol" charset="2"/>
                <a:sym typeface="Wingdings" charset="2"/>
              </a:rPr>
              <a:t>, </a:t>
            </a:r>
            <a:r>
              <a:rPr lang="en-US" sz="1400" dirty="0" err="1">
                <a:latin typeface="Symbol" charset="2"/>
                <a:sym typeface="Wingdings" charset="2"/>
              </a:rPr>
              <a:t>b</a:t>
            </a:r>
            <a:r>
              <a:rPr lang="en-US" sz="1400" dirty="0">
                <a:latin typeface="Symbol" charset="2"/>
                <a:sym typeface="Wingdings" charset="2"/>
              </a:rPr>
              <a:t> </a:t>
            </a:r>
            <a:r>
              <a:rPr lang="en-US" sz="1400" dirty="0" err="1">
                <a:latin typeface="Symbol" charset="2"/>
                <a:sym typeface="Symbol" charset="2"/>
              </a:rPr>
              <a:t></a:t>
            </a:r>
            <a:r>
              <a:rPr lang="en-US" sz="1400" dirty="0">
                <a:latin typeface="Symbol" charset="2"/>
                <a:sym typeface="Symbol" charset="2"/>
              </a:rPr>
              <a:t> </a:t>
            </a:r>
            <a:r>
              <a:rPr lang="en-US" sz="1400" dirty="0">
                <a:latin typeface="Symbol" charset="2"/>
                <a:sym typeface="Wingdings" charset="2"/>
              </a:rPr>
              <a:t>T </a:t>
            </a:r>
            <a:r>
              <a:rPr lang="en-US" sz="1400" dirty="0" err="1">
                <a:latin typeface="Symbol" charset="2"/>
                <a:sym typeface="Symbol" charset="2"/>
              </a:rPr>
              <a:t></a:t>
            </a:r>
            <a:r>
              <a:rPr lang="en-US" sz="1400" dirty="0">
                <a:latin typeface="Symbol" charset="2"/>
                <a:sym typeface="Wingdings" charset="2"/>
              </a:rPr>
              <a:t> N)</a:t>
            </a:r>
          </a:p>
          <a:p>
            <a:pPr lvl="3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There are many approaches to providing formal semantics to a programming language: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Operational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Denotational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Axiomatic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Algebraic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BF6-942F-5645-92DC-4F455F47A1E2}" type="slidenum">
              <a:rPr lang="en-US" altLang="zh-CN"/>
              <a:pPr/>
              <a:t>40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in Proving Programs Correct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Finding a loop invariant that is strong enough to prove the property  we are interested in can be difficult</a:t>
            </a:r>
          </a:p>
          <a:p>
            <a:r>
              <a:rPr lang="en-US"/>
              <a:t>Also, note that we did not prove that the loop will terminate</a:t>
            </a:r>
          </a:p>
          <a:p>
            <a:pPr lvl="1"/>
            <a:r>
              <a:rPr lang="en-US"/>
              <a:t>To prove total correctness we also have to prove that the loop terminates</a:t>
            </a:r>
          </a:p>
          <a:p>
            <a:r>
              <a:rPr lang="en-US"/>
              <a:t>Things get more complicated when there are procedures and recursion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9095C-48A4-A64F-8539-6E1136162C0E}" type="slidenum">
              <a:rPr lang="en-US" altLang="zh-CN"/>
              <a:pPr/>
              <a:t>41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in Proving Programs Correct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Hoare Logic is a formalism for reasoning about correctness about programs</a:t>
            </a:r>
          </a:p>
          <a:p>
            <a:r>
              <a:rPr lang="en-US" sz="2000"/>
              <a:t>Developing proof of correctness using this formalism is another issue</a:t>
            </a:r>
          </a:p>
          <a:p>
            <a:r>
              <a:rPr lang="en-US" sz="2000"/>
              <a:t>In general proving correctness about programs is uncomputable</a:t>
            </a:r>
          </a:p>
          <a:p>
            <a:pPr lvl="1"/>
            <a:r>
              <a:rPr lang="en-US" sz="1800"/>
              <a:t>For example determining that a program terminates is uncomputable</a:t>
            </a:r>
          </a:p>
          <a:p>
            <a:r>
              <a:rPr lang="en-US" sz="2000"/>
              <a:t>This means that there is no automatic way of generating these proofs</a:t>
            </a:r>
          </a:p>
          <a:p>
            <a:r>
              <a:rPr lang="en-US" sz="2000"/>
              <a:t>Still Hoare’s formalism is useful for reasoning about programs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did not realize that the success of tests is that they test the programmer, not the program.”</a:t>
            </a:r>
          </a:p>
          <a:p>
            <a:pPr lvl="1"/>
            <a:r>
              <a:rPr lang="en-US" dirty="0" smtClean="0"/>
              <a:t>C.A.R. Hoare, 2009, CACM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A666C-2EAA-7C4D-A150-2551FE6D5AFC}" type="slidenum">
              <a:rPr lang="en-US" altLang="zh-CN" smtClean="0"/>
              <a:pPr/>
              <a:t>42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A666C-2EAA-7C4D-A150-2551FE6D5AFC}" type="slidenum">
              <a:rPr lang="en-US" altLang="zh-CN" smtClean="0"/>
              <a:pPr/>
              <a:t>5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21920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Algebraic specification of Stack and Queue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838201" y="990600"/>
            <a:ext cx="3848100" cy="5257800"/>
          </a:xfrm>
          <a:prstGeom prst="rect">
            <a:avLst/>
          </a:prstGeom>
          <a:solidFill>
            <a:srgbClr val="EBEB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sorts: QUEUE, INT, BOOLEAN</a:t>
            </a:r>
          </a:p>
          <a:p>
            <a:pPr marL="236538" marR="0" lvl="0" indent="-236538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operations: 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new: --&gt; QUEUE 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add: QUEUE x INT --&gt; QUEUE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empty: QUEUE --&gt; BOOLEAN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del: QUEUE --&gt; QUEUE 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head: QUEUE --&gt; INT U { error }</a:t>
            </a:r>
          </a:p>
          <a:p>
            <a:pPr marL="236538" marR="0" lvl="0" indent="-236538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Semantics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empty(new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()=true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emtpty(add(q,i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))=false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del(New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())=error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del(add(q,i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))=if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empty(q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)) then new() else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add(del(q),i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head(new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())=error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head(add(q,i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))=if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empty(q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)) then i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	else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head(q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838701" y="990600"/>
            <a:ext cx="3848100" cy="5257800"/>
          </a:xfrm>
          <a:prstGeom prst="rect">
            <a:avLst/>
          </a:prstGeom>
          <a:solidFill>
            <a:srgbClr val="D7D7D7">
              <a:alpha val="6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sorts: STACK, INT, BOOLEAN</a:t>
            </a:r>
          </a:p>
          <a:p>
            <a:pPr marL="236538" marR="0" lvl="0" indent="-236538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operations: 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new: --&gt; STACK 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push: STACK x INT --&gt; STACK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empty: STACK --&gt; BOOLEAN 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pop: STACK --&gt; STACK 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top: STACK --&gt; INT U { error } </a:t>
            </a:r>
          </a:p>
          <a:p>
            <a:pPr marL="236538" marR="0" lvl="0" indent="-236538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Semantics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empty(new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()) = true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empty(push(S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, i)) = false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pop(new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()) = error 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pop(push(S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, i)) = S 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top(new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()) = error</a:t>
            </a:r>
          </a:p>
          <a:p>
            <a:pPr marL="633413" marR="0" lvl="1" indent="-1889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top(push(S,i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)) = i </a:t>
            </a:r>
          </a:p>
          <a:p>
            <a:pPr marL="236538" marR="0" lvl="0" indent="-236538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9D0A7-2519-2E45-9764-03268E57A921}" type="slidenum">
              <a:rPr lang="en-US" altLang="zh-CN"/>
              <a:pPr/>
              <a:t>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Axiomatic system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CA" sz="2000" dirty="0"/>
              <a:t>An axiomatic system is any set of axioms from which some or all axioms can be used in conjunction to logically derive theorems. </a:t>
            </a:r>
          </a:p>
          <a:p>
            <a:pPr marL="787400" lvl="1" indent="-381000">
              <a:lnSpc>
                <a:spcPct val="90000"/>
              </a:lnSpc>
            </a:pPr>
            <a:r>
              <a:rPr lang="en-CA" sz="1800" dirty="0"/>
              <a:t>E.g. Euclidean geometry</a:t>
            </a:r>
          </a:p>
          <a:p>
            <a:pPr marL="787400" lvl="1" indent="-381000">
              <a:lnSpc>
                <a:spcPct val="90000"/>
              </a:lnSpc>
            </a:pPr>
            <a:r>
              <a:rPr lang="en-CA" sz="1800" dirty="0"/>
              <a:t>Axiom: accepted unproved statement</a:t>
            </a:r>
          </a:p>
          <a:p>
            <a:pPr marL="457200" indent="-457200">
              <a:lnSpc>
                <a:spcPct val="90000"/>
              </a:lnSpc>
            </a:pPr>
            <a:r>
              <a:rPr lang="en-CA" sz="2000" dirty="0"/>
              <a:t>It consists of </a:t>
            </a:r>
          </a:p>
          <a:p>
            <a:pPr marL="787400" lvl="1" indent="-381000">
              <a:lnSpc>
                <a:spcPct val="90000"/>
              </a:lnSpc>
            </a:pPr>
            <a:r>
              <a:rPr lang="en-CA" sz="1800" dirty="0"/>
              <a:t>A grammar, i.e. a way of constructing well-formed formulae out of the symbols, such that it is possible to find a decision procedure for deciding whether a formula is a well-formed formula (</a:t>
            </a:r>
            <a:r>
              <a:rPr lang="en-CA" sz="1800" dirty="0" err="1"/>
              <a:t>wff</a:t>
            </a:r>
            <a:r>
              <a:rPr lang="en-CA" sz="1800" dirty="0"/>
              <a:t>) or not. </a:t>
            </a:r>
          </a:p>
          <a:p>
            <a:pPr marL="787400" lvl="1" indent="-381000">
              <a:lnSpc>
                <a:spcPct val="90000"/>
              </a:lnSpc>
            </a:pPr>
            <a:r>
              <a:rPr lang="en-CA" sz="1800" dirty="0"/>
              <a:t>A set of axioms or axiom schemata: each axiom has to be a </a:t>
            </a:r>
            <a:r>
              <a:rPr lang="en-CA" sz="1800" dirty="0" err="1"/>
              <a:t>wff</a:t>
            </a:r>
            <a:r>
              <a:rPr lang="en-CA" sz="1800" dirty="0"/>
              <a:t>. </a:t>
            </a:r>
          </a:p>
          <a:p>
            <a:pPr marL="787400" lvl="1" indent="-381000">
              <a:lnSpc>
                <a:spcPct val="90000"/>
              </a:lnSpc>
            </a:pPr>
            <a:r>
              <a:rPr lang="en-CA" sz="1800" dirty="0"/>
              <a:t>A set of inference rules. </a:t>
            </a:r>
          </a:p>
          <a:p>
            <a:pPr marL="787400" lvl="1" indent="-381000">
              <a:lnSpc>
                <a:spcPct val="90000"/>
              </a:lnSpc>
            </a:pPr>
            <a:r>
              <a:rPr lang="en-CA" sz="1800" dirty="0"/>
              <a:t>A set of theorems. This set includes all the axioms, plus all </a:t>
            </a:r>
            <a:r>
              <a:rPr lang="en-CA" sz="1800" dirty="0" err="1"/>
              <a:t>wffs</a:t>
            </a:r>
            <a:r>
              <a:rPr lang="en-CA" sz="1800" dirty="0"/>
              <a:t> which can be derived from previously-derived theorems by means of rules of inference. </a:t>
            </a:r>
          </a:p>
          <a:p>
            <a:pPr marL="1181100" lvl="2" indent="-381000">
              <a:lnSpc>
                <a:spcPct val="90000"/>
              </a:lnSpc>
            </a:pPr>
            <a:r>
              <a:rPr lang="en-CA" sz="1800" dirty="0"/>
              <a:t>Unlike the grammar for </a:t>
            </a:r>
            <a:r>
              <a:rPr lang="en-CA" sz="1800" dirty="0" err="1"/>
              <a:t>wffs</a:t>
            </a:r>
            <a:r>
              <a:rPr lang="en-CA" sz="1800" dirty="0"/>
              <a:t>, there is no guarantee that there will be a decision procedure for deciding whether a given </a:t>
            </a:r>
            <a:r>
              <a:rPr lang="en-CA" sz="1800" dirty="0" err="1"/>
              <a:t>wff</a:t>
            </a:r>
            <a:r>
              <a:rPr lang="en-CA" sz="1800" dirty="0"/>
              <a:t> is a theorem or not.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EBB9B-CEE3-E244-8001-ACC4F50EC24E}" type="slidenum">
              <a:rPr lang="en-US" altLang="zh-CN"/>
              <a:pPr/>
              <a:t>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The programming language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9" y="990600"/>
            <a:ext cx="8126412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/>
              <a:t>A simple </a:t>
            </a:r>
            <a:r>
              <a:rPr lang="en-US" sz="2000"/>
              <a:t>language</a:t>
            </a:r>
            <a:r>
              <a:rPr lang="fr-FR" sz="2000"/>
              <a:t>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fr-FR" sz="1800"/>
              <a:t>W ::= V := T</a:t>
            </a:r>
            <a:endParaRPr lang="en-CA" sz="180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CA" sz="1800"/>
              <a:t>W ::= if B then W else W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CA" sz="1800"/>
              <a:t>W ::= while B do W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CA" sz="1800"/>
              <a:t>W ::= W ; W</a:t>
            </a:r>
          </a:p>
          <a:p>
            <a:pPr>
              <a:lnSpc>
                <a:spcPct val="80000"/>
              </a:lnSpc>
            </a:pPr>
            <a:r>
              <a:rPr lang="en-CA" sz="2000"/>
              <a:t>An idealized, but nonetheless quite powerful, programming language.</a:t>
            </a:r>
            <a:r>
              <a:rPr lang="en-US" sz="2000"/>
              <a:t> </a:t>
            </a:r>
          </a:p>
          <a:p>
            <a:pPr>
              <a:lnSpc>
                <a:spcPct val="80000"/>
              </a:lnSpc>
            </a:pPr>
            <a:r>
              <a:rPr lang="en-US" sz="2000"/>
              <a:t>Remember that any program can be represented using these basic language constructs. </a:t>
            </a:r>
          </a:p>
        </p:txBody>
      </p:sp>
      <p:grpSp>
        <p:nvGrpSpPr>
          <p:cNvPr id="331780" name="Group 4"/>
          <p:cNvGrpSpPr>
            <a:grpSpLocks/>
          </p:cNvGrpSpPr>
          <p:nvPr/>
        </p:nvGrpSpPr>
        <p:grpSpPr bwMode="auto">
          <a:xfrm>
            <a:off x="7086602" y="4343400"/>
            <a:ext cx="1645212" cy="2286000"/>
            <a:chOff x="576" y="1344"/>
            <a:chExt cx="1531" cy="2448"/>
          </a:xfrm>
        </p:grpSpPr>
        <p:sp>
          <p:nvSpPr>
            <p:cNvPr id="331781" name="Line 5"/>
            <p:cNvSpPr>
              <a:spLocks noChangeShapeType="1"/>
            </p:cNvSpPr>
            <p:nvPr/>
          </p:nvSpPr>
          <p:spPr bwMode="auto">
            <a:xfrm>
              <a:off x="1440" y="34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82" name="AutoShape 6"/>
            <p:cNvSpPr>
              <a:spLocks noChangeArrowheads="1"/>
            </p:cNvSpPr>
            <p:nvPr/>
          </p:nvSpPr>
          <p:spPr bwMode="auto">
            <a:xfrm>
              <a:off x="1152" y="2112"/>
              <a:ext cx="48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2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31783" name="Rectangle 7"/>
            <p:cNvSpPr>
              <a:spLocks noChangeArrowheads="1"/>
            </p:cNvSpPr>
            <p:nvPr/>
          </p:nvSpPr>
          <p:spPr bwMode="auto">
            <a:xfrm>
              <a:off x="768" y="2736"/>
              <a:ext cx="38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2"/>
                  </a:solidFill>
                  <a:latin typeface="Arial" charset="0"/>
                </a:rPr>
                <a:t>S</a:t>
              </a:r>
              <a:endParaRPr lang="en-US" baseline="-250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331784" name="Line 8"/>
            <p:cNvSpPr>
              <a:spLocks noChangeShapeType="1"/>
            </p:cNvSpPr>
            <p:nvPr/>
          </p:nvSpPr>
          <p:spPr bwMode="auto">
            <a:xfrm flipH="1">
              <a:off x="960" y="23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85" name="Line 9"/>
            <p:cNvSpPr>
              <a:spLocks noChangeShapeType="1"/>
            </p:cNvSpPr>
            <p:nvPr/>
          </p:nvSpPr>
          <p:spPr bwMode="auto">
            <a:xfrm>
              <a:off x="960" y="23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806" y="2034"/>
              <a:ext cx="363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Arial" charset="0"/>
                </a:rPr>
                <a:t>Y</a:t>
              </a:r>
            </a:p>
          </p:txBody>
        </p:sp>
        <p:sp>
          <p:nvSpPr>
            <p:cNvPr id="331787" name="Line 11"/>
            <p:cNvSpPr>
              <a:spLocks noChangeShapeType="1"/>
            </p:cNvSpPr>
            <p:nvPr/>
          </p:nvSpPr>
          <p:spPr bwMode="auto">
            <a:xfrm flipH="1">
              <a:off x="1632" y="23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1728" y="2065"/>
              <a:ext cx="379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Arial" charset="0"/>
                </a:rPr>
                <a:t>N</a:t>
              </a:r>
            </a:p>
          </p:txBody>
        </p:sp>
        <p:sp>
          <p:nvSpPr>
            <p:cNvPr id="331789" name="Line 13"/>
            <p:cNvSpPr>
              <a:spLocks noChangeShapeType="1"/>
            </p:cNvSpPr>
            <p:nvPr/>
          </p:nvSpPr>
          <p:spPr bwMode="auto">
            <a:xfrm>
              <a:off x="1392" y="134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90" name="Line 14"/>
            <p:cNvSpPr>
              <a:spLocks noChangeShapeType="1"/>
            </p:cNvSpPr>
            <p:nvPr/>
          </p:nvSpPr>
          <p:spPr bwMode="auto">
            <a:xfrm>
              <a:off x="960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91" name="Line 15"/>
            <p:cNvSpPr>
              <a:spLocks noChangeShapeType="1"/>
            </p:cNvSpPr>
            <p:nvPr/>
          </p:nvSpPr>
          <p:spPr bwMode="auto">
            <a:xfrm>
              <a:off x="576" y="345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92" name="Line 16"/>
            <p:cNvSpPr>
              <a:spLocks noChangeShapeType="1"/>
            </p:cNvSpPr>
            <p:nvPr/>
          </p:nvSpPr>
          <p:spPr bwMode="auto">
            <a:xfrm>
              <a:off x="1440" y="345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93" name="Line 17"/>
            <p:cNvSpPr>
              <a:spLocks noChangeShapeType="1"/>
            </p:cNvSpPr>
            <p:nvPr/>
          </p:nvSpPr>
          <p:spPr bwMode="auto">
            <a:xfrm>
              <a:off x="1824" y="2352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94" name="Line 18"/>
            <p:cNvSpPr>
              <a:spLocks noChangeShapeType="1"/>
            </p:cNvSpPr>
            <p:nvPr/>
          </p:nvSpPr>
          <p:spPr bwMode="auto">
            <a:xfrm>
              <a:off x="576" y="1920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95" name="Line 19"/>
            <p:cNvSpPr>
              <a:spLocks noChangeShapeType="1"/>
            </p:cNvSpPr>
            <p:nvPr/>
          </p:nvSpPr>
          <p:spPr bwMode="auto">
            <a:xfrm>
              <a:off x="576" y="192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1796" name="Group 20"/>
          <p:cNvGrpSpPr>
            <a:grpSpLocks/>
          </p:cNvGrpSpPr>
          <p:nvPr/>
        </p:nvGrpSpPr>
        <p:grpSpPr bwMode="auto">
          <a:xfrm>
            <a:off x="4038601" y="4114800"/>
            <a:ext cx="1828800" cy="2590800"/>
            <a:chOff x="956" y="1344"/>
            <a:chExt cx="1536" cy="2496"/>
          </a:xfrm>
        </p:grpSpPr>
        <p:sp>
          <p:nvSpPr>
            <p:cNvPr id="331797" name="Line 21"/>
            <p:cNvSpPr>
              <a:spLocks noChangeShapeType="1"/>
            </p:cNvSpPr>
            <p:nvPr/>
          </p:nvSpPr>
          <p:spPr bwMode="auto">
            <a:xfrm>
              <a:off x="1737" y="331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98" name="Line 22"/>
            <p:cNvSpPr>
              <a:spLocks noChangeShapeType="1"/>
            </p:cNvSpPr>
            <p:nvPr/>
          </p:nvSpPr>
          <p:spPr bwMode="auto">
            <a:xfrm>
              <a:off x="1724" y="134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1799" name="Group 23"/>
            <p:cNvGrpSpPr>
              <a:grpSpLocks/>
            </p:cNvGrpSpPr>
            <p:nvPr/>
          </p:nvGrpSpPr>
          <p:grpSpPr bwMode="auto">
            <a:xfrm>
              <a:off x="956" y="1892"/>
              <a:ext cx="1536" cy="1468"/>
              <a:chOff x="1008" y="1892"/>
              <a:chExt cx="1536" cy="1468"/>
            </a:xfrm>
          </p:grpSpPr>
          <p:sp>
            <p:nvSpPr>
              <p:cNvPr id="331800" name="Rectangle 24"/>
              <p:cNvSpPr>
                <a:spLocks noChangeArrowheads="1"/>
              </p:cNvSpPr>
              <p:nvPr/>
            </p:nvSpPr>
            <p:spPr bwMode="auto">
              <a:xfrm>
                <a:off x="2160" y="2592"/>
                <a:ext cx="384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  <a:latin typeface="Arial" charset="0"/>
                  </a:rPr>
                  <a:t>S</a:t>
                </a:r>
                <a:r>
                  <a:rPr lang="en-US" baseline="-25000">
                    <a:solidFill>
                      <a:schemeClr val="bg2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331801" name="AutoShape 25"/>
              <p:cNvSpPr>
                <a:spLocks noChangeArrowheads="1"/>
              </p:cNvSpPr>
              <p:nvPr/>
            </p:nvSpPr>
            <p:spPr bwMode="auto">
              <a:xfrm>
                <a:off x="1536" y="1968"/>
                <a:ext cx="48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31802" name="Rectangle 26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384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  <a:latin typeface="Arial" charset="0"/>
                  </a:rPr>
                  <a:t>S</a:t>
                </a:r>
                <a:r>
                  <a:rPr lang="en-US" baseline="-25000">
                    <a:solidFill>
                      <a:schemeClr val="bg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331803" name="Line 27"/>
              <p:cNvSpPr>
                <a:spLocks noChangeShapeType="1"/>
              </p:cNvSpPr>
              <p:nvPr/>
            </p:nvSpPr>
            <p:spPr bwMode="auto">
              <a:xfrm flipH="1">
                <a:off x="1152" y="220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804" name="Line 28"/>
              <p:cNvSpPr>
                <a:spLocks noChangeShapeType="1"/>
              </p:cNvSpPr>
              <p:nvPr/>
            </p:nvSpPr>
            <p:spPr bwMode="auto">
              <a:xfrm>
                <a:off x="1152" y="220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805" name="Text Box 29"/>
              <p:cNvSpPr txBox="1">
                <a:spLocks noChangeArrowheads="1"/>
              </p:cNvSpPr>
              <p:nvPr/>
            </p:nvSpPr>
            <p:spPr bwMode="auto">
              <a:xfrm>
                <a:off x="1191" y="1892"/>
                <a:ext cx="327" cy="4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 charset="0"/>
                  </a:rPr>
                  <a:t>Y</a:t>
                </a:r>
              </a:p>
            </p:txBody>
          </p:sp>
          <p:sp>
            <p:nvSpPr>
              <p:cNvPr id="331806" name="Line 30"/>
              <p:cNvSpPr>
                <a:spLocks noChangeShapeType="1"/>
              </p:cNvSpPr>
              <p:nvPr/>
            </p:nvSpPr>
            <p:spPr bwMode="auto">
              <a:xfrm flipH="1">
                <a:off x="2016" y="220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807" name="Text Box 31"/>
              <p:cNvSpPr txBox="1">
                <a:spLocks noChangeArrowheads="1"/>
              </p:cNvSpPr>
              <p:nvPr/>
            </p:nvSpPr>
            <p:spPr bwMode="auto">
              <a:xfrm>
                <a:off x="2112" y="1921"/>
                <a:ext cx="342" cy="4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Arial" charset="0"/>
                  </a:rPr>
                  <a:t>N</a:t>
                </a:r>
              </a:p>
            </p:txBody>
          </p:sp>
          <p:sp>
            <p:nvSpPr>
              <p:cNvPr id="331808" name="Line 32"/>
              <p:cNvSpPr>
                <a:spLocks noChangeShapeType="1"/>
              </p:cNvSpPr>
              <p:nvPr/>
            </p:nvSpPr>
            <p:spPr bwMode="auto">
              <a:xfrm>
                <a:off x="2400" y="220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809" name="Line 33"/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810" name="Line 34"/>
              <p:cNvSpPr>
                <a:spLocks noChangeShapeType="1"/>
              </p:cNvSpPr>
              <p:nvPr/>
            </p:nvSpPr>
            <p:spPr bwMode="auto">
              <a:xfrm>
                <a:off x="1152" y="3312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811" name="Oval 35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812" name="Line 36"/>
              <p:cNvSpPr>
                <a:spLocks noChangeShapeType="1"/>
              </p:cNvSpPr>
              <p:nvPr/>
            </p:nvSpPr>
            <p:spPr bwMode="auto">
              <a:xfrm>
                <a:off x="1824" y="3312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813" name="Line 37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31814" name="Group 38"/>
          <p:cNvGrpSpPr>
            <a:grpSpLocks/>
          </p:cNvGrpSpPr>
          <p:nvPr/>
        </p:nvGrpSpPr>
        <p:grpSpPr bwMode="auto">
          <a:xfrm>
            <a:off x="533400" y="5257800"/>
            <a:ext cx="2971800" cy="762000"/>
            <a:chOff x="192" y="3168"/>
            <a:chExt cx="1872" cy="480"/>
          </a:xfrm>
        </p:grpSpPr>
        <p:sp>
          <p:nvSpPr>
            <p:cNvPr id="331815" name="Rectangle 39"/>
            <p:cNvSpPr>
              <a:spLocks noChangeArrowheads="1"/>
            </p:cNvSpPr>
            <p:nvPr/>
          </p:nvSpPr>
          <p:spPr bwMode="auto">
            <a:xfrm>
              <a:off x="672" y="326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816" name="Rectangle 40"/>
            <p:cNvSpPr>
              <a:spLocks noChangeArrowheads="1"/>
            </p:cNvSpPr>
            <p:nvPr/>
          </p:nvSpPr>
          <p:spPr bwMode="auto">
            <a:xfrm>
              <a:off x="1248" y="326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817" name="Rectangle 41"/>
            <p:cNvSpPr>
              <a:spLocks noChangeArrowheads="1"/>
            </p:cNvSpPr>
            <p:nvPr/>
          </p:nvSpPr>
          <p:spPr bwMode="auto">
            <a:xfrm>
              <a:off x="480" y="3168"/>
              <a:ext cx="139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818" name="Line 42"/>
            <p:cNvSpPr>
              <a:spLocks noChangeShapeType="1"/>
            </p:cNvSpPr>
            <p:nvPr/>
          </p:nvSpPr>
          <p:spPr bwMode="auto">
            <a:xfrm>
              <a:off x="1632" y="3408"/>
              <a:ext cx="43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819" name="Line 43"/>
            <p:cNvSpPr>
              <a:spLocks noChangeShapeType="1"/>
            </p:cNvSpPr>
            <p:nvPr/>
          </p:nvSpPr>
          <p:spPr bwMode="auto">
            <a:xfrm>
              <a:off x="192" y="3408"/>
              <a:ext cx="48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820" name="Line 44"/>
            <p:cNvSpPr>
              <a:spLocks noChangeShapeType="1"/>
            </p:cNvSpPr>
            <p:nvPr/>
          </p:nvSpPr>
          <p:spPr bwMode="auto">
            <a:xfrm>
              <a:off x="1056" y="3408"/>
              <a:ext cx="1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1821" name="Text Box 45"/>
          <p:cNvSpPr txBox="1">
            <a:spLocks noChangeArrowheads="1"/>
          </p:cNvSpPr>
          <p:nvPr/>
        </p:nvSpPr>
        <p:spPr bwMode="auto">
          <a:xfrm>
            <a:off x="1295400" y="5486401"/>
            <a:ext cx="5230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Verdana" charset="0"/>
              </a:rPr>
              <a:t>S1</a:t>
            </a:r>
          </a:p>
        </p:txBody>
      </p:sp>
      <p:sp>
        <p:nvSpPr>
          <p:cNvPr id="331822" name="Text Box 46"/>
          <p:cNvSpPr txBox="1">
            <a:spLocks noChangeArrowheads="1"/>
          </p:cNvSpPr>
          <p:nvPr/>
        </p:nvSpPr>
        <p:spPr bwMode="auto">
          <a:xfrm>
            <a:off x="2286000" y="5486401"/>
            <a:ext cx="5230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Verdana" charset="0"/>
              </a:rPr>
              <a:t>S2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21" grpId="0"/>
      <p:bldP spid="3318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8D287-CFB0-1648-8AA3-30008C70E7DB}" type="slidenum">
              <a:rPr lang="en-US" altLang="zh-CN"/>
              <a:pPr/>
              <a:t>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Hoare Logic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assertions to describe program semantics</a:t>
            </a:r>
          </a:p>
          <a:p>
            <a:pPr lvl="1">
              <a:buFont typeface="Arial" charset="0"/>
              <a:buNone/>
            </a:pPr>
            <a:r>
              <a:rPr lang="en-US" dirty="0"/>
              <a:t>{x=0} </a:t>
            </a:r>
            <a:r>
              <a:rPr lang="en-US" dirty="0">
                <a:solidFill>
                  <a:srgbClr val="0000FF"/>
                </a:solidFill>
              </a:rPr>
              <a:t>x:=x+1 </a:t>
            </a:r>
            <a:r>
              <a:rPr lang="en-US" dirty="0"/>
              <a:t>{x=1}</a:t>
            </a:r>
          </a:p>
          <a:p>
            <a:r>
              <a:rPr lang="en-US" dirty="0"/>
              <a:t>Hoare Logic formalizes this idea</a:t>
            </a:r>
          </a:p>
          <a:p>
            <a:r>
              <a:rPr lang="en-US" dirty="0"/>
              <a:t>An Hoare  triple is in the following form:</a:t>
            </a:r>
          </a:p>
          <a:p>
            <a:pPr lvl="1"/>
            <a:r>
              <a:rPr lang="en-US" dirty="0"/>
              <a:t>{P} </a:t>
            </a: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/>
              <a:t>{Q}</a:t>
            </a:r>
          </a:p>
          <a:p>
            <a:pPr lvl="1">
              <a:buFont typeface="Arial" charset="0"/>
              <a:buNone/>
            </a:pPr>
            <a:r>
              <a:rPr lang="en-US" dirty="0"/>
              <a:t>where P and Q are assertions, and S is a program segment</a:t>
            </a:r>
          </a:p>
          <a:p>
            <a:r>
              <a:rPr lang="en-US" dirty="0"/>
              <a:t>{P}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 {Q} means “if we assume that P holds before S starts executing, then Q holds at the end of the execution of S”</a:t>
            </a:r>
          </a:p>
          <a:p>
            <a:pPr lvl="1"/>
            <a:r>
              <a:rPr lang="en-US" dirty="0"/>
              <a:t>I.e., if we </a:t>
            </a:r>
            <a:r>
              <a:rPr lang="en-US" i="1" dirty="0"/>
              <a:t>assume</a:t>
            </a:r>
            <a:r>
              <a:rPr lang="en-US" dirty="0"/>
              <a:t> P before execution of S, Q is </a:t>
            </a:r>
            <a:r>
              <a:rPr lang="en-US" i="1" dirty="0"/>
              <a:t>guaranteed </a:t>
            </a:r>
            <a:r>
              <a:rPr lang="en-US" dirty="0"/>
              <a:t>after execution of 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F3C5B-2087-3F41-9F13-5D44353247EB}" type="slidenum">
              <a:rPr lang="en-US" altLang="zh-CN"/>
              <a:pPr/>
              <a:t>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Example Hoare triples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Whether the following triples are true? How can we prove?</a:t>
            </a:r>
          </a:p>
          <a:p>
            <a:pPr lvl="1">
              <a:buFont typeface="Arial" charset="0"/>
              <a:buNone/>
            </a:pPr>
            <a:r>
              <a:rPr lang="en-US" dirty="0"/>
              <a:t>{x=0} </a:t>
            </a:r>
            <a:r>
              <a:rPr lang="en-US" dirty="0">
                <a:solidFill>
                  <a:srgbClr val="0000FF"/>
                </a:solidFill>
              </a:rPr>
              <a:t>x:=x+1</a:t>
            </a:r>
            <a:r>
              <a:rPr lang="en-US" dirty="0"/>
              <a:t> {x=1}</a:t>
            </a:r>
          </a:p>
          <a:p>
            <a:pPr lvl="1">
              <a:buFont typeface="Arial" charset="0"/>
              <a:buNone/>
            </a:pPr>
            <a:r>
              <a:rPr lang="en-US" dirty="0"/>
              <a:t>{</a:t>
            </a:r>
            <a:r>
              <a:rPr lang="en-US" dirty="0" err="1"/>
              <a:t>x+y</a:t>
            </a:r>
            <a:r>
              <a:rPr lang="en-US" dirty="0"/>
              <a:t>=5}</a:t>
            </a:r>
            <a:r>
              <a:rPr lang="en-US" dirty="0">
                <a:solidFill>
                  <a:srgbClr val="0000FF"/>
                </a:solidFill>
              </a:rPr>
              <a:t> x:=x+5; y:=y-1</a:t>
            </a:r>
            <a:r>
              <a:rPr lang="en-US" dirty="0"/>
              <a:t> {</a:t>
            </a:r>
            <a:r>
              <a:rPr lang="en-US" dirty="0" err="1"/>
              <a:t>x+y</a:t>
            </a:r>
            <a:r>
              <a:rPr lang="en-US" dirty="0"/>
              <a:t>=9}</a:t>
            </a:r>
          </a:p>
          <a:p>
            <a:pPr lvl="1">
              <a:buFont typeface="Arial" charset="0"/>
              <a:buNone/>
            </a:pPr>
            <a:r>
              <a:rPr lang="en-US" dirty="0"/>
              <a:t>{</a:t>
            </a:r>
            <a:r>
              <a:rPr lang="en-US" dirty="0" err="1"/>
              <a:t>x+y</a:t>
            </a:r>
            <a:r>
              <a:rPr lang="en-US" dirty="0"/>
              <a:t>=C} </a:t>
            </a:r>
            <a:r>
              <a:rPr lang="en-US" dirty="0">
                <a:solidFill>
                  <a:srgbClr val="0000FF"/>
                </a:solidFill>
              </a:rPr>
              <a:t>x:=x+5; y:=y-1</a:t>
            </a:r>
            <a:r>
              <a:rPr lang="en-US" dirty="0"/>
              <a:t> {</a:t>
            </a:r>
            <a:r>
              <a:rPr lang="en-US" dirty="0" err="1"/>
              <a:t>x+y</a:t>
            </a:r>
            <a:r>
              <a:rPr lang="en-US" dirty="0"/>
              <a:t>=C+4} where C is a place holder for any integer constant, i.e., it is equivalent to </a:t>
            </a:r>
          </a:p>
          <a:p>
            <a:pPr lvl="2"/>
            <a:r>
              <a:rPr lang="en-US" dirty="0">
                <a:sym typeface="Symbol" charset="2"/>
              </a:rPr>
              <a:t>C, </a:t>
            </a:r>
            <a:r>
              <a:rPr lang="en-US" dirty="0"/>
              <a:t>{</a:t>
            </a:r>
            <a:r>
              <a:rPr lang="en-US" dirty="0" err="1"/>
              <a:t>x+y</a:t>
            </a:r>
            <a:r>
              <a:rPr lang="en-US" dirty="0"/>
              <a:t>=C} x:=x+5; y:=y-1 {</a:t>
            </a:r>
            <a:r>
              <a:rPr lang="en-US" dirty="0" err="1"/>
              <a:t>x+y</a:t>
            </a:r>
            <a:r>
              <a:rPr lang="en-US" dirty="0"/>
              <a:t>=C+4}</a:t>
            </a:r>
          </a:p>
          <a:p>
            <a:pPr lvl="1">
              <a:buFont typeface="Arial" charset="0"/>
              <a:buNone/>
            </a:pPr>
            <a:r>
              <a:rPr lang="en-US" dirty="0"/>
              <a:t>{x&gt;C} </a:t>
            </a:r>
            <a:r>
              <a:rPr lang="en-US" dirty="0">
                <a:solidFill>
                  <a:srgbClr val="0000FF"/>
                </a:solidFill>
              </a:rPr>
              <a:t>x:=x+1</a:t>
            </a:r>
            <a:r>
              <a:rPr lang="en-US" dirty="0"/>
              <a:t> {x&gt;C+1}</a:t>
            </a:r>
          </a:p>
          <a:p>
            <a:pPr lvl="1">
              <a:buFont typeface="Arial" charset="0"/>
              <a:buNone/>
            </a:pPr>
            <a:r>
              <a:rPr lang="en-US" dirty="0"/>
              <a:t>{x&gt;C} </a:t>
            </a:r>
            <a:r>
              <a:rPr lang="en-US" dirty="0">
                <a:solidFill>
                  <a:srgbClr val="0000FF"/>
                </a:solidFill>
              </a:rPr>
              <a:t>x:=x+1</a:t>
            </a:r>
            <a:r>
              <a:rPr lang="en-US" dirty="0"/>
              <a:t> {x&gt;C}</a:t>
            </a:r>
          </a:p>
          <a:p>
            <a:pPr lvl="1">
              <a:buFont typeface="Arial" charset="0"/>
              <a:buNone/>
            </a:pPr>
            <a:r>
              <a:rPr lang="en-US" dirty="0"/>
              <a:t>{x=1} </a:t>
            </a:r>
            <a:r>
              <a:rPr lang="en-US" dirty="0">
                <a:solidFill>
                  <a:srgbClr val="0000FF"/>
                </a:solidFill>
              </a:rPr>
              <a:t>x:=x+1</a:t>
            </a:r>
            <a:r>
              <a:rPr lang="en-US" dirty="0"/>
              <a:t> {x=1}  </a:t>
            </a:r>
          </a:p>
          <a:p>
            <a:pPr lvl="1">
              <a:buFont typeface="Arial" charset="0"/>
              <a:buNone/>
            </a:pPr>
            <a:r>
              <a:rPr lang="en-US" dirty="0"/>
              <a:t>{</a:t>
            </a:r>
            <a:r>
              <a:rPr lang="en-US" dirty="0" err="1"/>
              <a:t>x+y</a:t>
            </a:r>
            <a:r>
              <a:rPr lang="en-US" dirty="0"/>
              <a:t>=C} </a:t>
            </a:r>
            <a:r>
              <a:rPr lang="en-US" dirty="0">
                <a:solidFill>
                  <a:srgbClr val="0000FF"/>
                </a:solidFill>
              </a:rPr>
              <a:t>x:=x+1; y:=y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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 {</a:t>
            </a:r>
            <a:r>
              <a:rPr lang="en-US" dirty="0" err="1"/>
              <a:t>x+y</a:t>
            </a:r>
            <a:r>
              <a:rPr lang="en-US" dirty="0"/>
              <a:t>=C+1}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4572000" y="4419600"/>
            <a:ext cx="160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5105400" y="4724400"/>
            <a:ext cx="1287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incorrect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5029200" y="4191000"/>
            <a:ext cx="1287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incorrect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/>
      <p:bldP spid="254982" grpId="0"/>
    </p:bldLst>
  </p:timing>
</p:sld>
</file>

<file path=ppt/theme/theme1.xml><?xml version="1.0" encoding="utf-8"?>
<a:theme xmlns:a="http://schemas.openxmlformats.org/drawingml/2006/main" name="569ImplSubprogs">
  <a:themeElements>
    <a:clrScheme name="">
      <a:dk1>
        <a:srgbClr val="000000"/>
      </a:dk1>
      <a:lt1>
        <a:srgbClr val="FFFFFF"/>
      </a:lt1>
      <a:dk2>
        <a:srgbClr val="661414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569ImplSubprog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69ImplSubprog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9ImplSubprog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569ImplSubprogs">
  <a:themeElements>
    <a:clrScheme name="">
      <a:dk1>
        <a:srgbClr val="000000"/>
      </a:dk1>
      <a:lt1>
        <a:srgbClr val="FFFFFF"/>
      </a:lt1>
      <a:dk2>
        <a:srgbClr val="661414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1_569ImplSubprog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569ImplSubprog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569ImplSubprog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69ImplSubprog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69ImplSubprog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69ImplSubpro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69ImplSubpro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69ImplSubpro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jianguo</Template>
  <TotalTime>76690</TotalTime>
  <Words>4835</Words>
  <Application>Microsoft Macintosh PowerPoint</Application>
  <PresentationFormat>On-screen Show (4:3)</PresentationFormat>
  <Paragraphs>496</Paragraphs>
  <Slides>42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569ImplSubprogs</vt:lpstr>
      <vt:lpstr>1_569ImplSubprogs</vt:lpstr>
      <vt:lpstr>Equation</vt:lpstr>
      <vt:lpstr>Formal Semantics of Programming Languages </vt:lpstr>
      <vt:lpstr>PowerPoint Presentation</vt:lpstr>
      <vt:lpstr>PowerPoint Presentation</vt:lpstr>
      <vt:lpstr>Semantics of programming languages</vt:lpstr>
      <vt:lpstr>PowerPoint Presentation</vt:lpstr>
      <vt:lpstr>Axiomatic system</vt:lpstr>
      <vt:lpstr>The programming language</vt:lpstr>
      <vt:lpstr>Hoare Logic</vt:lpstr>
      <vt:lpstr>Example Hoare triples</vt:lpstr>
      <vt:lpstr>Proving properties of program segments</vt:lpstr>
      <vt:lpstr>List of Axioms and rules</vt:lpstr>
      <vt:lpstr>Axiom of Assignment</vt:lpstr>
      <vt:lpstr>Axiom of Assignment</vt:lpstr>
      <vt:lpstr>Rules of Inference—rule of consequence</vt:lpstr>
      <vt:lpstr>Rules of Inference—rule of consequence </vt:lpstr>
      <vt:lpstr>Rule of Sequential Composition</vt:lpstr>
      <vt:lpstr>Example: Swap</vt:lpstr>
      <vt:lpstr>Swap example</vt:lpstr>
      <vt:lpstr>Inference rule for conditionals</vt:lpstr>
      <vt:lpstr>Example for conditionals</vt:lpstr>
      <vt:lpstr>Example for conditionals</vt:lpstr>
      <vt:lpstr>Example for conditional rule 2</vt:lpstr>
      <vt:lpstr>Example for conditional rule 2</vt:lpstr>
      <vt:lpstr>What about the loops?</vt:lpstr>
      <vt:lpstr>Loop invariants</vt:lpstr>
      <vt:lpstr>Using the rule of iteration</vt:lpstr>
      <vt:lpstr>The factorial example</vt:lpstr>
      <vt:lpstr>The factorial again... (2)</vt:lpstr>
      <vt:lpstr>The factorial again... (3)</vt:lpstr>
      <vt:lpstr>Factorial (4)</vt:lpstr>
      <vt:lpstr>Factorial(5)</vt:lpstr>
      <vt:lpstr>PowerPoint Presentation</vt:lpstr>
      <vt:lpstr>The termination of factorial program for x=n!</vt:lpstr>
      <vt:lpstr>Sum example (1)</vt:lpstr>
      <vt:lpstr>Sum example (2)</vt:lpstr>
      <vt:lpstr>Sum example (3)</vt:lpstr>
      <vt:lpstr>Sum example (4)</vt:lpstr>
      <vt:lpstr>Sum example (5)</vt:lpstr>
      <vt:lpstr>Sum example (6)</vt:lpstr>
      <vt:lpstr>Difficulties in Proving Programs Correct</vt:lpstr>
      <vt:lpstr>Difficulties in Proving Programs Correct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Axiomatic semantics</dc:title>
  <dc:creator>Jianguo Lu</dc:creator>
  <cp:lastModifiedBy>Jianguo Lu</cp:lastModifiedBy>
  <cp:revision>519</cp:revision>
  <cp:lastPrinted>2016-11-08T17:51:24Z</cp:lastPrinted>
  <dcterms:created xsi:type="dcterms:W3CDTF">2014-12-03T16:57:45Z</dcterms:created>
  <dcterms:modified xsi:type="dcterms:W3CDTF">2019-11-18T04:14:45Z</dcterms:modified>
</cp:coreProperties>
</file>