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96" r:id="rId2"/>
    <p:sldId id="364" r:id="rId3"/>
    <p:sldId id="366" r:id="rId4"/>
    <p:sldId id="384" r:id="rId5"/>
    <p:sldId id="279" r:id="rId6"/>
    <p:sldId id="337" r:id="rId7"/>
    <p:sldId id="342" r:id="rId8"/>
    <p:sldId id="356" r:id="rId9"/>
    <p:sldId id="358" r:id="rId10"/>
    <p:sldId id="285" r:id="rId11"/>
    <p:sldId id="284" r:id="rId12"/>
    <p:sldId id="294" r:id="rId13"/>
    <p:sldId id="286" r:id="rId14"/>
    <p:sldId id="295" r:id="rId15"/>
    <p:sldId id="357" r:id="rId16"/>
    <p:sldId id="354" r:id="rId17"/>
    <p:sldId id="287" r:id="rId18"/>
    <p:sldId id="363" r:id="rId19"/>
    <p:sldId id="365" r:id="rId20"/>
    <p:sldId id="302" r:id="rId21"/>
    <p:sldId id="338" r:id="rId22"/>
    <p:sldId id="332" r:id="rId23"/>
    <p:sldId id="359" r:id="rId24"/>
    <p:sldId id="303" r:id="rId25"/>
    <p:sldId id="341" r:id="rId26"/>
    <p:sldId id="353" r:id="rId27"/>
    <p:sldId id="355" r:id="rId28"/>
    <p:sldId id="301" r:id="rId29"/>
    <p:sldId id="305" r:id="rId30"/>
    <p:sldId id="349" r:id="rId31"/>
    <p:sldId id="350" r:id="rId32"/>
    <p:sldId id="339" r:id="rId33"/>
    <p:sldId id="306" r:id="rId34"/>
    <p:sldId id="348" r:id="rId35"/>
    <p:sldId id="289" r:id="rId36"/>
    <p:sldId id="343" r:id="rId37"/>
    <p:sldId id="344" r:id="rId38"/>
    <p:sldId id="345" r:id="rId39"/>
    <p:sldId id="347" r:id="rId40"/>
    <p:sldId id="292" r:id="rId41"/>
    <p:sldId id="352" r:id="rId42"/>
    <p:sldId id="346" r:id="rId43"/>
    <p:sldId id="291" r:id="rId44"/>
    <p:sldId id="351" r:id="rId45"/>
    <p:sldId id="288" r:id="rId46"/>
    <p:sldId id="290" r:id="rId47"/>
    <p:sldId id="314" r:id="rId48"/>
    <p:sldId id="367" r:id="rId49"/>
    <p:sldId id="369" r:id="rId50"/>
    <p:sldId id="368" r:id="rId51"/>
    <p:sldId id="370" r:id="rId52"/>
    <p:sldId id="383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5" r:id="rId63"/>
    <p:sldId id="386" r:id="rId64"/>
    <p:sldId id="380" r:id="rId65"/>
    <p:sldId id="381" r:id="rId66"/>
    <p:sldId id="382" r:id="rId67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9F"/>
    <a:srgbClr val="80D0B0"/>
    <a:srgbClr val="CFB0AF"/>
    <a:srgbClr val="FFCC99"/>
    <a:srgbClr val="D0B2D0"/>
    <a:srgbClr val="D0BFD0"/>
    <a:srgbClr val="CC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8033" autoAdjust="0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50"/>
    </p:cViewPr>
  </p:sorterViewPr>
  <p:notesViewPr>
    <p:cSldViewPr>
      <p:cViewPr varScale="1">
        <p:scale>
          <a:sx n="79" d="100"/>
          <a:sy n="79" d="100"/>
        </p:scale>
        <p:origin x="-84" y="-120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274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F41AB370-5F19-244F-88F3-D626C31E7B2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4027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515100"/>
            <a:ext cx="40274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7ADC7BE5-FD0E-FC4D-B27A-6F07BF5B4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913" y="0"/>
            <a:ext cx="40274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CF885199-6806-8B48-975C-1E71712D640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8463" y="515938"/>
            <a:ext cx="3427412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257550"/>
            <a:ext cx="68199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0274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913" y="6515100"/>
            <a:ext cx="40274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67E9566D-FC58-6A4E-B16F-520E8E6CD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39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D5BAF3-4EBF-E04B-99F4-95EAE2737AA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38DF3-28A1-B745-A904-7DFC86CE1929}" type="slidenum">
              <a:rPr lang="en-US"/>
              <a:pPr/>
              <a:t>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F80932-6A4E-1F42-B789-C95A92939CB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75314-8434-C84F-9554-A40F924AA271}" type="slidenum">
              <a:rPr lang="en-US"/>
              <a:pPr/>
              <a:t>12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DAF59C-1055-3D43-8740-EE717D0E1524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D1681-B6C2-5F43-B5A2-5B7C8E6DA046}" type="slidenum">
              <a:rPr lang="en-US"/>
              <a:pPr/>
              <a:t>13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7DBF5D-CE09-DD4B-83C0-66C024C18EB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04442-C247-DE43-8C75-80E945AEE7D9}" type="slidenum">
              <a:rPr lang="en-US"/>
              <a:pPr/>
              <a:t>14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30AC4C-198E-E345-AA1C-B5FD4C2FA168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14E70-1591-4645-A764-F9586F143888}" type="slidenum">
              <a:rPr lang="en-US"/>
              <a:pPr/>
              <a:t>15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038165-E59C-544B-9117-C3D1001C1D24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87181-E567-974B-996A-8024E1E877B7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92C538-ACF0-BE46-932E-FFC1A496952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F74D8-C6CF-1548-9783-288CDD2DC211}" type="slidenum">
              <a:rPr lang="en-US"/>
              <a:pPr/>
              <a:t>19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8DE6E1-293B-2F41-81BB-9AF71B4AA1F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ED578-0AD4-2C42-8EE7-A8929FCE021B}" type="slidenum">
              <a:rPr lang="en-US"/>
              <a:pPr/>
              <a:t>20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39D3B3-9398-2643-A49C-97A8EE10471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DE9C3-F38C-9B4F-B2D8-4C7774AD92BA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8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9E21CC-EDC8-9846-B24A-32C7F12054E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CE6C2-A06D-7347-89F0-195C38CD7224}" type="slidenum">
              <a:rPr lang="en-US"/>
              <a:pPr/>
              <a:t>22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1023A9-8E18-AC4E-90F8-27B9A815B51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A9149-C819-B247-833C-588EC99D4E29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EE18F7-FD17-A541-9D09-1458BB6C778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A66CE-E026-D94A-B61A-E8CC4D3151FB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7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AD6E1-CE37-0141-82A0-6694E18F8F0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EC32D-1BDD-0845-B90F-AA1ADC291094}" type="slidenum">
              <a:rPr lang="en-US"/>
              <a:pPr/>
              <a:t>24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C# also uses hybrid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49945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D156C9-92B3-E74B-ADB9-644213BE682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EC570-BE5A-2A46-AD83-4E1684510A8D}" type="slidenum">
              <a:rPr lang="en-US"/>
              <a:pPr/>
              <a:t>25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90F37F-6891-1D44-B6B9-3D881C37CAC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37A20-4933-F643-8D48-B33A6748CC9B}" type="slidenum">
              <a:rPr lang="en-US"/>
              <a:pPr/>
              <a:t>26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1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AEEE782-039E-C447-A813-B8E27AF1395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0F7AE-0C5B-7748-B750-A8B06BBDBA7B}" type="slidenum">
              <a:rPr lang="en-US"/>
              <a:pPr/>
              <a:t>27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4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6CF113-3D38-574C-A5C7-2E27659475A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DE8C-BE34-B04B-A4C8-4C974A09DE34}" type="slidenum">
              <a:rPr lang="en-US"/>
              <a:pPr/>
              <a:t>28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1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335632-C22B-2540-B59C-240A9FF1EEBF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5B0B4-826C-AD45-AC77-F73E49CAEBEB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46EC73-A666-8D4F-A9E3-0666082CFD12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E1EAF-B00F-674F-80D9-1E4CEB8630ED}" type="slidenum">
              <a:rPr lang="en-US"/>
              <a:pPr/>
              <a:t>30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360BF8-7F18-5542-9DF3-03215C7657E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58432-C72E-574F-B9DF-3F15BD87E3EF}" type="slidenum">
              <a:rPr lang="en-US"/>
              <a:pPr/>
              <a:t>31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A4317A-FE54-D546-8A5D-3012A49D4A8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738B-C374-AF48-9E39-95A6B7497867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6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CBCF99-25F5-9740-AA6A-E836A79E570C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5209-3A73-2E49-8A4B-FD2227CC2CC4}" type="slidenum">
              <a:rPr lang="en-US"/>
              <a:pPr/>
              <a:t>33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16C378-4C7A-E34F-BCE8-F03B5214A5C5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753CF-774C-3D42-856C-50375E537B01}" type="slidenum">
              <a:rPr lang="en-US"/>
              <a:pPr/>
              <a:t>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E92D27-37D1-D746-AC27-EDE6581BD1C4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4CA31-4599-2D4C-A770-3C0546A30491}" type="slidenum">
              <a:rPr lang="en-US"/>
              <a:pPr/>
              <a:t>34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0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ED6C00-44AF-154A-991C-49D25B41EED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0CB9F-DAD7-0744-ABF2-50889CA4DC9E}" type="slidenum">
              <a:rPr lang="en-US"/>
              <a:pPr/>
              <a:t>35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3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42A277-970F-DF4A-AB7E-238AF0FEB24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112A5-2E09-494F-BDB3-1573DC17E294}" type="slidenum">
              <a:rPr lang="en-US"/>
              <a:pPr/>
              <a:t>36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5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14DC8F-7BF1-9B40-91AF-2A8F500A382D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D11E8-4291-A043-926C-068D808AD7E7}" type="slidenum">
              <a:rPr lang="en-US"/>
              <a:pPr/>
              <a:t>37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5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825996-7AB3-9644-B3E3-EA1E47D39FC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27C29-747B-7A49-BA8A-A647E8B44FB7}" type="slidenum">
              <a:rPr lang="en-US"/>
              <a:pPr/>
              <a:t>38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6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4365E0-23FD-F94C-B39A-660231216E74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2939F-AA29-9D43-9C51-5BEBEF9B904C}" type="slidenum">
              <a:rPr lang="en-US"/>
              <a:pPr/>
              <a:t>39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8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C80451-ABD5-BB4B-914A-17FDBBC1289B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51781-58BB-F84D-8412-163F7FFE2C3D}" type="slidenum">
              <a:rPr lang="en-US"/>
              <a:pPr/>
              <a:t>40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4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4651C7-0BEC-9B47-AA8E-602091760E2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53459-5E24-3A47-9240-39EEB9512EFD}" type="slidenum">
              <a:rPr lang="en-US"/>
              <a:pPr/>
              <a:t>41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1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DD7CB9-F01B-764A-9524-E9C8DF4801C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E6F4-AAD6-EE4E-A3F1-91A48174FA73}" type="slidenum">
              <a:rPr lang="en-US"/>
              <a:pPr/>
              <a:t>42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3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725203-E129-D649-9E55-4965B9665A5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73B4B-B9D0-F84F-837B-DE74298123CA}" type="slidenum">
              <a:rPr lang="en-US"/>
              <a:pPr/>
              <a:t>43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B8E99-AF97-024B-BFCF-92F06293F6F5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6B868-FAB3-A344-AC41-0F10151DAB8E}" type="slidenum">
              <a:rPr lang="en-US"/>
              <a:pPr/>
              <a:t>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42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169923-0B45-E349-BFF2-FD6CA7EA25DC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2D3BE-E518-3947-9DD3-098F66E52885}" type="slidenum">
              <a:rPr lang="en-US"/>
              <a:pPr/>
              <a:t>44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8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8D71D7-A746-FB45-A0E0-B0A1CBAEA65A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CB701-3042-CF4D-A736-1628C532A90B}" type="slidenum">
              <a:rPr lang="en-US"/>
              <a:pPr/>
              <a:t>45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4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F7F52D-81CA-5549-998B-70CEF95915B9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EA8BD-37FD-F24D-BC4F-60AF4FA9389C}" type="slidenum">
              <a:rPr lang="en-US"/>
              <a:pPr/>
              <a:t>46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9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74C89-7776-3C43-A631-4ECCEF870E1E}" type="slidenum">
              <a:rPr lang="en-US"/>
              <a:pPr/>
              <a:t>48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1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4B3EC-9757-4C41-A85A-DB389984B66D}" type="slidenum">
              <a:rPr lang="en-US"/>
              <a:pPr/>
              <a:t>49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80314-3729-7948-8F87-8A1857B21C9A}" type="slidenum">
              <a:rPr lang="en-US"/>
              <a:pPr/>
              <a:t>52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748B2-BF23-3941-B2D8-A2FDCFEC7A15}" type="slidenum">
              <a:rPr lang="en-US"/>
              <a:pPr/>
              <a:t>53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5ABC0-1782-394D-9B40-B87AB69C928A}" type="slidenum">
              <a:rPr lang="en-US"/>
              <a:pPr/>
              <a:t>54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5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6C3A7-39E5-A947-8CB7-1636E7C5BEB7}" type="slidenum">
              <a:rPr lang="en-US"/>
              <a:pPr/>
              <a:t>55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8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D6744-9A25-534F-ADE0-93F603128127}" type="slidenum">
              <a:rPr lang="en-US"/>
              <a:pPr/>
              <a:t>56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5C71F9-E5A4-CE45-8DF0-EF578A0BAC43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9CAD4-B308-0542-A82D-13F311DCB062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5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AFB99-C23E-6B49-B30B-73ECA47A6562}" type="slidenum">
              <a:rPr lang="en-US"/>
              <a:pPr/>
              <a:t>57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00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A99D2-B1E4-8742-84D7-5967F414DADC}" type="slidenum">
              <a:rPr lang="en-US"/>
              <a:pPr/>
              <a:t>58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69EDF-840F-0B45-83F5-A2E4AD9FAFCF}" type="slidenum">
              <a:rPr lang="en-US"/>
              <a:pPr/>
              <a:t>59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9255E3-FF80-8E48-A30F-B1E4B3AB5347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91E2C-027A-8148-9F0E-4538A83512A0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8FB94E-675E-F949-A086-F927865804EE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4BAC9-A7A7-7046-99E9-0EFA1F7836D9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FD781A-F082-7F46-9779-0A4A8D82B596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0B7E2-E9DE-954C-8B08-0625B1D0A5B8}" type="slidenum">
              <a:rPr lang="en-US"/>
              <a:pPr/>
              <a:t>10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D12D17-07AF-604F-A1A2-EE8AF07D6AC7}" type="datetime1">
              <a:rPr lang="en-US"/>
              <a:pPr/>
              <a:t>9/9/19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2CDC3-6406-4B4A-A201-2BA34C0EB688}" type="slidenum">
              <a:rPr lang="en-US"/>
              <a:pPr/>
              <a:t>11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B7B0140-7488-EA41-9846-3ADE2EDD634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42E375-0EC7-C340-AA3B-0CB125B2EF2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152650" cy="5867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30555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44BDD6-4431-D348-B69E-4FCB65CEDDA4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22C8BC89-38B0-1E47-97C5-7334AB872BCA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83820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57600"/>
            <a:ext cx="83820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BBC9E7CE-869C-4A4F-B2DB-7CC8E16FF70A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990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657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48CFBFC5-8816-DA46-B28C-F40813336FC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B91A-AB21-4544-AC2E-A256FC904D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CC6995E-AF60-C045-AC0A-2CB4AC1BD3D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3CEC02-B03B-B141-8A0A-7EFA35A7305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C678FAF-ED25-3946-A2BE-F0759686B7E8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C1222F-BA79-7B4A-AF56-94030CF149C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13B14F-1971-C444-8484-4D742CEFAB9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1D6D32-B4DA-414C-9C04-6D82F235AA6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32A289-B08A-474E-BC64-216BF7614128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C8C12D-3068-8448-8B04-8DACBB95A3E4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Fourth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Calibri"/>
                <a:ea typeface="宋体" charset="-122"/>
                <a:cs typeface="Calibri"/>
              </a:defRPr>
            </a:lvl1pPr>
          </a:lstStyle>
          <a:p>
            <a:fld id="{A694DF0E-D103-804C-9454-6DD3006786FA}" type="slidenum">
              <a:rPr lang="en-US" altLang="zh-CN" smtClean="0"/>
              <a:pPr/>
              <a:t>‹#›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Calibri"/>
          <a:ea typeface="+mn-ea"/>
          <a:cs typeface="Calibri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hyperlink" Target="http://pypl.github.io/PYPL.html?country=US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algn="ctr"/>
            <a:r>
              <a:rPr lang="en-US" sz="2600" dirty="0"/>
              <a:t>03-60-440: Principles of Programming Languages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Classification of programming languages</a:t>
            </a: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304800" y="3505200"/>
            <a:ext cx="19812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1371600" y="3581400"/>
            <a:ext cx="1905000" cy="1981200"/>
          </a:xfrm>
          <a:prstGeom prst="ellipse">
            <a:avLst/>
          </a:prstGeom>
          <a:solidFill>
            <a:srgbClr val="0000FF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533400" y="4419600"/>
            <a:ext cx="1752600" cy="1752600"/>
          </a:xfrm>
          <a:prstGeom prst="ellipse">
            <a:avLst/>
          </a:prstGeom>
          <a:solidFill>
            <a:srgbClr val="00FF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3505200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“There are only two kinds of programming languages: those people always bitch about and those nobody uses.”</a:t>
            </a:r>
          </a:p>
          <a:p>
            <a:r>
              <a:rPr lang="en-US" sz="2800" dirty="0" smtClean="0">
                <a:latin typeface="Calibri"/>
                <a:cs typeface="Calibri"/>
              </a:rPr>
              <a:t/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i="1" dirty="0" smtClean="0">
                <a:latin typeface="Calibri"/>
                <a:cs typeface="Calibri"/>
              </a:rPr>
              <a:t>--</a:t>
            </a:r>
            <a:r>
              <a:rPr lang="en-US" sz="2800" i="1" dirty="0" err="1" smtClean="0">
                <a:latin typeface="Calibri"/>
                <a:cs typeface="Calibri"/>
              </a:rPr>
              <a:t>Bjarne</a:t>
            </a:r>
            <a:r>
              <a:rPr lang="en-US" sz="2800" i="1" dirty="0" smtClean="0">
                <a:latin typeface="Calibri"/>
                <a:cs typeface="Calibri"/>
              </a:rPr>
              <a:t> </a:t>
            </a:r>
            <a:r>
              <a:rPr lang="en-US" sz="2800" i="1" dirty="0" err="1" smtClean="0">
                <a:latin typeface="Calibri"/>
                <a:cs typeface="Calibri"/>
              </a:rPr>
              <a:t>Stroustrup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E115B-B3E3-B246-9E97-90F0FD9682E9}" type="slidenum">
              <a:rPr lang="en-US" altLang="zh-CN"/>
              <a:pPr/>
              <a:t>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Languages by Domain: Scientific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Historically, languages were classified most often by domains.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Scientific, Business (Data Processing), AI, System, Scripting.</a:t>
            </a:r>
          </a:p>
          <a:p>
            <a:pPr>
              <a:lnSpc>
                <a:spcPct val="90000"/>
              </a:lnSpc>
            </a:pPr>
            <a:r>
              <a:rPr lang="en-US" sz="2000"/>
              <a:t>The first digital computer was used  and invented for scientific application. </a:t>
            </a:r>
          </a:p>
          <a:p>
            <a:pPr>
              <a:lnSpc>
                <a:spcPct val="90000"/>
              </a:lnSpc>
            </a:pPr>
            <a:r>
              <a:rPr lang="en-US" sz="2000"/>
              <a:t>The first high level programming language is for scientific (engineering) application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Simple data structures but large number of floating-point arithmetic computations. </a:t>
            </a:r>
          </a:p>
          <a:p>
            <a:pPr>
              <a:lnSpc>
                <a:spcPct val="90000"/>
              </a:lnSpc>
            </a:pPr>
            <a:r>
              <a:rPr lang="en-US" sz="2000"/>
              <a:t>This is in contrast to business application that requires strong language support for file manipulation, table lookup, report generation, etc.</a:t>
            </a:r>
          </a:p>
          <a:p>
            <a:pPr>
              <a:lnSpc>
                <a:spcPct val="90000"/>
              </a:lnSpc>
            </a:pPr>
            <a:r>
              <a:rPr lang="en-US" sz="2000"/>
              <a:t>Often efficient</a:t>
            </a:r>
          </a:p>
          <a:p>
            <a:pPr>
              <a:lnSpc>
                <a:spcPct val="90000"/>
              </a:lnSpc>
            </a:pPr>
            <a:r>
              <a:rPr lang="en-US" sz="2000"/>
              <a:t>Example languages: Fortran, Algol.</a:t>
            </a: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C8323-CE61-414D-90C7-51236ABB7BBA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Languages by Domain: Business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Business (sometimes a.k.a. </a:t>
            </a:r>
            <a:r>
              <a:rPr lang="en-US" i="1"/>
              <a:t>data processing</a:t>
            </a:r>
            <a:r>
              <a:rPr lang="en-US"/>
              <a:t>)</a:t>
            </a:r>
          </a:p>
          <a:p>
            <a:pPr lvl="1"/>
            <a:r>
              <a:rPr lang="en-US"/>
              <a:t>Language features emphasize file handling, table lookup, report generation, etc.</a:t>
            </a:r>
          </a:p>
          <a:p>
            <a:pPr lvl="1"/>
            <a:r>
              <a:rPr lang="en-US"/>
              <a:t>Weak language support for math functions, graphics, recursion, etc. </a:t>
            </a:r>
          </a:p>
          <a:p>
            <a:pPr lvl="1"/>
            <a:r>
              <a:rPr lang="en-US"/>
              <a:t>Example language: COBOL(</a:t>
            </a:r>
            <a:r>
              <a:rPr lang="en-US" b="1" i="1"/>
              <a:t>CO</a:t>
            </a:r>
            <a:r>
              <a:rPr lang="en-US" i="1"/>
              <a:t>mmon </a:t>
            </a:r>
            <a:r>
              <a:rPr lang="en-US" b="1" i="1"/>
              <a:t>B</a:t>
            </a:r>
            <a:r>
              <a:rPr lang="en-US" i="1"/>
              <a:t>usiness </a:t>
            </a:r>
            <a:r>
              <a:rPr lang="en-US" b="1" i="1"/>
              <a:t>O</a:t>
            </a:r>
            <a:r>
              <a:rPr lang="en-US" i="1"/>
              <a:t>riented </a:t>
            </a:r>
            <a:r>
              <a:rPr lang="en-US" b="1" i="1"/>
              <a:t>L</a:t>
            </a:r>
            <a:r>
              <a:rPr lang="en-US" i="1"/>
              <a:t>anguage</a:t>
            </a:r>
            <a:r>
              <a:rPr lang="en-US"/>
              <a:t>), initial version in 1960.</a:t>
            </a:r>
          </a:p>
          <a:p>
            <a:pPr lvl="1"/>
            <a:r>
              <a:rPr lang="en-US"/>
              <a:t>Now mostly handled by database systems, spreadsheets, etc. </a:t>
            </a: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D4B6-1910-294A-805D-FE14C69F7299}" type="slidenum">
              <a:rPr lang="en-US" altLang="zh-CN"/>
              <a:pPr/>
              <a:t>11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Languages by Domain: Artificial Intelligence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876800"/>
          </a:xfrm>
        </p:spPr>
        <p:txBody>
          <a:bodyPr/>
          <a:lstStyle/>
          <a:p>
            <a:r>
              <a:rPr lang="en-US"/>
              <a:t>High level of abstraction for symbol manipulation, rather than numeric computation</a:t>
            </a:r>
          </a:p>
          <a:p>
            <a:pPr lvl="1"/>
            <a:r>
              <a:rPr lang="en-US"/>
              <a:t>Symbolic manipulation: symbols, consisting of names rather than numbers, are computed</a:t>
            </a:r>
          </a:p>
          <a:p>
            <a:pPr lvl="1"/>
            <a:r>
              <a:rPr lang="en-US" altLang="zh-CN">
                <a:ea typeface="宋体" charset="-122"/>
                <a:cs typeface="宋体" charset="-122"/>
              </a:rPr>
              <a:t>L</a:t>
            </a:r>
            <a:r>
              <a:rPr lang="en-US"/>
              <a:t>inked lists (often built-in) rather than array, declarative, recursion rather than loop, self-modification, etc.</a:t>
            </a:r>
          </a:p>
          <a:p>
            <a:r>
              <a:rPr lang="en-US"/>
              <a:t>Often (very) high-level, inefficient</a:t>
            </a:r>
          </a:p>
          <a:p>
            <a:r>
              <a:rPr lang="en-US"/>
              <a:t>Example languages: </a:t>
            </a:r>
          </a:p>
          <a:p>
            <a:pPr lvl="1"/>
            <a:r>
              <a:rPr lang="en-US"/>
              <a:t>Lisp (LISt Processing), Scheme, ML, </a:t>
            </a:r>
            <a:r>
              <a:rPr lang="en-US" altLang="zh-CN">
                <a:ea typeface="宋体" charset="-122"/>
                <a:cs typeface="宋体" charset="-122"/>
              </a:rPr>
              <a:t>Miranda, </a:t>
            </a:r>
            <a:r>
              <a:rPr lang="en-US"/>
              <a:t>etc.</a:t>
            </a:r>
          </a:p>
          <a:p>
            <a:pPr lvl="1"/>
            <a:r>
              <a:rPr lang="en-US"/>
              <a:t>Prolog (French for “logic programming”), etc.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94574-57A1-1E40-B8E9-C39D68C7C4FF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Classifying Languages by Domain: Systems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Languages for system software</a:t>
            </a:r>
          </a:p>
          <a:p>
            <a:pPr lvl="1"/>
            <a:r>
              <a:rPr lang="en-US" sz="1800"/>
              <a:t>System software includes operating systems and programming support tools. </a:t>
            </a:r>
          </a:p>
          <a:p>
            <a:r>
              <a:rPr lang="en-US" sz="2000"/>
              <a:t>Language support for hardware interface, operating system calls, direct memory/device access, etc.</a:t>
            </a:r>
          </a:p>
          <a:p>
            <a:r>
              <a:rPr lang="en-US" sz="2000"/>
              <a:t>Little or no direct support for programmer defined abstraction, complex types, symbol manipulation</a:t>
            </a:r>
          </a:p>
          <a:p>
            <a:r>
              <a:rPr lang="en-US" sz="2000"/>
              <a:t>Low-level, very efficient</a:t>
            </a:r>
          </a:p>
          <a:p>
            <a:r>
              <a:rPr lang="en-US" sz="2000"/>
              <a:t>Very few restrictions on programmer (access to everything)</a:t>
            </a:r>
          </a:p>
          <a:p>
            <a:r>
              <a:rPr lang="en-US" sz="2000"/>
              <a:t>Example languages: C, Go</a:t>
            </a:r>
          </a:p>
          <a:p>
            <a:pPr lvl="1"/>
            <a:r>
              <a:rPr lang="en-US" sz="1800"/>
              <a:t>Low level, efficient, few safety restrictions.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F8984-72A0-9042-AA22-6A93A7D2F563}" type="slidenum">
              <a:rPr lang="en-US" altLang="zh-CN"/>
              <a:pPr/>
              <a:t>13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Classifying Languages by Domain: Scripting</a:t>
            </a: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Scripting: connecting diverse pre-existing components to accomplish a new related task.  </a:t>
            </a:r>
          </a:p>
          <a:p>
            <a:r>
              <a:rPr lang="en-US" sz="2000"/>
              <a:t>Initially designed for "scripting" the operations of a computer. </a:t>
            </a:r>
          </a:p>
          <a:p>
            <a:pPr lvl="1"/>
            <a:r>
              <a:rPr lang="en-US" sz="1800"/>
              <a:t> Early script languages were often called </a:t>
            </a:r>
            <a:r>
              <a:rPr lang="en-US" sz="1800" i="1"/>
              <a:t>batch languages</a:t>
            </a:r>
            <a:r>
              <a:rPr lang="en-US" sz="1800"/>
              <a:t> or </a:t>
            </a:r>
            <a:r>
              <a:rPr lang="en-US" sz="1800" i="1"/>
              <a:t>job control languages (Shell Script), </a:t>
            </a:r>
            <a:r>
              <a:rPr lang="en-US" sz="1800"/>
              <a:t>such as .bat, csh. </a:t>
            </a:r>
            <a:endParaRPr lang="en-US" altLang="zh-CN" sz="1800">
              <a:ea typeface="宋体" charset="-122"/>
              <a:cs typeface="宋体" charset="-122"/>
            </a:endParaRPr>
          </a:p>
          <a:p>
            <a:pPr lvl="1"/>
            <a:endParaRPr lang="en-US" altLang="zh-CN" sz="1800">
              <a:ea typeface="宋体" charset="-122"/>
              <a:cs typeface="宋体" charset="-122"/>
            </a:endParaRPr>
          </a:p>
          <a:p>
            <a:pPr lvl="2">
              <a:buFontTx/>
              <a:buNone/>
            </a:pPr>
            <a:r>
              <a:rPr lang="en-US" sz="1600"/>
              <a:t>rm A3Scanner.* A3Parser.* A3User.class A3Symbol.* A3.output</a:t>
            </a:r>
          </a:p>
          <a:p>
            <a:pPr lvl="2">
              <a:buFontTx/>
              <a:buNone/>
            </a:pPr>
            <a:r>
              <a:rPr lang="en-US" sz="1600"/>
              <a:t>java JLex.Main A3.lex</a:t>
            </a:r>
          </a:p>
          <a:p>
            <a:pPr lvl="2">
              <a:buFontTx/>
              <a:buNone/>
            </a:pPr>
            <a:r>
              <a:rPr lang="en-US" sz="1600"/>
              <a:t>java java_cup.Main -parser A3Parser -symbols A3Symbol &lt; A3.cup </a:t>
            </a:r>
          </a:p>
          <a:p>
            <a:pPr lvl="2">
              <a:buFontTx/>
              <a:buNone/>
            </a:pPr>
            <a:r>
              <a:rPr lang="en-US" sz="1600"/>
              <a:t>javac A3.lex.java A3Parser.java A3Symbol.java A3User.java </a:t>
            </a:r>
          </a:p>
          <a:p>
            <a:pPr lvl="2">
              <a:buFontTx/>
              <a:buNone/>
            </a:pPr>
            <a:r>
              <a:rPr lang="en-US" sz="1600"/>
              <a:t>java A3User</a:t>
            </a:r>
          </a:p>
          <a:p>
            <a:pPr lvl="2">
              <a:buFontTx/>
              <a:buNone/>
            </a:pPr>
            <a:r>
              <a:rPr lang="en-US" sz="1600"/>
              <a:t>more A3.output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 A script is more usually interpreted than compiled, but not always.  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5D3A-C8FC-F147-9B0C-BEA089C83626}" type="slidenum">
              <a:rPr lang="en-US" altLang="zh-CN"/>
              <a:pPr/>
              <a:t>14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>
                <a:ea typeface="宋体" charset="-122"/>
                <a:cs typeface="宋体" charset="-122"/>
              </a:rPr>
              <a:t>Scripting language (2)</a:t>
            </a:r>
            <a:endParaRPr lang="en-US" sz="260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scripting languages can be quite sophisticated, beyond automating computer tasks;</a:t>
            </a:r>
          </a:p>
          <a:p>
            <a:pPr lvl="1"/>
            <a:r>
              <a:rPr lang="en-US" dirty="0"/>
              <a:t>JavaScript, PHP: Web programming;</a:t>
            </a:r>
          </a:p>
          <a:p>
            <a:pPr lvl="1"/>
            <a:r>
              <a:rPr lang="en-US" dirty="0"/>
              <a:t>Perl: text processing, but later developed into a general purpose languages;</a:t>
            </a:r>
          </a:p>
          <a:p>
            <a:r>
              <a:rPr lang="en-US" dirty="0" smtClean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Favor rapid development over efficiency of execution; </a:t>
            </a:r>
          </a:p>
          <a:p>
            <a:pPr lvl="1"/>
            <a:r>
              <a:rPr lang="en-US" dirty="0"/>
              <a:t>Often implemented with interpreters rather than compilers; </a:t>
            </a:r>
          </a:p>
          <a:p>
            <a:pPr lvl="1"/>
            <a:r>
              <a:rPr lang="en-US" dirty="0"/>
              <a:t>Strong at communication with program components written in other languages. </a:t>
            </a:r>
          </a:p>
          <a:p>
            <a:endParaRPr lang="en-US" dirty="0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75C20-71A3-534A-8E89-D790F9757743}" type="slidenum">
              <a:rPr lang="en-US" altLang="zh-CN"/>
              <a:pPr/>
              <a:t>15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XML-based languages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Languages that </a:t>
            </a:r>
          </a:p>
          <a:p>
            <a:pPr lvl="1"/>
            <a:r>
              <a:rPr lang="en-US"/>
              <a:t>Operate on XML documents</a:t>
            </a:r>
          </a:p>
          <a:p>
            <a:pPr lvl="1"/>
            <a:r>
              <a:rPr lang="en-US"/>
              <a:t>Usually the syntax of the language is XML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XPath</a:t>
            </a:r>
          </a:p>
          <a:p>
            <a:pPr lvl="1"/>
            <a:r>
              <a:rPr lang="en-US"/>
              <a:t>XQuery</a:t>
            </a:r>
          </a:p>
          <a:p>
            <a:pPr lvl="1"/>
            <a:r>
              <a:rPr lang="en-US"/>
              <a:t>XSLT</a:t>
            </a:r>
          </a:p>
          <a:p>
            <a:pPr lvl="1"/>
            <a:endParaRPr lang="en-US"/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4972-78F2-8B4F-A14C-1043BBE74DD5}" type="slidenum">
              <a:rPr lang="en-US" altLang="zh-CN"/>
              <a:pPr/>
              <a:t>16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Languages by Generality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Purpose</a:t>
            </a:r>
          </a:p>
          <a:p>
            <a:pPr lvl="1"/>
            <a:r>
              <a:rPr lang="en-US"/>
              <a:t>Languages with features that allow implementation of virtually any algorithm</a:t>
            </a:r>
          </a:p>
          <a:p>
            <a:pPr lvl="1"/>
            <a:r>
              <a:rPr lang="en-US"/>
              <a:t>Roughly uniform level of abstraction over language features</a:t>
            </a:r>
          </a:p>
          <a:p>
            <a:pPr lvl="1"/>
            <a:r>
              <a:rPr lang="en-US"/>
              <a:t>C, C++, Java, Delphi, etc., etc., etc.</a:t>
            </a:r>
          </a:p>
          <a:p>
            <a:r>
              <a:rPr lang="en-US"/>
              <a:t>Special Purpose</a:t>
            </a:r>
          </a:p>
          <a:p>
            <a:pPr lvl="1"/>
            <a:r>
              <a:rPr lang="en-US"/>
              <a:t>Languages with a very restricted set of features</a:t>
            </a:r>
          </a:p>
          <a:p>
            <a:pPr lvl="1"/>
            <a:r>
              <a:rPr lang="en-US"/>
              <a:t>High level of abstraction among features</a:t>
            </a:r>
          </a:p>
          <a:p>
            <a:pPr lvl="1"/>
            <a:r>
              <a:rPr lang="en-US"/>
              <a:t>SQL, MATLAB, R, lex/yacc (JLex/JavaCup), etc. etc.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generality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00400" y="6477000"/>
            <a:ext cx="5562600" cy="304800"/>
          </a:xfrm>
        </p:spPr>
        <p:txBody>
          <a:bodyPr/>
          <a:lstStyle/>
          <a:p>
            <a:fld id="{397FB07D-35A5-D943-8913-8F6F25075F88}" type="slidenum">
              <a:rPr lang="en-US" altLang="zh-CN"/>
              <a:pPr/>
              <a:t>17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MATLAB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  <a:p>
            <a:r>
              <a:rPr lang="en-US" dirty="0"/>
              <a:t>Plotting</a:t>
            </a:r>
          </a:p>
          <a:p>
            <a:r>
              <a:rPr lang="en-US" dirty="0"/>
              <a:t>Widely used by engineers and applied </a:t>
            </a:r>
            <a:r>
              <a:rPr lang="en-US" dirty="0" smtClean="0"/>
              <a:t>statisticians</a:t>
            </a:r>
          </a:p>
          <a:p>
            <a:r>
              <a:rPr lang="en-US" dirty="0"/>
              <a:t>Example</a:t>
            </a:r>
          </a:p>
          <a:p>
            <a:pPr lvl="1">
              <a:buFont typeface="Arial" charset="0"/>
              <a:buNone/>
            </a:pPr>
            <a:r>
              <a:rPr lang="en-US" dirty="0" err="1"/>
              <a:t>x</a:t>
            </a:r>
            <a:r>
              <a:rPr lang="en-US" dirty="0"/>
              <a:t>=1:10;</a:t>
            </a:r>
          </a:p>
          <a:p>
            <a:pPr lvl="1">
              <a:buFont typeface="Arial" charset="0"/>
              <a:buNone/>
            </a:pPr>
            <a:r>
              <a:rPr lang="en-US" dirty="0" err="1"/>
              <a:t>y</a:t>
            </a:r>
            <a:r>
              <a:rPr lang="en-US" dirty="0"/>
              <a:t>=x.^2</a:t>
            </a:r>
          </a:p>
          <a:p>
            <a:pPr lvl="1">
              <a:buFont typeface="Arial" charset="0"/>
              <a:buNone/>
            </a:pPr>
            <a:r>
              <a:rPr lang="en-US" dirty="0" err="1"/>
              <a:t>plot(y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Notice there is no explicit loop!</a:t>
            </a:r>
            <a:endParaRPr lang="en-US" dirty="0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096" y="3124200"/>
            <a:ext cx="374824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8710" name="Text Box 6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generality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BC00-5E86-E644-AF5A-371B9248B395}" type="slidenum">
              <a:rPr lang="en-US" altLang="zh-CN"/>
              <a:pPr/>
              <a:t>18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3429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figure 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[X,Y] = </a:t>
            </a:r>
            <a:r>
              <a:rPr lang="en-US" sz="1400" dirty="0" err="1">
                <a:solidFill>
                  <a:schemeClr val="tx1"/>
                </a:solidFill>
              </a:rPr>
              <a:t>meshgrid</a:t>
            </a:r>
            <a:r>
              <a:rPr lang="en-US" sz="1400" dirty="0">
                <a:solidFill>
                  <a:schemeClr val="tx1"/>
                </a:solidFill>
              </a:rPr>
              <a:t>(-8:.5:8); 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R = </a:t>
            </a:r>
            <a:r>
              <a:rPr lang="en-US" sz="1400" dirty="0" err="1">
                <a:solidFill>
                  <a:schemeClr val="tx1"/>
                </a:solidFill>
              </a:rPr>
              <a:t>sqrt</a:t>
            </a:r>
            <a:r>
              <a:rPr lang="en-US" sz="1400" dirty="0">
                <a:solidFill>
                  <a:schemeClr val="tx1"/>
                </a:solidFill>
              </a:rPr>
              <a:t>(X.^2 + Y.^2) + </a:t>
            </a:r>
            <a:r>
              <a:rPr lang="en-US" sz="1400" dirty="0" err="1">
                <a:solidFill>
                  <a:schemeClr val="tx1"/>
                </a:solidFill>
              </a:rPr>
              <a:t>eps</a:t>
            </a:r>
            <a:r>
              <a:rPr lang="en-US" sz="1400" dirty="0">
                <a:solidFill>
                  <a:schemeClr val="tx1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Z = sin(R)./R; mesh(X,Y,Z) 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0759" name="AutoShape 7" descr="mesh_1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1" name="AutoShape 9" descr="mesh_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763" name="AutoShape 11" descr="mesh_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0764" name="Picture 12" descr="mesh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6764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5B7E7-CFBA-574F-A677-E8D0609FEECC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002" y="720878"/>
            <a:ext cx="9200002" cy="5603722"/>
          </a:xfrm>
          <a:prstGeom prst="rect">
            <a:avLst/>
          </a:prstGeom>
          <a:noFill/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2667000" y="61722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Generated using wordle.net from the text of this ppt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247EC-E75F-F747-AED1-8FFA1F40BA60}" type="slidenum">
              <a:rPr lang="en-US" altLang="zh-CN"/>
              <a:pPr/>
              <a:t>19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Classifying languages by implementation methods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Compilation: </a:t>
            </a:r>
            <a:r>
              <a:rPr lang="en-US" dirty="0"/>
              <a:t>translating high-level program (source language) into machine code (machine language)</a:t>
            </a:r>
          </a:p>
          <a:p>
            <a:pPr lvl="1"/>
            <a:r>
              <a:rPr lang="en-US" dirty="0"/>
              <a:t>Slow translation, fast execution</a:t>
            </a:r>
          </a:p>
          <a:p>
            <a:r>
              <a:rPr lang="en-US" sz="2800" dirty="0"/>
              <a:t>Pure Interpretation: Programs are interpreted by another program known as an interpreter </a:t>
            </a:r>
          </a:p>
          <a:p>
            <a:pPr lvl="1"/>
            <a:r>
              <a:rPr lang="en-US" dirty="0"/>
              <a:t>It takes longer to run a program under an interpreter than to run the compiled code.</a:t>
            </a:r>
          </a:p>
          <a:p>
            <a:r>
              <a:rPr lang="en-US" sz="2800" dirty="0"/>
              <a:t>Hybrid Implementation Systems</a:t>
            </a:r>
          </a:p>
          <a:p>
            <a:pPr lvl="1"/>
            <a:r>
              <a:rPr lang="en-US" sz="2400" dirty="0"/>
              <a:t>A compromise between compilers and pure interpreters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0907-7F7E-0645-A4C3-D54E324291DD}" type="slidenum">
              <a:rPr lang="en-US" altLang="zh-CN"/>
              <a:pPr/>
              <a:t>20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3810000" y="152400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</a:pPr>
            <a:r>
              <a:rPr lang="en-US" sz="2600" b="1">
                <a:solidFill>
                  <a:schemeClr val="hlink"/>
                </a:solidFill>
                <a:latin typeface="Arial" charset="0"/>
              </a:rPr>
              <a:t>Compilation and execution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5181600" y="5638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Output Data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143000" y="5638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Input Data</a:t>
            </a: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705600" y="51816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Target Program</a:t>
            </a: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85800" y="35052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Abstract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(Optimized)</a:t>
            </a: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70104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Parse Tree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3733800" y="19050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Symbol Table</a:t>
            </a: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685800" y="3810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Source program</a:t>
            </a:r>
          </a:p>
        </p:txBody>
      </p:sp>
      <p:sp>
        <p:nvSpPr>
          <p:cNvPr id="251916" name="AutoShape 12"/>
          <p:cNvSpPr>
            <a:spLocks noChangeArrowheads="1"/>
          </p:cNvSpPr>
          <p:nvPr/>
        </p:nvSpPr>
        <p:spPr bwMode="auto">
          <a:xfrm>
            <a:off x="762000" y="26670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Code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Optimization</a:t>
            </a:r>
          </a:p>
        </p:txBody>
      </p:sp>
      <p:sp>
        <p:nvSpPr>
          <p:cNvPr id="251917" name="AutoShape 13"/>
          <p:cNvSpPr>
            <a:spLocks noChangeArrowheads="1"/>
          </p:cNvSpPr>
          <p:nvPr/>
        </p:nvSpPr>
        <p:spPr bwMode="auto">
          <a:xfrm>
            <a:off x="6781800" y="27432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Semantic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Analysis</a:t>
            </a:r>
          </a:p>
        </p:txBody>
      </p:sp>
      <p:sp>
        <p:nvSpPr>
          <p:cNvPr id="251918" name="AutoShape 14"/>
          <p:cNvSpPr>
            <a:spLocks noChangeArrowheads="1"/>
          </p:cNvSpPr>
          <p:nvPr/>
        </p:nvSpPr>
        <p:spPr bwMode="auto">
          <a:xfrm>
            <a:off x="6781800" y="42672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Loader / Linker</a:t>
            </a:r>
          </a:p>
        </p:txBody>
      </p:sp>
      <p:sp>
        <p:nvSpPr>
          <p:cNvPr id="251919" name="AutoShape 15"/>
          <p:cNvSpPr>
            <a:spLocks noChangeArrowheads="1"/>
          </p:cNvSpPr>
          <p:nvPr/>
        </p:nvSpPr>
        <p:spPr bwMode="auto">
          <a:xfrm>
            <a:off x="685800" y="43434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Code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Generation</a:t>
            </a:r>
          </a:p>
        </p:txBody>
      </p:sp>
      <p:sp>
        <p:nvSpPr>
          <p:cNvPr id="251920" name="AutoShape 16"/>
          <p:cNvSpPr>
            <a:spLocks noChangeArrowheads="1"/>
          </p:cNvSpPr>
          <p:nvPr/>
        </p:nvSpPr>
        <p:spPr bwMode="auto">
          <a:xfrm>
            <a:off x="3048000" y="5638800"/>
            <a:ext cx="16002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Computer</a:t>
            </a:r>
          </a:p>
        </p:txBody>
      </p:sp>
      <p:sp>
        <p:nvSpPr>
          <p:cNvPr id="251921" name="AutoShape 17"/>
          <p:cNvSpPr>
            <a:spLocks noChangeArrowheads="1"/>
          </p:cNvSpPr>
          <p:nvPr/>
        </p:nvSpPr>
        <p:spPr bwMode="auto">
          <a:xfrm>
            <a:off x="685800" y="129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Lexical Analysis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(scanning)</a:t>
            </a:r>
          </a:p>
        </p:txBody>
      </p:sp>
      <p:sp>
        <p:nvSpPr>
          <p:cNvPr id="251922" name="AutoShape 18"/>
          <p:cNvSpPr>
            <a:spLocks noChangeArrowheads="1"/>
          </p:cNvSpPr>
          <p:nvPr/>
        </p:nvSpPr>
        <p:spPr bwMode="auto">
          <a:xfrm>
            <a:off x="6629400" y="1295400"/>
            <a:ext cx="1981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Syntactic Analysis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(parsing)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6764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1524000" y="76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>
            <a:off x="1524000" y="190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6" name="Line 22"/>
          <p:cNvSpPr>
            <a:spLocks noChangeShapeType="1"/>
          </p:cNvSpPr>
          <p:nvPr/>
        </p:nvSpPr>
        <p:spPr bwMode="auto">
          <a:xfrm>
            <a:off x="1524000" y="21336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7" name="Line 23"/>
          <p:cNvSpPr>
            <a:spLocks noChangeShapeType="1"/>
          </p:cNvSpPr>
          <p:nvPr/>
        </p:nvSpPr>
        <p:spPr bwMode="auto">
          <a:xfrm>
            <a:off x="5638800" y="1600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>
            <a:off x="7620000" y="190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5638800" y="2133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6858000" y="2133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 flipH="1">
            <a:off x="5638800" y="3048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>
            <a:off x="2286000" y="4648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3" name="Line 2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304800" y="1143000"/>
            <a:ext cx="8534400" cy="3886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5" name="Line 31"/>
          <p:cNvSpPr>
            <a:spLocks noChangeShapeType="1"/>
          </p:cNvSpPr>
          <p:nvPr/>
        </p:nvSpPr>
        <p:spPr bwMode="auto">
          <a:xfrm flipH="1">
            <a:off x="3733800" y="54102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>
            <a:off x="3733800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7" name="Line 33"/>
          <p:cNvSpPr>
            <a:spLocks noChangeShapeType="1"/>
          </p:cNvSpPr>
          <p:nvPr/>
        </p:nvSpPr>
        <p:spPr bwMode="auto">
          <a:xfrm>
            <a:off x="2514600" y="5867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8" name="Line 34"/>
          <p:cNvSpPr>
            <a:spLocks noChangeShapeType="1"/>
          </p:cNvSpPr>
          <p:nvPr/>
        </p:nvSpPr>
        <p:spPr bwMode="auto">
          <a:xfrm>
            <a:off x="4648200" y="5867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7620000" y="7620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 charset="0"/>
              </a:rPr>
              <a:t>compiler</a:t>
            </a:r>
          </a:p>
        </p:txBody>
      </p:sp>
      <p:sp>
        <p:nvSpPr>
          <p:cNvPr id="251940" name="Rectangle 36"/>
          <p:cNvSpPr>
            <a:spLocks noChangeArrowheads="1"/>
          </p:cNvSpPr>
          <p:nvPr/>
        </p:nvSpPr>
        <p:spPr bwMode="auto">
          <a:xfrm>
            <a:off x="37338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Token Sequence</a:t>
            </a:r>
          </a:p>
        </p:txBody>
      </p:sp>
      <p:sp>
        <p:nvSpPr>
          <p:cNvPr id="251941" name="Line 37"/>
          <p:cNvSpPr>
            <a:spLocks noChangeShapeType="1"/>
          </p:cNvSpPr>
          <p:nvPr/>
        </p:nvSpPr>
        <p:spPr bwMode="auto">
          <a:xfrm>
            <a:off x="2438400" y="1600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2" name="Line 38"/>
          <p:cNvSpPr>
            <a:spLocks noChangeShapeType="1"/>
          </p:cNvSpPr>
          <p:nvPr/>
        </p:nvSpPr>
        <p:spPr bwMode="auto">
          <a:xfrm>
            <a:off x="76200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3" name="Rectangle 39"/>
          <p:cNvSpPr>
            <a:spLocks noChangeArrowheads="1"/>
          </p:cNvSpPr>
          <p:nvPr/>
        </p:nvSpPr>
        <p:spPr bwMode="auto">
          <a:xfrm>
            <a:off x="3657600" y="27432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Abstract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(Intermediate code)</a:t>
            </a:r>
          </a:p>
        </p:txBody>
      </p:sp>
      <p:sp>
        <p:nvSpPr>
          <p:cNvPr id="251944" name="Rectangle 40"/>
          <p:cNvSpPr>
            <a:spLocks noChangeArrowheads="1"/>
          </p:cNvSpPr>
          <p:nvPr/>
        </p:nvSpPr>
        <p:spPr bwMode="auto">
          <a:xfrm>
            <a:off x="36576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Object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(Native Code)</a:t>
            </a:r>
          </a:p>
        </p:txBody>
      </p:sp>
      <p:sp>
        <p:nvSpPr>
          <p:cNvPr id="251945" name="Line 41"/>
          <p:cNvSpPr>
            <a:spLocks noChangeShapeType="1"/>
          </p:cNvSpPr>
          <p:nvPr/>
        </p:nvSpPr>
        <p:spPr bwMode="auto">
          <a:xfrm flipH="1">
            <a:off x="2362200" y="30480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6" name="Line 42"/>
          <p:cNvSpPr>
            <a:spLocks noChangeShapeType="1"/>
          </p:cNvSpPr>
          <p:nvPr/>
        </p:nvSpPr>
        <p:spPr bwMode="auto">
          <a:xfrm>
            <a:off x="1600200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7" name="Line 43"/>
          <p:cNvSpPr>
            <a:spLocks noChangeShapeType="1"/>
          </p:cNvSpPr>
          <p:nvPr/>
        </p:nvSpPr>
        <p:spPr bwMode="auto">
          <a:xfrm>
            <a:off x="5486400" y="4648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5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5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 autoUpdateAnimBg="0"/>
      <p:bldP spid="251910" grpId="0" animBg="1" autoUpdateAnimBg="0"/>
      <p:bldP spid="251911" grpId="0" animBg="1" autoUpdateAnimBg="0"/>
      <p:bldP spid="251912" grpId="0" animBg="1" autoUpdateAnimBg="0"/>
      <p:bldP spid="251913" grpId="0" animBg="1" autoUpdateAnimBg="0"/>
      <p:bldP spid="251914" grpId="0" animBg="1" autoUpdateAnimBg="0"/>
      <p:bldP spid="251916" grpId="0" animBg="1" autoUpdateAnimBg="0"/>
      <p:bldP spid="251917" grpId="0" animBg="1" autoUpdateAnimBg="0"/>
      <p:bldP spid="251918" grpId="0" animBg="1" autoUpdateAnimBg="0"/>
      <p:bldP spid="251919" grpId="0" animBg="1" autoUpdateAnimBg="0"/>
      <p:bldP spid="251920" grpId="0" animBg="1" autoUpdateAnimBg="0"/>
      <p:bldP spid="251921" grpId="0" animBg="1" autoUpdateAnimBg="0"/>
      <p:bldP spid="251922" grpId="0" animBg="1" autoUpdateAnimBg="0"/>
      <p:bldP spid="251923" grpId="0" animBg="1"/>
      <p:bldP spid="251924" grpId="0" animBg="1"/>
      <p:bldP spid="251925" grpId="0" animBg="1"/>
      <p:bldP spid="251926" grpId="0" animBg="1"/>
      <p:bldP spid="251927" grpId="0" animBg="1"/>
      <p:bldP spid="251928" grpId="0" animBg="1"/>
      <p:bldP spid="251929" grpId="0" animBg="1"/>
      <p:bldP spid="251930" grpId="0" animBg="1"/>
      <p:bldP spid="251931" grpId="0" animBg="1"/>
      <p:bldP spid="251932" grpId="0" animBg="1"/>
      <p:bldP spid="251933" grpId="0" animBg="1"/>
      <p:bldP spid="251935" grpId="0" animBg="1"/>
      <p:bldP spid="251936" grpId="0" animBg="1"/>
      <p:bldP spid="251937" grpId="0" animBg="1"/>
      <p:bldP spid="251938" grpId="0" animBg="1"/>
      <p:bldP spid="251940" grpId="0" animBg="1" autoUpdateAnimBg="0"/>
      <p:bldP spid="251941" grpId="0" animBg="1"/>
      <p:bldP spid="251942" grpId="0" animBg="1"/>
      <p:bldP spid="251943" grpId="0" animBg="1" autoUpdateAnimBg="0"/>
      <p:bldP spid="251944" grpId="0" animBg="1" autoUpdateAnimBg="0"/>
      <p:bldP spid="251945" grpId="0" animBg="1"/>
      <p:bldP spid="251946" grpId="0" animBg="1"/>
      <p:bldP spid="2519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B171-6247-064F-8211-A32D3817A548}" type="slidenum">
              <a:rPr lang="en-US" altLang="zh-CN"/>
              <a:pPr/>
              <a:t>21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Implementation methods: Compilation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Compilation process has several phases: </a:t>
            </a:r>
          </a:p>
          <a:p>
            <a:pPr lvl="1"/>
            <a:r>
              <a:rPr lang="en-US" b="1"/>
              <a:t>Lexical analysis</a:t>
            </a:r>
            <a:r>
              <a:rPr lang="en-US"/>
              <a:t>: converts characters in the source program into lexical units</a:t>
            </a:r>
          </a:p>
          <a:p>
            <a:pPr lvl="1"/>
            <a:r>
              <a:rPr lang="en-US" b="1"/>
              <a:t>Syntax analysis</a:t>
            </a:r>
            <a:r>
              <a:rPr lang="en-US"/>
              <a:t>: transforms lexical units into </a:t>
            </a:r>
            <a:r>
              <a:rPr lang="en-US" i="1"/>
              <a:t>parse trees </a:t>
            </a:r>
            <a:r>
              <a:rPr lang="en-US"/>
              <a:t>which represent the syntactic structure of program</a:t>
            </a:r>
          </a:p>
          <a:p>
            <a:pPr lvl="1"/>
            <a:r>
              <a:rPr lang="en-US" b="1"/>
              <a:t>Semantics analysis:</a:t>
            </a:r>
            <a:r>
              <a:rPr lang="en-US"/>
              <a:t> check types etc; generate intermediate code</a:t>
            </a:r>
          </a:p>
          <a:p>
            <a:pPr lvl="1"/>
            <a:r>
              <a:rPr lang="en-US" b="1"/>
              <a:t>Code generation</a:t>
            </a:r>
            <a:r>
              <a:rPr lang="en-US"/>
              <a:t>: machine code is generated</a:t>
            </a:r>
          </a:p>
          <a:p>
            <a:r>
              <a:rPr lang="en-US"/>
              <a:t>Additional Compilation Terminologies</a:t>
            </a:r>
          </a:p>
          <a:p>
            <a:pPr lvl="1"/>
            <a:r>
              <a:rPr lang="en-US" b="1"/>
              <a:t>Linking and loading</a:t>
            </a:r>
            <a:r>
              <a:rPr lang="en-US"/>
              <a:t>: When loading compiled programs into computer memory, they are linked to the relevant program resources, and then the fully resolved codes are into computer memory, for execution.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C811D-8C05-0A4B-83E8-09CB2183E1BD}" type="slidenum">
              <a:rPr lang="en-US" altLang="zh-CN"/>
              <a:pPr/>
              <a:t>22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Run java -verbose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hlink"/>
                </a:solidFill>
              </a:rPr>
              <a:t>sol:~/440&gt;java -verbose  Hello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[Opened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[Opened /usr/jdk/instances/jdk1.5.0/jre/lib/jsse.jar]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[Opened /usr/jdk/instances/jdk1.5.0/jre/lib/jce.jar]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[Opened /usr/jdk/instances/jdk1.5.0/jre/lib/charsets.jar]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java.lang.Object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java.io.Serializable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java.lang.Comparable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java.lang.CharSequence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java.lang.String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java.lang.reflect.GenericDeclaration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java.lang.reflect.Type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java.lang.reflect.AnnotatedElement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java.lang.Class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java.lang.Cloneable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java.lang.ClassLoader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java.lang.System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… (hundreds of related classes)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hlink"/>
                </a:solidFill>
              </a:rPr>
              <a:t>[Loaded Hello from file:/global/fac2/jlu/440/]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hlink"/>
                </a:solidFill>
              </a:rPr>
              <a:t>Hello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java.lang.Shutdown from /usr/jdk/instances/jdk1.5.0/jre/lib/rt.jar]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[Loaded java.lang.Shutdown$Lock from /usr/jdk/instances/jdk1.5.0/jre/lib/rt.jar]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35814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charset="0"/>
                <a:ea typeface="Arial" charset="0"/>
                <a:cs typeface="Arial" charset="0"/>
              </a:rPr>
              <a:t>public class Hello {</a:t>
            </a:r>
          </a:p>
          <a:p>
            <a:r>
              <a:rPr lang="en-US" sz="1600">
                <a:latin typeface="Arial" charset="0"/>
                <a:ea typeface="Arial" charset="0"/>
                <a:cs typeface="Arial" charset="0"/>
              </a:rPr>
              <a:t>public static void main(String [] a){</a:t>
            </a:r>
          </a:p>
          <a:p>
            <a:r>
              <a:rPr lang="en-US" sz="1600">
                <a:latin typeface="Arial" charset="0"/>
                <a:ea typeface="Arial" charset="0"/>
                <a:cs typeface="Arial" charset="0"/>
              </a:rPr>
              <a:t> System.out.println("Hello");</a:t>
            </a:r>
          </a:p>
          <a:p>
            <a:r>
              <a:rPr lang="en-US" sz="160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en-US" sz="160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4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4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4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4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43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B5CBA-6D33-BE47-96C6-E6A73C1AD086}" type="slidenum">
              <a:rPr lang="en-US" altLang="zh-CN"/>
              <a:pPr/>
              <a:t>23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Interpreted language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57150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Programs are executed from source form, by an interpreter.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many languages have both compilers and interpreters, including Lisp, Scheme, BASIC, and Python. </a:t>
            </a:r>
          </a:p>
          <a:p>
            <a:pPr>
              <a:lnSpc>
                <a:spcPct val="80000"/>
              </a:lnSpc>
            </a:pPr>
            <a:r>
              <a:rPr lang="en-US" sz="1600"/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Much slower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Real time translation;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Initially, interpreted languages were compiled line-by-line; each line was compiled as it was about to be executed, and if a loop or subroutine caused certain lines to be executed multiple times, they would be recompiled every time.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Require more space.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Source code, symbol table, …</a:t>
            </a:r>
          </a:p>
          <a:p>
            <a:pPr>
              <a:lnSpc>
                <a:spcPct val="80000"/>
              </a:lnSpc>
            </a:pPr>
            <a:r>
              <a:rPr lang="en-US" sz="1600"/>
              <a:t>Advantage of interpreted languages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Easy implementation of source-level debugging operations, because run-time errors can refer to source-level units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E.g., if an array index is out of range, the error message can easily indicate the source line and the name of the array.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It can take less time to interpret it than the total time required to compile and run it. This is especially important when prototyping and testing code when an edit-interpret-debug cycle can often be much shorter than an edit-compile-run-debug cycle.  (e.g., csh)</a:t>
            </a:r>
          </a:p>
        </p:txBody>
      </p:sp>
      <p:pic>
        <p:nvPicPr>
          <p:cNvPr id="1249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43663" y="609600"/>
            <a:ext cx="2700337" cy="3581400"/>
          </a:xfrm>
          <a:noFill/>
          <a:ln/>
        </p:spPr>
      </p:pic>
      <p:sp>
        <p:nvSpPr>
          <p:cNvPr id="124934" name="Text Box 6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B97EA-02A7-7746-B816-8111587FE7DC}" type="slidenum">
              <a:rPr lang="en-US" altLang="zh-CN"/>
              <a:pPr/>
              <a:t>24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Hybrid implementation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5029200" cy="5486400"/>
          </a:xfrm>
        </p:spPr>
        <p:txBody>
          <a:bodyPr/>
          <a:lstStyle/>
          <a:p>
            <a:r>
              <a:rPr lang="en-US" sz="2000"/>
              <a:t>A compromise between compilers and pure interpreters</a:t>
            </a:r>
          </a:p>
          <a:p>
            <a:pPr lvl="1"/>
            <a:r>
              <a:rPr lang="en-US" sz="1800"/>
              <a:t>Translate high-level language program into intermediate language designed to allow easy interpretation;</a:t>
            </a:r>
          </a:p>
          <a:p>
            <a:pPr lvl="1"/>
            <a:r>
              <a:rPr lang="en-US" sz="1800"/>
              <a:t>Faster than pure interpretation since the source is translated only once.</a:t>
            </a:r>
          </a:p>
          <a:p>
            <a:pPr lvl="1"/>
            <a:r>
              <a:rPr lang="en-US" sz="1800"/>
              <a:t>Example: Java. </a:t>
            </a:r>
          </a:p>
          <a:p>
            <a:pPr lvl="2"/>
            <a:r>
              <a:rPr lang="en-US" sz="1600"/>
              <a:t>Provides portability to any machine that support the intermediate language</a:t>
            </a:r>
          </a:p>
          <a:p>
            <a:pPr lvl="1"/>
            <a:r>
              <a:rPr lang="en-US" sz="1800"/>
              <a:t>Other language that uses hybrid implementation?</a:t>
            </a:r>
          </a:p>
          <a:p>
            <a:r>
              <a:rPr lang="en-US" sz="2000"/>
              <a:t>Can we make it faster?</a:t>
            </a:r>
          </a:p>
          <a:p>
            <a:pPr lvl="1"/>
            <a:r>
              <a:rPr lang="en-US" sz="1800"/>
              <a:t>JIT (Just-In-Time) compiler</a:t>
            </a:r>
          </a:p>
          <a:p>
            <a:pPr lvl="1"/>
            <a:endParaRPr lang="en-US" sz="1800"/>
          </a:p>
        </p:txBody>
      </p:sp>
      <p:pic>
        <p:nvPicPr>
          <p:cNvPr id="264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524625" y="457200"/>
            <a:ext cx="2074863" cy="6172200"/>
          </a:xfrm>
          <a:noFill/>
          <a:ln/>
        </p:spPr>
      </p:pic>
      <p:sp>
        <p:nvSpPr>
          <p:cNvPr id="264198" name="Text Box 6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D744C-90B3-E445-875F-D3671D3134CF}" type="slidenum">
              <a:rPr lang="en-US" altLang="zh-CN"/>
              <a:pPr/>
              <a:t>25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JIT compiler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 just-in-time compiler (JIT) improves performance of bytecodes by compiling them into native machine code before executing them. </a:t>
            </a:r>
          </a:p>
          <a:p>
            <a:pPr lvl="1"/>
            <a:r>
              <a:rPr lang="en-US" sz="1800"/>
              <a:t>Translates bytecodes (or other intermediate code) into machine instructions as they are read in; </a:t>
            </a:r>
          </a:p>
          <a:p>
            <a:pPr lvl="1"/>
            <a:r>
              <a:rPr lang="en-US" sz="1800"/>
              <a:t>Performs a degree of optimization; </a:t>
            </a:r>
          </a:p>
          <a:p>
            <a:pPr lvl="1"/>
            <a:r>
              <a:rPr lang="en-US" sz="1800"/>
              <a:t>The resulting program is then run; </a:t>
            </a:r>
          </a:p>
          <a:p>
            <a:pPr lvl="1"/>
            <a:r>
              <a:rPr lang="en-US" sz="1800"/>
              <a:t>Parts of the program that don't execute aren't compiled, so a JIT doesn't waste time optimizing code that never runs.  </a:t>
            </a:r>
          </a:p>
          <a:p>
            <a:pPr lvl="1"/>
            <a:r>
              <a:rPr lang="en-US" sz="1800"/>
              <a:t>The machine instructions aren't saved anywhere except in memory. The next time the program is run, the bytecodes are translated into machine code once again. </a:t>
            </a:r>
          </a:p>
          <a:p>
            <a:pPr lvl="2"/>
            <a:r>
              <a:rPr lang="en-US" sz="1600"/>
              <a:t>The result is that the bytecodes are still portable, </a:t>
            </a:r>
          </a:p>
          <a:p>
            <a:pPr lvl="2"/>
            <a:r>
              <a:rPr lang="en-US" sz="1600"/>
              <a:t>and they typically run much faster than they would in a normal interpreter. </a:t>
            </a:r>
          </a:p>
          <a:p>
            <a:r>
              <a:rPr lang="en-US" sz="2000"/>
              <a:t>Introduced in Sun JRE 1.2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 rot="5400000">
            <a:off x="-2752725" y="3725862"/>
            <a:ext cx="586740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implementation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03A23-8C3E-C24F-B9EA-B23856A88A5F}" type="slidenum">
              <a:rPr lang="en-US" altLang="zh-CN"/>
              <a:pPr/>
              <a:t>26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Review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Classifying languages by</a:t>
            </a:r>
          </a:p>
          <a:p>
            <a:pPr lvl="1"/>
            <a:r>
              <a:rPr lang="en-US" dirty="0"/>
              <a:t>Abstraction level (low level, high level, very high level)</a:t>
            </a:r>
          </a:p>
          <a:p>
            <a:pPr lvl="1"/>
            <a:r>
              <a:rPr lang="en-US" dirty="0"/>
              <a:t>Domain (scientific, data processing, scripting…)</a:t>
            </a:r>
          </a:p>
          <a:p>
            <a:pPr lvl="1"/>
            <a:r>
              <a:rPr lang="en-US" dirty="0"/>
              <a:t>General purpose vs. special purpose</a:t>
            </a:r>
          </a:p>
          <a:p>
            <a:pPr lvl="1"/>
            <a:r>
              <a:rPr lang="en-US" dirty="0"/>
              <a:t>Implementation methods (interpreter, compiler, hybrid)</a:t>
            </a:r>
          </a:p>
          <a:p>
            <a:pPr lvl="2"/>
            <a:r>
              <a:rPr lang="en-US" dirty="0"/>
              <a:t>compilation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… …</a:t>
            </a:r>
          </a:p>
          <a:p>
            <a:pPr lvl="1"/>
            <a:r>
              <a:rPr lang="en-US" dirty="0" smtClean="0"/>
              <a:t>Paradigms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“language shapes the way we think, and determines what we can think about. “ –B.L. Whorf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AEA27-D175-F143-BE4D-B0D02A6E5D67}" type="slidenum">
              <a:rPr lang="en-US" altLang="zh-CN"/>
              <a:pPr/>
              <a:t>27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Programming Paradigms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style of programming</a:t>
            </a:r>
          </a:p>
          <a:p>
            <a:r>
              <a:rPr lang="en-US"/>
              <a:t>A programming paradigm provides the view that the programmer has of the execution of the program. </a:t>
            </a:r>
          </a:p>
          <a:p>
            <a:pPr lvl="1"/>
            <a:r>
              <a:rPr lang="en-US"/>
              <a:t>Object-oriented programming: programmers think of a program as a collection of interacting objects;</a:t>
            </a:r>
          </a:p>
          <a:p>
            <a:pPr lvl="1"/>
            <a:r>
              <a:rPr lang="en-US"/>
              <a:t>Functional programming: a program can be thought of as a sequence of stateless function evaluations. </a:t>
            </a:r>
          </a:p>
          <a:p>
            <a:r>
              <a:rPr lang="en-US"/>
              <a:t>Many programming paradigms are as well-known for what techniques they </a:t>
            </a:r>
            <a:r>
              <a:rPr lang="en-US" i="1"/>
              <a:t>forbid</a:t>
            </a:r>
            <a:r>
              <a:rPr lang="en-US"/>
              <a:t> as for what they enable. </a:t>
            </a:r>
          </a:p>
          <a:p>
            <a:pPr lvl="1"/>
            <a:r>
              <a:rPr lang="en-US"/>
              <a:t>Pure functional programming disallows the use of side-effects; </a:t>
            </a:r>
          </a:p>
          <a:p>
            <a:pPr lvl="1"/>
            <a:r>
              <a:rPr lang="en-US"/>
              <a:t>Structured programming disallows the use of goto.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D9BD9-480B-6F46-AECD-1F48D3FE4FA4}" type="slidenum">
              <a:rPr lang="en-US" altLang="zh-CN"/>
              <a:pPr/>
              <a:t>28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457200"/>
          </a:xfrm>
        </p:spPr>
        <p:txBody>
          <a:bodyPr/>
          <a:lstStyle/>
          <a:p>
            <a:r>
              <a:rPr lang="en-US" sz="2600"/>
              <a:t>Paradigms and languages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0772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Some languages are designed to support one particular paradigm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Smalltalk supports object-oriented programming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Scheme supports functional programming. 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 programming language can support multiple paradigms.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E.g., Java is designed to support imperative programming, object-oriented programming, and generic programming.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 programming language </a:t>
            </a:r>
            <a:r>
              <a:rPr lang="en-US" sz="1600" i="1" dirty="0"/>
              <a:t>advocates (not enforce) </a:t>
            </a:r>
            <a:r>
              <a:rPr lang="en-US" sz="1600" dirty="0"/>
              <a:t>a paradigm (</a:t>
            </a:r>
            <a:r>
              <a:rPr lang="en-US" sz="1600" dirty="0" err="1"/>
              <a:t>s</a:t>
            </a:r>
            <a:r>
              <a:rPr lang="en-US" sz="1600" dirty="0"/>
              <a:t>).</a:t>
            </a:r>
            <a:r>
              <a:rPr lang="en-US" sz="1600" i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Programmers decide how to build a program using those paradigm elements.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E.g., one can write a purely imperative program in Java (not encouraged)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The followings are unstructured and structured program written in the same language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105400" y="35052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dim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for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= 1 to 10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   print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&amp; " squared = " &amp; </a:t>
            </a:r>
            <a:r>
              <a:rPr lang="en-US" sz="1800" dirty="0" err="1">
                <a:latin typeface="Arial" charset="0"/>
              </a:rPr>
              <a:t>square(i</a:t>
            </a:r>
            <a:r>
              <a:rPr lang="en-US" sz="1800" dirty="0">
                <a:latin typeface="Arial" charset="0"/>
              </a:rPr>
              <a:t>)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next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print "Program Completed." </a:t>
            </a:r>
          </a:p>
          <a:p>
            <a:pPr marL="236538" indent="-236538">
              <a:buSzPct val="115000"/>
            </a:pPr>
            <a:endParaRPr lang="en-US" sz="1800" dirty="0">
              <a:latin typeface="Arial" charset="0"/>
            </a:endParaRP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function </a:t>
            </a:r>
            <a:r>
              <a:rPr lang="en-US" sz="1800" dirty="0" err="1">
                <a:latin typeface="Arial" charset="0"/>
              </a:rPr>
              <a:t>square(i</a:t>
            </a:r>
            <a:r>
              <a:rPr lang="en-US" sz="1800" dirty="0">
                <a:latin typeface="Arial" charset="0"/>
              </a:rPr>
              <a:t>)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       square =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*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 </a:t>
            </a:r>
          </a:p>
          <a:p>
            <a:pPr marL="236538" indent="-236538">
              <a:buSzPct val="115000"/>
            </a:pPr>
            <a:r>
              <a:rPr lang="en-US" sz="1800" dirty="0">
                <a:latin typeface="Arial" charset="0"/>
              </a:rPr>
              <a:t>end function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28600" y="34290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10 dim i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20 i = 0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30 i = i + 1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40 if i &lt;&gt; 10 then goto 90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50 if i = 10 then goto 70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60 goto 30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70 print "Program Completed."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80 end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90 print i &amp; " squared = " &amp; i * i </a:t>
            </a:r>
          </a:p>
          <a:p>
            <a:pPr marL="633413" lvl="1" indent="-188913">
              <a:buFont typeface="Arial" charset="0"/>
              <a:buNone/>
            </a:pPr>
            <a:r>
              <a:rPr lang="en-US" sz="1800">
                <a:latin typeface="Arial" charset="0"/>
                <a:ea typeface="ＭＳ Ｐゴシック" charset="-128"/>
              </a:rPr>
              <a:t>100 goto 30 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4419600" y="3505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  <p:pic>
        <p:nvPicPr>
          <p:cNvPr id="129033" name="Picture 9" descr="bipart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228600"/>
            <a:ext cx="1220788" cy="1447800"/>
          </a:xfrm>
          <a:prstGeom prst="rect">
            <a:avLst/>
          </a:prstGeom>
          <a:noFill/>
        </p:spPr>
      </p:pic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7162800" y="1371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paradigms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8229600" y="1371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A30C-D2DB-E848-9E02-4A793C745F6C}" type="slidenum">
              <a:rPr lang="en-US" altLang="zh-CN"/>
              <a:pPr/>
              <a:t>2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Categories of programming languages, </a:t>
            </a:r>
            <a:r>
              <a:rPr lang="en-US" sz="2600" dirty="0" err="1" smtClean="0"/>
              <a:t>wikipedia</a:t>
            </a:r>
            <a:r>
              <a:rPr lang="en-US" sz="2600" dirty="0" smtClean="0"/>
              <a:t>, 2010</a:t>
            </a:r>
            <a:endParaRPr lang="en-US" sz="2600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 Array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2 Aspect-oriented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3 Assembly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4 Authoring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5 Command line interface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6 Compiled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7 Concurrent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8 Dataflow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9 Data-oriented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10 Data-structured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11 Declarative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12 Esoteric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13 Extension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14 Fourth-generation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15 Functional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16 Interactive mode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17 Interpreted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18 Iterative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19 List-based languages – LISPs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20 Little languages</a:t>
            </a:r>
            <a:endParaRPr lang="en-US" sz="1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hlinkClick r:id="" action="ppaction://noaction"/>
              </a:rPr>
              <a:t>21 Logic-based languages</a:t>
            </a:r>
            <a:endParaRPr lang="en-US" sz="1200" dirty="0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990600"/>
            <a:ext cx="4191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22 Machine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23 Macro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24 Metaprogramming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25 Multiparadigm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26 Numerical analysis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27 Non-English-based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28 Object-oriented class-based </a:t>
            </a:r>
            <a:r>
              <a:rPr lang="en-US" sz="1200" dirty="0" smtClean="0">
                <a:solidFill>
                  <a:schemeClr val="bg2"/>
                </a:solidFill>
                <a:hlinkClick r:id="" action="ppaction://noaction"/>
              </a:rPr>
              <a:t>languages</a:t>
            </a:r>
            <a:endParaRPr lang="en-US" sz="1100" dirty="0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29 Object-oriented prototype-based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30 Off-side rule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31 Procedural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32 Reflective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33 Rule-based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34 Scripting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35 Stack-based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36 Synchronous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37 Syntax handling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38 Visual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39 Wirth languages</a:t>
            </a: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2"/>
                </a:solidFill>
                <a:hlinkClick r:id="" action="ppaction://noaction"/>
              </a:rPr>
              <a:t>40 XML-based </a:t>
            </a:r>
            <a:r>
              <a:rPr lang="en-US" sz="1200" dirty="0" smtClean="0">
                <a:solidFill>
                  <a:schemeClr val="bg2"/>
                </a:solidFill>
                <a:hlinkClick r:id="" action="ppaction://noaction"/>
              </a:rPr>
              <a:t>languages</a:t>
            </a:r>
            <a:endParaRPr lang="en-US" sz="1200" dirty="0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2CD32-145D-5B4B-913D-A2689A6F87AB}" type="slidenum">
              <a:rPr lang="en-US" altLang="zh-CN"/>
              <a:pPr/>
              <a:t>29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paradigms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Structured programming vs. Unstructured programming </a:t>
            </a:r>
          </a:p>
          <a:p>
            <a:r>
              <a:rPr lang="en-US"/>
              <a:t>Imperative programming vs. Declarative programming </a:t>
            </a:r>
          </a:p>
          <a:p>
            <a:r>
              <a:rPr lang="en-US"/>
              <a:t>Object-oriented programming </a:t>
            </a:r>
          </a:p>
          <a:p>
            <a:r>
              <a:rPr lang="en-US"/>
              <a:t>Aspect Oriented Programming</a:t>
            </a:r>
          </a:p>
          <a:p>
            <a:r>
              <a:rPr lang="en-US"/>
              <a:t>Functional programming</a:t>
            </a:r>
          </a:p>
          <a:p>
            <a:r>
              <a:rPr lang="en-US"/>
              <a:t>Logic programming</a:t>
            </a:r>
          </a:p>
          <a:p>
            <a:r>
              <a:rPr lang="en-US"/>
              <a:t>Service oriented programming</a:t>
            </a:r>
          </a:p>
          <a:p>
            <a:endParaRPr lang="en-US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A55F-D585-804B-8C27-2121B62AFCB9}" type="slidenum">
              <a:rPr lang="en-US" altLang="zh-CN"/>
              <a:pPr/>
              <a:t>30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programming paradigms 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</a:rPr>
              <a:t>Imperative</a:t>
            </a:r>
            <a:r>
              <a:rPr lang="en-US" sz="1800" dirty="0"/>
              <a:t>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/>
              <a:t>how</a:t>
            </a:r>
            <a:r>
              <a:rPr lang="en-US" sz="1600" dirty="0"/>
              <a:t> do we solve a problem (what steps does a solution have)?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</a:rPr>
              <a:t>Logic-based</a:t>
            </a:r>
            <a:r>
              <a:rPr lang="en-US" sz="1800" dirty="0"/>
              <a:t>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/>
              <a:t>what</a:t>
            </a:r>
            <a:r>
              <a:rPr lang="en-US" sz="1600" dirty="0"/>
              <a:t> is the problem to be solved? (The language implementation decides </a:t>
            </a:r>
            <a:r>
              <a:rPr lang="en-US" sz="1600" i="1" dirty="0"/>
              <a:t>how</a:t>
            </a:r>
            <a:r>
              <a:rPr lang="en-US" sz="1600" dirty="0"/>
              <a:t> to do it.)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</a:rPr>
              <a:t>Functional</a:t>
            </a:r>
            <a:r>
              <a:rPr lang="en-US" sz="1800" dirty="0"/>
              <a:t>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what simple </a:t>
            </a:r>
            <a:r>
              <a:rPr lang="en-US" sz="1600" i="1" dirty="0"/>
              <a:t>operations (functions)</a:t>
            </a:r>
            <a:r>
              <a:rPr lang="en-US" sz="1600" dirty="0"/>
              <a:t> can be applied to solve a problem, how are they mutually related, and how can they be combined?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</a:rPr>
              <a:t>Object-oriented</a:t>
            </a:r>
            <a:r>
              <a:rPr lang="en-US" sz="1800" dirty="0"/>
              <a:t>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What </a:t>
            </a:r>
            <a:r>
              <a:rPr lang="en-US" sz="1600" i="1" dirty="0"/>
              <a:t>objects</a:t>
            </a:r>
            <a:r>
              <a:rPr lang="en-US" sz="1600" dirty="0"/>
              <a:t> play roles in a problem, what can they do, and how do they interact to solve the problem?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Aspect-oriented: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What are the </a:t>
            </a:r>
            <a:r>
              <a:rPr lang="en-US" sz="1600" i="1" dirty="0"/>
              <a:t>concerns</a:t>
            </a:r>
            <a:r>
              <a:rPr lang="en-US" sz="1600" dirty="0"/>
              <a:t> and crosscutting concerns? How to allow the concerns interact with each other? 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DDCAB-9BA8-CA47-B530-5D68F5924807}" type="slidenum">
              <a:rPr lang="en-US" altLang="zh-CN"/>
              <a:pPr/>
              <a:t>31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vs. unstructured programming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6705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Unstructured programming: All code is contained in a single continuous block.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Have to rely on execution flow statements such as Goto, used in many languages to jump to a specified section of code.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Complex and tangled, difficult to read and debug;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Unstructured programming results in spaghetti code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Discouraged in programming languages that support any kind of structure.</a:t>
            </a:r>
          </a:p>
          <a:p>
            <a:pPr>
              <a:lnSpc>
                <a:spcPct val="90000"/>
              </a:lnSpc>
            </a:pPr>
            <a:r>
              <a:rPr lang="en-US" sz="1800"/>
              <a:t>an example Spaghetti code in BASIC: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10 dim i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20 i = 0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30 i = i + 1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40 if i &lt;&gt; 10 then goto 90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50 if i = 10 then goto 70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60 goto 30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70 print "Program Completed."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80 end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90 print i &amp; " squared = " &amp; i * i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/>
              <a:t>100 goto 30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endParaRPr lang="en-US" sz="160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  <p:pic>
        <p:nvPicPr>
          <p:cNvPr id="256009" name="Picture 9" descr="Spaghetti-from-abo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867400" y="4038600"/>
            <a:ext cx="2170113" cy="2209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A848C-456A-3746-808E-8C20D4D387C2}" type="slidenum">
              <a:rPr lang="en-US" altLang="zh-CN"/>
              <a:pPr/>
              <a:t>32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31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Structured vs. unstructured</a:t>
            </a:r>
          </a:p>
        </p:txBody>
      </p:sp>
      <p:sp>
        <p:nvSpPr>
          <p:cNvPr id="13108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914400"/>
            <a:ext cx="7696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Structured programming: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Programmatic tasks are split into smaller sections (known as functions or subroutines) that can be called whenever they are required.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 GOTO statements;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Single entry (and single exit) for each program section.</a:t>
            </a:r>
          </a:p>
          <a:p>
            <a:pPr>
              <a:lnSpc>
                <a:spcPct val="80000"/>
              </a:lnSpc>
            </a:pPr>
            <a:r>
              <a:rPr lang="en-US" sz="1600"/>
              <a:t>Consider: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Is Java a structured programming language?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Compared with C++, which one is more structured?  </a:t>
            </a:r>
          </a:p>
          <a:p>
            <a:pPr>
              <a:lnSpc>
                <a:spcPct val="80000"/>
              </a:lnSpc>
            </a:pPr>
            <a:r>
              <a:rPr lang="en-US" sz="1600"/>
              <a:t>Here is an example Spaghetti code and structured code in BASIC: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10 dim i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20 i = 0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30 i = i + 1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40 if i &lt;&gt; 10 then goto 90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50 if i = 10 then goto 70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60 goto 30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70 print "Program Completed."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80 end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90 print i &amp; " squared = " &amp; i * i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/>
              <a:t>100 goto 30 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Can we turn all unstructured code to structured one?</a:t>
            </a:r>
          </a:p>
        </p:txBody>
      </p:sp>
      <p:sp>
        <p:nvSpPr>
          <p:cNvPr id="13108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3581400"/>
            <a:ext cx="3124200" cy="2133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dim 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for i = 1 to 10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print i &amp; " squared = " &amp; square(i)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next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print "Program Completed."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function square(i)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square = i * 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end function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4724400" y="3733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81FEA-A8B1-3A44-87F6-26DA803A0878}" type="slidenum">
              <a:rPr lang="en-US" altLang="zh-CN"/>
              <a:pPr/>
              <a:t>33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programming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77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Structured program theorem</a:t>
            </a:r>
          </a:p>
          <a:p>
            <a:pPr>
              <a:lnSpc>
                <a:spcPct val="90000"/>
              </a:lnSpc>
            </a:pPr>
            <a:r>
              <a:rPr lang="en-US" sz="2000"/>
              <a:t>Any program can be goto-free (1966, Böhm and Jacopini, CACM)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any program with gotos could be transformed into a goto-free form involving only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Sequential composition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choice (IF THEN ELSE) and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loops (WHILE condition DO xxx),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possibly with duplicated code and/or the addition of Boolean variables (true/false flags). </a:t>
            </a:r>
          </a:p>
          <a:p>
            <a:pPr lvl="2">
              <a:lnSpc>
                <a:spcPct val="90000"/>
              </a:lnSpc>
            </a:pPr>
            <a:endParaRPr lang="en-US" sz="1600"/>
          </a:p>
        </p:txBody>
      </p:sp>
      <p:grpSp>
        <p:nvGrpSpPr>
          <p:cNvPr id="284676" name="Group 4"/>
          <p:cNvGrpSpPr>
            <a:grpSpLocks/>
          </p:cNvGrpSpPr>
          <p:nvPr/>
        </p:nvGrpSpPr>
        <p:grpSpPr bwMode="auto">
          <a:xfrm>
            <a:off x="6934200" y="4191000"/>
            <a:ext cx="1643063" cy="2286000"/>
            <a:chOff x="576" y="1344"/>
            <a:chExt cx="1529" cy="2448"/>
          </a:xfrm>
        </p:grpSpPr>
        <p:sp>
          <p:nvSpPr>
            <p:cNvPr id="284677" name="Line 5"/>
            <p:cNvSpPr>
              <a:spLocks noChangeShapeType="1"/>
            </p:cNvSpPr>
            <p:nvPr/>
          </p:nvSpPr>
          <p:spPr bwMode="auto">
            <a:xfrm>
              <a:off x="1440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78" name="AutoShape 6"/>
            <p:cNvSpPr>
              <a:spLocks noChangeArrowheads="1"/>
            </p:cNvSpPr>
            <p:nvPr/>
          </p:nvSpPr>
          <p:spPr bwMode="auto">
            <a:xfrm>
              <a:off x="1152" y="2112"/>
              <a:ext cx="48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768" y="2736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latin typeface="Arial" charset="0"/>
                </a:rPr>
                <a:t>S</a:t>
              </a:r>
              <a:endParaRPr lang="en-US" baseline="-250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 flipH="1">
              <a:off x="960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960" y="23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806" y="2034"/>
              <a:ext cx="361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charset="0"/>
                </a:rPr>
                <a:t>Y</a:t>
              </a:r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 flipH="1">
              <a:off x="1632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1728" y="2065"/>
              <a:ext cx="377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Arial" charset="0"/>
                </a:rPr>
                <a:t>N</a:t>
              </a:r>
            </a:p>
          </p:txBody>
        </p:sp>
        <p:sp>
          <p:nvSpPr>
            <p:cNvPr id="284685" name="Line 13"/>
            <p:cNvSpPr>
              <a:spLocks noChangeShapeType="1"/>
            </p:cNvSpPr>
            <p:nvPr/>
          </p:nvSpPr>
          <p:spPr bwMode="auto">
            <a:xfrm>
              <a:off x="1392" y="134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6" name="Line 14"/>
            <p:cNvSpPr>
              <a:spLocks noChangeShapeType="1"/>
            </p:cNvSpPr>
            <p:nvPr/>
          </p:nvSpPr>
          <p:spPr bwMode="auto">
            <a:xfrm>
              <a:off x="960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7" name="Line 15"/>
            <p:cNvSpPr>
              <a:spLocks noChangeShapeType="1"/>
            </p:cNvSpPr>
            <p:nvPr/>
          </p:nvSpPr>
          <p:spPr bwMode="auto">
            <a:xfrm>
              <a:off x="576" y="34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8" name="Line 16"/>
            <p:cNvSpPr>
              <a:spLocks noChangeShapeType="1"/>
            </p:cNvSpPr>
            <p:nvPr/>
          </p:nvSpPr>
          <p:spPr bwMode="auto">
            <a:xfrm>
              <a:off x="1440" y="34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>
              <a:off x="1824" y="235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90" name="Line 18"/>
            <p:cNvSpPr>
              <a:spLocks noChangeShapeType="1"/>
            </p:cNvSpPr>
            <p:nvPr/>
          </p:nvSpPr>
          <p:spPr bwMode="auto">
            <a:xfrm>
              <a:off x="576" y="192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>
              <a:off x="576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4707" name="Group 35"/>
          <p:cNvGrpSpPr>
            <a:grpSpLocks/>
          </p:cNvGrpSpPr>
          <p:nvPr/>
        </p:nvGrpSpPr>
        <p:grpSpPr bwMode="auto">
          <a:xfrm>
            <a:off x="3886200" y="3962400"/>
            <a:ext cx="1828800" cy="2590800"/>
            <a:chOff x="956" y="1344"/>
            <a:chExt cx="1536" cy="2496"/>
          </a:xfrm>
        </p:grpSpPr>
        <p:sp>
          <p:nvSpPr>
            <p:cNvPr id="284708" name="Line 36"/>
            <p:cNvSpPr>
              <a:spLocks noChangeShapeType="1"/>
            </p:cNvSpPr>
            <p:nvPr/>
          </p:nvSpPr>
          <p:spPr bwMode="auto">
            <a:xfrm>
              <a:off x="1737" y="33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9" name="Line 37"/>
            <p:cNvSpPr>
              <a:spLocks noChangeShapeType="1"/>
            </p:cNvSpPr>
            <p:nvPr/>
          </p:nvSpPr>
          <p:spPr bwMode="auto">
            <a:xfrm>
              <a:off x="1724" y="134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4710" name="Group 38"/>
            <p:cNvGrpSpPr>
              <a:grpSpLocks/>
            </p:cNvGrpSpPr>
            <p:nvPr/>
          </p:nvGrpSpPr>
          <p:grpSpPr bwMode="auto">
            <a:xfrm>
              <a:off x="956" y="1892"/>
              <a:ext cx="1536" cy="1468"/>
              <a:chOff x="1008" y="1892"/>
              <a:chExt cx="1536" cy="1468"/>
            </a:xfrm>
          </p:grpSpPr>
          <p:sp>
            <p:nvSpPr>
              <p:cNvPr id="284711" name="Rectangle 39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384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S</a:t>
                </a:r>
                <a:r>
                  <a:rPr lang="en-US" baseline="-25000">
                    <a:solidFill>
                      <a:schemeClr val="bg2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84712" name="AutoShape 40"/>
              <p:cNvSpPr>
                <a:spLocks noChangeArrowheads="1"/>
              </p:cNvSpPr>
              <p:nvPr/>
            </p:nvSpPr>
            <p:spPr bwMode="auto">
              <a:xfrm>
                <a:off x="1536" y="1968"/>
                <a:ext cx="48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84713" name="Rectangle 41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384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S</a:t>
                </a:r>
                <a:r>
                  <a:rPr lang="en-US" baseline="-25000">
                    <a:solidFill>
                      <a:schemeClr val="bg2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84714" name="Line 42"/>
              <p:cNvSpPr>
                <a:spLocks noChangeShapeType="1"/>
              </p:cNvSpPr>
              <p:nvPr/>
            </p:nvSpPr>
            <p:spPr bwMode="auto">
              <a:xfrm flipH="1">
                <a:off x="1152" y="220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15" name="Line 43"/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16" name="Text Box 44"/>
              <p:cNvSpPr txBox="1">
                <a:spLocks noChangeArrowheads="1"/>
              </p:cNvSpPr>
              <p:nvPr/>
            </p:nvSpPr>
            <p:spPr bwMode="auto">
              <a:xfrm>
                <a:off x="1191" y="1892"/>
                <a:ext cx="325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Arial" charset="0"/>
                  </a:rPr>
                  <a:t>Y</a:t>
                </a:r>
              </a:p>
            </p:txBody>
          </p:sp>
          <p:sp>
            <p:nvSpPr>
              <p:cNvPr id="284717" name="Line 45"/>
              <p:cNvSpPr>
                <a:spLocks noChangeShapeType="1"/>
              </p:cNvSpPr>
              <p:nvPr/>
            </p:nvSpPr>
            <p:spPr bwMode="auto">
              <a:xfrm flipH="1">
                <a:off x="2016" y="220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18" name="Text Box 46"/>
              <p:cNvSpPr txBox="1">
                <a:spLocks noChangeArrowheads="1"/>
              </p:cNvSpPr>
              <p:nvPr/>
            </p:nvSpPr>
            <p:spPr bwMode="auto">
              <a:xfrm>
                <a:off x="2112" y="1921"/>
                <a:ext cx="340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Arial" charset="0"/>
                  </a:rPr>
                  <a:t>N</a:t>
                </a:r>
              </a:p>
            </p:txBody>
          </p:sp>
          <p:sp>
            <p:nvSpPr>
              <p:cNvPr id="284719" name="Line 47"/>
              <p:cNvSpPr>
                <a:spLocks noChangeShapeType="1"/>
              </p:cNvSpPr>
              <p:nvPr/>
            </p:nvSpPr>
            <p:spPr bwMode="auto">
              <a:xfrm>
                <a:off x="2400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20" name="Line 48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21" name="Line 49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22" name="Oval 50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23" name="Line 51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24" name="Line 52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738" name="Group 66"/>
          <p:cNvGrpSpPr>
            <a:grpSpLocks/>
          </p:cNvGrpSpPr>
          <p:nvPr/>
        </p:nvGrpSpPr>
        <p:grpSpPr bwMode="auto">
          <a:xfrm>
            <a:off x="381000" y="5105400"/>
            <a:ext cx="2971800" cy="762000"/>
            <a:chOff x="192" y="3168"/>
            <a:chExt cx="1872" cy="480"/>
          </a:xfrm>
        </p:grpSpPr>
        <p:sp>
          <p:nvSpPr>
            <p:cNvPr id="284726" name="Rectangle 54"/>
            <p:cNvSpPr>
              <a:spLocks noChangeArrowheads="1"/>
            </p:cNvSpPr>
            <p:nvPr/>
          </p:nvSpPr>
          <p:spPr bwMode="auto">
            <a:xfrm>
              <a:off x="672" y="326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27" name="Rectangle 55"/>
            <p:cNvSpPr>
              <a:spLocks noChangeArrowheads="1"/>
            </p:cNvSpPr>
            <p:nvPr/>
          </p:nvSpPr>
          <p:spPr bwMode="auto">
            <a:xfrm>
              <a:off x="1248" y="326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31" name="Rectangle 59"/>
            <p:cNvSpPr>
              <a:spLocks noChangeArrowheads="1"/>
            </p:cNvSpPr>
            <p:nvPr/>
          </p:nvSpPr>
          <p:spPr bwMode="auto">
            <a:xfrm>
              <a:off x="480" y="3168"/>
              <a:ext cx="13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32" name="Line 60"/>
            <p:cNvSpPr>
              <a:spLocks noChangeShapeType="1"/>
            </p:cNvSpPr>
            <p:nvPr/>
          </p:nvSpPr>
          <p:spPr bwMode="auto">
            <a:xfrm>
              <a:off x="1632" y="3408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33" name="Line 61"/>
            <p:cNvSpPr>
              <a:spLocks noChangeShapeType="1"/>
            </p:cNvSpPr>
            <p:nvPr/>
          </p:nvSpPr>
          <p:spPr bwMode="auto">
            <a:xfrm>
              <a:off x="192" y="3408"/>
              <a:ext cx="48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34" name="Line 62"/>
            <p:cNvSpPr>
              <a:spLocks noChangeShapeType="1"/>
            </p:cNvSpPr>
            <p:nvPr/>
          </p:nvSpPr>
          <p:spPr bwMode="auto">
            <a:xfrm>
              <a:off x="1056" y="3408"/>
              <a:ext cx="1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739" name="Text Box 67"/>
          <p:cNvSpPr txBox="1">
            <a:spLocks noChangeArrowheads="1"/>
          </p:cNvSpPr>
          <p:nvPr/>
        </p:nvSpPr>
        <p:spPr bwMode="auto">
          <a:xfrm>
            <a:off x="1143000" y="5334000"/>
            <a:ext cx="51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Verdana" charset="0"/>
              </a:rPr>
              <a:t>S1</a:t>
            </a:r>
          </a:p>
        </p:txBody>
      </p:sp>
      <p:sp>
        <p:nvSpPr>
          <p:cNvPr id="284740" name="Text Box 68"/>
          <p:cNvSpPr txBox="1">
            <a:spLocks noChangeArrowheads="1"/>
          </p:cNvSpPr>
          <p:nvPr/>
        </p:nvSpPr>
        <p:spPr bwMode="auto">
          <a:xfrm>
            <a:off x="2133600" y="5334000"/>
            <a:ext cx="51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Verdana" charset="0"/>
              </a:rPr>
              <a:t>S2</a:t>
            </a:r>
          </a:p>
        </p:txBody>
      </p:sp>
      <p:sp>
        <p:nvSpPr>
          <p:cNvPr id="284741" name="Text Box 69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E13C-DEEF-F244-93B1-F2A8B9C232BD}" type="slidenum">
              <a:rPr lang="en-US" altLang="zh-CN"/>
              <a:pPr/>
              <a:t>34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vs. declarative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Imperative: a programming paradigm that describes computation in terms of a program state and statements that change the program state.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 much the same way as the imperative mood in natural languages expresses commands to take action, imperative programs are a sequence of commands for the computer to perform.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Derived from Von Neumann machine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computer functions by executing simple instructions one after another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Imperative languages mirror this </a:t>
            </a:r>
            <a:r>
              <a:rPr lang="en-US" sz="1800" dirty="0" err="1"/>
              <a:t>behaviour</a:t>
            </a:r>
            <a:r>
              <a:rPr lang="en-US" sz="1800" dirty="0"/>
              <a:t> at a slightly higher level of abstraction from machine: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 programmer specifies operations to be executed and specifies the order of execution to solve a problem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 imperative language operations are themselves just abstractions of some sequence of lower-level machine instructions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Programmer must still describe in detail </a:t>
            </a:r>
            <a:r>
              <a:rPr lang="en-US" sz="1800" i="1" dirty="0"/>
              <a:t>how</a:t>
            </a:r>
            <a:r>
              <a:rPr lang="en-US" sz="1800" dirty="0"/>
              <a:t> a problem is to be solved (</a:t>
            </a:r>
            <a:r>
              <a:rPr lang="en-US" sz="1800" i="1" dirty="0"/>
              <a:t>i.e.</a:t>
            </a:r>
            <a:r>
              <a:rPr lang="en-US" sz="1800" dirty="0"/>
              <a:t>, all of the steps involved in solving the problem</a:t>
            </a:r>
            <a:r>
              <a:rPr lang="en-US" sz="1800" dirty="0" smtClean="0"/>
              <a:t>)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Most of the languages we use support imperative paradigm, which include assembly, Fortran, </a:t>
            </a:r>
            <a:r>
              <a:rPr lang="en-US" sz="2000" dirty="0" err="1"/>
              <a:t>Algol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, Pascal, C, C++, etc., etc.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F476E-1F49-6F4A-9C13-0E0678E8A1CB}" type="slidenum">
              <a:rPr lang="en-US" altLang="zh-CN"/>
              <a:pPr/>
              <a:t>35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Imperative vs. declarative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 program is "declarative" if it describes what something is, rather than how to create it.</a:t>
            </a:r>
          </a:p>
          <a:p>
            <a:pPr lvl="1"/>
            <a:r>
              <a:rPr lang="en-US" sz="1800"/>
              <a:t>Imperative programs make the algorithm explicit and leave the goal implicit; </a:t>
            </a:r>
          </a:p>
          <a:p>
            <a:pPr lvl="1"/>
            <a:r>
              <a:rPr lang="en-US" sz="1800"/>
              <a:t>Declarative programs make the goal explicit and leave the algorithm implicit.</a:t>
            </a:r>
          </a:p>
          <a:p>
            <a:r>
              <a:rPr lang="en-US" sz="2000"/>
              <a:t>Examples of declarative languages: </a:t>
            </a:r>
          </a:p>
          <a:p>
            <a:pPr lvl="1"/>
            <a:r>
              <a:rPr lang="en-US" sz="1800"/>
              <a:t>Functional programming languages, Logic programming languages, SQL.</a:t>
            </a:r>
          </a:p>
          <a:p>
            <a:pPr lvl="1"/>
            <a:endParaRPr lang="en-US" sz="1800"/>
          </a:p>
          <a:p>
            <a:r>
              <a:rPr lang="en-US" sz="2000"/>
              <a:t>Two major differences between imperative and declarative programming:</a:t>
            </a:r>
          </a:p>
          <a:p>
            <a:pPr lvl="1"/>
            <a:r>
              <a:rPr lang="en-US" sz="1800"/>
              <a:t>Assignment statement;</a:t>
            </a:r>
          </a:p>
          <a:p>
            <a:pPr lvl="1"/>
            <a:r>
              <a:rPr lang="en-US" sz="1800"/>
              <a:t>Order of execution. 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AF85-FC5D-0942-87CB-454499C8C7D2}" type="slidenum">
              <a:rPr lang="en-US" altLang="zh-CN"/>
              <a:pPr/>
              <a:t>36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Declarative vs. Imperative: Assignment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Imperative language: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based on the concept of variables names which can be associated with changeable values through expressions.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different values are continually associated with a particular variable name is referred to as destructive assignment - each fresh assignment obliterates the existing value.</a:t>
            </a:r>
          </a:p>
          <a:p>
            <a:pPr>
              <a:lnSpc>
                <a:spcPct val="90000"/>
              </a:lnSpc>
            </a:pPr>
            <a:r>
              <a:rPr lang="en-US" sz="2000"/>
              <a:t>Declarative language: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variables can only ever have one value "assigned" to them and this value can not be altered during a program's execution.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 refer to this as non-destructive assignment.  </a:t>
            </a:r>
          </a:p>
          <a:p>
            <a:pPr>
              <a:lnSpc>
                <a:spcPct val="90000"/>
              </a:lnSpc>
            </a:pPr>
            <a:r>
              <a:rPr lang="en-US" sz="2000"/>
              <a:t>Code not allowed in declarative programming: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Int X=10;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…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X=11;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785EC-8081-AD44-850F-AFF6D2E66169}" type="slidenum">
              <a:rPr lang="en-US" altLang="zh-CN"/>
              <a:pPr/>
              <a:t>37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Declarative vs. imperative: order of execution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Imperative language: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Value of a variable can be changed;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order </a:t>
            </a:r>
            <a:r>
              <a:rPr lang="en-US" sz="1600" dirty="0"/>
              <a:t>of execution is crucial.</a:t>
            </a:r>
            <a:r>
              <a:rPr lang="en-US" sz="1600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 variable's </a:t>
            </a:r>
            <a:r>
              <a:rPr lang="en-US" sz="1600" dirty="0"/>
              <a:t>value</a:t>
            </a:r>
            <a:r>
              <a:rPr lang="en-US" sz="1600" dirty="0" smtClean="0"/>
              <a:t> may be changed before </a:t>
            </a:r>
            <a:r>
              <a:rPr lang="en-US" sz="1600" dirty="0"/>
              <a:t>that variable is used in the next expression, i.e. imperative expressions have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side effects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commands </a:t>
            </a:r>
            <a:r>
              <a:rPr lang="en-US" sz="1600" dirty="0"/>
              <a:t>can only be understood in the context of the previous computation.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Declarative language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values associated with variable names cannot be changed. 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order in which definitions</a:t>
            </a:r>
            <a:r>
              <a:rPr lang="en-US" sz="1600" dirty="0" smtClean="0"/>
              <a:t> are </a:t>
            </a:r>
            <a:r>
              <a:rPr lang="en-US" sz="1600" dirty="0"/>
              <a:t>called does not matter, i.e. they are order independent. 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declarative </a:t>
            </a:r>
            <a:r>
              <a:rPr lang="en-US" sz="1600" dirty="0"/>
              <a:t>definitions do not permit side effects, i.e. the computation of one value will not effect some other value. 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declarative </a:t>
            </a:r>
            <a:r>
              <a:rPr lang="en-US" sz="1600" dirty="0"/>
              <a:t>programs must be executed in some order, but the order should not affect the final result. 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program </a:t>
            </a:r>
            <a:r>
              <a:rPr lang="en-US" sz="1600" dirty="0"/>
              <a:t>statements are independent of the computational context.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Example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 err="1"/>
              <a:t>x</a:t>
            </a:r>
            <a:r>
              <a:rPr lang="en-US" sz="1600" dirty="0"/>
              <a:t>=</a:t>
            </a:r>
            <a:r>
              <a:rPr lang="en-US" sz="1600" dirty="0" err="1"/>
              <a:t>f(y)+f(y</a:t>
            </a:r>
            <a:r>
              <a:rPr lang="en-US" sz="1600" dirty="0"/>
              <a:t>)*</a:t>
            </a:r>
            <a:r>
              <a:rPr lang="en-US" sz="1600" dirty="0" err="1"/>
              <a:t>f(y</a:t>
            </a:r>
            <a:r>
              <a:rPr lang="en-US" sz="1600" dirty="0"/>
              <a:t>);   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 err="1">
                <a:sym typeface="Wingdings" charset="2"/>
              </a:rPr>
              <a:t></a:t>
            </a:r>
            <a:r>
              <a:rPr lang="en-US" sz="1600" dirty="0">
                <a:sym typeface="Wingdings" charset="2"/>
              </a:rPr>
              <a:t>   </a:t>
            </a:r>
            <a:r>
              <a:rPr lang="en-US" sz="1600" dirty="0" err="1">
                <a:sym typeface="Wingdings" charset="2"/>
              </a:rPr>
              <a:t>z</a:t>
            </a:r>
            <a:r>
              <a:rPr lang="en-US" sz="1600" dirty="0">
                <a:sym typeface="Wingdings" charset="2"/>
              </a:rPr>
              <a:t>=</a:t>
            </a:r>
            <a:r>
              <a:rPr lang="en-US" sz="1600" dirty="0" err="1">
                <a:sym typeface="Wingdings" charset="2"/>
              </a:rPr>
              <a:t>f(y</a:t>
            </a:r>
            <a:r>
              <a:rPr lang="en-US" sz="1600" dirty="0">
                <a:sym typeface="Wingdings" charset="2"/>
              </a:rPr>
              <a:t>); </a:t>
            </a:r>
            <a:r>
              <a:rPr lang="en-US" sz="1600" dirty="0" err="1">
                <a:sym typeface="Wingdings" charset="2"/>
              </a:rPr>
              <a:t>x</a:t>
            </a:r>
            <a:r>
              <a:rPr lang="en-US" sz="1600" dirty="0">
                <a:sym typeface="Wingdings" charset="2"/>
              </a:rPr>
              <a:t>=</a:t>
            </a:r>
            <a:r>
              <a:rPr lang="en-US" sz="1600" dirty="0" err="1">
                <a:sym typeface="Wingdings" charset="2"/>
              </a:rPr>
              <a:t>z+z</a:t>
            </a:r>
            <a:r>
              <a:rPr lang="en-US" sz="1600" dirty="0">
                <a:sym typeface="Wingdings" charset="2"/>
              </a:rPr>
              <a:t>*</a:t>
            </a:r>
            <a:r>
              <a:rPr lang="en-US" sz="1600" dirty="0" err="1">
                <a:sym typeface="Wingdings" charset="2"/>
              </a:rPr>
              <a:t>z</a:t>
            </a:r>
            <a:r>
              <a:rPr lang="en-US" sz="1600" dirty="0">
                <a:sym typeface="Wingdings" charset="2"/>
              </a:rPr>
              <a:t>;</a:t>
            </a:r>
            <a:endParaRPr lang="en-US" sz="1600" dirty="0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9EC9-3462-B448-9B22-78F5D5FCA170}" type="slidenum">
              <a:rPr lang="en-US" altLang="zh-CN"/>
              <a:pPr/>
              <a:t>38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 of imperative and declarative programming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 sz="160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sz="160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sz="160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sz="160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sz="120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4038600" cy="2895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void</a:t>
            </a:r>
            <a:r>
              <a:rPr lang="en-US" sz="1600">
                <a:solidFill>
                  <a:schemeClr val="tx1"/>
                </a:solidFill>
              </a:rPr>
              <a:t> insertionSort (</a:t>
            </a:r>
            <a:r>
              <a:rPr lang="en-US" sz="1600" b="1">
                <a:solidFill>
                  <a:schemeClr val="tx1"/>
                </a:solidFill>
              </a:rPr>
              <a:t>int[ ]</a:t>
            </a:r>
            <a:r>
              <a:rPr lang="en-US" sz="1600">
                <a:solidFill>
                  <a:schemeClr val="tx1"/>
                </a:solidFill>
              </a:rPr>
              <a:t> A)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</a:t>
            </a:r>
            <a:r>
              <a:rPr lang="en-US" sz="1600" b="1">
                <a:solidFill>
                  <a:schemeClr val="tx1"/>
                </a:solidFill>
              </a:rPr>
              <a:t>int</a:t>
            </a:r>
            <a:r>
              <a:rPr lang="en-US" sz="1600">
                <a:solidFill>
                  <a:schemeClr val="tx1"/>
                </a:solidFill>
              </a:rPr>
              <a:t> j;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</a:t>
            </a:r>
            <a:r>
              <a:rPr lang="en-US" sz="1600" b="1">
                <a:solidFill>
                  <a:schemeClr val="tx1"/>
                </a:solidFill>
              </a:rPr>
              <a:t>for</a:t>
            </a:r>
            <a:r>
              <a:rPr lang="en-US" sz="1600">
                <a:solidFill>
                  <a:schemeClr val="tx1"/>
                </a:solidFill>
              </a:rPr>
              <a:t> (</a:t>
            </a:r>
            <a:r>
              <a:rPr lang="en-US" sz="1600" b="1">
                <a:solidFill>
                  <a:schemeClr val="tx1"/>
                </a:solidFill>
              </a:rPr>
              <a:t>int</a:t>
            </a:r>
            <a:r>
              <a:rPr lang="en-US" sz="1600">
                <a:solidFill>
                  <a:schemeClr val="tx1"/>
                </a:solidFill>
              </a:rPr>
              <a:t> i = 1; i &lt; A.length; i++)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    </a:t>
            </a:r>
            <a:r>
              <a:rPr lang="en-US" sz="1600" b="1">
                <a:solidFill>
                  <a:schemeClr val="tx1"/>
                </a:solidFill>
              </a:rPr>
              <a:t>int</a:t>
            </a:r>
            <a:r>
              <a:rPr lang="en-US" sz="1600">
                <a:solidFill>
                  <a:schemeClr val="tx1"/>
                </a:solidFill>
              </a:rPr>
              <a:t> a = A[i];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    </a:t>
            </a:r>
            <a:r>
              <a:rPr lang="en-US" sz="1600" b="1">
                <a:solidFill>
                  <a:schemeClr val="tx1"/>
                </a:solidFill>
              </a:rPr>
              <a:t>for</a:t>
            </a:r>
            <a:r>
              <a:rPr lang="en-US" sz="1600">
                <a:solidFill>
                  <a:schemeClr val="tx1"/>
                </a:solidFill>
              </a:rPr>
              <a:t> (j = i-1; j &gt;=0 &amp;&amp; A[j] &gt; a; j- -)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        A[j + 1] = A[j];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   A[j + 1] = a;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	 }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419600" y="27432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SzPct val="115000"/>
            </a:pPr>
            <a:r>
              <a:rPr lang="en-US" sz="1600" b="1">
                <a:latin typeface="Arial" charset="0"/>
              </a:rPr>
              <a:t>fun</a:t>
            </a:r>
            <a:r>
              <a:rPr lang="en-US" sz="1600">
                <a:latin typeface="Arial" charset="0"/>
              </a:rPr>
              <a:t> </a:t>
            </a:r>
            <a:r>
              <a:rPr lang="en-US" sz="1600" u="sng">
                <a:latin typeface="Arial" charset="0"/>
              </a:rPr>
              <a:t>insertsort</a:t>
            </a:r>
            <a:r>
              <a:rPr lang="en-US" sz="1600">
                <a:latin typeface="Arial" charset="0"/>
              </a:rPr>
              <a:t> [] = []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   | insertsort (x::xs) =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 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</a:t>
            </a:r>
            <a:r>
              <a:rPr lang="en-US" sz="1600" b="1">
                <a:latin typeface="Arial" charset="0"/>
              </a:rPr>
              <a:t>let</a:t>
            </a:r>
            <a:r>
              <a:rPr lang="en-US" sz="1600">
                <a:latin typeface="Arial" charset="0"/>
              </a:rPr>
              <a:t> fun insert (x:real, []) = [x]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         | insert (x:real, y::ys) =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                   </a:t>
            </a:r>
            <a:r>
              <a:rPr lang="en-US" sz="1600" b="1">
                <a:latin typeface="Arial" charset="0"/>
              </a:rPr>
              <a:t>if</a:t>
            </a:r>
            <a:r>
              <a:rPr lang="en-US" sz="1600">
                <a:latin typeface="Arial" charset="0"/>
              </a:rPr>
              <a:t> x&lt;=y </a:t>
            </a:r>
            <a:r>
              <a:rPr lang="en-US" sz="1600" b="1">
                <a:latin typeface="Arial" charset="0"/>
              </a:rPr>
              <a:t>then</a:t>
            </a:r>
            <a:r>
              <a:rPr lang="en-US" sz="1600">
                <a:latin typeface="Arial" charset="0"/>
              </a:rPr>
              <a:t> x::y::ys </a:t>
            </a: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                              </a:t>
            </a:r>
            <a:r>
              <a:rPr lang="en-US" sz="1600" b="1">
                <a:latin typeface="Arial" charset="0"/>
              </a:rPr>
              <a:t>else</a:t>
            </a:r>
            <a:r>
              <a:rPr lang="en-US" sz="1600">
                <a:latin typeface="Arial" charset="0"/>
              </a:rPr>
              <a:t> y::insert(x, ys) </a:t>
            </a:r>
          </a:p>
          <a:p>
            <a:pPr marL="342900" indent="-342900">
              <a:buSzPct val="115000"/>
            </a:pPr>
            <a:endParaRPr lang="en-US" sz="1600">
              <a:latin typeface="Arial" charset="0"/>
            </a:endParaRPr>
          </a:p>
          <a:p>
            <a:pPr marL="342900" indent="-342900">
              <a:buSzPct val="115000"/>
            </a:pPr>
            <a:r>
              <a:rPr lang="en-US" sz="1600">
                <a:latin typeface="Arial" charset="0"/>
              </a:rPr>
              <a:t> </a:t>
            </a:r>
            <a:r>
              <a:rPr lang="en-US" sz="1600" b="1">
                <a:latin typeface="Arial" charset="0"/>
              </a:rPr>
              <a:t>in</a:t>
            </a:r>
            <a:r>
              <a:rPr lang="en-US" sz="1600">
                <a:latin typeface="Arial" charset="0"/>
              </a:rPr>
              <a:t> insert(x, insertsort xs) </a:t>
            </a:r>
          </a:p>
          <a:p>
            <a:pPr marL="342900" indent="-342900">
              <a:buSzPct val="115000"/>
            </a:pPr>
            <a:r>
              <a:rPr lang="en-US" sz="1600" b="1">
                <a:latin typeface="Arial" charset="0"/>
              </a:rPr>
              <a:t>end</a:t>
            </a:r>
            <a:r>
              <a:rPr lang="en-US" sz="1600">
                <a:latin typeface="Arial" charset="0"/>
              </a:rPr>
              <a:t>; 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457200" y="914400"/>
            <a:ext cx="6477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ct val="5000"/>
              </a:spcBef>
              <a:buFontTx/>
              <a:buChar char="•"/>
            </a:pPr>
            <a:r>
              <a:rPr lang="en-US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Declarative programming:</a:t>
            </a:r>
          </a:p>
          <a:p>
            <a:pPr marL="808038" lvl="1" indent="-228600">
              <a:spcBef>
                <a:spcPct val="5000"/>
              </a:spcBef>
              <a:buFontTx/>
              <a:buChar char="•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Declare what to do, but not how to do it;</a:t>
            </a:r>
          </a:p>
          <a:p>
            <a:pPr marL="808038" lvl="1" indent="-228600">
              <a:spcBef>
                <a:spcPct val="5000"/>
              </a:spcBef>
              <a:buFontTx/>
              <a:buChar char="•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Don’t change values of variables;</a:t>
            </a:r>
          </a:p>
          <a:p>
            <a:pPr marL="808038" lvl="1" indent="-228600">
              <a:spcBef>
                <a:spcPct val="5000"/>
              </a:spcBef>
              <a:buFontTx/>
              <a:buChar char="•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No loop constructs;</a:t>
            </a:r>
          </a:p>
          <a:p>
            <a:pPr marL="808038" lvl="1" indent="-228600">
              <a:spcBef>
                <a:spcPct val="5000"/>
              </a:spcBef>
              <a:buFontTx/>
              <a:buChar char="•"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Execution sequence is not specified.</a:t>
            </a:r>
          </a:p>
          <a:p>
            <a:pPr marL="228600" indent="-228600">
              <a:spcBef>
                <a:spcPct val="5000"/>
              </a:spcBef>
              <a:buFontTx/>
              <a:buChar char="•"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Wikipedia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200" dirty="0" smtClean="0"/>
              <a:t>1</a:t>
            </a:r>
            <a:r>
              <a:rPr lang="en-US" sz="1200" dirty="0"/>
              <a:t>	Array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	Assembly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	Authoring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4	Constraint programming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5	Begin...End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6	Command line interface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7	Compiled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8	Concurrent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9	Curly-bracket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10	Dataflow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11	Data-oriented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12	Data-structured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13	Decision table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14	Declarative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15	Embeddable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15.1	In source code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15.1.1	Server side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15.1.2	Client side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15.2	In object code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16	Educational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17	Esoteric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18	Extension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19	Fourth-generation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20	Functional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20.1	Pure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20.2	Impure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21	Hardware description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21.1	HDLs for analog circuit design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21.2	HDLs for digital circuit design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22	Imperative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23	Interactive mode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24	Interpreted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25	Iterative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26	Languages by memory management type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26.1	Garbage collected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26.2	Languages with manual memory management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27	List-based languages – LISPs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28	Little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29	Logic-based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30	Machine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31	Macro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31.1	Textual substitution macro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31.2	Application macro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/>
              <a:t>32	</a:t>
            </a:r>
            <a:r>
              <a:rPr lang="en-US" sz="1200" dirty="0" err="1"/>
              <a:t>Metaprogramming</a:t>
            </a:r>
            <a:r>
              <a:rPr lang="en-US" sz="1200" dirty="0"/>
              <a:t>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dirty="0" smtClean="0"/>
              <a:t>33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Multiparadigm</a:t>
            </a:r>
            <a:r>
              <a:rPr lang="en-US" sz="1400" dirty="0"/>
              <a:t>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34	Numerical analysis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35	Non-English-based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36	Object-oriented class-based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36.1	Multiple dispatch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36.2	Single dispatch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37	Object-oriented prototype-based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38	Off-side rule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39	Procedural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40	Reflective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41	Rule-based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42	Scripting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43	Stack-based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44	Synchronous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45	Syntax handling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46	Transformation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47	Visual languages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48	Wirth languages</a:t>
            </a:r>
          </a:p>
          <a:p>
            <a:pPr marL="228600" indent="-228600">
              <a:lnSpc>
                <a:spcPct val="50000"/>
              </a:lnSpc>
              <a:buAutoNum type="arabicPlain" startAt="49"/>
            </a:pPr>
            <a:r>
              <a:rPr lang="en-US" sz="1400" dirty="0" smtClean="0"/>
              <a:t>                XML</a:t>
            </a:r>
            <a:r>
              <a:rPr lang="en-US" sz="1400" dirty="0"/>
              <a:t>-based languages</a:t>
            </a:r>
          </a:p>
          <a:p>
            <a:pPr>
              <a:lnSpc>
                <a:spcPct val="50000"/>
              </a:lnSpc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78FAF-ED25-3946-A2BE-F0759686B7E8}" type="slidenum">
              <a:rPr lang="en-US" altLang="zh-CN" smtClean="0"/>
              <a:pPr/>
              <a:t>3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514600" y="2590800"/>
            <a:ext cx="19812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581400" y="2667000"/>
            <a:ext cx="1905000" cy="1981200"/>
          </a:xfrm>
          <a:prstGeom prst="ellipse">
            <a:avLst/>
          </a:prstGeom>
          <a:solidFill>
            <a:srgbClr val="0000FF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43200" y="3505200"/>
            <a:ext cx="1752600" cy="1752600"/>
          </a:xfrm>
          <a:prstGeom prst="ellipse">
            <a:avLst/>
          </a:prstGeom>
          <a:solidFill>
            <a:srgbClr val="00FF00">
              <a:alpha val="4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48D60-1B3D-554B-A5A0-2C9FF64059B8}" type="slidenum">
              <a:rPr lang="en-US" altLang="zh-CN"/>
              <a:pPr/>
              <a:t>39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 problem is solved as the evaluation of a function</a:t>
            </a:r>
          </a:p>
          <a:p>
            <a:pPr lvl="1"/>
            <a:r>
              <a:rPr lang="en-US" sz="1800" dirty="0"/>
              <a:t>A program consists of a set of function definitions, where a function is simply a mapping from elements of one set to elements of another set</a:t>
            </a:r>
          </a:p>
          <a:p>
            <a:pPr lvl="1"/>
            <a:r>
              <a:rPr lang="en-US" sz="1800" dirty="0"/>
              <a:t>Program execution consists of evaluating a top-level function (</a:t>
            </a:r>
            <a:r>
              <a:rPr lang="en-US" sz="1800" i="1" dirty="0"/>
              <a:t>i.e.</a:t>
            </a:r>
            <a:r>
              <a:rPr lang="en-US" sz="1800" dirty="0"/>
              <a:t>, applying a function to specified elements of a set)</a:t>
            </a:r>
          </a:p>
          <a:p>
            <a:pPr lvl="1"/>
            <a:r>
              <a:rPr lang="en-US" sz="1800" dirty="0"/>
              <a:t>The language itself is the function evaluator; the evaluation mechanism is not visible to the programmer (</a:t>
            </a:r>
            <a:r>
              <a:rPr lang="en-US" sz="1800" i="1" dirty="0"/>
              <a:t>major procedural abstraction!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No variables, no assignment </a:t>
            </a:r>
          </a:p>
          <a:p>
            <a:pPr lvl="1"/>
            <a:r>
              <a:rPr lang="en-US" sz="1800" dirty="0"/>
              <a:t>“everything is a function”</a:t>
            </a:r>
          </a:p>
          <a:p>
            <a:pPr lvl="2"/>
            <a:r>
              <a:rPr lang="en-US" sz="1600" dirty="0"/>
              <a:t>can apply functions to functions too !</a:t>
            </a:r>
          </a:p>
          <a:p>
            <a:endParaRPr lang="en-US" sz="2000" dirty="0"/>
          </a:p>
          <a:p>
            <a:r>
              <a:rPr lang="en-US" sz="2000" dirty="0"/>
              <a:t>Lisp, Scheme, Common Lisp, ML, CAML, Haskell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FBF4-F88F-E148-B608-09A1B4600B1E}" type="slidenum">
              <a:rPr lang="en-US" altLang="zh-CN"/>
              <a:pPr/>
              <a:t>40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Functional programming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Truly different from imperative languages:</a:t>
            </a:r>
          </a:p>
          <a:p>
            <a:pPr lvl="1"/>
            <a:r>
              <a:rPr lang="en-US"/>
              <a:t>Cannot assign values to variables or change a variable’s value; </a:t>
            </a:r>
          </a:p>
          <a:p>
            <a:pPr lvl="1"/>
            <a:r>
              <a:rPr lang="en-US"/>
              <a:t>No loop construct; </a:t>
            </a:r>
          </a:p>
          <a:p>
            <a:pPr lvl="1"/>
            <a:r>
              <a:rPr lang="en-US"/>
              <a:t>Order of execution of statements supposed to be irrelevant (and unknown)</a:t>
            </a:r>
          </a:p>
          <a:p>
            <a:pPr lvl="1">
              <a:buFont typeface="Arial" charset="0"/>
              <a:buNone/>
            </a:pPr>
            <a:endParaRPr lang="en-US" b="1"/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/>
              <a:t>fun</a:t>
            </a:r>
            <a:r>
              <a:rPr lang="en-US"/>
              <a:t> </a:t>
            </a:r>
            <a:r>
              <a:rPr lang="en-US" u="sng"/>
              <a:t>insertsort</a:t>
            </a:r>
            <a:r>
              <a:rPr lang="en-US"/>
              <a:t> [ ] = [ ]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/>
              <a:t>    | insertsort (x::xs) =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006600"/>
                </a:solidFill>
              </a:rPr>
              <a:t>         </a:t>
            </a:r>
            <a:r>
              <a:rPr lang="en-US" b="1">
                <a:solidFill>
                  <a:srgbClr val="006600"/>
                </a:solidFill>
              </a:rPr>
              <a:t>let</a:t>
            </a:r>
            <a:r>
              <a:rPr lang="en-US">
                <a:solidFill>
                  <a:srgbClr val="006600"/>
                </a:solidFill>
              </a:rPr>
              <a:t> fun insert (x:real, [ ]) = [x]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006600"/>
                </a:solidFill>
              </a:rPr>
              <a:t>                  | insert (x:real, y::ys) = </a:t>
            </a:r>
            <a:r>
              <a:rPr lang="en-US" b="1">
                <a:solidFill>
                  <a:srgbClr val="006600"/>
                </a:solidFill>
              </a:rPr>
              <a:t>if</a:t>
            </a:r>
            <a:r>
              <a:rPr lang="en-US">
                <a:solidFill>
                  <a:srgbClr val="006600"/>
                </a:solidFill>
              </a:rPr>
              <a:t> x&lt;=y </a:t>
            </a:r>
            <a:r>
              <a:rPr lang="en-US" b="1">
                <a:solidFill>
                  <a:srgbClr val="006600"/>
                </a:solidFill>
              </a:rPr>
              <a:t>then</a:t>
            </a:r>
            <a:r>
              <a:rPr lang="en-US">
                <a:solidFill>
                  <a:srgbClr val="006600"/>
                </a:solidFill>
              </a:rPr>
              <a:t> x::y::ys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006600"/>
                </a:solidFill>
              </a:rPr>
              <a:t>                                                                   </a:t>
            </a:r>
            <a:r>
              <a:rPr lang="en-US" b="1">
                <a:solidFill>
                  <a:srgbClr val="006600"/>
                </a:solidFill>
              </a:rPr>
              <a:t>else</a:t>
            </a:r>
            <a:r>
              <a:rPr lang="en-US">
                <a:solidFill>
                  <a:srgbClr val="006600"/>
                </a:solidFill>
              </a:rPr>
              <a:t> y::insert(x, ys)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/>
              <a:t>         </a:t>
            </a:r>
            <a:r>
              <a:rPr lang="en-US" b="1"/>
              <a:t>in</a:t>
            </a:r>
            <a:r>
              <a:rPr lang="en-US"/>
              <a:t> insert(x, insertsort xs) 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b="1"/>
              <a:t>end</a:t>
            </a:r>
            <a:r>
              <a:rPr lang="en-US"/>
              <a:t>;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6ED1D-2607-9343-B181-6332CF8F04D0}" type="slidenum">
              <a:rPr lang="en-US" altLang="zh-CN"/>
              <a:pPr/>
              <a:t>41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Declarative programming example: SQL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4800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Consider the following query: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 err="1"/>
              <a:t>customers(id</a:t>
            </a:r>
            <a:r>
              <a:rPr lang="en-US" sz="1600" dirty="0"/>
              <a:t>, name, phone)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 err="1"/>
              <a:t>Orders(o</a:t>
            </a:r>
            <a:r>
              <a:rPr lang="en-US" sz="1600" dirty="0"/>
              <a:t>-id, </a:t>
            </a:r>
            <a:r>
              <a:rPr lang="en-US" sz="1600" dirty="0" err="1"/>
              <a:t>c</a:t>
            </a:r>
            <a:r>
              <a:rPr lang="en-US" sz="1600" dirty="0"/>
              <a:t>-id, product, price, date)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sz="1600" dirty="0"/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 dirty="0"/>
              <a:t>SELECT product, price, date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 dirty="0"/>
              <a:t>FROM customers, orders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1600" dirty="0"/>
              <a:t>WHERE </a:t>
            </a:r>
            <a:r>
              <a:rPr lang="en-US" sz="1600" dirty="0" err="1"/>
              <a:t>customers.id</a:t>
            </a:r>
            <a:r>
              <a:rPr lang="en-US" sz="1600" dirty="0"/>
              <a:t> = </a:t>
            </a:r>
            <a:r>
              <a:rPr lang="en-US" sz="1600" dirty="0" err="1"/>
              <a:t>orders.c</a:t>
            </a:r>
            <a:r>
              <a:rPr lang="en-US" sz="1600" dirty="0"/>
              <a:t>-id AND                 	     </a:t>
            </a:r>
            <a:r>
              <a:rPr lang="en-US" sz="1600" dirty="0" err="1"/>
              <a:t>customers.name</a:t>
            </a:r>
            <a:r>
              <a:rPr lang="en-US" sz="1600" dirty="0"/>
              <a:t>=“john”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endParaRPr lang="en-US" sz="16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It declares what we want. Does not specify how to implement it.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/>
              <a:t>e.g. which condition to run first?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There are many different ways to implement.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/>
              <a:t>A naïve one would be very expensive (construct the Cartesian product of the two tables,  join two ids first) would be very expensive;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Query engine (compiler) will take care of these implementation issue.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18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 dirty="0"/>
              <a:t>Conclusions: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/>
              <a:t>Declarative programming focus on higher level of abstraction;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600" dirty="0"/>
              <a:t>It is more difficult to implement.</a:t>
            </a:r>
          </a:p>
        </p:txBody>
      </p:sp>
      <p:graphicFrame>
        <p:nvGraphicFramePr>
          <p:cNvPr id="275833" name="Group 377"/>
          <p:cNvGraphicFramePr>
            <a:graphicFrameLocks noGrp="1"/>
          </p:cNvGraphicFramePr>
          <p:nvPr>
            <p:ph sz="quarter" idx="2"/>
          </p:nvPr>
        </p:nvGraphicFramePr>
        <p:xfrm>
          <a:off x="5486400" y="914400"/>
          <a:ext cx="3352800" cy="121920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1143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2533000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Vivian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123 4567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5943" name="Group 487"/>
          <p:cNvGraphicFramePr>
            <a:graphicFrameLocks noGrp="1"/>
          </p:cNvGraphicFramePr>
          <p:nvPr>
            <p:ph sz="quarter" idx="3"/>
          </p:nvPr>
        </p:nvGraphicFramePr>
        <p:xfrm>
          <a:off x="5181600" y="2362200"/>
          <a:ext cx="3733800" cy="1625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914400"/>
                <a:gridCol w="6858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O-id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C-id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Coke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06-01-11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06-01-02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juice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06-01-03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06-01-01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5949" name="Group 493"/>
          <p:cNvGraphicFramePr>
            <a:graphicFrameLocks noGrp="1"/>
          </p:cNvGraphicFramePr>
          <p:nvPr/>
        </p:nvGraphicFramePr>
        <p:xfrm>
          <a:off x="5029200" y="4343400"/>
          <a:ext cx="4114800" cy="1219200"/>
        </p:xfrm>
        <a:graphic>
          <a:graphicData uri="http://schemas.openxmlformats.org/drawingml/2006/table">
            <a:tbl>
              <a:tblPr/>
              <a:tblGrid>
                <a:gridCol w="398463"/>
                <a:gridCol w="515937"/>
                <a:gridCol w="703263"/>
                <a:gridCol w="457200"/>
                <a:gridCol w="439737"/>
                <a:gridCol w="685800"/>
                <a:gridCol w="457200"/>
                <a:gridCol w="457200"/>
              </a:tblGrid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2533000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2533000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Vivian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123 4567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5758" name="Text Box 302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9E1C5-96CE-BB42-AC38-EF59D1067B9D}" type="slidenum">
              <a:rPr lang="en-US" altLang="zh-CN"/>
              <a:pPr/>
              <a:t>42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programming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problem is solved by stating the problem in terms of logic (usually first-order logic, a.k.a. predicate calculus)</a:t>
            </a:r>
          </a:p>
          <a:p>
            <a:pPr lvl="1"/>
            <a:r>
              <a:rPr lang="en-US"/>
              <a:t>a program consists of known facts of the problem state as well as rules for combining facts (and possibly other rules)</a:t>
            </a:r>
          </a:p>
          <a:p>
            <a:pPr lvl="1"/>
            <a:r>
              <a:rPr lang="en-US"/>
              <a:t>program execution consists of constructing a </a:t>
            </a:r>
            <a:r>
              <a:rPr lang="en-US" i="1"/>
              <a:t>resolution proof</a:t>
            </a:r>
            <a:r>
              <a:rPr lang="en-US"/>
              <a:t> of a stated proposition (called the </a:t>
            </a:r>
            <a:r>
              <a:rPr lang="en-US" i="1"/>
              <a:t>goal</a:t>
            </a:r>
            <a:r>
              <a:rPr lang="en-US"/>
              <a:t>)</a:t>
            </a:r>
          </a:p>
          <a:p>
            <a:pPr lvl="1"/>
            <a:r>
              <a:rPr lang="en-US" i="1"/>
              <a:t>A theorem prover</a:t>
            </a:r>
            <a:r>
              <a:rPr lang="en-US"/>
              <a:t> is built-in to the language and is not visible to the programmer (</a:t>
            </a:r>
            <a:r>
              <a:rPr lang="en-US" i="1"/>
              <a:t>major procedural abstraction!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Prolog, Datalog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B0F35-5B01-014D-B575-F1FCF1432F91}" type="slidenum">
              <a:rPr lang="en-US" altLang="zh-CN"/>
              <a:pPr/>
              <a:t>43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Prolog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Truly different from imperative languages</a:t>
            </a:r>
          </a:p>
          <a:p>
            <a:pPr lvl="1"/>
            <a:r>
              <a:rPr lang="en-US" sz="1800" dirty="0"/>
              <a:t>Cannot assign values to variables or change a variable’s value; </a:t>
            </a:r>
          </a:p>
          <a:p>
            <a:pPr lvl="1"/>
            <a:r>
              <a:rPr lang="en-US" sz="1800" dirty="0"/>
              <a:t>No loop construct; </a:t>
            </a:r>
          </a:p>
          <a:p>
            <a:pPr lvl="1"/>
            <a:r>
              <a:rPr lang="en-US" sz="1800" dirty="0"/>
              <a:t>Order of execution of statements supposed to be irrelevant (and unknown), theoretically.</a:t>
            </a:r>
          </a:p>
          <a:p>
            <a:pPr lvl="1"/>
            <a:endParaRPr lang="en-US" sz="1800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 err="1"/>
              <a:t>isort</a:t>
            </a:r>
            <a:r>
              <a:rPr lang="en-US" sz="1800" dirty="0"/>
              <a:t>([ ],[ ]).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 err="1"/>
              <a:t>isort([X|UnSorted</a:t>
            </a:r>
            <a:r>
              <a:rPr lang="en-US" sz="1800" dirty="0"/>
              <a:t>], </a:t>
            </a:r>
            <a:r>
              <a:rPr lang="en-US" sz="1800" dirty="0" err="1"/>
              <a:t>AllSorted</a:t>
            </a:r>
            <a:r>
              <a:rPr lang="en-US" sz="1800" dirty="0"/>
              <a:t>) :-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isort(UnSorted</a:t>
            </a:r>
            <a:r>
              <a:rPr lang="en-US" sz="1800" dirty="0"/>
              <a:t>, Sorted),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insert(X</a:t>
            </a:r>
            <a:r>
              <a:rPr lang="en-US" sz="1800" dirty="0"/>
              <a:t>, Sorted, </a:t>
            </a:r>
            <a:r>
              <a:rPr lang="en-US" sz="1800" dirty="0" err="1"/>
              <a:t>AllSorted</a:t>
            </a:r>
            <a:r>
              <a:rPr lang="en-US" sz="1800" dirty="0"/>
              <a:t>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/>
              <a:t>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 err="1"/>
              <a:t>insert(X</a:t>
            </a:r>
            <a:r>
              <a:rPr lang="en-US" sz="1800" dirty="0"/>
              <a:t>, [ ], [X]).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 err="1"/>
              <a:t>insert(X</a:t>
            </a:r>
            <a:r>
              <a:rPr lang="en-US" sz="1800" dirty="0"/>
              <a:t>, [Y|L], [X, Y|L]) :- X =&lt; Y.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dirty="0" err="1"/>
              <a:t>insert(X</a:t>
            </a:r>
            <a:r>
              <a:rPr lang="en-US" sz="1800" dirty="0"/>
              <a:t>, [Y|L], [Y|IL]) :- X &gt; Y, </a:t>
            </a:r>
            <a:r>
              <a:rPr lang="en-US" sz="1800" dirty="0" err="1"/>
              <a:t>insert(X</a:t>
            </a:r>
            <a:r>
              <a:rPr lang="en-US" sz="1800" dirty="0"/>
              <a:t>, L, IL).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 rot="5400000">
            <a:off x="-2754312" y="3725862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0D6C-06AB-6544-B620-C7629A8A26F1}" type="slidenum">
              <a:rPr lang="en-US" altLang="zh-CN"/>
              <a:pPr/>
              <a:t>44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Languages by Paradigm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876800"/>
            <a:ext cx="80772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All is about ABSTRACTION</a:t>
            </a:r>
          </a:p>
          <a:p>
            <a:pPr>
              <a:lnSpc>
                <a:spcPct val="80000"/>
              </a:lnSpc>
            </a:pPr>
            <a:r>
              <a:rPr lang="en-US" sz="1600"/>
              <a:t>A program consists of data and procedure.</a:t>
            </a:r>
          </a:p>
          <a:p>
            <a:pPr>
              <a:lnSpc>
                <a:spcPct val="80000"/>
              </a:lnSpc>
            </a:pPr>
            <a:r>
              <a:rPr lang="en-US" sz="1600"/>
              <a:t>There are procedural abstraction and data abstraction</a:t>
            </a:r>
          </a:p>
          <a:p>
            <a:pPr>
              <a:lnSpc>
                <a:spcPct val="80000"/>
              </a:lnSpc>
            </a:pPr>
            <a:r>
              <a:rPr lang="en-US" sz="1600"/>
              <a:t>Control in functional/logic paradigms is abstracted to the point of nonexistence</a:t>
            </a:r>
          </a:p>
          <a:p>
            <a:pPr>
              <a:lnSpc>
                <a:spcPct val="80000"/>
              </a:lnSpc>
            </a:pPr>
            <a:r>
              <a:rPr lang="en-US" sz="1600"/>
              <a:t>In OO you still have loops, functions (methods), blocks of sequential code in which order of execution matters, etc.</a:t>
            </a:r>
          </a:p>
        </p:txBody>
      </p:sp>
      <p:grpSp>
        <p:nvGrpSpPr>
          <p:cNvPr id="56356" name="Group 36"/>
          <p:cNvGrpSpPr>
            <a:grpSpLocks/>
          </p:cNvGrpSpPr>
          <p:nvPr/>
        </p:nvGrpSpPr>
        <p:grpSpPr bwMode="auto">
          <a:xfrm>
            <a:off x="4410075" y="2227263"/>
            <a:ext cx="2116138" cy="1787525"/>
            <a:chOff x="2922" y="2262"/>
            <a:chExt cx="1333" cy="1126"/>
          </a:xfrm>
        </p:grpSpPr>
        <p:sp>
          <p:nvSpPr>
            <p:cNvPr id="56331" name="AutoShape 11"/>
            <p:cNvSpPr>
              <a:spLocks noChangeArrowheads="1"/>
            </p:cNvSpPr>
            <p:nvPr/>
          </p:nvSpPr>
          <p:spPr bwMode="auto">
            <a:xfrm>
              <a:off x="2937" y="2262"/>
              <a:ext cx="1318" cy="821"/>
            </a:xfrm>
            <a:prstGeom prst="cloudCallout">
              <a:avLst>
                <a:gd name="adj1" fmla="val -43750"/>
                <a:gd name="adj2" fmla="val 7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object-oriented</a:t>
              </a:r>
            </a:p>
          </p:txBody>
        </p:sp>
        <p:sp>
          <p:nvSpPr>
            <p:cNvPr id="56346" name="Oval 26"/>
            <p:cNvSpPr>
              <a:spLocks noChangeArrowheads="1"/>
            </p:cNvSpPr>
            <p:nvPr/>
          </p:nvSpPr>
          <p:spPr bwMode="auto">
            <a:xfrm rot="3326440">
              <a:off x="2953" y="2983"/>
              <a:ext cx="374" cy="43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357" name="Group 37"/>
          <p:cNvGrpSpPr>
            <a:grpSpLocks/>
          </p:cNvGrpSpPr>
          <p:nvPr/>
        </p:nvGrpSpPr>
        <p:grpSpPr bwMode="auto">
          <a:xfrm>
            <a:off x="2825750" y="1219200"/>
            <a:ext cx="2289175" cy="1800225"/>
            <a:chOff x="1938" y="1227"/>
            <a:chExt cx="1442" cy="1134"/>
          </a:xfrm>
        </p:grpSpPr>
        <p:sp>
          <p:nvSpPr>
            <p:cNvPr id="56337" name="AutoShape 17"/>
            <p:cNvSpPr>
              <a:spLocks noChangeArrowheads="1"/>
            </p:cNvSpPr>
            <p:nvPr/>
          </p:nvSpPr>
          <p:spPr bwMode="auto">
            <a:xfrm>
              <a:off x="1938" y="1227"/>
              <a:ext cx="1442" cy="821"/>
            </a:xfrm>
            <a:prstGeom prst="cloudCallout">
              <a:avLst>
                <a:gd name="adj1" fmla="val -43750"/>
                <a:gd name="adj2" fmla="val 70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functional</a:t>
              </a:r>
              <a:r>
                <a:rPr lang="en-US" sz="1800">
                  <a:latin typeface="Arial" charset="0"/>
                </a:rPr>
                <a:t>;</a:t>
              </a:r>
            </a:p>
            <a:p>
              <a:pPr algn="ctr" eaLnBrk="0" hangingPunct="0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logic-based</a:t>
              </a:r>
            </a:p>
          </p:txBody>
        </p:sp>
        <p:sp>
          <p:nvSpPr>
            <p:cNvPr id="56339" name="Oval 19"/>
            <p:cNvSpPr>
              <a:spLocks noChangeArrowheads="1"/>
            </p:cNvSpPr>
            <p:nvPr/>
          </p:nvSpPr>
          <p:spPr bwMode="auto">
            <a:xfrm rot="3326440">
              <a:off x="1988" y="1956"/>
              <a:ext cx="374" cy="43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354" name="Group 34"/>
          <p:cNvGrpSpPr>
            <a:grpSpLocks/>
          </p:cNvGrpSpPr>
          <p:nvPr/>
        </p:nvGrpSpPr>
        <p:grpSpPr bwMode="auto">
          <a:xfrm>
            <a:off x="2497138" y="3024188"/>
            <a:ext cx="1938337" cy="1778000"/>
            <a:chOff x="1731" y="2364"/>
            <a:chExt cx="1221" cy="1120"/>
          </a:xfrm>
        </p:grpSpPr>
        <p:sp>
          <p:nvSpPr>
            <p:cNvPr id="56342" name="AutoShape 22"/>
            <p:cNvSpPr>
              <a:spLocks noChangeArrowheads="1"/>
            </p:cNvSpPr>
            <p:nvPr/>
          </p:nvSpPr>
          <p:spPr bwMode="auto">
            <a:xfrm>
              <a:off x="1731" y="2364"/>
              <a:ext cx="1221" cy="821"/>
            </a:xfrm>
            <a:prstGeom prst="cloudCallout">
              <a:avLst>
                <a:gd name="adj1" fmla="val -43750"/>
                <a:gd name="adj2" fmla="val 70000"/>
              </a:avLst>
            </a:prstGeom>
            <a:gradFill rotWithShape="0">
              <a:gsLst>
                <a:gs pos="0">
                  <a:srgbClr val="993300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imperative</a:t>
              </a:r>
              <a:endParaRPr lang="en-US"/>
            </a:p>
          </p:txBody>
        </p:sp>
        <p:sp>
          <p:nvSpPr>
            <p:cNvPr id="56343" name="Oval 23"/>
            <p:cNvSpPr>
              <a:spLocks noChangeArrowheads="1"/>
            </p:cNvSpPr>
            <p:nvPr/>
          </p:nvSpPr>
          <p:spPr bwMode="auto">
            <a:xfrm rot="3326440">
              <a:off x="1757" y="3113"/>
              <a:ext cx="374" cy="36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30" name="Text Box 10"/>
          <p:cNvSpPr txBox="1">
            <a:spLocks noChangeArrowheads="1"/>
          </p:cNvSpPr>
          <p:nvPr/>
        </p:nvSpPr>
        <p:spPr bwMode="auto">
          <a:xfrm flipV="1">
            <a:off x="1981200" y="1143000"/>
            <a:ext cx="458788" cy="32353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more procedural abstraction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443163" y="1143000"/>
            <a:ext cx="0" cy="323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432050" y="4384675"/>
            <a:ext cx="3895725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more data abstraction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2443163" y="4373563"/>
            <a:ext cx="389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D048F-62DD-ED49-B9F5-4E31324D8831}" type="slidenum">
              <a:rPr lang="en-US" altLang="zh-CN"/>
              <a:pPr/>
              <a:t>45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Program is composed of a collection of individual units, or </a:t>
            </a:r>
            <a:r>
              <a:rPr lang="en-US" sz="1800" i="1"/>
              <a:t>objects</a:t>
            </a:r>
            <a:r>
              <a:rPr lang="en-US" sz="1800"/>
              <a:t>, that act on each other,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Traditional (imperative) view: a program is a list of instructions to the computer. </a:t>
            </a:r>
          </a:p>
          <a:p>
            <a:pPr>
              <a:lnSpc>
                <a:spcPct val="80000"/>
              </a:lnSpc>
            </a:pPr>
            <a:r>
              <a:rPr lang="en-US" sz="1800"/>
              <a:t>Objects as a programming entities were first introduced in Simula 67, a programming language designed for making simulations. </a:t>
            </a:r>
          </a:p>
          <a:p>
            <a:pPr>
              <a:lnSpc>
                <a:spcPct val="80000"/>
              </a:lnSpc>
            </a:pPr>
            <a:r>
              <a:rPr lang="en-US" sz="1800"/>
              <a:t>The Smalltalk language, which was developed at Xerox PARC, introduced the term </a:t>
            </a:r>
            <a:r>
              <a:rPr lang="en-US" sz="1800" i="1"/>
              <a:t>Object-oriented programming</a:t>
            </a:r>
            <a:r>
              <a:rPr lang="en-US" sz="1800"/>
              <a:t> to represent the pervasive use of objects and messages as the basis for the computation. </a:t>
            </a:r>
          </a:p>
          <a:p>
            <a:pPr>
              <a:lnSpc>
                <a:spcPct val="80000"/>
              </a:lnSpc>
            </a:pPr>
            <a:r>
              <a:rPr lang="en-US" sz="1800"/>
              <a:t>A problem is solved by specifying </a:t>
            </a:r>
            <a:r>
              <a:rPr lang="en-US" sz="1800" i="1"/>
              <a:t>objects</a:t>
            </a:r>
            <a:r>
              <a:rPr lang="en-US" sz="1800"/>
              <a:t> involved in the problem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Objects in OO correspond roughly to real-world objects in the problem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Objects are instances of </a:t>
            </a:r>
            <a:r>
              <a:rPr lang="en-US" sz="1600" i="1"/>
              <a:t>classes</a:t>
            </a:r>
            <a:r>
              <a:rPr lang="en-US" sz="1600"/>
              <a:t> (abstract data types)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Classes are arranged in </a:t>
            </a:r>
            <a:r>
              <a:rPr lang="en-US" sz="1600" i="1"/>
              <a:t>hierarchies</a:t>
            </a:r>
            <a:r>
              <a:rPr lang="en-US" sz="1600"/>
              <a:t>, with subclasses inheriting properties of superclasses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Operations (called methods) are defined specific to each class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Problem solving is accomplished through </a:t>
            </a:r>
            <a:r>
              <a:rPr lang="en-US" sz="1600" i="1"/>
              <a:t>message passing</a:t>
            </a:r>
            <a:r>
              <a:rPr lang="en-US" sz="1600"/>
              <a:t> between objects (a </a:t>
            </a:r>
            <a:r>
              <a:rPr lang="en-US" sz="1600" i="1"/>
              <a:t>message</a:t>
            </a:r>
            <a:r>
              <a:rPr lang="en-US" sz="1600"/>
              <a:t> is a call to a method of a specific object)</a:t>
            </a:r>
          </a:p>
          <a:p>
            <a:pPr>
              <a:lnSpc>
                <a:spcPct val="80000"/>
              </a:lnSpc>
            </a:pPr>
            <a:r>
              <a:rPr lang="en-US" sz="1800"/>
              <a:t>OO languages: Simula, Smalltalk, C++, Java, C#</a:t>
            </a:r>
            <a:r>
              <a:rPr lang="en-US" sz="1800">
                <a:solidFill>
                  <a:schemeClr val="bg2"/>
                </a:solidFill>
              </a:rPr>
              <a:t> </a:t>
            </a:r>
            <a:r>
              <a:rPr lang="en-US" sz="1800"/>
              <a:t>etc.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3F94-C82A-A345-9084-4BE21E85FADB}" type="slidenum">
              <a:rPr lang="en-US" altLang="zh-CN"/>
              <a:pPr/>
              <a:t>46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Paradigms: Aspect-Oriented Programming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less general solution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Aspect Oriented programming language should be used together with other languages;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Base language defines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AOP describes crosscutting concerns.</a:t>
            </a:r>
          </a:p>
          <a:p>
            <a:pPr>
              <a:lnSpc>
                <a:spcPct val="90000"/>
              </a:lnSpc>
            </a:pPr>
            <a:r>
              <a:rPr lang="en-US" dirty="0"/>
              <a:t>Simple and powerful</a:t>
            </a:r>
          </a:p>
          <a:p>
            <a:pPr>
              <a:lnSpc>
                <a:spcPct val="90000"/>
              </a:lnSpc>
            </a:pPr>
            <a:r>
              <a:rPr lang="en-US" dirty="0"/>
              <a:t>Became popular and wide-spread</a:t>
            </a:r>
          </a:p>
          <a:p>
            <a:pPr>
              <a:lnSpc>
                <a:spcPct val="90000"/>
              </a:lnSpc>
            </a:pPr>
            <a:r>
              <a:rPr lang="en-US" dirty="0"/>
              <a:t>Many approaches, many implementations</a:t>
            </a:r>
          </a:p>
          <a:p>
            <a:pPr>
              <a:lnSpc>
                <a:spcPct val="90000"/>
              </a:lnSpc>
            </a:pPr>
            <a:r>
              <a:rPr lang="en-US" dirty="0"/>
              <a:t>Also called AOSD, Aspect-Oriented Software Development </a:t>
            </a:r>
          </a:p>
          <a:p>
            <a:pPr>
              <a:lnSpc>
                <a:spcPct val="90000"/>
              </a:lnSpc>
            </a:pPr>
            <a:r>
              <a:rPr lang="en-US" dirty="0"/>
              <a:t>Most famous: </a:t>
            </a:r>
            <a:r>
              <a:rPr lang="en-US" dirty="0" err="1"/>
              <a:t>AspectJ</a:t>
            </a:r>
            <a:endParaRPr lang="en-US" dirty="0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 rot="5400000">
            <a:off x="-2477294" y="3544094"/>
            <a:ext cx="565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programming paradigms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/>
              <a:t>Programming language history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6172200"/>
            <a:ext cx="5867400" cy="22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/>
              <a:t>Created by wordle.net, from the text in this slide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60198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B074C6-A5F1-7143-8DEF-C42890BC39D2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9461" name="Picture 5" descr="bab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275" y="46038"/>
            <a:ext cx="10106025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FED67-9FBA-BB45-B38E-5216A0D7655D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Programming Languages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There are different ways of grouping programming languages together </a:t>
            </a:r>
            <a:endParaRPr lang="en-US" altLang="zh-CN" sz="2000">
              <a:ea typeface="宋体" charset="-122"/>
              <a:cs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By abstraction level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Low level, high level, very high level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domain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business languages, scientific languages, AI languages, systems languages, scripting languages, XML-based languages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generality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general purpose vs. special purpose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implementation methods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Interpreted vs. compiled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paradigm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a </a:t>
            </a:r>
            <a:r>
              <a:rPr lang="en-US" sz="1600" i="1"/>
              <a:t>paradigm</a:t>
            </a:r>
            <a:r>
              <a:rPr lang="en-US" sz="1600"/>
              <a:t> is a way of viewing programming, based on underlying theories of problem solving styles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programming languages grouped in the same paradigm are similar in their approach to problem solving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imperative, object-oriented, logic-based, functional,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8077200" cy="762000"/>
          </a:xfrm>
        </p:spPr>
        <p:txBody>
          <a:bodyPr/>
          <a:lstStyle/>
          <a:p>
            <a:pPr algn="ctr" eaLnBrk="1" hangingPunct="1"/>
            <a:r>
              <a:rPr lang="en-US" dirty="0"/>
              <a:t>03-60-440: Programming language history</a:t>
            </a:r>
          </a:p>
        </p:txBody>
      </p:sp>
      <p:pic>
        <p:nvPicPr>
          <p:cNvPr id="17411" name="Picture 7" descr="Bab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4430713" cy="5257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5638800" y="1295400"/>
            <a:ext cx="28956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600" dirty="0">
                <a:latin typeface="+mj-lt"/>
              </a:rPr>
              <a:t>Tower of Babel, CACM cover, Jan. 1961</a:t>
            </a:r>
          </a:p>
          <a:p>
            <a:pPr marL="457200" indent="-457200"/>
            <a:endParaRPr lang="en-US" sz="1600" dirty="0"/>
          </a:p>
          <a:p>
            <a:pPr marL="457200" indent="-457200"/>
            <a:endParaRPr lang="en-US" sz="1600" dirty="0"/>
          </a:p>
          <a:p>
            <a:pPr marL="457200" indent="-457200"/>
            <a:r>
              <a:rPr lang="en-US" sz="1600" dirty="0"/>
              <a:t>Babel:</a:t>
            </a:r>
          </a:p>
          <a:p>
            <a:pPr marL="457200" indent="-457200">
              <a:buFontTx/>
              <a:buAutoNum type="arabicPeriod"/>
            </a:pPr>
            <a:r>
              <a:rPr lang="en-US" sz="1600" dirty="0"/>
              <a:t>a city in Shinar where the building of a tower is held in Genesis to have been halted by the confusion of tongues</a:t>
            </a:r>
          </a:p>
          <a:p>
            <a:pPr marL="457200" indent="-457200">
              <a:buFontTx/>
              <a:buAutoNum type="arabicPeriod"/>
            </a:pPr>
            <a:r>
              <a:rPr lang="en-US" sz="1600" dirty="0"/>
              <a:t>a confusion of sounds or voices </a:t>
            </a:r>
          </a:p>
          <a:p>
            <a:pPr marL="457200" indent="-457200">
              <a:buFontTx/>
              <a:buAutoNum type="arabicPeriod"/>
            </a:pPr>
            <a:r>
              <a:rPr lang="en-US" sz="1600" dirty="0"/>
              <a:t>a scene of noise or confusion </a:t>
            </a:r>
          </a:p>
          <a:p>
            <a:pPr marL="457200" indent="-457200"/>
            <a:endParaRPr lang="en-US" sz="1600" dirty="0"/>
          </a:p>
          <a:p>
            <a:pPr marL="457200" indent="-457200"/>
            <a:r>
              <a:rPr lang="en-US" sz="1600" dirty="0"/>
              <a:t>--Webster</a:t>
            </a:r>
          </a:p>
          <a:p>
            <a:pPr marL="457200" indent="-457200"/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H="1">
            <a:off x="3810000" y="4724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H="1">
            <a:off x="3352800" y="2743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H="1">
            <a:off x="3505200" y="4114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1905000" y="5715000"/>
            <a:ext cx="1524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3" grpId="0" animBg="1"/>
      <p:bldP spid="107534" grpId="0" animBg="1"/>
      <p:bldP spid="107535" grpId="0" animBg="1"/>
      <p:bldP spid="1075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1A704D-9BE9-9247-ADCC-CB7D5379E687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457200"/>
          </a:xfrm>
        </p:spPr>
        <p:txBody>
          <a:bodyPr/>
          <a:lstStyle/>
          <a:p>
            <a:pPr eaLnBrk="1" hangingPunct="1"/>
            <a:r>
              <a:rPr lang="en-US" sz="2600"/>
              <a:t>Evolution of programming languages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867400"/>
            <a:ext cx="82296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600"/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5334000" y="8382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Imperative 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1600200" y="9144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Functional</a:t>
            </a:r>
          </a:p>
        </p:txBody>
      </p:sp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sne_cosine_lu9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" y="-6019800"/>
            <a:ext cx="8942555" cy="124728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6995E-AF60-C045-AC0A-2CB4AC1BD3DE}" type="slidenum">
              <a:rPr lang="en-US" altLang="zh-CN" smtClean="0"/>
              <a:pPr/>
              <a:t>51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6096000"/>
            <a:ext cx="8754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Relations between languages derived from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user interactions. Generated by </a:t>
            </a:r>
            <a:r>
              <a:rPr lang="en-US" sz="1400" dirty="0" err="1" smtClean="0"/>
              <a:t>Zhongpei</a:t>
            </a:r>
            <a:r>
              <a:rPr lang="en-US" sz="1400" dirty="0" smtClean="0"/>
              <a:t> Zhang and Jianguo Lu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9A716-A5DA-F64A-9D66-368512AFCA64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FORTRAN (</a:t>
            </a:r>
            <a:r>
              <a:rPr lang="en-US" b="1"/>
              <a:t>For</a:t>
            </a:r>
            <a:r>
              <a:rPr lang="en-US"/>
              <a:t>mula </a:t>
            </a:r>
            <a:r>
              <a:rPr lang="en-US" b="1"/>
              <a:t>Tran</a:t>
            </a:r>
            <a:r>
              <a:rPr lang="en-US"/>
              <a:t>slator)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 It is the first high level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Preliminary Report, 1954, claims that FORTRAN will virtually eliminate coding and debugging.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Developed by John Backus, at IBM.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Major versions: Fortran II in 1958, Fortran IV in 1961, Fortran 77, Fortran 95, Fortran 2003 (OO support).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 Initial versions rely heavily on GOTO statement;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remains the language of choice for high performance numerical computing in science and engineering communities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Example applications: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Weather and climate modeling, solar system dynamics, simulation of auto crashes.</a:t>
            </a:r>
          </a:p>
          <a:p>
            <a:pPr lvl="2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22BD1-FD68-4F47-AADF-227BC766FCAE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ALGOL (</a:t>
            </a:r>
            <a:r>
              <a:rPr lang="en-CA" sz="2600"/>
              <a:t>ALGOrithmic Language)</a:t>
            </a:r>
            <a:r>
              <a:rPr lang="en-US" sz="2600"/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sz="1600" i="1"/>
              <a:t>de facto</a:t>
            </a:r>
            <a:r>
              <a:rPr lang="en-CA" sz="1600"/>
              <a:t> standard way to report algorithms in print  </a:t>
            </a:r>
          </a:p>
          <a:p>
            <a:pPr eaLnBrk="1" hangingPunct="1">
              <a:lnSpc>
                <a:spcPct val="80000"/>
              </a:lnSpc>
            </a:pPr>
            <a:r>
              <a:rPr lang="en-CA" sz="1600"/>
              <a:t>Designed to improve Fortran</a:t>
            </a:r>
          </a:p>
          <a:p>
            <a:pPr eaLnBrk="1" hangingPunct="1">
              <a:lnSpc>
                <a:spcPct val="80000"/>
              </a:lnSpc>
            </a:pPr>
            <a:r>
              <a:rPr lang="en-CA" sz="1600"/>
              <a:t>John Backus developed the Backus Naur Form method of describing programming languages. </a:t>
            </a:r>
          </a:p>
          <a:p>
            <a:pPr eaLnBrk="1" hangingPunct="1">
              <a:lnSpc>
                <a:spcPct val="80000"/>
              </a:lnSpc>
            </a:pPr>
            <a:r>
              <a:rPr lang="en-CA" sz="1600"/>
              <a:t> ALGOL 60 inspired many languages that followed it</a:t>
            </a:r>
            <a:r>
              <a:rPr lang="en-US" sz="1600"/>
              <a:t> </a:t>
            </a:r>
            <a:endParaRPr lang="en-CA" sz="160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CA" sz="1400"/>
              <a:t>"ALGOL 60 was a great improvement on its successors.“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CA" sz="1400"/>
              <a:t>The full quote is "Here is a language so far ahead of its time, that it was not only an improvement on its predecessors, but also on nearly all its successors"</a:t>
            </a:r>
            <a:r>
              <a:rPr lang="en-US" sz="1400"/>
              <a:t>  --C. A. R Hoare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procedure</a:t>
            </a:r>
            <a:r>
              <a:rPr lang="en-US" sz="1200"/>
              <a:t> Absmax(a) Size:(n, m) Result:(y) Subscripts:(i, k);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value</a:t>
            </a:r>
            <a:r>
              <a:rPr lang="en-US" sz="1200"/>
              <a:t> n, m; </a:t>
            </a:r>
            <a:r>
              <a:rPr lang="en-US" sz="1200" b="1"/>
              <a:t>array</a:t>
            </a:r>
            <a:r>
              <a:rPr lang="en-US" sz="1200"/>
              <a:t> a; </a:t>
            </a:r>
            <a:r>
              <a:rPr lang="en-US" sz="1200" b="1"/>
              <a:t>integer</a:t>
            </a:r>
            <a:r>
              <a:rPr lang="en-US" sz="1200"/>
              <a:t> n, m, i, k; </a:t>
            </a:r>
            <a:r>
              <a:rPr lang="en-US" sz="1200" b="1"/>
              <a:t>real</a:t>
            </a:r>
            <a:r>
              <a:rPr lang="en-US" sz="1200"/>
              <a:t> y;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comment</a:t>
            </a:r>
            <a:r>
              <a:rPr lang="en-US" sz="1200"/>
              <a:t> The absolute greatest element of the matrix a, of size n by m is transferred to y, and the subscripts of this element to i and k;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begin</a:t>
            </a:r>
            <a:r>
              <a:rPr lang="en-US" sz="1200"/>
              <a:t> </a:t>
            </a:r>
            <a:r>
              <a:rPr lang="en-US" sz="1200" b="1"/>
              <a:t>integer</a:t>
            </a:r>
            <a:r>
              <a:rPr lang="en-US" sz="1200"/>
              <a:t> p, q;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/>
              <a:t>    y := 0; i := k := 1;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 for</a:t>
            </a:r>
            <a:r>
              <a:rPr lang="en-US" sz="1200"/>
              <a:t> p:=1 </a:t>
            </a:r>
            <a:r>
              <a:rPr lang="en-US" sz="1200" b="1"/>
              <a:t>step</a:t>
            </a:r>
            <a:r>
              <a:rPr lang="en-US" sz="1200"/>
              <a:t> 1 </a:t>
            </a:r>
            <a:r>
              <a:rPr lang="en-US" sz="1200" b="1"/>
              <a:t>until</a:t>
            </a:r>
            <a:r>
              <a:rPr lang="en-US" sz="1200"/>
              <a:t> n </a:t>
            </a:r>
            <a:r>
              <a:rPr lang="en-US" sz="1200" b="1"/>
              <a:t>do</a:t>
            </a:r>
            <a:r>
              <a:rPr lang="en-US" sz="120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 for</a:t>
            </a:r>
            <a:r>
              <a:rPr lang="en-US" sz="1200"/>
              <a:t> q:=1 </a:t>
            </a:r>
            <a:r>
              <a:rPr lang="en-US" sz="1200" b="1"/>
              <a:t>step</a:t>
            </a:r>
            <a:r>
              <a:rPr lang="en-US" sz="1200"/>
              <a:t> 1 </a:t>
            </a:r>
            <a:r>
              <a:rPr lang="en-US" sz="1200" b="1"/>
              <a:t>until</a:t>
            </a:r>
            <a:r>
              <a:rPr lang="en-US" sz="1200"/>
              <a:t> m </a:t>
            </a:r>
            <a:r>
              <a:rPr lang="en-US" sz="1200" b="1"/>
              <a:t>do</a:t>
            </a:r>
            <a:r>
              <a:rPr lang="en-US" sz="120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       if</a:t>
            </a:r>
            <a:r>
              <a:rPr lang="en-US" sz="1200"/>
              <a:t> abs(a[p, q]) &gt; y then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         begin</a:t>
            </a:r>
            <a:r>
              <a:rPr lang="en-US" sz="1200"/>
              <a:t> y := abs(a[p, q]);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/>
              <a:t>                       i := p; k := q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         end</a:t>
            </a:r>
            <a:r>
              <a:rPr lang="en-US" sz="120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200" b="1"/>
              <a:t>   end</a:t>
            </a:r>
            <a:r>
              <a:rPr lang="en-US" sz="1200"/>
              <a:t> Absmax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488D9-1F43-1C4C-844B-13F17BF501C0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The origin of OOP: Simula and Smalltalk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Simula 67: </a:t>
            </a:r>
          </a:p>
          <a:p>
            <a:pPr lvl="1" eaLnBrk="1" hangingPunct="1"/>
            <a:r>
              <a:rPr lang="en-US"/>
              <a:t>Developed in 1960’s, by Ole-Johan Dahl</a:t>
            </a:r>
          </a:p>
          <a:p>
            <a:pPr lvl="1" eaLnBrk="1" hangingPunct="1"/>
            <a:r>
              <a:rPr lang="en-US"/>
              <a:t>Simulation of complex systems </a:t>
            </a:r>
          </a:p>
          <a:p>
            <a:pPr lvl="1" eaLnBrk="1" hangingPunct="1"/>
            <a:r>
              <a:rPr lang="en-US"/>
              <a:t>Introduced objects, classes, and inheritance.</a:t>
            </a:r>
          </a:p>
          <a:p>
            <a:pPr eaLnBrk="1" hangingPunct="1"/>
            <a:r>
              <a:rPr lang="en-US"/>
              <a:t>Smalltalk: </a:t>
            </a:r>
          </a:p>
          <a:p>
            <a:pPr lvl="1" eaLnBrk="1" hangingPunct="1"/>
            <a:r>
              <a:rPr lang="en-US"/>
              <a:t>Developed at Xerox PARC, initially by Alan Kay, in 1970’s.</a:t>
            </a:r>
          </a:p>
          <a:p>
            <a:pPr lvl="1" eaLnBrk="1" hangingPunct="1"/>
            <a:r>
              <a:rPr lang="en-US"/>
              <a:t>First full implementation of an object-oriented language (data abstraction, inheritance, and dynamic type binding)</a:t>
            </a:r>
          </a:p>
          <a:p>
            <a:pPr lvl="1" eaLnBrk="1" hangingPunct="1"/>
            <a:r>
              <a:rPr lang="en-US"/>
              <a:t>Pioneered the graphical user interface design</a:t>
            </a:r>
          </a:p>
          <a:p>
            <a:pPr lvl="1" eaLnBrk="1" hangingPunct="1"/>
            <a:r>
              <a:rPr lang="en-US"/>
              <a:t>Promoted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D87DD-1F31-B649-844A-E926FE61D725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Java (and comparison with C++)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5181600"/>
          </a:xfrm>
        </p:spPr>
        <p:txBody>
          <a:bodyPr/>
          <a:lstStyle/>
          <a:p>
            <a:pPr eaLnBrk="1" hangingPunct="1"/>
            <a:r>
              <a:rPr lang="en-US" sz="2000" dirty="0"/>
              <a:t>Derived from C++. Smaller, simpler, and more reliable</a:t>
            </a:r>
          </a:p>
          <a:p>
            <a:pPr lvl="1" eaLnBrk="1" hangingPunct="1"/>
            <a:r>
              <a:rPr lang="en-US" sz="1800" dirty="0"/>
              <a:t>e.g., no pointers, no multiple inheritance, automated garbage collection. </a:t>
            </a:r>
          </a:p>
          <a:p>
            <a:pPr eaLnBrk="1" hangingPunct="1"/>
            <a:r>
              <a:rPr lang="en-US" sz="2000" dirty="0"/>
              <a:t>Design philosophy </a:t>
            </a:r>
          </a:p>
          <a:p>
            <a:pPr lvl="1" eaLnBrk="1" hangingPunct="1"/>
            <a:r>
              <a:rPr lang="en-US" sz="1800" dirty="0"/>
              <a:t>Java was created to support networking computing, embedded systems. </a:t>
            </a:r>
          </a:p>
          <a:p>
            <a:pPr lvl="1" eaLnBrk="1" hangingPunct="1"/>
            <a:r>
              <a:rPr lang="en-US" sz="1800" dirty="0"/>
              <a:t>C++ was created to add OO to C.   Support systems programming</a:t>
            </a:r>
            <a:r>
              <a:rPr lang="en-US" sz="1800" dirty="0" smtClean="0"/>
              <a:t>.</a:t>
            </a:r>
            <a:endParaRPr lang="en-US" sz="1800" dirty="0"/>
          </a:p>
          <a:p>
            <a:pPr eaLnBrk="1" hangingPunct="1"/>
            <a:r>
              <a:rPr lang="en-US" sz="2000" dirty="0"/>
              <a:t>Version history</a:t>
            </a:r>
          </a:p>
          <a:p>
            <a:pPr lvl="1" eaLnBrk="1" hangingPunct="1"/>
            <a:r>
              <a:rPr lang="en-US" sz="1800" dirty="0"/>
              <a:t>1.0: 1996</a:t>
            </a:r>
          </a:p>
          <a:p>
            <a:pPr lvl="1" eaLnBrk="1" hangingPunct="1"/>
            <a:r>
              <a:rPr lang="en-US" sz="1800" dirty="0"/>
              <a:t>1.2: 1998, Introduced Swing, JIT</a:t>
            </a:r>
          </a:p>
          <a:p>
            <a:pPr lvl="1" eaLnBrk="1" hangingPunct="1"/>
            <a:r>
              <a:rPr lang="en-US" sz="1800" dirty="0"/>
              <a:t>1.4: 2002, assert, regular expression, XML parsing</a:t>
            </a:r>
          </a:p>
          <a:p>
            <a:pPr lvl="1" eaLnBrk="1" hangingPunct="1"/>
            <a:r>
              <a:rPr lang="en-US" sz="1800" dirty="0"/>
              <a:t>1.5 (5): 2004, generics, enumeration</a:t>
            </a:r>
          </a:p>
          <a:p>
            <a:pPr lvl="1" eaLnBrk="1" hangingPunct="1"/>
            <a:r>
              <a:rPr lang="en-US" sz="1800" dirty="0"/>
              <a:t>6:</a:t>
            </a:r>
            <a:r>
              <a:rPr lang="en-US" sz="1800" dirty="0" smtClean="0"/>
              <a:t> Dec 2006  </a:t>
            </a:r>
            <a:r>
              <a:rPr lang="en-US" sz="1800" dirty="0"/>
              <a:t>web service </a:t>
            </a:r>
            <a:r>
              <a:rPr lang="en-US" sz="1800" dirty="0" err="1"/>
              <a:t>support(JAX</a:t>
            </a:r>
            <a:r>
              <a:rPr lang="en-US" sz="1800" dirty="0"/>
              <a:t> WS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sz="1800" dirty="0" smtClean="0"/>
              <a:t>7: July 2011</a:t>
            </a:r>
          </a:p>
          <a:p>
            <a:pPr lvl="1" eaLnBrk="1" hangingPunct="1"/>
            <a:r>
              <a:rPr lang="en-US" sz="1800" dirty="0" smtClean="0"/>
              <a:t>8: 2014, lambda expression, higher order functions</a:t>
            </a:r>
          </a:p>
          <a:p>
            <a:pPr lvl="1" eaLnBrk="1" hangingPunct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6AEA4-615E-FE41-9A81-C273903E9873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Java and C#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eaLnBrk="1" hangingPunct="1">
              <a:buSzPct val="125000"/>
            </a:pPr>
            <a:r>
              <a:rPr lang="en-US" sz="2000"/>
              <a:t>The syntax of both languages is similar to C++, which was in turn derived from C. </a:t>
            </a:r>
          </a:p>
          <a:p>
            <a:pPr eaLnBrk="1" hangingPunct="1">
              <a:buSzPct val="125000"/>
            </a:pPr>
            <a:r>
              <a:rPr lang="en-US" sz="2000"/>
              <a:t>Both languages were designed to be object oriented from the ground up; unlike C++, they were not designed to be compatible with C. </a:t>
            </a:r>
          </a:p>
          <a:p>
            <a:pPr eaLnBrk="1" hangingPunct="1">
              <a:buSzPct val="125000"/>
            </a:pPr>
            <a:r>
              <a:rPr lang="en-US" sz="2000"/>
              <a:t>Both provide </a:t>
            </a:r>
            <a:r>
              <a:rPr lang="en-US" sz="2000" i="1"/>
              <a:t>parametric polymorphism</a:t>
            </a:r>
            <a:r>
              <a:rPr lang="en-US" sz="2000"/>
              <a:t> by generic classes. </a:t>
            </a:r>
          </a:p>
          <a:p>
            <a:pPr eaLnBrk="1" hangingPunct="1">
              <a:buSzPct val="125000"/>
            </a:pPr>
            <a:r>
              <a:rPr lang="en-US" sz="2000"/>
              <a:t>Both languages rely on a virtual machine. </a:t>
            </a:r>
          </a:p>
          <a:p>
            <a:pPr lvl="1" eaLnBrk="1" hangingPunct="1">
              <a:buSzPct val="125000"/>
            </a:pPr>
            <a:r>
              <a:rPr lang="en-US" sz="1800"/>
              <a:t>Both the Java VM and the .NET platform optimize code at runtime through just-in-time compilation (</a:t>
            </a:r>
            <a:r>
              <a:rPr lang="en-US" sz="1800" i="1"/>
              <a:t>JIT</a:t>
            </a:r>
            <a:r>
              <a:rPr lang="en-US" sz="1800"/>
              <a:t>). </a:t>
            </a:r>
          </a:p>
          <a:p>
            <a:pPr eaLnBrk="1" hangingPunct="1">
              <a:buSzPct val="125000"/>
            </a:pPr>
            <a:r>
              <a:rPr lang="en-US" sz="2000"/>
              <a:t>Both include </a:t>
            </a:r>
            <a:r>
              <a:rPr lang="en-US" sz="2000" i="1"/>
              <a:t>garbage collection</a:t>
            </a:r>
            <a:r>
              <a:rPr lang="en-US" sz="2000"/>
              <a:t>. </a:t>
            </a:r>
          </a:p>
          <a:p>
            <a:pPr eaLnBrk="1" hangingPunct="1">
              <a:buSzPct val="125000"/>
            </a:pPr>
            <a:r>
              <a:rPr lang="en-US" sz="2000"/>
              <a:t>Both include boxing and unboxing of primitive types, allowing numbers to be handled as objects. </a:t>
            </a:r>
          </a:p>
          <a:p>
            <a:pPr eaLnBrk="1" hangingPunct="1">
              <a:buSzPct val="125000"/>
            </a:pPr>
            <a:r>
              <a:rPr lang="en-US" sz="2000"/>
              <a:t>Both include foreach, an enhanced iterator-based for loop.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38FE7-37B8-DD42-9BE6-B2EAC81B000E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Foreach statement: an example of abstraction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Java iteration: traditional way (before 2004)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List names = new ArrayList();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names.add("a");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names.add("b");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names.add("c");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80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>
                <a:solidFill>
                  <a:srgbClr val="0000FF"/>
                </a:solidFill>
              </a:rPr>
              <a:t>for (Iterator it = names.iterator(); it.hasNext(); ) {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>
                <a:solidFill>
                  <a:srgbClr val="0000FF"/>
                </a:solidFill>
              </a:rPr>
              <a:t>   String name = (String)it.next();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>
                <a:solidFill>
                  <a:srgbClr val="0000FF"/>
                </a:solidFill>
              </a:rPr>
              <a:t>   System.out.println(name.charAt(0));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Java 1.5: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>
                <a:solidFill>
                  <a:srgbClr val="0000FF"/>
                </a:solidFill>
              </a:rPr>
              <a:t>for (String name: names) System.out.println(name.charAt(0));</a:t>
            </a:r>
            <a:r>
              <a:rPr lang="en-US" sz="1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New loop structure is more declarative.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18BEC-2FA8-2543-A28E-8C3FC72D4DB0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XML programming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XPath</a:t>
            </a:r>
          </a:p>
          <a:p>
            <a:pPr eaLnBrk="1" hangingPunct="1"/>
            <a:r>
              <a:rPr lang="en-US"/>
              <a:t>XQuery</a:t>
            </a:r>
          </a:p>
          <a:p>
            <a:pPr eaLnBrk="1" hangingPunct="1"/>
            <a:r>
              <a:rPr lang="en-US"/>
              <a:t>XSLT</a:t>
            </a:r>
          </a:p>
          <a:p>
            <a:pPr eaLnBrk="1" hangingPunct="1"/>
            <a:r>
              <a:rPr lang="en-US"/>
              <a:t>JSP</a:t>
            </a:r>
          </a:p>
          <a:p>
            <a:pPr eaLnBrk="1" hangingPunct="1"/>
            <a:r>
              <a:rPr lang="en-US"/>
              <a:t>Web service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EAA3-ACBE-BA47-9192-393F25452EE9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By abstract level from the machine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8153400" cy="52578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Low-level languages </a:t>
            </a:r>
          </a:p>
          <a:p>
            <a:pPr lvl="1">
              <a:spcBef>
                <a:spcPct val="20000"/>
              </a:spcBef>
            </a:pPr>
            <a:r>
              <a:rPr lang="en-US"/>
              <a:t>Machine languages, assembly languages</a:t>
            </a:r>
          </a:p>
          <a:p>
            <a:pPr>
              <a:spcBef>
                <a:spcPct val="20000"/>
              </a:spcBef>
            </a:pPr>
            <a:r>
              <a:rPr lang="en-US"/>
              <a:t>High-level languages</a:t>
            </a:r>
          </a:p>
          <a:p>
            <a:pPr lvl="1">
              <a:spcBef>
                <a:spcPct val="20000"/>
              </a:spcBef>
            </a:pPr>
            <a:r>
              <a:rPr lang="en-US"/>
              <a:t>Algol, Pascal, C++, Java, C#, etc. </a:t>
            </a:r>
          </a:p>
          <a:p>
            <a:pPr>
              <a:spcBef>
                <a:spcPct val="20000"/>
              </a:spcBef>
            </a:pPr>
            <a:r>
              <a:rPr lang="en-US"/>
              <a:t>Very high-level languages</a:t>
            </a:r>
          </a:p>
          <a:p>
            <a:pPr lvl="1">
              <a:spcBef>
                <a:spcPct val="20000"/>
              </a:spcBef>
            </a:pPr>
            <a:r>
              <a:rPr lang="en-US"/>
              <a:t>Usually limited to a very specific application. </a:t>
            </a:r>
            <a:endParaRPr lang="en-US" altLang="zh-CN">
              <a:ea typeface="宋体" charset="-122"/>
              <a:cs typeface="宋体" charset="-122"/>
            </a:endParaRPr>
          </a:p>
          <a:p>
            <a:pPr lvl="1">
              <a:spcBef>
                <a:spcPct val="20000"/>
              </a:spcBef>
            </a:pPr>
            <a:r>
              <a:rPr lang="en-US"/>
              <a:t>Due to this limitation in scope, they might use syntax that is never used in other programming languages.</a:t>
            </a:r>
            <a:endParaRPr lang="en-US" altLang="zh-CN">
              <a:ea typeface="宋体" charset="-122"/>
              <a:cs typeface="宋体" charset="-122"/>
            </a:endParaRPr>
          </a:p>
          <a:p>
            <a:pPr lvl="1">
              <a:spcBef>
                <a:spcPct val="20000"/>
              </a:spcBef>
            </a:pPr>
            <a:r>
              <a:rPr lang="en-US"/>
              <a:t>E.g., Prolog, SQL</a:t>
            </a:r>
          </a:p>
          <a:p>
            <a:pPr>
              <a:spcBef>
                <a:spcPct val="5000"/>
              </a:spcBef>
            </a:pPr>
            <a:r>
              <a:rPr lang="en-US"/>
              <a:t>Note that the terms "high-level" and "low-level" are inherently relative.</a:t>
            </a:r>
          </a:p>
          <a:p>
            <a:pPr lvl="1">
              <a:spcBef>
                <a:spcPct val="20000"/>
              </a:spcBef>
            </a:pPr>
            <a:r>
              <a:rPr lang="en-US" sz="1800"/>
              <a:t>Originally C was considered high level but nowadays many programmers might refer C as low level, as it stills allows memory to be accessed by address, and provides direct access to the assembly level. </a:t>
            </a:r>
          </a:p>
        </p:txBody>
      </p:sp>
      <p:sp>
        <p:nvSpPr>
          <p:cNvPr id="246805" name="Text Box 21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445EC-6F5A-5046-9F02-9E1C09B1370C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 (Integrated Development Environment)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1219200"/>
          </a:xfrm>
        </p:spPr>
        <p:txBody>
          <a:bodyPr/>
          <a:lstStyle/>
          <a:p>
            <a:pPr eaLnBrk="1" hangingPunct="1"/>
            <a:r>
              <a:rPr lang="en-US"/>
              <a:t>IDE for Java: Eclipse</a:t>
            </a:r>
          </a:p>
        </p:txBody>
      </p:sp>
      <p:pic>
        <p:nvPicPr>
          <p:cNvPr id="36869" name="Picture 5" descr="EclipseS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85913"/>
            <a:ext cx="624840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BABF9-E32F-234E-A9E4-AEAE39888363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38915" name="Rectangle 29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990600"/>
          </a:xfrm>
        </p:spPr>
        <p:txBody>
          <a:bodyPr/>
          <a:lstStyle/>
          <a:p>
            <a:pPr eaLnBrk="1" hangingPunct="1"/>
            <a:r>
              <a:rPr lang="en-US" sz="2600"/>
              <a:t>Turing award (Nobel prize in computer science) recipients relevant to this course</a:t>
            </a:r>
          </a:p>
        </p:txBody>
      </p:sp>
      <p:graphicFrame>
        <p:nvGraphicFramePr>
          <p:cNvPr id="317860" name="Group 420"/>
          <p:cNvGraphicFramePr>
            <a:graphicFrameLocks noGrp="1"/>
          </p:cNvGraphicFramePr>
          <p:nvPr>
            <p:ph idx="1"/>
          </p:nvPr>
        </p:nvGraphicFramePr>
        <p:xfrm>
          <a:off x="304800" y="1752600"/>
          <a:ext cx="8382000" cy="4794504"/>
        </p:xfrm>
        <a:graphic>
          <a:graphicData uri="http://schemas.openxmlformats.org/drawingml/2006/table">
            <a:tbl>
              <a:tblPr/>
              <a:tblGrid>
                <a:gridCol w="838200"/>
                <a:gridCol w="2667000"/>
                <a:gridCol w="4876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Recipient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Contribution to programming languages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 Jay Perlis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Compiler and Algol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 McCarthy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Edsger Dijkstra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Algol, Structured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 Backus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Fortran, BNF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C.A.R. Hoare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Axiomatic semantics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 Thompson and Dennis M. Ritchie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and 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Niklaus Wirth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Modula, PASCAL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Ole-Johan Dahl and Kristen Nygaard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SIMULA, OO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Alan Kay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SMALLTALK, 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Peter Naur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Algol, BNF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popularity over years </a:t>
            </a:r>
            <a:endParaRPr lang="en-US" dirty="0"/>
          </a:p>
        </p:txBody>
      </p:sp>
      <p:pic>
        <p:nvPicPr>
          <p:cNvPr id="8" name="Table Placeholder 7" descr="language_pop1.png"/>
          <p:cNvPicPr>
            <a:picLocks noGrp="1" noChangeAspect="1"/>
          </p:cNvPicPr>
          <p:nvPr>
            <p:ph type="tbl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51" r="3239" b="1174"/>
          <a:stretch/>
        </p:blipFill>
        <p:spPr>
          <a:xfrm>
            <a:off x="228600" y="1142999"/>
            <a:ext cx="5638800" cy="38690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45B91A-AB21-4544-AC2E-A256FC904DE3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953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>
                <a:latin typeface="+mj-lt"/>
              </a:rPr>
              <a:t>Measured by how often language tutorials are searched on </a:t>
            </a:r>
            <a:r>
              <a:rPr lang="en-US" sz="1800" dirty="0">
                <a:latin typeface="+mj-lt"/>
              </a:rPr>
              <a:t>G</a:t>
            </a:r>
            <a:r>
              <a:rPr lang="en-US" sz="1800" dirty="0" smtClean="0">
                <a:latin typeface="+mj-lt"/>
              </a:rPr>
              <a:t>oogle.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+mj-lt"/>
              </a:rPr>
              <a:t>T</a:t>
            </a:r>
            <a:r>
              <a:rPr lang="en-US" sz="1800" dirty="0" smtClean="0">
                <a:latin typeface="+mj-lt"/>
              </a:rPr>
              <a:t>his is the trend in </a:t>
            </a:r>
            <a:r>
              <a:rPr lang="en-US" sz="1800" dirty="0">
                <a:latin typeface="+mj-lt"/>
              </a:rPr>
              <a:t>USA. </a:t>
            </a:r>
            <a:endParaRPr lang="en-US" sz="18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latin typeface="+mj-lt"/>
              </a:rPr>
              <a:t>You can get the trend of other languages from </a:t>
            </a:r>
            <a:r>
              <a:rPr lang="en-US" sz="1800" dirty="0" smtClean="0">
                <a:latin typeface="+mj-lt"/>
                <a:hlinkClick r:id="rId3"/>
              </a:rPr>
              <a:t>http</a:t>
            </a:r>
            <a:r>
              <a:rPr lang="en-US" sz="1800" dirty="0">
                <a:latin typeface="+mj-lt"/>
                <a:hlinkClick r:id="rId3"/>
              </a:rPr>
              <a:t>://pypl.github.io/PYPL.html?country=</a:t>
            </a:r>
            <a:r>
              <a:rPr lang="en-US" sz="1800" dirty="0" smtClean="0">
                <a:latin typeface="+mj-lt"/>
                <a:hlinkClick r:id="rId3"/>
              </a:rPr>
              <a:t>US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2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worldwide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45B91A-AB21-4544-AC2E-A256FC904DE3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 </a:t>
            </a:r>
            <a:endParaRPr lang="en-US"/>
          </a:p>
        </p:txBody>
      </p:sp>
      <p:pic>
        <p:nvPicPr>
          <p:cNvPr id="5" name="Picture 4" descr="language_po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533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B45A2C-F3C3-8D4C-9247-1A966598A5E8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/>
              <a:t>Popularity of programming languages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410200"/>
            <a:ext cx="7239000" cy="76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5849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D8F13-FE57-F143-86D6-F891A812E536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Popularity of programming languages 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324600"/>
            <a:ext cx="81534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This is a chart showing combined results from all data </a:t>
            </a:r>
            <a:r>
              <a:rPr lang="en-US" sz="1600" dirty="0" smtClean="0"/>
              <a:t>sets</a:t>
            </a:r>
            <a:endParaRPr lang="en-US" sz="1600" dirty="0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11213"/>
            <a:ext cx="67564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7" name="Content Placeholder 6" descr="programme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1777" r="-5177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F52EF-B1AF-3145-8F8F-92D23257BF60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E4A9E-EC69-8848-A9A3-288BCBEABF62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High –level vs. low level languages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7924800" cy="2667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sz="1800"/>
              <a:t>“High-level” refers to the higher level of abstraction from machine language.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it does not imply that the language is superior to low-level programming languages.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sz="1800"/>
              <a:t>Characteristics: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High-level languages deal with variables, arrays and complex arithmetic or boolean expressions;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“low-level” languages deal with registers, memory addresses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sz="1800"/>
              <a:t>Pros and cons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High-level languages make programming simpler;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while low-level languages produce more efficient code;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sz="1600"/>
              <a:t>code which needs to run efficiently may be written in a lower-level language.</a:t>
            </a:r>
          </a:p>
        </p:txBody>
      </p:sp>
      <p:sp>
        <p:nvSpPr>
          <p:cNvPr id="267272" name="AutoShape 8"/>
          <p:cNvSpPr>
            <a:spLocks noChangeArrowheads="1"/>
          </p:cNvSpPr>
          <p:nvPr/>
        </p:nvSpPr>
        <p:spPr bwMode="auto">
          <a:xfrm>
            <a:off x="6172200" y="5562600"/>
            <a:ext cx="1371600" cy="685800"/>
          </a:xfrm>
          <a:prstGeom prst="cloudCallout">
            <a:avLst>
              <a:gd name="adj1" fmla="val -19907"/>
              <a:gd name="adj2" fmla="val 25694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Arial" charset="0"/>
              </a:rPr>
              <a:t>thought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352800" y="5715000"/>
            <a:ext cx="1524000" cy="366713"/>
          </a:xfrm>
          <a:prstGeom prst="rect">
            <a:avLst/>
          </a:prstGeom>
          <a:solidFill>
            <a:srgbClr val="99CCFF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Languages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685800" y="5638800"/>
            <a:ext cx="1676400" cy="609600"/>
            <a:chOff x="3744" y="3312"/>
            <a:chExt cx="1056" cy="384"/>
          </a:xfrm>
        </p:grpSpPr>
        <p:sp>
          <p:nvSpPr>
            <p:cNvPr id="267275" name="Oval 11"/>
            <p:cNvSpPr>
              <a:spLocks noChangeArrowheads="1"/>
            </p:cNvSpPr>
            <p:nvPr/>
          </p:nvSpPr>
          <p:spPr bwMode="auto">
            <a:xfrm>
              <a:off x="3744" y="3312"/>
              <a:ext cx="1056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3792" y="3408"/>
              <a:ext cx="96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machine</a:t>
              </a:r>
            </a:p>
          </p:txBody>
        </p:sp>
      </p:grp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3429000" y="4267200"/>
            <a:ext cx="1066800" cy="517525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High Level Language</a:t>
            </a:r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2209800" y="4648200"/>
            <a:ext cx="990600" cy="517525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Assembly Language</a:t>
            </a:r>
          </a:p>
        </p:txBody>
      </p:sp>
      <p:sp>
        <p:nvSpPr>
          <p:cNvPr id="267279" name="Text Box 15"/>
          <p:cNvSpPr txBox="1">
            <a:spLocks noChangeArrowheads="1"/>
          </p:cNvSpPr>
          <p:nvPr/>
        </p:nvSpPr>
        <p:spPr bwMode="auto">
          <a:xfrm>
            <a:off x="1295400" y="5029200"/>
            <a:ext cx="990600" cy="517525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Machine Language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4648200" y="3657600"/>
            <a:ext cx="990600" cy="730250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Very high level Language</a:t>
            </a:r>
          </a:p>
        </p:txBody>
      </p:sp>
      <p:sp>
        <p:nvSpPr>
          <p:cNvPr id="267281" name="Line 17"/>
          <p:cNvSpPr>
            <a:spLocks noChangeShapeType="1"/>
          </p:cNvSpPr>
          <p:nvPr/>
        </p:nvSpPr>
        <p:spPr bwMode="auto">
          <a:xfrm>
            <a:off x="2362200" y="5867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>
            <a:off x="4953000" y="5867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 flipV="1">
            <a:off x="762000" y="6477000"/>
            <a:ext cx="685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 flipV="1">
            <a:off x="762000" y="3657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7467600" y="63246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Closer to humans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0F2C3-9442-264D-AF42-D23A5F56508D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6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457200"/>
          </a:xfrm>
        </p:spPr>
        <p:txBody>
          <a:bodyPr/>
          <a:lstStyle/>
          <a:p>
            <a:r>
              <a:rPr lang="en-US" altLang="zh-CN" sz="2200">
                <a:ea typeface="宋体" charset="-122"/>
                <a:cs typeface="宋体" charset="-122"/>
              </a:rPr>
              <a:t>Low vs. high level languages</a:t>
            </a:r>
            <a:endParaRPr lang="en-US" sz="2200"/>
          </a:p>
        </p:txBody>
      </p:sp>
      <p:sp>
        <p:nvSpPr>
          <p:cNvPr id="306194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3505200"/>
            <a:ext cx="5181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tx1"/>
                </a:solidFill>
              </a:rPr>
              <a:t>unsigned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gcd</a:t>
            </a:r>
            <a:r>
              <a:rPr lang="en-US" sz="1600" b="1" dirty="0">
                <a:solidFill>
                  <a:schemeClr val="tx1"/>
                </a:solidFill>
              </a:rPr>
              <a:t> (unsigned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a, unsigned </a:t>
            </a:r>
            <a:r>
              <a:rPr lang="en-US" sz="1600" b="1" dirty="0" err="1">
                <a:solidFill>
                  <a:schemeClr val="tx1"/>
                </a:solidFill>
              </a:rPr>
              <a:t>int</a:t>
            </a:r>
            <a:r>
              <a:rPr lang="en-US" sz="1600" b="1" dirty="0">
                <a:solidFill>
                  <a:schemeClr val="tx1"/>
                </a:solidFill>
              </a:rPr>
              <a:t> b</a:t>
            </a:r>
            <a:r>
              <a:rPr lang="en-US" sz="1600" b="1" dirty="0" smtClean="0">
                <a:solidFill>
                  <a:schemeClr val="tx1"/>
                </a:solidFill>
              </a:rPr>
              <a:t>){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if (a == 0 &amp;&amp;b == 0)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b = 1;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else if (b == 0)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b = a;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else if (a != 0)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while (a != b)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    if (a &lt;b)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        b -= a;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    else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            a -= b;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    return b;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5181600" y="228600"/>
            <a:ext cx="3657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Arial" charset="0"/>
              </a:rPr>
              <a:t>; Author: Paul Hsieh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gcd:   neg     eax</a:t>
            </a:r>
            <a:endParaRPr lang="en-US" altLang="zh-CN" sz="1400" b="1">
              <a:latin typeface="Arial" charset="0"/>
              <a:ea typeface="宋体" charset="-122"/>
              <a:cs typeface="宋体" charset="-122"/>
            </a:endParaRPr>
          </a:p>
          <a:p>
            <a:pPr eaLnBrk="0" hangingPunct="0"/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 </a:t>
            </a:r>
            <a:r>
              <a:rPr lang="en-US" sz="1400" b="1">
                <a:latin typeface="Arial" charset="0"/>
              </a:rPr>
              <a:t>        je      L3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L1: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lang="en-US" sz="1400" b="1">
                <a:latin typeface="Arial" charset="0"/>
              </a:rPr>
              <a:t>neg     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</a:t>
            </a:r>
            <a:r>
              <a:rPr lang="en-US" sz="1400" b="1">
                <a:latin typeface="Arial" charset="0"/>
              </a:rPr>
              <a:t>xchg    eax,edx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L2:    sub     eax,edx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</a:t>
            </a:r>
            <a:r>
              <a:rPr lang="en-US" sz="1400" b="1">
                <a:latin typeface="Arial" charset="0"/>
              </a:rPr>
              <a:t>jg      L2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</a:t>
            </a:r>
            <a:r>
              <a:rPr lang="en-US" sz="1400" b="1">
                <a:latin typeface="Arial" charset="0"/>
              </a:rPr>
              <a:t> jne     L1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L3:    add     eax,edx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</a:t>
            </a:r>
            <a:r>
              <a:rPr lang="en-US" sz="1400" b="1">
                <a:latin typeface="Arial" charset="0"/>
              </a:rPr>
              <a:t>jne     L4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</a:t>
            </a:r>
            <a:r>
              <a:rPr lang="en-US" altLang="zh-CN" sz="1400" b="1">
                <a:latin typeface="Arial" charset="0"/>
                <a:ea typeface="宋体" charset="-122"/>
                <a:cs typeface="宋体" charset="-122"/>
              </a:rPr>
              <a:t>   </a:t>
            </a:r>
            <a:r>
              <a:rPr lang="en-US" sz="1400" b="1">
                <a:latin typeface="Arial" charset="0"/>
              </a:rPr>
              <a:t>inc     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L4:    ret</a:t>
            </a:r>
            <a:endParaRPr lang="en-US" sz="1400">
              <a:latin typeface="Arial" charset="0"/>
            </a:endParaRPr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228600" y="609600"/>
            <a:ext cx="31242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Arial" charset="0"/>
              </a:rPr>
              <a:t>; WATCOM C/C++ v10.0a output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gcd:   mov     ebx,eax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mov     eax,edx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test    ebx,ebx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jne     L1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test    edx,edx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jne     L1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mov     eax,1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ret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L1:    test    eax,eax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jne     L2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mov     eax,ebx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ret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L2:    test    ebx,ebx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je      L5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L3;    cmp     ebx,eax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je      L5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jae     L4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sub     eax,ebx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jmp     L3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L4:    sub     ebx,eax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       jmp     L3</a:t>
            </a:r>
            <a:r>
              <a:rPr lang="en-US" sz="1400">
                <a:latin typeface="Arial" charset="0"/>
              </a:rPr>
              <a:t/>
            </a:r>
            <a:br>
              <a:rPr lang="en-US" sz="1400">
                <a:latin typeface="Arial" charset="0"/>
              </a:rPr>
            </a:br>
            <a:r>
              <a:rPr lang="en-US" sz="1400" b="1">
                <a:latin typeface="Arial" charset="0"/>
              </a:rPr>
              <a:t> L5:    ret</a:t>
            </a:r>
            <a:endParaRPr lang="en-US" sz="140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306204" name="Text Box 28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38AD-C5DD-494B-86F4-8CD9846318E5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Java and bytecode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public class Hello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public static void main(String [ ] a){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  System.out.println("Hello");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Btw, How to view the byte code?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javap –c Hello </a:t>
            </a:r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990600"/>
            <a:ext cx="42672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public class Hello extends </a:t>
            </a:r>
            <a:r>
              <a:rPr lang="en-US" sz="1400" dirty="0" err="1">
                <a:solidFill>
                  <a:schemeClr val="tx1"/>
                </a:solidFill>
              </a:rPr>
              <a:t>java.lang.Object</a:t>
            </a:r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public Hello();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Code: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0:   aload_0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1:   </a:t>
            </a:r>
            <a:r>
              <a:rPr lang="en-US" sz="1400" dirty="0" err="1">
                <a:solidFill>
                  <a:schemeClr val="tx1"/>
                </a:solidFill>
              </a:rPr>
              <a:t>invokespecial</a:t>
            </a:r>
            <a:r>
              <a:rPr lang="en-US" sz="1400" dirty="0">
                <a:solidFill>
                  <a:schemeClr val="tx1"/>
                </a:solidFill>
              </a:rPr>
              <a:t>   #1; //Method java/</a:t>
            </a:r>
            <a:r>
              <a:rPr lang="en-US" sz="1400" dirty="0" err="1">
                <a:solidFill>
                  <a:schemeClr val="tx1"/>
                </a:solidFill>
              </a:rPr>
              <a:t>lang</a:t>
            </a:r>
            <a:r>
              <a:rPr lang="en-US" sz="1400" dirty="0">
                <a:solidFill>
                  <a:schemeClr val="tx1"/>
                </a:solidFill>
              </a:rPr>
              <a:t>/Object."&lt;init&gt;":()V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4:   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public static void </a:t>
            </a:r>
            <a:r>
              <a:rPr lang="en-US" sz="1400" dirty="0" err="1">
                <a:solidFill>
                  <a:schemeClr val="tx1"/>
                </a:solidFill>
              </a:rPr>
              <a:t>main(java.lang.String</a:t>
            </a:r>
            <a:r>
              <a:rPr lang="en-US" sz="1400" dirty="0">
                <a:solidFill>
                  <a:schemeClr val="tx1"/>
                </a:solidFill>
              </a:rPr>
              <a:t>[]);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Code: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0:   </a:t>
            </a:r>
            <a:r>
              <a:rPr lang="en-US" sz="1400" dirty="0" err="1">
                <a:solidFill>
                  <a:schemeClr val="tx1"/>
                </a:solidFill>
              </a:rPr>
              <a:t>getstatic</a:t>
            </a:r>
            <a:r>
              <a:rPr lang="en-US" sz="1400" dirty="0">
                <a:solidFill>
                  <a:schemeClr val="tx1"/>
                </a:solidFill>
              </a:rPr>
              <a:t>       #2; //Field java/</a:t>
            </a:r>
            <a:r>
              <a:rPr lang="en-US" sz="1400" dirty="0" err="1">
                <a:solidFill>
                  <a:schemeClr val="tx1"/>
                </a:solidFill>
              </a:rPr>
              <a:t>lang/System.out:Ljava/io/PrintStream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3:   </a:t>
            </a:r>
            <a:r>
              <a:rPr lang="en-US" sz="1400" dirty="0" err="1">
                <a:solidFill>
                  <a:schemeClr val="tx1"/>
                </a:solidFill>
              </a:rPr>
              <a:t>ldc</a:t>
            </a:r>
            <a:r>
              <a:rPr lang="en-US" sz="1400" dirty="0">
                <a:solidFill>
                  <a:schemeClr val="tx1"/>
                </a:solidFill>
              </a:rPr>
              <a:t>     #3; //String Hello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5:   </a:t>
            </a:r>
            <a:r>
              <a:rPr lang="en-US" sz="1400" dirty="0" err="1">
                <a:solidFill>
                  <a:schemeClr val="tx1"/>
                </a:solidFill>
              </a:rPr>
              <a:t>invokevirtual</a:t>
            </a:r>
            <a:r>
              <a:rPr lang="en-US" sz="1400" dirty="0">
                <a:solidFill>
                  <a:schemeClr val="tx1"/>
                </a:solidFill>
              </a:rPr>
              <a:t>   #4; //Method java/</a:t>
            </a:r>
            <a:r>
              <a:rPr lang="en-US" sz="1400" dirty="0" err="1">
                <a:solidFill>
                  <a:schemeClr val="tx1"/>
                </a:solidFill>
              </a:rPr>
              <a:t>io/PrintStream.println:(Ljava/lang/String;)V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   8:   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327" name="Text Box 7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Classification by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63302</TotalTime>
  <Words>5494</Words>
  <Application>Microsoft Macintosh PowerPoint</Application>
  <PresentationFormat>On-screen Show (4:3)</PresentationFormat>
  <Paragraphs>1092</Paragraphs>
  <Slides>66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Calibri</vt:lpstr>
      <vt:lpstr>Courier New</vt:lpstr>
      <vt:lpstr>ＭＳ Ｐゴシック</vt:lpstr>
      <vt:lpstr>Times New Roman</vt:lpstr>
      <vt:lpstr>Verdana</vt:lpstr>
      <vt:lpstr>Wingdings</vt:lpstr>
      <vt:lpstr>宋体</vt:lpstr>
      <vt:lpstr>Arial</vt:lpstr>
      <vt:lpstr>569ImplSubprogs</vt:lpstr>
      <vt:lpstr>03-60-440: Principles of Programming Languages  Classification of programming languages</vt:lpstr>
      <vt:lpstr>PowerPoint Presentation</vt:lpstr>
      <vt:lpstr>Categories of programming languages, wikipedia, 2010</vt:lpstr>
      <vt:lpstr>From Wikipedia 2017</vt:lpstr>
      <vt:lpstr>Classification of Programming Languages</vt:lpstr>
      <vt:lpstr>By abstract level from the machine</vt:lpstr>
      <vt:lpstr>High –level vs. low level languages</vt:lpstr>
      <vt:lpstr>Low vs. high level languages</vt:lpstr>
      <vt:lpstr>Java and bytecode</vt:lpstr>
      <vt:lpstr>Classifying Languages by Domain: Scientific</vt:lpstr>
      <vt:lpstr>Classifying Languages by Domain: Business</vt:lpstr>
      <vt:lpstr>Classifying Languages by Domain: Artificial Intelligence</vt:lpstr>
      <vt:lpstr>Classifying Languages by Domain: Systems</vt:lpstr>
      <vt:lpstr>Classifying Languages by Domain: Scripting</vt:lpstr>
      <vt:lpstr>Scripting language (2)</vt:lpstr>
      <vt:lpstr>XML-based languages</vt:lpstr>
      <vt:lpstr>Classifying Languages by Generality</vt:lpstr>
      <vt:lpstr>MATLAB</vt:lpstr>
      <vt:lpstr>PowerPoint Presentation</vt:lpstr>
      <vt:lpstr>Classifying languages by implementation methods</vt:lpstr>
      <vt:lpstr>PowerPoint Presentation</vt:lpstr>
      <vt:lpstr>Implementation methods: Compilation</vt:lpstr>
      <vt:lpstr>Run java -verbose</vt:lpstr>
      <vt:lpstr>Interpreted language</vt:lpstr>
      <vt:lpstr>Hybrid implementation</vt:lpstr>
      <vt:lpstr>JIT compiler</vt:lpstr>
      <vt:lpstr>Review</vt:lpstr>
      <vt:lpstr>Programming Paradigms</vt:lpstr>
      <vt:lpstr>Paradigms and languages</vt:lpstr>
      <vt:lpstr>Example paradigms</vt:lpstr>
      <vt:lpstr>Some programming paradigms </vt:lpstr>
      <vt:lpstr>Structured vs. unstructured programming</vt:lpstr>
      <vt:lpstr>Structured vs. unstructured</vt:lpstr>
      <vt:lpstr>Structured programming</vt:lpstr>
      <vt:lpstr>Imperative vs. declarative </vt:lpstr>
      <vt:lpstr>Imperative vs. declarative</vt:lpstr>
      <vt:lpstr>Declarative vs. Imperative: Assignment</vt:lpstr>
      <vt:lpstr>Declarative vs. imperative: order of execution</vt:lpstr>
      <vt:lpstr>Example of imperative and declarative programming</vt:lpstr>
      <vt:lpstr>Functional programming</vt:lpstr>
      <vt:lpstr>Functional programming</vt:lpstr>
      <vt:lpstr>Declarative programming example: SQL</vt:lpstr>
      <vt:lpstr>Logic programming</vt:lpstr>
      <vt:lpstr>Prolog</vt:lpstr>
      <vt:lpstr>Classifying Languages by Paradigm</vt:lpstr>
      <vt:lpstr>Object-Oriented programming</vt:lpstr>
      <vt:lpstr>Paradigms: Aspect-Oriented Programming</vt:lpstr>
      <vt:lpstr>Programming language history</vt:lpstr>
      <vt:lpstr>PowerPoint Presentation</vt:lpstr>
      <vt:lpstr>03-60-440: Programming language history</vt:lpstr>
      <vt:lpstr>Evolution of programming languages</vt:lpstr>
      <vt:lpstr>PowerPoint Presentation</vt:lpstr>
      <vt:lpstr>FORTRAN (Formula Translator)</vt:lpstr>
      <vt:lpstr>ALGOL (ALGOrithmic Language) </vt:lpstr>
      <vt:lpstr>The origin of OOP: Simula and Smalltalk</vt:lpstr>
      <vt:lpstr>Java (and comparison with C++)</vt:lpstr>
      <vt:lpstr>Java and C#</vt:lpstr>
      <vt:lpstr>Foreach statement: an example of abstraction</vt:lpstr>
      <vt:lpstr>XML programming</vt:lpstr>
      <vt:lpstr>IDE (Integrated Development Environment)</vt:lpstr>
      <vt:lpstr>Turing award (Nobel prize in computer science) recipients relevant to this course</vt:lpstr>
      <vt:lpstr>Language popularity over years </vt:lpstr>
      <vt:lpstr>Popularity worldwide</vt:lpstr>
      <vt:lpstr>Popularity of programming languages</vt:lpstr>
      <vt:lpstr>Popularity of programming languages </vt:lpstr>
      <vt:lpstr>programmer</vt:lpstr>
    </vt:vector>
  </TitlesOfParts>
  <Company>Windsor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 Introduction</dc:title>
  <dc:creator>Jianguo Lu</dc:creator>
  <cp:lastModifiedBy>Microsoft Office User</cp:lastModifiedBy>
  <cp:revision>567</cp:revision>
  <cp:lastPrinted>2017-09-13T20:09:05Z</cp:lastPrinted>
  <dcterms:created xsi:type="dcterms:W3CDTF">2014-09-04T03:56:51Z</dcterms:created>
  <dcterms:modified xsi:type="dcterms:W3CDTF">2019-09-09T10:54:50Z</dcterms:modified>
</cp:coreProperties>
</file>