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62"/>
  </p:notesMasterIdLst>
  <p:handoutMasterIdLst>
    <p:handoutMasterId r:id="rId63"/>
  </p:handoutMasterIdLst>
  <p:sldIdLst>
    <p:sldId id="569" r:id="rId2"/>
    <p:sldId id="624" r:id="rId3"/>
    <p:sldId id="659" r:id="rId4"/>
    <p:sldId id="669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42" r:id="rId23"/>
    <p:sldId id="670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0" r:id="rId32"/>
    <p:sldId id="651" r:id="rId33"/>
    <p:sldId id="652" r:id="rId34"/>
    <p:sldId id="653" r:id="rId35"/>
    <p:sldId id="654" r:id="rId36"/>
    <p:sldId id="655" r:id="rId37"/>
    <p:sldId id="656" r:id="rId38"/>
    <p:sldId id="657" r:id="rId39"/>
    <p:sldId id="658" r:id="rId40"/>
    <p:sldId id="607" r:id="rId41"/>
    <p:sldId id="612" r:id="rId42"/>
    <p:sldId id="616" r:id="rId43"/>
    <p:sldId id="576" r:id="rId44"/>
    <p:sldId id="614" r:id="rId45"/>
    <p:sldId id="622" r:id="rId46"/>
    <p:sldId id="613" r:id="rId47"/>
    <p:sldId id="608" r:id="rId48"/>
    <p:sldId id="615" r:id="rId49"/>
    <p:sldId id="551" r:id="rId50"/>
    <p:sldId id="547" r:id="rId51"/>
    <p:sldId id="620" r:id="rId52"/>
    <p:sldId id="664" r:id="rId53"/>
    <p:sldId id="665" r:id="rId54"/>
    <p:sldId id="666" r:id="rId55"/>
    <p:sldId id="667" r:id="rId56"/>
    <p:sldId id="668" r:id="rId57"/>
    <p:sldId id="661" r:id="rId58"/>
    <p:sldId id="662" r:id="rId59"/>
    <p:sldId id="619" r:id="rId60"/>
    <p:sldId id="660" r:id="rId61"/>
  </p:sldIdLst>
  <p:sldSz cx="9144000" cy="6858000" type="screen4x3"/>
  <p:notesSz cx="6991350" cy="928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86" autoAdjust="0"/>
  </p:normalViewPr>
  <p:slideViewPr>
    <p:cSldViewPr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146" y="-96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fld id="{BEA2A0EC-B5D8-F745-AFD9-D2560EB9206F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fld id="{E464D153-BCF0-E645-9B2C-C2BA7E6B2A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7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14D46D94-A211-8547-98E7-E1436A73C0BD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340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1186746-1C04-B045-B481-F3DAC49698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031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9243DC-AE4B-524A-87A7-13CD5D9B2B90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2BC96-C4B6-CC4D-AF8E-93A4C89F9017}" type="slidenum">
              <a:rPr lang="en-US"/>
              <a:pPr/>
              <a:t>1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5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546E1B-C3DA-AE4C-8D6E-5636916BD8F7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6378F-C9B6-1140-82D0-33E951EC236B}" type="slidenum">
              <a:rPr lang="en-US"/>
              <a:pPr/>
              <a:t>12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A45D69-E343-4C46-A84F-3EA5FBDC8B1B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840D5-03DC-C848-A0C1-DA0478E7ED12}" type="slidenum">
              <a:rPr lang="en-US"/>
              <a:pPr/>
              <a:t>13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DDB55F-AEBE-4240-B937-6E347535DFE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CFC44-64CA-B648-80FE-8A1D455030C3}" type="slidenum">
              <a:rPr lang="en-US"/>
              <a:pPr/>
              <a:t>14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3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8E6EC59-BFA0-934C-A19E-FE3E09A7485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11D25-491B-2E4A-9249-E5B8A96C3E45}" type="slidenum">
              <a:rPr lang="en-US"/>
              <a:pPr/>
              <a:t>15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492191-F26F-4348-96A7-3E90D50F4DDB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9AA69-3D71-AC48-AB5D-67CB3B8F18B6}" type="slidenum">
              <a:rPr lang="en-US"/>
              <a:pPr/>
              <a:t>16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1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632D8B8-53A5-614C-A4B8-27327CD69012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EE5B-1216-AE4B-A673-74CDCAE29590}" type="slidenum">
              <a:rPr lang="en-US"/>
              <a:pPr/>
              <a:t>17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14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FB165E-F57D-5E40-AF75-52B35901911F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F35D-F1FB-0D4D-AB99-3481A9C33CA8}" type="slidenum">
              <a:rPr lang="en-US"/>
              <a:pPr/>
              <a:t>18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8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0B3EA5-30CA-0D48-BF43-29CB003D7BB8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75464-7E58-7642-9BD7-54BEB726AD8D}" type="slidenum">
              <a:rPr lang="en-US"/>
              <a:pPr/>
              <a:t>19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6A8C96-4978-DD47-BB31-92B99270F58F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94163-CBF9-1A42-925F-7C9E8450B863}" type="slidenum">
              <a:rPr lang="en-US"/>
              <a:pPr/>
              <a:t>20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4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F65F3A1-B138-8940-B5B3-DCB2A2F94C38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49710-75B5-8240-B3CC-DCCB33793FED}" type="slidenum">
              <a:rPr lang="en-US"/>
              <a:pPr/>
              <a:t>21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6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729A2E-6700-754C-8A38-B103E6158D42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D16AC-BCE1-6D4A-AD70-D8B4671E6692}" type="slidenum">
              <a:rPr lang="en-US"/>
              <a:pPr/>
              <a:t>2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62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B0E4F0-6ADD-0148-8BED-ED77A71AD9DD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07CBD-DEE7-7140-97D2-E78468D000D8}" type="slidenum">
              <a:rPr lang="en-US"/>
              <a:pPr/>
              <a:t>22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0E5F50-1491-4F41-A070-F9400A7020D2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F606F-02B2-4F4E-B822-4BF2B98DDF6E}" type="slidenum">
              <a:rPr lang="en-US"/>
              <a:pPr/>
              <a:t>24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0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53C186-F2E6-FD4E-8B17-CC73BB399B0A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C40EB-EB57-5444-B868-7A7ACD97501B}" type="slidenum">
              <a:rPr lang="en-US"/>
              <a:pPr/>
              <a:t>25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45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65071FB-3929-CA4A-818D-FA72848729A1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10C83-BC31-524A-8138-AFF8027A72E4}" type="slidenum">
              <a:rPr lang="en-US"/>
              <a:pPr/>
              <a:t>26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5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E62C43-DCB3-7240-BC89-431A971201EF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AFFCB-6607-A544-8B83-1B0647B872D4}" type="slidenum">
              <a:rPr lang="en-US"/>
              <a:pPr/>
              <a:t>27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71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82AF60E-6E45-4040-A61E-3515D048853C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242C4-021E-864D-ADEC-43A5E03C891E}" type="slidenum">
              <a:rPr lang="en-US"/>
              <a:pPr/>
              <a:t>28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3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0B017BC-5AD1-7147-A913-43F38E9652D9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24C04-770C-D442-BA83-2281A73079B1}" type="slidenum">
              <a:rPr lang="en-US"/>
              <a:pPr/>
              <a:t>29</a:t>
            </a:fld>
            <a:endParaRPr 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5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B5758A4-39B6-EE43-A63C-92756CBE671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F9434-A957-8A46-948E-4FA6F30A9263}" type="slidenum">
              <a:rPr lang="en-US"/>
              <a:pPr/>
              <a:t>30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13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4FFDFA-AB76-B34F-9C39-3E020FE5A241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A7762-4F93-0141-8D6B-08D31E578E6D}" type="slidenum">
              <a:rPr lang="en-US"/>
              <a:pPr/>
              <a:t>31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94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7E8AC2-DFC1-D44E-953D-B15C9CDC4F13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BEAF-0F4B-4B4C-BC0D-01225894AF93}" type="slidenum">
              <a:rPr lang="en-US"/>
              <a:pPr/>
              <a:t>32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CD6D85-EE74-114E-82DC-B8F78905B716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B67C0-1488-7741-81D2-3B1AE927DB6A}" type="slidenum">
              <a:rPr lang="en-US"/>
              <a:pPr/>
              <a:t>5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97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DE3B314-BEBE-3D46-9202-4A75519A77D2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685E6-2B83-764D-9D82-94959A18D86F}" type="slidenum">
              <a:rPr lang="en-US"/>
              <a:pPr/>
              <a:t>33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2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0D4707-783E-5442-A1F1-D03F20EDF51D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EF5F6-E7F0-FD46-9620-F398B2390793}" type="slidenum">
              <a:rPr lang="en-US"/>
              <a:pPr/>
              <a:t>34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2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CF697B-2CF1-B944-8B8E-FD2AE2E88A16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A62A8-C5F8-1B4B-949A-F55F71687792}" type="slidenum">
              <a:rPr lang="en-US"/>
              <a:pPr/>
              <a:t>35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2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81D26D-46AC-1647-AF18-2DF2151B6D1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2D21D-387A-DE4F-81EB-2CC65ED5BFA0}" type="slidenum">
              <a:rPr lang="en-US"/>
              <a:pPr/>
              <a:t>36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6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5AE5D1F-3B99-4743-8244-188491D3D925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0005C-B19E-1F48-A8AD-8D8912F90D62}" type="slidenum">
              <a:rPr lang="en-US"/>
              <a:pPr/>
              <a:t>37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1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30EC3B5-586E-574A-8315-7C016259F06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3B790-0C9F-0F49-9D0E-DAD703ABC24A}" type="slidenum">
              <a:rPr lang="en-US"/>
              <a:pPr/>
              <a:t>38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96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F7C8262-8CD1-9442-AC1D-85F7A1F36CEF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EDB90-3A5A-7045-A493-B33270FFEA8A}" type="slidenum">
              <a:rPr lang="en-US"/>
              <a:pPr/>
              <a:t>39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2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1385D9-E80A-294D-8756-BFDB21ED0850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7F50D-042A-1849-9642-81DE2E758768}" type="slidenum">
              <a:rPr lang="en-US"/>
              <a:pPr/>
              <a:t>40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8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F2A93C-D644-DA46-A5EC-F0B5688328D2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BA220-794E-7348-89B7-7A52E6595EE5}" type="slidenum">
              <a:rPr lang="en-US"/>
              <a:pPr/>
              <a:t>41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03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043D1E7-17A3-7243-A229-69ECB95BC579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E0405-D63F-6942-BDEA-1F0E5F94894F}" type="slidenum">
              <a:rPr lang="en-US"/>
              <a:pPr/>
              <a:t>42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0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89FBA6-C508-8246-B4A0-4DCC89A36C5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0F353-C181-0C40-B0CD-5A56A0E556E1}" type="slidenum">
              <a:rPr lang="en-US"/>
              <a:pPr/>
              <a:t>6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BE49861-F223-5C46-8517-82DF69CCB1D1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A55B5-0B30-8F4B-9E83-8E125AA366C4}" type="slidenum">
              <a:rPr lang="en-US"/>
              <a:pPr/>
              <a:t>43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46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62544F-3D63-B74C-9EE8-778450FC35CD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CFDE3-2A3E-614F-882F-39379007712B}" type="slidenum">
              <a:rPr lang="en-US"/>
              <a:pPr/>
              <a:t>44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43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A685586-D1B0-0C43-BF59-818C5F94426A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481A7-CD9A-B645-ADB4-A0FAC2DA741D}" type="slidenum">
              <a:rPr lang="en-US"/>
              <a:pPr/>
              <a:t>45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54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6DC417-7615-7344-AFC0-F123CDD91CB8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4B060-D92A-3147-A24A-0FB2866F8F2F}" type="slidenum">
              <a:rPr lang="en-US"/>
              <a:pPr/>
              <a:t>46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3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B3F3DE-28C7-6849-BC33-B0A97258D50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AC308-3B0C-B446-A523-690D72F0A9A5}" type="slidenum">
              <a:rPr lang="en-US"/>
              <a:pPr/>
              <a:t>47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3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1023C5-540C-6C48-B99C-0EBADD10C66D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39DA7-C13E-D240-B5EC-1AC45745ED40}" type="slidenum">
              <a:rPr lang="en-US"/>
              <a:pPr/>
              <a:t>48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860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22C42D-18A9-1741-97BA-0796ECA8A526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C998A-745A-FC4D-B5CE-D8415FC9056B}" type="slidenum">
              <a:rPr lang="en-US"/>
              <a:pPr/>
              <a:t>49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7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BA5B6A-F129-774B-9237-DB7247806628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82CC1-7689-384E-8E09-C5FFD0B09635}" type="slidenum">
              <a:rPr lang="en-US"/>
              <a:pPr/>
              <a:t>50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3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B30764-ED39-D747-8681-80746BCBF4B1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DE7D7-3724-D74F-A6F1-DB6280FC6FA1}" type="slidenum">
              <a:rPr lang="en-US"/>
              <a:pPr/>
              <a:t>51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15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081DDD-5481-2643-B082-309251295D73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F12EA-7CFB-5244-85A8-94005608CBF0}" type="slidenum">
              <a:rPr lang="en-US"/>
              <a:pPr/>
              <a:t>59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8C8DFA8-A097-D647-912D-07410D9201F8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92316-0EF6-924C-8A24-18B3E7D43F02}" type="slidenum">
              <a:rPr lang="en-US"/>
              <a:pPr/>
              <a:t>7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07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26D102-BBE5-4B4B-8B4A-4E3DEE03335A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B930B-19FC-7F49-B92E-F51D4B200BF5}" type="slidenum">
              <a:rPr lang="en-US"/>
              <a:pPr/>
              <a:t>8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8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4BE972-8A16-8840-8B27-D118EA4D42F2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0AEF2-0FA9-984A-B6AD-0B1232A6F666}" type="slidenum">
              <a:rPr lang="en-US"/>
              <a:pPr/>
              <a:t>9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8F9554-B091-4944-92EC-8CFD8AE9782B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0E8DD-5C9D-D14E-BCC6-578A5F0AFF40}" type="slidenum">
              <a:rPr lang="en-US"/>
              <a:pPr/>
              <a:t>10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7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D48046E-C2E0-8149-8744-292384A2D466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6B311-7AB5-064F-97B2-48D7BF6CB793}" type="slidenum">
              <a:rPr lang="en-US"/>
              <a:pPr/>
              <a:t>11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BA60DD1-3C92-6F4C-90E8-0FF18A1ADEB1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9CA76F-58A6-8042-9297-D5BB268B1060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5943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5943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B7ED4B9-448D-234C-A61E-1F15974AE2F7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9B97AA-DFA3-F144-814B-7FC3C682A31E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6EF500-71CF-E940-A552-F75507986FFB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143A55-84AB-8A4D-8B8E-B5B042D382F1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83B538-44E1-A945-9470-C4F87FE38811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A7F2E57-0875-9E48-A4CA-F3595BE7519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E9FBBD-5FED-1246-A533-C346B3F6185B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FB77C6-3CCE-DF44-A0E2-822A1708B33C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FEEB0C-E1CD-6D43-B2AB-16BCF451C9D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Fourth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+mn-lt"/>
                <a:ea typeface="宋体" charset="-122"/>
                <a:cs typeface="宋体" charset="-122"/>
              </a:defRPr>
            </a:lvl1pPr>
          </a:lstStyle>
          <a:p>
            <a:fld id="{907A4DE0-901C-AF4A-A337-4F6A0B27AF1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9pPr>
    </p:titleStyle>
    <p:bodyStyle>
      <a:lvl1pPr marL="236538" indent="-236538" algn="l" rtl="0" fontAlgn="base">
        <a:spcBef>
          <a:spcPct val="70000"/>
        </a:spcBef>
        <a:spcAft>
          <a:spcPct val="0"/>
        </a:spcAft>
        <a:buSzPct val="115000"/>
        <a:buChar char="•"/>
        <a:defRPr sz="2400">
          <a:solidFill>
            <a:srgbClr val="663300"/>
          </a:solidFill>
          <a:latin typeface="+mn-lt"/>
          <a:ea typeface="+mn-ea"/>
          <a:cs typeface="+mn-cs"/>
        </a:defRPr>
      </a:lvl1pPr>
      <a:lvl2pPr marL="633413" indent="-188913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025525" indent="-214313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3pPr>
      <a:lvl4pPr marL="1476375" indent="-228600" algn="l" rtl="0" fontAlgn="base">
        <a:spcBef>
          <a:spcPct val="3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8.xml"/><Relationship Id="rId5" Type="http://schemas.openxmlformats.org/officeDocument/2006/relationships/image" Target="../media/image3.png"/><Relationship Id="rId1" Type="http://schemas.microsoft.com/office/2007/relationships/media" Target="file://localhost/440/Insertion-sort-example-300px.gif" TargetMode="External"/><Relationship Id="rId2" Type="http://schemas.openxmlformats.org/officeDocument/2006/relationships/video" Target="file://localhost/440/Insertion-sort-example-300px.gi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ftp://ftp.gnu.org/pub/gnu/kawa/kawa-1.9.90.jar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F279D0F-1306-374A-A2F3-4FC3C00143E9}" type="slidenum">
              <a:rPr lang="en-US" altLang="zh-CN"/>
              <a:pPr/>
              <a:t>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(Functional (Programming (in (Scheme))))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Jianguo 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22981-6098-4C49-AFBE-13B3BA349817}" type="slidenum">
              <a:rPr lang="en-US" altLang="zh-CN"/>
              <a:pPr/>
              <a:t>10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Evaluation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Constant atoms</a:t>
            </a:r>
            <a:r>
              <a:rPr lang="en-US" dirty="0"/>
              <a:t> - evaluate to themselves</a:t>
            </a:r>
          </a:p>
          <a:p>
            <a:pPr lvl="1">
              <a:buFont typeface="Arial" charset="0"/>
              <a:buNone/>
            </a:pPr>
            <a:r>
              <a:rPr lang="en-US" dirty="0"/>
              <a:t>42		- a number</a:t>
            </a:r>
          </a:p>
          <a:p>
            <a:pPr lvl="1">
              <a:buFont typeface="Arial" charset="0"/>
              <a:buNone/>
            </a:pPr>
            <a:r>
              <a:rPr lang="en-US" dirty="0"/>
              <a:t>3.14	</a:t>
            </a:r>
            <a:r>
              <a:rPr lang="en-US" dirty="0" smtClean="0"/>
              <a:t>	- </a:t>
            </a:r>
            <a:r>
              <a:rPr lang="en-US" dirty="0"/>
              <a:t>another number</a:t>
            </a:r>
          </a:p>
          <a:p>
            <a:pPr lvl="1">
              <a:buFont typeface="Arial" charset="0"/>
              <a:buNone/>
            </a:pPr>
            <a:r>
              <a:rPr lang="en-US" dirty="0"/>
              <a:t>"hello"	- a string</a:t>
            </a:r>
          </a:p>
          <a:p>
            <a:pPr lvl="1">
              <a:buFont typeface="Arial" charset="0"/>
              <a:buNone/>
            </a:pPr>
            <a:r>
              <a:rPr lang="en-US" dirty="0"/>
              <a:t>‘a‘		- character 'a'</a:t>
            </a:r>
          </a:p>
          <a:p>
            <a:pPr lvl="1">
              <a:buFont typeface="Arial" charset="0"/>
              <a:buNone/>
            </a:pPr>
            <a:r>
              <a:rPr lang="en-US" dirty="0"/>
              <a:t>#t		- </a:t>
            </a:r>
            <a:r>
              <a:rPr lang="en-US" dirty="0" err="1"/>
              <a:t>boolean</a:t>
            </a:r>
            <a:r>
              <a:rPr lang="en-US" dirty="0"/>
              <a:t> value "true"</a:t>
            </a:r>
          </a:p>
          <a:p>
            <a:endParaRPr lang="en-US" dirty="0"/>
          </a:p>
          <a:p>
            <a:pPr lvl="1">
              <a:buFont typeface="Arial" charset="0"/>
              <a:buNone/>
            </a:pPr>
            <a:r>
              <a:rPr lang="en-US" dirty="0"/>
              <a:t>&gt; "hello world"</a:t>
            </a:r>
          </a:p>
          <a:p>
            <a:pPr lvl="1">
              <a:buFont typeface="Arial" charset="0"/>
              <a:buNone/>
            </a:pPr>
            <a:r>
              <a:rPr lang="en-US" dirty="0"/>
              <a:t>hello world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DE49F-E844-FB4F-B6C1-8C53D7BCC9F6}" type="slidenum">
              <a:rPr lang="en-US" altLang="zh-CN"/>
              <a:pPr/>
              <a:t>11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identifiers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Identifiers (symbols)</a:t>
            </a:r>
            <a:r>
              <a:rPr lang="en-US" sz="2000"/>
              <a:t> - evaluate to the value bound to them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(define a 7)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&gt; a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7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&gt; (+ a 5)       =&gt;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12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&gt; +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+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&gt;  x1       =&gt;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 error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8946-DB25-8948-8E6B-92D7340DF310}" type="slidenum">
              <a:rPr lang="en-US" altLang="zh-CN"/>
              <a:pPr/>
              <a:t>12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Evaluate lists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Lists</a:t>
            </a:r>
            <a:r>
              <a:rPr lang="en-US" sz="2000"/>
              <a:t> - evaluate as "function calls": </a:t>
            </a:r>
          </a:p>
          <a:p>
            <a:pPr lvl="1">
              <a:buFont typeface="Arial" charset="0"/>
              <a:buNone/>
            </a:pPr>
            <a:r>
              <a:rPr lang="en-US" sz="1800"/>
              <a:t>	( function arg1 arg2 arg3 ...)</a:t>
            </a:r>
          </a:p>
          <a:p>
            <a:r>
              <a:rPr lang="en-US" sz="2000"/>
              <a:t>First element must evaluate to a function</a:t>
            </a:r>
          </a:p>
          <a:p>
            <a:r>
              <a:rPr lang="en-US" sz="2000"/>
              <a:t>Recursively evaluate each argument</a:t>
            </a:r>
          </a:p>
          <a:p>
            <a:r>
              <a:rPr lang="en-US" sz="2000"/>
              <a:t>Apply the function on the evaluated arguments  </a:t>
            </a:r>
          </a:p>
          <a:p>
            <a:pPr lvl="1">
              <a:buFont typeface="Arial" charset="0"/>
              <a:buNone/>
            </a:pPr>
            <a:r>
              <a:rPr lang="en-US" sz="1800"/>
              <a:t>&gt; (- 7 1)</a:t>
            </a:r>
          </a:p>
          <a:p>
            <a:pPr lvl="1">
              <a:buFont typeface="Arial" charset="0"/>
              <a:buNone/>
            </a:pPr>
            <a:r>
              <a:rPr lang="en-US" sz="1800"/>
              <a:t>6</a:t>
            </a:r>
          </a:p>
          <a:p>
            <a:pPr lvl="1">
              <a:buFont typeface="Arial" charset="0"/>
              <a:buNone/>
            </a:pPr>
            <a:endParaRPr lang="en-US" sz="1800"/>
          </a:p>
          <a:p>
            <a:pPr lvl="1">
              <a:buFont typeface="Arial" charset="0"/>
              <a:buNone/>
            </a:pPr>
            <a:r>
              <a:rPr lang="en-US" sz="1800"/>
              <a:t>&gt; (* (+ 2 3) (/ 6 2))</a:t>
            </a:r>
          </a:p>
          <a:p>
            <a:pPr lvl="1">
              <a:buFont typeface="Arial" charset="0"/>
              <a:buNone/>
            </a:pPr>
            <a:r>
              <a:rPr lang="en-US" sz="1800"/>
              <a:t>15</a:t>
            </a:r>
          </a:p>
          <a:p>
            <a:pPr lvl="1">
              <a:buFont typeface="Arial" charset="0"/>
              <a:buNone/>
            </a:pPr>
            <a:endParaRPr lang="en-US" sz="1800"/>
          </a:p>
          <a:p>
            <a:pPr lvl="1">
              <a:buFont typeface="Arial" charset="0"/>
              <a:buNone/>
            </a:pPr>
            <a:r>
              <a:rPr lang="en-US" sz="1800"/>
              <a:t>&gt;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552F3-1AD0-8A48-933F-7FF1E9D0ACA2}" type="slidenum">
              <a:rPr lang="en-US" altLang="zh-CN"/>
              <a:pPr/>
              <a:t>13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Prefix notation</a:t>
            </a:r>
          </a:p>
          <a:p>
            <a:r>
              <a:rPr lang="en-US"/>
              <a:t>Any number of arguments</a:t>
            </a:r>
          </a:p>
          <a:p>
            <a:endParaRPr lang="en-US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315913" y="1066800"/>
            <a:ext cx="85232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70000"/>
              </a:spcBef>
              <a:buSzPct val="115000"/>
              <a:buFontTx/>
              <a:buChar char="•"/>
            </a:pPr>
            <a:endParaRPr lang="en-US" sz="2000">
              <a:solidFill>
                <a:srgbClr val="663300"/>
              </a:solidFill>
              <a:latin typeface="Calibri" charset="0"/>
            </a:endParaRPr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>
            <a:off x="315913" y="2514600"/>
            <a:ext cx="3200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&gt; (+)</a:t>
            </a: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0</a:t>
            </a: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endParaRPr lang="en-US" sz="1800">
              <a:latin typeface="Calibri" charset="0"/>
              <a:ea typeface="ＭＳ Ｐゴシック" charset="-128"/>
            </a:endParaRP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&gt; (+ 2)</a:t>
            </a: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2</a:t>
            </a: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endParaRPr lang="en-US" sz="1800">
              <a:latin typeface="Calibri" charset="0"/>
              <a:ea typeface="ＭＳ Ｐゴシック" charset="-128"/>
            </a:endParaRP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&gt; (+ 2 3)</a:t>
            </a: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5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5638800" y="2514600"/>
            <a:ext cx="3200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&gt; (+ 2 3 4)</a:t>
            </a: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9</a:t>
            </a: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endParaRPr lang="en-US" sz="1800">
              <a:latin typeface="Calibri" charset="0"/>
              <a:ea typeface="ＭＳ Ｐゴシック" charset="-128"/>
            </a:endParaRP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&gt; (- 10 7 2)</a:t>
            </a: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1</a:t>
            </a: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endParaRPr lang="en-US" sz="1800">
              <a:latin typeface="Calibri" charset="0"/>
              <a:ea typeface="ＭＳ Ｐゴシック" charset="-128"/>
            </a:endParaRP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&gt; (/ 20 5 2)</a:t>
            </a:r>
          </a:p>
          <a:p>
            <a:pPr marL="742950" lvl="1" indent="-285750">
              <a:spcBef>
                <a:spcPct val="40000"/>
              </a:spcBef>
              <a:buFont typeface="Arial" charset="0"/>
              <a:buNone/>
            </a:pPr>
            <a:r>
              <a:rPr lang="en-US" sz="1800">
                <a:latin typeface="Calibri" charset="0"/>
                <a:ea typeface="ＭＳ Ｐゴシック" charset="-128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9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9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9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9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4BCD1-202C-684F-8AD9-9A078C284C5E}" type="slidenum">
              <a:rPr lang="en-US" altLang="zh-CN"/>
              <a:pPr/>
              <a:t>14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Preventing Evaluation (quote)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Evaluate the following:</a:t>
            </a:r>
            <a:endParaRPr lang="en-US" sz="2000"/>
          </a:p>
          <a:p>
            <a:pPr lvl="1">
              <a:buFont typeface="Arial" charset="0"/>
              <a:buNone/>
            </a:pPr>
            <a:r>
              <a:rPr lang="en-US"/>
              <a:t>&gt; (1 2 3)       ;Error: attempt to apply non-procedure 1.</a:t>
            </a:r>
          </a:p>
          <a:p>
            <a:r>
              <a:rPr lang="en-US"/>
              <a:t>Use the </a:t>
            </a:r>
            <a:r>
              <a:rPr lang="en-US">
                <a:solidFill>
                  <a:srgbClr val="FF0000"/>
                </a:solidFill>
              </a:rPr>
              <a:t>quote</a:t>
            </a:r>
            <a:r>
              <a:rPr lang="en-US"/>
              <a:t> to prevent evaluation:</a:t>
            </a:r>
            <a:endParaRPr lang="en-US" sz="2000"/>
          </a:p>
          <a:p>
            <a:pPr lvl="1">
              <a:buFont typeface="Arial" charset="0"/>
              <a:buNone/>
            </a:pPr>
            <a:r>
              <a:rPr lang="en-US"/>
              <a:t>&gt; (quote (1 2 3))</a:t>
            </a:r>
          </a:p>
          <a:p>
            <a:pPr lvl="1">
              <a:buFont typeface="Arial" charset="0"/>
              <a:buNone/>
            </a:pPr>
            <a:r>
              <a:rPr lang="en-US"/>
              <a:t>(1 2 3)</a:t>
            </a:r>
            <a:endParaRPr lang="en-US" sz="1800"/>
          </a:p>
          <a:p>
            <a:r>
              <a:rPr lang="en-US"/>
              <a:t>Short-hand notation for quote:</a:t>
            </a:r>
            <a:endParaRPr lang="en-US" sz="2000"/>
          </a:p>
          <a:p>
            <a:pPr lvl="1">
              <a:buFont typeface="Arial" charset="0"/>
              <a:buNone/>
            </a:pPr>
            <a:r>
              <a:rPr lang="en-US"/>
              <a:t>&gt; '(1 2 3)</a:t>
            </a:r>
          </a:p>
          <a:p>
            <a:pPr lvl="1">
              <a:buFont typeface="Arial" charset="0"/>
              <a:buNone/>
            </a:pPr>
            <a:r>
              <a:rPr lang="en-US"/>
              <a:t>(1 2 3)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C4D48-60CC-2245-98B6-A905F9607A3A}" type="slidenum">
              <a:rPr lang="en-US" altLang="zh-CN"/>
              <a:pPr/>
              <a:t>15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and quotes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/>
              <a:t>(define a 7)</a:t>
            </a:r>
          </a:p>
          <a:p>
            <a:pPr lvl="1"/>
            <a:endParaRPr lang="en-US"/>
          </a:p>
          <a:p>
            <a:pPr lvl="1">
              <a:buFont typeface="Arial" charset="0"/>
              <a:buNone/>
            </a:pPr>
            <a:r>
              <a:rPr lang="en-US"/>
              <a:t>a			=&gt; 7</a:t>
            </a:r>
          </a:p>
          <a:p>
            <a:pPr lvl="1">
              <a:buFont typeface="Arial" charset="0"/>
              <a:buNone/>
            </a:pPr>
            <a:r>
              <a:rPr lang="en-US"/>
              <a:t>'a		=&gt; a</a:t>
            </a:r>
          </a:p>
          <a:p>
            <a:pPr lvl="1">
              <a:buFont typeface="Arial" charset="0"/>
              <a:buNone/>
            </a:pPr>
            <a:r>
              <a:rPr lang="en-US"/>
              <a:t> (+ 2 3)	=&gt; 5</a:t>
            </a:r>
          </a:p>
          <a:p>
            <a:pPr lvl="1">
              <a:buFont typeface="Arial" charset="0"/>
              <a:buNone/>
            </a:pPr>
            <a:endParaRPr lang="en-US"/>
          </a:p>
          <a:p>
            <a:pPr lvl="1">
              <a:buFont typeface="Arial" charset="0"/>
              <a:buNone/>
            </a:pPr>
            <a:r>
              <a:rPr lang="en-US"/>
              <a:t>'(+ 2 3)	=&gt;</a:t>
            </a:r>
          </a:p>
          <a:p>
            <a:pPr lvl="1">
              <a:buFont typeface="Arial" charset="0"/>
              <a:buNone/>
            </a:pPr>
            <a:r>
              <a:rPr lang="en-US"/>
              <a:t>		(+ 2 3)</a:t>
            </a:r>
          </a:p>
          <a:p>
            <a:pPr lvl="1">
              <a:buFont typeface="Arial" charset="0"/>
              <a:buNone/>
            </a:pPr>
            <a:endParaRPr lang="en-US"/>
          </a:p>
          <a:p>
            <a:pPr lvl="1">
              <a:buFont typeface="Arial" charset="0"/>
              <a:buNone/>
            </a:pPr>
            <a:r>
              <a:rPr lang="en-US"/>
              <a:t>((+ 2 3))	=&gt;</a:t>
            </a:r>
          </a:p>
          <a:p>
            <a:pPr lvl="1">
              <a:buFont typeface="Arial" charset="0"/>
              <a:buNone/>
            </a:pPr>
            <a:r>
              <a:rPr lang="en-US"/>
              <a:t>		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7719D-E66A-154D-A10C-87DC24BCFA61}" type="slidenum">
              <a:rPr lang="en-US" altLang="zh-CN"/>
              <a:pPr/>
              <a:t>16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Forcing evaluation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/>
              <a:t> (+ 1 2 3)		=&gt; 6</a:t>
            </a:r>
          </a:p>
          <a:p>
            <a:pPr lvl="1">
              <a:buFont typeface="Arial" charset="0"/>
              <a:buNone/>
            </a:pPr>
            <a:r>
              <a:rPr lang="en-US"/>
              <a:t>'(+ 1 2 3)		=&gt; (+ 1 2 3)</a:t>
            </a:r>
          </a:p>
          <a:p>
            <a:pPr lvl="1">
              <a:buFont typeface="Arial" charset="0"/>
              <a:buNone/>
            </a:pPr>
            <a:r>
              <a:rPr lang="en-US"/>
              <a:t>(eval  '(+ 1 2 3))	=&gt; 6</a:t>
            </a:r>
          </a:p>
          <a:p>
            <a:pPr lvl="1">
              <a:buFont typeface="Arial" charset="0"/>
              <a:buNone/>
            </a:pPr>
            <a:endParaRPr lang="en-US"/>
          </a:p>
          <a:p>
            <a:r>
              <a:rPr lang="en-US">
                <a:solidFill>
                  <a:srgbClr val="FF0000"/>
                </a:solidFill>
              </a:rPr>
              <a:t>eval</a:t>
            </a:r>
            <a:r>
              <a:rPr lang="en-US"/>
              <a:t> evaluates its single argument</a:t>
            </a:r>
          </a:p>
          <a:p>
            <a:r>
              <a:rPr lang="en-US"/>
              <a:t>eval is implicitly called by the interpreter to evaluate each expression entered:</a:t>
            </a:r>
          </a:p>
          <a:p>
            <a:pPr>
              <a:buFontTx/>
              <a:buNone/>
            </a:pPr>
            <a:r>
              <a:rPr lang="en-US"/>
              <a:t>		“read-</a:t>
            </a:r>
            <a:r>
              <a:rPr lang="en-US">
                <a:solidFill>
                  <a:srgbClr val="FF0000"/>
                </a:solidFill>
              </a:rPr>
              <a:t>eval</a:t>
            </a:r>
            <a:r>
              <a:rPr lang="en-US"/>
              <a:t>-print” loop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09460-B843-1D4A-BC8E-FF02C10D479C}" type="slidenum">
              <a:rPr lang="en-US" altLang="zh-CN"/>
              <a:pPr/>
              <a:t>17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List operations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Scheme comes from LISP, LISt Processing</a:t>
            </a:r>
          </a:p>
          <a:p>
            <a:r>
              <a:rPr lang="en-US">
                <a:solidFill>
                  <a:schemeClr val="tx1"/>
                </a:solidFill>
              </a:rPr>
              <a:t>List operations: cons, car, cdr, …</a:t>
            </a:r>
          </a:p>
          <a:p>
            <a:r>
              <a:rPr lang="en-US">
                <a:solidFill>
                  <a:srgbClr val="FF0000"/>
                </a:solidFill>
              </a:rPr>
              <a:t>cons</a:t>
            </a:r>
            <a:r>
              <a:rPr lang="en-US"/>
              <a:t> – construct a list from head and tail</a:t>
            </a:r>
          </a:p>
          <a:p>
            <a:pPr lvl="1">
              <a:buFont typeface="Arial" charset="0"/>
              <a:buNone/>
            </a:pPr>
            <a:r>
              <a:rPr lang="en-US"/>
              <a:t>	(cons  'a  '(b c d))		=&gt; (a b c d)</a:t>
            </a:r>
          </a:p>
          <a:p>
            <a:pPr lvl="1">
              <a:buFont typeface="Arial" charset="0"/>
              <a:buNone/>
            </a:pPr>
            <a:r>
              <a:rPr lang="en-US"/>
              <a:t>	(cons  'a  '())		=&gt; (a)</a:t>
            </a:r>
          </a:p>
          <a:p>
            <a:pPr lvl="1">
              <a:buFont typeface="Arial" charset="0"/>
              <a:buNone/>
            </a:pPr>
            <a:r>
              <a:rPr lang="en-US"/>
              <a:t>	(cons  '(a b)   '(c d))	=&gt;</a:t>
            </a:r>
          </a:p>
          <a:p>
            <a:pPr lvl="1">
              <a:buFont typeface="Arial" charset="0"/>
              <a:buNone/>
            </a:pPr>
            <a:r>
              <a:rPr lang="en-US"/>
              <a:t>				((a b) c d)</a:t>
            </a:r>
          </a:p>
          <a:p>
            <a:pPr lvl="1">
              <a:buFont typeface="Arial" charset="0"/>
              <a:buNone/>
            </a:pPr>
            <a:r>
              <a:rPr lang="en-US"/>
              <a:t>	(cons  'a  (cons 'b  '()))	=&gt; </a:t>
            </a:r>
          </a:p>
          <a:p>
            <a:pPr lvl="1">
              <a:buFont typeface="Arial" charset="0"/>
              <a:buNone/>
            </a:pPr>
            <a:r>
              <a:rPr lang="en-US"/>
              <a:t>				(a b)</a:t>
            </a:r>
          </a:p>
          <a:p>
            <a:pPr lvl="1">
              <a:buFont typeface="Arial" charset="0"/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425CB-2621-C541-9323-68FE1841E289}" type="slidenum">
              <a:rPr lang="en-US" altLang="zh-CN"/>
              <a:pPr/>
              <a:t>18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List operations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>
                <a:solidFill>
                  <a:srgbClr val="FF0000"/>
                </a:solidFill>
              </a:rPr>
              <a:t>car</a:t>
            </a:r>
            <a:r>
              <a:rPr lang="en-US" sz="1600"/>
              <a:t> – returns first member of a list (head)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(car '(a b c d))		=&gt; a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(car '(a))			=&gt; a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(car '((a b) c d))		=&gt;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		(a b)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(car '(this (is no) more difficult))	=&gt;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		 this</a:t>
            </a:r>
          </a:p>
          <a:p>
            <a:pPr>
              <a:lnSpc>
                <a:spcPct val="80000"/>
              </a:lnSpc>
            </a:pPr>
            <a:r>
              <a:rPr lang="en-US" sz="1600">
                <a:solidFill>
                  <a:srgbClr val="FF0000"/>
                </a:solidFill>
              </a:rPr>
              <a:t>cdr</a:t>
            </a:r>
            <a:r>
              <a:rPr lang="en-US" sz="1600"/>
              <a:t> – returns the list without its first member (tail)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(cdr '(a b c d))			=&gt; (b c d)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(cdr '(a b))			=&gt; (b)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(cdr '(a))			=&gt;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		( 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(cdr '(a (b c)))		=&gt;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		(b c)  ?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		((b c))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14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(car (cdr (cdr '(a b c d))))	=&gt;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		c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(car (car '((a b) (c d)))) </a:t>
            </a:r>
            <a:r>
              <a:rPr lang="en-US" sz="1400">
                <a:sym typeface="Wingdings" charset="2"/>
              </a:rPr>
              <a:t>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/>
              <a:t>		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9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93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93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1C0D-3BCE-DF40-912B-209116D53A5B}" type="slidenum">
              <a:rPr lang="en-US" altLang="zh-CN"/>
              <a:pPr/>
              <a:t>19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operations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solidFill>
                  <a:srgbClr val="FF0000"/>
                </a:solidFill>
              </a:rPr>
              <a:t>null?</a:t>
            </a:r>
            <a:r>
              <a:rPr lang="en-US" sz="1800"/>
              <a:t> – returns #t if the list is null () </a:t>
            </a:r>
          </a:p>
          <a:p>
            <a:pPr>
              <a:buFontTx/>
              <a:buNone/>
            </a:pPr>
            <a:r>
              <a:rPr lang="en-US" sz="1800"/>
              <a:t>			      #f otherwise</a:t>
            </a:r>
          </a:p>
          <a:p>
            <a:pPr lvl="1">
              <a:buFont typeface="Arial" charset="0"/>
              <a:buNone/>
            </a:pPr>
            <a:r>
              <a:rPr lang="en-US" sz="1600"/>
              <a:t>	</a:t>
            </a:r>
            <a:r>
              <a:rPr lang="en-US" sz="1800"/>
              <a:t>(null? ())  	=&gt; #t</a:t>
            </a:r>
            <a:endParaRPr lang="en-US" sz="1600"/>
          </a:p>
          <a:p>
            <a:r>
              <a:rPr lang="en-US" sz="1800">
                <a:solidFill>
                  <a:srgbClr val="FF0000"/>
                </a:solidFill>
              </a:rPr>
              <a:t>list</a:t>
            </a:r>
            <a:r>
              <a:rPr lang="en-US" sz="1800"/>
              <a:t> – returns a list built from its arguments</a:t>
            </a:r>
          </a:p>
          <a:p>
            <a:pPr lvl="2">
              <a:buFontTx/>
              <a:buNone/>
            </a:pPr>
            <a:endParaRPr lang="en-US" sz="1600"/>
          </a:p>
          <a:p>
            <a:pPr lvl="2">
              <a:buFontTx/>
              <a:buNone/>
            </a:pPr>
            <a:r>
              <a:rPr lang="en-US" sz="1600"/>
              <a:t>(list 'a 'b 'c)	=&gt; (a b c)</a:t>
            </a:r>
          </a:p>
          <a:p>
            <a:pPr lvl="2">
              <a:buFontTx/>
              <a:buNone/>
            </a:pPr>
            <a:r>
              <a:rPr lang="en-US" sz="1600"/>
              <a:t>(list 'a)		=&gt; (a)</a:t>
            </a:r>
          </a:p>
          <a:p>
            <a:pPr lvl="2">
              <a:buFontTx/>
              <a:buNone/>
            </a:pPr>
            <a:r>
              <a:rPr lang="en-US" sz="1600"/>
              <a:t>(list '(a b c))	=&gt;</a:t>
            </a:r>
          </a:p>
          <a:p>
            <a:pPr lvl="2">
              <a:buFontTx/>
              <a:buNone/>
            </a:pPr>
            <a:r>
              <a:rPr lang="en-US" sz="1600"/>
              <a:t>		((a b c))</a:t>
            </a:r>
          </a:p>
          <a:p>
            <a:pPr lvl="2">
              <a:buFontTx/>
              <a:buNone/>
            </a:pPr>
            <a:r>
              <a:rPr lang="en-US" sz="1600"/>
              <a:t>(list '(a b) 'c)	=&gt;</a:t>
            </a:r>
          </a:p>
          <a:p>
            <a:pPr lvl="2">
              <a:buFontTx/>
              <a:buNone/>
            </a:pPr>
            <a:r>
              <a:rPr lang="en-US" sz="1600"/>
              <a:t>		((a b) c)</a:t>
            </a:r>
          </a:p>
          <a:p>
            <a:pPr lvl="2">
              <a:buFontTx/>
              <a:buNone/>
            </a:pPr>
            <a:r>
              <a:rPr lang="en-US" sz="1600"/>
              <a:t>(list '(a b) '(c d))	=&gt;</a:t>
            </a:r>
          </a:p>
          <a:p>
            <a:pPr lvl="2">
              <a:buFontTx/>
              <a:buNone/>
            </a:pPr>
            <a:r>
              <a:rPr lang="en-US" sz="1600"/>
              <a:t>		((a b) (c d))</a:t>
            </a:r>
          </a:p>
          <a:p>
            <a:pPr lvl="2">
              <a:buFontTx/>
              <a:buNone/>
            </a:pPr>
            <a:r>
              <a:rPr lang="da-DK" sz="1600"/>
              <a:t>(list '(+ 2 1) (+ 2 1))	=&gt;</a:t>
            </a:r>
          </a:p>
          <a:p>
            <a:pPr lvl="2">
              <a:buFontTx/>
              <a:buNone/>
            </a:pPr>
            <a:r>
              <a:rPr lang="en-US" sz="1600"/>
              <a:t>		</a:t>
            </a:r>
            <a:r>
              <a:rPr lang="da-DK" sz="1600"/>
              <a:t>((+ 2 1) 3)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B28C-64DC-C84C-9B26-CE341F270E33}" type="slidenum">
              <a:rPr lang="en-US" altLang="zh-CN"/>
              <a:pPr/>
              <a:t>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Programming paradigms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Functional</a:t>
            </a:r>
          </a:p>
          <a:p>
            <a:pPr lvl="1"/>
            <a:r>
              <a:rPr lang="en-US"/>
              <a:t>No assignment statement</a:t>
            </a:r>
          </a:p>
          <a:p>
            <a:pPr lvl="1"/>
            <a:r>
              <a:rPr lang="en-US"/>
              <a:t>No side effect</a:t>
            </a:r>
          </a:p>
          <a:p>
            <a:pPr lvl="1"/>
            <a:r>
              <a:rPr lang="en-US"/>
              <a:t>Use recursion </a:t>
            </a:r>
          </a:p>
          <a:p>
            <a:r>
              <a:rPr lang="en-US"/>
              <a:t>Logic</a:t>
            </a:r>
          </a:p>
          <a:p>
            <a:r>
              <a:rPr lang="en-US"/>
              <a:t>OOP</a:t>
            </a:r>
          </a:p>
          <a:p>
            <a:r>
              <a:rPr lang="en-US"/>
              <a:t>AOP</a:t>
            </a:r>
          </a:p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F1EF-9699-BE4C-B5F3-673CED66D3C9}" type="slidenum">
              <a:rPr lang="en-US" altLang="zh-CN"/>
              <a:pPr/>
              <a:t>20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List operations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length</a:t>
            </a:r>
            <a:r>
              <a:rPr lang="en-US" sz="2000"/>
              <a:t> – returns the length of a list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(length '(1 3 5 7))		=&gt; 4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(length '((a b) c))		=&gt;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		2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reverse</a:t>
            </a:r>
            <a:r>
              <a:rPr lang="en-US" sz="2000"/>
              <a:t> – returns the list reversed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(reverse '(1 3 5 7))	=&gt; (7 5 3 1)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(reverse '((a b) c))	=&gt;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		(c (a b))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append</a:t>
            </a:r>
            <a:r>
              <a:rPr lang="en-US" sz="2000"/>
              <a:t> – returns the concatenation of the lists received as arguments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(append '(1 3 5) '(7 9))	=&gt; (1 3 5 7 9)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(append '(a) '())		=&gt; (a)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(append '(a b) '((c d) e))	=&gt;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	(a b (c d) e)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F77BC-5EE8-EE44-9186-507BCB0F77D5}" type="slidenum">
              <a:rPr lang="en-US" altLang="zh-CN"/>
              <a:pPr/>
              <a:t>21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Type Predicates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 the type of the argument and return #t or #f</a:t>
            </a:r>
          </a:p>
          <a:p>
            <a:pPr lvl="1">
              <a:buFont typeface="Arial" charset="0"/>
              <a:buNone/>
            </a:pPr>
            <a:r>
              <a:rPr lang="en-US"/>
              <a:t>(boolean? x)	; is x a boolean?</a:t>
            </a:r>
          </a:p>
          <a:p>
            <a:pPr lvl="1">
              <a:buFont typeface="Arial" charset="0"/>
              <a:buNone/>
            </a:pPr>
            <a:r>
              <a:rPr lang="en-US"/>
              <a:t>(char? x)		; is x a char?</a:t>
            </a:r>
          </a:p>
          <a:p>
            <a:pPr lvl="2"/>
            <a:r>
              <a:rPr lang="en-US"/>
              <a:t>(char?  #\a)      	=&gt; #t</a:t>
            </a:r>
          </a:p>
          <a:p>
            <a:pPr lvl="2"/>
            <a:r>
              <a:rPr lang="en-US"/>
              <a:t>Characters are written using the notation #\&lt;character&gt; </a:t>
            </a:r>
          </a:p>
          <a:p>
            <a:pPr lvl="1">
              <a:buFont typeface="Arial" charset="0"/>
              <a:buNone/>
            </a:pPr>
            <a:r>
              <a:rPr lang="en-US"/>
              <a:t>(string? x)		; is x a string?</a:t>
            </a:r>
          </a:p>
          <a:p>
            <a:pPr lvl="2">
              <a:buFontTx/>
              <a:buNone/>
            </a:pPr>
            <a:r>
              <a:rPr lang="en-US"/>
              <a:t>(string? “xyx”)  	=&gt; #t</a:t>
            </a:r>
          </a:p>
          <a:p>
            <a:pPr lvl="1">
              <a:buFont typeface="Arial" charset="0"/>
              <a:buNone/>
            </a:pPr>
            <a:r>
              <a:rPr lang="en-US"/>
              <a:t>(number? x)		; is x a number?</a:t>
            </a:r>
          </a:p>
          <a:p>
            <a:pPr lvl="2">
              <a:buFontTx/>
              <a:buNone/>
            </a:pPr>
            <a:r>
              <a:rPr lang="en-US"/>
              <a:t>(number? 2)	=&gt; #t</a:t>
            </a:r>
          </a:p>
          <a:p>
            <a:pPr lvl="1">
              <a:buFont typeface="Arial" charset="0"/>
              <a:buNone/>
            </a:pPr>
            <a:r>
              <a:rPr lang="en-US"/>
              <a:t>(list? x)		; is x a list?</a:t>
            </a:r>
          </a:p>
          <a:p>
            <a:pPr lvl="1">
              <a:buFont typeface="Arial" charset="0"/>
              <a:buNone/>
            </a:pPr>
            <a:r>
              <a:rPr lang="en-US"/>
              <a:t>(procedure? x)          ; is x a procedure? </a:t>
            </a:r>
          </a:p>
          <a:p>
            <a:pPr lvl="1">
              <a:buFont typeface="Arial" charset="0"/>
              <a:buNone/>
            </a:pPr>
            <a:r>
              <a:rPr lang="en-US"/>
              <a:t>    (procedure? car)    =&gt; #t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91500-92B3-3042-85F1-83D1232A0F30}" type="slidenum">
              <a:rPr lang="en-US" altLang="zh-CN"/>
              <a:pPr/>
              <a:t>22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Boolean Expression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sz="1800" dirty="0"/>
              <a:t>(&lt; 1 2)			=&gt; #t</a:t>
            </a:r>
          </a:p>
          <a:p>
            <a:pPr lvl="1">
              <a:buFont typeface="Arial" charset="0"/>
              <a:buNone/>
            </a:pPr>
            <a:r>
              <a:rPr lang="en-US" sz="1800" dirty="0"/>
              <a:t>(&gt;= 3 4)			=&gt; #f</a:t>
            </a:r>
          </a:p>
          <a:p>
            <a:pPr lvl="1">
              <a:buNone/>
            </a:pPr>
            <a:r>
              <a:rPr lang="en-US" sz="1800" dirty="0"/>
              <a:t>(not (&gt; 5 6))			=&gt; #t</a:t>
            </a:r>
          </a:p>
          <a:p>
            <a:pPr lvl="1">
              <a:buNone/>
            </a:pPr>
            <a:r>
              <a:rPr lang="en-US" sz="1800" dirty="0"/>
              <a:t>(and (&lt; 3 4) (= 2 3))		=&gt; #f</a:t>
            </a:r>
          </a:p>
          <a:p>
            <a:pPr lvl="1">
              <a:buNone/>
            </a:pPr>
            <a:r>
              <a:rPr lang="en-US" sz="1800" dirty="0"/>
              <a:t>(or  (&lt; 3 4) (= 2 3))		=&gt; #t</a:t>
            </a:r>
          </a:p>
          <a:p>
            <a:pPr>
              <a:buFontTx/>
              <a:buNone/>
            </a:pPr>
            <a:endParaRPr lang="en-US" sz="2000" dirty="0"/>
          </a:p>
          <a:p>
            <a:pPr lvl="1">
              <a:buFont typeface="Arial" charset="0"/>
              <a:buNone/>
            </a:pPr>
            <a:endParaRPr lang="en-US" sz="1800" dirty="0" smtClean="0"/>
          </a:p>
          <a:p>
            <a:pPr lvl="1">
              <a:buFont typeface="Arial" charset="0"/>
              <a:buNone/>
            </a:pPr>
            <a:r>
              <a:rPr lang="en-US" sz="1800" dirty="0" smtClean="0"/>
              <a:t>(</a:t>
            </a:r>
            <a:r>
              <a:rPr lang="en-US" sz="1800" dirty="0"/>
              <a:t>= 4 4)			=&gt; #t</a:t>
            </a:r>
          </a:p>
          <a:p>
            <a:pPr lvl="1">
              <a:buFont typeface="Arial" charset="0"/>
              <a:buNone/>
            </a:pPr>
            <a:r>
              <a:rPr lang="en-US" sz="1800" dirty="0" smtClean="0"/>
              <a:t>(</a:t>
            </a:r>
            <a:r>
              <a:rPr lang="en-US" sz="1800" dirty="0" err="1" smtClean="0"/>
              <a:t>eq</a:t>
            </a:r>
            <a:r>
              <a:rPr lang="en-US" sz="1800" dirty="0" smtClean="0"/>
              <a:t>? 2 2) 			=&gt; #t; 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Why = and </a:t>
            </a:r>
            <a:r>
              <a:rPr lang="en-US" sz="2200" dirty="0" err="1" smtClean="0"/>
              <a:t>eq</a:t>
            </a:r>
            <a:r>
              <a:rPr lang="en-US" sz="2200" dirty="0" smtClean="0"/>
              <a:t>?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=, </a:t>
            </a:r>
            <a:r>
              <a:rPr lang="en-US" dirty="0" err="1" smtClean="0"/>
              <a:t>eq</a:t>
            </a:r>
            <a:r>
              <a:rPr lang="en-US" dirty="0" smtClean="0"/>
              <a:t>, </a:t>
            </a:r>
            <a:r>
              <a:rPr lang="en-US" dirty="0" err="1" smtClean="0"/>
              <a:t>eqv</a:t>
            </a:r>
            <a:r>
              <a:rPr lang="en-US" dirty="0" smtClean="0"/>
              <a:t>, and equal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1800" dirty="0" smtClean="0"/>
              <a:t>(= 2 2)			</a:t>
            </a:r>
            <a:r>
              <a:rPr lang="en-US" sz="1800" dirty="0"/>
              <a:t>=&gt; #t;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(= 2.5 2.5) 			</a:t>
            </a:r>
            <a:r>
              <a:rPr lang="en-US" sz="1800" dirty="0"/>
              <a:t>=&gt; #t;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(</a:t>
            </a:r>
            <a:r>
              <a:rPr lang="en-US" sz="1800" dirty="0" err="1"/>
              <a:t>eq</a:t>
            </a:r>
            <a:r>
              <a:rPr lang="en-US" sz="1800" dirty="0"/>
              <a:t>? 2 2) 			=&gt; #t</a:t>
            </a:r>
            <a:r>
              <a:rPr lang="en-US" sz="1800" dirty="0" smtClean="0"/>
              <a:t>;</a:t>
            </a:r>
          </a:p>
          <a:p>
            <a:pPr lvl="1">
              <a:buNone/>
            </a:pPr>
            <a:r>
              <a:rPr lang="en-US" sz="1800" dirty="0" smtClean="0"/>
              <a:t>(</a:t>
            </a:r>
            <a:r>
              <a:rPr lang="en-US" sz="1800" dirty="0" err="1" smtClean="0"/>
              <a:t>eq</a:t>
            </a:r>
            <a:r>
              <a:rPr lang="en-US" sz="1800" dirty="0" smtClean="0"/>
              <a:t>? </a:t>
            </a:r>
            <a:r>
              <a:rPr lang="en-US" sz="1800" dirty="0"/>
              <a:t>2.5 2.5) 			=&gt; </a:t>
            </a:r>
            <a:r>
              <a:rPr lang="en-US" sz="1800" dirty="0" smtClean="0"/>
              <a:t>#f;</a:t>
            </a:r>
            <a:endParaRPr lang="en-US" sz="1800" dirty="0"/>
          </a:p>
          <a:p>
            <a:pPr lvl="1">
              <a:buNone/>
            </a:pPr>
            <a:r>
              <a:rPr lang="en-US" sz="1800" dirty="0"/>
              <a:t>(</a:t>
            </a:r>
            <a:r>
              <a:rPr lang="en-US" sz="1800" dirty="0" err="1"/>
              <a:t>eq</a:t>
            </a:r>
            <a:r>
              <a:rPr lang="en-US" sz="1800" dirty="0"/>
              <a:t>? '(a b) '(a b))		=&gt; #f	</a:t>
            </a:r>
          </a:p>
          <a:p>
            <a:pPr lvl="1">
              <a:buNone/>
            </a:pPr>
            <a:r>
              <a:rPr lang="en-US" sz="1800" dirty="0"/>
              <a:t>(equal? 2 2)                            	=&gt; #t; </a:t>
            </a:r>
          </a:p>
          <a:p>
            <a:pPr lvl="1">
              <a:buNone/>
            </a:pPr>
            <a:r>
              <a:rPr lang="en-US" sz="1800" dirty="0"/>
              <a:t>(equal? '(a b) '(a b))		=&gt; #t     ; recursively </a:t>
            </a:r>
            <a:r>
              <a:rPr lang="en-US" sz="1800" dirty="0" smtClean="0"/>
              <a:t>equivalent</a:t>
            </a:r>
          </a:p>
          <a:p>
            <a:pPr lvl="1">
              <a:buNone/>
            </a:pPr>
            <a:endParaRPr lang="en-US" sz="1800" dirty="0"/>
          </a:p>
          <a:p>
            <a:pPr lvl="1"/>
            <a:r>
              <a:rPr lang="en-US" sz="1800" dirty="0" smtClean="0"/>
              <a:t>“=“ compares numbers. </a:t>
            </a:r>
          </a:p>
          <a:p>
            <a:pPr lvl="1"/>
            <a:r>
              <a:rPr lang="en-US" sz="1800" dirty="0" smtClean="0"/>
              <a:t>"</a:t>
            </a:r>
            <a:r>
              <a:rPr lang="en-US" sz="1800" dirty="0" err="1"/>
              <a:t>eq</a:t>
            </a:r>
            <a:r>
              <a:rPr lang="en-US" sz="1800" dirty="0"/>
              <a:t>?" returns #t if its parameters represent the same data object in memory;</a:t>
            </a:r>
          </a:p>
          <a:p>
            <a:pPr lvl="2"/>
            <a:r>
              <a:rPr lang="en-US" sz="1600" dirty="0"/>
              <a:t>Exact behavior depends on the implementation</a:t>
            </a:r>
          </a:p>
          <a:p>
            <a:pPr lvl="1"/>
            <a:r>
              <a:rPr lang="en-US" sz="1800" dirty="0"/>
              <a:t>Use the </a:t>
            </a:r>
            <a:r>
              <a:rPr lang="en-US" sz="1800" dirty="0" err="1"/>
              <a:t>eqv</a:t>
            </a:r>
            <a:r>
              <a:rPr lang="en-US" sz="1800" dirty="0"/>
              <a:t>? predicate when you wish to test whether two non-numeric values are equivalent.</a:t>
            </a:r>
          </a:p>
          <a:p>
            <a:pPr lvl="1"/>
            <a:r>
              <a:rPr lang="en-US" sz="1800" dirty="0" smtClean="0"/>
              <a:t>equal</a:t>
            </a:r>
            <a:r>
              <a:rPr lang="en-US" sz="1800" dirty="0"/>
              <a:t>? compares data structures such as lists, vectors and strings to determine if they have congruent structure and equivalent contents </a:t>
            </a:r>
            <a:endParaRPr lang="en-US" sz="1800" dirty="0" smtClean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97AA-DFA3-F144-814B-7FC3C682A31E}" type="slidenum">
              <a:rPr lang="en-US" altLang="zh-CN" smtClean="0"/>
              <a:pPr/>
              <a:t>23</a:t>
            </a:fld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87CD0-71B5-1C44-BF5E-FAB87D48AF99}" type="slidenum">
              <a:rPr lang="en-US" altLang="zh-CN"/>
              <a:pPr/>
              <a:t>24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Conditional Expressions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</a:rPr>
              <a:t>if</a:t>
            </a:r>
            <a:r>
              <a:rPr lang="en-US" sz="1800" dirty="0"/>
              <a:t> – has the form: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(if  &lt;</a:t>
            </a:r>
            <a:r>
              <a:rPr lang="en-US" sz="1600" dirty="0" err="1"/>
              <a:t>test_exp</a:t>
            </a:r>
            <a:r>
              <a:rPr lang="en-US" sz="1600" dirty="0"/>
              <a:t>&gt; &lt;</a:t>
            </a:r>
            <a:r>
              <a:rPr lang="en-US" sz="1600" dirty="0" err="1"/>
              <a:t>then_exp</a:t>
            </a:r>
            <a:r>
              <a:rPr lang="en-US" sz="1600" dirty="0"/>
              <a:t>&gt; &lt;</a:t>
            </a:r>
            <a:r>
              <a:rPr lang="en-US" sz="1600" dirty="0" err="1"/>
              <a:t>else_exp</a:t>
            </a:r>
            <a:r>
              <a:rPr lang="en-US" sz="1600" dirty="0"/>
              <a:t>&gt;)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(if (&lt; 5 6) 1 2)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		=&gt; 1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(if (&lt; 4 3) 1 2)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		=&gt; </a:t>
            </a:r>
            <a:r>
              <a:rPr lang="en-US" sz="1600" dirty="0" smtClean="0"/>
              <a:t>2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 smtClean="0"/>
              <a:t>Recall the java expression  (x&lt;y)?1:2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800" dirty="0"/>
              <a:t>Anything other than #</a:t>
            </a:r>
            <a:r>
              <a:rPr lang="en-US" sz="1800" dirty="0" err="1"/>
              <a:t>f</a:t>
            </a:r>
            <a:r>
              <a:rPr lang="en-US" sz="1800" dirty="0"/>
              <a:t> is treated as true: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(if 3 4 5)	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		=&gt; 4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(if '() 4 5)	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		=&gt; 4</a:t>
            </a:r>
            <a:r>
              <a:rPr lang="en-US" sz="1600" dirty="0" smtClean="0"/>
              <a:t>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 smtClean="0"/>
              <a:t>It is not </a:t>
            </a:r>
            <a:r>
              <a:rPr lang="en-US" sz="1600" dirty="0" smtClean="0">
                <a:solidFill>
                  <a:srgbClr val="FF0000"/>
                </a:solidFill>
              </a:rPr>
              <a:t>a typed-language</a:t>
            </a:r>
            <a:endParaRPr lang="en-US" sz="14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</a:rPr>
              <a:t>if</a:t>
            </a:r>
            <a:r>
              <a:rPr lang="en-US" sz="1800" dirty="0"/>
              <a:t> is a special form - evaluates its arguments only when </a:t>
            </a:r>
            <a:r>
              <a:rPr lang="en-US" sz="1800" dirty="0" smtClean="0"/>
              <a:t>needed (</a:t>
            </a:r>
            <a:r>
              <a:rPr lang="en-US" sz="1800" dirty="0" smtClean="0">
                <a:solidFill>
                  <a:srgbClr val="FF0000"/>
                </a:solidFill>
              </a:rPr>
              <a:t>lazy evaluation</a:t>
            </a:r>
            <a:r>
              <a:rPr lang="en-US" sz="1800" dirty="0" smtClean="0"/>
              <a:t>):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(if (= 3 4) 1 (2))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		=&gt; Error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(if (= 3 3) 1 (2))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dirty="0"/>
              <a:t>		=&gt; 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9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79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46D71-6E62-924C-A0CD-28873E5BFF4C}" type="slidenum">
              <a:rPr lang="en-US" altLang="zh-CN"/>
              <a:pPr/>
              <a:t>25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 expression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cond</a:t>
            </a:r>
            <a:r>
              <a:rPr lang="en-US" sz="2000"/>
              <a:t> – has the form:</a:t>
            </a:r>
          </a:p>
          <a:p>
            <a:pPr lvl="2">
              <a:buFontTx/>
              <a:buNone/>
            </a:pPr>
            <a:r>
              <a:rPr lang="en-US"/>
              <a:t>(cond</a:t>
            </a:r>
          </a:p>
          <a:p>
            <a:pPr lvl="2">
              <a:buFontTx/>
              <a:buNone/>
            </a:pPr>
            <a:r>
              <a:rPr lang="en-US"/>
              <a:t>	(&lt;test_exp1&gt; &lt;exp1&gt; ...)</a:t>
            </a:r>
          </a:p>
          <a:p>
            <a:pPr lvl="2">
              <a:buFontTx/>
              <a:buNone/>
            </a:pPr>
            <a:r>
              <a:rPr lang="en-US"/>
              <a:t>	(&lt;test_exp2&gt; &lt;exp2&gt; ...)</a:t>
            </a:r>
          </a:p>
          <a:p>
            <a:pPr lvl="2">
              <a:buFontTx/>
              <a:buNone/>
            </a:pPr>
            <a:r>
              <a:rPr lang="en-US"/>
              <a:t>	...</a:t>
            </a:r>
          </a:p>
          <a:p>
            <a:pPr lvl="2">
              <a:buFontTx/>
              <a:buNone/>
            </a:pPr>
            <a:r>
              <a:rPr lang="en-US"/>
              <a:t>	(else &lt;exp&gt; ...))</a:t>
            </a:r>
          </a:p>
          <a:p>
            <a:endParaRPr lang="en-US" sz="1800"/>
          </a:p>
          <a:p>
            <a:pPr lvl="2">
              <a:buFontTx/>
              <a:buNone/>
            </a:pPr>
            <a:r>
              <a:rPr lang="en-US"/>
              <a:t>(define n -5)</a:t>
            </a:r>
          </a:p>
          <a:p>
            <a:pPr lvl="2">
              <a:buFontTx/>
              <a:buNone/>
            </a:pPr>
            <a:r>
              <a:rPr lang="en-US"/>
              <a:t>(cond ((&lt; n 0) "negative")</a:t>
            </a:r>
          </a:p>
          <a:p>
            <a:pPr lvl="2">
              <a:buFontTx/>
              <a:buNone/>
            </a:pPr>
            <a:r>
              <a:rPr lang="en-US"/>
              <a:t>          ((&gt; n 0) "positive")</a:t>
            </a:r>
          </a:p>
          <a:p>
            <a:pPr lvl="2">
              <a:buFontTx/>
              <a:buNone/>
            </a:pPr>
            <a:r>
              <a:rPr lang="en-US"/>
              <a:t>          (else "zero"))		</a:t>
            </a:r>
          </a:p>
          <a:p>
            <a:pPr lvl="2">
              <a:buFontTx/>
              <a:buNone/>
            </a:pPr>
            <a:r>
              <a:rPr lang="en-US"/>
              <a:t>=&gt; "negative"</a:t>
            </a:r>
          </a:p>
          <a:p>
            <a:pPr>
              <a:buFontTx/>
              <a:buNone/>
            </a:pPr>
            <a:r>
              <a:rPr lang="en-US" sz="200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83D90-F1A4-6C40-8E97-42F65D823C10}" type="slidenum">
              <a:rPr lang="en-US" altLang="zh-CN"/>
              <a:pPr/>
              <a:t>26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definition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How do you THINK recursively?</a:t>
            </a:r>
          </a:p>
          <a:p>
            <a:r>
              <a:rPr lang="en-US" sz="2000" dirty="0"/>
              <a:t>Example: define </a:t>
            </a:r>
            <a:r>
              <a:rPr lang="en-US" sz="2000" dirty="0">
                <a:solidFill>
                  <a:srgbClr val="FF0000"/>
                </a:solidFill>
              </a:rPr>
              <a:t>factorial</a:t>
            </a:r>
          </a:p>
          <a:p>
            <a:endParaRPr lang="en-US" sz="2000" dirty="0"/>
          </a:p>
          <a:p>
            <a:pPr lvl="1">
              <a:buFont typeface="Arial" charset="0"/>
              <a:buNone/>
            </a:pPr>
            <a:r>
              <a:rPr lang="en-US" dirty="0"/>
              <a:t>	factorial (</a:t>
            </a:r>
            <a:r>
              <a:rPr lang="en-US" dirty="0" err="1"/>
              <a:t>n</a:t>
            </a:r>
            <a:r>
              <a:rPr lang="en-US" dirty="0"/>
              <a:t>) = 1 * 2 * 3 * ...(n-1) * </a:t>
            </a:r>
            <a:r>
              <a:rPr lang="en-US" dirty="0" err="1"/>
              <a:t>n</a:t>
            </a:r>
            <a:endParaRPr lang="en-US" dirty="0"/>
          </a:p>
          <a:p>
            <a:endParaRPr lang="en-US" dirty="0"/>
          </a:p>
          <a:p>
            <a:pPr lvl="1">
              <a:buFont typeface="Arial" charset="0"/>
              <a:buNone/>
            </a:pPr>
            <a:r>
              <a:rPr lang="en-US" dirty="0"/>
              <a:t>			     </a:t>
            </a:r>
            <a:r>
              <a:rPr lang="en-US" dirty="0" smtClean="0"/>
              <a:t>            factorial </a:t>
            </a:r>
            <a:r>
              <a:rPr lang="en-US" dirty="0"/>
              <a:t>(n-1)</a:t>
            </a:r>
          </a:p>
          <a:p>
            <a:endParaRPr lang="en-US" sz="2000" dirty="0"/>
          </a:p>
          <a:p>
            <a:endParaRPr lang="en-US" sz="2000" dirty="0" smtClean="0"/>
          </a:p>
          <a:p>
            <a:pPr lvl="1">
              <a:buFont typeface="Arial" charset="0"/>
              <a:buNone/>
            </a:pPr>
            <a:r>
              <a:rPr lang="en-US" sz="1800" dirty="0" smtClean="0"/>
              <a:t>		</a:t>
            </a:r>
            <a:r>
              <a:rPr lang="en-US" sz="1800" dirty="0"/>
              <a:t>	</a:t>
            </a:r>
            <a:r>
              <a:rPr lang="en-US" sz="1800" dirty="0" smtClean="0"/>
              <a:t>     1</a:t>
            </a:r>
            <a:r>
              <a:rPr lang="en-US" sz="1800" dirty="0"/>
              <a:t>	</a:t>
            </a:r>
            <a:r>
              <a:rPr lang="en-US" sz="1800" dirty="0" smtClean="0"/>
              <a:t>	 	if </a:t>
            </a:r>
            <a:r>
              <a:rPr lang="en-US" sz="1800" dirty="0"/>
              <a:t>n=1 	  </a:t>
            </a:r>
            <a:r>
              <a:rPr lang="en-US" sz="1800" dirty="0" smtClean="0"/>
              <a:t> (</a:t>
            </a:r>
            <a:r>
              <a:rPr lang="en-US" sz="1800" dirty="0"/>
              <a:t>the base case)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chemeClr val="tx1"/>
                </a:solidFill>
              </a:rPr>
              <a:t>factorial(n</a:t>
            </a:r>
            <a:r>
              <a:rPr lang="en-US" sz="1800" dirty="0">
                <a:solidFill>
                  <a:schemeClr val="tx1"/>
                </a:solidFill>
              </a:rPr>
              <a:t>) =</a:t>
            </a:r>
            <a:r>
              <a:rPr lang="en-US" sz="1800" dirty="0"/>
              <a:t>  		</a:t>
            </a:r>
          </a:p>
          <a:p>
            <a:pPr lvl="1">
              <a:buFont typeface="Arial" charset="0"/>
              <a:buNone/>
            </a:pPr>
            <a:r>
              <a:rPr lang="en-US" sz="1800" dirty="0" smtClean="0"/>
              <a:t>		</a:t>
            </a:r>
            <a:r>
              <a:rPr lang="en-US" sz="1800" dirty="0"/>
              <a:t>	 </a:t>
            </a:r>
            <a:r>
              <a:rPr lang="en-US" sz="1800" dirty="0" smtClean="0"/>
              <a:t>   n </a:t>
            </a:r>
            <a:r>
              <a:rPr lang="en-US" sz="1800" dirty="0"/>
              <a:t>* factorial(n-1) </a:t>
            </a:r>
            <a:r>
              <a:rPr lang="en-US" sz="1800" dirty="0" smtClean="0"/>
              <a:t> 	otherwise  </a:t>
            </a:r>
            <a:r>
              <a:rPr lang="en-US" sz="1800" dirty="0"/>
              <a:t>(inductive step)</a:t>
            </a:r>
          </a:p>
          <a:p>
            <a:pPr lvl="1">
              <a:buFont typeface="Arial" charset="0"/>
              <a:buNone/>
            </a:pPr>
            <a:endParaRPr lang="en-US" sz="1800" dirty="0"/>
          </a:p>
        </p:txBody>
      </p:sp>
      <p:sp>
        <p:nvSpPr>
          <p:cNvPr id="583684" name="AutoShape 4"/>
          <p:cNvSpPr>
            <a:spLocks/>
          </p:cNvSpPr>
          <p:nvPr/>
        </p:nvSpPr>
        <p:spPr bwMode="auto">
          <a:xfrm rot="16200000">
            <a:off x="3276600" y="2362200"/>
            <a:ext cx="457200" cy="1524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685" name="AutoShape 5"/>
          <p:cNvSpPr>
            <a:spLocks/>
          </p:cNvSpPr>
          <p:nvPr/>
        </p:nvSpPr>
        <p:spPr bwMode="auto">
          <a:xfrm>
            <a:off x="2438400" y="5029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ABC2C-82F5-D143-A4A2-0623A510B715}" type="slidenum">
              <a:rPr lang="en-US" altLang="zh-CN"/>
              <a:pPr/>
              <a:t>27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 example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3200" dirty="0"/>
          </a:p>
          <a:p>
            <a:pPr lvl="2">
              <a:buFontTx/>
              <a:buNone/>
            </a:pPr>
            <a:r>
              <a:rPr lang="en-US" sz="2800" dirty="0"/>
              <a:t>(define (factorial n)</a:t>
            </a:r>
          </a:p>
          <a:p>
            <a:pPr lvl="2">
              <a:buFontTx/>
              <a:buNone/>
            </a:pPr>
            <a:r>
              <a:rPr lang="en-US" sz="2800" dirty="0"/>
              <a:t>      </a:t>
            </a:r>
            <a:r>
              <a:rPr lang="en-US" sz="2800" dirty="0" smtClean="0"/>
              <a:t> (</a:t>
            </a:r>
            <a:r>
              <a:rPr lang="en-US" sz="2800" dirty="0"/>
              <a:t>if (= n 1)</a:t>
            </a:r>
          </a:p>
          <a:p>
            <a:pPr lvl="2">
              <a:buFontTx/>
              <a:buNone/>
            </a:pPr>
            <a:r>
              <a:rPr lang="en-US" sz="2800" dirty="0"/>
              <a:t>	    1</a:t>
            </a:r>
          </a:p>
          <a:p>
            <a:pPr lvl="2">
              <a:buFontTx/>
              <a:buNone/>
            </a:pPr>
            <a:r>
              <a:rPr lang="en-US" sz="2800" dirty="0"/>
              <a:t>	    (* n (factorial (- n 1)))))</a:t>
            </a:r>
          </a:p>
          <a:p>
            <a:pPr lvl="2">
              <a:buFontTx/>
              <a:buNone/>
            </a:pPr>
            <a:endParaRPr lang="en-US" sz="2800" dirty="0"/>
          </a:p>
          <a:p>
            <a:pPr lvl="2">
              <a:buFontTx/>
              <a:buNone/>
            </a:pPr>
            <a:r>
              <a:rPr lang="en-US" sz="2800" dirty="0"/>
              <a:t>(factorial 4)	</a:t>
            </a:r>
          </a:p>
          <a:p>
            <a:pPr lvl="2">
              <a:buFontTx/>
              <a:buNone/>
            </a:pPr>
            <a:r>
              <a:rPr lang="en-US" sz="2800" dirty="0"/>
              <a:t>	=&gt; 24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295F-71D8-7846-890D-0E094920159A}" type="slidenum">
              <a:rPr lang="en-US" altLang="zh-CN"/>
              <a:pPr/>
              <a:t>28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example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Fibonacci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			     </a:t>
            </a:r>
            <a:r>
              <a:rPr lang="en-US" sz="1800" dirty="0" smtClean="0"/>
              <a:t> 0</a:t>
            </a:r>
            <a:r>
              <a:rPr lang="en-US" sz="1800" dirty="0"/>
              <a:t>			if n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fib(n) =</a:t>
            </a:r>
            <a:r>
              <a:rPr lang="en-US" sz="1800" dirty="0"/>
              <a:t>  </a:t>
            </a:r>
            <a:r>
              <a:rPr lang="en-US" sz="1800" dirty="0" smtClean="0"/>
              <a:t>	     </a:t>
            </a: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			if n = 1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			     </a:t>
            </a:r>
            <a:r>
              <a:rPr lang="en-US" sz="1800" dirty="0" smtClean="0"/>
              <a:t> fib</a:t>
            </a:r>
            <a:r>
              <a:rPr lang="en-US" sz="1800" dirty="0"/>
              <a:t>(n-1) + fib(n-2)</a:t>
            </a:r>
            <a:r>
              <a:rPr lang="en-US" sz="1800" dirty="0" smtClean="0"/>
              <a:t>	otherwise</a:t>
            </a:r>
            <a:endParaRPr lang="en-US" sz="18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Implement in Scheme: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/>
              <a:t>(define (</a:t>
            </a:r>
            <a:r>
              <a:rPr lang="pt-BR" dirty="0" err="1"/>
              <a:t>fib</a:t>
            </a:r>
            <a:r>
              <a:rPr lang="pt-BR" dirty="0"/>
              <a:t> n)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/>
              <a:t>        (</a:t>
            </a:r>
            <a:r>
              <a:rPr lang="pt-BR" dirty="0" err="1"/>
              <a:t>cond</a:t>
            </a:r>
            <a:endParaRPr lang="pt-BR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/>
              <a:t>            ((= n 0) 0)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/>
              <a:t>            ((= n 1) 1)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/>
              <a:t>            (</a:t>
            </a:r>
            <a:r>
              <a:rPr lang="pt-BR" dirty="0" err="1"/>
              <a:t>else</a:t>
            </a:r>
            <a:r>
              <a:rPr lang="pt-BR" dirty="0"/>
              <a:t>    (+ (</a:t>
            </a:r>
            <a:r>
              <a:rPr lang="pt-BR" dirty="0" err="1"/>
              <a:t>fib</a:t>
            </a:r>
            <a:r>
              <a:rPr lang="pt-BR" dirty="0"/>
              <a:t> (- n 1)) (</a:t>
            </a:r>
            <a:r>
              <a:rPr lang="pt-BR" dirty="0" err="1"/>
              <a:t>fib</a:t>
            </a:r>
            <a:r>
              <a:rPr lang="pt-BR" dirty="0"/>
              <a:t> (- n 2))))))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87780" name="AutoShape 4"/>
          <p:cNvSpPr>
            <a:spLocks/>
          </p:cNvSpPr>
          <p:nvPr/>
        </p:nvSpPr>
        <p:spPr bwMode="auto">
          <a:xfrm>
            <a:off x="2286000" y="24384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F747A-C79F-7F42-8835-E61B2F0080CB}" type="slidenum">
              <a:rPr lang="en-US" altLang="zh-CN"/>
              <a:pPr/>
              <a:t>29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 example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of a list:</a:t>
            </a:r>
          </a:p>
          <a:p>
            <a:pPr lvl="1">
              <a:buFont typeface="Arial" charset="0"/>
              <a:buNone/>
            </a:pPr>
            <a:r>
              <a:rPr lang="en-US" dirty="0"/>
              <a:t>			</a:t>
            </a:r>
            <a:r>
              <a:rPr lang="en-US" dirty="0" smtClean="0"/>
              <a:t>     </a:t>
            </a:r>
            <a:r>
              <a:rPr lang="en-US" dirty="0"/>
              <a:t>0				     if list is empty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/>
              <a:t>len(lst</a:t>
            </a:r>
            <a:r>
              <a:rPr lang="en-US" dirty="0"/>
              <a:t>) =</a:t>
            </a:r>
            <a:r>
              <a:rPr lang="en-US" sz="2000" dirty="0"/>
              <a:t>  	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	    1 </a:t>
            </a:r>
            <a:r>
              <a:rPr lang="en-US" dirty="0"/>
              <a:t>+ </a:t>
            </a:r>
            <a:r>
              <a:rPr lang="en-US" dirty="0" err="1"/>
              <a:t>len</a:t>
            </a:r>
            <a:r>
              <a:rPr lang="en-US" dirty="0"/>
              <a:t> ( </a:t>
            </a:r>
            <a:r>
              <a:rPr lang="en-US" dirty="0" err="1"/>
              <a:t>lst</a:t>
            </a:r>
            <a:r>
              <a:rPr lang="en-US" dirty="0"/>
              <a:t>-without-first-element )   otherwise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/>
              <a:t>Implement in Scheme:</a:t>
            </a:r>
          </a:p>
          <a:p>
            <a:pPr lvl="2">
              <a:buFontTx/>
              <a:buNone/>
            </a:pPr>
            <a:r>
              <a:rPr lang="nb-NO" sz="2000" dirty="0"/>
              <a:t>(</a:t>
            </a:r>
            <a:r>
              <a:rPr lang="nb-NO" sz="2000" dirty="0" err="1"/>
              <a:t>define</a:t>
            </a:r>
            <a:r>
              <a:rPr lang="nb-NO" sz="2000" dirty="0"/>
              <a:t> (len </a:t>
            </a:r>
            <a:r>
              <a:rPr lang="nb-NO" sz="2000" dirty="0" err="1"/>
              <a:t>lst</a:t>
            </a:r>
            <a:r>
              <a:rPr lang="nb-NO" sz="2000" dirty="0"/>
              <a:t>)</a:t>
            </a:r>
          </a:p>
          <a:p>
            <a:pPr lvl="2">
              <a:buFontTx/>
              <a:buNone/>
            </a:pPr>
            <a:r>
              <a:rPr lang="nb-NO" sz="2000" dirty="0"/>
              <a:t>	(</a:t>
            </a:r>
            <a:r>
              <a:rPr lang="nb-NO" sz="2000" dirty="0" err="1"/>
              <a:t>if</a:t>
            </a:r>
            <a:r>
              <a:rPr lang="nb-NO" sz="2000" dirty="0"/>
              <a:t> (null? </a:t>
            </a:r>
            <a:r>
              <a:rPr lang="nb-NO" sz="2000" dirty="0" err="1"/>
              <a:t>lst</a:t>
            </a:r>
            <a:r>
              <a:rPr lang="nb-NO" sz="2000" dirty="0"/>
              <a:t>)</a:t>
            </a:r>
          </a:p>
          <a:p>
            <a:pPr lvl="2">
              <a:buFontTx/>
              <a:buNone/>
            </a:pPr>
            <a:r>
              <a:rPr lang="nb-NO" sz="2000" dirty="0"/>
              <a:t>	    0</a:t>
            </a:r>
          </a:p>
          <a:p>
            <a:pPr lvl="2">
              <a:buFontTx/>
              <a:buNone/>
            </a:pPr>
            <a:r>
              <a:rPr lang="nb-NO" sz="2000" dirty="0"/>
              <a:t>	    (+ 1 (len (</a:t>
            </a:r>
            <a:r>
              <a:rPr lang="nb-NO" sz="2000" dirty="0" err="1"/>
              <a:t>cdr</a:t>
            </a:r>
            <a:r>
              <a:rPr lang="nb-NO" sz="2000" dirty="0"/>
              <a:t> </a:t>
            </a:r>
            <a:r>
              <a:rPr lang="nb-NO" sz="2000" dirty="0" err="1"/>
              <a:t>lst</a:t>
            </a:r>
            <a:r>
              <a:rPr lang="nb-NO" sz="2000" dirty="0"/>
              <a:t>)))))</a:t>
            </a:r>
          </a:p>
          <a:p>
            <a:endParaRPr lang="en-US" dirty="0"/>
          </a:p>
        </p:txBody>
      </p:sp>
      <p:sp>
        <p:nvSpPr>
          <p:cNvPr id="589828" name="AutoShape 4"/>
          <p:cNvSpPr>
            <a:spLocks/>
          </p:cNvSpPr>
          <p:nvPr/>
        </p:nvSpPr>
        <p:spPr bwMode="auto">
          <a:xfrm>
            <a:off x="2438400" y="1600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5562600" y="3962400"/>
            <a:ext cx="23622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ahoma" charset="0"/>
                <a:ea typeface="Tahoma" charset="0"/>
                <a:cs typeface="Tahoma" charset="0"/>
              </a:rPr>
              <a:t>|(length (a b c d))</a:t>
            </a:r>
            <a:br>
              <a:rPr lang="en-US" sz="1600">
                <a:latin typeface="Tahoma" charset="0"/>
                <a:ea typeface="Tahoma" charset="0"/>
                <a:cs typeface="Tahoma" charset="0"/>
              </a:rPr>
            </a:br>
            <a:r>
              <a:rPr lang="en-US" sz="1600">
                <a:latin typeface="Tahoma" charset="0"/>
                <a:ea typeface="Tahoma" charset="0"/>
                <a:cs typeface="Tahoma" charset="0"/>
              </a:rPr>
              <a:t>| (length (b c d))</a:t>
            </a:r>
            <a:br>
              <a:rPr lang="en-US" sz="1600">
                <a:latin typeface="Tahoma" charset="0"/>
                <a:ea typeface="Tahoma" charset="0"/>
                <a:cs typeface="Tahoma" charset="0"/>
              </a:rPr>
            </a:br>
            <a:r>
              <a:rPr lang="en-US" sz="1600">
                <a:latin typeface="Tahoma" charset="0"/>
                <a:ea typeface="Tahoma" charset="0"/>
                <a:cs typeface="Tahoma" charset="0"/>
              </a:rPr>
              <a:t>| |(length (c d))</a:t>
            </a:r>
            <a:br>
              <a:rPr lang="en-US" sz="1600">
                <a:latin typeface="Tahoma" charset="0"/>
                <a:ea typeface="Tahoma" charset="0"/>
                <a:cs typeface="Tahoma" charset="0"/>
              </a:rPr>
            </a:br>
            <a:r>
              <a:rPr lang="en-US" sz="1600">
                <a:latin typeface="Tahoma" charset="0"/>
                <a:ea typeface="Tahoma" charset="0"/>
                <a:cs typeface="Tahoma" charset="0"/>
              </a:rPr>
              <a:t>| | (length (d))</a:t>
            </a:r>
            <a:br>
              <a:rPr lang="en-US" sz="1600">
                <a:latin typeface="Tahoma" charset="0"/>
                <a:ea typeface="Tahoma" charset="0"/>
                <a:cs typeface="Tahoma" charset="0"/>
              </a:rPr>
            </a:br>
            <a:r>
              <a:rPr lang="en-US" sz="1600">
                <a:latin typeface="Tahoma" charset="0"/>
                <a:ea typeface="Tahoma" charset="0"/>
                <a:cs typeface="Tahoma" charset="0"/>
              </a:rPr>
              <a:t>| | |(length ())</a:t>
            </a:r>
            <a:br>
              <a:rPr lang="en-US" sz="1600">
                <a:latin typeface="Tahoma" charset="0"/>
                <a:ea typeface="Tahoma" charset="0"/>
                <a:cs typeface="Tahoma" charset="0"/>
              </a:rPr>
            </a:br>
            <a:r>
              <a:rPr lang="en-US" sz="1600">
                <a:latin typeface="Tahoma" charset="0"/>
                <a:ea typeface="Tahoma" charset="0"/>
                <a:cs typeface="Tahoma" charset="0"/>
              </a:rPr>
              <a:t>| | |0</a:t>
            </a:r>
            <a:br>
              <a:rPr lang="en-US" sz="1600">
                <a:latin typeface="Tahoma" charset="0"/>
                <a:ea typeface="Tahoma" charset="0"/>
                <a:cs typeface="Tahoma" charset="0"/>
              </a:rPr>
            </a:br>
            <a:r>
              <a:rPr lang="en-US" sz="1600">
                <a:latin typeface="Tahoma" charset="0"/>
                <a:ea typeface="Tahoma" charset="0"/>
                <a:cs typeface="Tahoma" charset="0"/>
              </a:rPr>
              <a:t>| | 1</a:t>
            </a:r>
            <a:br>
              <a:rPr lang="en-US" sz="1600">
                <a:latin typeface="Tahoma" charset="0"/>
                <a:ea typeface="Tahoma" charset="0"/>
                <a:cs typeface="Tahoma" charset="0"/>
              </a:rPr>
            </a:br>
            <a:r>
              <a:rPr lang="en-US" sz="1600">
                <a:latin typeface="Tahoma" charset="0"/>
                <a:ea typeface="Tahoma" charset="0"/>
                <a:cs typeface="Tahoma" charset="0"/>
              </a:rPr>
              <a:t>| |2</a:t>
            </a:r>
            <a:br>
              <a:rPr lang="en-US" sz="1600">
                <a:latin typeface="Tahoma" charset="0"/>
                <a:ea typeface="Tahoma" charset="0"/>
                <a:cs typeface="Tahoma" charset="0"/>
              </a:rPr>
            </a:br>
            <a:r>
              <a:rPr lang="en-US" sz="1600">
                <a:latin typeface="Tahoma" charset="0"/>
                <a:ea typeface="Tahoma" charset="0"/>
                <a:cs typeface="Tahoma" charset="0"/>
              </a:rPr>
              <a:t>| 3</a:t>
            </a:r>
            <a:br>
              <a:rPr lang="en-US" sz="1600">
                <a:latin typeface="Tahoma" charset="0"/>
                <a:ea typeface="Tahoma" charset="0"/>
                <a:cs typeface="Tahoma" charset="0"/>
              </a:rPr>
            </a:br>
            <a:r>
              <a:rPr lang="en-US" sz="1600">
                <a:latin typeface="Tahoma" charset="0"/>
                <a:ea typeface="Tahoma" charset="0"/>
                <a:cs typeface="Tahoma" charset="0"/>
              </a:rPr>
              <a:t>|4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6191E-801E-2541-BB83-C68122BF708A}" type="slidenum">
              <a:rPr lang="en-US" altLang="zh-CN"/>
              <a:pPr/>
              <a:t>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What is functional programming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It is NOT what you do in in IMPERATIVE languages such C, C++, Java, C#....</a:t>
            </a:r>
          </a:p>
          <a:p>
            <a:pPr>
              <a:lnSpc>
                <a:spcPct val="80000"/>
              </a:lnSpc>
            </a:pPr>
            <a:r>
              <a:rPr lang="en-US" dirty="0"/>
              <a:t>Functions are first class objects.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everything </a:t>
            </a:r>
            <a:r>
              <a:rPr lang="en-US" dirty="0"/>
              <a:t>you can do with "data" can be done with functions themselves</a:t>
            </a:r>
            <a:r>
              <a:rPr lang="en-US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such </a:t>
            </a:r>
            <a:r>
              <a:rPr lang="en-US" dirty="0"/>
              <a:t>as passing a function to another </a:t>
            </a:r>
            <a:r>
              <a:rPr lang="en-US" dirty="0" smtClean="0"/>
              <a:t>function.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"</a:t>
            </a:r>
            <a:r>
              <a:rPr lang="en-US" dirty="0"/>
              <a:t>higher order" </a:t>
            </a:r>
            <a:r>
              <a:rPr lang="en-US" dirty="0" smtClean="0"/>
              <a:t>functions, </a:t>
            </a:r>
            <a:r>
              <a:rPr lang="en-US" dirty="0"/>
              <a:t>functions that operate on </a:t>
            </a:r>
            <a:r>
              <a:rPr lang="en-US" dirty="0" smtClean="0"/>
              <a:t>functions.  E.g., </a:t>
            </a:r>
            <a:r>
              <a:rPr lang="en-US" dirty="0"/>
              <a:t>MAP/REDUCE.  </a:t>
            </a:r>
          </a:p>
          <a:p>
            <a:pPr>
              <a:lnSpc>
                <a:spcPct val="80000"/>
              </a:lnSpc>
            </a:pPr>
            <a:r>
              <a:rPr lang="en-US" dirty="0"/>
              <a:t>Recursion is used as a primary control structure.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 some</a:t>
            </a:r>
            <a:r>
              <a:rPr lang="en-US" dirty="0" smtClean="0"/>
              <a:t> FP languages</a:t>
            </a:r>
            <a:r>
              <a:rPr lang="en-US" dirty="0"/>
              <a:t>, no other "loop" construct exists.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FP is declarative--worries about </a:t>
            </a:r>
            <a:r>
              <a:rPr lang="en-US" i="1" dirty="0" smtClean="0"/>
              <a:t>what</a:t>
            </a:r>
            <a:r>
              <a:rPr lang="en-US" dirty="0" smtClean="0"/>
              <a:t> is to be computed rather than </a:t>
            </a:r>
            <a:r>
              <a:rPr lang="en-US" i="1" dirty="0" smtClean="0"/>
              <a:t>how</a:t>
            </a:r>
            <a:r>
              <a:rPr lang="en-US" dirty="0" smtClean="0"/>
              <a:t> it is to be computed.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21A5-6260-2443-BAE1-05C68D1DCABA}" type="slidenum">
              <a:rPr lang="en-US" altLang="zh-CN"/>
              <a:pPr/>
              <a:t>30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example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Sum</a:t>
            </a:r>
            <a:r>
              <a:rPr lang="en-US" sz="2000" dirty="0"/>
              <a:t> of elements in a list of numbers:</a:t>
            </a:r>
          </a:p>
          <a:p>
            <a:pPr lvl="1">
              <a:buFont typeface="Arial" charset="0"/>
              <a:buNone/>
            </a:pPr>
            <a:r>
              <a:rPr lang="en-US" sz="1800" dirty="0"/>
              <a:t>(sum ‘(1 2 3))      =&gt; 6</a:t>
            </a:r>
          </a:p>
          <a:p>
            <a:endParaRPr lang="en-US" sz="2000" dirty="0"/>
          </a:p>
          <a:p>
            <a:pPr lvl="1">
              <a:buFont typeface="Arial" charset="0"/>
              <a:buNone/>
            </a:pPr>
            <a:r>
              <a:rPr lang="en-US" sz="1800" dirty="0"/>
              <a:t>		          </a:t>
            </a:r>
            <a:r>
              <a:rPr lang="en-US" sz="1800" dirty="0" smtClean="0"/>
              <a:t>    0</a:t>
            </a:r>
            <a:r>
              <a:rPr lang="en-US" sz="1800" dirty="0"/>
              <a:t>				       </a:t>
            </a:r>
            <a:r>
              <a:rPr lang="en-US" sz="1800" dirty="0" smtClean="0"/>
              <a:t>		if </a:t>
            </a:r>
            <a:r>
              <a:rPr lang="en-US" sz="1800" dirty="0"/>
              <a:t>list is empty</a:t>
            </a:r>
          </a:p>
          <a:p>
            <a:pPr>
              <a:buFontTx/>
              <a:buNone/>
            </a:pPr>
            <a:r>
              <a:rPr lang="en-US" sz="2000" dirty="0" err="1"/>
              <a:t>sum(lst</a:t>
            </a:r>
            <a:r>
              <a:rPr lang="en-US" sz="2000" dirty="0"/>
              <a:t>) =</a:t>
            </a:r>
            <a:r>
              <a:rPr lang="en-US" sz="1800" dirty="0"/>
              <a:t>  	</a:t>
            </a:r>
          </a:p>
          <a:p>
            <a:pPr lvl="1">
              <a:buFont typeface="Arial" charset="0"/>
              <a:buNone/>
            </a:pPr>
            <a:r>
              <a:rPr lang="en-US" sz="1800" dirty="0"/>
              <a:t>		          </a:t>
            </a:r>
            <a:r>
              <a:rPr lang="en-US" sz="1800" dirty="0" smtClean="0"/>
              <a:t>   first</a:t>
            </a:r>
            <a:r>
              <a:rPr lang="en-US" sz="1800" dirty="0"/>
              <a:t>-element + sum (</a:t>
            </a:r>
            <a:r>
              <a:rPr lang="en-US" sz="1800" dirty="0" err="1"/>
              <a:t>lst</a:t>
            </a:r>
            <a:r>
              <a:rPr lang="en-US" sz="1800" dirty="0"/>
              <a:t>-without-first-element)   </a:t>
            </a:r>
            <a:r>
              <a:rPr lang="en-US" sz="1800" dirty="0" smtClean="0"/>
              <a:t>       otherwise</a:t>
            </a:r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Implement in Scheme:</a:t>
            </a:r>
          </a:p>
          <a:p>
            <a:pPr lvl="2">
              <a:buFontTx/>
              <a:buNone/>
            </a:pPr>
            <a:r>
              <a:rPr lang="en-US" dirty="0"/>
              <a:t>(define (sum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lvl="2">
              <a:buFontTx/>
              <a:buNone/>
            </a:pPr>
            <a:r>
              <a:rPr lang="en-US" dirty="0"/>
              <a:t>	(if (null?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lvl="2">
              <a:buFontTx/>
              <a:buNone/>
            </a:pPr>
            <a:r>
              <a:rPr lang="en-US" dirty="0"/>
              <a:t>	    0</a:t>
            </a:r>
          </a:p>
          <a:p>
            <a:pPr lvl="2">
              <a:buFontTx/>
              <a:buNone/>
            </a:pPr>
            <a:r>
              <a:rPr lang="en-US" dirty="0"/>
              <a:t>	    (+ (car </a:t>
            </a:r>
            <a:r>
              <a:rPr lang="en-US" dirty="0" err="1"/>
              <a:t>lst</a:t>
            </a:r>
            <a:r>
              <a:rPr lang="en-US" dirty="0"/>
              <a:t>) (sum (</a:t>
            </a:r>
            <a:r>
              <a:rPr lang="en-US" dirty="0" err="1"/>
              <a:t>cdr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)))))</a:t>
            </a:r>
          </a:p>
          <a:p>
            <a:pPr lvl="2">
              <a:buFontTx/>
              <a:buNone/>
            </a:pPr>
            <a:endParaRPr lang="en-US" sz="1600" dirty="0"/>
          </a:p>
        </p:txBody>
      </p:sp>
      <p:sp>
        <p:nvSpPr>
          <p:cNvPr id="591876" name="AutoShape 4"/>
          <p:cNvSpPr>
            <a:spLocks/>
          </p:cNvSpPr>
          <p:nvPr/>
        </p:nvSpPr>
        <p:spPr bwMode="auto">
          <a:xfrm>
            <a:off x="1828800" y="24384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A3FE-3E65-5A4C-8092-A52D1B5C2D7B}" type="slidenum">
              <a:rPr lang="en-US" altLang="zh-CN"/>
              <a:pPr/>
              <a:t>31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example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Check membership in a list:</a:t>
            </a:r>
            <a:endParaRPr lang="en-US" sz="2800">
              <a:solidFill>
                <a:schemeClr val="tx1"/>
              </a:solidFill>
            </a:endParaRPr>
          </a:p>
          <a:p>
            <a:pPr lvl="2">
              <a:buFontTx/>
              <a:buNone/>
            </a:pPr>
            <a:r>
              <a:rPr lang="en-US" sz="2000"/>
              <a:t>(define (member? x lst)</a:t>
            </a:r>
          </a:p>
          <a:p>
            <a:pPr lvl="2">
              <a:buFontTx/>
              <a:buNone/>
            </a:pPr>
            <a:r>
              <a:rPr lang="en-US" sz="2000"/>
              <a:t>	(cond </a:t>
            </a:r>
          </a:p>
          <a:p>
            <a:pPr lvl="2">
              <a:buFontTx/>
              <a:buNone/>
            </a:pPr>
            <a:r>
              <a:rPr lang="en-US" sz="2000"/>
              <a:t>		((null? lst) #f)</a:t>
            </a:r>
          </a:p>
          <a:p>
            <a:pPr lvl="2">
              <a:buFontTx/>
              <a:buNone/>
            </a:pPr>
            <a:r>
              <a:rPr lang="en-US" sz="2000"/>
              <a:t>		((equal? x (car lst)) #t)</a:t>
            </a:r>
          </a:p>
          <a:p>
            <a:pPr lvl="2">
              <a:buFontTx/>
              <a:buNone/>
            </a:pPr>
            <a:r>
              <a:rPr lang="en-US" sz="2000"/>
              <a:t>		(else (member? x (cdr lst)))))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FA0B-16DB-C14B-AA87-527258CBBB06}" type="slidenum">
              <a:rPr lang="en-US" altLang="zh-CN"/>
              <a:pPr/>
              <a:t>32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Recursion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recurring on a list </a:t>
            </a:r>
            <a:r>
              <a:rPr lang="en-US">
                <a:solidFill>
                  <a:srgbClr val="3054BF"/>
                </a:solidFill>
              </a:rPr>
              <a:t>lst</a:t>
            </a:r>
            <a:r>
              <a:rPr lang="en-US"/>
              <a:t> , </a:t>
            </a:r>
          </a:p>
          <a:p>
            <a:pPr lvl="1"/>
            <a:r>
              <a:rPr lang="en-US"/>
              <a:t>ask two questions about it: </a:t>
            </a:r>
            <a:r>
              <a:rPr lang="en-US">
                <a:solidFill>
                  <a:srgbClr val="0000FF"/>
                </a:solidFill>
              </a:rPr>
              <a:t>(null? lst)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else</a:t>
            </a:r>
            <a:endParaRPr lang="en-US"/>
          </a:p>
          <a:p>
            <a:pPr lvl="1"/>
            <a:r>
              <a:rPr lang="en-US"/>
              <a:t>make your recursive call on </a:t>
            </a:r>
            <a:r>
              <a:rPr lang="en-US">
                <a:solidFill>
                  <a:srgbClr val="0000FF"/>
                </a:solidFill>
              </a:rPr>
              <a:t>(cdr lst)</a:t>
            </a:r>
          </a:p>
          <a:p>
            <a:pPr lvl="1"/>
            <a:endParaRPr lang="en-US"/>
          </a:p>
          <a:p>
            <a:r>
              <a:rPr lang="en-US"/>
              <a:t>When recurring on a number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, </a:t>
            </a:r>
          </a:p>
          <a:p>
            <a:pPr lvl="1"/>
            <a:r>
              <a:rPr lang="en-US"/>
              <a:t>ask two questions about it: </a:t>
            </a:r>
            <a:r>
              <a:rPr lang="en-US">
                <a:solidFill>
                  <a:srgbClr val="0000FF"/>
                </a:solidFill>
              </a:rPr>
              <a:t>(= n 0)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else</a:t>
            </a:r>
          </a:p>
          <a:p>
            <a:pPr lvl="1"/>
            <a:r>
              <a:rPr lang="en-US"/>
              <a:t>make your recursive call on </a:t>
            </a:r>
            <a:r>
              <a:rPr lang="en-US">
                <a:solidFill>
                  <a:srgbClr val="0000FF"/>
                </a:solidFill>
              </a:rPr>
              <a:t>(- n 1)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70066-546C-4B4F-8EF6-35A12D2FB96D}" type="slidenum">
              <a:rPr lang="en-US" altLang="zh-CN"/>
              <a:pPr/>
              <a:t>33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Local definition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let</a:t>
            </a:r>
            <a:r>
              <a:rPr lang="en-US" sz="2000"/>
              <a:t> - has a list of bindings and a body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each binding associates a name to a value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bindings are local (visible only in the body of </a:t>
            </a:r>
            <a:r>
              <a:rPr lang="en-US" sz="1800">
                <a:solidFill>
                  <a:srgbClr val="0000FF"/>
                </a:solidFill>
              </a:rPr>
              <a:t>let</a:t>
            </a:r>
            <a:r>
              <a:rPr lang="en-US" sz="1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FF"/>
                </a:solidFill>
              </a:rPr>
              <a:t>let</a:t>
            </a:r>
            <a:r>
              <a:rPr lang="en-US" sz="1800"/>
              <a:t> returns the last expression in the body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&gt; 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/>
              <a:t>let ((a 2) (b 3)) 	; list of bindings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     (+ a b)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/>
              <a:t>	  	; body - expression  to evaluate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5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&gt; (+ a b)	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             =&gt; error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&gt; a			=&gt; Error: variable a is not bound.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/>
              <a:t>&gt; b			=&gt; Error: variable b is not bound.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endParaRPr lang="en-US"/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/>
              <a:t>Notice the scope of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is within the body of let. 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0143F-218B-9F46-8B33-32F06F092983}" type="slidenum">
              <a:rPr lang="en-US" altLang="zh-CN"/>
              <a:pPr/>
              <a:t>34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000"/>
              <a:t>Factor out </a:t>
            </a:r>
            <a:r>
              <a:rPr lang="en-US" sz="2000"/>
              <a:t>common</a:t>
            </a:r>
            <a:r>
              <a:rPr lang="es-ES" sz="2000"/>
              <a:t> </a:t>
            </a:r>
            <a:r>
              <a:rPr lang="en-US" sz="2000"/>
              <a:t>sub-expressions: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/>
              <a:t>f(x,y) = x(1+xy)</a:t>
            </a:r>
            <a:r>
              <a:rPr lang="es-ES" baseline="30000"/>
              <a:t>2</a:t>
            </a:r>
            <a:r>
              <a:rPr lang="es-ES"/>
              <a:t> + y(1-y) + (1+xy)(1-y)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s-ES"/>
          </a:p>
          <a:p>
            <a:pPr lvl="2">
              <a:lnSpc>
                <a:spcPct val="80000"/>
              </a:lnSpc>
              <a:buFontTx/>
              <a:buNone/>
            </a:pPr>
            <a:r>
              <a:rPr lang="es-ES"/>
              <a:t>a = 1+xy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/>
              <a:t>b = 1-y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s-ES"/>
          </a:p>
          <a:p>
            <a:pPr lvl="2">
              <a:lnSpc>
                <a:spcPct val="80000"/>
              </a:lnSpc>
              <a:buFontTx/>
              <a:buNone/>
            </a:pPr>
            <a:r>
              <a:rPr lang="es-ES"/>
              <a:t>f(x,y) = xa</a:t>
            </a:r>
            <a:r>
              <a:rPr lang="es-ES" baseline="30000"/>
              <a:t>2</a:t>
            </a:r>
            <a:r>
              <a:rPr lang="es-ES"/>
              <a:t> + yb + ab</a:t>
            </a:r>
          </a:p>
          <a:p>
            <a:pPr>
              <a:lnSpc>
                <a:spcPct val="80000"/>
              </a:lnSpc>
            </a:pPr>
            <a:r>
              <a:rPr lang="en-US" sz="2000"/>
              <a:t>Locally define the common sub-expressions:</a:t>
            </a:r>
            <a:endParaRPr lang="en-US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(define (f x y)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 	   (let ((a (+ 1 (* x y)))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	           (b (- 1 y)))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	   (+ (* x a a) (* y b) (* a b))))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(f 1 2)		=&gt; 4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C6617-B009-3D47-AC0A-3C3B65FDD6ED}" type="slidenum">
              <a:rPr lang="en-US" altLang="zh-CN"/>
              <a:pPr/>
              <a:t>35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‘let’ can define functions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sz="1600"/>
              <a:t>(let ((f +))</a:t>
            </a:r>
            <a:br>
              <a:rPr lang="en-US" sz="1600"/>
            </a:br>
            <a:r>
              <a:rPr lang="en-US" sz="1600"/>
              <a:t>      (f 2 3))             =&gt;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 5 </a:t>
            </a:r>
            <a:br>
              <a:rPr lang="en-US" sz="1600"/>
            </a:br>
            <a:endParaRPr lang="en-US" sz="1600"/>
          </a:p>
          <a:p>
            <a:pPr lvl="1">
              <a:lnSpc>
                <a:spcPct val="80000"/>
              </a:lnSpc>
            </a:pPr>
            <a:r>
              <a:rPr lang="da-DK" sz="1600"/>
              <a:t>(let ((f +) (x 2))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da-DK" sz="1600"/>
              <a:t>         (f x 3))               =&gt;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da-DK" sz="1600"/>
              <a:t>5 </a:t>
            </a:r>
          </a:p>
          <a:p>
            <a:pPr lvl="1">
              <a:lnSpc>
                <a:spcPct val="80000"/>
              </a:lnSpc>
            </a:pP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/>
              <a:t>(let ((f +) (x 2) (y 3))</a:t>
            </a:r>
            <a:br>
              <a:rPr lang="en-US" sz="1600"/>
            </a:br>
            <a:r>
              <a:rPr lang="en-US" sz="1600"/>
              <a:t>  (f x y))                     =&gt;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  5 </a:t>
            </a:r>
          </a:p>
          <a:p>
            <a:pPr>
              <a:lnSpc>
                <a:spcPct val="80000"/>
              </a:lnSpc>
            </a:pPr>
            <a:r>
              <a:rPr lang="en-US" sz="1800"/>
              <a:t>The variables bound by let are visible only within the body of the let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(let ((+ *))</a:t>
            </a:r>
            <a:br>
              <a:rPr lang="en-US" sz="1600"/>
            </a:br>
            <a:r>
              <a:rPr lang="en-US" sz="1600"/>
              <a:t>  (+ 2 3))   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6 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(+ 2 3)      =&gt;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4B3DC-8844-924D-B4CE-931EC2F8DC9B}" type="slidenum">
              <a:rPr lang="en-US" altLang="zh-CN"/>
              <a:pPr/>
              <a:t>36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Input and output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</a:rPr>
              <a:t>read</a:t>
            </a:r>
            <a:r>
              <a:rPr lang="en-US" sz="2000"/>
              <a:t> - returns the input from the keyboard</a:t>
            </a:r>
            <a:endParaRPr lang="en-US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&gt; (read)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234	; user types this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234	; the read function returns this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&gt; (+  2 (read))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3		; user input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5		; result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</a:rPr>
              <a:t>display</a:t>
            </a:r>
            <a:r>
              <a:rPr lang="en-US" sz="2000"/>
              <a:t> - prints its single parameter to the screen</a:t>
            </a:r>
            <a:endParaRPr lang="en-US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&gt; (display "hello world")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hello world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&gt; (define x 2 )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&gt;(display x)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2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</a:rPr>
              <a:t>newline</a:t>
            </a:r>
            <a:r>
              <a:rPr lang="en-US" sz="2000"/>
              <a:t> - displays a new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957F7-D8B6-574F-B63D-C26C7EE81CD7}" type="slidenum">
              <a:rPr lang="en-US" altLang="zh-CN"/>
              <a:pPr/>
              <a:t>37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 a function that asks for input:</a:t>
            </a:r>
          </a:p>
          <a:p>
            <a:endParaRPr lang="en-US"/>
          </a:p>
          <a:p>
            <a:pPr lvl="2">
              <a:buFontTx/>
              <a:buNone/>
            </a:pPr>
            <a:r>
              <a:rPr lang="en-US" sz="2000"/>
              <a:t>(define (ask-them str)</a:t>
            </a:r>
          </a:p>
          <a:p>
            <a:pPr lvl="2">
              <a:buFontTx/>
              <a:buNone/>
            </a:pPr>
            <a:r>
              <a:rPr lang="en-US" sz="2000"/>
              <a:t>	(display str)</a:t>
            </a:r>
          </a:p>
          <a:p>
            <a:pPr lvl="2">
              <a:buFontTx/>
              <a:buNone/>
            </a:pPr>
            <a:r>
              <a:rPr lang="en-US" sz="2000"/>
              <a:t>	(read))</a:t>
            </a:r>
          </a:p>
          <a:p>
            <a:pPr lvl="2">
              <a:buFontTx/>
              <a:buNone/>
            </a:pPr>
            <a:endParaRPr lang="en-US" sz="2000"/>
          </a:p>
          <a:p>
            <a:pPr lvl="2">
              <a:buFontTx/>
              <a:buNone/>
            </a:pPr>
            <a:r>
              <a:rPr lang="en-US" sz="2000"/>
              <a:t>&gt; (ask-them "How old are you? ")</a:t>
            </a:r>
          </a:p>
          <a:p>
            <a:pPr lvl="2">
              <a:buFontTx/>
              <a:buNone/>
            </a:pPr>
            <a:r>
              <a:rPr lang="en-US" sz="2000"/>
              <a:t>How old are you? 22</a:t>
            </a:r>
          </a:p>
          <a:p>
            <a:pPr lvl="2">
              <a:buFontTx/>
              <a:buNone/>
            </a:pPr>
            <a:r>
              <a:rPr lang="en-US" sz="2000"/>
              <a:t>22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0CB2-FE89-AB44-9C2B-0044F85D1476}" type="slidenum">
              <a:rPr lang="en-US" altLang="zh-CN"/>
              <a:pPr/>
              <a:t>38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Input and Output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Define a function that asks for a number (if it’s not a number it keeps asking):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(define (ask-number)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(display "Enter a number: ")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(let ((n (read)))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   		(if (number? n)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       		n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		(ask-number))))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6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&gt; (ask-number)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Enter a number: a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Enter a number: (5 6)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Enter a number: "Why don't you like these?“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Enter a number: 7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7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8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8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8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8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73B17-A887-1348-84E0-E25871A5CFC6}" type="slidenum">
              <a:rPr lang="en-US" altLang="zh-CN"/>
              <a:pPr/>
              <a:t>39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Interactive factorial program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An outer-level function to go with </a:t>
            </a:r>
            <a:r>
              <a:rPr lang="en-US" sz="2000">
                <a:solidFill>
                  <a:srgbClr val="0000FF"/>
                </a:solidFill>
              </a:rPr>
              <a:t>factorial</a:t>
            </a:r>
            <a:r>
              <a:rPr lang="en-US" sz="2000"/>
              <a:t>, that reads the input, computes the factorial and displays the result: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(define (factorial-interactive)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(display "Enter an integer: ")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(let ((n (read)))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   (display "The factorial of ")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   (display n)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   (display " is ")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   (display (factorial n))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	   (newline)))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&gt; (factorial-interactive)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Enter an integer: 4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The factorial of 4 is 24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There is a focus on </a:t>
            </a:r>
            <a:r>
              <a:rPr lang="en-US" dirty="0" err="1" smtClean="0"/>
              <a:t>LISt</a:t>
            </a:r>
            <a:r>
              <a:rPr lang="en-US" dirty="0" smtClean="0"/>
              <a:t> Processing.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Lists are often used with recursion on sub-lists as a substitute for loops.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"Pure" functional languages eschew side-effects.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 statements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No assignment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No state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No assigning first one, then another value to the same variable to track the program state.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one program is one expression (plus supporting definitions). 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97AA-DFA3-F144-814B-7FC3C682A31E}" type="slidenum">
              <a:rPr lang="en-US" altLang="zh-CN" smtClean="0"/>
              <a:pPr/>
              <a:t>4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717B8-EBC8-B247-B8EA-123BD3E2B58C}" type="slidenum">
              <a:rPr lang="en-US" altLang="zh-CN"/>
              <a:pPr/>
              <a:t>40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Higher order functions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function is called a </a:t>
            </a:r>
            <a:r>
              <a:rPr lang="en-US" dirty="0">
                <a:solidFill>
                  <a:srgbClr val="FF0000"/>
                </a:solidFill>
              </a:rPr>
              <a:t>higher-order function</a:t>
            </a:r>
            <a:r>
              <a:rPr lang="en-US" dirty="0"/>
              <a:t> if it takes a function as a parameter, or returns a function as a result</a:t>
            </a:r>
          </a:p>
          <a:p>
            <a:r>
              <a:rPr lang="en-US" dirty="0"/>
              <a:t>In Scheme, a function is a </a:t>
            </a:r>
            <a:r>
              <a:rPr lang="en-US" dirty="0">
                <a:solidFill>
                  <a:srgbClr val="FF0000"/>
                </a:solidFill>
              </a:rPr>
              <a:t>first-class object</a:t>
            </a:r>
            <a:r>
              <a:rPr lang="en-US" dirty="0"/>
              <a:t> – it can be passed as an argument to another function, it can be returned as a result from another function, and it can be created dynamically</a:t>
            </a:r>
          </a:p>
          <a:p>
            <a:pPr lvl="1">
              <a:buFont typeface="Arial" charset="0"/>
              <a:buNone/>
            </a:pPr>
            <a:r>
              <a:rPr lang="en-US" dirty="0"/>
              <a:t>(let ((</a:t>
            </a:r>
            <a:r>
              <a:rPr lang="en-US" dirty="0" err="1"/>
              <a:t>f</a:t>
            </a:r>
            <a:r>
              <a:rPr lang="en-US" dirty="0"/>
              <a:t> +)) (</a:t>
            </a:r>
            <a:r>
              <a:rPr lang="en-US" dirty="0" err="1"/>
              <a:t>f</a:t>
            </a:r>
            <a:r>
              <a:rPr lang="en-US" dirty="0"/>
              <a:t> 2 3))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6CFA1-F338-AE45-B1F8-CD7513D41B5F}" type="slidenum">
              <a:rPr lang="en-US" altLang="zh-CN"/>
              <a:pPr/>
              <a:t>41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higher-order functions 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</a:rPr>
              <a:t>map</a:t>
            </a:r>
            <a:r>
              <a:rPr lang="en-US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Takes as arguments a function and a sequence of lists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There must be as many lists as arguments of the function, and lists must have the same length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Applies the function on corresponding sets of elements from the lists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Returns all the results in a list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sz="2000"/>
          </a:p>
          <a:p>
            <a:pPr lvl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1800"/>
              <a:t>   	</a:t>
            </a:r>
            <a:r>
              <a:rPr lang="en-US" sz="1800" i="1"/>
              <a:t>f </a:t>
            </a:r>
            <a:r>
              <a:rPr lang="en-US" sz="1800"/>
              <a:t>(</a:t>
            </a:r>
            <a:r>
              <a:rPr lang="en-US" sz="1800" i="1"/>
              <a:t>E</a:t>
            </a:r>
            <a:r>
              <a:rPr lang="en-US" sz="1800" baseline="-25000"/>
              <a:t>1</a:t>
            </a:r>
            <a:r>
              <a:rPr lang="en-US" sz="1800"/>
              <a:t>  </a:t>
            </a:r>
            <a:r>
              <a:rPr lang="en-US" sz="1800" i="1"/>
              <a:t>E</a:t>
            </a:r>
            <a:r>
              <a:rPr lang="en-US" sz="1800" baseline="-25000"/>
              <a:t>2</a:t>
            </a:r>
            <a:r>
              <a:rPr lang="en-US" sz="1800"/>
              <a:t> ......  </a:t>
            </a:r>
            <a:r>
              <a:rPr lang="en-US" sz="1800" i="1"/>
              <a:t>E</a:t>
            </a:r>
            <a:r>
              <a:rPr lang="en-US" sz="1800" i="1" baseline="-25000"/>
              <a:t>n</a:t>
            </a:r>
            <a:r>
              <a:rPr lang="en-US" sz="1800"/>
              <a:t>)  </a:t>
            </a:r>
            <a:r>
              <a:rPr lang="en-US" sz="1800">
                <a:sym typeface="Symbol" charset="2"/>
              </a:rPr>
              <a:t></a:t>
            </a:r>
            <a:r>
              <a:rPr lang="en-US" sz="1800"/>
              <a:t>  ((</a:t>
            </a:r>
            <a:r>
              <a:rPr lang="en-US" sz="1800" i="1"/>
              <a:t>f E</a:t>
            </a:r>
            <a:r>
              <a:rPr lang="en-US" sz="1800" baseline="-25000"/>
              <a:t>1</a:t>
            </a:r>
            <a:r>
              <a:rPr lang="en-US" sz="1800"/>
              <a:t>)  (</a:t>
            </a:r>
            <a:r>
              <a:rPr lang="en-US" sz="1800" i="1"/>
              <a:t>f E</a:t>
            </a:r>
            <a:r>
              <a:rPr lang="en-US" sz="1800" baseline="-25000"/>
              <a:t>2</a:t>
            </a:r>
            <a:r>
              <a:rPr lang="en-US" sz="1800"/>
              <a:t>)  ......  (</a:t>
            </a:r>
            <a:r>
              <a:rPr lang="en-US" sz="1800" i="1"/>
              <a:t>f E</a:t>
            </a:r>
            <a:r>
              <a:rPr lang="en-US" sz="1800" i="1" baseline="-25000"/>
              <a:t>n</a:t>
            </a:r>
            <a:r>
              <a:rPr lang="en-US" sz="1800"/>
              <a:t>))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8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(define (square x) (* x x))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(map square '(1 2 3 4 5))		=&gt; (1 4 9 16 25)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(map abs '(1 -2 3 -4 5 -6))     =&gt;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/>
              <a:t> (1 2 3 4 5 6)</a:t>
            </a:r>
            <a:br>
              <a:rPr lang="en-US" sz="1600"/>
            </a:br>
            <a:endParaRPr lang="en-US" sz="1600"/>
          </a:p>
          <a:p>
            <a:pPr lvl="1">
              <a:lnSpc>
                <a:spcPct val="80000"/>
              </a:lnSpc>
            </a:pPr>
            <a:r>
              <a:rPr lang="en-US"/>
              <a:t>(map + '(1 2 3) '(4 5 6))		=&gt;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	</a:t>
            </a:r>
            <a:r>
              <a:rPr lang="en-US" sz="1400"/>
              <a:t>(5 7 9)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1600"/>
          </a:p>
          <a:p>
            <a:pPr lvl="2">
              <a:lnSpc>
                <a:spcPct val="8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4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4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4642-8D39-8D48-8E2B-E12F7EA7763F}" type="slidenum">
              <a:rPr lang="en-US" altLang="zh-CN"/>
              <a:pPr/>
              <a:t>42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lambda expression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You can also define the function in-place:</a:t>
            </a:r>
            <a:endParaRPr lang="en-US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/>
              <a:t>(map (lambda (x) (* 2 x)) '(1 2 3))	=&gt;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	</a:t>
            </a:r>
            <a:r>
              <a:rPr lang="en-US" sz="1600"/>
              <a:t>(2 4 6)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1800"/>
              <a:t>(map (lambda (x y) (* x y))</a:t>
            </a:r>
            <a:br>
              <a:rPr lang="en-US" sz="1800"/>
            </a:br>
            <a:r>
              <a:rPr lang="en-US" sz="1800"/>
              <a:t>     '(1 2 3 4)</a:t>
            </a:r>
            <a:br>
              <a:rPr lang="en-US" sz="1800"/>
            </a:br>
            <a:r>
              <a:rPr lang="en-US" sz="1800"/>
              <a:t>     '(8 7 6 5))    =&gt;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 (8 14 18 20) 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000"/>
              <a:t>A simple version of map definition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(define (map F Lst)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  (if (null? Lst)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      Lst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      (cons (F (car Lst))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            (map F (cdr Lst)))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) 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218DF-320E-2D48-B5CA-BFCA4F5E6CBC}" type="slidenum">
              <a:rPr lang="en-US" altLang="zh-CN"/>
              <a:pPr/>
              <a:t>43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Lambda expression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lambda expression (lambda abstraction) defines a function in Scheme.</a:t>
            </a:r>
          </a:p>
          <a:p>
            <a:r>
              <a:rPr lang="en-US" dirty="0"/>
              <a:t>Informally, the syntax is:</a:t>
            </a:r>
          </a:p>
          <a:p>
            <a:pPr lvl="1">
              <a:buFont typeface="Arial" charset="0"/>
              <a:buNone/>
            </a:pPr>
            <a:r>
              <a:rPr lang="en-US" dirty="0"/>
              <a:t>	</a:t>
            </a:r>
            <a:r>
              <a:rPr lang="en-US" dirty="0">
                <a:latin typeface="Courier New" charset="0"/>
              </a:rPr>
              <a:t>(lambda (&lt;parameters&gt;) &lt;body&gt;)</a:t>
            </a:r>
          </a:p>
          <a:p>
            <a:r>
              <a:rPr lang="en-US" dirty="0"/>
              <a:t>For example:</a:t>
            </a:r>
          </a:p>
          <a:p>
            <a:pPr lvl="1">
              <a:buFont typeface="Wingdings" charset="2"/>
              <a:buNone/>
            </a:pPr>
            <a:r>
              <a:rPr lang="it-IT" dirty="0">
                <a:latin typeface="Courier New" charset="0"/>
              </a:rPr>
              <a:t>(</a:t>
            </a:r>
            <a:r>
              <a:rPr lang="it-IT" dirty="0" err="1">
                <a:latin typeface="Courier New" charset="0"/>
              </a:rPr>
              <a:t>define</a:t>
            </a:r>
            <a:r>
              <a:rPr lang="it-IT" dirty="0">
                <a:latin typeface="Courier New" charset="0"/>
              </a:rPr>
              <a:t> </a:t>
            </a:r>
            <a:r>
              <a:rPr lang="it-IT" dirty="0" err="1">
                <a:latin typeface="Courier New" charset="0"/>
              </a:rPr>
              <a:t>addOne</a:t>
            </a:r>
            <a:r>
              <a:rPr lang="it-IT" dirty="0">
                <a:latin typeface="Courier New" charset="0"/>
              </a:rPr>
              <a:t> (lambda (</a:t>
            </a:r>
            <a:r>
              <a:rPr lang="it-IT" dirty="0" err="1">
                <a:latin typeface="Courier New" charset="0"/>
              </a:rPr>
              <a:t>p</a:t>
            </a:r>
            <a:r>
              <a:rPr lang="it-IT" dirty="0">
                <a:latin typeface="Courier New" charset="0"/>
              </a:rPr>
              <a:t>) (+ </a:t>
            </a:r>
            <a:r>
              <a:rPr lang="it-IT" dirty="0" err="1">
                <a:latin typeface="Courier New" charset="0"/>
              </a:rPr>
              <a:t>p</a:t>
            </a:r>
            <a:r>
              <a:rPr lang="it-IT" dirty="0">
                <a:latin typeface="Courier New" charset="0"/>
              </a:rPr>
              <a:t> </a:t>
            </a:r>
            <a:r>
              <a:rPr lang="it-IT" dirty="0" err="1">
                <a:latin typeface="Courier New" charset="0"/>
              </a:rPr>
              <a:t>1</a:t>
            </a:r>
            <a:r>
              <a:rPr lang="it-IT" dirty="0">
                <a:latin typeface="Courier New" charset="0"/>
              </a:rPr>
              <a:t>)))</a:t>
            </a:r>
          </a:p>
          <a:p>
            <a:pPr lvl="1">
              <a:buFont typeface="Wingdings" charset="2"/>
              <a:buNone/>
            </a:pPr>
            <a:endParaRPr lang="it-IT" dirty="0">
              <a:latin typeface="Courier New" charset="0"/>
            </a:endParaRPr>
          </a:p>
          <a:p>
            <a:pPr lvl="1">
              <a:buFont typeface="Wingdings" charset="2"/>
              <a:buNone/>
            </a:pPr>
            <a:r>
              <a:rPr lang="it-IT" dirty="0" err="1">
                <a:latin typeface="Arial Unicode MS" charset="0"/>
              </a:rPr>
              <a:t>it</a:t>
            </a:r>
            <a:r>
              <a:rPr lang="it-IT" dirty="0">
                <a:latin typeface="Arial Unicode MS" charset="0"/>
              </a:rPr>
              <a:t> </a:t>
            </a:r>
            <a:r>
              <a:rPr lang="it-IT" dirty="0" err="1">
                <a:latin typeface="Arial Unicode MS" charset="0"/>
              </a:rPr>
              <a:t>has</a:t>
            </a:r>
            <a:r>
              <a:rPr lang="it-IT" dirty="0">
                <a:latin typeface="Arial Unicode MS" charset="0"/>
              </a:rPr>
              <a:t> the </a:t>
            </a:r>
            <a:r>
              <a:rPr lang="it-IT" dirty="0" err="1">
                <a:latin typeface="Arial Unicode MS" charset="0"/>
              </a:rPr>
              <a:t>same</a:t>
            </a:r>
            <a:r>
              <a:rPr lang="it-IT" dirty="0">
                <a:latin typeface="Arial Unicode MS" charset="0"/>
              </a:rPr>
              <a:t> </a:t>
            </a:r>
            <a:r>
              <a:rPr lang="it-IT" dirty="0" err="1">
                <a:latin typeface="Arial Unicode MS" charset="0"/>
              </a:rPr>
              <a:t>effect</a:t>
            </a:r>
            <a:r>
              <a:rPr lang="it-IT" dirty="0">
                <a:latin typeface="Arial Unicode MS" charset="0"/>
              </a:rPr>
              <a:t> </a:t>
            </a:r>
            <a:r>
              <a:rPr lang="it-IT" dirty="0" err="1">
                <a:latin typeface="Arial Unicode MS" charset="0"/>
              </a:rPr>
              <a:t>as</a:t>
            </a:r>
            <a:r>
              <a:rPr lang="it-IT" dirty="0">
                <a:latin typeface="Arial Unicode MS" charset="0"/>
              </a:rPr>
              <a:t>:</a:t>
            </a:r>
          </a:p>
          <a:p>
            <a:pPr lvl="1">
              <a:buFont typeface="Wingdings" charset="2"/>
              <a:buNone/>
            </a:pPr>
            <a:r>
              <a:rPr lang="it-IT" dirty="0">
                <a:latin typeface="Courier New" charset="0"/>
              </a:rPr>
              <a:t>(</a:t>
            </a:r>
            <a:r>
              <a:rPr lang="it-IT" dirty="0" err="1">
                <a:latin typeface="Courier New" charset="0"/>
              </a:rPr>
              <a:t>define</a:t>
            </a:r>
            <a:r>
              <a:rPr lang="it-IT" dirty="0">
                <a:latin typeface="Courier New" charset="0"/>
              </a:rPr>
              <a:t> (</a:t>
            </a:r>
            <a:r>
              <a:rPr lang="it-IT" dirty="0" err="1">
                <a:latin typeface="Courier New" charset="0"/>
              </a:rPr>
              <a:t>addOne</a:t>
            </a:r>
            <a:r>
              <a:rPr lang="it-IT" dirty="0">
                <a:latin typeface="Courier New" charset="0"/>
              </a:rPr>
              <a:t> </a:t>
            </a:r>
            <a:r>
              <a:rPr lang="it-IT" dirty="0" err="1">
                <a:latin typeface="Courier New" charset="0"/>
              </a:rPr>
              <a:t>p</a:t>
            </a:r>
            <a:r>
              <a:rPr lang="it-IT" dirty="0">
                <a:latin typeface="Courier New" charset="0"/>
              </a:rPr>
              <a:t>) (+ </a:t>
            </a:r>
            <a:r>
              <a:rPr lang="it-IT" dirty="0" err="1">
                <a:latin typeface="Courier New" charset="0"/>
              </a:rPr>
              <a:t>p</a:t>
            </a:r>
            <a:r>
              <a:rPr lang="it-IT" dirty="0">
                <a:latin typeface="Courier New" charset="0"/>
              </a:rPr>
              <a:t> </a:t>
            </a:r>
            <a:r>
              <a:rPr lang="it-IT" dirty="0" err="1">
                <a:latin typeface="Courier New" charset="0"/>
              </a:rPr>
              <a:t>1</a:t>
            </a:r>
            <a:r>
              <a:rPr lang="it-IT" dirty="0">
                <a:latin typeface="Courier New" charset="0"/>
              </a:rPr>
              <a:t>))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886200"/>
            <a:ext cx="1117600" cy="107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5288340"/>
            <a:ext cx="304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Logo for Racket, a</a:t>
            </a:r>
          </a:p>
          <a:p>
            <a:r>
              <a:rPr lang="en-US" dirty="0" smtClean="0">
                <a:latin typeface="+mn-lt"/>
              </a:rPr>
              <a:t>functional language</a:t>
            </a:r>
          </a:p>
          <a:p>
            <a:r>
              <a:rPr lang="en-US" dirty="0" smtClean="0">
                <a:latin typeface="+mn-lt"/>
              </a:rPr>
              <a:t>based on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F41C0-945C-DC47-B7F8-E502F4370DAB}" type="slidenum">
              <a:rPr lang="en-US" altLang="zh-CN"/>
              <a:pPr/>
              <a:t>44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Higher order function: </a:t>
            </a:r>
            <a:r>
              <a:rPr lang="en-US" sz="2600" dirty="0" smtClean="0"/>
              <a:t>reduce (also called fold)</a:t>
            </a:r>
            <a:endParaRPr lang="en-US" sz="2600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F: a </a:t>
            </a:r>
            <a:r>
              <a:rPr lang="en-US" sz="1600" dirty="0"/>
              <a:t>binary operation, that is, a two-argument function.</a:t>
            </a:r>
            <a:r>
              <a:rPr lang="en-US" sz="16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E0:   a </a:t>
            </a:r>
            <a:r>
              <a:rPr lang="en-US" sz="1600" dirty="0"/>
              <a:t>constant.</a:t>
            </a:r>
            <a:r>
              <a:rPr lang="en-US" sz="16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We </a:t>
            </a:r>
            <a:r>
              <a:rPr lang="en-US" sz="1600" dirty="0"/>
              <a:t>want to express the following transformation: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dirty="0"/>
              <a:t>(E1  E2  ......  En)  =&gt; E0 F E1  F  E2  F  ......  F  </a:t>
            </a:r>
            <a:r>
              <a:rPr lang="en-US" sz="1400" dirty="0" smtClean="0"/>
              <a:t>En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in </a:t>
            </a:r>
            <a:r>
              <a:rPr lang="en-US" sz="1800" dirty="0"/>
              <a:t>scheme </a:t>
            </a:r>
            <a:r>
              <a:rPr lang="en-US" sz="1800" dirty="0" smtClean="0"/>
              <a:t>notation: </a:t>
            </a:r>
            <a:endParaRPr lang="en-US" sz="1400" dirty="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dirty="0"/>
              <a:t>(E1  E2  ......  En) =&gt;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dirty="0"/>
              <a:t>     (F  E0  (F  E1  (F  ......  (F  En-1  Fn)  ...... ))</a:t>
            </a:r>
            <a:r>
              <a:rPr lang="en-US" sz="1400" dirty="0" smtClean="0"/>
              <a:t>)</a:t>
            </a:r>
            <a:endParaRPr lang="en-US" sz="1600" dirty="0" smtClean="0"/>
          </a:p>
          <a:p>
            <a:pPr lvl="1">
              <a:lnSpc>
                <a:spcPct val="80000"/>
              </a:lnSpc>
              <a:spcBef>
                <a:spcPct val="90000"/>
              </a:spcBef>
              <a:buFont typeface="Arial" charset="0"/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charset="0"/>
              </a:rPr>
              <a:t>(define (reduce F E0 L)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charset="0"/>
              </a:rPr>
              <a:t>  (if (null? L)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charset="0"/>
              </a:rPr>
              <a:t>      E0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charset="0"/>
              </a:rPr>
              <a:t>      (F (car L)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charset="0"/>
              </a:rPr>
              <a:t>         (reduce F E0 (</a:t>
            </a:r>
            <a:r>
              <a:rPr lang="en-US" sz="1400" b="1" dirty="0" err="1">
                <a:solidFill>
                  <a:schemeClr val="tx2"/>
                </a:solidFill>
                <a:latin typeface="Courier New" charset="0"/>
              </a:rPr>
              <a:t>cdr</a:t>
            </a:r>
            <a:r>
              <a:rPr lang="en-US" sz="1400" b="1" dirty="0">
                <a:solidFill>
                  <a:schemeClr val="tx2"/>
                </a:solidFill>
                <a:latin typeface="Courier New" charset="0"/>
              </a:rPr>
              <a:t> L)))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charset="0"/>
              </a:rPr>
              <a:t>) 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 b="1" dirty="0">
              <a:solidFill>
                <a:schemeClr val="tx2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1400" b="1" dirty="0">
                <a:latin typeface="Courier New" charset="0"/>
              </a:rPr>
              <a:t>(reduce * 1 '(1 2 3 4))</a:t>
            </a:r>
          </a:p>
          <a:p>
            <a:pPr lvl="1">
              <a:lnSpc>
                <a:spcPct val="80000"/>
              </a:lnSpc>
            </a:pPr>
            <a:r>
              <a:rPr lang="en-US" sz="1400" b="1" dirty="0" err="1">
                <a:latin typeface="Courier New" charset="0"/>
                <a:sym typeface="Wingdings" charset="2"/>
              </a:rPr>
              <a:t></a:t>
            </a:r>
            <a:r>
              <a:rPr lang="en-US" sz="1400" b="1" dirty="0">
                <a:latin typeface="Courier New" charset="0"/>
                <a:sym typeface="Wingdings" charset="2"/>
              </a:rPr>
              <a:t> 1*1*2*3*4</a:t>
            </a:r>
            <a:endParaRPr lang="en-US" sz="1400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10441-CF99-D54F-BC39-EE8A965E68C6}" type="slidenum">
              <a:rPr lang="en-US" altLang="zh-CN"/>
              <a:pPr/>
              <a:t>45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exercise: what is the result of this expression?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(reduce + 0  (map  (lambda (x) 1) ‘(1 2 3)))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Different ways to define length function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nb-NO" sz="1800"/>
              <a:t>(define (len lst)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nb-NO" sz="1800"/>
              <a:t>	(if (null? lst)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nb-NO" sz="1800"/>
              <a:t>	    0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nb-NO" sz="1800"/>
              <a:t>	    (+ 1 (len (cdr lst)))))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nb-NO" sz="18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nb-NO" sz="1800"/>
              <a:t> (define len ( lambda (lst)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nb-NO" sz="1800"/>
              <a:t>                     (if (null? lst)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nb-NO" sz="1800"/>
              <a:t>                          0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nb-NO" sz="1800"/>
              <a:t>                          (+ 1 (len (cdr lst))))))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nb-NO" sz="18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it-IT" sz="1800"/>
              <a:t>(define len (lambda (lst)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it-IT" sz="1800"/>
              <a:t>                  (reduce + 0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it-IT" sz="1800"/>
              <a:t>                              (map (lambda (x) 1) lst))))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5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5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5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5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B75C2-5A92-5542-9D0C-38AAB64B91C1}" type="slidenum">
              <a:rPr lang="en-US" altLang="zh-CN"/>
              <a:pPr/>
              <a:t>46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order function: apply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takes a function and a list</a:t>
            </a:r>
          </a:p>
          <a:p>
            <a:pPr lvl="1"/>
            <a:r>
              <a:rPr lang="en-US" dirty="0"/>
              <a:t>there must be as many elements in the list as arguments of the function</a:t>
            </a:r>
          </a:p>
          <a:p>
            <a:pPr lvl="1"/>
            <a:r>
              <a:rPr lang="en-US" dirty="0"/>
              <a:t>applies the function with the elements in the list as arguments</a:t>
            </a:r>
          </a:p>
          <a:p>
            <a:pPr lvl="2">
              <a:buFontTx/>
              <a:buNone/>
            </a:pPr>
            <a:r>
              <a:rPr lang="en-US" sz="2000" dirty="0"/>
              <a:t>(apply * '(5 6))			=&gt; 30</a:t>
            </a:r>
          </a:p>
          <a:p>
            <a:pPr lvl="2">
              <a:buFontTx/>
              <a:buNone/>
            </a:pPr>
            <a:r>
              <a:rPr lang="en-US" sz="2000" dirty="0"/>
              <a:t>(apply append '((a b) (c d))</a:t>
            </a:r>
            <a:r>
              <a:rPr lang="en-US" sz="2000" dirty="0" smtClean="0"/>
              <a:t>)	</a:t>
            </a:r>
            <a:r>
              <a:rPr lang="en-US" sz="2000" dirty="0"/>
              <a:t>	=&gt; (a b c d)</a:t>
            </a:r>
            <a:endParaRPr lang="en-US" sz="1600" dirty="0"/>
          </a:p>
          <a:p>
            <a:r>
              <a:rPr lang="en-US" dirty="0"/>
              <a:t>Comparison to </a:t>
            </a:r>
            <a:r>
              <a:rPr lang="en-US" dirty="0" err="1">
                <a:solidFill>
                  <a:srgbClr val="0000FF"/>
                </a:solidFill>
              </a:rPr>
              <a:t>eval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en-US" dirty="0"/>
          </a:p>
          <a:p>
            <a:pPr lvl="2">
              <a:buFontTx/>
              <a:buNone/>
            </a:pPr>
            <a:r>
              <a:rPr lang="en-US" sz="2000" dirty="0"/>
              <a:t>(</a:t>
            </a:r>
            <a:r>
              <a:rPr lang="en-US" sz="2000" dirty="0" err="1"/>
              <a:t>eval</a:t>
            </a:r>
            <a:r>
              <a:rPr lang="en-US" sz="2000" dirty="0"/>
              <a:t> &lt;expression&gt;) </a:t>
            </a:r>
            <a:r>
              <a:rPr lang="en-US" sz="2000" dirty="0">
                <a:solidFill>
                  <a:srgbClr val="0000FF"/>
                </a:solidFill>
              </a:rPr>
              <a:t>or </a:t>
            </a:r>
            <a:r>
              <a:rPr lang="en-US" sz="2000" dirty="0"/>
              <a:t>(</a:t>
            </a:r>
            <a:r>
              <a:rPr lang="en-US" sz="2000" dirty="0" err="1"/>
              <a:t>eval</a:t>
            </a:r>
            <a:r>
              <a:rPr lang="en-US" sz="2000" dirty="0"/>
              <a:t> (&lt;</a:t>
            </a:r>
            <a:r>
              <a:rPr lang="en-US" sz="2000" dirty="0" err="1"/>
              <a:t>func</a:t>
            </a:r>
            <a:r>
              <a:rPr lang="en-US" sz="2000" dirty="0"/>
              <a:t>&gt; &lt;arg1&gt; &lt;arg2&gt;...))</a:t>
            </a:r>
          </a:p>
          <a:p>
            <a:pPr lvl="2">
              <a:buFontTx/>
              <a:buNone/>
            </a:pPr>
            <a:r>
              <a:rPr lang="en-US" sz="2000" dirty="0"/>
              <a:t>(apply &lt;</a:t>
            </a:r>
            <a:r>
              <a:rPr lang="en-US" sz="2000" dirty="0" err="1"/>
              <a:t>func</a:t>
            </a:r>
            <a:r>
              <a:rPr lang="en-US" sz="2000" dirty="0"/>
              <a:t>&gt; (&lt;arg1&gt; &lt;arg2&gt;...))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89A2A-CF6E-964E-ABCE-8BAADF3A6230}" type="slidenum">
              <a:rPr lang="en-US" altLang="zh-CN"/>
              <a:pPr/>
              <a:t>47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order function: compose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Compose</a:t>
            </a:r>
            <a:r>
              <a:rPr lang="en-US"/>
              <a:t> takes two functions as parameters.</a:t>
            </a:r>
          </a:p>
          <a:p>
            <a:pPr>
              <a:lnSpc>
                <a:spcPct val="90000"/>
              </a:lnSpc>
            </a:pPr>
            <a:r>
              <a:rPr lang="en-US"/>
              <a:t>It also returns a function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(define (compose f g)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	(lambda (x)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		(f (g x))))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0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>((compose car cdr) '(1 2 3))	=&gt;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2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/>
              <a:t>((compose (lambda (x) (+ 1 x)) 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/>
              <a:t>                  (lambda (x) (* 2 x)))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/>
              <a:t>    5 )             =&gt;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38-302A-0644-A4BB-D85A0BD5B8FD}" type="slidenum">
              <a:rPr lang="en-US" altLang="zh-CN"/>
              <a:pPr/>
              <a:t>48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1815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reverse function</a:t>
            </a:r>
          </a:p>
        </p:txBody>
      </p:sp>
      <p:sp>
        <p:nvSpPr>
          <p:cNvPr id="51815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/>
              <a:t>(define reverse ( lambda (L)</a:t>
            </a:r>
          </a:p>
          <a:p>
            <a:pPr lvl="1">
              <a:buFont typeface="Arial" charset="0"/>
              <a:buNone/>
            </a:pPr>
            <a:r>
              <a:rPr lang="en-US"/>
              <a:t>			             (if (null? L)</a:t>
            </a:r>
          </a:p>
          <a:p>
            <a:pPr lvl="1">
              <a:buFont typeface="Arial" charset="0"/>
              <a:buNone/>
            </a:pPr>
            <a:r>
              <a:rPr lang="en-US"/>
              <a:t>				'( )</a:t>
            </a:r>
          </a:p>
          <a:p>
            <a:pPr lvl="1">
              <a:buFont typeface="Arial" charset="0"/>
              <a:buNone/>
            </a:pPr>
            <a:r>
              <a:rPr lang="en-US"/>
              <a:t>				(append (reverse (cdr L)) (list (car L))) )))</a:t>
            </a:r>
          </a:p>
          <a:p>
            <a:endParaRPr lang="en-US"/>
          </a:p>
        </p:txBody>
      </p:sp>
      <p:pic>
        <p:nvPicPr>
          <p:cNvPr id="5181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3352800"/>
            <a:ext cx="4062413" cy="33131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8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8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DEFC-4BFD-DC46-AC27-5A15D71290E5}" type="slidenum">
              <a:rPr lang="en-US" altLang="zh-CN"/>
              <a:pPr/>
              <a:t>49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3288" y="990600"/>
            <a:ext cx="7783512" cy="5103813"/>
          </a:xfrm>
        </p:spPr>
        <p:txBody>
          <a:bodyPr/>
          <a:lstStyle/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&gt; ( define ( append L1 L2 )    ; built-in!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    (if  ( null? L1 )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         L2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         ( cons ( car L1 )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                ( append ( cdr L1 ) L2 ) )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  )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>
              <a:latin typeface="Courier New" charset="0"/>
              <a:ea typeface="Times New Roman" charset="0"/>
              <a:cs typeface="Times New Roman" charset="0"/>
            </a:endParaRP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&gt; ( append '( ab bc cd )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           '( de ef fg gh ) ) =&gt;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(ab bc cd de ef fg gh)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 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457200"/>
          </a:xfrm>
          <a:noFill/>
          <a:ln/>
        </p:spPr>
        <p:txBody>
          <a:bodyPr/>
          <a:lstStyle/>
          <a:p>
            <a:r>
              <a:rPr lang="en-US" sz="2600"/>
              <a:t>Append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F805-2C6D-A041-BDA7-599449A7D534}" type="slidenum">
              <a:rPr lang="en-US" altLang="zh-CN"/>
              <a:pPr/>
              <a:t>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80188" cy="304800"/>
          </a:xfrm>
        </p:spPr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Functional programming began in the late 1950s. There were many dialects, starting with LISP 1.5 (1960), through Scheme (1975) to Common LISP (1985).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Lisp(1958)</a:t>
            </a:r>
            <a:r>
              <a:rPr lang="en-US" sz="1800" dirty="0">
                <a:sym typeface="Wingdings" charset="2"/>
              </a:rPr>
              <a:t> scheme(1975)common Lisp(1985)scheme RRS(1998)</a:t>
            </a:r>
            <a:r>
              <a:rPr 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LISP = </a:t>
            </a:r>
            <a:r>
              <a:rPr lang="en-US" sz="1800" dirty="0" err="1"/>
              <a:t>LISt</a:t>
            </a:r>
            <a:r>
              <a:rPr lang="en-US" sz="1800" dirty="0"/>
              <a:t> Processor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Scheme is simpler than Lisp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Scheme specification is about 50 pages, compared to Common Lisp's 1300 page draft standard.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Another category of functional programming languages are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dirty="0"/>
              <a:t>ML(1973) </a:t>
            </a:r>
            <a:r>
              <a:rPr lang="en-US" sz="1800" dirty="0">
                <a:sym typeface="Wingdings" charset="2"/>
              </a:rPr>
              <a:t></a:t>
            </a:r>
            <a:r>
              <a:rPr lang="en-US" sz="1800" dirty="0"/>
              <a:t>Miranda(1982)</a:t>
            </a:r>
            <a:r>
              <a:rPr lang="en-US" sz="1800" dirty="0">
                <a:sym typeface="Wingdings" charset="2"/>
              </a:rPr>
              <a:t></a:t>
            </a:r>
            <a:r>
              <a:rPr lang="en-US" sz="1800" dirty="0"/>
              <a:t> Haskell(1987).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FP IS alive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XSLT also has characteristics of functional programming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MAPREDUCE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Python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tx2"/>
                </a:solidFill>
              </a:rPr>
              <a:t>mathematical basis</a:t>
            </a:r>
            <a:r>
              <a:rPr lang="en-US" sz="2000" dirty="0"/>
              <a:t> of many functional programming languages is 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-calculus. It allows expressions that have functions as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15A0-BF57-1044-8AB6-95E163DDDC5F}" type="slidenum">
              <a:rPr lang="en-US" altLang="zh-CN"/>
              <a:pPr/>
              <a:t>50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990600"/>
            <a:ext cx="7343775" cy="5026025"/>
          </a:xfrm>
        </p:spPr>
        <p:txBody>
          <a:bodyPr/>
          <a:lstStyle/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</a:rPr>
              <a:t>&gt;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</a:rPr>
              <a:t>( define ( numberList? x )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</a:rPr>
              <a:t>  ( cond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</a:rPr>
              <a:t>    ( ( not ( list? x ) ) #f )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</a:rPr>
              <a:t>    ( ( null? x ) #t )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</a:rPr>
              <a:t>    ( ( not ( number? ( car x ) ) ) #f )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</a:rPr>
              <a:t>    ( else ( numberList? ( cdr x ) ) )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</a:rPr>
              <a:t>) )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endParaRPr lang="en-US" b="1">
              <a:latin typeface="Courier New" charset="0"/>
            </a:endParaRP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&gt; ( numberList? ' ( 1 2 3 4 ) )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#t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&gt; ( numberList? ' ( 1 2 3 bad 4 ) )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Courier New" charset="0"/>
                <a:ea typeface="Times New Roman" charset="0"/>
                <a:cs typeface="Times New Roman" charset="0"/>
              </a:rPr>
              <a:t>#f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848600" cy="685800"/>
          </a:xfrm>
          <a:noFill/>
          <a:ln/>
        </p:spPr>
        <p:txBody>
          <a:bodyPr/>
          <a:lstStyle/>
          <a:p>
            <a:r>
              <a:rPr lang="en-US" sz="2600"/>
              <a:t>Number list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1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D8BB1-35A1-5E4C-957E-B245FDBD00C1}" type="slidenum">
              <a:rPr lang="en-US" altLang="zh-CN"/>
              <a:pPr/>
              <a:t>51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Insertion sort example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(define (insert </a:t>
            </a:r>
            <a:r>
              <a:rPr lang="en-US" sz="2000" dirty="0" err="1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   ( if (null? </a:t>
            </a:r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     (list </a:t>
            </a:r>
            <a:r>
              <a:rPr lang="en-US" sz="2000" dirty="0" err="1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     (if (&lt;= </a:t>
            </a:r>
            <a:r>
              <a:rPr lang="en-US" sz="2000" dirty="0" err="1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(car </a:t>
            </a:r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(cons </a:t>
            </a:r>
            <a:r>
              <a:rPr lang="en-US" sz="2000" dirty="0" err="1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(cons (car </a:t>
            </a:r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) (insert </a:t>
            </a:r>
            <a:r>
              <a:rPr lang="en-US" sz="2000" dirty="0" err="1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cdr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))))))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(define (</a:t>
            </a:r>
            <a:r>
              <a:rPr lang="en-US" sz="2000" dirty="0" err="1">
                <a:solidFill>
                  <a:schemeClr val="tx1"/>
                </a:solidFill>
              </a:rPr>
              <a:t>isort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   (if (null? </a:t>
            </a:r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(insert (car </a:t>
            </a:r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) (</a:t>
            </a:r>
            <a:r>
              <a:rPr lang="en-US" sz="2000" dirty="0" err="1">
                <a:solidFill>
                  <a:schemeClr val="tx1"/>
                </a:solidFill>
              </a:rPr>
              <a:t>isort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cdr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)))))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5181600" y="4419600"/>
            <a:ext cx="3352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633413" lvl="1" indent="-188913">
              <a:spcBef>
                <a:spcPct val="40000"/>
              </a:spcBef>
              <a:buFont typeface="Arial" charset="0"/>
              <a:buNone/>
            </a:pPr>
            <a:r>
              <a:rPr lang="en-US" sz="1000" b="1">
                <a:latin typeface="Calibri" charset="0"/>
                <a:ea typeface="ＭＳ Ｐゴシック" charset="-128"/>
              </a:rPr>
              <a:t>Insertion sort in an imperative language</a:t>
            </a:r>
          </a:p>
          <a:p>
            <a:pPr marL="633413" lvl="1" indent="-188913">
              <a:spcBef>
                <a:spcPct val="40000"/>
              </a:spcBef>
              <a:buFont typeface="Arial" charset="0"/>
              <a:buNone/>
            </a:pPr>
            <a:r>
              <a:rPr lang="en-US" sz="1000" b="1">
                <a:latin typeface="Calibri" charset="0"/>
                <a:ea typeface="ＭＳ Ｐゴシック" charset="-128"/>
              </a:rPr>
              <a:t>void</a:t>
            </a:r>
            <a:r>
              <a:rPr lang="en-US" sz="1000">
                <a:latin typeface="Calibri" charset="0"/>
                <a:ea typeface="ＭＳ Ｐゴシック" charset="-128"/>
              </a:rPr>
              <a:t>      isort       (</a:t>
            </a:r>
            <a:r>
              <a:rPr lang="en-US" sz="1000" b="1">
                <a:latin typeface="Calibri" charset="0"/>
                <a:ea typeface="ＭＳ Ｐゴシック" charset="-128"/>
              </a:rPr>
              <a:t>int[ ]</a:t>
            </a:r>
            <a:r>
              <a:rPr lang="en-US" sz="1000">
                <a:latin typeface="Calibri" charset="0"/>
                <a:ea typeface="ＭＳ Ｐゴシック" charset="-128"/>
              </a:rPr>
              <a:t> A) { </a:t>
            </a:r>
          </a:p>
          <a:p>
            <a:pPr marL="633413" lvl="1" indent="-188913">
              <a:spcBef>
                <a:spcPct val="40000"/>
              </a:spcBef>
              <a:buFont typeface="Arial" charset="0"/>
              <a:buNone/>
            </a:pPr>
            <a:r>
              <a:rPr lang="en-US" sz="1000">
                <a:latin typeface="Calibri" charset="0"/>
                <a:ea typeface="ＭＳ Ｐゴシック" charset="-128"/>
              </a:rPr>
              <a:t>	</a:t>
            </a:r>
            <a:r>
              <a:rPr lang="en-US" sz="1000" b="1">
                <a:latin typeface="Calibri" charset="0"/>
                <a:ea typeface="ＭＳ Ｐゴシック" charset="-128"/>
              </a:rPr>
              <a:t>int</a:t>
            </a:r>
            <a:r>
              <a:rPr lang="en-US" sz="1000">
                <a:latin typeface="Calibri" charset="0"/>
                <a:ea typeface="ＭＳ Ｐゴシック" charset="-128"/>
              </a:rPr>
              <a:t> j; </a:t>
            </a:r>
          </a:p>
          <a:p>
            <a:pPr marL="633413" lvl="1" indent="-188913">
              <a:spcBef>
                <a:spcPct val="40000"/>
              </a:spcBef>
              <a:buFont typeface="Arial" charset="0"/>
              <a:buNone/>
            </a:pPr>
            <a:r>
              <a:rPr lang="en-US" sz="1000">
                <a:latin typeface="Calibri" charset="0"/>
                <a:ea typeface="ＭＳ Ｐゴシック" charset="-128"/>
              </a:rPr>
              <a:t>	</a:t>
            </a:r>
            <a:r>
              <a:rPr lang="en-US" sz="1000" b="1">
                <a:latin typeface="Calibri" charset="0"/>
                <a:ea typeface="ＭＳ Ｐゴシック" charset="-128"/>
              </a:rPr>
              <a:t>for</a:t>
            </a:r>
            <a:r>
              <a:rPr lang="en-US" sz="1000">
                <a:latin typeface="Calibri" charset="0"/>
                <a:ea typeface="ＭＳ Ｐゴシック" charset="-128"/>
              </a:rPr>
              <a:t> (</a:t>
            </a:r>
            <a:r>
              <a:rPr lang="en-US" sz="1000" b="1">
                <a:latin typeface="Calibri" charset="0"/>
                <a:ea typeface="ＭＳ Ｐゴシック" charset="-128"/>
              </a:rPr>
              <a:t>int</a:t>
            </a:r>
            <a:r>
              <a:rPr lang="en-US" sz="1000">
                <a:latin typeface="Calibri" charset="0"/>
                <a:ea typeface="ＭＳ Ｐゴシック" charset="-128"/>
              </a:rPr>
              <a:t> i = 1; i &lt; A.length; i++) { </a:t>
            </a:r>
          </a:p>
          <a:p>
            <a:pPr marL="633413" lvl="1" indent="-188913">
              <a:spcBef>
                <a:spcPct val="40000"/>
              </a:spcBef>
              <a:buFont typeface="Arial" charset="0"/>
              <a:buNone/>
            </a:pPr>
            <a:r>
              <a:rPr lang="en-US" sz="1000">
                <a:latin typeface="Calibri" charset="0"/>
                <a:ea typeface="ＭＳ Ｐゴシック" charset="-128"/>
              </a:rPr>
              <a:t>		</a:t>
            </a:r>
            <a:r>
              <a:rPr lang="en-US" sz="1000" b="1">
                <a:latin typeface="Calibri" charset="0"/>
                <a:ea typeface="ＭＳ Ｐゴシック" charset="-128"/>
              </a:rPr>
              <a:t>int</a:t>
            </a:r>
            <a:r>
              <a:rPr lang="en-US" sz="1000">
                <a:latin typeface="Calibri" charset="0"/>
                <a:ea typeface="ＭＳ Ｐゴシック" charset="-128"/>
              </a:rPr>
              <a:t> a = A[i]; </a:t>
            </a:r>
          </a:p>
          <a:p>
            <a:pPr marL="633413" lvl="1" indent="-188913">
              <a:spcBef>
                <a:spcPct val="40000"/>
              </a:spcBef>
              <a:buFont typeface="Arial" charset="0"/>
              <a:buNone/>
            </a:pPr>
            <a:r>
              <a:rPr lang="en-US" sz="1000">
                <a:latin typeface="Calibri" charset="0"/>
                <a:ea typeface="ＭＳ Ｐゴシック" charset="-128"/>
              </a:rPr>
              <a:t>		</a:t>
            </a:r>
            <a:r>
              <a:rPr lang="en-US" sz="1000" b="1">
                <a:latin typeface="Calibri" charset="0"/>
                <a:ea typeface="ＭＳ Ｐゴシック" charset="-128"/>
              </a:rPr>
              <a:t>for</a:t>
            </a:r>
            <a:r>
              <a:rPr lang="en-US" sz="1000">
                <a:latin typeface="Calibri" charset="0"/>
                <a:ea typeface="ＭＳ Ｐゴシック" charset="-128"/>
              </a:rPr>
              <a:t> (j = i -1; j &gt;=0 &amp;&amp; A[j] &gt; a; j- -) </a:t>
            </a:r>
          </a:p>
          <a:p>
            <a:pPr marL="633413" lvl="1" indent="-188913">
              <a:spcBef>
                <a:spcPct val="40000"/>
              </a:spcBef>
              <a:buFont typeface="Arial" charset="0"/>
              <a:buNone/>
            </a:pPr>
            <a:r>
              <a:rPr lang="en-US" sz="1000">
                <a:latin typeface="Calibri" charset="0"/>
                <a:ea typeface="ＭＳ Ｐゴシック" charset="-128"/>
              </a:rPr>
              <a:t>			A[j + 1] = A[j]; </a:t>
            </a:r>
          </a:p>
          <a:p>
            <a:pPr marL="633413" lvl="1" indent="-188913">
              <a:spcBef>
                <a:spcPct val="40000"/>
              </a:spcBef>
              <a:buFont typeface="Arial" charset="0"/>
              <a:buNone/>
            </a:pPr>
            <a:r>
              <a:rPr lang="en-US" sz="1000">
                <a:latin typeface="Calibri" charset="0"/>
                <a:ea typeface="ＭＳ Ｐゴシック" charset="-128"/>
              </a:rPr>
              <a:t>		A[j + 1] = a;</a:t>
            </a:r>
          </a:p>
          <a:p>
            <a:pPr marL="633413" lvl="1" indent="-188913">
              <a:spcBef>
                <a:spcPct val="40000"/>
              </a:spcBef>
              <a:buFont typeface="Arial" charset="0"/>
              <a:buNone/>
            </a:pPr>
            <a:r>
              <a:rPr lang="en-US" sz="1000">
                <a:latin typeface="Calibri" charset="0"/>
                <a:ea typeface="ＭＳ Ｐゴシック" charset="-128"/>
              </a:rPr>
              <a:t>	 } </a:t>
            </a:r>
          </a:p>
          <a:p>
            <a:pPr marL="633413" lvl="1" indent="-188913">
              <a:spcBef>
                <a:spcPct val="40000"/>
              </a:spcBef>
              <a:buFont typeface="Arial" charset="0"/>
              <a:buNone/>
            </a:pPr>
            <a:r>
              <a:rPr lang="en-US" sz="1000">
                <a:latin typeface="Calibri" charset="0"/>
                <a:ea typeface="ＭＳ Ｐゴシック" charset="-128"/>
              </a:rPr>
              <a:t>} </a:t>
            </a:r>
          </a:p>
          <a:p>
            <a:pPr marL="236538" indent="-236538">
              <a:spcBef>
                <a:spcPct val="70000"/>
              </a:spcBef>
              <a:buSzPct val="115000"/>
              <a:buFontTx/>
              <a:buChar char="•"/>
            </a:pPr>
            <a:endParaRPr lang="en-US" sz="1200">
              <a:solidFill>
                <a:srgbClr val="663300"/>
              </a:solidFill>
              <a:latin typeface="Calibri" charset="0"/>
            </a:endParaRPr>
          </a:p>
        </p:txBody>
      </p:sp>
      <p:pic>
        <p:nvPicPr>
          <p:cNvPr id="8" name="Insertion-sort-example-300px.gif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76800" y="1066800"/>
            <a:ext cx="3810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1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4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state: q0 </a:t>
            </a:r>
          </a:p>
          <a:p>
            <a:r>
              <a:rPr lang="en-US" dirty="0" smtClean="0"/>
              <a:t>Transitions </a:t>
            </a:r>
          </a:p>
          <a:p>
            <a:pPr lvl="1">
              <a:buNone/>
            </a:pPr>
            <a:r>
              <a:rPr lang="en-US" dirty="0" smtClean="0"/>
              <a:t>    ((q0 0) q2)   ((q0 1) q1)   ((q1 0) q3)   ((q1 1) q0)</a:t>
            </a:r>
          </a:p>
          <a:p>
            <a:pPr lvl="1">
              <a:buNone/>
            </a:pPr>
            <a:r>
              <a:rPr lang="en-US" dirty="0" smtClean="0"/>
              <a:t>    ((q2 0) q0)   ((q2 1) q3)   ((q3 0) q1)   ((q3 1) q2)</a:t>
            </a:r>
          </a:p>
          <a:p>
            <a:r>
              <a:rPr lang="en-US" dirty="0" smtClean="0"/>
              <a:t> Final state: q0</a:t>
            </a:r>
          </a:p>
          <a:p>
            <a:r>
              <a:rPr lang="en-US" dirty="0" smtClean="0"/>
              <a:t>DFA </a:t>
            </a:r>
          </a:p>
          <a:p>
            <a:pPr lvl="1">
              <a:buNone/>
            </a:pPr>
            <a:r>
              <a:rPr lang="en-US" dirty="0" smtClean="0"/>
              <a:t>'(q0</a:t>
            </a:r>
          </a:p>
          <a:p>
            <a:pPr lvl="1">
              <a:buNone/>
            </a:pPr>
            <a:r>
              <a:rPr lang="en-US" dirty="0" smtClean="0"/>
              <a:t> (((q0 0) q2) ((q0 1) q1) ((q1 0) q3) ((q1 1) q0)</a:t>
            </a:r>
          </a:p>
          <a:p>
            <a:pPr lvl="1">
              <a:buNone/>
            </a:pPr>
            <a:r>
              <a:rPr lang="en-US" dirty="0" smtClean="0"/>
              <a:t>((q2 0) q0) ((q2 1) q3) ((q3 0) q1) ((q3 1) q2))</a:t>
            </a:r>
          </a:p>
          <a:p>
            <a:pPr lvl="1">
              <a:buNone/>
            </a:pPr>
            <a:r>
              <a:rPr lang="en-US" dirty="0" smtClean="0"/>
              <a:t>(q0))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97AA-DFA3-F144-814B-7FC3C682A31E}" type="slidenum">
              <a:rPr lang="en-US" altLang="zh-CN" smtClean="0"/>
              <a:pPr/>
              <a:t>52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move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97AA-DFA3-F144-814B-7FC3C682A31E}" type="slidenum">
              <a:rPr lang="en-US" altLang="zh-CN" smtClean="0"/>
              <a:pPr/>
              <a:t>53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09600" y="990600"/>
            <a:ext cx="8382000" cy="5257800"/>
          </a:xfrm>
        </p:spPr>
        <p:txBody>
          <a:bodyPr/>
          <a:lstStyle/>
          <a:p>
            <a:pPr lvl="1">
              <a:buNone/>
            </a:pPr>
            <a:r>
              <a:rPr lang="en-US" sz="1600" dirty="0" smtClean="0"/>
              <a:t>(define move</a:t>
            </a:r>
          </a:p>
          <a:p>
            <a:pPr lvl="1">
              <a:buNone/>
            </a:pPr>
            <a:r>
              <a:rPr lang="en-US" sz="1600" dirty="0" smtClean="0"/>
              <a:t>  (lambda (</a:t>
            </a:r>
            <a:r>
              <a:rPr lang="en-US" sz="1600" dirty="0" err="1" smtClean="0"/>
              <a:t>dfa</a:t>
            </a:r>
            <a:r>
              <a:rPr lang="en-US" sz="1600" dirty="0" smtClean="0"/>
              <a:t> symbol)</a:t>
            </a:r>
          </a:p>
          <a:p>
            <a:pPr lvl="1">
              <a:buNone/>
            </a:pPr>
            <a:r>
              <a:rPr lang="en-US" sz="1600" dirty="0" smtClean="0"/>
              <a:t>    (let ((</a:t>
            </a:r>
            <a:r>
              <a:rPr lang="en-US" sz="1600" dirty="0" err="1" smtClean="0"/>
              <a:t>curstate</a:t>
            </a:r>
            <a:r>
              <a:rPr lang="en-US" sz="1600" dirty="0" smtClean="0"/>
              <a:t> (car </a:t>
            </a:r>
            <a:r>
              <a:rPr lang="en-US" sz="1600" dirty="0" err="1" smtClean="0"/>
              <a:t>dfa</a:t>
            </a:r>
            <a:r>
              <a:rPr lang="en-US" sz="1600" dirty="0" smtClean="0"/>
              <a:t>)) (trans (</a:t>
            </a:r>
            <a:r>
              <a:rPr lang="en-US" sz="1600" dirty="0" err="1" smtClean="0"/>
              <a:t>cadr</a:t>
            </a:r>
            <a:r>
              <a:rPr lang="en-US" sz="1600" dirty="0" smtClean="0"/>
              <a:t> </a:t>
            </a:r>
            <a:r>
              <a:rPr lang="en-US" sz="1600" dirty="0" err="1" smtClean="0"/>
              <a:t>dfa</a:t>
            </a:r>
            <a:r>
              <a:rPr lang="en-US" sz="1600" dirty="0" smtClean="0"/>
              <a:t>)) </a:t>
            </a:r>
          </a:p>
          <a:p>
            <a:pPr lvl="1">
              <a:buNone/>
            </a:pPr>
            <a:r>
              <a:rPr lang="en-US" sz="1600" dirty="0" smtClean="0"/>
              <a:t>          (finals (</a:t>
            </a:r>
            <a:r>
              <a:rPr lang="en-US" sz="1600" dirty="0" err="1" smtClean="0"/>
              <a:t>caddr</a:t>
            </a:r>
            <a:r>
              <a:rPr lang="en-US" sz="1600" dirty="0" smtClean="0"/>
              <a:t> </a:t>
            </a:r>
            <a:r>
              <a:rPr lang="en-US" sz="1600" dirty="0" err="1" smtClean="0"/>
              <a:t>dfa</a:t>
            </a:r>
            <a:r>
              <a:rPr lang="en-US" sz="1600" dirty="0" smtClean="0"/>
              <a:t>)))</a:t>
            </a:r>
          </a:p>
          <a:p>
            <a:pPr lvl="1">
              <a:buNone/>
            </a:pPr>
            <a:r>
              <a:rPr lang="en-US" sz="1600" dirty="0" smtClean="0"/>
              <a:t>      (list</a:t>
            </a:r>
          </a:p>
          <a:p>
            <a:pPr lvl="1">
              <a:buNone/>
            </a:pP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0000FF"/>
                </a:solidFill>
              </a:rPr>
              <a:t>(if (</a:t>
            </a:r>
            <a:r>
              <a:rPr lang="en-US" sz="1600" dirty="0" err="1" smtClean="0">
                <a:solidFill>
                  <a:srgbClr val="0000FF"/>
                </a:solidFill>
              </a:rPr>
              <a:t>eq</a:t>
            </a:r>
            <a:r>
              <a:rPr lang="en-US" sz="1600" dirty="0" smtClean="0">
                <a:solidFill>
                  <a:srgbClr val="0000FF"/>
                </a:solidFill>
              </a:rPr>
              <a:t>? </a:t>
            </a:r>
            <a:r>
              <a:rPr lang="en-US" sz="1600" dirty="0" err="1" smtClean="0">
                <a:solidFill>
                  <a:srgbClr val="0000FF"/>
                </a:solidFill>
              </a:rPr>
              <a:t>curstate</a:t>
            </a:r>
            <a:r>
              <a:rPr lang="en-US" sz="1600" dirty="0" smtClean="0">
                <a:solidFill>
                  <a:srgbClr val="0000FF"/>
                </a:solidFill>
              </a:rPr>
              <a:t> 'error)   		;get the next state or ‘error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	       'error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	       (let ((pair (assoc (list </a:t>
            </a:r>
            <a:r>
              <a:rPr lang="en-US" sz="1600" dirty="0" err="1" smtClean="0">
                <a:solidFill>
                  <a:srgbClr val="0000FF"/>
                </a:solidFill>
              </a:rPr>
              <a:t>curstate</a:t>
            </a:r>
            <a:r>
              <a:rPr lang="en-US" sz="1600" dirty="0" smtClean="0">
                <a:solidFill>
                  <a:srgbClr val="0000FF"/>
                </a:solidFill>
              </a:rPr>
              <a:t> symbol)  trans)))   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				; pair is the next state, say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((q0,0),  q2), or false when not found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	         (if pair (</a:t>
            </a:r>
            <a:r>
              <a:rPr lang="en-US" sz="1600" dirty="0" err="1" smtClean="0">
                <a:solidFill>
                  <a:srgbClr val="0000FF"/>
                </a:solidFill>
              </a:rPr>
              <a:t>cadr</a:t>
            </a:r>
            <a:r>
              <a:rPr lang="en-US" sz="1600" dirty="0" smtClean="0">
                <a:solidFill>
                  <a:srgbClr val="0000FF"/>
                </a:solidFill>
              </a:rPr>
              <a:t> pair) 'error)))                                      ;  </a:t>
            </a:r>
            <a:r>
              <a:rPr lang="en-US" sz="1600" dirty="0" err="1" smtClean="0">
                <a:solidFill>
                  <a:srgbClr val="0000FF"/>
                </a:solidFill>
              </a:rPr>
              <a:t>boolean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cond</a:t>
            </a:r>
            <a:r>
              <a:rPr lang="en-US" sz="1600" dirty="0" smtClean="0">
                <a:solidFill>
                  <a:srgbClr val="0000FF"/>
                </a:solidFill>
              </a:rPr>
              <a:t> is true if not false</a:t>
            </a:r>
          </a:p>
          <a:p>
            <a:pPr lvl="1">
              <a:buNone/>
            </a:pPr>
            <a:r>
              <a:rPr lang="en-US" sz="1600" dirty="0" smtClean="0"/>
              <a:t>       trans</a:t>
            </a:r>
          </a:p>
          <a:p>
            <a:pPr lvl="1">
              <a:buNone/>
            </a:pPr>
            <a:r>
              <a:rPr lang="en-US" sz="1600" dirty="0" smtClean="0"/>
              <a:t>       finals))))</a:t>
            </a:r>
          </a:p>
          <a:p>
            <a:r>
              <a:rPr lang="en-US" sz="1800" dirty="0" err="1" smtClean="0"/>
              <a:t>cadr</a:t>
            </a:r>
            <a:r>
              <a:rPr lang="en-US" sz="1800" dirty="0" smtClean="0"/>
              <a:t>:  car and </a:t>
            </a:r>
            <a:r>
              <a:rPr lang="en-US" sz="1800" dirty="0" err="1" smtClean="0"/>
              <a:t>cdr</a:t>
            </a:r>
            <a:r>
              <a:rPr lang="en-US" sz="1800" dirty="0" smtClean="0"/>
              <a:t>. Second element</a:t>
            </a:r>
          </a:p>
          <a:p>
            <a:r>
              <a:rPr lang="en-US" sz="1800" dirty="0" err="1" smtClean="0"/>
              <a:t>caddr</a:t>
            </a:r>
            <a:r>
              <a:rPr lang="en-US" sz="1800" dirty="0" smtClean="0"/>
              <a:t>: third element</a:t>
            </a:r>
          </a:p>
          <a:p>
            <a:r>
              <a:rPr lang="en-US" sz="1800" dirty="0" smtClean="0"/>
              <a:t>assoc: search an element in an association list</a:t>
            </a:r>
          </a:p>
          <a:p>
            <a:endParaRPr lang="en-US" sz="18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334000" y="1143000"/>
            <a:ext cx="3505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6213" indent="-188913">
              <a:spcBef>
                <a:spcPct val="40000"/>
              </a:spcBef>
              <a:buFont typeface="Arial" charset="0"/>
              <a:buNone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'(q0</a:t>
            </a:r>
          </a:p>
          <a:p>
            <a:pPr marL="176213" indent="-188913">
              <a:spcBef>
                <a:spcPct val="40000"/>
              </a:spcBef>
              <a:buFont typeface="Arial" charset="0"/>
              <a:buNone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(((q0 0) q2) ((q0 1) q1) ((q1 0) q3) ((q1 1) q0)</a:t>
            </a:r>
          </a:p>
          <a:p>
            <a:pPr marL="176213" indent="-188913">
              <a:spcBef>
                <a:spcPct val="40000"/>
              </a:spcBef>
              <a:buFont typeface="Arial" charset="0"/>
              <a:buNone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((q2 0) q0) ((q2 1) q3) ((q3 0) q1) ((q3 1) q2))</a:t>
            </a:r>
          </a:p>
          <a:p>
            <a:pPr marL="176213" indent="-188913">
              <a:spcBef>
                <a:spcPct val="40000"/>
              </a:spcBef>
              <a:buFont typeface="Arial" charset="0"/>
              <a:buNone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(q0))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5257800"/>
          </a:xfrm>
        </p:spPr>
        <p:txBody>
          <a:bodyPr/>
          <a:lstStyle/>
          <a:p>
            <a:r>
              <a:rPr lang="en-US" sz="2200" dirty="0" smtClean="0"/>
              <a:t>assoc:  search  an association list (table)</a:t>
            </a:r>
          </a:p>
          <a:p>
            <a:pPr lvl="1"/>
            <a:r>
              <a:rPr lang="en-US" sz="1800" dirty="0" smtClean="0"/>
              <a:t>An association list is a list of lists. </a:t>
            </a:r>
          </a:p>
          <a:p>
            <a:pPr lvl="1"/>
            <a:r>
              <a:rPr lang="en-US" sz="1800" dirty="0" smtClean="0"/>
              <a:t>Each </a:t>
            </a:r>
            <a:r>
              <a:rPr lang="en-US" sz="1800" dirty="0" err="1" smtClean="0"/>
              <a:t>sublist</a:t>
            </a:r>
            <a:r>
              <a:rPr lang="en-US" sz="1800" dirty="0" smtClean="0"/>
              <a:t> represents an association between a key and a list of values. </a:t>
            </a:r>
          </a:p>
          <a:p>
            <a:r>
              <a:rPr lang="en-US" sz="2200" dirty="0" smtClean="0"/>
              <a:t>Examples</a:t>
            </a:r>
          </a:p>
          <a:p>
            <a:pPr lvl="1"/>
            <a:r>
              <a:rPr lang="en-US" sz="1400" dirty="0" smtClean="0"/>
              <a:t>Scheme&gt;(assoc '</a:t>
            </a:r>
            <a:r>
              <a:rPr lang="en-US" sz="1400" dirty="0" err="1" smtClean="0"/>
              <a:t>julie</a:t>
            </a:r>
            <a:r>
              <a:rPr lang="en-US" sz="1400" dirty="0" smtClean="0"/>
              <a:t> '((</a:t>
            </a:r>
            <a:r>
              <a:rPr lang="en-US" sz="1400" dirty="0" err="1" smtClean="0"/>
              <a:t>paul</a:t>
            </a:r>
            <a:r>
              <a:rPr lang="en-US" sz="1400" dirty="0" smtClean="0"/>
              <a:t> august 22) (</a:t>
            </a:r>
            <a:r>
              <a:rPr lang="en-US" sz="1400" dirty="0" err="1" smtClean="0"/>
              <a:t>julie</a:t>
            </a:r>
            <a:r>
              <a:rPr lang="en-US" sz="1400" dirty="0" smtClean="0"/>
              <a:t> </a:t>
            </a:r>
            <a:r>
              <a:rPr lang="en-US" sz="1400" dirty="0" err="1" smtClean="0"/>
              <a:t>feb</a:t>
            </a:r>
            <a:r>
              <a:rPr lang="en-US" sz="1400" dirty="0" smtClean="0"/>
              <a:t> 9) (</a:t>
            </a:r>
            <a:r>
              <a:rPr lang="en-US" sz="1400" dirty="0" err="1" smtClean="0"/>
              <a:t>veronique</a:t>
            </a:r>
            <a:r>
              <a:rPr lang="en-US" sz="1400" dirty="0" smtClean="0"/>
              <a:t> march 28)))</a:t>
            </a:r>
          </a:p>
          <a:p>
            <a:pPr lvl="2"/>
            <a:r>
              <a:rPr lang="en-US" sz="1600" dirty="0" smtClean="0"/>
              <a:t>(</a:t>
            </a:r>
            <a:r>
              <a:rPr lang="en-US" sz="1600" dirty="0" err="1" smtClean="0"/>
              <a:t>julie</a:t>
            </a:r>
            <a:r>
              <a:rPr lang="en-US" sz="1600" dirty="0" smtClean="0"/>
              <a:t> </a:t>
            </a:r>
            <a:r>
              <a:rPr lang="en-US" sz="1600" dirty="0" err="1" smtClean="0"/>
              <a:t>feb</a:t>
            </a:r>
            <a:r>
              <a:rPr lang="en-US" sz="1600" dirty="0" smtClean="0"/>
              <a:t> 9)</a:t>
            </a:r>
            <a:endParaRPr lang="en-US" sz="1800" dirty="0" smtClean="0"/>
          </a:p>
          <a:p>
            <a:pPr lvl="1"/>
            <a:r>
              <a:rPr lang="en-US" sz="1800" dirty="0" smtClean="0"/>
              <a:t>Scheme&gt;(assoc 'key2 '((key1 val1) (key2 val2) (key0 val0)))</a:t>
            </a:r>
          </a:p>
          <a:p>
            <a:pPr lvl="2"/>
            <a:r>
              <a:rPr lang="en-US" sz="1600" dirty="0" smtClean="0"/>
              <a:t>(key2 val2)</a:t>
            </a:r>
            <a:endParaRPr lang="en-US" sz="1800" dirty="0" smtClean="0"/>
          </a:p>
          <a:p>
            <a:pPr lvl="1"/>
            <a:r>
              <a:rPr lang="en-US" sz="1800" dirty="0" smtClean="0"/>
              <a:t>Scheme&gt;(assoc '(</a:t>
            </a:r>
            <a:r>
              <a:rPr lang="en-US" sz="1800" dirty="0" err="1" smtClean="0"/>
              <a:t>feb</a:t>
            </a:r>
            <a:r>
              <a:rPr lang="en-US" sz="1800" dirty="0" smtClean="0"/>
              <a:t> 9) '(((</a:t>
            </a:r>
            <a:r>
              <a:rPr lang="en-US" sz="1800" dirty="0" err="1" smtClean="0"/>
              <a:t>aug</a:t>
            </a:r>
            <a:r>
              <a:rPr lang="en-US" sz="1800" dirty="0" smtClean="0"/>
              <a:t> 1) </a:t>
            </a:r>
            <a:r>
              <a:rPr lang="en-US" sz="1800" dirty="0" err="1" smtClean="0"/>
              <a:t>maggie</a:t>
            </a:r>
            <a:r>
              <a:rPr lang="en-US" sz="1800" dirty="0" smtClean="0"/>
              <a:t> </a:t>
            </a:r>
            <a:r>
              <a:rPr lang="en-US" sz="1800" dirty="0" err="1" smtClean="0"/>
              <a:t>phil</a:t>
            </a:r>
            <a:r>
              <a:rPr lang="en-US" sz="1800" dirty="0" smtClean="0"/>
              <a:t>) ((</a:t>
            </a:r>
            <a:r>
              <a:rPr lang="en-US" sz="1800" dirty="0" err="1" smtClean="0"/>
              <a:t>feb</a:t>
            </a:r>
            <a:r>
              <a:rPr lang="en-US" sz="1800" dirty="0" smtClean="0"/>
              <a:t> 9) </a:t>
            </a:r>
            <a:r>
              <a:rPr lang="en-US" sz="1800" dirty="0" err="1" smtClean="0"/>
              <a:t>jim</a:t>
            </a:r>
            <a:r>
              <a:rPr lang="en-US" sz="1800" dirty="0" smtClean="0"/>
              <a:t> </a:t>
            </a:r>
            <a:r>
              <a:rPr lang="en-US" sz="1800" dirty="0" err="1" smtClean="0"/>
              <a:t>heloise</a:t>
            </a:r>
            <a:r>
              <a:rPr lang="en-US" sz="1800" dirty="0" smtClean="0"/>
              <a:t>) ((</a:t>
            </a:r>
            <a:r>
              <a:rPr lang="en-US" sz="1800" dirty="0" err="1" smtClean="0"/>
              <a:t>jan</a:t>
            </a:r>
            <a:r>
              <a:rPr lang="en-US" sz="1800" dirty="0" smtClean="0"/>
              <a:t> 6) </a:t>
            </a:r>
            <a:r>
              <a:rPr lang="en-US" sz="1800" dirty="0" err="1" smtClean="0"/>
              <a:t>declan</a:t>
            </a:r>
            <a:r>
              <a:rPr lang="en-US" sz="1800" dirty="0" smtClean="0"/>
              <a:t>)))</a:t>
            </a:r>
          </a:p>
          <a:p>
            <a:pPr lvl="1"/>
            <a:r>
              <a:rPr lang="en-US" sz="1800" dirty="0" smtClean="0"/>
              <a:t>((</a:t>
            </a:r>
            <a:r>
              <a:rPr lang="en-US" sz="1800" dirty="0" err="1" smtClean="0"/>
              <a:t>feb</a:t>
            </a:r>
            <a:r>
              <a:rPr lang="en-US" sz="1800" dirty="0" smtClean="0"/>
              <a:t> 9) </a:t>
            </a:r>
            <a:r>
              <a:rPr lang="en-US" sz="1800" dirty="0" err="1" smtClean="0"/>
              <a:t>jim</a:t>
            </a:r>
            <a:r>
              <a:rPr lang="en-US" sz="1800" dirty="0" smtClean="0"/>
              <a:t> </a:t>
            </a:r>
            <a:r>
              <a:rPr lang="en-US" sz="1800" dirty="0" err="1" smtClean="0"/>
              <a:t>heloise</a:t>
            </a:r>
            <a:r>
              <a:rPr lang="en-US" sz="1800" dirty="0" smtClean="0"/>
              <a:t>)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(assoc (list </a:t>
            </a:r>
            <a:r>
              <a:rPr lang="en-US" sz="1800" dirty="0" err="1" smtClean="0"/>
              <a:t>curstate</a:t>
            </a:r>
            <a:r>
              <a:rPr lang="en-US" sz="1800" dirty="0" smtClean="0"/>
              <a:t> symbol) trans) </a:t>
            </a:r>
          </a:p>
          <a:p>
            <a:pPr lvl="1"/>
            <a:r>
              <a:rPr lang="en-US" sz="1800" dirty="0" smtClean="0"/>
              <a:t>(assoc ‘(q0 0) trans)  </a:t>
            </a:r>
            <a:r>
              <a:rPr lang="en-US" sz="1800" dirty="0" err="1" smtClean="0">
                <a:sym typeface="Wingdings"/>
              </a:rPr>
              <a:t>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smtClean="0"/>
              <a:t>((q0,0),  q2)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97AA-DFA3-F144-814B-7FC3C682A31E}" type="slidenum">
              <a:rPr lang="en-US" altLang="zh-CN" smtClean="0"/>
              <a:pPr/>
              <a:t>54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077200" cy="5257800"/>
          </a:xfrm>
        </p:spPr>
        <p:txBody>
          <a:bodyPr/>
          <a:lstStyle/>
          <a:p>
            <a:pPr lvl="1">
              <a:buNone/>
            </a:pPr>
            <a:r>
              <a:rPr lang="en-US" sz="1600" dirty="0" smtClean="0"/>
              <a:t>(define simulate</a:t>
            </a:r>
          </a:p>
          <a:p>
            <a:pPr lvl="1">
              <a:buNone/>
            </a:pPr>
            <a:r>
              <a:rPr lang="en-US" sz="1600" dirty="0" smtClean="0"/>
              <a:t>  (lambda (</a:t>
            </a:r>
            <a:r>
              <a:rPr lang="en-US" sz="1600" dirty="0" err="1" smtClean="0"/>
              <a:t>dfa</a:t>
            </a:r>
            <a:r>
              <a:rPr lang="en-US" sz="1600" dirty="0" smtClean="0"/>
              <a:t> input)</a:t>
            </a:r>
          </a:p>
          <a:p>
            <a:pPr lvl="1">
              <a:buNone/>
            </a:pPr>
            <a:r>
              <a:rPr lang="en-US" sz="1600" dirty="0" smtClean="0"/>
              <a:t>    (cons (car </a:t>
            </a:r>
            <a:r>
              <a:rPr lang="en-US" sz="1600" dirty="0" err="1" smtClean="0"/>
              <a:t>dfa</a:t>
            </a:r>
            <a:r>
              <a:rPr lang="en-US" sz="1600" dirty="0" smtClean="0"/>
              <a:t>)</a:t>
            </a:r>
          </a:p>
          <a:p>
            <a:pPr lvl="1">
              <a:buNone/>
            </a:pPr>
            <a:r>
              <a:rPr lang="en-US" sz="1600" dirty="0" smtClean="0"/>
              <a:t>	  (if (null? input)</a:t>
            </a:r>
          </a:p>
          <a:p>
            <a:pPr lvl="1">
              <a:buNone/>
            </a:pPr>
            <a:r>
              <a:rPr lang="en-US" sz="1600" dirty="0" smtClean="0"/>
              <a:t>	      (if (</a:t>
            </a:r>
            <a:r>
              <a:rPr lang="en-US" sz="1600" dirty="0" err="1" smtClean="0"/>
              <a:t>infinal</a:t>
            </a:r>
            <a:r>
              <a:rPr lang="en-US" sz="1600" dirty="0" smtClean="0"/>
              <a:t>? </a:t>
            </a:r>
            <a:r>
              <a:rPr lang="en-US" sz="1600" dirty="0" err="1" smtClean="0"/>
              <a:t>dfa</a:t>
            </a:r>
            <a:r>
              <a:rPr lang="en-US" sz="1600" dirty="0" smtClean="0"/>
              <a:t>) '(accept) '(reject))</a:t>
            </a:r>
          </a:p>
          <a:p>
            <a:pPr lvl="1">
              <a:buNone/>
            </a:pPr>
            <a:r>
              <a:rPr lang="en-US" sz="1600" dirty="0" smtClean="0"/>
              <a:t>	      (simulate (move </a:t>
            </a:r>
            <a:r>
              <a:rPr lang="en-US" sz="1600" dirty="0" err="1" smtClean="0"/>
              <a:t>dfa</a:t>
            </a:r>
            <a:r>
              <a:rPr lang="en-US" sz="1600" dirty="0" smtClean="0"/>
              <a:t> (car input)) (</a:t>
            </a:r>
            <a:r>
              <a:rPr lang="en-US" sz="1600" dirty="0" err="1" smtClean="0"/>
              <a:t>cdr</a:t>
            </a:r>
            <a:r>
              <a:rPr lang="en-US" sz="1600" dirty="0" smtClean="0"/>
              <a:t> input))))))</a:t>
            </a:r>
          </a:p>
          <a:p>
            <a:r>
              <a:rPr lang="en-US" sz="1800" dirty="0" smtClean="0"/>
              <a:t>Run the program</a:t>
            </a:r>
          </a:p>
          <a:p>
            <a:pPr lvl="1">
              <a:buNone/>
            </a:pPr>
            <a:r>
              <a:rPr lang="en-US" sz="1600" dirty="0" smtClean="0"/>
              <a:t>(simulate</a:t>
            </a:r>
          </a:p>
          <a:p>
            <a:pPr lvl="1">
              <a:buNone/>
            </a:pPr>
            <a:r>
              <a:rPr lang="en-US" sz="1600" dirty="0" smtClean="0"/>
              <a:t> '(q0</a:t>
            </a:r>
          </a:p>
          <a:p>
            <a:pPr lvl="1">
              <a:buNone/>
            </a:pPr>
            <a:r>
              <a:rPr lang="en-US" sz="1600" dirty="0" smtClean="0"/>
              <a:t>   (((q0 0) q2) ((q0 1) q1) ((q1 0) q3) ((q1 1) q0)</a:t>
            </a:r>
          </a:p>
          <a:p>
            <a:pPr lvl="1">
              <a:buNone/>
            </a:pPr>
            <a:r>
              <a:rPr lang="en-US" sz="1600" dirty="0" smtClean="0"/>
              <a:t>    ((q2 0) q0) ((q2 1) q3) ((q3 0) q1) ((q3 1) q2))</a:t>
            </a:r>
          </a:p>
          <a:p>
            <a:pPr lvl="1">
              <a:buNone/>
            </a:pPr>
            <a:r>
              <a:rPr lang="en-US" sz="1600" dirty="0" smtClean="0"/>
              <a:t>   (q0))</a:t>
            </a:r>
          </a:p>
          <a:p>
            <a:pPr lvl="1">
              <a:buNone/>
            </a:pPr>
            <a:r>
              <a:rPr lang="en-US" sz="1600" dirty="0" smtClean="0"/>
              <a:t>'(0 1 0 0 1 0))</a:t>
            </a:r>
          </a:p>
          <a:p>
            <a:r>
              <a:rPr lang="en-US" sz="1800" dirty="0" smtClean="0"/>
              <a:t>Output: the trace of the states and ‘accept’ or ‘reject’</a:t>
            </a:r>
          </a:p>
          <a:p>
            <a:pPr lvl="1">
              <a:buNone/>
            </a:pPr>
            <a:r>
              <a:rPr lang="en-US" sz="1600" dirty="0" smtClean="0"/>
              <a:t>(q0 q2 q3 q1 q3 q2 q0 accept)</a:t>
            </a:r>
          </a:p>
          <a:p>
            <a:pPr lvl="1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97AA-DFA3-F144-814B-7FC3C682A31E}" type="slidenum">
              <a:rPr lang="en-US" altLang="zh-CN" smtClean="0"/>
              <a:pPr/>
              <a:t>55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infinal</a:t>
            </a:r>
            <a:r>
              <a:rPr lang="en-US" dirty="0" smtClean="0"/>
              <a:t> state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1800" dirty="0" smtClean="0"/>
              <a:t>(define </a:t>
            </a:r>
            <a:r>
              <a:rPr lang="en-US" sz="1800" dirty="0" err="1" smtClean="0"/>
              <a:t>infinal</a:t>
            </a:r>
            <a:r>
              <a:rPr lang="en-US" sz="1800" dirty="0" smtClean="0"/>
              <a:t>?</a:t>
            </a:r>
          </a:p>
          <a:p>
            <a:pPr lvl="1">
              <a:buNone/>
            </a:pPr>
            <a:r>
              <a:rPr lang="en-US" sz="1800" dirty="0" smtClean="0"/>
              <a:t>     (lambda (</a:t>
            </a:r>
            <a:r>
              <a:rPr lang="en-US" sz="1800" dirty="0" err="1" smtClean="0"/>
              <a:t>dfa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smtClean="0"/>
              <a:t>       (</a:t>
            </a:r>
            <a:r>
              <a:rPr lang="en-US" sz="1800" dirty="0" err="1" smtClean="0"/>
              <a:t>memq</a:t>
            </a:r>
            <a:r>
              <a:rPr lang="en-US" sz="1800" dirty="0" smtClean="0"/>
              <a:t> (car </a:t>
            </a:r>
            <a:r>
              <a:rPr lang="en-US" sz="1800" dirty="0" err="1" smtClean="0"/>
              <a:t>dfa</a:t>
            </a:r>
            <a:r>
              <a:rPr lang="en-US" sz="1800" dirty="0" smtClean="0"/>
              <a:t>) (</a:t>
            </a:r>
            <a:r>
              <a:rPr lang="en-US" sz="1800" dirty="0" err="1" smtClean="0"/>
              <a:t>caddr</a:t>
            </a:r>
            <a:r>
              <a:rPr lang="en-US" sz="1800" dirty="0" smtClean="0"/>
              <a:t> </a:t>
            </a:r>
            <a:r>
              <a:rPr lang="en-US" sz="1800" dirty="0" err="1" smtClean="0"/>
              <a:t>dfa</a:t>
            </a:r>
            <a:r>
              <a:rPr lang="en-US" sz="1800" dirty="0" smtClean="0"/>
              <a:t>))))</a:t>
            </a:r>
          </a:p>
          <a:p>
            <a:r>
              <a:rPr lang="en-US" sz="2000" dirty="0" err="1" smtClean="0"/>
              <a:t>dfa</a:t>
            </a:r>
            <a:endParaRPr lang="en-US" sz="2000" dirty="0" smtClean="0"/>
          </a:p>
          <a:p>
            <a:pPr lvl="1">
              <a:buNone/>
            </a:pPr>
            <a:r>
              <a:rPr lang="en-US" sz="1400" dirty="0" smtClean="0"/>
              <a:t>'(q0</a:t>
            </a:r>
          </a:p>
          <a:p>
            <a:pPr lvl="1">
              <a:buNone/>
            </a:pPr>
            <a:r>
              <a:rPr lang="en-US" sz="1400" dirty="0" smtClean="0"/>
              <a:t>   (((q0 0) q2) ((q0 1) q1) ((q1 0) q3) ((q1 1) q0)</a:t>
            </a:r>
          </a:p>
          <a:p>
            <a:pPr lvl="1">
              <a:buNone/>
            </a:pPr>
            <a:r>
              <a:rPr lang="en-US" sz="1400" dirty="0" smtClean="0"/>
              <a:t>    ((q2 0) q0) ((q2 1) q3) ((q3 0) q1) ((q3 1) q2))</a:t>
            </a:r>
          </a:p>
          <a:p>
            <a:pPr lvl="1">
              <a:buNone/>
            </a:pPr>
            <a:r>
              <a:rPr lang="en-US" sz="1400" dirty="0" smtClean="0"/>
              <a:t>   (q0))</a:t>
            </a:r>
            <a:endParaRPr lang="en-US" sz="1800" dirty="0" smtClean="0"/>
          </a:p>
          <a:p>
            <a:r>
              <a:rPr lang="en-US" sz="2000" dirty="0" err="1" smtClean="0"/>
              <a:t>memq</a:t>
            </a:r>
            <a:r>
              <a:rPr lang="en-US" sz="2000" dirty="0" smtClean="0"/>
              <a:t>: return the first </a:t>
            </a:r>
            <a:r>
              <a:rPr lang="en-US" sz="2000" dirty="0" err="1" smtClean="0"/>
              <a:t>sublist</a:t>
            </a:r>
            <a:r>
              <a:rPr lang="en-US" sz="2000" dirty="0" smtClean="0"/>
              <a:t> of list whose car is obj. If </a:t>
            </a:r>
            <a:r>
              <a:rPr lang="en-US" sz="2000" dirty="0" err="1" smtClean="0"/>
              <a:t>obj</a:t>
            </a:r>
            <a:r>
              <a:rPr lang="en-US" sz="2000" dirty="0" smtClean="0"/>
              <a:t> does not occur in list, then #</a:t>
            </a:r>
            <a:r>
              <a:rPr lang="en-US" sz="2000" dirty="0" err="1" smtClean="0"/>
              <a:t>f</a:t>
            </a:r>
            <a:r>
              <a:rPr lang="en-US" sz="2000" dirty="0" smtClean="0"/>
              <a:t> (not the empty list) </a:t>
            </a:r>
            <a:r>
              <a:rPr lang="en-US" sz="2000" smtClean="0"/>
              <a:t>is returned</a:t>
            </a:r>
          </a:p>
          <a:p>
            <a:pPr lvl="1"/>
            <a:r>
              <a:rPr lang="en-US" sz="1800" dirty="0" err="1" smtClean="0"/>
              <a:t>memq</a:t>
            </a:r>
            <a:r>
              <a:rPr lang="en-US" sz="1800" dirty="0" smtClean="0"/>
              <a:t> 'a '(a </a:t>
            </a:r>
            <a:r>
              <a:rPr lang="en-US" sz="1800" dirty="0" err="1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c</a:t>
            </a:r>
            <a:r>
              <a:rPr lang="en-US" sz="1800" dirty="0" smtClean="0"/>
              <a:t>))                     ==&gt;  (a </a:t>
            </a:r>
            <a:r>
              <a:rPr lang="en-US" sz="1800" dirty="0" err="1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c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(</a:t>
            </a:r>
            <a:r>
              <a:rPr lang="en-US" sz="1800" dirty="0" err="1" smtClean="0"/>
              <a:t>memq</a:t>
            </a:r>
            <a:r>
              <a:rPr lang="en-US" sz="1800" dirty="0" smtClean="0"/>
              <a:t> '</a:t>
            </a:r>
            <a:r>
              <a:rPr lang="en-US" sz="1800" dirty="0" err="1" smtClean="0"/>
              <a:t>b</a:t>
            </a:r>
            <a:r>
              <a:rPr lang="en-US" sz="1800" dirty="0" smtClean="0"/>
              <a:t> '(a </a:t>
            </a:r>
            <a:r>
              <a:rPr lang="en-US" sz="1800" dirty="0" err="1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c</a:t>
            </a:r>
            <a:r>
              <a:rPr lang="en-US" sz="1800" dirty="0" smtClean="0"/>
              <a:t>))                     ==&gt;  (</a:t>
            </a:r>
            <a:r>
              <a:rPr lang="en-US" sz="1800" dirty="0" err="1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c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(</a:t>
            </a:r>
            <a:r>
              <a:rPr lang="en-US" sz="1800" dirty="0" err="1" smtClean="0"/>
              <a:t>memq</a:t>
            </a:r>
            <a:r>
              <a:rPr lang="en-US" sz="1800" dirty="0" smtClean="0"/>
              <a:t> 'a '(</a:t>
            </a:r>
            <a:r>
              <a:rPr lang="en-US" sz="1800" dirty="0" err="1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c</a:t>
            </a:r>
            <a:r>
              <a:rPr lang="en-US" sz="1800" dirty="0" smtClean="0"/>
              <a:t> </a:t>
            </a:r>
            <a:r>
              <a:rPr lang="en-US" sz="1800" dirty="0" err="1" smtClean="0"/>
              <a:t>d</a:t>
            </a:r>
            <a:r>
              <a:rPr lang="en-US" sz="1800" dirty="0" smtClean="0"/>
              <a:t>))                     ==&gt;  #</a:t>
            </a:r>
            <a:r>
              <a:rPr lang="en-US" sz="1800" dirty="0" err="1" smtClean="0"/>
              <a:t>f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97AA-DFA3-F144-814B-7FC3C682A31E}" type="slidenum">
              <a:rPr lang="en-US" altLang="zh-CN" smtClean="0"/>
              <a:pPr/>
              <a:t>56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93D67-A5E2-D744-A45F-215D66EB78E0}" type="slidenum">
              <a:rPr lang="en-US" altLang="zh-CN"/>
              <a:pPr/>
              <a:t>57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Assignment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calculator  for simple arithmetic expressions</a:t>
            </a:r>
          </a:p>
          <a:p>
            <a:pPr lvl="1"/>
            <a:r>
              <a:rPr lang="en-US" dirty="0"/>
              <a:t>when typing (calculator '( 1 + 2)), scheme interpreter will print 3. </a:t>
            </a:r>
          </a:p>
          <a:p>
            <a:r>
              <a:rPr lang="en-US" dirty="0"/>
              <a:t>The calculator will accept expression of any length, and the expression associates to the right. </a:t>
            </a:r>
          </a:p>
          <a:p>
            <a:pPr lvl="1"/>
            <a:r>
              <a:rPr lang="en-US" dirty="0"/>
              <a:t>In (calculator  '(1 + 1 - 2 + 3 )),  the expression is interpreted as (1+ (1 -(2+3))), hence the value is -3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bonus mark for left association</a:t>
            </a:r>
          </a:p>
          <a:p>
            <a:pPr lvl="1">
              <a:buNone/>
            </a:pPr>
            <a:r>
              <a:rPr lang="en-US" dirty="0" smtClean="0"/>
              <a:t>1+1-2+3  is evaluated as 3</a:t>
            </a:r>
          </a:p>
          <a:p>
            <a:pPr lvl="1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8C13-69AB-7545-B5A8-0FF6FB29DF28}" type="slidenum">
              <a:rPr lang="en-US" altLang="zh-CN"/>
              <a:pPr/>
              <a:t>58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25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More about </a:t>
            </a:r>
            <a:r>
              <a:rPr lang="en-US" sz="2600" dirty="0" smtClean="0"/>
              <a:t>the assignment</a:t>
            </a:r>
            <a:endParaRPr lang="en-US" sz="2600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2566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838200"/>
            <a:ext cx="43434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(define </a:t>
            </a:r>
            <a:r>
              <a:rPr lang="en-US" sz="1600" dirty="0" err="1" smtClean="0">
                <a:solidFill>
                  <a:schemeClr val="tx1"/>
                </a:solidFill>
              </a:rPr>
              <a:t>expr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'(+ 1 2))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eval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expr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(define operator (car </a:t>
            </a:r>
            <a:r>
              <a:rPr lang="en-US" sz="1600" dirty="0" err="1" smtClean="0">
                <a:solidFill>
                  <a:schemeClr val="tx1"/>
                </a:solidFill>
              </a:rPr>
              <a:t>expr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operator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(operator 2 3)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+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procedure application: expected procedure, given: +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(define operator (</a:t>
            </a:r>
            <a:r>
              <a:rPr lang="en-US" sz="1600" dirty="0" err="1">
                <a:solidFill>
                  <a:schemeClr val="tx1"/>
                </a:solidFill>
              </a:rPr>
              <a:t>eval</a:t>
            </a:r>
            <a:r>
              <a:rPr lang="en-US" sz="1600" dirty="0">
                <a:solidFill>
                  <a:schemeClr val="tx1"/>
                </a:solidFill>
              </a:rPr>
              <a:t> (car </a:t>
            </a:r>
            <a:r>
              <a:rPr lang="en-US" sz="1600" dirty="0" err="1" smtClean="0">
                <a:solidFill>
                  <a:schemeClr val="tx1"/>
                </a:solidFill>
              </a:rPr>
              <a:t>expr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operator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(operator 2 3)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#&lt;procedure:+&gt;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5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5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5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56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56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8F2F-E628-C844-94CE-DA1C6F45CDA1}" type="slidenum">
              <a:rPr lang="en-US" altLang="zh-CN"/>
              <a:pPr/>
              <a:t>59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Interpreter and compiler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Program is executed directly. No translated code is generated.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For small programs</a:t>
            </a:r>
          </a:p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Program is translated into code that is closer to machine (intermediate code, or assembly code, or machine code)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For bigger programs</a:t>
            </a:r>
          </a:p>
          <a:p>
            <a:pPr lvl="1"/>
            <a:r>
              <a:rPr lang="en-US" dirty="0"/>
              <a:t>hybrid implementation for Java and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B9BCE-CC7A-E949-BC54-8471C04B450B}" type="slidenum">
              <a:rPr lang="en-US" altLang="zh-CN"/>
              <a:pPr/>
              <a:t>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/>
              <a:t>Run Scheme interpreter kawa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5638800"/>
          </a:xfrm>
        </p:spPr>
        <p:txBody>
          <a:bodyPr/>
          <a:lstStyle/>
          <a:p>
            <a:pPr marL="288925" indent="-288925">
              <a:lnSpc>
                <a:spcPct val="80000"/>
              </a:lnSpc>
              <a:spcBef>
                <a:spcPct val="10000"/>
              </a:spcBef>
            </a:pPr>
            <a:r>
              <a:rPr lang="en-US" sz="1600" dirty="0" err="1"/>
              <a:t>kawa</a:t>
            </a:r>
            <a:r>
              <a:rPr lang="en-US" sz="1600" dirty="0"/>
              <a:t> is an Scheme interpreter written in Java</a:t>
            </a:r>
          </a:p>
          <a:p>
            <a:pPr marL="288925" indent="-288925">
              <a:lnSpc>
                <a:spcPct val="80000"/>
              </a:lnSpc>
              <a:spcBef>
                <a:spcPct val="10000"/>
              </a:spcBef>
            </a:pPr>
            <a:r>
              <a:rPr lang="en-US" sz="1600" dirty="0"/>
              <a:t>Alternatively, you can use other implementations.</a:t>
            </a:r>
          </a:p>
          <a:p>
            <a:pPr marL="847725" lvl="1" indent="-330200">
              <a:lnSpc>
                <a:spcPct val="80000"/>
              </a:lnSpc>
              <a:spcBef>
                <a:spcPct val="10000"/>
              </a:spcBef>
            </a:pPr>
            <a:r>
              <a:rPr lang="en-US" sz="1400" dirty="0" err="1"/>
              <a:t>DrScheme</a:t>
            </a:r>
            <a:r>
              <a:rPr lang="en-US" sz="1400" dirty="0"/>
              <a:t> is a good one. It has detailed debugging information.</a:t>
            </a:r>
          </a:p>
          <a:p>
            <a:pPr marL="847725" lvl="1" indent="-330200">
              <a:lnSpc>
                <a:spcPct val="80000"/>
              </a:lnSpc>
              <a:spcBef>
                <a:spcPct val="10000"/>
              </a:spcBef>
              <a:buFont typeface="Arial" charset="0"/>
              <a:buNone/>
            </a:pPr>
            <a:r>
              <a:rPr lang="en-US" sz="1400" dirty="0"/>
              <a:t>	</a:t>
            </a:r>
            <a:r>
              <a:rPr lang="en-US" sz="1400" dirty="0" err="1"/>
              <a:t>http://www.plt-scheme.org/software/drscheme</a:t>
            </a:r>
            <a:r>
              <a:rPr lang="en-US" sz="1400" dirty="0"/>
              <a:t>/</a:t>
            </a:r>
          </a:p>
          <a:p>
            <a:pPr marL="288925" indent="-288925">
              <a:lnSpc>
                <a:spcPct val="80000"/>
              </a:lnSpc>
              <a:spcBef>
                <a:spcPct val="10000"/>
              </a:spcBef>
            </a:pPr>
            <a:endParaRPr lang="en-US" sz="1600" dirty="0"/>
          </a:p>
          <a:p>
            <a:pPr marL="288925" indent="-288925">
              <a:lnSpc>
                <a:spcPct val="80000"/>
              </a:lnSpc>
              <a:spcBef>
                <a:spcPct val="10000"/>
              </a:spcBef>
            </a:pPr>
            <a:r>
              <a:rPr lang="en-US" sz="1600" dirty="0"/>
              <a:t>Download </a:t>
            </a:r>
            <a:r>
              <a:rPr lang="en-US" sz="1600" dirty="0" err="1"/>
              <a:t>kawa</a:t>
            </a:r>
            <a:r>
              <a:rPr lang="en-US" sz="1600" dirty="0"/>
              <a:t> jar file </a:t>
            </a:r>
          </a:p>
          <a:p>
            <a:pPr marL="847725" lvl="1" indent="-330200">
              <a:lnSpc>
                <a:spcPct val="80000"/>
              </a:lnSpc>
              <a:spcBef>
                <a:spcPct val="10000"/>
              </a:spcBef>
            </a:pPr>
            <a:r>
              <a:rPr lang="en-US" sz="1800" u="sng" dirty="0">
                <a:hlinkClick r:id="rId3" action="ppaction://hlinkfile"/>
              </a:rPr>
              <a:t>ftp://ftp.gnu.org/pub/gnu/kawa/kawa-1.9.90.jar</a:t>
            </a:r>
            <a:r>
              <a:rPr lang="en-US" sz="1800" dirty="0"/>
              <a:t> </a:t>
            </a:r>
          </a:p>
          <a:p>
            <a:pPr marL="847725" lvl="1" indent="-330200">
              <a:lnSpc>
                <a:spcPct val="80000"/>
              </a:lnSpc>
              <a:spcBef>
                <a:spcPct val="10000"/>
              </a:spcBef>
              <a:buFont typeface="Arial" charset="0"/>
              <a:buNone/>
            </a:pPr>
            <a:endParaRPr lang="en-US" sz="1400" dirty="0"/>
          </a:p>
          <a:p>
            <a:pPr marL="288925" indent="-288925">
              <a:lnSpc>
                <a:spcPct val="80000"/>
              </a:lnSpc>
              <a:spcBef>
                <a:spcPct val="10000"/>
              </a:spcBef>
            </a:pPr>
            <a:r>
              <a:rPr lang="en-US" sz="1600" dirty="0"/>
              <a:t>Start </a:t>
            </a:r>
            <a:r>
              <a:rPr lang="en-US" sz="1600" dirty="0" err="1"/>
              <a:t>Kawa</a:t>
            </a:r>
            <a:r>
              <a:rPr lang="en-US" sz="1600" dirty="0"/>
              <a:t> by:</a:t>
            </a:r>
          </a:p>
          <a:p>
            <a:pPr marL="288925" indent="-288925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sz="1200" dirty="0">
              <a:latin typeface="Courier New" charset="0"/>
            </a:endParaRPr>
          </a:p>
          <a:p>
            <a:pPr marL="847725" lvl="1" indent="-330200">
              <a:lnSpc>
                <a:spcPct val="80000"/>
              </a:lnSpc>
              <a:spcBef>
                <a:spcPct val="10000"/>
              </a:spcBef>
              <a:buFont typeface="Arial" charset="0"/>
              <a:buNone/>
            </a:pPr>
            <a:r>
              <a:rPr lang="en-US" sz="1200" dirty="0"/>
              <a:t>C:\440&gt;java -jar kawa-1.9.90.jar </a:t>
            </a:r>
            <a:r>
              <a:rPr lang="en-US" sz="1200" dirty="0" err="1"/>
              <a:t>kawa.repl</a:t>
            </a:r>
            <a:endParaRPr lang="en-US" sz="1200" dirty="0"/>
          </a:p>
          <a:p>
            <a:pPr marL="847725" lvl="1" indent="-330200">
              <a:lnSpc>
                <a:spcPct val="80000"/>
              </a:lnSpc>
              <a:spcBef>
                <a:spcPct val="10000"/>
              </a:spcBef>
              <a:buFont typeface="Arial" charset="0"/>
              <a:buNone/>
            </a:pPr>
            <a:endParaRPr lang="en-US" sz="1200" dirty="0"/>
          </a:p>
          <a:p>
            <a:pPr marL="288925" indent="-288925">
              <a:lnSpc>
                <a:spcPct val="80000"/>
              </a:lnSpc>
              <a:spcBef>
                <a:spcPct val="10000"/>
              </a:spcBef>
            </a:pPr>
            <a:r>
              <a:rPr lang="en-US" sz="1600" dirty="0"/>
              <a:t>Try the following programs in </a:t>
            </a:r>
            <a:r>
              <a:rPr lang="en-US" sz="1600" dirty="0" err="1"/>
              <a:t>Kawa</a:t>
            </a:r>
            <a:endParaRPr lang="en-US" sz="1600" dirty="0"/>
          </a:p>
          <a:p>
            <a:pPr marL="847725" lvl="1" indent="-330200">
              <a:lnSpc>
                <a:spcPct val="80000"/>
              </a:lnSpc>
              <a:spcBef>
                <a:spcPct val="0"/>
              </a:spcBef>
              <a:buFont typeface="Wingdings" charset="2"/>
              <a:buChar char="Ø"/>
            </a:pPr>
            <a:endParaRPr lang="en-US" sz="1400" dirty="0">
              <a:latin typeface="Courier New" charset="0"/>
            </a:endParaRPr>
          </a:p>
          <a:p>
            <a:pPr marL="847725" lvl="1" indent="-330200"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 "hello world"</a:t>
            </a:r>
          </a:p>
          <a:p>
            <a:pPr marL="847725" lvl="1" indent="-330200"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hello world</a:t>
            </a:r>
          </a:p>
          <a:p>
            <a:pPr marL="847725" lvl="1" indent="-330200">
              <a:lnSpc>
                <a:spcPct val="80000"/>
              </a:lnSpc>
              <a:spcBef>
                <a:spcPct val="0"/>
              </a:spcBef>
              <a:buFont typeface="Wingdings" charset="2"/>
              <a:buChar char="Ø"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847725" lvl="1" indent="-330200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 (+ 2 3)</a:t>
            </a:r>
          </a:p>
          <a:p>
            <a:pPr marL="847725" lvl="1" indent="-330200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5</a:t>
            </a:r>
          </a:p>
          <a:p>
            <a:pPr marL="847725" lvl="1" indent="-330200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847725" lvl="1" indent="-330200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&gt;(exit)</a:t>
            </a:r>
          </a:p>
          <a:p>
            <a:pPr marL="847725" lvl="1" indent="-330200">
              <a:lnSpc>
                <a:spcPct val="80000"/>
              </a:lnSpc>
              <a:spcBef>
                <a:spcPct val="10000"/>
              </a:spcBef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288925" indent="-288925">
              <a:lnSpc>
                <a:spcPct val="80000"/>
              </a:lnSpc>
              <a:spcBef>
                <a:spcPct val="10000"/>
              </a:spcBef>
            </a:pPr>
            <a:r>
              <a:rPr lang="en-US" sz="1600" dirty="0"/>
              <a:t>Also installed in our school </a:t>
            </a:r>
            <a:r>
              <a:rPr lang="en-US" sz="1600" dirty="0" err="1"/>
              <a:t>unix</a:t>
            </a:r>
            <a:r>
              <a:rPr lang="en-US" sz="1600" dirty="0"/>
              <a:t> system</a:t>
            </a:r>
          </a:p>
          <a:p>
            <a:pPr marL="847725" lvl="1" indent="-330200">
              <a:lnSpc>
                <a:spcPct val="80000"/>
              </a:lnSpc>
              <a:buFont typeface="Arial" charset="0"/>
              <a:buNone/>
            </a:pPr>
            <a:r>
              <a:rPr lang="en-US" sz="1400" dirty="0" err="1"/>
              <a:t>luna</a:t>
            </a:r>
            <a:r>
              <a:rPr lang="en-US" sz="1400" dirty="0"/>
              <a:t>:~&gt;</a:t>
            </a:r>
            <a:r>
              <a:rPr lang="en-US" sz="1400" dirty="0" err="1"/>
              <a:t>kawa</a:t>
            </a:r>
            <a:endParaRPr lang="en-US" sz="1400" dirty="0"/>
          </a:p>
          <a:p>
            <a:pPr marL="847725" lvl="1" indent="-330200">
              <a:lnSpc>
                <a:spcPct val="80000"/>
              </a:lnSpc>
              <a:buFont typeface="Arial" charset="0"/>
              <a:buNone/>
            </a:pPr>
            <a:r>
              <a:rPr lang="en-US" sz="1400" dirty="0"/>
              <a:t>#|kawa:1|# (+ 2 3)</a:t>
            </a:r>
          </a:p>
          <a:p>
            <a:pPr marL="847725" lvl="1" indent="-330200">
              <a:lnSpc>
                <a:spcPct val="80000"/>
              </a:lnSpc>
              <a:buFont typeface="Arial" charset="0"/>
              <a:buNone/>
            </a:pPr>
            <a:r>
              <a:rPr lang="en-US" sz="1400" dirty="0"/>
              <a:t>5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7A163-217E-A24B-89C3-24CEF316A0BF}" type="slidenum">
              <a:rPr lang="en-US" altLang="zh-CN"/>
              <a:pPr/>
              <a:t>60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Functional programming 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Pythorn</a:t>
            </a:r>
          </a:p>
          <a:p>
            <a:r>
              <a:rPr lang="en-US"/>
              <a:t>XSLT</a:t>
            </a:r>
          </a:p>
          <a:p>
            <a:r>
              <a:rPr lang="en-US"/>
              <a:t>MAPREDUCE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200D2-D6D7-3643-902B-0C62EECF4DB1}" type="slidenum">
              <a:rPr lang="en-US" altLang="zh-CN"/>
              <a:pPr/>
              <a:t>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scheme programs in a file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 of writing everything at the Scheme prompt, you can:</a:t>
            </a:r>
          </a:p>
          <a:p>
            <a:pPr lvl="1"/>
            <a:r>
              <a:rPr lang="en-US"/>
              <a:t>write your function definitions and your global variable definitions (define...) in a file ("file_name")</a:t>
            </a:r>
          </a:p>
          <a:p>
            <a:pPr lvl="1"/>
            <a:r>
              <a:rPr lang="en-US"/>
              <a:t>at the Scheme prompt, load the file with:	</a:t>
            </a:r>
            <a:r>
              <a:rPr lang="en-US">
                <a:solidFill>
                  <a:srgbClr val="0000FF"/>
                </a:solidFill>
              </a:rPr>
              <a:t>(load "file_name")</a:t>
            </a:r>
          </a:p>
          <a:p>
            <a:pPr lvl="1"/>
            <a:r>
              <a:rPr lang="en-US"/>
              <a:t>at the Scheme prompt call the desired functions</a:t>
            </a:r>
          </a:p>
          <a:p>
            <a:pPr lvl="1"/>
            <a:r>
              <a:rPr lang="en-US"/>
              <a:t>there is no "formal" main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341BB-0480-8044-BA0B-4CCE1E920316}" type="slidenum">
              <a:rPr lang="en-US" altLang="zh-CN"/>
              <a:pPr/>
              <a:t>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The Structure of a Scheme Program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All programs and data are </a:t>
            </a:r>
            <a:r>
              <a:rPr lang="en-US" sz="2000">
                <a:solidFill>
                  <a:srgbClr val="000000"/>
                </a:solidFill>
              </a:rPr>
              <a:t>expressions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</a:rPr>
              <a:t>Expressions</a:t>
            </a:r>
            <a:r>
              <a:rPr lang="en-US" sz="2000"/>
              <a:t> can be </a:t>
            </a:r>
            <a:r>
              <a:rPr lang="en-US" sz="2000">
                <a:solidFill>
                  <a:srgbClr val="FF0000"/>
                </a:solidFill>
              </a:rPr>
              <a:t>atoms</a:t>
            </a:r>
            <a:r>
              <a:rPr lang="en-US" sz="2000"/>
              <a:t> or </a:t>
            </a:r>
            <a:r>
              <a:rPr lang="en-US" sz="2000">
                <a:solidFill>
                  <a:srgbClr val="FF0000"/>
                </a:solidFill>
              </a:rPr>
              <a:t>lists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</a:rPr>
              <a:t>Atom</a:t>
            </a:r>
            <a:r>
              <a:rPr lang="en-US" sz="2000"/>
              <a:t>: number, string, identifier, character, boolean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E.g. </a:t>
            </a:r>
            <a:r>
              <a:rPr lang="en-US" sz="1800" b="1">
                <a:latin typeface="Courier New" charset="0"/>
                <a:ea typeface="Courier New" charset="0"/>
                <a:cs typeface="Courier New" charset="0"/>
              </a:rPr>
              <a:t> "hello world"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b="1">
                <a:latin typeface="Courier New" charset="0"/>
                <a:ea typeface="Courier New" charset="0"/>
                <a:cs typeface="Courier New" charset="0"/>
              </a:rPr>
              <a:t>hello world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</a:rPr>
              <a:t>List</a:t>
            </a:r>
            <a:r>
              <a:rPr lang="en-US" sz="2000"/>
              <a:t>: sequence of expressions separated by spaces, between parentheses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E.g.    </a:t>
            </a:r>
            <a:r>
              <a:rPr lang="en-US" sz="1800" b="1">
                <a:latin typeface="Courier New" charset="0"/>
                <a:ea typeface="Courier New" charset="0"/>
                <a:cs typeface="Courier New" charset="0"/>
              </a:rPr>
              <a:t> (+ 2 3)</a:t>
            </a:r>
            <a:endParaRPr lang="en-US" sz="1800"/>
          </a:p>
          <a:p>
            <a:pPr>
              <a:lnSpc>
                <a:spcPct val="80000"/>
              </a:lnSpc>
            </a:pPr>
            <a:r>
              <a:rPr lang="en-US" sz="2000"/>
              <a:t>Syntax: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expression	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atom | list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atom 	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number | string | identifier | character | boolean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list 		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( expr_seq 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expr_seq	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expression expr_seq |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91CEF-3F76-484C-B031-2941715E527A}" type="slidenum">
              <a:rPr lang="en-US" altLang="zh-CN"/>
              <a:pPr/>
              <a:t>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Interacting with Scheme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Interpreter</a:t>
            </a:r>
            <a:r>
              <a:rPr lang="en-US"/>
              <a:t>: "read-eval-print" loop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&gt; 1</a:t>
            </a:r>
          </a:p>
          <a:p>
            <a:pPr lvl="2">
              <a:buFontTx/>
              <a:buNone/>
            </a:pPr>
            <a:r>
              <a:rPr lang="en-US" sz="2000"/>
              <a:t>1</a:t>
            </a:r>
          </a:p>
          <a:p>
            <a:pPr lvl="1"/>
            <a:r>
              <a:rPr lang="en-US"/>
              <a:t>Reads 1, evaluates it (1 evaluates to itself), then prints its value</a:t>
            </a:r>
            <a:endParaRPr lang="en-US" sz="1800"/>
          </a:p>
          <a:p>
            <a:pPr lvl="2">
              <a:buFontTx/>
              <a:buNone/>
            </a:pPr>
            <a:endParaRPr lang="en-US" sz="2000"/>
          </a:p>
          <a:p>
            <a:pPr lvl="2">
              <a:buFontTx/>
              <a:buNone/>
            </a:pPr>
            <a:r>
              <a:rPr lang="en-US" sz="2000"/>
              <a:t>&gt; (+ 2 3)</a:t>
            </a:r>
          </a:p>
          <a:p>
            <a:pPr lvl="2">
              <a:buFontTx/>
              <a:buNone/>
            </a:pPr>
            <a:r>
              <a:rPr lang="en-US" sz="2000"/>
              <a:t>5</a:t>
            </a:r>
          </a:p>
          <a:p>
            <a:pPr lvl="2">
              <a:buFontTx/>
              <a:buNone/>
            </a:pPr>
            <a:endParaRPr lang="en-US" sz="1600"/>
          </a:p>
          <a:p>
            <a:pPr lvl="1">
              <a:buFont typeface="Arial" charset="0"/>
              <a:buNone/>
            </a:pPr>
            <a:r>
              <a:rPr lang="en-US"/>
              <a:t>+ =&gt; function +</a:t>
            </a:r>
          </a:p>
          <a:p>
            <a:pPr lvl="1">
              <a:buFont typeface="Arial" charset="0"/>
              <a:buNone/>
            </a:pPr>
            <a:r>
              <a:rPr lang="en-US"/>
              <a:t>2 =&gt; 2</a:t>
            </a:r>
          </a:p>
          <a:p>
            <a:pPr lvl="1">
              <a:buFont typeface="Arial" charset="0"/>
              <a:buNone/>
            </a:pPr>
            <a:r>
              <a:rPr lang="en-US"/>
              <a:t>3 =&gt; 3</a:t>
            </a:r>
          </a:p>
          <a:p>
            <a:pPr lvl="1">
              <a:buFont typeface="Arial" charset="0"/>
              <a:buNone/>
            </a:pPr>
            <a:r>
              <a:rPr lang="en-US"/>
              <a:t>Applies function + on operands 2 and 3 =&gt; 5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69ImplSubprogs">
  <a:themeElements>
    <a:clrScheme name="">
      <a:dk1>
        <a:srgbClr val="000000"/>
      </a:dk1>
      <a:lt1>
        <a:srgbClr val="FFFFFF"/>
      </a:lt1>
      <a:dk2>
        <a:srgbClr val="661414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569ImplSubprog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569ImplSubprog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9ImplSubprog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440CourseOverview</Template>
  <TotalTime>48737</TotalTime>
  <Words>2617</Words>
  <Application>Microsoft Macintosh PowerPoint</Application>
  <PresentationFormat>On-screen Show (4:3)</PresentationFormat>
  <Paragraphs>927</Paragraphs>
  <Slides>60</Slides>
  <Notes>49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 Unicode MS</vt:lpstr>
      <vt:lpstr>Calibri</vt:lpstr>
      <vt:lpstr>Courier New</vt:lpstr>
      <vt:lpstr>ＭＳ Ｐゴシック</vt:lpstr>
      <vt:lpstr>Symbol</vt:lpstr>
      <vt:lpstr>Tahoma</vt:lpstr>
      <vt:lpstr>Times New Roman</vt:lpstr>
      <vt:lpstr>Wingdings</vt:lpstr>
      <vt:lpstr>宋体</vt:lpstr>
      <vt:lpstr>Arial</vt:lpstr>
      <vt:lpstr>569ImplSubprogs</vt:lpstr>
      <vt:lpstr>(Functional (Programming (in (Scheme))))</vt:lpstr>
      <vt:lpstr>Programming paradigms</vt:lpstr>
      <vt:lpstr>What is functional programming</vt:lpstr>
      <vt:lpstr>FP</vt:lpstr>
      <vt:lpstr>History</vt:lpstr>
      <vt:lpstr>Run Scheme interpreter kawa</vt:lpstr>
      <vt:lpstr>Run scheme programs in a file</vt:lpstr>
      <vt:lpstr>The Structure of a Scheme Program</vt:lpstr>
      <vt:lpstr>Interacting with Scheme</vt:lpstr>
      <vt:lpstr>Evaluation</vt:lpstr>
      <vt:lpstr>Evaluation of identifiers</vt:lpstr>
      <vt:lpstr>Evaluate lists</vt:lpstr>
      <vt:lpstr>Operators</vt:lpstr>
      <vt:lpstr>Preventing Evaluation (quote)</vt:lpstr>
      <vt:lpstr>Identifiers and quotes</vt:lpstr>
      <vt:lpstr>Forcing evaluation</vt:lpstr>
      <vt:lpstr>List operations</vt:lpstr>
      <vt:lpstr>List operations</vt:lpstr>
      <vt:lpstr>list operations</vt:lpstr>
      <vt:lpstr>List operations</vt:lpstr>
      <vt:lpstr>Type Predicates</vt:lpstr>
      <vt:lpstr>Boolean Expression</vt:lpstr>
      <vt:lpstr>=, eq, eqv, and equal</vt:lpstr>
      <vt:lpstr>Conditional Expressions</vt:lpstr>
      <vt:lpstr>Condition expression</vt:lpstr>
      <vt:lpstr>Recursive definition</vt:lpstr>
      <vt:lpstr>Factorial example</vt:lpstr>
      <vt:lpstr>Fibonacci example</vt:lpstr>
      <vt:lpstr>Length example</vt:lpstr>
      <vt:lpstr>Sum example</vt:lpstr>
      <vt:lpstr>Member example</vt:lpstr>
      <vt:lpstr>Recursion</vt:lpstr>
      <vt:lpstr>Local definition</vt:lpstr>
      <vt:lpstr>Let </vt:lpstr>
      <vt:lpstr>‘let’ can define functions</vt:lpstr>
      <vt:lpstr>Input and output</vt:lpstr>
      <vt:lpstr>Input and output</vt:lpstr>
      <vt:lpstr>Input and Output</vt:lpstr>
      <vt:lpstr>Interactive factorial program</vt:lpstr>
      <vt:lpstr>Higher order functions</vt:lpstr>
      <vt:lpstr>Examples of higher-order functions </vt:lpstr>
      <vt:lpstr>lambda expression</vt:lpstr>
      <vt:lpstr>Lambda expression</vt:lpstr>
      <vt:lpstr>Higher order function: reduce (also called fold)</vt:lpstr>
      <vt:lpstr>exercise: what is the result of this expression?</vt:lpstr>
      <vt:lpstr>Higher order function: apply</vt:lpstr>
      <vt:lpstr>Higher order function: compose</vt:lpstr>
      <vt:lpstr>Define reverse function</vt:lpstr>
      <vt:lpstr>Append example</vt:lpstr>
      <vt:lpstr>Number list example</vt:lpstr>
      <vt:lpstr>Insertion sort example</vt:lpstr>
      <vt:lpstr>DFA simulation</vt:lpstr>
      <vt:lpstr>Define move function</vt:lpstr>
      <vt:lpstr>assoc function</vt:lpstr>
      <vt:lpstr>Simulate function</vt:lpstr>
      <vt:lpstr>infinal state function</vt:lpstr>
      <vt:lpstr>Assignment</vt:lpstr>
      <vt:lpstr>More about the assignment</vt:lpstr>
      <vt:lpstr>Interpreter and compiler</vt:lpstr>
      <vt:lpstr>Functional programming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Jianguo</dc:creator>
  <cp:lastModifiedBy>Microsoft Office User</cp:lastModifiedBy>
  <cp:revision>572</cp:revision>
  <dcterms:created xsi:type="dcterms:W3CDTF">2014-09-16T15:40:49Z</dcterms:created>
  <dcterms:modified xsi:type="dcterms:W3CDTF">2019-09-09T10:48:35Z</dcterms:modified>
</cp:coreProperties>
</file>