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569" r:id="rId2"/>
    <p:sldId id="618" r:id="rId3"/>
    <p:sldId id="621" r:id="rId4"/>
    <p:sldId id="671" r:id="rId5"/>
    <p:sldId id="668" r:id="rId6"/>
    <p:sldId id="666" r:id="rId7"/>
    <p:sldId id="667" r:id="rId8"/>
    <p:sldId id="664" r:id="rId9"/>
    <p:sldId id="670" r:id="rId10"/>
    <p:sldId id="663" r:id="rId11"/>
    <p:sldId id="669" r:id="rId12"/>
    <p:sldId id="672" r:id="rId13"/>
    <p:sldId id="673" r:id="rId14"/>
  </p:sldIdLst>
  <p:sldSz cx="9144000" cy="6858000" type="screen4x3"/>
  <p:notesSz cx="699135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5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6" autoAdjust="0"/>
  </p:normalViewPr>
  <p:slideViewPr>
    <p:cSldViewPr>
      <p:cViewPr varScale="1">
        <p:scale>
          <a:sx n="55" d="100"/>
          <a:sy n="55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146" y="-96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fld id="{0AD8BAA5-B893-0E49-9BC4-B714EC61228F}" type="datetime1">
              <a:rPr lang="en-US"/>
              <a:pPr/>
              <a:t>17-10-02</a:t>
            </a:fld>
            <a:endParaRPr lang="en-US"/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fld id="{869DB1A1-CB19-A541-9971-82A0AD48B7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7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64E86C1-0C5A-5E42-9688-89D6A8979D4E}" type="datetime1">
              <a:rPr lang="en-US"/>
              <a:pPr/>
              <a:t>17-10-02</a:t>
            </a:fld>
            <a:endParaRPr lang="en-US"/>
          </a:p>
        </p:txBody>
      </p:sp>
      <p:sp>
        <p:nvSpPr>
          <p:cNvPr id="340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2C335C8-96CB-5C4F-AF59-CB3C3C4043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16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5C2FE4-050F-BB40-8F72-F0E32E77808B}" type="datetime1">
              <a:rPr lang="en-US"/>
              <a:pPr/>
              <a:t>17-10-02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0CCAD-9E8E-744C-8F07-A1C911477F13}" type="slidenum">
              <a:rPr lang="en-US"/>
              <a:pPr/>
              <a:t>1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2006FF-4382-C848-B485-10566404449C}" type="datetime1">
              <a:rPr lang="en-US"/>
              <a:pPr/>
              <a:t>17-10-02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DC872-BB26-3F43-8724-06388B3EC20C}" type="slidenum">
              <a:rPr lang="en-US"/>
              <a:pPr/>
              <a:t>2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DD1D43-91C3-A442-8E72-1BBF40FA2B20}" type="datetime1">
              <a:rPr lang="en-US"/>
              <a:pPr/>
              <a:t>17-10-02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83CE4-0D50-9F40-868B-CAC6C88AE1C7}" type="slidenum">
              <a:rPr lang="en-US"/>
              <a:pPr/>
              <a:t>3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0BAD4EDF-7F4A-7543-BEDD-090502C9ED0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E61BD-7356-4247-9840-344B60CD3F1E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943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943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F3D6C7-71D3-544D-9D4C-2BFF44C76DB3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2FF00-D41F-0141-95E0-AD180A3CF0B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02FB07-B1E3-5E4A-BD5D-0E58D61408E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5D0431-2568-3543-A9B7-A04048EBF33E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BF3114-253A-BD40-9AED-6FA63F828C2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AAAFBC-1442-EC49-BDAF-5AFF7DA8F48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93E31DC-990C-8240-87BA-F7DAF2B0637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2B9C21-A2CD-814E-A858-DDA71EE9F4C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B1B917-E2A4-7441-81B7-B71E439920BF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Fourth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+mn-lt"/>
                <a:ea typeface="宋体" charset="-122"/>
                <a:cs typeface="宋体" charset="-122"/>
              </a:defRPr>
            </a:lvl1pPr>
          </a:lstStyle>
          <a:p>
            <a:fld id="{DB1B2A1A-42B5-594E-A14B-02B52127AEB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9pPr>
    </p:titleStyle>
    <p:bodyStyle>
      <a:lvl1pPr marL="236538" indent="-236538" algn="l" rtl="0" fontAlgn="base">
        <a:spcBef>
          <a:spcPct val="70000"/>
        </a:spcBef>
        <a:spcAft>
          <a:spcPct val="0"/>
        </a:spcAft>
        <a:buSzPct val="115000"/>
        <a:buChar char="•"/>
        <a:defRPr sz="2400">
          <a:solidFill>
            <a:srgbClr val="663300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5525" indent="-214313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3pPr>
      <a:lvl4pPr marL="1476375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AFD7E69-743F-5443-A307-930F7FF23A62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lambda calculus 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Jianguo</a:t>
            </a:r>
            <a:r>
              <a:rPr lang="en-US" dirty="0"/>
              <a:t> Lu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5F567-9D8E-5E43-985D-AF217B0F14CD}" type="slidenum">
              <a:rPr lang="en-US" altLang="zh-CN"/>
              <a:pPr/>
              <a:t>10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A lambda expression is in </a:t>
            </a:r>
            <a:r>
              <a:rPr lang="en-US" sz="2000" u="sng" dirty="0"/>
              <a:t>normal form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7F0101"/>
                </a:solidFill>
              </a:rPr>
              <a:t>if it can no longer be reduced by beta or </a:t>
            </a:r>
            <a:r>
              <a:rPr lang="en-US" sz="2000" i="1" dirty="0" err="1">
                <a:solidFill>
                  <a:srgbClr val="7F0101"/>
                </a:solidFill>
              </a:rPr>
              <a:t>eta</a:t>
            </a:r>
            <a:r>
              <a:rPr lang="en-US" sz="2000" i="1" dirty="0">
                <a:solidFill>
                  <a:srgbClr val="7F0101"/>
                </a:solidFill>
              </a:rPr>
              <a:t> reduction rules.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Not all lambda expressions have normal forms!</a:t>
            </a:r>
          </a:p>
          <a:p>
            <a:pPr>
              <a:buFontTx/>
              <a:buNone/>
            </a:pPr>
            <a:r>
              <a:rPr lang="en-US" sz="2000" dirty="0" err="1">
                <a:sym typeface="Symbol" charset="2"/>
              </a:rPr>
              <a:t></a:t>
            </a:r>
            <a:r>
              <a:rPr lang="en-US" sz="2000" dirty="0"/>
              <a:t> =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	[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/ </a:t>
            </a:r>
            <a:r>
              <a:rPr lang="en-US" sz="2000" dirty="0" err="1"/>
              <a:t>x</a:t>
            </a:r>
            <a:r>
              <a:rPr lang="en-US" sz="2000" dirty="0"/>
              <a:t> ] (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)	</a:t>
            </a:r>
          </a:p>
          <a:p>
            <a:pPr>
              <a:buFontTx/>
              <a:buNone/>
            </a:pPr>
            <a:r>
              <a:rPr lang="en-US" sz="2000" dirty="0"/>
              <a:t>	=	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		 </a:t>
            </a:r>
            <a:r>
              <a:rPr lang="en-US" sz="2000" i="1" dirty="0" err="1">
                <a:solidFill>
                  <a:srgbClr val="7F0101"/>
                </a:solidFill>
                <a:sym typeface="Symbol" charset="2"/>
              </a:rPr>
              <a:t></a:t>
            </a:r>
            <a:r>
              <a:rPr lang="en-US" sz="2000" i="1" dirty="0">
                <a:solidFill>
                  <a:srgbClr val="7F0101"/>
                </a:solidFill>
              </a:rPr>
              <a:t> reduction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	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		 </a:t>
            </a:r>
            <a:r>
              <a:rPr lang="en-US" sz="2000" i="1" dirty="0" err="1">
                <a:solidFill>
                  <a:srgbClr val="7F0101"/>
                </a:solidFill>
                <a:sym typeface="Symbol" charset="2"/>
              </a:rPr>
              <a:t></a:t>
            </a:r>
            <a:r>
              <a:rPr lang="en-US" sz="2000" i="1" dirty="0">
                <a:solidFill>
                  <a:srgbClr val="7F0101"/>
                </a:solidFill>
              </a:rPr>
              <a:t> reduction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	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		 </a:t>
            </a:r>
            <a:r>
              <a:rPr lang="en-US" sz="2000" i="1" dirty="0" err="1">
                <a:solidFill>
                  <a:srgbClr val="7F0101"/>
                </a:solidFill>
                <a:sym typeface="Symbol" charset="2"/>
              </a:rPr>
              <a:t></a:t>
            </a:r>
            <a:r>
              <a:rPr lang="en-US" sz="2000" i="1" dirty="0">
                <a:solidFill>
                  <a:srgbClr val="7F0101"/>
                </a:solidFill>
              </a:rPr>
              <a:t> reduction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	...	</a:t>
            </a:r>
          </a:p>
          <a:p>
            <a:pPr>
              <a:buFontTx/>
              <a:buNone/>
            </a:pPr>
            <a:r>
              <a:rPr lang="en-US" sz="2000" dirty="0"/>
              <a:t>Reduction of a lambda expression to a normal form is analogous to a </a:t>
            </a:r>
            <a:r>
              <a:rPr lang="en-US" sz="2000" i="1" dirty="0">
                <a:solidFill>
                  <a:srgbClr val="7F0101"/>
                </a:solidFill>
              </a:rPr>
              <a:t>Turing machine halting</a:t>
            </a:r>
            <a:r>
              <a:rPr lang="en-US" sz="2000" dirty="0"/>
              <a:t> or a </a:t>
            </a:r>
            <a:r>
              <a:rPr lang="en-US" sz="2000" i="1" dirty="0">
                <a:solidFill>
                  <a:srgbClr val="7F0101"/>
                </a:solidFill>
              </a:rPr>
              <a:t>program terminating.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80058-1AF0-054C-9CFA-2BED389CA941}" type="slidenum">
              <a:rPr lang="en-US" altLang="zh-CN"/>
              <a:pPr/>
              <a:t>11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Church-Rosser Theorem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5181600" cy="5181600"/>
          </a:xfrm>
        </p:spPr>
        <p:txBody>
          <a:bodyPr/>
          <a:lstStyle/>
          <a:p>
            <a:r>
              <a:rPr lang="en-US" dirty="0"/>
              <a:t>There is only one normal form for any Lambda term, if it exists</a:t>
            </a:r>
          </a:p>
          <a:p>
            <a:r>
              <a:rPr lang="en-US" dirty="0"/>
              <a:t>if term </a:t>
            </a:r>
            <a:r>
              <a:rPr lang="en-US" i="1" dirty="0"/>
              <a:t>a</a:t>
            </a:r>
            <a:r>
              <a:rPr lang="en-US" dirty="0"/>
              <a:t> can be reduced to both </a:t>
            </a:r>
            <a:r>
              <a:rPr lang="en-US" i="1" dirty="0" err="1"/>
              <a:t>b</a:t>
            </a:r>
            <a:r>
              <a:rPr lang="en-US" dirty="0"/>
              <a:t> and </a:t>
            </a:r>
            <a:r>
              <a:rPr lang="en-US" i="1" dirty="0" err="1"/>
              <a:t>c</a:t>
            </a:r>
            <a:r>
              <a:rPr lang="en-US" dirty="0"/>
              <a:t>, then there must be a further term </a:t>
            </a:r>
            <a:r>
              <a:rPr lang="en-US" i="1" dirty="0" err="1"/>
              <a:t>d</a:t>
            </a:r>
            <a:r>
              <a:rPr lang="en-US" dirty="0"/>
              <a:t> to which both </a:t>
            </a:r>
            <a:r>
              <a:rPr lang="en-US" i="1" dirty="0" err="1"/>
              <a:t>b</a:t>
            </a:r>
            <a:r>
              <a:rPr lang="en-US" dirty="0"/>
              <a:t> and </a:t>
            </a:r>
            <a:r>
              <a:rPr lang="en-US" i="1" dirty="0" err="1"/>
              <a:t>c</a:t>
            </a:r>
            <a:r>
              <a:rPr lang="en-US" dirty="0"/>
              <a:t> can be reduced. </a:t>
            </a:r>
          </a:p>
          <a:p>
            <a:pPr lvl="1"/>
            <a:r>
              <a:rPr lang="en-US" dirty="0" err="1"/>
              <a:t>d</a:t>
            </a:r>
            <a:r>
              <a:rPr lang="en-US" dirty="0"/>
              <a:t> is possibly equal to either </a:t>
            </a:r>
            <a:r>
              <a:rPr lang="en-US" i="1" dirty="0" err="1"/>
              <a:t>b</a:t>
            </a:r>
            <a:r>
              <a:rPr lang="en-US" dirty="0"/>
              <a:t> or </a:t>
            </a:r>
            <a:r>
              <a:rPr lang="en-US" i="1" dirty="0" err="1"/>
              <a:t>c</a:t>
            </a:r>
            <a:endParaRPr lang="en-US" dirty="0"/>
          </a:p>
        </p:txBody>
      </p:sp>
      <p:pic>
        <p:nvPicPr>
          <p:cNvPr id="625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30003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540000" lon="66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US" dirty="0" smtClean="0"/>
              <a:t>Arithmetics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3581400" cy="5105400"/>
          </a:xfrm>
        </p:spPr>
        <p:txBody>
          <a:bodyPr/>
          <a:lstStyle/>
          <a:p>
            <a:r>
              <a:rPr lang="en-US" sz="2000" dirty="0" smtClean="0"/>
              <a:t>Church </a:t>
            </a:r>
            <a:r>
              <a:rPr lang="en-US" sz="2000" dirty="0" smtClean="0"/>
              <a:t>Numerals</a:t>
            </a:r>
            <a:endParaRPr lang="en-US" sz="2000" dirty="0" smtClean="0"/>
          </a:p>
          <a:p>
            <a:pPr lvl="1">
              <a:buNone/>
            </a:pPr>
            <a:r>
              <a:rPr lang="en-US" sz="1800" dirty="0" smtClean="0"/>
              <a:t>0   </a:t>
            </a:r>
            <a:r>
              <a:rPr lang="en-US" sz="1800" dirty="0" err="1" smtClean="0"/>
              <a:t>λsz.z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1   </a:t>
            </a:r>
            <a:r>
              <a:rPr lang="en-US" sz="1800" dirty="0" err="1" smtClean="0"/>
              <a:t>λ</a:t>
            </a:r>
            <a:r>
              <a:rPr lang="en-US" sz="1800" dirty="0" smtClean="0"/>
              <a:t> </a:t>
            </a:r>
            <a:r>
              <a:rPr lang="en-US" sz="1800" dirty="0" err="1" smtClean="0"/>
              <a:t>sz.s(z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2    </a:t>
            </a:r>
            <a:r>
              <a:rPr lang="en-US" sz="1800" dirty="0" err="1" smtClean="0"/>
              <a:t>λsz.s(s(z</a:t>
            </a:r>
            <a:r>
              <a:rPr lang="en-US" sz="1800" dirty="0" smtClean="0"/>
              <a:t>))</a:t>
            </a:r>
          </a:p>
          <a:p>
            <a:pPr lvl="1">
              <a:buNone/>
            </a:pPr>
            <a:r>
              <a:rPr lang="en-US" sz="1800" dirty="0" smtClean="0"/>
              <a:t>3    </a:t>
            </a:r>
            <a:r>
              <a:rPr lang="en-US" sz="1800" dirty="0" err="1" smtClean="0"/>
              <a:t>λsz.s(s(s(z</a:t>
            </a:r>
            <a:r>
              <a:rPr lang="en-US" sz="1800" dirty="0" smtClean="0"/>
              <a:t>)))</a:t>
            </a:r>
          </a:p>
          <a:p>
            <a:pPr lvl="1">
              <a:buNone/>
            </a:pPr>
            <a:r>
              <a:rPr lang="en-US" sz="1800" dirty="0" smtClean="0"/>
              <a:t>…</a:t>
            </a:r>
          </a:p>
          <a:p>
            <a:r>
              <a:rPr lang="en-US" sz="2000" dirty="0" smtClean="0"/>
              <a:t>Successor function</a:t>
            </a:r>
          </a:p>
          <a:p>
            <a:pPr lvl="1">
              <a:buNone/>
            </a:pPr>
            <a:r>
              <a:rPr lang="en-US" sz="1800" dirty="0" smtClean="0"/>
              <a:t> S   </a:t>
            </a:r>
            <a:r>
              <a:rPr lang="en-US" sz="1800" dirty="0" err="1" smtClean="0"/>
              <a:t>λwyx.y(wyx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S0= (</a:t>
            </a:r>
            <a:r>
              <a:rPr lang="en-US" sz="1800" dirty="0" err="1" smtClean="0"/>
              <a:t>λwyx.y(wyx</a:t>
            </a:r>
            <a:r>
              <a:rPr lang="en-US" sz="1800" dirty="0" smtClean="0"/>
              <a:t>)) (</a:t>
            </a:r>
            <a:r>
              <a:rPr lang="en-US" sz="1800" dirty="0" err="1" smtClean="0"/>
              <a:t>λsz.z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       =</a:t>
            </a:r>
            <a:r>
              <a:rPr lang="en-US" sz="1800" dirty="0" err="1" smtClean="0"/>
              <a:t>λ</a:t>
            </a:r>
            <a:r>
              <a:rPr lang="en-US" sz="1800" dirty="0" smtClean="0"/>
              <a:t> </a:t>
            </a:r>
            <a:r>
              <a:rPr lang="en-US" sz="1800" dirty="0" err="1" smtClean="0"/>
              <a:t>yx.y((λ</a:t>
            </a:r>
            <a:r>
              <a:rPr lang="en-US" sz="1800" dirty="0" smtClean="0"/>
              <a:t> </a:t>
            </a:r>
            <a:r>
              <a:rPr lang="en-US" sz="1800" dirty="0" err="1" smtClean="0"/>
              <a:t>sz.z)yx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       =</a:t>
            </a:r>
            <a:r>
              <a:rPr lang="en-US" sz="1800" dirty="0" err="1" smtClean="0"/>
              <a:t>λ</a:t>
            </a:r>
            <a:r>
              <a:rPr lang="en-US" sz="1800" dirty="0" smtClean="0"/>
              <a:t> </a:t>
            </a:r>
            <a:r>
              <a:rPr lang="en-US" sz="1800" dirty="0" err="1" smtClean="0"/>
              <a:t>yx.y(x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     =1</a:t>
            </a:r>
          </a:p>
          <a:p>
            <a:pPr lvl="1">
              <a:buNone/>
            </a:pPr>
            <a:r>
              <a:rPr lang="en-US" sz="1800" dirty="0" smtClean="0"/>
              <a:t>S1= 2</a:t>
            </a:r>
          </a:p>
          <a:p>
            <a:pPr lvl="1">
              <a:buNone/>
            </a:pPr>
            <a:r>
              <a:rPr lang="en-US" sz="1800" dirty="0" smtClean="0"/>
              <a:t>…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2FF00-D41F-0141-95E0-AD180A3CF0BD}" type="slidenum">
              <a:rPr lang="en-US" altLang="zh-CN" smtClean="0"/>
              <a:pPr/>
              <a:t>12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62400" y="1066800"/>
            <a:ext cx="472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Plus</a:t>
            </a:r>
          </a:p>
          <a:p>
            <a:pPr marL="633413" marR="0" lvl="1" indent="-18891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+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λmn.mSn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</a:p>
          <a:p>
            <a:pPr marL="633413" lvl="1" indent="-188913">
              <a:spcBef>
                <a:spcPct val="40000"/>
              </a:spcBef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+ 2 3 =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λ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mn.mSn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 </a:t>
            </a:r>
            <a:r>
              <a:rPr lang="en-US" sz="1600" noProof="0" dirty="0" smtClean="0">
                <a:latin typeface="+mn-lt"/>
              </a:rPr>
              <a:t>2</a:t>
            </a:r>
            <a:r>
              <a:rPr lang="en-US" sz="1600" dirty="0" smtClean="0">
                <a:latin typeface="+mn-lt"/>
              </a:rPr>
              <a:t> 3</a:t>
            </a:r>
          </a:p>
          <a:p>
            <a:pPr marL="633413" lvl="1" indent="-188913">
              <a:spcBef>
                <a:spcPct val="40000"/>
              </a:spcBef>
            </a:pPr>
            <a:r>
              <a:rPr lang="en-US" sz="1600" dirty="0" smtClean="0">
                <a:latin typeface="+mn-lt"/>
              </a:rPr>
              <a:t>= 2 S 3</a:t>
            </a:r>
          </a:p>
          <a:p>
            <a:pPr marL="633413" lvl="1" indent="-188913">
              <a:spcBef>
                <a:spcPct val="40000"/>
              </a:spcBef>
            </a:pPr>
            <a:r>
              <a:rPr lang="en-US" sz="1600" dirty="0" smtClean="0">
                <a:latin typeface="+mn-lt"/>
              </a:rPr>
              <a:t>= </a:t>
            </a:r>
            <a:r>
              <a:rPr lang="en-US" sz="1600" dirty="0" err="1" smtClean="0">
                <a:latin typeface="+mn-lt"/>
              </a:rPr>
              <a:t>λsz.s(s(z</a:t>
            </a:r>
            <a:r>
              <a:rPr lang="en-US" sz="1600" dirty="0" smtClean="0">
                <a:latin typeface="+mn-lt"/>
              </a:rPr>
              <a:t>))  S 3</a:t>
            </a:r>
          </a:p>
          <a:p>
            <a:pPr marL="633413" lvl="1" indent="-188913">
              <a:spcBef>
                <a:spcPct val="40000"/>
              </a:spcBef>
            </a:pPr>
            <a:r>
              <a:rPr lang="en-US" sz="1600" dirty="0" smtClean="0">
                <a:latin typeface="+mn-lt"/>
              </a:rPr>
              <a:t>=S(S(3))</a:t>
            </a:r>
          </a:p>
          <a:p>
            <a:pPr marL="633413" lvl="1" indent="-188913">
              <a:spcBef>
                <a:spcPct val="40000"/>
              </a:spcBef>
            </a:pPr>
            <a:r>
              <a:rPr lang="en-US" sz="1600" dirty="0" smtClean="0">
                <a:latin typeface="+mn-lt"/>
              </a:rPr>
              <a:t>…</a:t>
            </a:r>
          </a:p>
          <a:p>
            <a:pPr marL="633413" lvl="1" indent="-188913">
              <a:spcBef>
                <a:spcPct val="40000"/>
              </a:spcBef>
            </a:pPr>
            <a:r>
              <a:rPr lang="en-US" sz="1600" dirty="0" smtClean="0">
                <a:latin typeface="+mn-lt"/>
              </a:rPr>
              <a:t>=5</a:t>
            </a:r>
          </a:p>
          <a:p>
            <a:pPr marL="633413" lvl="1" indent="-188913">
              <a:spcBef>
                <a:spcPct val="40000"/>
              </a:spcBef>
            </a:pPr>
            <a:endParaRPr lang="en-US" sz="1600" dirty="0" smtClean="0">
              <a:latin typeface="+mn-lt"/>
            </a:endParaRPr>
          </a:p>
          <a:p>
            <a:pPr marL="633413" lvl="1" indent="-188913">
              <a:spcBef>
                <a:spcPct val="40000"/>
              </a:spcBef>
            </a:pPr>
            <a:endParaRPr lang="en-US" sz="1600" dirty="0" smtClean="0">
              <a:latin typeface="+mn-lt"/>
            </a:endParaRPr>
          </a:p>
          <a:p>
            <a:pPr marL="633413" lvl="1" indent="-188913">
              <a:spcBef>
                <a:spcPct val="40000"/>
              </a:spcBef>
            </a:pPr>
            <a:endParaRPr lang="en-US" sz="1600" dirty="0" smtClean="0">
              <a:latin typeface="+mn-lt"/>
            </a:endParaRPr>
          </a:p>
          <a:p>
            <a:pPr marL="633413" lvl="1" indent="-188913">
              <a:spcBef>
                <a:spcPct val="40000"/>
              </a:spcBef>
            </a:pPr>
            <a:endParaRPr lang="en-US" sz="1600" dirty="0" smtClean="0">
              <a:latin typeface="+mn-lt"/>
            </a:endParaRPr>
          </a:p>
          <a:p>
            <a:pPr marL="633413" lvl="1" indent="-188913">
              <a:spcBef>
                <a:spcPct val="40000"/>
              </a:spcBef>
            </a:pPr>
            <a:endParaRPr lang="en-US" sz="1600" dirty="0" smtClean="0">
              <a:latin typeface="+mn-lt"/>
            </a:endParaRPr>
          </a:p>
          <a:p>
            <a:pPr marL="633413" lvl="1" indent="-188913">
              <a:spcBef>
                <a:spcPct val="40000"/>
              </a:spcBef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not </a:t>
            </a:r>
            <a:r>
              <a:rPr lang="en-US" b="1" dirty="0"/>
              <a:t>(not true) = </a:t>
            </a:r>
            <a:r>
              <a:rPr lang="en-US" b="1" dirty="0" smtClean="0"/>
              <a:t>true</a:t>
            </a:r>
          </a:p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encoding of </a:t>
            </a:r>
            <a:r>
              <a:rPr lang="en-US" b="1" dirty="0"/>
              <a:t>not, true</a:t>
            </a:r>
            <a:r>
              <a:rPr lang="en-US" dirty="0"/>
              <a:t>, and </a:t>
            </a:r>
            <a:r>
              <a:rPr lang="en-US" b="1" dirty="0"/>
              <a:t>false</a:t>
            </a:r>
            <a:r>
              <a:rPr lang="en-US" dirty="0"/>
              <a:t> are defined using </a:t>
            </a:r>
            <a:r>
              <a:rPr lang="en-US" dirty="0" err="1"/>
              <a:t>λ</a:t>
            </a:r>
            <a:r>
              <a:rPr lang="en-US" dirty="0"/>
              <a:t> expressions as below: </a:t>
            </a:r>
            <a:endParaRPr lang="en-US" sz="3600" dirty="0"/>
          </a:p>
          <a:p>
            <a:pPr lvl="1"/>
            <a:r>
              <a:rPr lang="en-US" b="1" dirty="0"/>
              <a:t>not = </a:t>
            </a:r>
            <a:r>
              <a:rPr lang="en-US" b="1" dirty="0" err="1"/>
              <a:t>λx</a:t>
            </a:r>
            <a:r>
              <a:rPr lang="en-US" b="1" dirty="0"/>
              <a:t>.((x false) true)</a:t>
            </a:r>
            <a:endParaRPr lang="en-US" sz="3200" dirty="0"/>
          </a:p>
          <a:p>
            <a:pPr lvl="1"/>
            <a:r>
              <a:rPr lang="en-US" b="1" dirty="0"/>
              <a:t>true = </a:t>
            </a:r>
            <a:r>
              <a:rPr lang="en-US" b="1" dirty="0" err="1"/>
              <a:t>λx.λy.x</a:t>
            </a:r>
            <a:endParaRPr lang="en-US" sz="3200" dirty="0"/>
          </a:p>
          <a:p>
            <a:pPr lvl="1"/>
            <a:r>
              <a:rPr lang="en-US" b="1" dirty="0"/>
              <a:t>false = </a:t>
            </a:r>
            <a:r>
              <a:rPr lang="en-US" b="1" dirty="0" err="1"/>
              <a:t>λx.λy.y</a:t>
            </a:r>
            <a:endParaRPr lang="en-US" b="1" dirty="0"/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N=</a:t>
            </a:r>
            <a:r>
              <a:rPr lang="en-US" dirty="0" err="1"/>
              <a:t>λx.xFT</a:t>
            </a:r>
            <a:r>
              <a:rPr lang="en-US" dirty="0"/>
              <a:t>          T=</a:t>
            </a:r>
            <a:r>
              <a:rPr lang="en-US" dirty="0" err="1"/>
              <a:t>λxy.x</a:t>
            </a:r>
            <a:endParaRPr lang="en-US" dirty="0"/>
          </a:p>
          <a:p>
            <a:pPr lvl="1">
              <a:buNone/>
            </a:pPr>
            <a:r>
              <a:rPr lang="en-US" dirty="0"/>
              <a:t>F=</a:t>
            </a:r>
            <a:r>
              <a:rPr lang="en-US" dirty="0" err="1"/>
              <a:t>λxy.y</a:t>
            </a:r>
            <a:endParaRPr lang="en-US" sz="3200" b="1" dirty="0"/>
          </a:p>
          <a:p>
            <a:pPr lvl="1">
              <a:buNone/>
            </a:pPr>
            <a:r>
              <a:rPr lang="en-US" b="1" dirty="0"/>
              <a:t>N(NT)</a:t>
            </a:r>
            <a:r>
              <a:rPr lang="en-US" b="1" dirty="0">
                <a:sym typeface="Wingdings"/>
              </a:rPr>
              <a:t>N(TFT)N(F)FFTT</a:t>
            </a:r>
          </a:p>
          <a:p>
            <a:pPr lvl="1">
              <a:buNone/>
            </a:pPr>
            <a:r>
              <a:rPr lang="en-US" b="1" dirty="0">
                <a:sym typeface="Wingdings"/>
              </a:rPr>
              <a:t>		     	(TFT)FTFFTT</a:t>
            </a:r>
          </a:p>
          <a:p>
            <a:pPr lvl="1">
              <a:buNone/>
            </a:pPr>
            <a:r>
              <a:rPr lang="en-US" b="1" dirty="0">
                <a:sym typeface="Wingdings"/>
              </a:rPr>
              <a:t>N(NT)(NT)FT(TFT)FTFFTT</a:t>
            </a:r>
            <a:endParaRPr lang="en-US" b="1" dirty="0"/>
          </a:p>
          <a:p>
            <a:pPr lvl="1">
              <a:buNone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2FF00-D41F-0141-95E0-AD180A3CF0BD}" type="slidenum">
              <a:rPr lang="en-US" altLang="zh-CN" smtClean="0"/>
              <a:pPr/>
              <a:t>13</a:t>
            </a:fld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4D48F-2F0E-1343-A7B0-FE90773C0028}" type="slidenum">
              <a:rPr lang="en-US" altLang="zh-CN"/>
              <a:pPr/>
              <a:t>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H</a:t>
            </a:r>
            <a:r>
              <a:rPr lang="en-US" sz="2600" dirty="0" smtClean="0"/>
              <a:t>istory</a:t>
            </a:r>
            <a:endParaRPr lang="en-US" sz="2600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formal system designed to investigate function definition, function application, and recursion. </a:t>
            </a:r>
          </a:p>
          <a:p>
            <a:r>
              <a:rPr lang="en-US" dirty="0"/>
              <a:t>Introduced by Alonzo Church in 1930s. </a:t>
            </a:r>
          </a:p>
          <a:p>
            <a:r>
              <a:rPr lang="en-US" dirty="0"/>
              <a:t>The calculus can be used to cleanly define what a computable function is. </a:t>
            </a:r>
          </a:p>
          <a:p>
            <a:r>
              <a:rPr lang="en-US" dirty="0"/>
              <a:t>Lambda calculus influenced Lisp. </a:t>
            </a:r>
          </a:p>
          <a:p>
            <a:r>
              <a:rPr lang="en-US" dirty="0"/>
              <a:t>It is the smallest universal programming language</a:t>
            </a:r>
          </a:p>
          <a:p>
            <a:pPr lvl="1"/>
            <a:r>
              <a:rPr lang="en-US" dirty="0"/>
              <a:t>Smallest: simple syntax and transformation rule</a:t>
            </a:r>
          </a:p>
          <a:p>
            <a:pPr lvl="1"/>
            <a:r>
              <a:rPr lang="en-US" dirty="0"/>
              <a:t>Universal: any computable function can be expressed and evaluated using this formalism.</a:t>
            </a:r>
          </a:p>
          <a:p>
            <a:pPr lvl="2"/>
            <a:r>
              <a:rPr lang="en-US" dirty="0"/>
              <a:t>Equivalent to Turing </a:t>
            </a:r>
            <a:r>
              <a:rPr lang="en-US" dirty="0" smtClean="0"/>
              <a:t>machine (Church-Turing Thesis)</a:t>
            </a:r>
            <a:endParaRPr lang="en-US" dirty="0"/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-31750" y="1676400"/>
            <a:ext cx="488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054BF"/>
                </a:solidFill>
                <a:latin typeface="AvantGarde" pitchFamily="34" charset="0"/>
              </a:rPr>
              <a:t>Lambda calculus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6E4EE-5C15-FD42-A3AA-7F1DB5B938AB}" type="slidenum">
              <a:rPr lang="en-US" altLang="zh-CN"/>
              <a:pPr/>
              <a:t>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syntax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42672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Syntax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charset="2"/>
              </a:rPr>
              <a:t>variable</a:t>
            </a:r>
            <a:endParaRPr lang="en-US" sz="2000" dirty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ym typeface="Symbol" charset="2"/>
              </a:rPr>
              <a:t>	&lt;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&gt; ::= &lt;variable&gt; 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charset="2"/>
              </a:rPr>
              <a:t>lambda abstraction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ym typeface="Symbol" charset="2"/>
              </a:rPr>
              <a:t>	&lt;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&gt; ::= 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>
                <a:sym typeface="Symbol" charset="2"/>
              </a:rPr>
              <a:t> &lt;variable&gt;. &lt;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&gt;      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 charset="2"/>
              </a:rPr>
              <a:t>lambda application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ym typeface="Symbol" charset="2"/>
              </a:rPr>
              <a:t>	&lt;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&gt; ::= &lt;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&gt; &lt;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&gt;             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charset="2"/>
              </a:rPr>
              <a:t>Example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ym typeface="Symbol" charset="2"/>
              </a:rPr>
              <a:t>lambda abstraction:    </a:t>
            </a:r>
            <a:r>
              <a:rPr lang="en-US" sz="2000" dirty="0" err="1">
                <a:sym typeface="Symbol" charset="2"/>
              </a:rPr>
              <a:t>x</a:t>
            </a:r>
            <a:r>
              <a:rPr lang="en-US" sz="2000" dirty="0">
                <a:sym typeface="Symbol" charset="2"/>
              </a:rPr>
              <a:t>. </a:t>
            </a:r>
            <a:r>
              <a:rPr lang="en-US" sz="2000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*</a:t>
            </a:r>
            <a:r>
              <a:rPr lang="en-US" sz="2000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                  </a:t>
            </a:r>
            <a:r>
              <a:rPr lang="en-US" sz="2000" dirty="0" err="1">
                <a:sym typeface="Symbol" charset="2"/>
              </a:rPr>
              <a:t>f(x</a:t>
            </a:r>
            <a:r>
              <a:rPr lang="en-US" sz="2000" dirty="0">
                <a:sym typeface="Symbol" charset="2"/>
              </a:rPr>
              <a:t>)=</a:t>
            </a:r>
            <a:r>
              <a:rPr lang="en-US" sz="2000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*</a:t>
            </a:r>
            <a:r>
              <a:rPr lang="en-US" sz="2000" dirty="0" err="1">
                <a:sym typeface="Symbol" charset="2"/>
              </a:rPr>
              <a:t>x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dirty="0">
                <a:sym typeface="Symbol" charset="2"/>
              </a:rPr>
              <a:t>lambda application:   (</a:t>
            </a:r>
            <a:r>
              <a:rPr lang="en-US" sz="2000" dirty="0" err="1">
                <a:sym typeface="Symbol" charset="2"/>
              </a:rPr>
              <a:t>x</a:t>
            </a:r>
            <a:r>
              <a:rPr lang="en-US" sz="2000" dirty="0">
                <a:sym typeface="Symbol" charset="2"/>
              </a:rPr>
              <a:t>. </a:t>
            </a:r>
            <a:r>
              <a:rPr lang="en-US" sz="2000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*</a:t>
            </a:r>
            <a:r>
              <a:rPr lang="en-US" sz="2000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) 3             f(3)</a:t>
            </a:r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066800"/>
            <a:ext cx="3810000" cy="4953000"/>
          </a:xfrm>
        </p:spPr>
        <p:txBody>
          <a:bodyPr/>
          <a:lstStyle/>
          <a:p>
            <a:r>
              <a:rPr lang="en-US">
                <a:sym typeface="Symbol" charset="2"/>
              </a:rPr>
              <a:t>Whether the following are  expressions? 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x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x.x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xy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x.x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(x.x)xy</a:t>
            </a:r>
          </a:p>
          <a:p>
            <a:pPr lvl="1">
              <a:buFont typeface="Arial" charset="0"/>
              <a:buNone/>
            </a:pPr>
            <a:r>
              <a:rPr lang="en-US">
                <a:sym typeface="Symbol" charset="2"/>
              </a:rPr>
              <a:t>x.xx </a:t>
            </a:r>
          </a:p>
          <a:p>
            <a:endParaRPr lang="en-US">
              <a:sym typeface="Symbol" charset="2"/>
            </a:endParaRP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-31750" y="1676400"/>
            <a:ext cx="488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054BF"/>
                </a:solidFill>
                <a:latin typeface="AvantGarde" pitchFamily="34" charset="0"/>
              </a:rPr>
              <a:t>Lambda calculus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3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3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3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3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EE2D7-E5F1-0445-8F9B-3AC194C246DA}" type="slidenum">
              <a:rPr lang="en-US" altLang="zh-CN"/>
              <a:pPr/>
              <a:t>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Correspondence to java program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838200"/>
            <a:ext cx="4876800" cy="5715000"/>
          </a:xfrm>
        </p:spPr>
        <p:txBody>
          <a:bodyPr/>
          <a:lstStyle/>
          <a:p>
            <a:r>
              <a:rPr lang="en-US" sz="2000" dirty="0">
                <a:sym typeface="Symbol" charset="2"/>
              </a:rPr>
              <a:t>Two notational conventions</a:t>
            </a:r>
          </a:p>
          <a:p>
            <a:pPr lvl="1"/>
            <a:r>
              <a:rPr lang="en-US" sz="1800" dirty="0">
                <a:sym typeface="Symbol" charset="2"/>
              </a:rPr>
              <a:t>The scope of   </a:t>
            </a:r>
            <a:r>
              <a:rPr lang="en-US" sz="1800" dirty="0" err="1">
                <a:sym typeface="Symbol" charset="2"/>
              </a:rPr>
              <a:t></a:t>
            </a:r>
            <a:r>
              <a:rPr lang="en-US" sz="1800" dirty="0">
                <a:sym typeface="Symbol" charset="2"/>
              </a:rPr>
              <a:t> extends as far as possible to the right</a:t>
            </a:r>
          </a:p>
          <a:p>
            <a:pPr lvl="2">
              <a:buFontTx/>
              <a:buNone/>
            </a:pPr>
            <a:r>
              <a:rPr lang="en-US" sz="1600" dirty="0"/>
              <a:t> </a:t>
            </a:r>
            <a:r>
              <a:rPr lang="el-GR" sz="1600" dirty="0"/>
              <a:t>λ</a:t>
            </a:r>
            <a:r>
              <a:rPr lang="en-US" sz="1600" dirty="0"/>
              <a:t> </a:t>
            </a:r>
            <a:r>
              <a:rPr lang="en-US" sz="1600" dirty="0" err="1"/>
              <a:t>x</a:t>
            </a:r>
            <a:r>
              <a:rPr lang="en-US" sz="1600" dirty="0"/>
              <a:t>. - </a:t>
            </a:r>
            <a:r>
              <a:rPr lang="en-US" sz="1600" dirty="0" err="1"/>
              <a:t>x</a:t>
            </a:r>
            <a:r>
              <a:rPr lang="en-US" sz="1600" dirty="0"/>
              <a:t> 2  is  </a:t>
            </a:r>
            <a:r>
              <a:rPr lang="el-GR" sz="1600" dirty="0"/>
              <a:t>λ</a:t>
            </a:r>
            <a:r>
              <a:rPr lang="en-US" sz="1600" dirty="0"/>
              <a:t> </a:t>
            </a:r>
            <a:r>
              <a:rPr lang="en-US" sz="1600" dirty="0" err="1"/>
              <a:t>x</a:t>
            </a:r>
            <a:r>
              <a:rPr lang="en-US" sz="1600" dirty="0"/>
              <a:t>  . (  -  </a:t>
            </a:r>
            <a:r>
              <a:rPr lang="en-US" sz="1600" dirty="0" err="1"/>
              <a:t>x</a:t>
            </a:r>
            <a:r>
              <a:rPr lang="en-US" sz="1600" dirty="0"/>
              <a:t>   2) </a:t>
            </a:r>
            <a:endParaRPr lang="en-US" sz="1600" dirty="0">
              <a:sym typeface="Symbol" charset="2"/>
            </a:endParaRPr>
          </a:p>
          <a:p>
            <a:pPr lvl="2">
              <a:buFontTx/>
              <a:buNone/>
            </a:pPr>
            <a:r>
              <a:rPr lang="en-US" sz="1600" dirty="0">
                <a:sym typeface="Symbol" charset="2"/>
              </a:rPr>
              <a:t>  </a:t>
            </a:r>
            <a:r>
              <a:rPr lang="en-US" sz="1600" dirty="0" err="1">
                <a:sym typeface="Symbol" charset="2"/>
              </a:rPr>
              <a:t></a:t>
            </a:r>
            <a:r>
              <a:rPr lang="en-US" sz="1600" dirty="0" err="1"/>
              <a:t>x</a:t>
            </a:r>
            <a:r>
              <a:rPr lang="en-US" sz="1600" dirty="0"/>
              <a:t>. xx  is </a:t>
            </a:r>
            <a:r>
              <a:rPr lang="en-US" sz="1600" dirty="0" err="1">
                <a:sym typeface="Symbol" charset="2"/>
              </a:rPr>
              <a:t></a:t>
            </a:r>
            <a:r>
              <a:rPr lang="en-US" sz="1600" dirty="0" err="1"/>
              <a:t>x.(xx</a:t>
            </a:r>
            <a:r>
              <a:rPr lang="en-US" sz="1600" dirty="0"/>
              <a:t>) </a:t>
            </a:r>
            <a:endParaRPr lang="en-US" sz="1600" dirty="0">
              <a:sym typeface="Symbol" charset="2"/>
            </a:endParaRPr>
          </a:p>
          <a:p>
            <a:pPr lvl="1"/>
            <a:r>
              <a:rPr lang="en-US" sz="1800" dirty="0">
                <a:sym typeface="Symbol" charset="2"/>
              </a:rPr>
              <a:t>Association to the left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sym typeface="Symbol" charset="2"/>
              </a:rPr>
              <a:t>(</a:t>
            </a:r>
            <a:r>
              <a:rPr lang="en-US" sz="1800" dirty="0" err="1">
                <a:sym typeface="Symbol" charset="2"/>
              </a:rPr>
              <a:t>x</a:t>
            </a:r>
            <a:r>
              <a:rPr lang="en-US" sz="1800" dirty="0">
                <a:sym typeface="Symbol" charset="2"/>
              </a:rPr>
              <a:t>. </a:t>
            </a:r>
            <a:r>
              <a:rPr lang="en-US" sz="1800" dirty="0" err="1">
                <a:sym typeface="Symbol" charset="2"/>
              </a:rPr>
              <a:t>y</a:t>
            </a:r>
            <a:r>
              <a:rPr lang="en-US" sz="1800" dirty="0">
                <a:sym typeface="Symbol" charset="2"/>
              </a:rPr>
              <a:t>. – </a:t>
            </a:r>
            <a:r>
              <a:rPr lang="en-US" sz="1800" dirty="0" err="1">
                <a:sym typeface="Symbol" charset="2"/>
              </a:rPr>
              <a:t>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y</a:t>
            </a:r>
            <a:r>
              <a:rPr lang="en-US" sz="1800" dirty="0">
                <a:sym typeface="Symbol" charset="2"/>
              </a:rPr>
              <a:t>) 2 3 is ((</a:t>
            </a:r>
            <a:r>
              <a:rPr lang="en-US" sz="1800" dirty="0" err="1">
                <a:sym typeface="Symbol" charset="2"/>
              </a:rPr>
              <a:t>x</a:t>
            </a:r>
            <a:r>
              <a:rPr lang="en-US" sz="1800" dirty="0">
                <a:sym typeface="Symbol" charset="2"/>
              </a:rPr>
              <a:t>. </a:t>
            </a:r>
            <a:r>
              <a:rPr lang="en-US" sz="1800" dirty="0" err="1">
                <a:sym typeface="Symbol" charset="2"/>
              </a:rPr>
              <a:t>y</a:t>
            </a:r>
            <a:r>
              <a:rPr lang="en-US" sz="1800" dirty="0">
                <a:sym typeface="Symbol" charset="2"/>
              </a:rPr>
              <a:t>. – </a:t>
            </a:r>
            <a:r>
              <a:rPr lang="en-US" sz="1800" dirty="0" err="1">
                <a:sym typeface="Symbol" charset="2"/>
              </a:rPr>
              <a:t>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y</a:t>
            </a:r>
            <a:r>
              <a:rPr lang="en-US" sz="1800" dirty="0">
                <a:sym typeface="Symbol" charset="2"/>
              </a:rPr>
              <a:t>) 2) 3 </a:t>
            </a:r>
          </a:p>
          <a:p>
            <a:r>
              <a:rPr lang="en-US" sz="2000" dirty="0">
                <a:sym typeface="Symbol" charset="2"/>
              </a:rPr>
              <a:t>How to reduce (calculate) f(2, 3),</a:t>
            </a:r>
          </a:p>
          <a:p>
            <a:pPr>
              <a:buFontTx/>
              <a:buNone/>
            </a:pPr>
            <a:r>
              <a:rPr lang="en-US" sz="2000" dirty="0">
                <a:sym typeface="Symbol" charset="2"/>
              </a:rPr>
              <a:t>	 or (</a:t>
            </a:r>
            <a:r>
              <a:rPr lang="en-US" sz="2000" dirty="0" err="1">
                <a:sym typeface="Symbol" charset="2"/>
              </a:rPr>
              <a:t>x</a:t>
            </a:r>
            <a:r>
              <a:rPr lang="en-US" sz="2000" dirty="0">
                <a:sym typeface="Symbol" charset="2"/>
              </a:rPr>
              <a:t>. </a:t>
            </a:r>
            <a:r>
              <a:rPr lang="en-US" sz="2000" dirty="0" err="1">
                <a:sym typeface="Symbol" charset="2"/>
              </a:rPr>
              <a:t>y</a:t>
            </a:r>
            <a:r>
              <a:rPr lang="en-US" sz="2000" dirty="0">
                <a:sym typeface="Symbol" charset="2"/>
              </a:rPr>
              <a:t>. – </a:t>
            </a:r>
            <a:r>
              <a:rPr lang="en-US" sz="2000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y</a:t>
            </a:r>
            <a:r>
              <a:rPr lang="en-US" sz="2000" dirty="0">
                <a:sym typeface="Symbol" charset="2"/>
              </a:rPr>
              <a:t>) 2 3 ?</a:t>
            </a:r>
          </a:p>
          <a:p>
            <a:r>
              <a:rPr lang="en-US" sz="2000" dirty="0">
                <a:sym typeface="Symbol" charset="2"/>
              </a:rPr>
              <a:t>Alpha, beta, </a:t>
            </a:r>
            <a:r>
              <a:rPr lang="en-US" sz="2000" dirty="0" err="1">
                <a:sym typeface="Symbol" charset="2"/>
              </a:rPr>
              <a:t>eta</a:t>
            </a:r>
            <a:r>
              <a:rPr lang="en-US" sz="2000" dirty="0">
                <a:sym typeface="Symbol" charset="2"/>
              </a:rPr>
              <a:t> conversions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152400" y="1143000"/>
            <a:ext cx="4114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charset="0"/>
              </a:rPr>
              <a:t>int  f ( int  x) { return x - 2;} </a:t>
            </a: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152400" y="1600200"/>
            <a:ext cx="4114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charset="0"/>
              </a:rPr>
              <a:t>     </a:t>
            </a:r>
            <a:r>
              <a:rPr lang="el-GR" sz="1800">
                <a:latin typeface="Arial" charset="0"/>
                <a:ea typeface="Times New Roman" charset="0"/>
                <a:cs typeface="Times New Roman" charset="0"/>
              </a:rPr>
              <a:t>λ</a:t>
            </a:r>
            <a:r>
              <a:rPr lang="en-US" sz="1800">
                <a:latin typeface="Arial" charset="0"/>
                <a:ea typeface="Times New Roman" charset="0"/>
                <a:cs typeface="Times New Roman" charset="0"/>
              </a:rPr>
              <a:t>          x  .            -  x   2  </a:t>
            </a:r>
            <a:endParaRPr lang="el-GR" sz="180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152400" y="2057400"/>
            <a:ext cx="4114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charset="0"/>
              </a:rPr>
              <a:t>int  f ( int  x, int y ) { return x - y;} </a:t>
            </a: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152400" y="2514600"/>
            <a:ext cx="4114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charset="0"/>
              </a:rPr>
              <a:t>     </a:t>
            </a:r>
            <a:r>
              <a:rPr lang="el-GR" sz="1800">
                <a:latin typeface="Arial" charset="0"/>
                <a:ea typeface="Times New Roman" charset="0"/>
                <a:cs typeface="Times New Roman" charset="0"/>
              </a:rPr>
              <a:t>λ</a:t>
            </a:r>
            <a:r>
              <a:rPr lang="en-US" sz="1800">
                <a:latin typeface="Arial" charset="0"/>
                <a:ea typeface="Times New Roman" charset="0"/>
                <a:cs typeface="Times New Roman" charset="0"/>
              </a:rPr>
              <a:t>     x  . </a:t>
            </a:r>
            <a:r>
              <a:rPr lang="el-GR" sz="1800">
                <a:latin typeface="Arial" charset="0"/>
              </a:rPr>
              <a:t>λ</a:t>
            </a:r>
            <a:r>
              <a:rPr lang="en-US" sz="1800">
                <a:latin typeface="Arial" charset="0"/>
              </a:rPr>
              <a:t>     y.</a:t>
            </a:r>
            <a:r>
              <a:rPr lang="en-US" sz="1800">
                <a:latin typeface="Arial" charset="0"/>
                <a:ea typeface="Times New Roman" charset="0"/>
                <a:cs typeface="Times New Roman" charset="0"/>
              </a:rPr>
              <a:t>   -  x  y  </a:t>
            </a:r>
            <a:endParaRPr lang="el-GR" sz="180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152400" y="3048000"/>
            <a:ext cx="4114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charset="0"/>
              </a:rPr>
              <a:t>int  f ( int  x, int y ) { return x - y;}  f(2,3)</a:t>
            </a:r>
          </a:p>
        </p:txBody>
      </p:sp>
      <p:sp>
        <p:nvSpPr>
          <p:cNvPr id="630797" name="Text Box 13"/>
          <p:cNvSpPr txBox="1">
            <a:spLocks noChangeArrowheads="1"/>
          </p:cNvSpPr>
          <p:nvPr/>
        </p:nvSpPr>
        <p:spPr bwMode="auto">
          <a:xfrm>
            <a:off x="152400" y="3581400"/>
            <a:ext cx="4114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 charset="0"/>
              </a:rPr>
              <a:t>     (</a:t>
            </a:r>
            <a:r>
              <a:rPr lang="el-GR" sz="1800">
                <a:latin typeface="Arial" charset="0"/>
                <a:ea typeface="Times New Roman" charset="0"/>
                <a:cs typeface="Times New Roman" charset="0"/>
              </a:rPr>
              <a:t>λ</a:t>
            </a:r>
            <a:r>
              <a:rPr lang="en-US" sz="1800">
                <a:latin typeface="Arial" charset="0"/>
                <a:ea typeface="Times New Roman" charset="0"/>
                <a:cs typeface="Times New Roman" charset="0"/>
              </a:rPr>
              <a:t>     x  . </a:t>
            </a:r>
            <a:r>
              <a:rPr lang="el-GR" sz="1800">
                <a:latin typeface="Arial" charset="0"/>
              </a:rPr>
              <a:t>λ</a:t>
            </a:r>
            <a:r>
              <a:rPr lang="en-US" sz="1800">
                <a:latin typeface="Arial" charset="0"/>
              </a:rPr>
              <a:t>     y.</a:t>
            </a:r>
            <a:r>
              <a:rPr lang="en-US" sz="1800">
                <a:latin typeface="Arial" charset="0"/>
                <a:ea typeface="Times New Roman" charset="0"/>
                <a:cs typeface="Times New Roman" charset="0"/>
              </a:rPr>
              <a:t>   -  x  y) 2 3 </a:t>
            </a:r>
            <a:endParaRPr lang="el-GR" sz="1800">
              <a:latin typeface="Arial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3" grpId="0" animBg="1"/>
      <p:bldP spid="630795" grpId="0" animBg="1"/>
      <p:bldP spid="6307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ECA38-C191-D74C-B724-794095134242}" type="slidenum">
              <a:rPr lang="en-US" altLang="zh-CN"/>
              <a:pPr/>
              <a:t>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>
                <a:sym typeface="Symbol" charset="2"/>
              </a:rPr>
              <a:t>β reduction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Georgia" charset="0"/>
                <a:sym typeface="Symbol" charset="2"/>
              </a:rPr>
              <a:t>β Rule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 b="1">
                <a:solidFill>
                  <a:schemeClr val="hlink"/>
                </a:solidFill>
                <a:latin typeface="Georgia" charset="0"/>
                <a:sym typeface="Symbol" charset="2"/>
              </a:rPr>
              <a:t>(x. E) E′  </a:t>
            </a:r>
            <a:r>
              <a:rPr lang="en-US" sz="1400" b="1">
                <a:solidFill>
                  <a:schemeClr val="hlink"/>
                </a:solidFill>
                <a:latin typeface="Georgia" charset="0"/>
                <a:sym typeface="Wingdings" charset="2"/>
              </a:rPr>
              <a:t></a:t>
            </a:r>
            <a:r>
              <a:rPr lang="en-US" sz="1400" b="1">
                <a:solidFill>
                  <a:schemeClr val="hlink"/>
                </a:solidFill>
                <a:latin typeface="Georgia" charset="0"/>
                <a:sym typeface="Symbol" charset="2"/>
              </a:rPr>
              <a:t>  E[E′/x]</a:t>
            </a:r>
            <a:r>
              <a:rPr lang="en-US" sz="1400">
                <a:solidFill>
                  <a:schemeClr val="hlink"/>
                </a:solidFill>
                <a:latin typeface="Georgia" charset="0"/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400">
              <a:solidFill>
                <a:schemeClr val="hlink"/>
              </a:solidFill>
              <a:latin typeface="Georgia" charset="0"/>
              <a:sym typeface="Symbol" charset="2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Symbol" charset="2"/>
              </a:rPr>
              <a:t>(x.x)3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Wingdings" charset="2"/>
              </a:rPr>
              <a:t>x[3/x]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Symbol" charset="2"/>
              </a:rPr>
              <a:t>=3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400">
              <a:latin typeface="Georgia" charset="0"/>
              <a:sym typeface="Symbol" charset="2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Symbol" charset="2"/>
              </a:rPr>
              <a:t>(x. x*x) 3 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sym typeface="Symbol" charset="2"/>
              </a:rPr>
              <a:t>(x*x)[3/x] 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sym typeface="Symbol" charset="2"/>
              </a:rPr>
              <a:t> 3*3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400">
              <a:latin typeface="Georgia" charset="0"/>
              <a:sym typeface="Symbol" charset="2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Symbol" charset="2"/>
              </a:rPr>
              <a:t>(x. y. x-y) 5 2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Wingdings" charset="2"/>
              </a:rPr>
              <a:t></a:t>
            </a:r>
            <a:r>
              <a:rPr lang="en-US" sz="1400">
                <a:latin typeface="Georgia" charset="0"/>
                <a:sym typeface="Symbol" charset="2"/>
              </a:rPr>
              <a:t>(y. 2-y) 5 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sym typeface="Symbol" charset="2"/>
              </a:rPr>
              <a:t>2 -5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400">
                <a:latin typeface="Georgia" charset="0"/>
                <a:sym typeface="Symbol" charset="2"/>
              </a:rPr>
              <a:t>Notice the left association convention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400">
                <a:latin typeface="Georgia" charset="0"/>
                <a:sym typeface="Symbol" charset="2"/>
              </a:rPr>
              <a:t>(x. y. x-y) 5 2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Wingdings" charset="2"/>
              </a:rPr>
              <a:t></a:t>
            </a:r>
            <a:r>
              <a:rPr lang="en-US" sz="1400">
                <a:latin typeface="Georgia" charset="0"/>
                <a:sym typeface="Symbol" charset="2"/>
              </a:rPr>
              <a:t>(y. 5-y) 2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  <a:sym typeface="Wingdings" charset="2"/>
              </a:rPr>
              <a:t></a:t>
            </a:r>
            <a:r>
              <a:rPr lang="en-US" sz="1400">
                <a:latin typeface="Georgia" charset="0"/>
                <a:sym typeface="Symbol" charset="2"/>
              </a:rPr>
              <a:t> 5 -2</a:t>
            </a:r>
            <a:endParaRPr lang="en-US" sz="1400">
              <a:latin typeface="Georgia" charset="0"/>
            </a:endParaRPr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</a:rPr>
              <a:t> 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  <a:ea typeface="Arial" charset="0"/>
                <a:cs typeface="Arial" charset="0"/>
              </a:rPr>
              <a:t>x</a:t>
            </a:r>
            <a:r>
              <a:rPr lang="en-US" sz="1400">
                <a:latin typeface="Georgia" charset="0"/>
              </a:rPr>
              <a:t>.xx)(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</a:rPr>
              <a:t>y. y)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ea typeface="Arial" charset="0"/>
                <a:cs typeface="Arial" charset="0"/>
              </a:rPr>
              <a:t> (xx)[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  <a:ea typeface="Arial" charset="0"/>
                <a:cs typeface="Arial" charset="0"/>
              </a:rPr>
              <a:t>y.y/x]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400">
                <a:latin typeface="Georgia" charset="0"/>
                <a:ea typeface="Arial" charset="0"/>
                <a:cs typeface="Arial" charset="0"/>
              </a:rPr>
              <a:t>= 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  <a:ea typeface="Arial" charset="0"/>
                <a:cs typeface="Arial" charset="0"/>
              </a:rPr>
              <a:t>y.y)(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  <a:ea typeface="Arial" charset="0"/>
                <a:cs typeface="Arial" charset="0"/>
              </a:rPr>
              <a:t>y.y)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400">
                <a:latin typeface="Georgia" charset="0"/>
                <a:ea typeface="Arial" charset="0"/>
                <a:cs typeface="Arial" charset="0"/>
                <a:sym typeface="Wingdings" charset="2"/>
              </a:rPr>
              <a:t></a:t>
            </a:r>
            <a:r>
              <a:rPr lang="en-US" sz="1400">
                <a:latin typeface="Georgia" charset="0"/>
                <a:ea typeface="Arial" charset="0"/>
                <a:cs typeface="Arial" charset="0"/>
              </a:rPr>
              <a:t>y[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  <a:ea typeface="Arial" charset="0"/>
                <a:cs typeface="Arial" charset="0"/>
              </a:rPr>
              <a:t>y.y/y]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1400">
                <a:latin typeface="Georgia" charset="0"/>
                <a:ea typeface="Arial" charset="0"/>
                <a:cs typeface="Arial" charset="0"/>
              </a:rPr>
              <a:t>= 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  <a:ea typeface="Arial" charset="0"/>
                <a:cs typeface="Arial" charset="0"/>
              </a:rPr>
              <a:t>y.y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400">
              <a:latin typeface="Georgia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</a:rPr>
              <a:t>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solidFill>
                  <a:schemeClr val="hlink"/>
                </a:solidFill>
                <a:latin typeface="Georgia" charset="0"/>
              </a:rPr>
              <a:t>x</a:t>
            </a:r>
            <a:r>
              <a:rPr lang="en-US" sz="1400">
                <a:latin typeface="Georgia" charset="0"/>
              </a:rPr>
              <a:t>.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</a:rPr>
              <a:t>y.yx)</a:t>
            </a:r>
            <a:r>
              <a:rPr lang="en-US" sz="1400">
                <a:solidFill>
                  <a:schemeClr val="hlink"/>
                </a:solidFill>
                <a:latin typeface="Georgia" charset="0"/>
              </a:rPr>
              <a:t> 3</a:t>
            </a:r>
            <a:r>
              <a:rPr lang="en-US" sz="1400">
                <a:latin typeface="Georgia" charset="0"/>
              </a:rPr>
              <a:t> (</a:t>
            </a:r>
            <a:r>
              <a:rPr lang="en-US" sz="1400">
                <a:latin typeface="Georgia" charset="0"/>
                <a:sym typeface="Symbol" charset="2"/>
              </a:rPr>
              <a:t>x.x)</a:t>
            </a:r>
            <a:endParaRPr lang="en-US" sz="1400">
              <a:latin typeface="Georgia" charset="0"/>
            </a:endParaRP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sym typeface="Wingdings" charset="2"/>
              </a:rPr>
              <a:t>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</a:rPr>
              <a:t>y.yx) [3/x] (</a:t>
            </a:r>
            <a:r>
              <a:rPr lang="en-US" sz="1400">
                <a:latin typeface="Georgia" charset="0"/>
                <a:sym typeface="Symbol" charset="2"/>
              </a:rPr>
              <a:t>x.x)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sym typeface="Wingdings" charset="2"/>
              </a:rPr>
              <a:t>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solidFill>
                  <a:schemeClr val="hlink"/>
                </a:solidFill>
                <a:latin typeface="Georgia" charset="0"/>
              </a:rPr>
              <a:t>y</a:t>
            </a:r>
            <a:r>
              <a:rPr lang="en-US" sz="1400">
                <a:latin typeface="Georgia" charset="0"/>
              </a:rPr>
              <a:t>.y3) (</a:t>
            </a:r>
            <a:r>
              <a:rPr lang="en-US" sz="1400">
                <a:solidFill>
                  <a:schemeClr val="hlink"/>
                </a:solidFill>
                <a:latin typeface="Georgia" charset="0"/>
                <a:sym typeface="Symbol" charset="2"/>
              </a:rPr>
              <a:t>x.x</a:t>
            </a:r>
            <a:r>
              <a:rPr lang="en-US" sz="1400">
                <a:latin typeface="Georgia" charset="0"/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</a:rPr>
              <a:t>(</a:t>
            </a:r>
            <a:r>
              <a:rPr lang="en-US" sz="1400">
                <a:latin typeface="Georgia" charset="0"/>
                <a:sym typeface="Symbol" charset="2"/>
              </a:rPr>
              <a:t>x.x)3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</a:rPr>
              <a:t>3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400">
              <a:latin typeface="Georgia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Georgia" charset="0"/>
              </a:rPr>
              <a:t>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</a:rPr>
              <a:t>x.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</a:rPr>
              <a:t>y.xy) y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sym typeface="Wingdings" charset="2"/>
              </a:rPr>
              <a:t>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</a:rPr>
              <a:t>y.xy) [y/x]</a:t>
            </a:r>
          </a:p>
          <a:p>
            <a:pPr lvl="1">
              <a:lnSpc>
                <a:spcPct val="90000"/>
              </a:lnSpc>
              <a:buFont typeface="Wingdings" charset="2"/>
              <a:buChar char="è"/>
            </a:pPr>
            <a:r>
              <a:rPr lang="en-US" sz="1400">
                <a:latin typeface="Georgia" charset="0"/>
                <a:sym typeface="Wingdings" charset="2"/>
              </a:rPr>
              <a:t>(</a:t>
            </a:r>
            <a:r>
              <a:rPr lang="en-US" sz="1400">
                <a:latin typeface="Georgia" charset="0"/>
                <a:sym typeface="Symbol" charset="2"/>
              </a:rPr>
              <a:t></a:t>
            </a:r>
            <a:r>
              <a:rPr lang="en-US" sz="1400">
                <a:latin typeface="Georgia" charset="0"/>
              </a:rPr>
              <a:t>y.yy) ? </a:t>
            </a:r>
            <a:endParaRPr lang="en-US" sz="1400">
              <a:latin typeface="Georgia" charset="0"/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sz="1600">
              <a:latin typeface="Georgi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2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25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25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2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2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2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2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2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2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2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2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2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8C1F-E74C-0246-858F-247CA0517131}" type="slidenum">
              <a:rPr lang="en-US" altLang="zh-CN"/>
              <a:pPr/>
              <a:t>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z="2600">
                <a:ea typeface="Arial" charset="0"/>
                <a:cs typeface="Arial" charset="0"/>
              </a:rPr>
              <a:t>α</a:t>
            </a:r>
            <a:r>
              <a:rPr lang="en-US" sz="2600"/>
              <a:t> conversion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l-GR" sz="2000" dirty="0">
                <a:ea typeface="Arial" charset="0"/>
                <a:cs typeface="Arial" charset="0"/>
              </a:rPr>
              <a:t>α</a:t>
            </a:r>
            <a:r>
              <a:rPr lang="en-US" sz="2000" i="1" dirty="0">
                <a:solidFill>
                  <a:srgbClr val="7F0101"/>
                </a:solidFill>
              </a:rPr>
              <a:t> conversions allow us to rename bound variables.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A bound name </a:t>
            </a:r>
            <a:r>
              <a:rPr lang="en-US" sz="2000" dirty="0" err="1"/>
              <a:t>x</a:t>
            </a:r>
            <a:r>
              <a:rPr lang="en-US" sz="2000" dirty="0"/>
              <a:t> in the lambda abstraction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 err="1"/>
              <a:t>x.e</a:t>
            </a:r>
            <a:r>
              <a:rPr lang="en-US" sz="2000" dirty="0"/>
              <a:t>) may be substituted by any other name </a:t>
            </a:r>
            <a:r>
              <a:rPr lang="en-US" sz="2000" dirty="0" err="1"/>
              <a:t>y</a:t>
            </a:r>
            <a:r>
              <a:rPr lang="en-US" sz="2000" dirty="0"/>
              <a:t>, as long as there are </a:t>
            </a:r>
            <a:r>
              <a:rPr lang="en-US" sz="2000" i="1" dirty="0">
                <a:solidFill>
                  <a:srgbClr val="7F0101"/>
                </a:solidFill>
              </a:rPr>
              <a:t>no free occurrences of </a:t>
            </a:r>
            <a:r>
              <a:rPr lang="en-US" sz="2000" i="1" dirty="0" err="1">
                <a:solidFill>
                  <a:srgbClr val="7F0101"/>
                </a:solidFill>
              </a:rPr>
              <a:t>y</a:t>
            </a:r>
            <a:r>
              <a:rPr lang="en-US" sz="2000" i="1" dirty="0">
                <a:solidFill>
                  <a:srgbClr val="7F0101"/>
                </a:solidFill>
              </a:rPr>
              <a:t> in </a:t>
            </a:r>
            <a:r>
              <a:rPr lang="en-US" sz="2000" i="1" dirty="0" err="1">
                <a:solidFill>
                  <a:srgbClr val="7F0101"/>
                </a:solidFill>
              </a:rPr>
              <a:t>e</a:t>
            </a:r>
            <a:r>
              <a:rPr lang="en-US" sz="2000" i="1" dirty="0">
                <a:solidFill>
                  <a:srgbClr val="7F0101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solidFill>
                  <a:srgbClr val="7F0101"/>
                </a:solidFill>
              </a:rPr>
              <a:t> </a:t>
            </a:r>
            <a:r>
              <a:rPr lang="en-US" sz="2000" dirty="0" err="1">
                <a:latin typeface="Georgia" charset="0"/>
                <a:sym typeface="Symbol" charset="2"/>
              </a:rPr>
              <a:t>x</a:t>
            </a:r>
            <a:r>
              <a:rPr lang="en-US" sz="2000" dirty="0">
                <a:latin typeface="Georgia" charset="0"/>
                <a:sym typeface="Symbol" charset="2"/>
              </a:rPr>
              <a:t>. </a:t>
            </a:r>
            <a:r>
              <a:rPr lang="en-US" sz="2000" dirty="0" err="1">
                <a:latin typeface="Georgia" charset="0"/>
                <a:sym typeface="Symbol" charset="2"/>
              </a:rPr>
              <a:t>y.xy</a:t>
            </a:r>
            <a:r>
              <a:rPr lang="en-US" sz="2000" dirty="0">
                <a:latin typeface="Georgia" charset="0"/>
                <a:sym typeface="Symbol" charset="2"/>
              </a:rPr>
              <a:t> </a:t>
            </a:r>
            <a:r>
              <a:rPr lang="en-US" sz="2000" dirty="0" err="1">
                <a:latin typeface="Georgia" charset="0"/>
                <a:sym typeface="Wingdings" charset="2"/>
              </a:rPr>
              <a:t></a:t>
            </a:r>
            <a:r>
              <a:rPr lang="en-US" sz="2000" dirty="0">
                <a:latin typeface="Georgia" charset="0"/>
                <a:sym typeface="Wingdings" charset="2"/>
              </a:rPr>
              <a:t> </a:t>
            </a:r>
            <a:r>
              <a:rPr lang="en-US" sz="2000" dirty="0" err="1">
                <a:latin typeface="Georgia" charset="0"/>
                <a:sym typeface="Symbol" charset="2"/>
              </a:rPr>
              <a:t>x</a:t>
            </a:r>
            <a:r>
              <a:rPr lang="en-US" sz="2000" dirty="0">
                <a:latin typeface="Georgia" charset="0"/>
                <a:sym typeface="Symbol" charset="2"/>
              </a:rPr>
              <a:t>. </a:t>
            </a:r>
            <a:r>
              <a:rPr lang="en-US" sz="2000" dirty="0" err="1">
                <a:latin typeface="Georgia" charset="0"/>
                <a:sym typeface="Symbol" charset="2"/>
              </a:rPr>
              <a:t></a:t>
            </a:r>
            <a:r>
              <a:rPr lang="en-US" sz="2000" dirty="0" err="1" smtClean="0">
                <a:latin typeface="Georgia" charset="0"/>
                <a:sym typeface="Symbol" charset="2"/>
              </a:rPr>
              <a:t>z.xz</a:t>
            </a:r>
            <a:endParaRPr lang="en-US" sz="2000" dirty="0" smtClean="0">
              <a:latin typeface="Georgia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Georgia" charset="0"/>
                <a:sym typeface="Symbol" charset="2"/>
              </a:rPr>
              <a:t> </a:t>
            </a:r>
            <a:r>
              <a:rPr lang="en-US" sz="2000" dirty="0" err="1">
                <a:latin typeface="Georgia" charset="0"/>
                <a:sym typeface="Symbol" charset="2"/>
              </a:rPr>
              <a:t>x</a:t>
            </a:r>
            <a:r>
              <a:rPr lang="en-US" sz="2000" dirty="0">
                <a:latin typeface="Georgia" charset="0"/>
                <a:sym typeface="Symbol" charset="2"/>
              </a:rPr>
              <a:t>. </a:t>
            </a:r>
            <a:r>
              <a:rPr lang="en-US" sz="2000" dirty="0" err="1">
                <a:latin typeface="Georgia" charset="0"/>
                <a:sym typeface="Symbol" charset="2"/>
              </a:rPr>
              <a:t>y.xy</a:t>
            </a:r>
            <a:r>
              <a:rPr lang="en-US" sz="2000" dirty="0" err="1">
                <a:latin typeface="Georgia" charset="0"/>
                <a:sym typeface="Wingdings" charset="2"/>
              </a:rPr>
              <a:t></a:t>
            </a:r>
            <a:r>
              <a:rPr lang="en-US" sz="2000" dirty="0">
                <a:latin typeface="Georgia" charset="0"/>
                <a:sym typeface="Wingdings" charset="2"/>
              </a:rPr>
              <a:t> </a:t>
            </a:r>
            <a:r>
              <a:rPr lang="en-US" sz="2000" dirty="0" err="1">
                <a:latin typeface="Georgia" charset="0"/>
                <a:sym typeface="Symbol" charset="2"/>
              </a:rPr>
              <a:t>z</a:t>
            </a:r>
            <a:r>
              <a:rPr lang="en-US" sz="2000" dirty="0">
                <a:latin typeface="Georgia" charset="0"/>
                <a:sym typeface="Symbol" charset="2"/>
              </a:rPr>
              <a:t>. </a:t>
            </a:r>
            <a:r>
              <a:rPr lang="en-US" sz="2000" dirty="0" err="1">
                <a:latin typeface="Georgia" charset="0"/>
                <a:sym typeface="Symbol" charset="2"/>
              </a:rPr>
              <a:t>y.zy</a:t>
            </a:r>
            <a:endParaRPr lang="en-US" sz="2000" dirty="0">
              <a:latin typeface="Georgia" charset="0"/>
              <a:sym typeface="Symbol" charset="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i="1" dirty="0">
              <a:solidFill>
                <a:srgbClr val="7F010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 err="1"/>
              <a:t>x</a:t>
            </a:r>
            <a:r>
              <a:rPr lang="en-US" sz="2000" dirty="0"/>
              <a:t>. </a:t>
            </a:r>
            <a:r>
              <a:rPr lang="en-US" sz="2000" dirty="0" err="1">
                <a:latin typeface="Georgia" charset="0"/>
                <a:sym typeface="Symbol" charset="2"/>
              </a:rPr>
              <a:t></a:t>
            </a:r>
            <a:r>
              <a:rPr lang="en-US" sz="2000" dirty="0" err="1"/>
              <a:t>y</a:t>
            </a:r>
            <a:r>
              <a:rPr lang="en-US" sz="2000" dirty="0"/>
              <a:t>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y</a:t>
            </a:r>
            <a:r>
              <a:rPr lang="en-US" sz="2000" dirty="0"/>
              <a:t> ) </a:t>
            </a:r>
            <a:r>
              <a:rPr lang="en-US" sz="2000" dirty="0" err="1"/>
              <a:t>y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 err="1"/>
              <a:t>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. </a:t>
            </a:r>
            <a:r>
              <a:rPr lang="en-US" sz="2000" dirty="0" err="1">
                <a:latin typeface="Georgia" charset="0"/>
                <a:sym typeface="Symbol" charset="2"/>
              </a:rPr>
              <a:t></a:t>
            </a:r>
            <a:r>
              <a:rPr lang="en-US" sz="2000" dirty="0" err="1"/>
              <a:t>z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z</a:t>
            </a:r>
            <a:r>
              <a:rPr lang="en-US" sz="2000" dirty="0"/>
              <a:t>) </a:t>
            </a:r>
            <a:r>
              <a:rPr lang="en-US" sz="2000" dirty="0" err="1"/>
              <a:t>y</a:t>
            </a:r>
            <a:r>
              <a:rPr lang="en-US" sz="2000" dirty="0" smtClean="0"/>
              <a:t>		 </a:t>
            </a:r>
            <a:r>
              <a:rPr lang="en-US" sz="2000" i="1" dirty="0" err="1">
                <a:solidFill>
                  <a:srgbClr val="7F0101"/>
                </a:solidFill>
                <a:sym typeface="Symbol" charset="2"/>
              </a:rPr>
              <a:t></a:t>
            </a:r>
            <a:r>
              <a:rPr lang="en-US" sz="2000" i="1" dirty="0">
                <a:solidFill>
                  <a:srgbClr val="7F0101"/>
                </a:solidFill>
              </a:rPr>
              <a:t> conversion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 err="1"/>
              <a:t>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z</a:t>
            </a:r>
            <a:r>
              <a:rPr lang="en-US" sz="2000" dirty="0"/>
              <a:t> . </a:t>
            </a:r>
            <a:r>
              <a:rPr lang="en-US" sz="2000" dirty="0" err="1"/>
              <a:t>x</a:t>
            </a:r>
            <a:r>
              <a:rPr lang="en-US" sz="2000" dirty="0"/>
              <a:t> </a:t>
            </a:r>
            <a:r>
              <a:rPr lang="en-US" sz="2000" dirty="0" err="1"/>
              <a:t>z</a:t>
            </a:r>
            <a:r>
              <a:rPr lang="en-US" sz="2000" dirty="0"/>
              <a:t>) [</a:t>
            </a:r>
            <a:r>
              <a:rPr lang="en-US" sz="2000" dirty="0" err="1"/>
              <a:t>y/x</a:t>
            </a:r>
            <a:r>
              <a:rPr lang="en-US" sz="2000" dirty="0"/>
              <a:t>]	 	</a:t>
            </a:r>
            <a:r>
              <a:rPr lang="en-US" sz="2000" i="1" dirty="0" err="1">
                <a:solidFill>
                  <a:srgbClr val="7F0101"/>
                </a:solidFill>
                <a:sym typeface="Symbol" charset="2"/>
              </a:rPr>
              <a:t></a:t>
            </a:r>
            <a:r>
              <a:rPr lang="en-US" sz="2000" i="1" dirty="0">
                <a:solidFill>
                  <a:srgbClr val="7F0101"/>
                </a:solidFill>
              </a:rPr>
              <a:t>  reduction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 (</a:t>
            </a:r>
            <a:r>
              <a:rPr lang="en-US" sz="2000" dirty="0" err="1">
                <a:sym typeface="Symbol" charset="2"/>
              </a:rPr>
              <a:t></a:t>
            </a:r>
            <a:r>
              <a:rPr lang="en-US" sz="2000" dirty="0"/>
              <a:t> </a:t>
            </a:r>
            <a:r>
              <a:rPr lang="en-US" sz="2000" dirty="0" err="1"/>
              <a:t>z</a:t>
            </a:r>
            <a:r>
              <a:rPr lang="en-US" sz="2000" dirty="0"/>
              <a:t> . </a:t>
            </a:r>
            <a:r>
              <a:rPr lang="en-US" sz="2000" dirty="0" err="1"/>
              <a:t>y</a:t>
            </a:r>
            <a:r>
              <a:rPr lang="en-US" sz="2000" dirty="0"/>
              <a:t> </a:t>
            </a:r>
            <a:r>
              <a:rPr lang="en-US" sz="2000" dirty="0" err="1"/>
              <a:t>z</a:t>
            </a:r>
            <a:r>
              <a:rPr lang="en-US" sz="2000" dirty="0"/>
              <a:t>)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= 	</a:t>
            </a:r>
            <a:r>
              <a:rPr lang="en-US" sz="2000" dirty="0" err="1"/>
              <a:t>y</a:t>
            </a:r>
            <a:r>
              <a:rPr lang="en-US" sz="2000" dirty="0"/>
              <a:t>	 </a:t>
            </a:r>
            <a:r>
              <a:rPr lang="en-US" sz="2000" dirty="0" smtClean="0"/>
              <a:t>	</a:t>
            </a:r>
            <a:r>
              <a:rPr lang="en-US" sz="2000" i="1" dirty="0" err="1" smtClean="0">
                <a:solidFill>
                  <a:srgbClr val="7F0101"/>
                </a:solidFill>
                <a:sym typeface="Symbol" charset="2"/>
              </a:rPr>
              <a:t></a:t>
            </a:r>
            <a:r>
              <a:rPr lang="en-US" sz="2000" i="1" dirty="0" smtClean="0">
                <a:solidFill>
                  <a:srgbClr val="7F0101"/>
                </a:solidFill>
              </a:rPr>
              <a:t> </a:t>
            </a:r>
            <a:r>
              <a:rPr lang="en-US" sz="2000" i="1" dirty="0">
                <a:solidFill>
                  <a:srgbClr val="7F0101"/>
                </a:solidFill>
              </a:rPr>
              <a:t>reduction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12D0-A249-1F48-8CB0-172FD263D2A3}" type="slidenum">
              <a:rPr lang="en-US" altLang="zh-CN"/>
              <a:pPr/>
              <a:t>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Georgia" charset="0"/>
              </a:rPr>
              <a:t>η</a:t>
            </a:r>
            <a:r>
              <a:rPr lang="en-US"/>
              <a:t> reduction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chemeClr val="hlink"/>
                </a:solidFill>
                <a:sym typeface="Symbol" charset="2"/>
              </a:rPr>
              <a:t></a:t>
            </a:r>
            <a:r>
              <a:rPr lang="en-US" b="1">
                <a:solidFill>
                  <a:schemeClr val="hlink"/>
                </a:solidFill>
              </a:rPr>
              <a:t> x . f x</a:t>
            </a:r>
            <a:r>
              <a:rPr lang="en-US" b="1">
                <a:solidFill>
                  <a:schemeClr val="hlink"/>
                </a:solidFill>
                <a:sym typeface="Wingdings" charset="2"/>
              </a:rPr>
              <a:t>f</a:t>
            </a:r>
            <a:endParaRPr lang="en-US" b="1" i="1">
              <a:solidFill>
                <a:schemeClr val="hlink"/>
              </a:solidFill>
              <a:sym typeface="Symbol" charset="2"/>
            </a:endParaRPr>
          </a:p>
          <a:p>
            <a:pPr>
              <a:buFontTx/>
              <a:buNone/>
            </a:pPr>
            <a:r>
              <a:rPr lang="en-US" i="1">
                <a:solidFill>
                  <a:srgbClr val="7F0101"/>
                </a:solidFill>
                <a:sym typeface="Symbol" charset="2"/>
              </a:rPr>
              <a:t></a:t>
            </a:r>
            <a:r>
              <a:rPr lang="en-US"/>
              <a:t> reductions allow one to remove “redundant lambdas”.</a:t>
            </a:r>
          </a:p>
          <a:p>
            <a:pPr>
              <a:buFontTx/>
              <a:buNone/>
            </a:pPr>
            <a:r>
              <a:rPr lang="en-US"/>
              <a:t>Suppose that f is a </a:t>
            </a:r>
            <a:r>
              <a:rPr lang="en-US" i="1">
                <a:solidFill>
                  <a:srgbClr val="7F0101"/>
                </a:solidFill>
              </a:rPr>
              <a:t>closed expression</a:t>
            </a:r>
            <a:r>
              <a:rPr lang="en-US"/>
              <a:t> (i.e., there are no free variables in f).</a:t>
            </a:r>
          </a:p>
          <a:p>
            <a:pPr>
              <a:buFontTx/>
              <a:buNone/>
            </a:pPr>
            <a:r>
              <a:rPr lang="en-US"/>
              <a:t>Then:</a:t>
            </a:r>
          </a:p>
          <a:p>
            <a:pPr>
              <a:buFontTx/>
              <a:buNone/>
            </a:pPr>
            <a:r>
              <a:rPr lang="en-US"/>
              <a:t>		(</a:t>
            </a:r>
            <a:r>
              <a:rPr lang="en-US">
                <a:sym typeface="Symbol" charset="2"/>
              </a:rPr>
              <a:t></a:t>
            </a:r>
            <a:r>
              <a:rPr lang="en-US"/>
              <a:t> x . f x) y	</a:t>
            </a:r>
            <a:r>
              <a:rPr lang="en-US">
                <a:sym typeface="Symbol" charset="2"/>
              </a:rPr>
              <a:t></a:t>
            </a:r>
            <a:r>
              <a:rPr lang="en-US"/>
              <a:t>	f y	 	</a:t>
            </a:r>
            <a:r>
              <a:rPr lang="en-US" i="1">
                <a:solidFill>
                  <a:srgbClr val="7F0101"/>
                </a:solidFill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</a:rPr>
              <a:t> reduction</a:t>
            </a:r>
            <a:endParaRPr lang="en-US"/>
          </a:p>
          <a:p>
            <a:pPr>
              <a:buFontTx/>
              <a:buNone/>
            </a:pPr>
            <a:r>
              <a:rPr lang="en-US"/>
              <a:t>So, (</a:t>
            </a:r>
            <a:r>
              <a:rPr lang="en-US">
                <a:sym typeface="Symbol" charset="2"/>
              </a:rPr>
              <a:t></a:t>
            </a:r>
            <a:r>
              <a:rPr lang="en-US"/>
              <a:t> x . f x ) behaves the same as f !</a:t>
            </a:r>
          </a:p>
          <a:p>
            <a:pPr>
              <a:buFontTx/>
              <a:buNone/>
            </a:pPr>
            <a:r>
              <a:rPr lang="en-US" i="1">
                <a:solidFill>
                  <a:srgbClr val="7F0101"/>
                </a:solidFill>
                <a:sym typeface="Symbol" charset="2"/>
              </a:rPr>
              <a:t></a:t>
            </a:r>
            <a:r>
              <a:rPr lang="en-US"/>
              <a:t> reduction says, </a:t>
            </a:r>
            <a:r>
              <a:rPr lang="en-US" i="1">
                <a:solidFill>
                  <a:srgbClr val="7F0101"/>
                </a:solidFill>
              </a:rPr>
              <a:t>whenever x does not occur free in f</a:t>
            </a:r>
            <a:r>
              <a:rPr lang="en-US"/>
              <a:t>, we can rewrite (</a:t>
            </a:r>
            <a:r>
              <a:rPr lang="en-US">
                <a:sym typeface="Symbol" charset="2"/>
              </a:rPr>
              <a:t></a:t>
            </a:r>
            <a:r>
              <a:rPr lang="en-US"/>
              <a:t> x . f x ) as f.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0BAF-5614-E84B-BD24-7A96D264B7A8}" type="slidenum">
              <a:rPr lang="en-US" altLang="zh-CN"/>
              <a:pPr/>
              <a:t>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y</a:t>
            </a:r>
            <a:r>
              <a:rPr lang="en-US" dirty="0">
                <a:latin typeface="Georgia" charset="0"/>
              </a:rPr>
              <a:t> .E is a shorthand notation for 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. 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 err="1">
                <a:latin typeface="Georgia" charset="0"/>
              </a:rPr>
              <a:t>y</a:t>
            </a:r>
            <a:r>
              <a:rPr lang="en-US" dirty="0">
                <a:latin typeface="Georgia" charset="0"/>
              </a:rPr>
              <a:t> .E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hlink"/>
                </a:solidFill>
                <a:latin typeface="Georgia" charset="0"/>
              </a:rPr>
              <a:t>(</a:t>
            </a:r>
            <a:r>
              <a:rPr lang="en-US" dirty="0" err="1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x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y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.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x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y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) (</a:t>
            </a:r>
            <a:r>
              <a:rPr lang="en-US" dirty="0" err="1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x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.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x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y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)</a:t>
            </a:r>
            <a:r>
              <a:rPr lang="en-US" dirty="0">
                <a:latin typeface="Georgia" charset="0"/>
              </a:rPr>
              <a:t> 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  <a:sym typeface="Symbol" charset="2"/>
              </a:rPr>
              <a:t> </a:t>
            </a:r>
            <a:r>
              <a:rPr lang="en-US" dirty="0">
                <a:latin typeface="Georgia" charset="0"/>
              </a:rPr>
              <a:t>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 . 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)	</a:t>
            </a:r>
          </a:p>
          <a:p>
            <a:pPr>
              <a:buFontTx/>
              <a:buNone/>
            </a:pPr>
            <a:r>
              <a:rPr lang="en-US" dirty="0" err="1">
                <a:latin typeface="Georgia" charset="0"/>
                <a:sym typeface="Symbol" charset="2"/>
              </a:rPr>
              <a:t></a:t>
            </a:r>
            <a:r>
              <a:rPr lang="en-US" dirty="0" err="1">
                <a:latin typeface="Georgia" charset="0"/>
              </a:rPr>
              <a:t>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z</a:t>
            </a:r>
            <a:r>
              <a:rPr lang="en-US" dirty="0">
                <a:latin typeface="Georgia" charset="0"/>
              </a:rPr>
              <a:t> . 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z</a:t>
            </a:r>
            <a:r>
              <a:rPr lang="en-US" dirty="0">
                <a:latin typeface="Georgia" charset="0"/>
              </a:rPr>
              <a:t>) 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 . 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y</a:t>
            </a:r>
            <a:r>
              <a:rPr lang="en-US" dirty="0">
                <a:latin typeface="Georgia" charset="0"/>
              </a:rPr>
              <a:t>) 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  <a:sym typeface="Symbol" charset="2"/>
              </a:rPr>
              <a:t> </a:t>
            </a:r>
            <a:r>
              <a:rPr lang="en-US" dirty="0">
                <a:latin typeface="Georgia" charset="0"/>
              </a:rPr>
              <a:t>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 . 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) 	</a:t>
            </a:r>
            <a:r>
              <a:rPr lang="en-US" i="1" dirty="0" err="1">
                <a:solidFill>
                  <a:srgbClr val="7F0101"/>
                </a:solidFill>
                <a:latin typeface="Georgia" charset="0"/>
                <a:sym typeface="Symbol" charset="2"/>
              </a:rPr>
              <a:t></a:t>
            </a:r>
            <a:r>
              <a:rPr lang="en-US" i="1" dirty="0">
                <a:solidFill>
                  <a:srgbClr val="7F0101"/>
                </a:solidFill>
                <a:latin typeface="Georgia" charset="0"/>
              </a:rPr>
              <a:t> conversion</a:t>
            </a:r>
            <a:endParaRPr lang="en-US" dirty="0">
              <a:latin typeface="Georgia" charset="0"/>
            </a:endParaRPr>
          </a:p>
          <a:p>
            <a:pPr>
              <a:buFontTx/>
              <a:buNone/>
            </a:pPr>
            <a:r>
              <a:rPr lang="en-US" dirty="0" err="1">
                <a:latin typeface="Georgia" charset="0"/>
                <a:sym typeface="Symbol" charset="2"/>
              </a:rPr>
              <a:t></a:t>
            </a:r>
            <a:r>
              <a:rPr lang="en-US" dirty="0" err="1">
                <a:solidFill>
                  <a:srgbClr val="FF0000"/>
                </a:solidFill>
                <a:latin typeface="Georgia" charset="0"/>
              </a:rPr>
              <a:t>(</a:t>
            </a:r>
            <a:r>
              <a:rPr lang="en-US" dirty="0" err="1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z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. (</a:t>
            </a:r>
            <a:r>
              <a:rPr lang="en-US" dirty="0" err="1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x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.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x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y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)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z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) (</a:t>
            </a:r>
            <a:r>
              <a:rPr lang="en-US" dirty="0" err="1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 dirty="0">
                <a:solidFill>
                  <a:schemeClr val="hlink"/>
                </a:solidFill>
                <a:latin typeface="Georgia" charset="0"/>
                <a:sym typeface="Symbol" charset="2"/>
              </a:rPr>
              <a:t> 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a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b</a:t>
            </a:r>
            <a:r>
              <a:rPr lang="en-US" dirty="0">
                <a:solidFill>
                  <a:schemeClr val="hlink"/>
                </a:solidFill>
                <a:latin typeface="Georgia" charset="0"/>
              </a:rPr>
              <a:t> . a </a:t>
            </a:r>
            <a:r>
              <a:rPr lang="en-US" dirty="0" err="1">
                <a:solidFill>
                  <a:schemeClr val="hlink"/>
                </a:solidFill>
                <a:latin typeface="Georgia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Georgia" charset="0"/>
              </a:rPr>
              <a:t>)</a:t>
            </a:r>
            <a:r>
              <a:rPr lang="en-US" dirty="0">
                <a:latin typeface="Georgia" charset="0"/>
              </a:rPr>
              <a:t>		</a:t>
            </a:r>
            <a:r>
              <a:rPr lang="en-US" i="1" dirty="0" err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 dirty="0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 dirty="0">
              <a:latin typeface="Georgia" charset="0"/>
            </a:endParaRPr>
          </a:p>
          <a:p>
            <a:pPr>
              <a:buFontTx/>
              <a:buNone/>
            </a:pPr>
            <a:r>
              <a:rPr lang="en-US" dirty="0" err="1">
                <a:latin typeface="Georgia" charset="0"/>
                <a:sym typeface="Symbol" charset="2"/>
              </a:rPr>
              <a:t></a:t>
            </a:r>
            <a:r>
              <a:rPr lang="en-US" dirty="0" err="1">
                <a:latin typeface="Georgia" charset="0"/>
              </a:rPr>
              <a:t>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 . </a:t>
            </a:r>
            <a:r>
              <a:rPr lang="en-US" dirty="0" err="1">
                <a:latin typeface="Georgia" charset="0"/>
              </a:rPr>
              <a:t>x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y</a:t>
            </a:r>
            <a:r>
              <a:rPr lang="en-US" dirty="0">
                <a:latin typeface="Georgia" charset="0"/>
              </a:rPr>
              <a:t>) 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  <a:sym typeface="Symbol" charset="2"/>
              </a:rPr>
              <a:t> </a:t>
            </a:r>
            <a:r>
              <a:rPr lang="en-US" dirty="0">
                <a:latin typeface="Georgia" charset="0"/>
              </a:rPr>
              <a:t>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 . 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) 			</a:t>
            </a:r>
            <a:r>
              <a:rPr lang="en-US" i="1" dirty="0">
                <a:solidFill>
                  <a:srgbClr val="7F0101"/>
                </a:solidFill>
                <a:latin typeface="Georgia" charset="0"/>
              </a:rPr>
              <a:t> </a:t>
            </a:r>
            <a:r>
              <a:rPr lang="en-US" i="1" dirty="0" err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 dirty="0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 dirty="0">
              <a:latin typeface="Georgia" charset="0"/>
            </a:endParaRPr>
          </a:p>
          <a:p>
            <a:pPr>
              <a:buFontTx/>
              <a:buNone/>
            </a:pPr>
            <a:r>
              <a:rPr lang="en-US" dirty="0" err="1">
                <a:latin typeface="Georgia" charset="0"/>
                <a:sym typeface="Symbol" charset="2"/>
              </a:rPr>
              <a:t></a:t>
            </a:r>
            <a:r>
              <a:rPr lang="en-US" dirty="0" err="1">
                <a:latin typeface="Georgia" charset="0"/>
              </a:rPr>
              <a:t>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  <a:sym typeface="Symbol" charset="2"/>
              </a:rPr>
              <a:t> </a:t>
            </a:r>
            <a:r>
              <a:rPr lang="en-US" dirty="0">
                <a:latin typeface="Georgia" charset="0"/>
              </a:rPr>
              <a:t>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 . a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) </a:t>
            </a:r>
            <a:r>
              <a:rPr lang="en-US" dirty="0" err="1">
                <a:latin typeface="Georgia" charset="0"/>
              </a:rPr>
              <a:t>y</a:t>
            </a:r>
            <a:r>
              <a:rPr lang="en-US" dirty="0">
                <a:latin typeface="Georgia" charset="0"/>
              </a:rPr>
              <a:t>		 		</a:t>
            </a:r>
            <a:r>
              <a:rPr lang="en-US" i="1" dirty="0" err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 dirty="0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 dirty="0">
              <a:latin typeface="Georgia" charset="0"/>
            </a:endParaRPr>
          </a:p>
          <a:p>
            <a:pPr>
              <a:buFont typeface="Symbol" charset="2"/>
              <a:buChar char="®"/>
            </a:pPr>
            <a:r>
              <a:rPr lang="en-US" dirty="0">
                <a:latin typeface="Georgia" charset="0"/>
              </a:rPr>
              <a:t>(</a:t>
            </a:r>
            <a:r>
              <a:rPr lang="en-US" dirty="0" err="1">
                <a:latin typeface="Georgia" charset="0"/>
                <a:sym typeface="Symbol" charset="2"/>
              </a:rPr>
              <a:t></a:t>
            </a:r>
            <a:r>
              <a:rPr lang="en-US" dirty="0">
                <a:latin typeface="Georgia" charset="0"/>
                <a:sym typeface="Symbol" charset="2"/>
              </a:rPr>
              <a:t>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 . </a:t>
            </a:r>
            <a:r>
              <a:rPr lang="en-US" dirty="0" err="1">
                <a:latin typeface="Georgia" charset="0"/>
              </a:rPr>
              <a:t>y</a:t>
            </a:r>
            <a:r>
              <a:rPr lang="en-US" dirty="0">
                <a:latin typeface="Georgia" charset="0"/>
              </a:rPr>
              <a:t> </a:t>
            </a:r>
            <a:r>
              <a:rPr lang="en-US" dirty="0" err="1">
                <a:latin typeface="Georgia" charset="0"/>
              </a:rPr>
              <a:t>b</a:t>
            </a:r>
            <a:r>
              <a:rPr lang="en-US" dirty="0">
                <a:latin typeface="Georgia" charset="0"/>
              </a:rPr>
              <a:t>) 		 			</a:t>
            </a:r>
            <a:r>
              <a:rPr lang="en-US" i="1" dirty="0" err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 dirty="0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 dirty="0">
              <a:latin typeface="Georgia" charset="0"/>
            </a:endParaRPr>
          </a:p>
          <a:p>
            <a:pPr>
              <a:buFont typeface="Symbol" charset="2"/>
              <a:buChar char="®"/>
            </a:pPr>
            <a:r>
              <a:rPr lang="en-US" dirty="0" err="1">
                <a:latin typeface="Georgia" charset="0"/>
              </a:rPr>
              <a:t>y</a:t>
            </a:r>
            <a:r>
              <a:rPr lang="en-US" dirty="0">
                <a:latin typeface="Georgia" charset="0"/>
              </a:rPr>
              <a:t>	 		 			</a:t>
            </a:r>
            <a:r>
              <a:rPr lang="en-US" i="1" dirty="0" err="1">
                <a:solidFill>
                  <a:srgbClr val="7F0101"/>
                </a:solidFill>
                <a:latin typeface="Georgia" charset="0"/>
                <a:sym typeface="Symbol" charset="2"/>
              </a:rPr>
              <a:t></a:t>
            </a:r>
            <a:r>
              <a:rPr lang="en-US" i="1" dirty="0">
                <a:solidFill>
                  <a:srgbClr val="7F0101"/>
                </a:solidFill>
                <a:latin typeface="Georgia" charset="0"/>
              </a:rPr>
              <a:t> reduction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02A91-3A68-D847-A538-52E86C31054B}" type="slidenum">
              <a:rPr lang="en-US" altLang="zh-CN"/>
              <a:pPr/>
              <a:t>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There can be more than one path of reductions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>
              <a:latin typeface="Georgia" charset="0"/>
            </a:endParaRP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  <a:latin typeface="Georgia" charset="0"/>
              </a:rPr>
              <a:t>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 x y . x y) 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 x . x y)</a:t>
            </a:r>
            <a:r>
              <a:rPr lang="en-US">
                <a:latin typeface="Georgia" charset="0"/>
              </a:rPr>
              <a:t> 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	</a:t>
            </a: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</a:t>
            </a:r>
            <a:r>
              <a:rPr lang="en-US">
                <a:latin typeface="Georgia" charset="0"/>
              </a:rPr>
              <a:t> x z . x z) (</a:t>
            </a:r>
            <a:r>
              <a:rPr lang="en-US">
                <a:latin typeface="Georgia" charset="0"/>
                <a:sym typeface="Symbol" charset="2"/>
              </a:rPr>
              <a:t></a:t>
            </a:r>
            <a:r>
              <a:rPr lang="en-US">
                <a:latin typeface="Georgia" charset="0"/>
              </a:rPr>
              <a:t> x . x y) 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 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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conversion</a:t>
            </a:r>
            <a:endParaRPr lang="en-US">
              <a:latin typeface="Georgia" charset="0"/>
            </a:endParaRP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</a:t>
            </a:r>
            <a:r>
              <a:rPr lang="en-US">
                <a:latin typeface="Georgia" charset="0"/>
              </a:rPr>
              <a:t> z . 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(</a:t>
            </a:r>
            <a:r>
              <a:rPr lang="en-US">
                <a:solidFill>
                  <a:schemeClr val="hlink"/>
                </a:solidFill>
                <a:latin typeface="Georgia" charset="0"/>
                <a:sym typeface="Symbol" charset="2"/>
              </a:rPr>
              <a:t></a:t>
            </a:r>
            <a:r>
              <a:rPr lang="en-US">
                <a:solidFill>
                  <a:schemeClr val="hlink"/>
                </a:solidFill>
                <a:latin typeface="Georgia" charset="0"/>
              </a:rPr>
              <a:t> x . x y) z</a:t>
            </a:r>
            <a:r>
              <a:rPr lang="en-US">
                <a:latin typeface="Georgia" charset="0"/>
              </a:rPr>
              <a:t>) 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>
              <a:latin typeface="Georgia" charset="0"/>
            </a:endParaRP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</a:t>
            </a:r>
            <a:r>
              <a:rPr lang="en-US">
                <a:latin typeface="Georgia" charset="0"/>
              </a:rPr>
              <a:t> z . z y) 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 			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>
              <a:latin typeface="Georgia" charset="0"/>
            </a:endParaRPr>
          </a:p>
          <a:p>
            <a:pPr>
              <a:buFontTx/>
              <a:buNone/>
            </a:pPr>
            <a:r>
              <a:rPr lang="en-US">
                <a:latin typeface="Georgia" charset="0"/>
                <a:sym typeface="Symbol" charset="2"/>
              </a:rPr>
              <a:t></a:t>
            </a: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a b . a b) y		 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>
              <a:latin typeface="Georgia" charset="0"/>
            </a:endParaRPr>
          </a:p>
          <a:p>
            <a:pPr>
              <a:buFont typeface="Symbol" charset="2"/>
              <a:buChar char="®"/>
            </a:pPr>
            <a:r>
              <a:rPr lang="en-US">
                <a:latin typeface="Georgia" charset="0"/>
              </a:rPr>
              <a:t>(</a:t>
            </a:r>
            <a:r>
              <a:rPr lang="en-US">
                <a:latin typeface="Georgia" charset="0"/>
                <a:sym typeface="Symbol" charset="2"/>
              </a:rPr>
              <a:t> </a:t>
            </a:r>
            <a:r>
              <a:rPr lang="en-US">
                <a:latin typeface="Georgia" charset="0"/>
              </a:rPr>
              <a:t>b . y b) 		 	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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  <a:endParaRPr lang="en-US">
              <a:latin typeface="Georgia" charset="0"/>
            </a:endParaRPr>
          </a:p>
          <a:p>
            <a:pPr>
              <a:buFont typeface="Symbol" charset="2"/>
              <a:buChar char="®"/>
            </a:pPr>
            <a:r>
              <a:rPr lang="en-US">
                <a:latin typeface="Georgia" charset="0"/>
              </a:rPr>
              <a:t>y	 		 			</a:t>
            </a:r>
            <a:r>
              <a:rPr lang="en-US" i="1">
                <a:solidFill>
                  <a:srgbClr val="7F0101"/>
                </a:solidFill>
                <a:latin typeface="Georgia" charset="0"/>
                <a:sym typeface="Symbol" charset="2"/>
              </a:rPr>
              <a:t></a:t>
            </a:r>
            <a:r>
              <a:rPr lang="en-US" i="1">
                <a:solidFill>
                  <a:srgbClr val="7F0101"/>
                </a:solidFill>
                <a:latin typeface="Georgia" charset="0"/>
              </a:rPr>
              <a:t> reduction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440CourseOverview</Template>
  <TotalTime>90810</TotalTime>
  <Words>1013</Words>
  <Application>Microsoft Macintosh PowerPoint</Application>
  <PresentationFormat>On-screen Show (4:3)</PresentationFormat>
  <Paragraphs>191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569ImplSubprogs</vt:lpstr>
      <vt:lpstr>lambda calculus </vt:lpstr>
      <vt:lpstr>History</vt:lpstr>
      <vt:lpstr>syntax</vt:lpstr>
      <vt:lpstr>Correspondence to java program</vt:lpstr>
      <vt:lpstr>β reduction</vt:lpstr>
      <vt:lpstr>α conversion</vt:lpstr>
      <vt:lpstr>η reduction</vt:lpstr>
      <vt:lpstr>More example</vt:lpstr>
      <vt:lpstr>There can be more than one path of reductions</vt:lpstr>
      <vt:lpstr>Normal form</vt:lpstr>
      <vt:lpstr>Church-Rosser Theorem</vt:lpstr>
      <vt:lpstr>Arithmetics</vt:lpstr>
      <vt:lpstr>Logic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Jianguo</dc:creator>
  <cp:lastModifiedBy>Jianguo Lu</cp:lastModifiedBy>
  <cp:revision>591</cp:revision>
  <cp:lastPrinted>2016-09-16T00:25:39Z</cp:lastPrinted>
  <dcterms:created xsi:type="dcterms:W3CDTF">2014-09-23T15:57:11Z</dcterms:created>
  <dcterms:modified xsi:type="dcterms:W3CDTF">2017-10-02T17:10:35Z</dcterms:modified>
</cp:coreProperties>
</file>