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83" r:id="rId2"/>
    <p:sldId id="452" r:id="rId3"/>
    <p:sldId id="433" r:id="rId4"/>
    <p:sldId id="416" r:id="rId5"/>
    <p:sldId id="418" r:id="rId6"/>
    <p:sldId id="438" r:id="rId7"/>
    <p:sldId id="439" r:id="rId8"/>
    <p:sldId id="417" r:id="rId9"/>
    <p:sldId id="409" r:id="rId10"/>
    <p:sldId id="410" r:id="rId11"/>
    <p:sldId id="411" r:id="rId12"/>
    <p:sldId id="430" r:id="rId13"/>
    <p:sldId id="431" r:id="rId14"/>
    <p:sldId id="397" r:id="rId15"/>
    <p:sldId id="423" r:id="rId16"/>
    <p:sldId id="442" r:id="rId17"/>
    <p:sldId id="443" r:id="rId18"/>
    <p:sldId id="434" r:id="rId19"/>
    <p:sldId id="432" r:id="rId20"/>
    <p:sldId id="425" r:id="rId21"/>
    <p:sldId id="426" r:id="rId22"/>
    <p:sldId id="427" r:id="rId23"/>
    <p:sldId id="401" r:id="rId24"/>
    <p:sldId id="413" r:id="rId25"/>
    <p:sldId id="444" r:id="rId26"/>
    <p:sldId id="446" r:id="rId27"/>
    <p:sldId id="445" r:id="rId28"/>
    <p:sldId id="447" r:id="rId29"/>
    <p:sldId id="448" r:id="rId30"/>
    <p:sldId id="435" r:id="rId31"/>
    <p:sldId id="402" r:id="rId32"/>
    <p:sldId id="440" r:id="rId33"/>
    <p:sldId id="403" r:id="rId34"/>
    <p:sldId id="405" r:id="rId35"/>
    <p:sldId id="408" r:id="rId36"/>
    <p:sldId id="419" r:id="rId37"/>
    <p:sldId id="420" r:id="rId38"/>
    <p:sldId id="414" r:id="rId39"/>
    <p:sldId id="437" r:id="rId40"/>
    <p:sldId id="449" r:id="rId41"/>
    <p:sldId id="450" r:id="rId42"/>
    <p:sldId id="451" r:id="rId43"/>
  </p:sldIdLst>
  <p:sldSz cx="9144000" cy="6858000" type="screen4x3"/>
  <p:notesSz cx="6858000" cy="9144000"/>
  <p:defaultTextStyle>
    <a:defPPr>
      <a:defRPr lang="en-CA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Calibri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08" autoAdjust="0"/>
  </p:normalViewPr>
  <p:slideViewPr>
    <p:cSldViewPr>
      <p:cViewPr>
        <p:scale>
          <a:sx n="100" d="100"/>
          <a:sy n="100" d="100"/>
        </p:scale>
        <p:origin x="-12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704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endParaRPr lang="en-CA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05689788-04E5-4547-A248-D54A319233BB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1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558EC5-990C-AA45-B8C4-5F5F7EAF565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6EECAF-85EA-B146-9033-FC11DDD8BC9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7150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7150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7F75F7-5260-C447-997F-4D6B223A773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B05E1B-8ACD-8C4B-80BE-AC918B659B17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9AD43-418F-2A45-8C8D-9414CACCF107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DCA00D-1206-CF4C-85B2-1CD554E4781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A051BB-155C-A545-8908-F9EAF3CC9C09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D35412-AC81-024D-BD6C-AFE3F8D311A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4C81E5-A322-B54E-92D7-8689FB848FD7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47F564-1827-554C-BEB7-8D040083453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60-569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EAE8AC-BBAC-1340-A449-AA0E9FE2548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charset="0"/>
              </a:defRPr>
            </a:lvl1pPr>
          </a:lstStyle>
          <a:p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</a:defRPr>
            </a:lvl1pPr>
          </a:lstStyle>
          <a:p>
            <a:r>
              <a:rPr lang="en-CA"/>
              <a:t>60-569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F72FA1B8-94AA-3445-A35F-1AB4482D3194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Calibri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825E-4F3B-134D-AC98-445D6B963B56}" type="slidenum">
              <a:rPr lang="en-CA"/>
              <a:pPr/>
              <a:t>1</a:t>
            </a:fld>
            <a:endParaRPr lang="en-CA"/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7772400" cy="1470025"/>
          </a:xfrm>
        </p:spPr>
        <p:txBody>
          <a:bodyPr/>
          <a:lstStyle/>
          <a:p>
            <a:r>
              <a:rPr lang="en-US" dirty="0"/>
              <a:t>Map-reduce programming paradigm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600200" y="5334000"/>
            <a:ext cx="7162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latin typeface="Times New Roman" charset="0"/>
              </a:rPr>
              <a:t>Some slides are from lecture of </a:t>
            </a:r>
            <a:r>
              <a:rPr lang="en-US" sz="1600" dirty="0" err="1" smtClean="0">
                <a:latin typeface="Times New Roman" charset="0"/>
              </a:rPr>
              <a:t>Matei</a:t>
            </a:r>
            <a:r>
              <a:rPr lang="en-US" sz="1600" dirty="0" smtClean="0">
                <a:latin typeface="Times New Roman" charset="0"/>
              </a:rPr>
              <a:t> </a:t>
            </a:r>
            <a:r>
              <a:rPr lang="en-US" sz="1600" dirty="0" err="1" smtClean="0">
                <a:latin typeface="Times New Roman" charset="0"/>
              </a:rPr>
              <a:t>Zaharia</a:t>
            </a:r>
            <a:r>
              <a:rPr lang="en-US" sz="1600" dirty="0" smtClean="0">
                <a:latin typeface="Times New Roman" charset="0"/>
              </a:rPr>
              <a:t>, and distributed computing seminar by </a:t>
            </a:r>
            <a:r>
              <a:rPr lang="en-GB" sz="1600" dirty="0" smtClean="0">
                <a:solidFill>
                  <a:srgbClr val="000000"/>
                </a:solidFill>
                <a:latin typeface="Times New Roman" charset="0"/>
              </a:rPr>
              <a:t>Christophe </a:t>
            </a:r>
            <a:r>
              <a:rPr lang="en-GB" sz="1600" dirty="0" err="1" smtClean="0">
                <a:solidFill>
                  <a:srgbClr val="000000"/>
                </a:solidFill>
                <a:latin typeface="Times New Roman" charset="0"/>
              </a:rPr>
              <a:t>Bisciglia</a:t>
            </a:r>
            <a:r>
              <a:rPr lang="en-GB" sz="1600" dirty="0" smtClean="0">
                <a:solidFill>
                  <a:srgbClr val="000000"/>
                </a:solidFill>
                <a:latin typeface="Times New Roman" charset="0"/>
              </a:rPr>
              <a:t>, Aaron Kimball, &amp; Sierra </a:t>
            </a:r>
            <a:r>
              <a:rPr lang="en-GB" sz="1600" dirty="0" err="1" smtClean="0">
                <a:solidFill>
                  <a:srgbClr val="000000"/>
                </a:solidFill>
                <a:latin typeface="Times New Roman" charset="0"/>
              </a:rPr>
              <a:t>Michels-Slettvet</a:t>
            </a:r>
            <a:r>
              <a:rPr lang="en-GB" sz="1600" dirty="0" smtClean="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3200400"/>
            <a:ext cx="838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“In pioneer days they used oxen for heavy pulling, and when one ox couldn’t budge a log, they didn’t try to grow a larger ox.</a:t>
            </a: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We </a:t>
            </a: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shouldn’t be trying for bigger computers, but for more systems of computers.” 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	—Grace Hopper</a:t>
            </a:r>
          </a:p>
        </p:txBody>
      </p:sp>
      <p:pic>
        <p:nvPicPr>
          <p:cNvPr id="8" name="Picture 7" descr="hadd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4495800" cy="1060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99C2-4F4B-FA41-B3BE-446DD810C7E3}" type="slidenum">
              <a:rPr lang="en-CA"/>
              <a:pPr/>
              <a:t>10</a:t>
            </a:fld>
            <a:endParaRPr lang="en-CA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 2: Distributed word counting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077200" cy="1219200"/>
          </a:xfrm>
        </p:spPr>
        <p:txBody>
          <a:bodyPr/>
          <a:lstStyle/>
          <a:p>
            <a:r>
              <a:rPr lang="en-US"/>
              <a:t>Potential application: </a:t>
            </a:r>
          </a:p>
          <a:p>
            <a:pPr lvl="1"/>
            <a:r>
              <a:rPr lang="en-US"/>
              <a:t>click counting, which url are more frequently visited</a:t>
            </a:r>
          </a:p>
          <a:p>
            <a:pPr lvl="1"/>
            <a:r>
              <a:rPr lang="en-US"/>
              <a:t>Link counting, which page has more in-links or out-links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381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60388" y="2867025"/>
            <a:ext cx="776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Very 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big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data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1647825" y="2419350"/>
            <a:ext cx="1704975" cy="1952625"/>
            <a:chOff x="1038" y="1524"/>
            <a:chExt cx="1074" cy="1230"/>
          </a:xfrm>
        </p:grpSpPr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9" name="Line 11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0" name="Line 12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61" name="Text Box 13"/>
            <p:cNvSpPr txBox="1">
              <a:spLocks noChangeArrowheads="1"/>
            </p:cNvSpPr>
            <p:nvPr/>
          </p:nvSpPr>
          <p:spPr bwMode="auto">
            <a:xfrm>
              <a:off x="1392" y="152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3662" name="Text Box 14"/>
            <p:cNvSpPr txBox="1">
              <a:spLocks noChangeArrowheads="1"/>
            </p:cNvSpPr>
            <p:nvPr/>
          </p:nvSpPr>
          <p:spPr bwMode="auto">
            <a:xfrm>
              <a:off x="1392" y="176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3663" name="Text Box 15"/>
            <p:cNvSpPr txBox="1">
              <a:spLocks noChangeArrowheads="1"/>
            </p:cNvSpPr>
            <p:nvPr/>
          </p:nvSpPr>
          <p:spPr bwMode="auto">
            <a:xfrm>
              <a:off x="1396" y="1998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3664" name="Text Box 16"/>
            <p:cNvSpPr txBox="1">
              <a:spLocks noChangeArrowheads="1"/>
            </p:cNvSpPr>
            <p:nvPr/>
          </p:nvSpPr>
          <p:spPr bwMode="auto">
            <a:xfrm>
              <a:off x="1392" y="2523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</p:grpSp>
      <p:grpSp>
        <p:nvGrpSpPr>
          <p:cNvPr id="283665" name="Group 17"/>
          <p:cNvGrpSpPr>
            <a:grpSpLocks/>
          </p:cNvGrpSpPr>
          <p:nvPr/>
        </p:nvGrpSpPr>
        <p:grpSpPr bwMode="auto">
          <a:xfrm>
            <a:off x="3429000" y="2346325"/>
            <a:ext cx="2819400" cy="2039938"/>
            <a:chOff x="2160" y="1478"/>
            <a:chExt cx="1776" cy="1285"/>
          </a:xfrm>
        </p:grpSpPr>
        <p:sp>
          <p:nvSpPr>
            <p:cNvPr id="283666" name="Text Box 18"/>
            <p:cNvSpPr txBox="1">
              <a:spLocks noChangeArrowheads="1"/>
            </p:cNvSpPr>
            <p:nvPr/>
          </p:nvSpPr>
          <p:spPr bwMode="auto">
            <a:xfrm>
              <a:off x="2434" y="147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count</a:t>
              </a:r>
            </a:p>
          </p:txBody>
        </p:sp>
        <p:sp>
          <p:nvSpPr>
            <p:cNvPr id="283667" name="Text Box 19"/>
            <p:cNvSpPr txBox="1">
              <a:spLocks noChangeArrowheads="1"/>
            </p:cNvSpPr>
            <p:nvPr/>
          </p:nvSpPr>
          <p:spPr bwMode="auto">
            <a:xfrm>
              <a:off x="2444" y="171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count</a:t>
              </a:r>
            </a:p>
          </p:txBody>
        </p:sp>
        <p:sp>
          <p:nvSpPr>
            <p:cNvPr id="283668" name="Text Box 20"/>
            <p:cNvSpPr txBox="1">
              <a:spLocks noChangeArrowheads="1"/>
            </p:cNvSpPr>
            <p:nvPr/>
          </p:nvSpPr>
          <p:spPr bwMode="auto">
            <a:xfrm>
              <a:off x="2444" y="195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count</a:t>
              </a:r>
            </a:p>
          </p:txBody>
        </p:sp>
        <p:sp>
          <p:nvSpPr>
            <p:cNvPr id="283669" name="Text Box 21"/>
            <p:cNvSpPr txBox="1">
              <a:spLocks noChangeArrowheads="1"/>
            </p:cNvSpPr>
            <p:nvPr/>
          </p:nvSpPr>
          <p:spPr bwMode="auto">
            <a:xfrm>
              <a:off x="2444" y="248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count</a:t>
              </a:r>
            </a:p>
          </p:txBody>
        </p:sp>
        <p:sp>
          <p:nvSpPr>
            <p:cNvPr id="283670" name="Rectangle 22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1" name="Rectangle 23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2" name="Rectangle 24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3" name="Rectangle 25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4" name="Line 26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5" name="Line 27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6" name="Line 28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7" name="Line 29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8" name="Line 30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83" name="Text Box 35"/>
            <p:cNvSpPr txBox="1">
              <a:spLocks noChangeArrowheads="1"/>
            </p:cNvSpPr>
            <p:nvPr/>
          </p:nvSpPr>
          <p:spPr bwMode="auto">
            <a:xfrm>
              <a:off x="3312" y="151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count</a:t>
              </a:r>
            </a:p>
          </p:txBody>
        </p:sp>
        <p:sp>
          <p:nvSpPr>
            <p:cNvPr id="283684" name="Text Box 36"/>
            <p:cNvSpPr txBox="1">
              <a:spLocks noChangeArrowheads="1"/>
            </p:cNvSpPr>
            <p:nvPr/>
          </p:nvSpPr>
          <p:spPr bwMode="auto">
            <a:xfrm>
              <a:off x="3312" y="1767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count</a:t>
              </a:r>
            </a:p>
          </p:txBody>
        </p:sp>
        <p:sp>
          <p:nvSpPr>
            <p:cNvPr id="283685" name="Text Box 37"/>
            <p:cNvSpPr txBox="1">
              <a:spLocks noChangeArrowheads="1"/>
            </p:cNvSpPr>
            <p:nvPr/>
          </p:nvSpPr>
          <p:spPr bwMode="auto">
            <a:xfrm>
              <a:off x="3318" y="199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count</a:t>
              </a:r>
            </a:p>
          </p:txBody>
        </p:sp>
        <p:sp>
          <p:nvSpPr>
            <p:cNvPr id="283686" name="Text Box 38"/>
            <p:cNvSpPr txBox="1">
              <a:spLocks noChangeArrowheads="1"/>
            </p:cNvSpPr>
            <p:nvPr/>
          </p:nvSpPr>
          <p:spPr bwMode="auto">
            <a:xfrm>
              <a:off x="3336" y="253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count</a:t>
              </a:r>
            </a:p>
          </p:txBody>
        </p:sp>
      </p:grpSp>
      <p:grpSp>
        <p:nvGrpSpPr>
          <p:cNvPr id="283687" name="Group 39"/>
          <p:cNvGrpSpPr>
            <a:grpSpLocks/>
          </p:cNvGrpSpPr>
          <p:nvPr/>
        </p:nvGrpSpPr>
        <p:grpSpPr bwMode="auto">
          <a:xfrm>
            <a:off x="6324600" y="2971800"/>
            <a:ext cx="2457450" cy="685800"/>
            <a:chOff x="3984" y="1872"/>
            <a:chExt cx="1548" cy="432"/>
          </a:xfrm>
        </p:grpSpPr>
        <p:sp>
          <p:nvSpPr>
            <p:cNvPr id="283688" name="Text Box 40"/>
            <p:cNvSpPr txBox="1">
              <a:spLocks noChangeArrowheads="1"/>
            </p:cNvSpPr>
            <p:nvPr/>
          </p:nvSpPr>
          <p:spPr bwMode="auto">
            <a:xfrm>
              <a:off x="4080" y="1958"/>
              <a:ext cx="5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merge</a:t>
              </a:r>
            </a:p>
          </p:txBody>
        </p:sp>
        <p:sp>
          <p:nvSpPr>
            <p:cNvPr id="283689" name="Line 41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90" name="Line 42"/>
            <p:cNvSpPr>
              <a:spLocks noChangeShapeType="1"/>
            </p:cNvSpPr>
            <p:nvPr/>
          </p:nvSpPr>
          <p:spPr bwMode="auto">
            <a:xfrm>
              <a:off x="4608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91" name="Rectangle 43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92" name="Text Box 44"/>
            <p:cNvSpPr txBox="1">
              <a:spLocks noChangeArrowheads="1"/>
            </p:cNvSpPr>
            <p:nvPr/>
          </p:nvSpPr>
          <p:spPr bwMode="auto">
            <a:xfrm>
              <a:off x="4850" y="1881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merged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count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2F1-E3F3-DE4F-8A2B-F65163705F5E}" type="slidenum">
              <a:rPr lang="en-CA"/>
              <a:pPr/>
              <a:t>11</a:t>
            </a:fld>
            <a:endParaRPr lang="en-CA" dirty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Map-reduce</a:t>
            </a: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455613" y="4114800"/>
            <a:ext cx="41163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993300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993300"/>
                </a:solidFill>
              </a:rPr>
              <a:t>Map: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ea typeface="ＭＳ Ｐゴシック" charset="-128"/>
              </a:rPr>
              <a:t>Accepts </a:t>
            </a:r>
            <a:r>
              <a:rPr lang="en-US" sz="1600" i="1" dirty="0">
                <a:ea typeface="ＭＳ Ｐゴシック" charset="-128"/>
              </a:rPr>
              <a:t>input</a:t>
            </a:r>
            <a:r>
              <a:rPr lang="en-US" sz="1600" dirty="0" smtClean="0">
                <a:ea typeface="ＭＳ Ｐゴシック" charset="-128"/>
              </a:rPr>
              <a:t> (key1, value1) pair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ea typeface="ＭＳ Ｐゴシック" charset="-128"/>
              </a:rPr>
              <a:t>Emits </a:t>
            </a:r>
            <a:r>
              <a:rPr lang="en-US" sz="1600" i="1" dirty="0">
                <a:ea typeface="ＭＳ Ｐゴシック" charset="-128"/>
              </a:rPr>
              <a:t>intermediate</a:t>
            </a:r>
            <a:r>
              <a:rPr lang="en-US" sz="1600" dirty="0" smtClean="0">
                <a:ea typeface="ＭＳ Ｐゴシック" charset="-128"/>
              </a:rPr>
              <a:t> a list of (key2, value2)  or (key2, value2+) pairs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solidFill>
                <a:srgbClr val="993300"/>
              </a:solidFill>
            </a:endParaRP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572000" y="44196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993300"/>
                </a:solidFill>
              </a:rPr>
              <a:t>Reduce 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ea typeface="ＭＳ Ｐゴシック" charset="-128"/>
              </a:rPr>
              <a:t>Accepts </a:t>
            </a:r>
            <a:r>
              <a:rPr lang="en-US" sz="1600" i="1" dirty="0">
                <a:ea typeface="ＭＳ Ｐゴシック" charset="-128"/>
              </a:rPr>
              <a:t>intermediate</a:t>
            </a:r>
            <a:r>
              <a:rPr lang="en-US" sz="1600" dirty="0" smtClean="0">
                <a:ea typeface="ＭＳ Ｐゴシック" charset="-128"/>
              </a:rPr>
              <a:t> list of (key2, value2+) pairs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dirty="0">
                <a:ea typeface="ＭＳ Ｐゴシック" charset="-128"/>
              </a:rPr>
              <a:t>Emits</a:t>
            </a:r>
            <a:r>
              <a:rPr lang="en-US" sz="1600" dirty="0" smtClean="0">
                <a:ea typeface="ＭＳ Ｐゴシック" charset="-128"/>
              </a:rPr>
              <a:t> </a:t>
            </a:r>
            <a:r>
              <a:rPr lang="en-US" sz="1600" i="1" dirty="0" smtClean="0">
                <a:ea typeface="ＭＳ Ｐゴシック" charset="-128"/>
              </a:rPr>
              <a:t>a list of </a:t>
            </a:r>
            <a:r>
              <a:rPr lang="en-US" sz="1600" dirty="0" smtClean="0">
                <a:ea typeface="ＭＳ Ｐゴシック" charset="-128"/>
              </a:rPr>
              <a:t> (key2, value3) pairs</a:t>
            </a:r>
            <a:endParaRPr lang="en-US" sz="1600" dirty="0">
              <a:ea typeface="ＭＳ Ｐゴシック" charset="-128"/>
            </a:endParaRP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381000" y="17526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2209800" y="1752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2209800" y="2133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2209800" y="2514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2209800" y="33528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3" name="Line 11"/>
          <p:cNvSpPr>
            <a:spLocks noChangeShapeType="1"/>
          </p:cNvSpPr>
          <p:nvPr/>
        </p:nvSpPr>
        <p:spPr bwMode="auto">
          <a:xfrm>
            <a:off x="2776538" y="29718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5105400" y="1752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5105400" y="2133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5105400" y="2514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5105400" y="33528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8" name="Line 16"/>
          <p:cNvSpPr>
            <a:spLocks noChangeShapeType="1"/>
          </p:cNvSpPr>
          <p:nvPr/>
        </p:nvSpPr>
        <p:spPr bwMode="auto">
          <a:xfrm>
            <a:off x="5672138" y="29718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9" name="Line 17"/>
          <p:cNvSpPr>
            <a:spLocks noChangeShapeType="1"/>
          </p:cNvSpPr>
          <p:nvPr/>
        </p:nvSpPr>
        <p:spPr bwMode="auto">
          <a:xfrm>
            <a:off x="1647825" y="25908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0" name="Line 18"/>
          <p:cNvSpPr>
            <a:spLocks noChangeShapeType="1"/>
          </p:cNvSpPr>
          <p:nvPr/>
        </p:nvSpPr>
        <p:spPr bwMode="auto">
          <a:xfrm>
            <a:off x="3429000" y="1905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>
            <a:off x="3429000" y="2286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2" name="Line 20"/>
          <p:cNvSpPr>
            <a:spLocks noChangeShapeType="1"/>
          </p:cNvSpPr>
          <p:nvPr/>
        </p:nvSpPr>
        <p:spPr bwMode="auto">
          <a:xfrm>
            <a:off x="3429000" y="2667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3" name="Line 21"/>
          <p:cNvSpPr>
            <a:spLocks noChangeShapeType="1"/>
          </p:cNvSpPr>
          <p:nvPr/>
        </p:nvSpPr>
        <p:spPr bwMode="auto">
          <a:xfrm>
            <a:off x="3429000" y="35052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4" name="Line 22"/>
          <p:cNvSpPr>
            <a:spLocks noChangeShapeType="1"/>
          </p:cNvSpPr>
          <p:nvPr/>
        </p:nvSpPr>
        <p:spPr bwMode="auto">
          <a:xfrm>
            <a:off x="4572000" y="1900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5" name="Line 23"/>
          <p:cNvSpPr>
            <a:spLocks noChangeShapeType="1"/>
          </p:cNvSpPr>
          <p:nvPr/>
        </p:nvSpPr>
        <p:spPr bwMode="auto">
          <a:xfrm>
            <a:off x="4572000" y="2281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6" name="Line 24"/>
          <p:cNvSpPr>
            <a:spLocks noChangeShapeType="1"/>
          </p:cNvSpPr>
          <p:nvPr/>
        </p:nvSpPr>
        <p:spPr bwMode="auto">
          <a:xfrm>
            <a:off x="4572000" y="2662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7" name="Line 25"/>
          <p:cNvSpPr>
            <a:spLocks noChangeShapeType="1"/>
          </p:cNvSpPr>
          <p:nvPr/>
        </p:nvSpPr>
        <p:spPr bwMode="auto">
          <a:xfrm>
            <a:off x="4572000" y="35004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8" name="Line 26"/>
          <p:cNvSpPr>
            <a:spLocks noChangeShapeType="1"/>
          </p:cNvSpPr>
          <p:nvPr/>
        </p:nvSpPr>
        <p:spPr bwMode="auto">
          <a:xfrm>
            <a:off x="6324600" y="26193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9" name="Line 27"/>
          <p:cNvSpPr>
            <a:spLocks noChangeShapeType="1"/>
          </p:cNvSpPr>
          <p:nvPr/>
        </p:nvSpPr>
        <p:spPr bwMode="auto">
          <a:xfrm>
            <a:off x="7267575" y="26193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0" name="Rectangle 28"/>
          <p:cNvSpPr>
            <a:spLocks noChangeArrowheads="1"/>
          </p:cNvSpPr>
          <p:nvPr/>
        </p:nvSpPr>
        <p:spPr bwMode="auto">
          <a:xfrm>
            <a:off x="7620000" y="17526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1" name="Rectangle 29"/>
          <p:cNvSpPr>
            <a:spLocks noChangeArrowheads="1"/>
          </p:cNvSpPr>
          <p:nvPr/>
        </p:nvSpPr>
        <p:spPr bwMode="auto">
          <a:xfrm>
            <a:off x="1981200" y="1524000"/>
            <a:ext cx="5410200" cy="24384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2" name="Rectangle 30"/>
          <p:cNvSpPr>
            <a:spLocks noChangeArrowheads="1"/>
          </p:cNvSpPr>
          <p:nvPr/>
        </p:nvSpPr>
        <p:spPr bwMode="auto">
          <a:xfrm>
            <a:off x="3914775" y="17526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3" name="Rectangle 31"/>
          <p:cNvSpPr>
            <a:spLocks noChangeArrowheads="1"/>
          </p:cNvSpPr>
          <p:nvPr/>
        </p:nvSpPr>
        <p:spPr bwMode="auto">
          <a:xfrm>
            <a:off x="6629400" y="17526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4" name="Text Box 32"/>
          <p:cNvSpPr txBox="1">
            <a:spLocks noChangeArrowheads="1"/>
          </p:cNvSpPr>
          <p:nvPr/>
        </p:nvSpPr>
        <p:spPr bwMode="auto">
          <a:xfrm>
            <a:off x="560388" y="2181225"/>
            <a:ext cx="776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Very 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big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data</a:t>
            </a:r>
          </a:p>
        </p:txBody>
      </p:sp>
      <p:sp>
        <p:nvSpPr>
          <p:cNvPr id="284705" name="Text Box 33"/>
          <p:cNvSpPr txBox="1">
            <a:spLocks noChangeArrowheads="1"/>
          </p:cNvSpPr>
          <p:nvPr/>
        </p:nvSpPr>
        <p:spPr bwMode="auto">
          <a:xfrm>
            <a:off x="7708900" y="2422525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284706" name="Text Box 34"/>
          <p:cNvSpPr txBox="1">
            <a:spLocks noChangeArrowheads="1"/>
          </p:cNvSpPr>
          <p:nvPr/>
        </p:nvSpPr>
        <p:spPr bwMode="auto">
          <a:xfrm>
            <a:off x="4000500" y="2133600"/>
            <a:ext cx="3952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M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A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284707" name="Text Box 35"/>
          <p:cNvSpPr txBox="1">
            <a:spLocks noChangeArrowheads="1"/>
          </p:cNvSpPr>
          <p:nvPr/>
        </p:nvSpPr>
        <p:spPr bwMode="auto">
          <a:xfrm>
            <a:off x="6742113" y="1736725"/>
            <a:ext cx="368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R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E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D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U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C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build="p"/>
      <p:bldP spid="28467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2E6C-5107-1E4D-BBF3-72D5F265D406}" type="slidenum">
              <a:rPr lang="en-CA"/>
              <a:pPr/>
              <a:t>12</a:t>
            </a:fld>
            <a:endParaRPr lang="en-CA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 and reduce</a:t>
            </a:r>
          </a:p>
        </p:txBody>
      </p:sp>
      <p:sp>
        <p:nvSpPr>
          <p:cNvPr id="304134" name="AutoShape 6"/>
          <p:cNvSpPr>
            <a:spLocks noChangeAspect="1" noChangeArrowheads="1" noTextEdit="1"/>
          </p:cNvSpPr>
          <p:nvPr/>
        </p:nvSpPr>
        <p:spPr bwMode="auto">
          <a:xfrm>
            <a:off x="2749550" y="4486275"/>
            <a:ext cx="3886200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36" name="Freeform 8"/>
          <p:cNvSpPr>
            <a:spLocks/>
          </p:cNvSpPr>
          <p:nvPr/>
        </p:nvSpPr>
        <p:spPr bwMode="auto">
          <a:xfrm>
            <a:off x="2779713" y="4516438"/>
            <a:ext cx="509587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1" y="230"/>
              </a:cxn>
              <a:cxn ang="0">
                <a:pos x="461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37" name="Freeform 9"/>
          <p:cNvSpPr>
            <a:spLocks/>
          </p:cNvSpPr>
          <p:nvPr/>
        </p:nvSpPr>
        <p:spPr bwMode="auto">
          <a:xfrm>
            <a:off x="2779713" y="4516438"/>
            <a:ext cx="509587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6" y="0"/>
              </a:cxn>
              <a:cxn ang="0">
                <a:pos x="173" y="86"/>
              </a:cxn>
              <a:cxn ang="0">
                <a:pos x="173" y="86"/>
              </a:cxn>
              <a:cxn ang="0">
                <a:pos x="86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6" y="0"/>
                </a:cubicBezTo>
                <a:cubicBezTo>
                  <a:pt x="134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4" y="173"/>
                  <a:pt x="86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2779713" y="5791200"/>
            <a:ext cx="423862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l-GR" sz="2400">
                <a:solidFill>
                  <a:srgbClr val="000000"/>
                </a:solidFill>
                <a:latin typeface="Times New Roman" charset="0"/>
              </a:rPr>
              <a:t>β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2779713" y="5791200"/>
            <a:ext cx="423862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0" name="Line 12"/>
          <p:cNvSpPr>
            <a:spLocks noChangeShapeType="1"/>
          </p:cNvSpPr>
          <p:nvPr/>
        </p:nvSpPr>
        <p:spPr bwMode="auto">
          <a:xfrm>
            <a:off x="3048000" y="5181600"/>
            <a:ext cx="0" cy="5095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1" name="Freeform 13"/>
          <p:cNvSpPr>
            <a:spLocks/>
          </p:cNvSpPr>
          <p:nvPr/>
        </p:nvSpPr>
        <p:spPr bwMode="auto">
          <a:xfrm>
            <a:off x="2971800" y="5641975"/>
            <a:ext cx="128588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1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2921000" y="5416550"/>
            <a:ext cx="227013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 rot="5400000">
            <a:off x="2963863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44" name="Freeform 16"/>
          <p:cNvSpPr>
            <a:spLocks/>
          </p:cNvSpPr>
          <p:nvPr/>
        </p:nvSpPr>
        <p:spPr bwMode="auto">
          <a:xfrm>
            <a:off x="3457575" y="4516438"/>
            <a:ext cx="511175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1" y="0"/>
              </a:cxn>
              <a:cxn ang="0">
                <a:pos x="461" y="230"/>
              </a:cxn>
              <a:cxn ang="0">
                <a:pos x="461" y="230"/>
              </a:cxn>
              <a:cxn ang="0">
                <a:pos x="231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4" y="0"/>
                  <a:pt x="231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1" y="461"/>
                </a:cubicBezTo>
                <a:cubicBezTo>
                  <a:pt x="104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5" name="Freeform 17"/>
          <p:cNvSpPr>
            <a:spLocks/>
          </p:cNvSpPr>
          <p:nvPr/>
        </p:nvSpPr>
        <p:spPr bwMode="auto">
          <a:xfrm>
            <a:off x="3457575" y="4516438"/>
            <a:ext cx="511175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7" y="0"/>
              </a:cxn>
              <a:cxn ang="0">
                <a:pos x="173" y="86"/>
              </a:cxn>
              <a:cxn ang="0">
                <a:pos x="173" y="86"/>
              </a:cxn>
              <a:cxn ang="0">
                <a:pos x="87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7" y="0"/>
                </a:cubicBezTo>
                <a:cubicBezTo>
                  <a:pt x="135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5" y="173"/>
                  <a:pt x="87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6" name="Rectangle 18"/>
          <p:cNvSpPr>
            <a:spLocks noChangeArrowheads="1"/>
          </p:cNvSpPr>
          <p:nvPr/>
        </p:nvSpPr>
        <p:spPr bwMode="auto">
          <a:xfrm>
            <a:off x="3457575" y="5791200"/>
            <a:ext cx="425450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3457575" y="5791200"/>
            <a:ext cx="425450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>
            <a:off x="3714750" y="5195888"/>
            <a:ext cx="0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49" name="Freeform 21"/>
          <p:cNvSpPr>
            <a:spLocks/>
          </p:cNvSpPr>
          <p:nvPr/>
        </p:nvSpPr>
        <p:spPr bwMode="auto">
          <a:xfrm>
            <a:off x="3649663" y="5641975"/>
            <a:ext cx="1301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2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0" name="Rectangle 22"/>
          <p:cNvSpPr>
            <a:spLocks noChangeArrowheads="1"/>
          </p:cNvSpPr>
          <p:nvPr/>
        </p:nvSpPr>
        <p:spPr bwMode="auto">
          <a:xfrm>
            <a:off x="3600450" y="5416550"/>
            <a:ext cx="227013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1" name="Rectangle 23"/>
          <p:cNvSpPr>
            <a:spLocks noChangeArrowheads="1"/>
          </p:cNvSpPr>
          <p:nvPr/>
        </p:nvSpPr>
        <p:spPr bwMode="auto">
          <a:xfrm rot="5400000">
            <a:off x="3636963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52" name="Freeform 24"/>
          <p:cNvSpPr>
            <a:spLocks/>
          </p:cNvSpPr>
          <p:nvPr/>
        </p:nvSpPr>
        <p:spPr bwMode="auto">
          <a:xfrm>
            <a:off x="4140200" y="4516438"/>
            <a:ext cx="511175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1" y="230"/>
              </a:cxn>
              <a:cxn ang="0">
                <a:pos x="461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7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3" name="Freeform 25"/>
          <p:cNvSpPr>
            <a:spLocks/>
          </p:cNvSpPr>
          <p:nvPr/>
        </p:nvSpPr>
        <p:spPr bwMode="auto">
          <a:xfrm>
            <a:off x="4140200" y="4516438"/>
            <a:ext cx="511175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6" y="0"/>
              </a:cxn>
              <a:cxn ang="0">
                <a:pos x="173" y="86"/>
              </a:cxn>
              <a:cxn ang="0">
                <a:pos x="173" y="86"/>
              </a:cxn>
              <a:cxn ang="0">
                <a:pos x="86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6" y="0"/>
                </a:cubicBezTo>
                <a:cubicBezTo>
                  <a:pt x="134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4" y="173"/>
                  <a:pt x="86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4" name="Rectangle 26"/>
          <p:cNvSpPr>
            <a:spLocks noChangeArrowheads="1"/>
          </p:cNvSpPr>
          <p:nvPr/>
        </p:nvSpPr>
        <p:spPr bwMode="auto">
          <a:xfrm>
            <a:off x="4140200" y="5791200"/>
            <a:ext cx="425450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5" name="Rectangle 27"/>
          <p:cNvSpPr>
            <a:spLocks noChangeArrowheads="1"/>
          </p:cNvSpPr>
          <p:nvPr/>
        </p:nvSpPr>
        <p:spPr bwMode="auto">
          <a:xfrm>
            <a:off x="4140200" y="5791200"/>
            <a:ext cx="425450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6" name="Line 28"/>
          <p:cNvSpPr>
            <a:spLocks noChangeShapeType="1"/>
          </p:cNvSpPr>
          <p:nvPr/>
        </p:nvSpPr>
        <p:spPr bwMode="auto">
          <a:xfrm>
            <a:off x="4394200" y="5195888"/>
            <a:ext cx="0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7" name="Freeform 29"/>
          <p:cNvSpPr>
            <a:spLocks/>
          </p:cNvSpPr>
          <p:nvPr/>
        </p:nvSpPr>
        <p:spPr bwMode="auto">
          <a:xfrm>
            <a:off x="4329113" y="5641975"/>
            <a:ext cx="1301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2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8" name="Rectangle 30"/>
          <p:cNvSpPr>
            <a:spLocks noChangeArrowheads="1"/>
          </p:cNvSpPr>
          <p:nvPr/>
        </p:nvSpPr>
        <p:spPr bwMode="auto">
          <a:xfrm>
            <a:off x="4281488" y="5416550"/>
            <a:ext cx="228600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59" name="Rectangle 31"/>
          <p:cNvSpPr>
            <a:spLocks noChangeArrowheads="1"/>
          </p:cNvSpPr>
          <p:nvPr/>
        </p:nvSpPr>
        <p:spPr bwMode="auto">
          <a:xfrm rot="5400000">
            <a:off x="4327525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60" name="Freeform 32"/>
          <p:cNvSpPr>
            <a:spLocks/>
          </p:cNvSpPr>
          <p:nvPr/>
        </p:nvSpPr>
        <p:spPr bwMode="auto">
          <a:xfrm>
            <a:off x="4819650" y="4516438"/>
            <a:ext cx="511175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1" y="0"/>
              </a:cxn>
              <a:cxn ang="0">
                <a:pos x="461" y="230"/>
              </a:cxn>
              <a:cxn ang="0">
                <a:pos x="461" y="230"/>
              </a:cxn>
              <a:cxn ang="0">
                <a:pos x="231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1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1" name="Freeform 33"/>
          <p:cNvSpPr>
            <a:spLocks/>
          </p:cNvSpPr>
          <p:nvPr/>
        </p:nvSpPr>
        <p:spPr bwMode="auto">
          <a:xfrm>
            <a:off x="4819650" y="4516438"/>
            <a:ext cx="511175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7" y="0"/>
              </a:cxn>
              <a:cxn ang="0">
                <a:pos x="173" y="86"/>
              </a:cxn>
              <a:cxn ang="0">
                <a:pos x="173" y="86"/>
              </a:cxn>
              <a:cxn ang="0">
                <a:pos x="87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7" y="0"/>
                </a:cubicBezTo>
                <a:cubicBezTo>
                  <a:pt x="135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5" y="173"/>
                  <a:pt x="87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2" name="Rectangle 34"/>
          <p:cNvSpPr>
            <a:spLocks noChangeArrowheads="1"/>
          </p:cNvSpPr>
          <p:nvPr/>
        </p:nvSpPr>
        <p:spPr bwMode="auto">
          <a:xfrm>
            <a:off x="4819650" y="5791200"/>
            <a:ext cx="425450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3" name="Rectangle 35"/>
          <p:cNvSpPr>
            <a:spLocks noChangeArrowheads="1"/>
          </p:cNvSpPr>
          <p:nvPr/>
        </p:nvSpPr>
        <p:spPr bwMode="auto">
          <a:xfrm>
            <a:off x="4819650" y="5791200"/>
            <a:ext cx="425450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4" name="Line 36"/>
          <p:cNvSpPr>
            <a:spLocks noChangeShapeType="1"/>
          </p:cNvSpPr>
          <p:nvPr/>
        </p:nvSpPr>
        <p:spPr bwMode="auto">
          <a:xfrm>
            <a:off x="5076825" y="5195888"/>
            <a:ext cx="0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5" name="Freeform 37"/>
          <p:cNvSpPr>
            <a:spLocks/>
          </p:cNvSpPr>
          <p:nvPr/>
        </p:nvSpPr>
        <p:spPr bwMode="auto">
          <a:xfrm>
            <a:off x="5011738" y="5641975"/>
            <a:ext cx="1301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2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6" name="Rectangle 38"/>
          <p:cNvSpPr>
            <a:spLocks noChangeArrowheads="1"/>
          </p:cNvSpPr>
          <p:nvPr/>
        </p:nvSpPr>
        <p:spPr bwMode="auto">
          <a:xfrm>
            <a:off x="4960938" y="5416550"/>
            <a:ext cx="228600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7" name="Rectangle 39"/>
          <p:cNvSpPr>
            <a:spLocks noChangeArrowheads="1"/>
          </p:cNvSpPr>
          <p:nvPr/>
        </p:nvSpPr>
        <p:spPr bwMode="auto">
          <a:xfrm rot="5400000">
            <a:off x="5000625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68" name="Freeform 40"/>
          <p:cNvSpPr>
            <a:spLocks/>
          </p:cNvSpPr>
          <p:nvPr/>
        </p:nvSpPr>
        <p:spPr bwMode="auto">
          <a:xfrm>
            <a:off x="5416550" y="4516438"/>
            <a:ext cx="511175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1" y="230"/>
              </a:cxn>
              <a:cxn ang="0">
                <a:pos x="461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7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69" name="Freeform 41"/>
          <p:cNvSpPr>
            <a:spLocks/>
          </p:cNvSpPr>
          <p:nvPr/>
        </p:nvSpPr>
        <p:spPr bwMode="auto">
          <a:xfrm>
            <a:off x="5416550" y="4516438"/>
            <a:ext cx="511175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6" y="0"/>
              </a:cxn>
              <a:cxn ang="0">
                <a:pos x="173" y="86"/>
              </a:cxn>
              <a:cxn ang="0">
                <a:pos x="173" y="86"/>
              </a:cxn>
              <a:cxn ang="0">
                <a:pos x="86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6" y="0"/>
                </a:cubicBezTo>
                <a:cubicBezTo>
                  <a:pt x="134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4" y="173"/>
                  <a:pt x="86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0" name="Rectangle 42"/>
          <p:cNvSpPr>
            <a:spLocks noChangeArrowheads="1"/>
          </p:cNvSpPr>
          <p:nvPr/>
        </p:nvSpPr>
        <p:spPr bwMode="auto">
          <a:xfrm>
            <a:off x="5416550" y="5791200"/>
            <a:ext cx="425450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1" name="Rectangle 43"/>
          <p:cNvSpPr>
            <a:spLocks noChangeArrowheads="1"/>
          </p:cNvSpPr>
          <p:nvPr/>
        </p:nvSpPr>
        <p:spPr bwMode="auto">
          <a:xfrm>
            <a:off x="5416550" y="5791200"/>
            <a:ext cx="425450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2" name="Line 44"/>
          <p:cNvSpPr>
            <a:spLocks noChangeShapeType="1"/>
          </p:cNvSpPr>
          <p:nvPr/>
        </p:nvSpPr>
        <p:spPr bwMode="auto">
          <a:xfrm>
            <a:off x="5670550" y="5195888"/>
            <a:ext cx="0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3" name="Freeform 45"/>
          <p:cNvSpPr>
            <a:spLocks/>
          </p:cNvSpPr>
          <p:nvPr/>
        </p:nvSpPr>
        <p:spPr bwMode="auto">
          <a:xfrm>
            <a:off x="5605463" y="5641975"/>
            <a:ext cx="1301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2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4" name="Rectangle 46"/>
          <p:cNvSpPr>
            <a:spLocks noChangeArrowheads="1"/>
          </p:cNvSpPr>
          <p:nvPr/>
        </p:nvSpPr>
        <p:spPr bwMode="auto">
          <a:xfrm>
            <a:off x="5557838" y="5416550"/>
            <a:ext cx="227012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5" name="Rectangle 47"/>
          <p:cNvSpPr>
            <a:spLocks noChangeArrowheads="1"/>
          </p:cNvSpPr>
          <p:nvPr/>
        </p:nvSpPr>
        <p:spPr bwMode="auto">
          <a:xfrm rot="5400000">
            <a:off x="5603875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76" name="Freeform 48"/>
          <p:cNvSpPr>
            <a:spLocks/>
          </p:cNvSpPr>
          <p:nvPr/>
        </p:nvSpPr>
        <p:spPr bwMode="auto">
          <a:xfrm>
            <a:off x="6096000" y="4516438"/>
            <a:ext cx="509588" cy="51117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1" y="0"/>
              </a:cxn>
              <a:cxn ang="0">
                <a:pos x="461" y="230"/>
              </a:cxn>
              <a:cxn ang="0">
                <a:pos x="461" y="230"/>
              </a:cxn>
              <a:cxn ang="0">
                <a:pos x="231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1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7" name="Freeform 49"/>
          <p:cNvSpPr>
            <a:spLocks/>
          </p:cNvSpPr>
          <p:nvPr/>
        </p:nvSpPr>
        <p:spPr bwMode="auto">
          <a:xfrm>
            <a:off x="6096000" y="4516438"/>
            <a:ext cx="509588" cy="511175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87" y="0"/>
              </a:cxn>
              <a:cxn ang="0">
                <a:pos x="173" y="86"/>
              </a:cxn>
              <a:cxn ang="0">
                <a:pos x="173" y="86"/>
              </a:cxn>
              <a:cxn ang="0">
                <a:pos x="87" y="173"/>
              </a:cxn>
              <a:cxn ang="0">
                <a:pos x="0" y="86"/>
              </a:cxn>
            </a:cxnLst>
            <a:rect l="0" t="0" r="r" b="b"/>
            <a:pathLst>
              <a:path w="173" h="173">
                <a:moveTo>
                  <a:pt x="0" y="86"/>
                </a:moveTo>
                <a:cubicBezTo>
                  <a:pt x="0" y="39"/>
                  <a:pt x="39" y="0"/>
                  <a:pt x="87" y="0"/>
                </a:cubicBezTo>
                <a:cubicBezTo>
                  <a:pt x="135" y="0"/>
                  <a:pt x="173" y="39"/>
                  <a:pt x="173" y="86"/>
                </a:cubicBezTo>
                <a:cubicBezTo>
                  <a:pt x="173" y="86"/>
                  <a:pt x="173" y="86"/>
                  <a:pt x="173" y="86"/>
                </a:cubicBezTo>
                <a:cubicBezTo>
                  <a:pt x="173" y="134"/>
                  <a:pt x="135" y="173"/>
                  <a:pt x="87" y="173"/>
                </a:cubicBezTo>
                <a:cubicBezTo>
                  <a:pt x="39" y="173"/>
                  <a:pt x="0" y="134"/>
                  <a:pt x="0" y="86"/>
                </a:cubicBezTo>
              </a:path>
            </a:pathLst>
          </a:custGeom>
          <a:noFill/>
          <a:ln w="3175" cap="rnd">
            <a:noFill/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8" name="Rectangle 50"/>
          <p:cNvSpPr>
            <a:spLocks noChangeArrowheads="1"/>
          </p:cNvSpPr>
          <p:nvPr/>
        </p:nvSpPr>
        <p:spPr bwMode="auto">
          <a:xfrm>
            <a:off x="6096000" y="5791200"/>
            <a:ext cx="423863" cy="4254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79" name="Rectangle 51"/>
          <p:cNvSpPr>
            <a:spLocks noChangeArrowheads="1"/>
          </p:cNvSpPr>
          <p:nvPr/>
        </p:nvSpPr>
        <p:spPr bwMode="auto">
          <a:xfrm>
            <a:off x="6096000" y="5791200"/>
            <a:ext cx="423863" cy="425450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80" name="Line 52"/>
          <p:cNvSpPr>
            <a:spLocks noChangeShapeType="1"/>
          </p:cNvSpPr>
          <p:nvPr/>
        </p:nvSpPr>
        <p:spPr bwMode="auto">
          <a:xfrm>
            <a:off x="6351588" y="5195888"/>
            <a:ext cx="0" cy="509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81" name="Freeform 53"/>
          <p:cNvSpPr>
            <a:spLocks/>
          </p:cNvSpPr>
          <p:nvPr/>
        </p:nvSpPr>
        <p:spPr bwMode="auto">
          <a:xfrm>
            <a:off x="6286500" y="5641975"/>
            <a:ext cx="130175" cy="6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22"/>
              </a:cxn>
              <a:cxn ang="0">
                <a:pos x="44" y="0"/>
              </a:cxn>
            </a:cxnLst>
            <a:rect l="0" t="0" r="r" b="b"/>
            <a:pathLst>
              <a:path w="44" h="22">
                <a:moveTo>
                  <a:pt x="0" y="0"/>
                </a:moveTo>
                <a:lnTo>
                  <a:pt x="22" y="22"/>
                </a:lnTo>
                <a:lnTo>
                  <a:pt x="44" y="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82" name="Rectangle 54"/>
          <p:cNvSpPr>
            <a:spLocks noChangeArrowheads="1"/>
          </p:cNvSpPr>
          <p:nvPr/>
        </p:nvSpPr>
        <p:spPr bwMode="auto">
          <a:xfrm>
            <a:off x="6237288" y="5416550"/>
            <a:ext cx="227012" cy="539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83" name="Rectangle 55"/>
          <p:cNvSpPr>
            <a:spLocks noChangeArrowheads="1"/>
          </p:cNvSpPr>
          <p:nvPr/>
        </p:nvSpPr>
        <p:spPr bwMode="auto">
          <a:xfrm rot="5400000">
            <a:off x="6276975" y="5318125"/>
            <a:ext cx="825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fontAlgn="t"/>
            <a:r>
              <a:rPr lang="en-US" sz="2000">
                <a:solidFill>
                  <a:srgbClr val="CC0000"/>
                </a:solidFill>
                <a:latin typeface="Georgia" charset="0"/>
              </a:rPr>
              <a:t>f</a:t>
            </a:r>
          </a:p>
        </p:txBody>
      </p:sp>
      <p:sp>
        <p:nvSpPr>
          <p:cNvPr id="304184" name="Text Box 56"/>
          <p:cNvSpPr txBox="1">
            <a:spLocks noChangeArrowheads="1"/>
          </p:cNvSpPr>
          <p:nvPr/>
        </p:nvSpPr>
        <p:spPr bwMode="auto">
          <a:xfrm>
            <a:off x="609600" y="1219200"/>
            <a:ext cx="8190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solidFill>
                  <a:srgbClr val="000000"/>
                </a:solidFill>
                <a:latin typeface="+mn-lt"/>
              </a:rPr>
              <a:t>map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lst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: (</a:t>
            </a:r>
            <a:r>
              <a:rPr lang="el-GR" sz="2400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α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+mn-lt"/>
                <a:sym typeface="Wingdings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+mn-lt"/>
                <a:sym typeface="Wingdings" charset="2"/>
              </a:rPr>
              <a:t> </a:t>
            </a:r>
            <a:r>
              <a:rPr lang="el-GR" sz="2400" dirty="0">
                <a:solidFill>
                  <a:srgbClr val="000000"/>
                </a:solidFill>
                <a:latin typeface="+mn-lt"/>
              </a:rPr>
              <a:t>β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GB" sz="2400" dirty="0" err="1">
                <a:solidFill>
                  <a:srgbClr val="000000"/>
                </a:solidFill>
                <a:latin typeface="+mn-lt"/>
                <a:sym typeface="Wingdings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l-GR" sz="2400" dirty="0">
                <a:solidFill>
                  <a:srgbClr val="000000"/>
                </a:solidFill>
                <a:latin typeface="+mn-lt"/>
              </a:rPr>
              <a:t>α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list) </a:t>
            </a:r>
            <a:r>
              <a:rPr lang="en-GB" sz="2400" dirty="0" err="1">
                <a:solidFill>
                  <a:srgbClr val="000000"/>
                </a:solidFill>
                <a:latin typeface="+mn-lt"/>
                <a:sym typeface="Wingdings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(</a:t>
            </a:r>
            <a:r>
              <a:rPr lang="el-GR" sz="2400" dirty="0">
                <a:solidFill>
                  <a:srgbClr val="000000"/>
                </a:solidFill>
                <a:latin typeface="+mn-lt"/>
              </a:rPr>
              <a:t>β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list)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+mn-lt"/>
              </a:rPr>
              <a:t>   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+mn-lt"/>
              </a:rPr>
              <a:t>Creates a new list by applying </a:t>
            </a:r>
            <a:r>
              <a:rPr lang="en-GB" sz="24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 to each element of the input list; 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+mn-lt"/>
              </a:rPr>
              <a:t>returns output in order.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>
                <a:latin typeface="+mn-lt"/>
              </a:rPr>
              <a:t>Length example:</a:t>
            </a:r>
          </a:p>
          <a:p>
            <a:pPr algn="l"/>
            <a:r>
              <a:rPr lang="en-US" sz="2400" dirty="0">
                <a:solidFill>
                  <a:srgbClr val="663300"/>
                </a:solidFill>
                <a:latin typeface="+mn-lt"/>
              </a:rPr>
              <a:t>(reduce + 0  (map  (lambda (</a:t>
            </a:r>
            <a:r>
              <a:rPr lang="en-US" sz="2400" dirty="0" err="1">
                <a:solidFill>
                  <a:srgbClr val="6633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663300"/>
                </a:solidFill>
                <a:latin typeface="+mn-lt"/>
              </a:rPr>
              <a:t>) 1) ‘(a </a:t>
            </a:r>
            <a:r>
              <a:rPr lang="en-US" sz="2400" dirty="0" err="1">
                <a:solidFill>
                  <a:srgbClr val="66330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6633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663300"/>
                </a:solidFill>
                <a:latin typeface="+mn-lt"/>
              </a:rPr>
              <a:t>c</a:t>
            </a:r>
            <a:r>
              <a:rPr lang="en-US" sz="2400" dirty="0">
                <a:solidFill>
                  <a:srgbClr val="663300"/>
                </a:solidFill>
                <a:latin typeface="+mn-lt"/>
              </a:rPr>
              <a:t>)))</a:t>
            </a:r>
          </a:p>
        </p:txBody>
      </p:sp>
      <p:sp>
        <p:nvSpPr>
          <p:cNvPr id="304185" name="Rectangle 57"/>
          <p:cNvSpPr>
            <a:spLocks noChangeArrowheads="1"/>
          </p:cNvSpPr>
          <p:nvPr/>
        </p:nvSpPr>
        <p:spPr bwMode="auto">
          <a:xfrm>
            <a:off x="2895600" y="45720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l-GR" sz="2400">
                <a:solidFill>
                  <a:srgbClr val="000000"/>
                </a:solidFill>
                <a:latin typeface="Times New Roman" charset="0"/>
              </a:rPr>
              <a:t>α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2D4D-7A91-8449-8EB0-623B83987841}" type="slidenum">
              <a:rPr lang="en-CA"/>
              <a:pPr/>
              <a:t>13</a:t>
            </a:fld>
            <a:endParaRPr lang="en-CA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Reduce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3000"/>
              </a:lnSpc>
              <a:spcBef>
                <a:spcPts val="700"/>
              </a:spcBef>
              <a:buFontTx/>
              <a:buNone/>
            </a:pPr>
            <a:r>
              <a:rPr lang="en-GB" dirty="0">
                <a:solidFill>
                  <a:schemeClr val="tx1"/>
                </a:solidFill>
              </a:rPr>
              <a:t>reduce </a:t>
            </a:r>
            <a:r>
              <a:rPr lang="en-GB" dirty="0" err="1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lst</a:t>
            </a:r>
            <a:r>
              <a:rPr lang="en-GB" dirty="0">
                <a:solidFill>
                  <a:schemeClr val="tx1"/>
                </a:solidFill>
              </a:rPr>
              <a:t>: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l-GR" dirty="0">
                <a:solidFill>
                  <a:schemeClr val="tx1"/>
                </a:solidFill>
                <a:sym typeface="Symbol" charset="2"/>
              </a:rPr>
              <a:t>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GB" dirty="0" err="1">
                <a:solidFill>
                  <a:schemeClr val="tx1"/>
                </a:solidFill>
                <a:sym typeface="Wingdings" charset="2"/>
              </a:rPr>
              <a:t>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l-GR" dirty="0">
                <a:solidFill>
                  <a:schemeClr val="tx1"/>
                </a:solidFill>
                <a:sym typeface="Symbol" charset="2"/>
              </a:rPr>
              <a:t>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l-GR" dirty="0">
                <a:solidFill>
                  <a:schemeClr val="tx1"/>
                </a:solidFill>
                <a:sym typeface="Symbol" charset="2"/>
              </a:rPr>
              <a:t>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list)</a:t>
            </a:r>
            <a:r>
              <a:rPr lang="en-US" dirty="0" err="1">
                <a:solidFill>
                  <a:schemeClr val="tx1"/>
                </a:solidFill>
                <a:sym typeface="Wingdings" charset="2"/>
              </a:rPr>
              <a:t></a:t>
            </a:r>
            <a:r>
              <a:rPr lang="en-US" dirty="0">
                <a:solidFill>
                  <a:schemeClr val="tx1"/>
                </a:solidFill>
                <a:sym typeface="Wingdings" charset="2"/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dirty="0">
                <a:solidFill>
                  <a:schemeClr val="tx1"/>
                </a:solidFill>
                <a:sym typeface="Symbol" charset="2"/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93000"/>
              </a:lnSpc>
              <a:spcBef>
                <a:spcPts val="700"/>
              </a:spcBef>
              <a:buFontTx/>
              <a:buNone/>
            </a:pPr>
            <a:r>
              <a:rPr lang="en-GB" dirty="0"/>
              <a:t>   Moves across a list, applying </a:t>
            </a:r>
            <a:r>
              <a:rPr lang="en-GB" i="1" dirty="0" err="1"/>
              <a:t>f</a:t>
            </a:r>
            <a:r>
              <a:rPr lang="en-GB" dirty="0"/>
              <a:t> to each element plus an </a:t>
            </a:r>
            <a:r>
              <a:rPr lang="en-GB" i="1" dirty="0"/>
              <a:t>accumulator</a:t>
            </a:r>
            <a:r>
              <a:rPr lang="en-GB" dirty="0"/>
              <a:t>. </a:t>
            </a:r>
            <a:r>
              <a:rPr lang="en-GB" dirty="0" err="1"/>
              <a:t>f</a:t>
            </a:r>
            <a:r>
              <a:rPr lang="en-GB" dirty="0"/>
              <a:t> returns the next accumulator value, which is combined with the next element of the list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rgbClr val="6633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663300"/>
                </a:solidFill>
              </a:rPr>
              <a:t>(reduce + 0  (map  (lambda (</a:t>
            </a:r>
            <a:r>
              <a:rPr lang="en-US" dirty="0" err="1">
                <a:solidFill>
                  <a:srgbClr val="663300"/>
                </a:solidFill>
              </a:rPr>
              <a:t>x</a:t>
            </a:r>
            <a:r>
              <a:rPr lang="en-US" dirty="0">
                <a:solidFill>
                  <a:srgbClr val="663300"/>
                </a:solidFill>
              </a:rPr>
              <a:t>) 1) ‘(a </a:t>
            </a:r>
            <a:r>
              <a:rPr lang="en-US" dirty="0" err="1">
                <a:solidFill>
                  <a:srgbClr val="663300"/>
                </a:solidFill>
              </a:rPr>
              <a:t>b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en-US" dirty="0" err="1">
                <a:solidFill>
                  <a:srgbClr val="663300"/>
                </a:solidFill>
              </a:rPr>
              <a:t>c</a:t>
            </a:r>
            <a:r>
              <a:rPr lang="en-US" dirty="0">
                <a:solidFill>
                  <a:srgbClr val="663300"/>
                </a:solidFill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rgbClr val="663300"/>
              </a:solidFill>
            </a:endParaRPr>
          </a:p>
          <a:p>
            <a:endParaRPr lang="en-US" dirty="0"/>
          </a:p>
        </p:txBody>
      </p:sp>
      <p:sp>
        <p:nvSpPr>
          <p:cNvPr id="306181" name="AutoShape 5"/>
          <p:cNvSpPr>
            <a:spLocks noChangeAspect="1" noChangeArrowheads="1" noTextEdit="1"/>
          </p:cNvSpPr>
          <p:nvPr/>
        </p:nvSpPr>
        <p:spPr bwMode="auto">
          <a:xfrm>
            <a:off x="1600200" y="3962400"/>
            <a:ext cx="5715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2" name="Freeform 6"/>
          <p:cNvSpPr>
            <a:spLocks/>
          </p:cNvSpPr>
          <p:nvPr/>
        </p:nvSpPr>
        <p:spPr bwMode="auto">
          <a:xfrm>
            <a:off x="2671763" y="3994150"/>
            <a:ext cx="541337" cy="542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1" y="0"/>
              </a:cxn>
              <a:cxn ang="0">
                <a:pos x="461" y="230"/>
              </a:cxn>
              <a:cxn ang="0">
                <a:pos x="461" y="230"/>
              </a:cxn>
              <a:cxn ang="0">
                <a:pos x="231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1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3" name="Freeform 7"/>
          <p:cNvSpPr>
            <a:spLocks/>
          </p:cNvSpPr>
          <p:nvPr/>
        </p:nvSpPr>
        <p:spPr bwMode="auto">
          <a:xfrm>
            <a:off x="2671763" y="3994150"/>
            <a:ext cx="541337" cy="54292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30" y="0"/>
              </a:cxn>
              <a:cxn ang="0">
                <a:pos x="259" y="130"/>
              </a:cxn>
              <a:cxn ang="0">
                <a:pos x="259" y="130"/>
              </a:cxn>
              <a:cxn ang="0">
                <a:pos x="130" y="260"/>
              </a:cxn>
              <a:cxn ang="0">
                <a:pos x="0" y="130"/>
              </a:cxn>
            </a:cxnLst>
            <a:rect l="0" t="0" r="r" b="b"/>
            <a:pathLst>
              <a:path w="259" h="260">
                <a:moveTo>
                  <a:pt x="0" y="130"/>
                </a:moveTo>
                <a:cubicBezTo>
                  <a:pt x="0" y="58"/>
                  <a:pt x="58" y="0"/>
                  <a:pt x="130" y="0"/>
                </a:cubicBezTo>
                <a:cubicBezTo>
                  <a:pt x="201" y="0"/>
                  <a:pt x="259" y="58"/>
                  <a:pt x="259" y="130"/>
                </a:cubicBezTo>
                <a:cubicBezTo>
                  <a:pt x="259" y="130"/>
                  <a:pt x="259" y="130"/>
                  <a:pt x="259" y="130"/>
                </a:cubicBezTo>
                <a:cubicBezTo>
                  <a:pt x="259" y="202"/>
                  <a:pt x="201" y="260"/>
                  <a:pt x="130" y="260"/>
                </a:cubicBezTo>
                <a:cubicBezTo>
                  <a:pt x="58" y="260"/>
                  <a:pt x="0" y="202"/>
                  <a:pt x="0" y="130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1949450" y="5618163"/>
            <a:ext cx="450850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l-GR" sz="2400">
                <a:solidFill>
                  <a:srgbClr val="000000"/>
                </a:solidFill>
                <a:latin typeface="Times New Roman" charset="0"/>
              </a:rPr>
              <a:t>β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1949450" y="5618163"/>
            <a:ext cx="450850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>
            <a:off x="2943225" y="4537075"/>
            <a:ext cx="0" cy="45085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7" name="Freeform 11"/>
          <p:cNvSpPr>
            <a:spLocks/>
          </p:cNvSpPr>
          <p:nvPr/>
        </p:nvSpPr>
        <p:spPr bwMode="auto">
          <a:xfrm>
            <a:off x="2874963" y="4918075"/>
            <a:ext cx="134937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5" y="0"/>
              </a:cxn>
            </a:cxnLst>
            <a:rect l="0" t="0" r="r" b="b"/>
            <a:pathLst>
              <a:path w="65" h="33">
                <a:moveTo>
                  <a:pt x="0" y="0"/>
                </a:moveTo>
                <a:lnTo>
                  <a:pt x="33" y="33"/>
                </a:lnTo>
                <a:lnTo>
                  <a:pt x="65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 flipV="1">
            <a:off x="2400300" y="5235575"/>
            <a:ext cx="384175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89" name="Freeform 13"/>
          <p:cNvSpPr>
            <a:spLocks/>
          </p:cNvSpPr>
          <p:nvPr/>
        </p:nvSpPr>
        <p:spPr bwMode="auto">
          <a:xfrm>
            <a:off x="2686050" y="5235575"/>
            <a:ext cx="98425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2917825" y="5033963"/>
            <a:ext cx="635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f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2762250" y="5618163"/>
            <a:ext cx="450850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2762250" y="5618163"/>
            <a:ext cx="450850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 flipV="1">
            <a:off x="3213100" y="5235575"/>
            <a:ext cx="384175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4" name="Freeform 18"/>
          <p:cNvSpPr>
            <a:spLocks/>
          </p:cNvSpPr>
          <p:nvPr/>
        </p:nvSpPr>
        <p:spPr bwMode="auto">
          <a:xfrm>
            <a:off x="3498850" y="5235575"/>
            <a:ext cx="98425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5" name="Line 19"/>
          <p:cNvSpPr>
            <a:spLocks noChangeShapeType="1"/>
          </p:cNvSpPr>
          <p:nvPr/>
        </p:nvSpPr>
        <p:spPr bwMode="auto">
          <a:xfrm>
            <a:off x="2943225" y="5348288"/>
            <a:ext cx="0" cy="2698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6" name="Freeform 20"/>
          <p:cNvSpPr>
            <a:spLocks/>
          </p:cNvSpPr>
          <p:nvPr/>
        </p:nvSpPr>
        <p:spPr bwMode="auto">
          <a:xfrm>
            <a:off x="2874963" y="5549900"/>
            <a:ext cx="134937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5" y="0"/>
              </a:cxn>
            </a:cxnLst>
            <a:rect l="0" t="0" r="r" b="b"/>
            <a:pathLst>
              <a:path w="65" h="33">
                <a:moveTo>
                  <a:pt x="0" y="0"/>
                </a:moveTo>
                <a:lnTo>
                  <a:pt x="33" y="33"/>
                </a:lnTo>
                <a:lnTo>
                  <a:pt x="65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7" name="Freeform 21"/>
          <p:cNvSpPr>
            <a:spLocks/>
          </p:cNvSpPr>
          <p:nvPr/>
        </p:nvSpPr>
        <p:spPr bwMode="auto">
          <a:xfrm>
            <a:off x="3473450" y="3994150"/>
            <a:ext cx="542925" cy="542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1" y="230"/>
              </a:cxn>
              <a:cxn ang="0">
                <a:pos x="461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7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8" name="Freeform 22"/>
          <p:cNvSpPr>
            <a:spLocks/>
          </p:cNvSpPr>
          <p:nvPr/>
        </p:nvSpPr>
        <p:spPr bwMode="auto">
          <a:xfrm>
            <a:off x="3473450" y="3994150"/>
            <a:ext cx="542925" cy="54292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29" y="0"/>
              </a:cxn>
              <a:cxn ang="0">
                <a:pos x="260" y="130"/>
              </a:cxn>
              <a:cxn ang="0">
                <a:pos x="260" y="130"/>
              </a:cxn>
              <a:cxn ang="0">
                <a:pos x="129" y="260"/>
              </a:cxn>
              <a:cxn ang="0">
                <a:pos x="0" y="130"/>
              </a:cxn>
            </a:cxnLst>
            <a:rect l="0" t="0" r="r" b="b"/>
            <a:pathLst>
              <a:path w="260" h="260">
                <a:moveTo>
                  <a:pt x="0" y="130"/>
                </a:move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60" y="58"/>
                  <a:pt x="260" y="130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60" y="202"/>
                  <a:pt x="201" y="260"/>
                  <a:pt x="129" y="260"/>
                </a:cubicBezTo>
                <a:cubicBezTo>
                  <a:pt x="58" y="260"/>
                  <a:pt x="0" y="202"/>
                  <a:pt x="0" y="130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199" name="Line 23"/>
          <p:cNvSpPr>
            <a:spLocks noChangeShapeType="1"/>
          </p:cNvSpPr>
          <p:nvPr/>
        </p:nvSpPr>
        <p:spPr bwMode="auto">
          <a:xfrm>
            <a:off x="3743325" y="4537075"/>
            <a:ext cx="0" cy="45085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0" name="Freeform 24"/>
          <p:cNvSpPr>
            <a:spLocks/>
          </p:cNvSpPr>
          <p:nvPr/>
        </p:nvSpPr>
        <p:spPr bwMode="auto">
          <a:xfrm>
            <a:off x="3675063" y="4918075"/>
            <a:ext cx="1397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3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09988" y="5033963"/>
            <a:ext cx="635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f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563938" y="5618163"/>
            <a:ext cx="452437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563938" y="5618163"/>
            <a:ext cx="452437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4" name="Line 28"/>
          <p:cNvSpPr>
            <a:spLocks noChangeShapeType="1"/>
          </p:cNvSpPr>
          <p:nvPr/>
        </p:nvSpPr>
        <p:spPr bwMode="auto">
          <a:xfrm flipV="1">
            <a:off x="4016375" y="5235575"/>
            <a:ext cx="382588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5" name="Freeform 29"/>
          <p:cNvSpPr>
            <a:spLocks/>
          </p:cNvSpPr>
          <p:nvPr/>
        </p:nvSpPr>
        <p:spPr bwMode="auto">
          <a:xfrm>
            <a:off x="4300538" y="5235575"/>
            <a:ext cx="98425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6" name="Line 30"/>
          <p:cNvSpPr>
            <a:spLocks noChangeShapeType="1"/>
          </p:cNvSpPr>
          <p:nvPr/>
        </p:nvSpPr>
        <p:spPr bwMode="auto">
          <a:xfrm>
            <a:off x="3743325" y="5348288"/>
            <a:ext cx="0" cy="2698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7" name="Freeform 31"/>
          <p:cNvSpPr>
            <a:spLocks/>
          </p:cNvSpPr>
          <p:nvPr/>
        </p:nvSpPr>
        <p:spPr bwMode="auto">
          <a:xfrm>
            <a:off x="3675063" y="5549900"/>
            <a:ext cx="139700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3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8" name="Freeform 32"/>
          <p:cNvSpPr>
            <a:spLocks/>
          </p:cNvSpPr>
          <p:nvPr/>
        </p:nvSpPr>
        <p:spPr bwMode="auto">
          <a:xfrm>
            <a:off x="4276725" y="3994150"/>
            <a:ext cx="539750" cy="542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1" y="0"/>
              </a:cxn>
              <a:cxn ang="0">
                <a:pos x="461" y="230"/>
              </a:cxn>
              <a:cxn ang="0">
                <a:pos x="461" y="230"/>
              </a:cxn>
              <a:cxn ang="0">
                <a:pos x="231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1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09" name="Freeform 33"/>
          <p:cNvSpPr>
            <a:spLocks/>
          </p:cNvSpPr>
          <p:nvPr/>
        </p:nvSpPr>
        <p:spPr bwMode="auto">
          <a:xfrm>
            <a:off x="4276725" y="3994150"/>
            <a:ext cx="539750" cy="54292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30" y="0"/>
              </a:cxn>
              <a:cxn ang="0">
                <a:pos x="259" y="130"/>
              </a:cxn>
              <a:cxn ang="0">
                <a:pos x="259" y="130"/>
              </a:cxn>
              <a:cxn ang="0">
                <a:pos x="130" y="260"/>
              </a:cxn>
              <a:cxn ang="0">
                <a:pos x="0" y="130"/>
              </a:cxn>
            </a:cxnLst>
            <a:rect l="0" t="0" r="r" b="b"/>
            <a:pathLst>
              <a:path w="259" h="260">
                <a:moveTo>
                  <a:pt x="0" y="130"/>
                </a:moveTo>
                <a:cubicBezTo>
                  <a:pt x="0" y="58"/>
                  <a:pt x="58" y="0"/>
                  <a:pt x="130" y="0"/>
                </a:cubicBezTo>
                <a:cubicBezTo>
                  <a:pt x="201" y="0"/>
                  <a:pt x="259" y="58"/>
                  <a:pt x="259" y="130"/>
                </a:cubicBezTo>
                <a:cubicBezTo>
                  <a:pt x="259" y="130"/>
                  <a:pt x="259" y="130"/>
                  <a:pt x="259" y="130"/>
                </a:cubicBezTo>
                <a:cubicBezTo>
                  <a:pt x="259" y="202"/>
                  <a:pt x="201" y="260"/>
                  <a:pt x="130" y="260"/>
                </a:cubicBezTo>
                <a:cubicBezTo>
                  <a:pt x="58" y="260"/>
                  <a:pt x="0" y="202"/>
                  <a:pt x="0" y="130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0" name="Line 34"/>
          <p:cNvSpPr>
            <a:spLocks noChangeShapeType="1"/>
          </p:cNvSpPr>
          <p:nvPr/>
        </p:nvSpPr>
        <p:spPr bwMode="auto">
          <a:xfrm>
            <a:off x="4548188" y="4537075"/>
            <a:ext cx="0" cy="45085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1" name="Freeform 35"/>
          <p:cNvSpPr>
            <a:spLocks/>
          </p:cNvSpPr>
          <p:nvPr/>
        </p:nvSpPr>
        <p:spPr bwMode="auto">
          <a:xfrm>
            <a:off x="4476750" y="4918075"/>
            <a:ext cx="1397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4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518025" y="5033963"/>
            <a:ext cx="571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f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365625" y="5618163"/>
            <a:ext cx="450850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4" name="Rectangle 38"/>
          <p:cNvSpPr>
            <a:spLocks noChangeArrowheads="1"/>
          </p:cNvSpPr>
          <p:nvPr/>
        </p:nvSpPr>
        <p:spPr bwMode="auto">
          <a:xfrm>
            <a:off x="4365625" y="5618163"/>
            <a:ext cx="450850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5" name="Line 39"/>
          <p:cNvSpPr>
            <a:spLocks noChangeShapeType="1"/>
          </p:cNvSpPr>
          <p:nvPr/>
        </p:nvSpPr>
        <p:spPr bwMode="auto">
          <a:xfrm flipV="1">
            <a:off x="4816475" y="5235575"/>
            <a:ext cx="384175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6" name="Freeform 40"/>
          <p:cNvSpPr>
            <a:spLocks/>
          </p:cNvSpPr>
          <p:nvPr/>
        </p:nvSpPr>
        <p:spPr bwMode="auto">
          <a:xfrm>
            <a:off x="5103813" y="5235575"/>
            <a:ext cx="96837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7" name="Line 41"/>
          <p:cNvSpPr>
            <a:spLocks noChangeShapeType="1"/>
          </p:cNvSpPr>
          <p:nvPr/>
        </p:nvSpPr>
        <p:spPr bwMode="auto">
          <a:xfrm>
            <a:off x="4548188" y="5348288"/>
            <a:ext cx="0" cy="2698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8" name="Freeform 42"/>
          <p:cNvSpPr>
            <a:spLocks/>
          </p:cNvSpPr>
          <p:nvPr/>
        </p:nvSpPr>
        <p:spPr bwMode="auto">
          <a:xfrm>
            <a:off x="4476750" y="5549900"/>
            <a:ext cx="139700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4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19" name="Freeform 43"/>
          <p:cNvSpPr>
            <a:spLocks/>
          </p:cNvSpPr>
          <p:nvPr/>
        </p:nvSpPr>
        <p:spPr bwMode="auto">
          <a:xfrm>
            <a:off x="5021263" y="3994150"/>
            <a:ext cx="541337" cy="542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1" y="230"/>
              </a:cxn>
              <a:cxn ang="0">
                <a:pos x="461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1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8" y="0"/>
                  <a:pt x="461" y="103"/>
                  <a:pt x="461" y="230"/>
                </a:cubicBezTo>
                <a:cubicBezTo>
                  <a:pt x="461" y="230"/>
                  <a:pt x="461" y="230"/>
                  <a:pt x="461" y="230"/>
                </a:cubicBezTo>
                <a:cubicBezTo>
                  <a:pt x="461" y="358"/>
                  <a:pt x="358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0" name="Freeform 44"/>
          <p:cNvSpPr>
            <a:spLocks/>
          </p:cNvSpPr>
          <p:nvPr/>
        </p:nvSpPr>
        <p:spPr bwMode="auto">
          <a:xfrm>
            <a:off x="5021263" y="3994150"/>
            <a:ext cx="541337" cy="54292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29" y="0"/>
              </a:cxn>
              <a:cxn ang="0">
                <a:pos x="259" y="130"/>
              </a:cxn>
              <a:cxn ang="0">
                <a:pos x="259" y="130"/>
              </a:cxn>
              <a:cxn ang="0">
                <a:pos x="129" y="260"/>
              </a:cxn>
              <a:cxn ang="0">
                <a:pos x="0" y="130"/>
              </a:cxn>
            </a:cxnLst>
            <a:rect l="0" t="0" r="r" b="b"/>
            <a:pathLst>
              <a:path w="259" h="260">
                <a:moveTo>
                  <a:pt x="0" y="130"/>
                </a:move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30"/>
                </a:cubicBezTo>
                <a:cubicBezTo>
                  <a:pt x="259" y="130"/>
                  <a:pt x="259" y="130"/>
                  <a:pt x="259" y="130"/>
                </a:cubicBezTo>
                <a:cubicBezTo>
                  <a:pt x="259" y="202"/>
                  <a:pt x="201" y="260"/>
                  <a:pt x="129" y="260"/>
                </a:cubicBezTo>
                <a:cubicBezTo>
                  <a:pt x="58" y="260"/>
                  <a:pt x="0" y="202"/>
                  <a:pt x="0" y="130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1" name="Line 45"/>
          <p:cNvSpPr>
            <a:spLocks noChangeShapeType="1"/>
          </p:cNvSpPr>
          <p:nvPr/>
        </p:nvSpPr>
        <p:spPr bwMode="auto">
          <a:xfrm>
            <a:off x="5291138" y="4537075"/>
            <a:ext cx="0" cy="45085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2" name="Freeform 46"/>
          <p:cNvSpPr>
            <a:spLocks/>
          </p:cNvSpPr>
          <p:nvPr/>
        </p:nvSpPr>
        <p:spPr bwMode="auto">
          <a:xfrm>
            <a:off x="5222875" y="4918075"/>
            <a:ext cx="1397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3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3" name="Rectangle 47"/>
          <p:cNvSpPr>
            <a:spLocks noChangeArrowheads="1"/>
          </p:cNvSpPr>
          <p:nvPr/>
        </p:nvSpPr>
        <p:spPr bwMode="auto">
          <a:xfrm>
            <a:off x="5272088" y="5033963"/>
            <a:ext cx="635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f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24" name="Rectangle 48"/>
          <p:cNvSpPr>
            <a:spLocks noChangeArrowheads="1"/>
          </p:cNvSpPr>
          <p:nvPr/>
        </p:nvSpPr>
        <p:spPr bwMode="auto">
          <a:xfrm>
            <a:off x="5111750" y="5618163"/>
            <a:ext cx="450850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5" name="Rectangle 49"/>
          <p:cNvSpPr>
            <a:spLocks noChangeArrowheads="1"/>
          </p:cNvSpPr>
          <p:nvPr/>
        </p:nvSpPr>
        <p:spPr bwMode="auto">
          <a:xfrm>
            <a:off x="5111750" y="5618163"/>
            <a:ext cx="450850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6" name="Line 50"/>
          <p:cNvSpPr>
            <a:spLocks noChangeShapeType="1"/>
          </p:cNvSpPr>
          <p:nvPr/>
        </p:nvSpPr>
        <p:spPr bwMode="auto">
          <a:xfrm flipV="1">
            <a:off x="5562600" y="5235575"/>
            <a:ext cx="384175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7" name="Freeform 51"/>
          <p:cNvSpPr>
            <a:spLocks/>
          </p:cNvSpPr>
          <p:nvPr/>
        </p:nvSpPr>
        <p:spPr bwMode="auto">
          <a:xfrm>
            <a:off x="5848350" y="5235575"/>
            <a:ext cx="98425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>
            <a:off x="5291138" y="5348288"/>
            <a:ext cx="0" cy="2698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29" name="Freeform 53"/>
          <p:cNvSpPr>
            <a:spLocks/>
          </p:cNvSpPr>
          <p:nvPr/>
        </p:nvSpPr>
        <p:spPr bwMode="auto">
          <a:xfrm>
            <a:off x="5222875" y="5549900"/>
            <a:ext cx="139700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3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0" name="Freeform 54"/>
          <p:cNvSpPr>
            <a:spLocks/>
          </p:cNvSpPr>
          <p:nvPr/>
        </p:nvSpPr>
        <p:spPr bwMode="auto">
          <a:xfrm>
            <a:off x="5824538" y="3994150"/>
            <a:ext cx="539750" cy="542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30" y="0"/>
              </a:cxn>
              <a:cxn ang="0">
                <a:pos x="460" y="230"/>
              </a:cxn>
              <a:cxn ang="0">
                <a:pos x="460" y="230"/>
              </a:cxn>
              <a:cxn ang="0">
                <a:pos x="230" y="461"/>
              </a:cxn>
              <a:cxn ang="0">
                <a:pos x="0" y="230"/>
              </a:cxn>
            </a:cxnLst>
            <a:rect l="0" t="0" r="r" b="b"/>
            <a:pathLst>
              <a:path w="460" h="461">
                <a:moveTo>
                  <a:pt x="0" y="230"/>
                </a:move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0" y="103"/>
                  <a:pt x="460" y="230"/>
                </a:cubicBezTo>
                <a:cubicBezTo>
                  <a:pt x="460" y="230"/>
                  <a:pt x="460" y="230"/>
                  <a:pt x="460" y="230"/>
                </a:cubicBezTo>
                <a:cubicBezTo>
                  <a:pt x="460" y="358"/>
                  <a:pt x="357" y="461"/>
                  <a:pt x="230" y="461"/>
                </a:cubicBezTo>
                <a:cubicBezTo>
                  <a:pt x="103" y="461"/>
                  <a:pt x="0" y="358"/>
                  <a:pt x="0" y="230"/>
                </a:cubicBezTo>
              </a:path>
            </a:pathLst>
          </a:custGeom>
          <a:solidFill>
            <a:srgbClr val="008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1" name="Freeform 55"/>
          <p:cNvSpPr>
            <a:spLocks/>
          </p:cNvSpPr>
          <p:nvPr/>
        </p:nvSpPr>
        <p:spPr bwMode="auto">
          <a:xfrm>
            <a:off x="5824538" y="3994150"/>
            <a:ext cx="539750" cy="54292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130" y="0"/>
              </a:cxn>
              <a:cxn ang="0">
                <a:pos x="259" y="130"/>
              </a:cxn>
              <a:cxn ang="0">
                <a:pos x="259" y="130"/>
              </a:cxn>
              <a:cxn ang="0">
                <a:pos x="130" y="260"/>
              </a:cxn>
              <a:cxn ang="0">
                <a:pos x="0" y="130"/>
              </a:cxn>
            </a:cxnLst>
            <a:rect l="0" t="0" r="r" b="b"/>
            <a:pathLst>
              <a:path w="259" h="260">
                <a:moveTo>
                  <a:pt x="0" y="130"/>
                </a:moveTo>
                <a:cubicBezTo>
                  <a:pt x="0" y="58"/>
                  <a:pt x="58" y="0"/>
                  <a:pt x="130" y="0"/>
                </a:cubicBezTo>
                <a:cubicBezTo>
                  <a:pt x="201" y="0"/>
                  <a:pt x="259" y="58"/>
                  <a:pt x="259" y="130"/>
                </a:cubicBezTo>
                <a:cubicBezTo>
                  <a:pt x="259" y="130"/>
                  <a:pt x="259" y="130"/>
                  <a:pt x="259" y="130"/>
                </a:cubicBezTo>
                <a:cubicBezTo>
                  <a:pt x="259" y="202"/>
                  <a:pt x="201" y="260"/>
                  <a:pt x="130" y="260"/>
                </a:cubicBezTo>
                <a:cubicBezTo>
                  <a:pt x="58" y="260"/>
                  <a:pt x="0" y="202"/>
                  <a:pt x="0" y="130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096000" y="4537075"/>
            <a:ext cx="0" cy="45085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3" name="Freeform 57"/>
          <p:cNvSpPr>
            <a:spLocks/>
          </p:cNvSpPr>
          <p:nvPr/>
        </p:nvSpPr>
        <p:spPr bwMode="auto">
          <a:xfrm>
            <a:off x="6024563" y="4918075"/>
            <a:ext cx="139700" cy="6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4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6062663" y="5033963"/>
            <a:ext cx="635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f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5913438" y="5618163"/>
            <a:ext cx="450850" cy="450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5913438" y="5618163"/>
            <a:ext cx="450850" cy="450850"/>
          </a:xfrm>
          <a:prstGeom prst="rect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7" name="Line 61"/>
          <p:cNvSpPr>
            <a:spLocks noChangeShapeType="1"/>
          </p:cNvSpPr>
          <p:nvPr/>
        </p:nvSpPr>
        <p:spPr bwMode="auto">
          <a:xfrm flipV="1">
            <a:off x="6364288" y="5235575"/>
            <a:ext cx="384175" cy="382588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8" name="Freeform 62"/>
          <p:cNvSpPr>
            <a:spLocks/>
          </p:cNvSpPr>
          <p:nvPr/>
        </p:nvSpPr>
        <p:spPr bwMode="auto">
          <a:xfrm>
            <a:off x="6651625" y="5235575"/>
            <a:ext cx="96838" cy="96838"/>
          </a:xfrm>
          <a:custGeom>
            <a:avLst/>
            <a:gdLst/>
            <a:ahLst/>
            <a:cxnLst>
              <a:cxn ang="0">
                <a:pos x="47" y="46"/>
              </a:cxn>
              <a:cxn ang="0">
                <a:pos x="47" y="0"/>
              </a:cxn>
              <a:cxn ang="0">
                <a:pos x="0" y="0"/>
              </a:cxn>
            </a:cxnLst>
            <a:rect l="0" t="0" r="r" b="b"/>
            <a:pathLst>
              <a:path w="47" h="46">
                <a:moveTo>
                  <a:pt x="47" y="46"/>
                </a:moveTo>
                <a:lnTo>
                  <a:pt x="47" y="0"/>
                </a:lnTo>
                <a:lnTo>
                  <a:pt x="0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39" name="Line 63"/>
          <p:cNvSpPr>
            <a:spLocks noChangeShapeType="1"/>
          </p:cNvSpPr>
          <p:nvPr/>
        </p:nvSpPr>
        <p:spPr bwMode="auto">
          <a:xfrm>
            <a:off x="6096000" y="5348288"/>
            <a:ext cx="0" cy="26987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40" name="Freeform 64"/>
          <p:cNvSpPr>
            <a:spLocks/>
          </p:cNvSpPr>
          <p:nvPr/>
        </p:nvSpPr>
        <p:spPr bwMode="auto">
          <a:xfrm>
            <a:off x="6024563" y="5549900"/>
            <a:ext cx="139700" cy="68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33"/>
              </a:cxn>
              <a:cxn ang="0">
                <a:pos x="67" y="0"/>
              </a:cxn>
            </a:cxnLst>
            <a:rect l="0" t="0" r="r" b="b"/>
            <a:pathLst>
              <a:path w="67" h="33">
                <a:moveTo>
                  <a:pt x="0" y="0"/>
                </a:moveTo>
                <a:lnTo>
                  <a:pt x="34" y="33"/>
                </a:lnTo>
                <a:lnTo>
                  <a:pt x="67" y="0"/>
                </a:ln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6534150" y="4940300"/>
            <a:ext cx="8509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returned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1638300" y="5314950"/>
            <a:ext cx="520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7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initial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2743200" y="4038600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el-GR" sz="2400">
                <a:solidFill>
                  <a:srgbClr val="000000"/>
                </a:solidFill>
                <a:latin typeface="Times New Roman" charset="0"/>
              </a:rPr>
              <a:t>α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16BF-2CC9-A94D-A392-C05D7FB26831}" type="slidenum">
              <a:rPr lang="en-CA"/>
              <a:pPr/>
              <a:t>14</a:t>
            </a:fld>
            <a:endParaRPr lang="en-CA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Word count example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Input: </a:t>
            </a:r>
            <a:r>
              <a:rPr lang="en-US" sz="2000" dirty="0"/>
              <a:t>a large file of </a:t>
            </a:r>
            <a:r>
              <a:rPr lang="en-US" sz="2000" dirty="0" smtClean="0"/>
              <a:t>words</a:t>
            </a:r>
          </a:p>
          <a:p>
            <a:pPr lvl="1"/>
            <a:r>
              <a:rPr lang="en-US" sz="1800" dirty="0" smtClean="0"/>
              <a:t>A sequence of words</a:t>
            </a:r>
          </a:p>
          <a:p>
            <a:r>
              <a:rPr lang="en-US" sz="2000" dirty="0" smtClean="0"/>
              <a:t>Output: the </a:t>
            </a:r>
            <a:r>
              <a:rPr lang="en-US" sz="2000" dirty="0"/>
              <a:t>number of times each distinct word appears in the </a:t>
            </a:r>
            <a:r>
              <a:rPr lang="en-US" sz="2000" dirty="0" smtClean="0"/>
              <a:t>file</a:t>
            </a:r>
          </a:p>
          <a:p>
            <a:pPr lvl="1"/>
            <a:r>
              <a:rPr lang="en-US" sz="1800" dirty="0" smtClean="0"/>
              <a:t>A set of (word, count) pairs</a:t>
            </a:r>
          </a:p>
          <a:p>
            <a:r>
              <a:rPr lang="en-US" sz="2000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For each word </a:t>
            </a:r>
            <a:r>
              <a:rPr lang="en-US" sz="1800" dirty="0" err="1" smtClean="0"/>
              <a:t>w</a:t>
            </a:r>
            <a:r>
              <a:rPr lang="en-US" sz="1800" dirty="0" smtClean="0"/>
              <a:t>, emit (</a:t>
            </a:r>
            <a:r>
              <a:rPr lang="en-US" sz="1800" dirty="0" err="1" smtClean="0"/>
              <a:t>w</a:t>
            </a:r>
            <a:r>
              <a:rPr lang="en-US" sz="1800" dirty="0" smtClean="0"/>
              <a:t>, 1) as a key-value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Group pairs with the same key. E.g., (</a:t>
            </a:r>
            <a:r>
              <a:rPr lang="en-US" sz="1800" dirty="0" err="1" smtClean="0"/>
              <a:t>w</a:t>
            </a:r>
            <a:r>
              <a:rPr lang="en-US" sz="1800" dirty="0" smtClean="0"/>
              <a:t>, (1,1,1))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Reduce the values for within the same key</a:t>
            </a:r>
          </a:p>
          <a:p>
            <a:r>
              <a:rPr lang="en-US" sz="2000" dirty="0" smtClean="0"/>
              <a:t>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Step 1 can be done in parallel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Reshuffle of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In parallel for different keys</a:t>
            </a:r>
          </a:p>
          <a:p>
            <a:r>
              <a:rPr lang="en-US" sz="2000" dirty="0" smtClean="0"/>
              <a:t>Sample </a:t>
            </a:r>
            <a:r>
              <a:rPr lang="en-US" sz="2000" dirty="0"/>
              <a:t>application: analyze web server logs to find popular URLs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4A32E-844C-6D4B-A68C-1DE1B2725C12}" type="slidenum">
              <a:rPr lang="en-CA"/>
              <a:pPr/>
              <a:t>15</a:t>
            </a:fld>
            <a:endParaRPr lang="en-CA"/>
          </a:p>
        </p:txBody>
      </p:sp>
      <p:sp>
        <p:nvSpPr>
          <p:cNvPr id="297023" name="AutoShape 63"/>
          <p:cNvSpPr>
            <a:spLocks noChangeArrowheads="1"/>
          </p:cNvSpPr>
          <p:nvPr/>
        </p:nvSpPr>
        <p:spPr bwMode="auto">
          <a:xfrm>
            <a:off x="7696200" y="1676400"/>
            <a:ext cx="1143000" cy="48768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1" name="AutoShape 61"/>
          <p:cNvSpPr>
            <a:spLocks noChangeArrowheads="1"/>
          </p:cNvSpPr>
          <p:nvPr/>
        </p:nvSpPr>
        <p:spPr bwMode="auto">
          <a:xfrm>
            <a:off x="0" y="1524000"/>
            <a:ext cx="1143000" cy="5105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execution process</a:t>
            </a:r>
          </a:p>
        </p:txBody>
      </p:sp>
      <p:cxnSp>
        <p:nvCxnSpPr>
          <p:cNvPr id="296966" name="Straight Arrow Connector 454"/>
          <p:cNvCxnSpPr>
            <a:cxnSpLocks noChangeShapeType="1"/>
            <a:stCxn id="116" idx="2"/>
            <a:endCxn id="127" idx="1"/>
          </p:cNvCxnSpPr>
          <p:nvPr/>
        </p:nvCxnSpPr>
        <p:spPr bwMode="auto">
          <a:xfrm flipV="1">
            <a:off x="1363663" y="2552700"/>
            <a:ext cx="160337" cy="50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296967" name="TextBox 108"/>
          <p:cNvSpPr txBox="1">
            <a:spLocks noChangeArrowheads="1"/>
          </p:cNvSpPr>
          <p:nvPr/>
        </p:nvSpPr>
        <p:spPr bwMode="auto">
          <a:xfrm>
            <a:off x="60325" y="2271713"/>
            <a:ext cx="1143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the quick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brown fox</a:t>
            </a:r>
          </a:p>
        </p:txBody>
      </p:sp>
      <p:sp>
        <p:nvSpPr>
          <p:cNvPr id="296968" name="TextBox 109"/>
          <p:cNvSpPr txBox="1">
            <a:spLocks noChangeArrowheads="1"/>
          </p:cNvSpPr>
          <p:nvPr/>
        </p:nvSpPr>
        <p:spPr bwMode="auto">
          <a:xfrm>
            <a:off x="0" y="3844925"/>
            <a:ext cx="12049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the fox ate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the mouse</a:t>
            </a:r>
          </a:p>
        </p:txBody>
      </p:sp>
      <p:sp>
        <p:nvSpPr>
          <p:cNvPr id="296969" name="TextBox 110"/>
          <p:cNvSpPr txBox="1">
            <a:spLocks noChangeArrowheads="1"/>
          </p:cNvSpPr>
          <p:nvPr/>
        </p:nvSpPr>
        <p:spPr bwMode="auto">
          <a:xfrm>
            <a:off x="61913" y="5370513"/>
            <a:ext cx="11049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how now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brown cow</a:t>
            </a:r>
          </a:p>
        </p:txBody>
      </p:sp>
      <p:sp>
        <p:nvSpPr>
          <p:cNvPr id="116" name="Right Bracket 115"/>
          <p:cNvSpPr/>
          <p:nvPr/>
        </p:nvSpPr>
        <p:spPr>
          <a:xfrm>
            <a:off x="1203325" y="18288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omic Sans MS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0" name="Right Bracket 119"/>
          <p:cNvSpPr/>
          <p:nvPr/>
        </p:nvSpPr>
        <p:spPr>
          <a:xfrm>
            <a:off x="1203325" y="33782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omic Sans MS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1" name="Right Bracket 120"/>
          <p:cNvSpPr/>
          <p:nvPr/>
        </p:nvSpPr>
        <p:spPr>
          <a:xfrm>
            <a:off x="1203325" y="4927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omic Sans MS" charset="0"/>
              <a:ea typeface="MS PGothic" pitchFamily="34" charset="-128"/>
              <a:cs typeface="MS PGothic" pitchFamily="34" charset="-128"/>
            </a:endParaRPr>
          </a:p>
        </p:txBody>
      </p:sp>
      <p:cxnSp>
        <p:nvCxnSpPr>
          <p:cNvPr id="296973" name="Straight Arrow Connector 124"/>
          <p:cNvCxnSpPr>
            <a:cxnSpLocks noChangeShapeType="1"/>
            <a:stCxn id="120" idx="2"/>
            <a:endCxn id="133" idx="1"/>
          </p:cNvCxnSpPr>
          <p:nvPr/>
        </p:nvCxnSpPr>
        <p:spPr bwMode="auto">
          <a:xfrm flipV="1">
            <a:off x="1363663" y="4076700"/>
            <a:ext cx="236537" cy="762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1524000" y="2362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1600200" y="3886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1600200" y="548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cxnSp>
        <p:nvCxnSpPr>
          <p:cNvPr id="296977" name="Straight Arrow Connector 135"/>
          <p:cNvCxnSpPr>
            <a:cxnSpLocks noChangeShapeType="1"/>
            <a:stCxn id="121" idx="2"/>
            <a:endCxn id="135" idx="1"/>
          </p:cNvCxnSpPr>
          <p:nvPr/>
        </p:nvCxnSpPr>
        <p:spPr bwMode="auto">
          <a:xfrm flipV="1">
            <a:off x="1363663" y="5676900"/>
            <a:ext cx="236537" cy="254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6096000" y="2590800"/>
            <a:ext cx="1066800" cy="455613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2857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5943600" y="5148263"/>
            <a:ext cx="1066800" cy="455612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cxnSp>
        <p:nvCxnSpPr>
          <p:cNvPr id="296980" name="Straight Arrow Connector 155"/>
          <p:cNvCxnSpPr>
            <a:cxnSpLocks noChangeShapeType="1"/>
            <a:stCxn id="128" idx="1"/>
            <a:endCxn id="297004" idx="1"/>
          </p:cNvCxnSpPr>
          <p:nvPr/>
        </p:nvCxnSpPr>
        <p:spPr bwMode="auto">
          <a:xfrm>
            <a:off x="3657600" y="2667000"/>
            <a:ext cx="990600" cy="1016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1" name="Straight Arrow Connector 158"/>
          <p:cNvCxnSpPr>
            <a:cxnSpLocks noChangeShapeType="1"/>
            <a:stCxn id="128" idx="1"/>
            <a:endCxn id="297005" idx="0"/>
          </p:cNvCxnSpPr>
          <p:nvPr/>
        </p:nvCxnSpPr>
        <p:spPr bwMode="auto">
          <a:xfrm>
            <a:off x="3657600" y="2667000"/>
            <a:ext cx="1520825" cy="2049463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2" name="Straight Arrow Connector 161"/>
          <p:cNvCxnSpPr>
            <a:cxnSpLocks noChangeShapeType="1"/>
            <a:stCxn id="0" idx="1"/>
            <a:endCxn id="297004" idx="2"/>
          </p:cNvCxnSpPr>
          <p:nvPr/>
        </p:nvCxnSpPr>
        <p:spPr bwMode="auto">
          <a:xfrm flipV="1">
            <a:off x="3686175" y="3403600"/>
            <a:ext cx="1579563" cy="22733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3" name="Straight Arrow Connector 162"/>
          <p:cNvCxnSpPr>
            <a:cxnSpLocks noChangeShapeType="1"/>
            <a:stCxn id="0" idx="1"/>
            <a:endCxn id="297005" idx="1"/>
          </p:cNvCxnSpPr>
          <p:nvPr/>
        </p:nvCxnSpPr>
        <p:spPr bwMode="auto">
          <a:xfrm>
            <a:off x="3657600" y="4076700"/>
            <a:ext cx="982663" cy="1165225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4" name="Straight Arrow Connector 163"/>
          <p:cNvCxnSpPr>
            <a:cxnSpLocks noChangeShapeType="1"/>
            <a:stCxn id="0" idx="1"/>
            <a:endCxn id="297004" idx="1"/>
          </p:cNvCxnSpPr>
          <p:nvPr/>
        </p:nvCxnSpPr>
        <p:spPr bwMode="auto">
          <a:xfrm flipV="1">
            <a:off x="3657600" y="2768600"/>
            <a:ext cx="990600" cy="1308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5" name="Straight Arrow Connector 164"/>
          <p:cNvCxnSpPr>
            <a:cxnSpLocks noChangeShapeType="1"/>
            <a:stCxn id="0" idx="1"/>
            <a:endCxn id="297005" idx="1"/>
          </p:cNvCxnSpPr>
          <p:nvPr/>
        </p:nvCxnSpPr>
        <p:spPr bwMode="auto">
          <a:xfrm flipV="1">
            <a:off x="3686175" y="5241925"/>
            <a:ext cx="954088" cy="434975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6" name="Straight Arrow Connector 182"/>
          <p:cNvCxnSpPr>
            <a:cxnSpLocks noChangeShapeType="1"/>
            <a:stCxn id="154" idx="3"/>
            <a:endCxn id="188" idx="2"/>
          </p:cNvCxnSpPr>
          <p:nvPr/>
        </p:nvCxnSpPr>
        <p:spPr bwMode="auto">
          <a:xfrm>
            <a:off x="7162800" y="2819400"/>
            <a:ext cx="373063" cy="2286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296987" name="Straight Arrow Connector 183"/>
          <p:cNvCxnSpPr>
            <a:cxnSpLocks noChangeShapeType="1"/>
            <a:stCxn id="155" idx="3"/>
            <a:endCxn id="189" idx="2"/>
          </p:cNvCxnSpPr>
          <p:nvPr/>
        </p:nvCxnSpPr>
        <p:spPr bwMode="auto">
          <a:xfrm flipV="1">
            <a:off x="7010400" y="5372100"/>
            <a:ext cx="525463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296989" name="TextBox 185"/>
          <p:cNvSpPr txBox="1">
            <a:spLocks noChangeArrowheads="1"/>
          </p:cNvSpPr>
          <p:nvPr/>
        </p:nvSpPr>
        <p:spPr bwMode="auto">
          <a:xfrm>
            <a:off x="7696200" y="2393950"/>
            <a:ext cx="11430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brown, 2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fox, 2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how,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now,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the, 3</a:t>
            </a:r>
          </a:p>
        </p:txBody>
      </p:sp>
      <p:sp>
        <p:nvSpPr>
          <p:cNvPr id="296990" name="TextBox 186"/>
          <p:cNvSpPr txBox="1">
            <a:spLocks noChangeArrowheads="1"/>
          </p:cNvSpPr>
          <p:nvPr/>
        </p:nvSpPr>
        <p:spPr bwMode="auto">
          <a:xfrm>
            <a:off x="7696200" y="4846638"/>
            <a:ext cx="11430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ate,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cow,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mouse,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latin typeface="Comic Sans MS" charset="0"/>
                <a:ea typeface="MS PGothic" pitchFamily="34" charset="-128"/>
                <a:cs typeface="MS PGothic" pitchFamily="34" charset="-128"/>
              </a:rPr>
              <a:t>quick, 1</a:t>
            </a:r>
          </a:p>
        </p:txBody>
      </p:sp>
      <p:sp>
        <p:nvSpPr>
          <p:cNvPr id="188" name="Right Bracket 187"/>
          <p:cNvSpPr/>
          <p:nvPr/>
        </p:nvSpPr>
        <p:spPr>
          <a:xfrm flipH="1">
            <a:off x="7543800" y="19050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omic Sans MS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89" name="Right Bracket 188"/>
          <p:cNvSpPr/>
          <p:nvPr/>
        </p:nvSpPr>
        <p:spPr>
          <a:xfrm flipH="1">
            <a:off x="7543800" y="41925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omic Sans MS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96999" name="TextBox 217"/>
          <p:cNvSpPr txBox="1">
            <a:spLocks noChangeArrowheads="1"/>
          </p:cNvSpPr>
          <p:nvPr/>
        </p:nvSpPr>
        <p:spPr bwMode="auto">
          <a:xfrm>
            <a:off x="228600" y="1066800"/>
            <a:ext cx="842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Input</a:t>
            </a:r>
          </a:p>
        </p:txBody>
      </p:sp>
      <p:sp>
        <p:nvSpPr>
          <p:cNvPr id="297000" name="TextBox 218"/>
          <p:cNvSpPr txBox="1">
            <a:spLocks noChangeArrowheads="1"/>
          </p:cNvSpPr>
          <p:nvPr/>
        </p:nvSpPr>
        <p:spPr bwMode="auto">
          <a:xfrm>
            <a:off x="1981200" y="1066800"/>
            <a:ext cx="67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297001" name="TextBox 219"/>
          <p:cNvSpPr txBox="1">
            <a:spLocks noChangeArrowheads="1"/>
          </p:cNvSpPr>
          <p:nvPr/>
        </p:nvSpPr>
        <p:spPr bwMode="auto">
          <a:xfrm>
            <a:off x="3886200" y="990600"/>
            <a:ext cx="122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partition</a:t>
            </a:r>
          </a:p>
        </p:txBody>
      </p:sp>
      <p:sp>
        <p:nvSpPr>
          <p:cNvPr id="297002" name="TextBox 220"/>
          <p:cNvSpPr txBox="1">
            <a:spLocks noChangeArrowheads="1"/>
          </p:cNvSpPr>
          <p:nvPr/>
        </p:nvSpPr>
        <p:spPr bwMode="auto">
          <a:xfrm>
            <a:off x="6172200" y="990600"/>
            <a:ext cx="103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sp>
        <p:nvSpPr>
          <p:cNvPr id="297003" name="TextBox 221"/>
          <p:cNvSpPr txBox="1">
            <a:spLocks noChangeArrowheads="1"/>
          </p:cNvSpPr>
          <p:nvPr/>
        </p:nvSpPr>
        <p:spPr bwMode="auto">
          <a:xfrm>
            <a:off x="7885113" y="1219200"/>
            <a:ext cx="877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Output</a:t>
            </a:r>
          </a:p>
        </p:txBody>
      </p:sp>
      <p:sp>
        <p:nvSpPr>
          <p:cNvPr id="297004" name="TextBox 205"/>
          <p:cNvSpPr txBox="1">
            <a:spLocks noChangeArrowheads="1"/>
          </p:cNvSpPr>
          <p:nvPr/>
        </p:nvSpPr>
        <p:spPr bwMode="auto">
          <a:xfrm>
            <a:off x="4648200" y="2133600"/>
            <a:ext cx="1235075" cy="127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ts val="200"/>
              </a:spcBef>
            </a:pPr>
            <a:r>
              <a:rPr lang="en-US">
                <a:latin typeface="Tahoma" charset="0"/>
                <a:ea typeface="MS PGothic" pitchFamily="34" charset="-128"/>
                <a:cs typeface="MS PGothic" pitchFamily="34" charset="-128"/>
              </a:rPr>
              <a:t>brown, (1, 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latin typeface="Tahoma" charset="0"/>
                <a:ea typeface="MS PGothic" pitchFamily="34" charset="-128"/>
                <a:cs typeface="MS PGothic" pitchFamily="34" charset="-128"/>
              </a:rPr>
              <a:t>Fox, (1, 1)</a:t>
            </a:r>
            <a:endParaRPr lang="en-US">
              <a:latin typeface="Tahoma" charset="0"/>
            </a:endParaRPr>
          </a:p>
          <a:p>
            <a:pPr algn="l" eaLnBrk="0" hangingPunct="0">
              <a:spcBef>
                <a:spcPts val="200"/>
              </a:spcBef>
            </a:pPr>
            <a:r>
              <a:rPr lang="en-US">
                <a:latin typeface="Tahoma" charset="0"/>
              </a:rPr>
              <a:t>how,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latin typeface="Tahoma" charset="0"/>
              </a:rPr>
              <a:t>now, (1)</a:t>
            </a:r>
            <a:endParaRPr lang="en-US">
              <a:latin typeface="Tahoma" charset="0"/>
              <a:ea typeface="MS PGothic" pitchFamily="34" charset="-128"/>
              <a:cs typeface="MS PGothic" pitchFamily="34" charset="-128"/>
            </a:endParaRPr>
          </a:p>
          <a:p>
            <a:pPr algn="l" eaLnBrk="0" hangingPunct="0">
              <a:spcBef>
                <a:spcPts val="200"/>
              </a:spcBef>
            </a:pPr>
            <a:r>
              <a:rPr lang="en-US">
                <a:latin typeface="Tahoma" charset="0"/>
                <a:ea typeface="MS PGothic" pitchFamily="34" charset="-128"/>
                <a:cs typeface="MS PGothic" pitchFamily="34" charset="-128"/>
              </a:rPr>
              <a:t>the, (1, 1, 1)</a:t>
            </a:r>
          </a:p>
        </p:txBody>
      </p:sp>
      <p:sp>
        <p:nvSpPr>
          <p:cNvPr id="297005" name="TextBox 205"/>
          <p:cNvSpPr txBox="1">
            <a:spLocks noChangeArrowheads="1"/>
          </p:cNvSpPr>
          <p:nvPr/>
        </p:nvSpPr>
        <p:spPr bwMode="auto">
          <a:xfrm>
            <a:off x="4648200" y="4724400"/>
            <a:ext cx="1060450" cy="1035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  <a:ea typeface="MS PGothic" pitchFamily="34" charset="-128"/>
                <a:cs typeface="MS PGothic" pitchFamily="34" charset="-128"/>
              </a:rPr>
              <a:t>ate,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  <a:ea typeface="MS PGothic" pitchFamily="34" charset="-128"/>
                <a:cs typeface="MS PGothic" pitchFamily="34" charset="-128"/>
              </a:rPr>
              <a:t>cow, (1)</a:t>
            </a:r>
            <a:endParaRPr lang="en-US">
              <a:solidFill>
                <a:srgbClr val="CC0000"/>
              </a:solidFill>
              <a:latin typeface="Tahoma" charset="0"/>
            </a:endParaRP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</a:rPr>
              <a:t>mouse,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latin typeface="Tahoma" charset="0"/>
              </a:rPr>
              <a:t>quick, (1)</a:t>
            </a:r>
            <a:endParaRPr lang="en-US">
              <a:solidFill>
                <a:srgbClr val="CC0000"/>
              </a:solidFill>
              <a:latin typeface="Tahoma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2514600" y="2133600"/>
            <a:ext cx="1143000" cy="1066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1600">
                <a:latin typeface="Arial" charset="0"/>
              </a:rPr>
              <a:t>the, 1</a:t>
            </a:r>
          </a:p>
          <a:p>
            <a:pPr algn="l"/>
            <a:r>
              <a:rPr lang="en-US" sz="1600">
                <a:solidFill>
                  <a:srgbClr val="CC0000"/>
                </a:solidFill>
                <a:latin typeface="Arial" charset="0"/>
              </a:rPr>
              <a:t>quick, 1</a:t>
            </a:r>
          </a:p>
          <a:p>
            <a:pPr algn="l"/>
            <a:r>
              <a:rPr lang="en-US" sz="1600">
                <a:latin typeface="Arial" charset="0"/>
              </a:rPr>
              <a:t>brown, 1</a:t>
            </a:r>
          </a:p>
          <a:p>
            <a:pPr algn="l"/>
            <a:r>
              <a:rPr lang="en-US" sz="1600">
                <a:latin typeface="Arial" charset="0"/>
              </a:rPr>
              <a:t>fox, 1</a:t>
            </a:r>
            <a:endParaRPr lang="en-US" sz="1600">
              <a:solidFill>
                <a:srgbClr val="000000"/>
              </a:solidFill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" name="Folded Corner 127"/>
          <p:cNvSpPr>
            <a:spLocks noChangeArrowheads="1"/>
          </p:cNvSpPr>
          <p:nvPr/>
        </p:nvSpPr>
        <p:spPr bwMode="auto">
          <a:xfrm rot="10800000">
            <a:off x="2590800" y="3429000"/>
            <a:ext cx="1066800" cy="12954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1600">
                <a:latin typeface="Arial" charset="0"/>
              </a:rPr>
              <a:t>the, 1</a:t>
            </a:r>
          </a:p>
          <a:p>
            <a:pPr algn="l"/>
            <a:r>
              <a:rPr lang="en-US" sz="1600">
                <a:latin typeface="Arial" charset="0"/>
              </a:rPr>
              <a:t>fox, 1</a:t>
            </a:r>
          </a:p>
          <a:p>
            <a:pPr algn="l"/>
            <a:r>
              <a:rPr lang="en-US" sz="1600">
                <a:solidFill>
                  <a:srgbClr val="CC0000"/>
                </a:solidFill>
                <a:latin typeface="Arial" charset="0"/>
              </a:rPr>
              <a:t>ate, 1</a:t>
            </a:r>
          </a:p>
          <a:p>
            <a:pPr algn="l"/>
            <a:r>
              <a:rPr lang="en-US" sz="1600">
                <a:latin typeface="Arial" charset="0"/>
              </a:rPr>
              <a:t>the, 1</a:t>
            </a:r>
          </a:p>
          <a:p>
            <a:pPr algn="l"/>
            <a:r>
              <a:rPr lang="en-US" sz="1600">
                <a:solidFill>
                  <a:srgbClr val="CC0000"/>
                </a:solidFill>
                <a:latin typeface="Arial" charset="0"/>
              </a:rPr>
              <a:t>mouse, 1</a:t>
            </a:r>
          </a:p>
        </p:txBody>
      </p:sp>
      <p:sp>
        <p:nvSpPr>
          <p:cNvPr id="3" name="Folded Corner 127"/>
          <p:cNvSpPr>
            <a:spLocks noChangeArrowheads="1"/>
          </p:cNvSpPr>
          <p:nvPr/>
        </p:nvSpPr>
        <p:spPr bwMode="auto">
          <a:xfrm rot="10800000">
            <a:off x="2590800" y="5181600"/>
            <a:ext cx="1093788" cy="9906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1600">
                <a:latin typeface="Arial" charset="0"/>
              </a:rPr>
              <a:t>how, 1</a:t>
            </a:r>
          </a:p>
          <a:p>
            <a:pPr algn="l"/>
            <a:r>
              <a:rPr lang="en-US" sz="1600">
                <a:latin typeface="Arial" charset="0"/>
              </a:rPr>
              <a:t>now, 1</a:t>
            </a:r>
          </a:p>
          <a:p>
            <a:pPr algn="l"/>
            <a:r>
              <a:rPr lang="en-US" sz="1600">
                <a:latin typeface="Arial" charset="0"/>
              </a:rPr>
              <a:t>brown,1</a:t>
            </a:r>
          </a:p>
          <a:p>
            <a:pPr algn="l"/>
            <a:r>
              <a:rPr lang="en-US" sz="1600">
                <a:solidFill>
                  <a:srgbClr val="CC0000"/>
                </a:solidFill>
                <a:latin typeface="Arial" charset="0"/>
              </a:rPr>
              <a:t>cow,1</a:t>
            </a:r>
          </a:p>
        </p:txBody>
      </p:sp>
      <p:cxnSp>
        <p:nvCxnSpPr>
          <p:cNvPr id="297012" name="AutoShape 52"/>
          <p:cNvCxnSpPr>
            <a:cxnSpLocks noChangeShapeType="1"/>
            <a:stCxn id="127" idx="3"/>
            <a:endCxn id="128" idx="3"/>
          </p:cNvCxnSpPr>
          <p:nvPr/>
        </p:nvCxnSpPr>
        <p:spPr bwMode="auto">
          <a:xfrm>
            <a:off x="2209800" y="2552700"/>
            <a:ext cx="304800" cy="114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13" name="AutoShape 53"/>
          <p:cNvCxnSpPr>
            <a:cxnSpLocks noChangeShapeType="1"/>
            <a:stCxn id="133" idx="3"/>
            <a:endCxn id="0" idx="3"/>
          </p:cNvCxnSpPr>
          <p:nvPr/>
        </p:nvCxnSpPr>
        <p:spPr bwMode="auto">
          <a:xfrm>
            <a:off x="2362200" y="4076700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14" name="AutoShape 54"/>
          <p:cNvCxnSpPr>
            <a:cxnSpLocks noChangeShapeType="1"/>
            <a:stCxn id="135" idx="3"/>
            <a:endCxn id="0" idx="3"/>
          </p:cNvCxnSpPr>
          <p:nvPr/>
        </p:nvCxnSpPr>
        <p:spPr bwMode="auto">
          <a:xfrm>
            <a:off x="2362200" y="5676900"/>
            <a:ext cx="2301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17" name="AutoShape 57"/>
          <p:cNvCxnSpPr>
            <a:cxnSpLocks noChangeShapeType="1"/>
            <a:stCxn id="297004" idx="3"/>
            <a:endCxn id="154" idx="1"/>
          </p:cNvCxnSpPr>
          <p:nvPr/>
        </p:nvCxnSpPr>
        <p:spPr bwMode="auto">
          <a:xfrm>
            <a:off x="5883275" y="2768600"/>
            <a:ext cx="212725" cy="5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018" name="AutoShape 58"/>
          <p:cNvCxnSpPr>
            <a:cxnSpLocks noChangeShapeType="1"/>
            <a:stCxn id="297005" idx="3"/>
            <a:endCxn id="155" idx="1"/>
          </p:cNvCxnSpPr>
          <p:nvPr/>
        </p:nvCxnSpPr>
        <p:spPr bwMode="auto">
          <a:xfrm>
            <a:off x="5716588" y="5241925"/>
            <a:ext cx="227012" cy="134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024" name="Rectangle 64"/>
          <p:cNvSpPr>
            <a:spLocks noChangeArrowheads="1"/>
          </p:cNvSpPr>
          <p:nvPr/>
        </p:nvSpPr>
        <p:spPr bwMode="auto">
          <a:xfrm>
            <a:off x="1524000" y="1524000"/>
            <a:ext cx="2438400" cy="5029200"/>
          </a:xfrm>
          <a:prstGeom prst="rect">
            <a:avLst/>
          </a:prstGeom>
          <a:solidFill>
            <a:srgbClr val="99CC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5" name="Rectangle 65"/>
          <p:cNvSpPr>
            <a:spLocks noChangeArrowheads="1"/>
          </p:cNvSpPr>
          <p:nvPr/>
        </p:nvSpPr>
        <p:spPr bwMode="auto">
          <a:xfrm>
            <a:off x="4419600" y="1524000"/>
            <a:ext cx="2895600" cy="5029200"/>
          </a:xfrm>
          <a:prstGeom prst="rect">
            <a:avLst/>
          </a:prstGeom>
          <a:solidFill>
            <a:srgbClr val="99CC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>
            <a:off x="1524000" y="3352800"/>
            <a:ext cx="2438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>
            <a:off x="4495800" y="3886200"/>
            <a:ext cx="2819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9" name="Line 69"/>
          <p:cNvSpPr>
            <a:spLocks noChangeShapeType="1"/>
          </p:cNvSpPr>
          <p:nvPr/>
        </p:nvSpPr>
        <p:spPr bwMode="auto">
          <a:xfrm>
            <a:off x="1600200" y="4953000"/>
            <a:ext cx="2438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>
            <a:off x="0" y="3352800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>
            <a:off x="0" y="4953000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4" grpId="0" animBg="1"/>
      <p:bldP spid="2970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01A-53FF-A74E-8E92-1B9D83C40039}" type="slidenum">
              <a:rPr lang="en-CA"/>
              <a:pPr/>
              <a:t>16</a:t>
            </a:fld>
            <a:endParaRPr lang="en-CA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What a programmer need to write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map(key, value):</a:t>
            </a:r>
          </a:p>
          <a:p>
            <a:pPr lvl="1">
              <a:buFontTx/>
              <a:buNone/>
            </a:pPr>
            <a:r>
              <a:rPr lang="en-US"/>
              <a:t>// key: document name; value: text of document</a:t>
            </a:r>
          </a:p>
          <a:p>
            <a:pPr lvl="1">
              <a:buFontTx/>
              <a:buNone/>
            </a:pPr>
            <a:r>
              <a:rPr lang="en-US"/>
              <a:t>for each word w in value:</a:t>
            </a:r>
          </a:p>
          <a:p>
            <a:pPr lvl="1">
              <a:buFontTx/>
              <a:buNone/>
            </a:pPr>
            <a:r>
              <a:rPr lang="en-US"/>
              <a:t>	emit(w, 1) 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reduce(key, values):</a:t>
            </a:r>
          </a:p>
          <a:p>
            <a:pPr lvl="1"/>
            <a:r>
              <a:rPr lang="en-US"/>
              <a:t>// key: a word; value: an iterator over counts</a:t>
            </a:r>
          </a:p>
          <a:p>
            <a:pPr lvl="1">
              <a:buFontTx/>
              <a:buNone/>
            </a:pPr>
            <a:r>
              <a:rPr lang="en-US"/>
              <a:t>result = 0</a:t>
            </a:r>
          </a:p>
          <a:p>
            <a:pPr lvl="1">
              <a:buFontTx/>
              <a:buNone/>
            </a:pPr>
            <a:r>
              <a:rPr lang="en-US"/>
              <a:t>for each count v in values:</a:t>
            </a:r>
          </a:p>
          <a:p>
            <a:pPr lvl="1">
              <a:buFontTx/>
              <a:buNone/>
            </a:pPr>
            <a:r>
              <a:rPr lang="en-US"/>
              <a:t>	result += v</a:t>
            </a:r>
          </a:p>
          <a:p>
            <a:pPr lvl="1">
              <a:buFontTx/>
              <a:buNone/>
            </a:pPr>
            <a:r>
              <a:rPr lang="en-US"/>
              <a:t>emit(result)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3FF7-96D0-BE43-B3E7-273B3844D964}" type="slidenum">
              <a:rPr lang="en-CA"/>
              <a:pPr/>
              <a:t>17</a:t>
            </a:fld>
            <a:endParaRPr lang="en-CA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Map</a:t>
            </a:r>
            <a:r>
              <a:rPr lang="en-US" sz="2800" dirty="0"/>
              <a:t>‐Reduce </a:t>
            </a:r>
            <a:r>
              <a:rPr lang="en-US" sz="2800" dirty="0" smtClean="0"/>
              <a:t>environment takes care of:</a:t>
            </a:r>
            <a:endParaRPr lang="en-US" sz="2800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Partitioning the input data</a:t>
            </a:r>
          </a:p>
          <a:p>
            <a:r>
              <a:rPr lang="en-US" dirty="0"/>
              <a:t>Scheduling the program’s execution across a set of machines</a:t>
            </a:r>
          </a:p>
          <a:p>
            <a:r>
              <a:rPr lang="en-US" dirty="0"/>
              <a:t>Handling machine failures</a:t>
            </a:r>
            <a:r>
              <a:rPr lang="en-US" dirty="0" smtClean="0"/>
              <a:t> </a:t>
            </a:r>
          </a:p>
          <a:p>
            <a:r>
              <a:rPr lang="en-US" dirty="0"/>
              <a:t>Managing required inter‐machine communication</a:t>
            </a:r>
          </a:p>
          <a:p>
            <a:endParaRPr lang="en-US" dirty="0"/>
          </a:p>
          <a:p>
            <a:r>
              <a:rPr lang="en-US" dirty="0"/>
              <a:t>Allows programmers without any experience with parallel and distributed systems to easily utilize the resources of a large distributed cluster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1F3D-DE55-0740-AE13-3C0D465CB81F}" type="slidenum">
              <a:rPr lang="en-CA"/>
              <a:pPr/>
              <a:t>18</a:t>
            </a:fld>
            <a:endParaRPr lang="en-CA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Combiner 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Often a map task will produce many pairs of the form (k,v1), (k,v2), … for the same key k</a:t>
            </a:r>
          </a:p>
          <a:p>
            <a:pPr lvl="1"/>
            <a:r>
              <a:rPr lang="en-US"/>
              <a:t>E.g., popular words in Word Count</a:t>
            </a:r>
          </a:p>
          <a:p>
            <a:r>
              <a:rPr lang="en-US"/>
              <a:t>Can save network time by pre-aggregating at mapper</a:t>
            </a:r>
          </a:p>
          <a:p>
            <a:pPr lvl="1"/>
            <a:r>
              <a:rPr lang="en-US"/>
              <a:t>combine(k1, list(v1)) </a:t>
            </a:r>
            <a:r>
              <a:rPr lang="en-US">
                <a:sym typeface="Wingdings" charset="2"/>
              </a:rPr>
              <a:t> v2</a:t>
            </a:r>
          </a:p>
          <a:p>
            <a:pPr lvl="1"/>
            <a:r>
              <a:rPr lang="en-US">
                <a:sym typeface="Wingdings" charset="2"/>
              </a:rPr>
              <a:t>Usually same as reduce function</a:t>
            </a:r>
          </a:p>
          <a:p>
            <a:pPr lvl="1"/>
            <a:endParaRPr lang="en-US">
              <a:sym typeface="Wingdings" charset="2"/>
            </a:endParaRPr>
          </a:p>
          <a:p>
            <a:r>
              <a:rPr lang="en-US"/>
              <a:t>Works only if reduce function is commutative and associative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E30-9F0B-AE46-AA33-AF9CDAA17E59}" type="slidenum">
              <a:rPr lang="en-CA"/>
              <a:pPr/>
              <a:t>19</a:t>
            </a:fld>
            <a:endParaRPr lang="en-CA"/>
          </a:p>
        </p:txBody>
      </p:sp>
      <p:sp>
        <p:nvSpPr>
          <p:cNvPr id="308315" name="AutoShape 91"/>
          <p:cNvSpPr>
            <a:spLocks noChangeArrowheads="1"/>
          </p:cNvSpPr>
          <p:nvPr/>
        </p:nvSpPr>
        <p:spPr bwMode="auto">
          <a:xfrm>
            <a:off x="7696200" y="1676400"/>
            <a:ext cx="1219200" cy="502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16" name="AutoShape 92"/>
          <p:cNvSpPr>
            <a:spLocks noChangeArrowheads="1"/>
          </p:cNvSpPr>
          <p:nvPr/>
        </p:nvSpPr>
        <p:spPr bwMode="auto">
          <a:xfrm>
            <a:off x="0" y="1676400"/>
            <a:ext cx="1143000" cy="495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Combiner example</a:t>
            </a:r>
          </a:p>
        </p:txBody>
      </p:sp>
      <p:cxnSp>
        <p:nvCxnSpPr>
          <p:cNvPr id="308271" name="Straight Arrow Connector 454"/>
          <p:cNvCxnSpPr>
            <a:cxnSpLocks noChangeShapeType="1"/>
            <a:stCxn id="116" idx="2"/>
            <a:endCxn id="127" idx="1"/>
          </p:cNvCxnSpPr>
          <p:nvPr/>
        </p:nvCxnSpPr>
        <p:spPr bwMode="auto">
          <a:xfrm flipV="1">
            <a:off x="1363663" y="2552700"/>
            <a:ext cx="160337" cy="50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308274" name="TextBox 108"/>
          <p:cNvSpPr txBox="1">
            <a:spLocks noChangeArrowheads="1"/>
          </p:cNvSpPr>
          <p:nvPr/>
        </p:nvSpPr>
        <p:spPr bwMode="auto">
          <a:xfrm>
            <a:off x="60325" y="2271713"/>
            <a:ext cx="1143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the quick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brown fox</a:t>
            </a:r>
          </a:p>
        </p:txBody>
      </p:sp>
      <p:sp>
        <p:nvSpPr>
          <p:cNvPr id="308275" name="TextBox 109"/>
          <p:cNvSpPr txBox="1">
            <a:spLocks noChangeArrowheads="1"/>
          </p:cNvSpPr>
          <p:nvPr/>
        </p:nvSpPr>
        <p:spPr bwMode="auto">
          <a:xfrm>
            <a:off x="92075" y="3844925"/>
            <a:ext cx="10191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the fox ate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the mouse</a:t>
            </a:r>
          </a:p>
        </p:txBody>
      </p:sp>
      <p:sp>
        <p:nvSpPr>
          <p:cNvPr id="308276" name="TextBox 110"/>
          <p:cNvSpPr txBox="1">
            <a:spLocks noChangeArrowheads="1"/>
          </p:cNvSpPr>
          <p:nvPr/>
        </p:nvSpPr>
        <p:spPr bwMode="auto">
          <a:xfrm>
            <a:off x="90488" y="5370513"/>
            <a:ext cx="104775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how now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brown cow</a:t>
            </a:r>
          </a:p>
        </p:txBody>
      </p:sp>
      <p:sp>
        <p:nvSpPr>
          <p:cNvPr id="116" name="Right Bracket 115"/>
          <p:cNvSpPr/>
          <p:nvPr/>
        </p:nvSpPr>
        <p:spPr>
          <a:xfrm>
            <a:off x="1203325" y="18288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0" name="Right Bracket 119"/>
          <p:cNvSpPr/>
          <p:nvPr/>
        </p:nvSpPr>
        <p:spPr>
          <a:xfrm>
            <a:off x="1203325" y="33782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1" name="Right Bracket 120"/>
          <p:cNvSpPr/>
          <p:nvPr/>
        </p:nvSpPr>
        <p:spPr>
          <a:xfrm>
            <a:off x="1203325" y="4927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cxnSp>
        <p:nvCxnSpPr>
          <p:cNvPr id="308280" name="Straight Arrow Connector 124"/>
          <p:cNvCxnSpPr>
            <a:cxnSpLocks noChangeShapeType="1"/>
            <a:stCxn id="120" idx="2"/>
            <a:endCxn id="133" idx="1"/>
          </p:cNvCxnSpPr>
          <p:nvPr/>
        </p:nvCxnSpPr>
        <p:spPr bwMode="auto">
          <a:xfrm flipV="1">
            <a:off x="1363663" y="4076700"/>
            <a:ext cx="236537" cy="762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1524000" y="2362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1600200" y="3886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1600200" y="548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cxnSp>
        <p:nvCxnSpPr>
          <p:cNvPr id="308284" name="Straight Arrow Connector 135"/>
          <p:cNvCxnSpPr>
            <a:cxnSpLocks noChangeShapeType="1"/>
            <a:stCxn id="121" idx="2"/>
            <a:endCxn id="135" idx="1"/>
          </p:cNvCxnSpPr>
          <p:nvPr/>
        </p:nvCxnSpPr>
        <p:spPr bwMode="auto">
          <a:xfrm flipV="1">
            <a:off x="1363663" y="5676900"/>
            <a:ext cx="236537" cy="254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6096000" y="2590800"/>
            <a:ext cx="1066800" cy="455613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2857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5943600" y="5148263"/>
            <a:ext cx="1066800" cy="455612"/>
          </a:xfrm>
          <a:prstGeom prst="roundRect">
            <a:avLst>
              <a:gd name="adj" fmla="val 16667"/>
            </a:avLst>
          </a:prstGeom>
          <a:solidFill>
            <a:srgbClr val="BCFFBC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900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cxnSp>
        <p:nvCxnSpPr>
          <p:cNvPr id="308287" name="Straight Arrow Connector 155"/>
          <p:cNvCxnSpPr>
            <a:cxnSpLocks noChangeShapeType="1"/>
            <a:stCxn id="128" idx="1"/>
            <a:endCxn id="308305" idx="1"/>
          </p:cNvCxnSpPr>
          <p:nvPr/>
        </p:nvCxnSpPr>
        <p:spPr bwMode="auto">
          <a:xfrm>
            <a:off x="3733800" y="2514600"/>
            <a:ext cx="914400" cy="2540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88" name="Straight Arrow Connector 158"/>
          <p:cNvCxnSpPr>
            <a:cxnSpLocks noChangeShapeType="1"/>
            <a:stCxn id="128" idx="1"/>
            <a:endCxn id="308306" idx="0"/>
          </p:cNvCxnSpPr>
          <p:nvPr/>
        </p:nvCxnSpPr>
        <p:spPr bwMode="auto">
          <a:xfrm>
            <a:off x="3733800" y="2514600"/>
            <a:ext cx="1400175" cy="2201863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89" name="Straight Arrow Connector 161"/>
          <p:cNvCxnSpPr>
            <a:cxnSpLocks noChangeShapeType="1"/>
            <a:stCxn id="0" idx="1"/>
            <a:endCxn id="308305" idx="2"/>
          </p:cNvCxnSpPr>
          <p:nvPr/>
        </p:nvCxnSpPr>
        <p:spPr bwMode="auto">
          <a:xfrm flipV="1">
            <a:off x="3686175" y="3403600"/>
            <a:ext cx="1524000" cy="22733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90" name="Straight Arrow Connector 162"/>
          <p:cNvCxnSpPr>
            <a:cxnSpLocks noChangeShapeType="1"/>
            <a:stCxn id="0" idx="1"/>
            <a:endCxn id="308306" idx="1"/>
          </p:cNvCxnSpPr>
          <p:nvPr/>
        </p:nvCxnSpPr>
        <p:spPr bwMode="auto">
          <a:xfrm>
            <a:off x="3657600" y="4076700"/>
            <a:ext cx="982663" cy="1165225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91" name="Straight Arrow Connector 163"/>
          <p:cNvCxnSpPr>
            <a:cxnSpLocks noChangeShapeType="1"/>
            <a:stCxn id="0" idx="1"/>
            <a:endCxn id="308305" idx="1"/>
          </p:cNvCxnSpPr>
          <p:nvPr/>
        </p:nvCxnSpPr>
        <p:spPr bwMode="auto">
          <a:xfrm flipV="1">
            <a:off x="3657600" y="2768600"/>
            <a:ext cx="990600" cy="13081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92" name="Straight Arrow Connector 164"/>
          <p:cNvCxnSpPr>
            <a:cxnSpLocks noChangeShapeType="1"/>
            <a:stCxn id="0" idx="1"/>
            <a:endCxn id="308306" idx="1"/>
          </p:cNvCxnSpPr>
          <p:nvPr/>
        </p:nvCxnSpPr>
        <p:spPr bwMode="auto">
          <a:xfrm flipV="1">
            <a:off x="3686175" y="5241925"/>
            <a:ext cx="954088" cy="434975"/>
          </a:xfrm>
          <a:prstGeom prst="straightConnector1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93" name="Straight Arrow Connector 182"/>
          <p:cNvCxnSpPr>
            <a:cxnSpLocks noChangeShapeType="1"/>
            <a:stCxn id="154" idx="3"/>
            <a:endCxn id="188" idx="2"/>
          </p:cNvCxnSpPr>
          <p:nvPr/>
        </p:nvCxnSpPr>
        <p:spPr bwMode="auto">
          <a:xfrm>
            <a:off x="7162800" y="2819400"/>
            <a:ext cx="373063" cy="2286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cxnSp>
        <p:nvCxnSpPr>
          <p:cNvPr id="308294" name="Straight Arrow Connector 183"/>
          <p:cNvCxnSpPr>
            <a:cxnSpLocks noChangeShapeType="1"/>
            <a:stCxn id="155" idx="3"/>
            <a:endCxn id="189" idx="2"/>
          </p:cNvCxnSpPr>
          <p:nvPr/>
        </p:nvCxnSpPr>
        <p:spPr bwMode="auto">
          <a:xfrm flipV="1">
            <a:off x="7010400" y="5372100"/>
            <a:ext cx="525463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308296" name="TextBox 185"/>
          <p:cNvSpPr txBox="1">
            <a:spLocks noChangeArrowheads="1"/>
          </p:cNvSpPr>
          <p:nvPr/>
        </p:nvSpPr>
        <p:spPr bwMode="auto">
          <a:xfrm>
            <a:off x="7696200" y="2393950"/>
            <a:ext cx="11430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brown, 2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fox, 2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how,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now,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the, 3</a:t>
            </a:r>
          </a:p>
        </p:txBody>
      </p:sp>
      <p:sp>
        <p:nvSpPr>
          <p:cNvPr id="308297" name="TextBox 186"/>
          <p:cNvSpPr txBox="1">
            <a:spLocks noChangeArrowheads="1"/>
          </p:cNvSpPr>
          <p:nvPr/>
        </p:nvSpPr>
        <p:spPr bwMode="auto">
          <a:xfrm>
            <a:off x="7696200" y="4846638"/>
            <a:ext cx="11430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ate,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cow,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mouse, 1</a:t>
            </a:r>
          </a:p>
          <a:p>
            <a:pPr eaLnBrk="0" hangingPunct="0">
              <a:spcBef>
                <a:spcPct val="50000"/>
              </a:spcBef>
            </a:pPr>
            <a:r>
              <a:rPr lang="en-US" sz="1500">
                <a:ea typeface="MS PGothic" pitchFamily="34" charset="-128"/>
                <a:cs typeface="MS PGothic" pitchFamily="34" charset="-128"/>
              </a:rPr>
              <a:t>quick, 1</a:t>
            </a:r>
          </a:p>
        </p:txBody>
      </p:sp>
      <p:sp>
        <p:nvSpPr>
          <p:cNvPr id="188" name="Right Bracket 187"/>
          <p:cNvSpPr/>
          <p:nvPr/>
        </p:nvSpPr>
        <p:spPr>
          <a:xfrm flipH="1">
            <a:off x="7543800" y="19050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89" name="Right Bracket 188"/>
          <p:cNvSpPr/>
          <p:nvPr/>
        </p:nvSpPr>
        <p:spPr>
          <a:xfrm flipH="1">
            <a:off x="7543800" y="41925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endParaRPr lang="en-US" sz="2000">
              <a:latin typeface="Calibri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308300" name="TextBox 217"/>
          <p:cNvSpPr txBox="1">
            <a:spLocks noChangeArrowheads="1"/>
          </p:cNvSpPr>
          <p:nvPr/>
        </p:nvSpPr>
        <p:spPr bwMode="auto">
          <a:xfrm>
            <a:off x="363538" y="11430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ea typeface="MS PGothic" pitchFamily="34" charset="-128"/>
                <a:cs typeface="MS PGothic" pitchFamily="34" charset="-128"/>
              </a:rPr>
              <a:t>Input</a:t>
            </a:r>
          </a:p>
        </p:txBody>
      </p:sp>
      <p:sp>
        <p:nvSpPr>
          <p:cNvPr id="308301" name="TextBox 218"/>
          <p:cNvSpPr txBox="1">
            <a:spLocks noChangeArrowheads="1"/>
          </p:cNvSpPr>
          <p:nvPr/>
        </p:nvSpPr>
        <p:spPr bwMode="auto">
          <a:xfrm>
            <a:off x="1608138" y="1143000"/>
            <a:ext cx="65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sp>
        <p:nvSpPr>
          <p:cNvPr id="308302" name="TextBox 219"/>
          <p:cNvSpPr txBox="1">
            <a:spLocks noChangeArrowheads="1"/>
          </p:cNvSpPr>
          <p:nvPr/>
        </p:nvSpPr>
        <p:spPr bwMode="auto">
          <a:xfrm>
            <a:off x="3602038" y="1143000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ea typeface="MS PGothic" pitchFamily="34" charset="-128"/>
                <a:cs typeface="MS PGothic" pitchFamily="34" charset="-128"/>
              </a:rPr>
              <a:t>Shuffle &amp; Sort</a:t>
            </a:r>
          </a:p>
        </p:txBody>
      </p:sp>
      <p:sp>
        <p:nvSpPr>
          <p:cNvPr id="308303" name="TextBox 220"/>
          <p:cNvSpPr txBox="1">
            <a:spLocks noChangeArrowheads="1"/>
          </p:cNvSpPr>
          <p:nvPr/>
        </p:nvSpPr>
        <p:spPr bwMode="auto">
          <a:xfrm>
            <a:off x="6110288" y="1219200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ea typeface="MS PGothic" pitchFamily="34" charset="-128"/>
                <a:cs typeface="MS PGothic" pitchFamily="34" charset="-128"/>
              </a:rPr>
              <a:t>Reduce</a:t>
            </a:r>
          </a:p>
        </p:txBody>
      </p:sp>
      <p:sp>
        <p:nvSpPr>
          <p:cNvPr id="308304" name="TextBox 221"/>
          <p:cNvSpPr txBox="1">
            <a:spLocks noChangeArrowheads="1"/>
          </p:cNvSpPr>
          <p:nvPr/>
        </p:nvSpPr>
        <p:spPr bwMode="auto">
          <a:xfrm>
            <a:off x="7862888" y="1219200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ea typeface="MS PGothic" pitchFamily="34" charset="-128"/>
                <a:cs typeface="MS PGothic" pitchFamily="34" charset="-128"/>
              </a:rPr>
              <a:t>Output</a:t>
            </a:r>
          </a:p>
        </p:txBody>
      </p:sp>
      <p:sp>
        <p:nvSpPr>
          <p:cNvPr id="308305" name="TextBox 205"/>
          <p:cNvSpPr txBox="1">
            <a:spLocks noChangeArrowheads="1"/>
          </p:cNvSpPr>
          <p:nvPr/>
        </p:nvSpPr>
        <p:spPr bwMode="auto">
          <a:xfrm>
            <a:off x="4648200" y="2133600"/>
            <a:ext cx="1123950" cy="127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ts val="200"/>
              </a:spcBef>
            </a:pPr>
            <a:r>
              <a:rPr lang="en-US">
                <a:ea typeface="MS PGothic" pitchFamily="34" charset="-128"/>
                <a:cs typeface="MS PGothic" pitchFamily="34" charset="-128"/>
              </a:rPr>
              <a:t>brown, (1, 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ea typeface="MS PGothic" pitchFamily="34" charset="-128"/>
                <a:cs typeface="MS PGothic" pitchFamily="34" charset="-128"/>
              </a:rPr>
              <a:t>Fox, (1, 1)</a:t>
            </a:r>
            <a:endParaRPr lang="en-US"/>
          </a:p>
          <a:p>
            <a:pPr algn="l" eaLnBrk="0" hangingPunct="0">
              <a:spcBef>
                <a:spcPts val="200"/>
              </a:spcBef>
            </a:pPr>
            <a:r>
              <a:rPr lang="en-US"/>
              <a:t>how,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/>
              <a:t>now, (1)</a:t>
            </a:r>
            <a:endParaRPr lang="en-US">
              <a:ea typeface="MS PGothic" pitchFamily="34" charset="-128"/>
              <a:cs typeface="MS PGothic" pitchFamily="34" charset="-128"/>
            </a:endParaRPr>
          </a:p>
          <a:p>
            <a:pPr algn="l" eaLnBrk="0" hangingPunct="0">
              <a:spcBef>
                <a:spcPts val="200"/>
              </a:spcBef>
            </a:pPr>
            <a:r>
              <a:rPr lang="en-US">
                <a:ea typeface="MS PGothic" pitchFamily="34" charset="-128"/>
                <a:cs typeface="MS PGothic" pitchFamily="34" charset="-128"/>
              </a:rPr>
              <a:t>the, (2, 1)</a:t>
            </a:r>
          </a:p>
        </p:txBody>
      </p:sp>
      <p:sp>
        <p:nvSpPr>
          <p:cNvPr id="308306" name="TextBox 205"/>
          <p:cNvSpPr txBox="1">
            <a:spLocks noChangeArrowheads="1"/>
          </p:cNvSpPr>
          <p:nvPr/>
        </p:nvSpPr>
        <p:spPr bwMode="auto">
          <a:xfrm>
            <a:off x="4648200" y="4724400"/>
            <a:ext cx="969963" cy="1035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ea typeface="MS PGothic" pitchFamily="34" charset="-128"/>
                <a:cs typeface="MS PGothic" pitchFamily="34" charset="-128"/>
              </a:rPr>
              <a:t>ate,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  <a:ea typeface="MS PGothic" pitchFamily="34" charset="-128"/>
                <a:cs typeface="MS PGothic" pitchFamily="34" charset="-128"/>
              </a:rPr>
              <a:t>cow, (1)</a:t>
            </a:r>
            <a:endParaRPr lang="en-US">
              <a:solidFill>
                <a:srgbClr val="CC0000"/>
              </a:solidFill>
            </a:endParaRP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</a:rPr>
              <a:t>mouse, (1)</a:t>
            </a:r>
          </a:p>
          <a:p>
            <a:pPr algn="l" eaLnBrk="0" hangingPunct="0">
              <a:spcBef>
                <a:spcPts val="200"/>
              </a:spcBef>
            </a:pPr>
            <a:r>
              <a:rPr lang="en-US">
                <a:solidFill>
                  <a:srgbClr val="CC0000"/>
                </a:solidFill>
              </a:rPr>
              <a:t>quick, (1)</a:t>
            </a:r>
            <a:endParaRPr lang="en-US">
              <a:solidFill>
                <a:srgbClr val="CC0000"/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2590800" y="1981200"/>
            <a:ext cx="1143000" cy="1066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1600"/>
              <a:t>the, 1</a:t>
            </a:r>
          </a:p>
          <a:p>
            <a:pPr algn="l"/>
            <a:r>
              <a:rPr lang="en-US" sz="1600">
                <a:solidFill>
                  <a:srgbClr val="CC0000"/>
                </a:solidFill>
              </a:rPr>
              <a:t>quick, 1</a:t>
            </a:r>
          </a:p>
          <a:p>
            <a:pPr algn="l"/>
            <a:r>
              <a:rPr lang="en-US" sz="1600"/>
              <a:t>brown, 1</a:t>
            </a:r>
          </a:p>
          <a:p>
            <a:pPr algn="l"/>
            <a:r>
              <a:rPr lang="en-US" sz="1600"/>
              <a:t>fox, 1</a:t>
            </a:r>
            <a:endParaRPr lang="en-US" sz="1600">
              <a:solidFill>
                <a:srgbClr val="000000"/>
              </a:solidFill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2" name="Folded Corner 127"/>
          <p:cNvSpPr>
            <a:spLocks noChangeArrowheads="1"/>
          </p:cNvSpPr>
          <p:nvPr/>
        </p:nvSpPr>
        <p:spPr bwMode="auto">
          <a:xfrm rot="10800000">
            <a:off x="2590800" y="3429000"/>
            <a:ext cx="1066800" cy="12954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2000" b="1" u="sng" dirty="0">
                <a:solidFill>
                  <a:srgbClr val="0000FF"/>
                </a:solidFill>
              </a:rPr>
              <a:t>the, 2</a:t>
            </a:r>
          </a:p>
          <a:p>
            <a:pPr algn="l"/>
            <a:r>
              <a:rPr lang="en-US" sz="1600" dirty="0"/>
              <a:t>fox, 1</a:t>
            </a:r>
          </a:p>
          <a:p>
            <a:pPr algn="l"/>
            <a:r>
              <a:rPr lang="en-US" sz="1600" dirty="0">
                <a:solidFill>
                  <a:srgbClr val="CC0000"/>
                </a:solidFill>
              </a:rPr>
              <a:t>ate, 1</a:t>
            </a:r>
            <a:endParaRPr lang="en-US" sz="1600" dirty="0"/>
          </a:p>
          <a:p>
            <a:pPr algn="l"/>
            <a:r>
              <a:rPr lang="en-US" sz="1600" dirty="0">
                <a:solidFill>
                  <a:srgbClr val="CC0000"/>
                </a:solidFill>
              </a:rPr>
              <a:t>mouse, 1</a:t>
            </a:r>
          </a:p>
        </p:txBody>
      </p:sp>
      <p:sp>
        <p:nvSpPr>
          <p:cNvPr id="3" name="Folded Corner 127"/>
          <p:cNvSpPr>
            <a:spLocks noChangeArrowheads="1"/>
          </p:cNvSpPr>
          <p:nvPr/>
        </p:nvSpPr>
        <p:spPr bwMode="auto">
          <a:xfrm rot="10800000">
            <a:off x="2590800" y="5181600"/>
            <a:ext cx="1093788" cy="9906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9CFB9C"/>
              </a:gs>
              <a:gs pos="35001">
                <a:srgbClr val="BAFBBA"/>
              </a:gs>
              <a:gs pos="100000">
                <a:srgbClr val="E4FFE4"/>
              </a:gs>
            </a:gsLst>
            <a:lin ang="5400000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rot="10800000" anchor="ctr">
            <a:prstTxWarp prst="textNoShape">
              <a:avLst/>
            </a:prstTxWarp>
          </a:bodyPr>
          <a:lstStyle/>
          <a:p>
            <a:pPr algn="l"/>
            <a:r>
              <a:rPr lang="en-US" sz="1600"/>
              <a:t>how, 1</a:t>
            </a:r>
          </a:p>
          <a:p>
            <a:pPr algn="l"/>
            <a:r>
              <a:rPr lang="en-US" sz="1600"/>
              <a:t>now, 1</a:t>
            </a:r>
          </a:p>
          <a:p>
            <a:pPr algn="l"/>
            <a:r>
              <a:rPr lang="en-US" sz="1600"/>
              <a:t>brown,1</a:t>
            </a:r>
          </a:p>
          <a:p>
            <a:pPr algn="l"/>
            <a:r>
              <a:rPr lang="en-US" sz="1600">
                <a:solidFill>
                  <a:srgbClr val="CC0000"/>
                </a:solidFill>
              </a:rPr>
              <a:t>cow,1</a:t>
            </a:r>
          </a:p>
        </p:txBody>
      </p:sp>
      <p:cxnSp>
        <p:nvCxnSpPr>
          <p:cNvPr id="308310" name="AutoShape 86"/>
          <p:cNvCxnSpPr>
            <a:cxnSpLocks noChangeShapeType="1"/>
            <a:stCxn id="127" idx="3"/>
            <a:endCxn id="128" idx="3"/>
          </p:cNvCxnSpPr>
          <p:nvPr/>
        </p:nvCxnSpPr>
        <p:spPr bwMode="auto">
          <a:xfrm flipV="1">
            <a:off x="2209800" y="2514600"/>
            <a:ext cx="381000" cy="3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311" name="AutoShape 87"/>
          <p:cNvCxnSpPr>
            <a:cxnSpLocks noChangeShapeType="1"/>
            <a:stCxn id="133" idx="3"/>
            <a:endCxn id="0" idx="3"/>
          </p:cNvCxnSpPr>
          <p:nvPr/>
        </p:nvCxnSpPr>
        <p:spPr bwMode="auto">
          <a:xfrm>
            <a:off x="2362200" y="4076700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312" name="AutoShape 88"/>
          <p:cNvCxnSpPr>
            <a:cxnSpLocks noChangeShapeType="1"/>
            <a:stCxn id="135" idx="3"/>
            <a:endCxn id="0" idx="3"/>
          </p:cNvCxnSpPr>
          <p:nvPr/>
        </p:nvCxnSpPr>
        <p:spPr bwMode="auto">
          <a:xfrm>
            <a:off x="2362200" y="5676900"/>
            <a:ext cx="2301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313" name="AutoShape 89"/>
          <p:cNvCxnSpPr>
            <a:cxnSpLocks noChangeShapeType="1"/>
            <a:stCxn id="308305" idx="3"/>
            <a:endCxn id="154" idx="1"/>
          </p:cNvCxnSpPr>
          <p:nvPr/>
        </p:nvCxnSpPr>
        <p:spPr bwMode="auto">
          <a:xfrm>
            <a:off x="5772150" y="2768600"/>
            <a:ext cx="323850" cy="5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8314" name="AutoShape 90"/>
          <p:cNvCxnSpPr>
            <a:cxnSpLocks noChangeShapeType="1"/>
            <a:stCxn id="308306" idx="3"/>
            <a:endCxn id="155" idx="1"/>
          </p:cNvCxnSpPr>
          <p:nvPr/>
        </p:nvCxnSpPr>
        <p:spPr bwMode="auto">
          <a:xfrm>
            <a:off x="5626100" y="5241925"/>
            <a:ext cx="317500" cy="134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05" grpId="0" animBg="1"/>
      <p:bldP spid="3083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r>
              <a:rPr lang="en-US" dirty="0" smtClean="0"/>
              <a:t>Lambda calculus</a:t>
            </a:r>
          </a:p>
          <a:p>
            <a:pPr lvl="1"/>
            <a:r>
              <a:rPr lang="en-US" dirty="0" smtClean="0"/>
              <a:t>Syntax (variables, abstraction, application)</a:t>
            </a:r>
          </a:p>
          <a:p>
            <a:pPr lvl="1"/>
            <a:r>
              <a:rPr lang="en-US" dirty="0" smtClean="0"/>
              <a:t>Reductions (alpha, beta, eta)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Higher order functions, map, reduce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are they relevant to programming in industry? </a:t>
            </a:r>
            <a:endParaRPr lang="en-US" dirty="0" smtClean="0"/>
          </a:p>
          <a:p>
            <a:pPr lvl="1"/>
            <a:r>
              <a:rPr lang="en-US" dirty="0" smtClean="0"/>
              <a:t>Here is one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5E1B-8ACD-8C4B-80BE-AC918B659B17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0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A592-9284-6D42-9C6E-B1308BB98FD1}" type="slidenum">
              <a:rPr lang="en-CA"/>
              <a:pPr/>
              <a:t>20</a:t>
            </a:fld>
            <a:endParaRPr lang="en-CA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Mapper in word count (using hadoop) </a:t>
            </a:r>
          </a:p>
        </p:txBody>
      </p:sp>
      <p:sp>
        <p:nvSpPr>
          <p:cNvPr id="299012" name="Content Placeholder 2"/>
          <p:cNvSpPr>
            <a:spLocks/>
          </p:cNvSpPr>
          <p:nvPr/>
        </p:nvSpPr>
        <p:spPr bwMode="auto">
          <a:xfrm>
            <a:off x="457200" y="12954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MapClass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extends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MapReduceBase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implements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Mapper&lt;LongWritable, Text, Text, IntWritable&gt;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private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final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IntWritable </a:t>
            </a:r>
            <a:r>
              <a:rPr lang="en-US" sz="1900" i="1">
                <a:solidFill>
                  <a:srgbClr val="0000C0"/>
                </a:solidFill>
                <a:latin typeface="Consolas" charset="0"/>
              </a:rPr>
              <a:t>ONE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IntWritable(1);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map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(LongWritable key, Text value,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OutputCollector&lt;Text, IntWritable&gt; out,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Reporter reporter)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throws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IOException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String line = value.toString();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StringTokenizer itr =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StringTokenizer(line);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while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(itr.hasMoreTokens())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  out.collect(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text(itr.nextToken()), </a:t>
            </a:r>
            <a:r>
              <a:rPr lang="en-US" sz="1900" i="1">
                <a:solidFill>
                  <a:srgbClr val="CC0000"/>
                </a:solidFill>
                <a:latin typeface="Consolas" charset="0"/>
              </a:rPr>
              <a:t>ONE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}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}</a:t>
            </a:r>
            <a:endParaRPr lang="en-US" sz="1900">
              <a:solidFill>
                <a:srgbClr val="993300"/>
              </a:solidFill>
              <a:latin typeface="Consolas" charset="0"/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381000" y="5791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Arial" charset="0"/>
              </a:rPr>
              <a:t>“The brown fox”</a:t>
            </a:r>
            <a:r>
              <a:rPr lang="en-US" sz="2400">
                <a:latin typeface="Arial" charset="0"/>
                <a:sym typeface="Wingdings" charset="2"/>
              </a:rPr>
              <a:t> &lt;“the”, 1&gt;, &lt;“brown”,1&gt;, &lt;“fox”, 1&gt;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FFA7-682F-5745-A1E9-1A6257827000}" type="slidenum">
              <a:rPr lang="en-CA"/>
              <a:pPr/>
              <a:t>21</a:t>
            </a:fld>
            <a:endParaRPr lang="en-CA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Reducer</a:t>
            </a:r>
          </a:p>
        </p:txBody>
      </p:sp>
      <p:sp>
        <p:nvSpPr>
          <p:cNvPr id="300036" name="Content Placeholder 2"/>
          <p:cNvSpPr>
            <a:spLocks/>
          </p:cNvSpPr>
          <p:nvPr/>
        </p:nvSpPr>
        <p:spPr bwMode="auto">
          <a:xfrm>
            <a:off x="228600" y="1371600"/>
            <a:ext cx="845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ReduceClass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extends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MapReduceBase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implements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 Reducer&lt;Text, IntWritable, Text, IntWritable&gt;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reduce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(Text key, Iterator&lt;IntWritable&gt; values,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   OutputCollector&lt;Text, IntWritable&gt; out, 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   Reporter reporter)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throws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 IOException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int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 sum = 0;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while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(values.hasNext()) {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  sum += values.next().get();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}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out.collect(key,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 IntWritable(sum));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pPr marL="285750" indent="-285750" algn="l">
              <a:lnSpc>
                <a:spcPct val="70000"/>
              </a:lnSpc>
              <a:spcBef>
                <a:spcPct val="20000"/>
              </a:spcBef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}</a:t>
            </a:r>
            <a:endParaRPr lang="en-US" sz="1900">
              <a:solidFill>
                <a:srgbClr val="993300"/>
              </a:solidFill>
              <a:latin typeface="Consolas" charset="0"/>
            </a:endParaRP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7772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Times New Roman" charset="0"/>
                <a:sym typeface="Wingdings" charset="2"/>
              </a:rPr>
              <a:t>(“the”, &lt;1, </a:t>
            </a:r>
            <a:r>
              <a:rPr lang="en-US" sz="2400" dirty="0">
                <a:latin typeface="Arial" charset="0"/>
                <a:sym typeface="Wingdings" charset="2"/>
              </a:rPr>
              <a:t> 1, 1&gt;) </a:t>
            </a:r>
            <a:r>
              <a:rPr lang="en-US" sz="2400" dirty="0" err="1">
                <a:latin typeface="Arial" charset="0"/>
                <a:sym typeface="Wingdings" charset="2"/>
              </a:rPr>
              <a:t></a:t>
            </a:r>
            <a:r>
              <a:rPr lang="en-US" sz="2400" dirty="0">
                <a:latin typeface="Arial" charset="0"/>
                <a:sym typeface="Wingdings" charset="2"/>
              </a:rPr>
              <a:t> &lt;“the”, 3&gt; 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Arial" charset="0"/>
                <a:sym typeface="Wingdings" charset="2"/>
              </a:rPr>
              <a:t>	if there is no combiner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AEFA-96F2-8C46-A556-391AEAB85C88}" type="slidenum">
              <a:rPr lang="en-CA"/>
              <a:pPr/>
              <a:t>22</a:t>
            </a:fld>
            <a:endParaRPr lang="en-CA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program</a:t>
            </a:r>
          </a:p>
        </p:txBody>
      </p:sp>
      <p:sp>
        <p:nvSpPr>
          <p:cNvPr id="301060" name="Content Placeholder 2"/>
          <p:cNvSpPr>
            <a:spLocks/>
          </p:cNvSpPr>
          <p:nvPr/>
        </p:nvSpPr>
        <p:spPr bwMode="auto">
          <a:xfrm>
            <a:off x="0" y="11430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main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(String[] args)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throws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Exception {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JobConf conf =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JobConf(WordCount.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conf.setJobName(</a:t>
            </a:r>
            <a:r>
              <a:rPr lang="en-US" sz="1700">
                <a:solidFill>
                  <a:srgbClr val="2A00FF"/>
                </a:solidFill>
                <a:latin typeface="Consolas" charset="0"/>
              </a:rPr>
              <a:t>"wordcount"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marL="285750" indent="-285750" algn="l">
              <a:spcBef>
                <a:spcPct val="20000"/>
              </a:spcBef>
            </a:pPr>
            <a:endParaRPr lang="en-US" sz="1700">
              <a:solidFill>
                <a:srgbClr val="000000"/>
              </a:solidFill>
              <a:latin typeface="Consolas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conf.setMapperClass(MapClass.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);        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conf.setCombinerClass(ReduceClass.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conf.setReducerClass(ReduceClass.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conf.setNumMapTasks(new Integer(3)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); 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 b="1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conf.setNumReduceTasks(new Integer(2)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1700">
              <a:solidFill>
                <a:srgbClr val="000000"/>
              </a:solidFill>
              <a:latin typeface="Consolas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FileInputFormat.setInputPaths(conf, args[0]);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FileOutputFormat.setOutputPath(conf, 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Path(args[1]));</a:t>
            </a:r>
          </a:p>
          <a:p>
            <a:pPr marL="285750" indent="-285750" algn="l">
              <a:spcBef>
                <a:spcPct val="20000"/>
              </a:spcBef>
            </a:pPr>
            <a:endParaRPr lang="en-US" sz="1700">
              <a:solidFill>
                <a:srgbClr val="000000"/>
              </a:solidFill>
              <a:latin typeface="Consolas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conf.setOutputKeyClass(Text.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>
                <a:solidFill>
                  <a:srgbClr val="3F7F5F"/>
                </a:solidFill>
                <a:latin typeface="Consolas" charset="0"/>
              </a:rPr>
              <a:t>// out keys are words (strings)</a:t>
            </a:r>
            <a:endParaRPr lang="en-US" sz="1700" b="1">
              <a:solidFill>
                <a:srgbClr val="000000"/>
              </a:solidFill>
              <a:latin typeface="Consolas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conf.setOutputValueClass(IntWritable.</a:t>
            </a:r>
            <a:r>
              <a:rPr lang="en-US" sz="1700" b="1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70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17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700">
                <a:solidFill>
                  <a:srgbClr val="3F7F5F"/>
                </a:solidFill>
                <a:latin typeface="Consolas" charset="0"/>
              </a:rPr>
              <a:t>// values are counts</a:t>
            </a:r>
            <a:endParaRPr lang="en-US" sz="1700" b="1">
              <a:solidFill>
                <a:srgbClr val="000000"/>
              </a:solidFill>
              <a:latin typeface="Consolas" charset="0"/>
            </a:endParaRP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        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  JobClient.runJob(conf);</a:t>
            </a:r>
          </a:p>
          <a:p>
            <a:pPr marL="285750" indent="-285750" algn="l">
              <a:spcBef>
                <a:spcPct val="20000"/>
              </a:spcBef>
            </a:pPr>
            <a:r>
              <a:rPr lang="en-US" sz="1700">
                <a:solidFill>
                  <a:srgbClr val="000000"/>
                </a:solidFill>
                <a:latin typeface="Consolas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5100-08E6-B443-8C98-F2B3F7871712}" type="slidenum">
              <a:rPr lang="en-CA"/>
              <a:pPr/>
              <a:t>23</a:t>
            </a:fld>
            <a:endParaRPr lang="en-CA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 the hood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3657600" y="13716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Verdana" charset="0"/>
              </a:rPr>
              <a:t>User</a:t>
            </a:r>
          </a:p>
          <a:p>
            <a:pPr eaLnBrk="0" hangingPunct="0"/>
            <a:r>
              <a:rPr lang="en-US" sz="1800">
                <a:latin typeface="Verdana" charset="0"/>
              </a:rPr>
              <a:t>Program</a:t>
            </a:r>
          </a:p>
        </p:txBody>
      </p:sp>
      <p:grpSp>
        <p:nvGrpSpPr>
          <p:cNvPr id="274437" name="Group 5"/>
          <p:cNvGrpSpPr>
            <a:grpSpLocks/>
          </p:cNvGrpSpPr>
          <p:nvPr/>
        </p:nvGrpSpPr>
        <p:grpSpPr bwMode="auto">
          <a:xfrm>
            <a:off x="1981200" y="1905000"/>
            <a:ext cx="4648200" cy="3962400"/>
            <a:chOff x="1248" y="1200"/>
            <a:chExt cx="2928" cy="2496"/>
          </a:xfrm>
        </p:grpSpPr>
        <p:sp>
          <p:nvSpPr>
            <p:cNvPr id="274438" name="Oval 6"/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Verdana" charset="0"/>
                </a:rPr>
                <a:t>Worker</a:t>
              </a:r>
            </a:p>
          </p:txBody>
        </p:sp>
        <p:sp>
          <p:nvSpPr>
            <p:cNvPr id="274439" name="Oval 7"/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Verdana" charset="0"/>
                </a:rPr>
                <a:t>Worker</a:t>
              </a:r>
            </a:p>
          </p:txBody>
        </p:sp>
        <p:grpSp>
          <p:nvGrpSpPr>
            <p:cNvPr id="274440" name="Group 8"/>
            <p:cNvGrpSpPr>
              <a:grpSpLocks/>
            </p:cNvGrpSpPr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274441" name="Oval 9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Verdana" charset="0"/>
                  </a:rPr>
                  <a:t>Master</a:t>
                </a:r>
              </a:p>
            </p:txBody>
          </p:sp>
          <p:grpSp>
            <p:nvGrpSpPr>
              <p:cNvPr id="274442" name="Group 10"/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274443" name="Group 11"/>
                <p:cNvGrpSpPr>
                  <a:grpSpLocks/>
                </p:cNvGrpSpPr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2744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r>
                      <a:rPr lang="en-US" sz="1800">
                        <a:latin typeface="Verdana" charset="0"/>
                      </a:rPr>
                      <a:t>Worker</a:t>
                    </a:r>
                  </a:p>
                </p:txBody>
              </p:sp>
              <p:sp>
                <p:nvSpPr>
                  <p:cNvPr id="27444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r>
                      <a:rPr lang="en-US" sz="1800">
                        <a:latin typeface="Verdana" charset="0"/>
                      </a:rPr>
                      <a:t>Worker</a:t>
                    </a:r>
                  </a:p>
                </p:txBody>
              </p:sp>
              <p:sp>
                <p:nvSpPr>
                  <p:cNvPr id="27444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eaLnBrk="0" hangingPunct="0"/>
                    <a:r>
                      <a:rPr lang="en-US" sz="1800">
                        <a:latin typeface="Verdana" charset="0"/>
                      </a:rPr>
                      <a:t>Worker</a:t>
                    </a:r>
                  </a:p>
                </p:txBody>
              </p:sp>
            </p:grpSp>
            <p:grpSp>
              <p:nvGrpSpPr>
                <p:cNvPr id="274447" name="Group 15"/>
                <p:cNvGrpSpPr>
                  <a:grpSpLocks/>
                </p:cNvGrpSpPr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2744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44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45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45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4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l" eaLnBrk="0" hangingPunct="0"/>
                    <a:r>
                      <a:rPr lang="en-US" sz="1800">
                        <a:latin typeface="Verdana" charset="0"/>
                      </a:rPr>
                      <a:t>fork</a:t>
                    </a:r>
                  </a:p>
                </p:txBody>
              </p:sp>
              <p:sp>
                <p:nvSpPr>
                  <p:cNvPr id="27445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4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l" eaLnBrk="0" hangingPunct="0"/>
                    <a:r>
                      <a:rPr lang="en-US" sz="1800">
                        <a:latin typeface="Verdana" charset="0"/>
                      </a:rPr>
                      <a:t>fork</a:t>
                    </a:r>
                  </a:p>
                </p:txBody>
              </p:sp>
              <p:sp>
                <p:nvSpPr>
                  <p:cNvPr id="27445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40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l" eaLnBrk="0" hangingPunct="0"/>
                    <a:r>
                      <a:rPr lang="en-US" sz="1800">
                        <a:latin typeface="Verdana" charset="0"/>
                      </a:rPr>
                      <a:t>fork</a:t>
                    </a:r>
                  </a:p>
                </p:txBody>
              </p:sp>
            </p:grpSp>
          </p:grpSp>
        </p:grpSp>
      </p:grpSp>
      <p:grpSp>
        <p:nvGrpSpPr>
          <p:cNvPr id="274454" name="Group 22"/>
          <p:cNvGrpSpPr>
            <a:grpSpLocks/>
          </p:cNvGrpSpPr>
          <p:nvPr/>
        </p:nvGrpSpPr>
        <p:grpSpPr bwMode="auto">
          <a:xfrm>
            <a:off x="2743200" y="2895600"/>
            <a:ext cx="3429000" cy="1143000"/>
            <a:chOff x="1728" y="1824"/>
            <a:chExt cx="2160" cy="720"/>
          </a:xfrm>
        </p:grpSpPr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56" name="Line 24"/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728" y="1824"/>
              <a:ext cx="5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assign</a:t>
              </a:r>
            </a:p>
            <a:p>
              <a:pPr algn="l" eaLnBrk="0" hangingPunct="0"/>
              <a:r>
                <a:rPr lang="en-US" sz="1800">
                  <a:latin typeface="Verdana" charset="0"/>
                </a:rPr>
                <a:t>map</a:t>
              </a: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3283" y="1892"/>
              <a:ext cx="60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assign</a:t>
              </a:r>
            </a:p>
            <a:p>
              <a:pPr algn="l" eaLnBrk="0" hangingPunct="0"/>
              <a:r>
                <a:rPr lang="en-US" sz="1800">
                  <a:latin typeface="Verdana" charset="0"/>
                </a:rPr>
                <a:t>reduce</a:t>
              </a:r>
            </a:p>
          </p:txBody>
        </p:sp>
      </p:grpSp>
      <p:grpSp>
        <p:nvGrpSpPr>
          <p:cNvPr id="274459" name="Group 27"/>
          <p:cNvGrpSpPr>
            <a:grpSpLocks/>
          </p:cNvGrpSpPr>
          <p:nvPr/>
        </p:nvGrpSpPr>
        <p:grpSpPr bwMode="auto">
          <a:xfrm>
            <a:off x="1066800" y="3962400"/>
            <a:ext cx="914400" cy="1676400"/>
            <a:chOff x="672" y="2496"/>
            <a:chExt cx="576" cy="1056"/>
          </a:xfrm>
        </p:grpSpPr>
        <p:sp>
          <p:nvSpPr>
            <p:cNvPr id="274460" name="Line 28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61" name="Line 29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62" name="Line 30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63" name="Text Box 31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read</a:t>
              </a:r>
            </a:p>
          </p:txBody>
        </p:sp>
      </p:grpSp>
      <p:grpSp>
        <p:nvGrpSpPr>
          <p:cNvPr id="274464" name="Group 32"/>
          <p:cNvGrpSpPr>
            <a:grpSpLocks/>
          </p:cNvGrpSpPr>
          <p:nvPr/>
        </p:nvGrpSpPr>
        <p:grpSpPr bwMode="auto">
          <a:xfrm>
            <a:off x="2971800" y="3733800"/>
            <a:ext cx="1600200" cy="2133600"/>
            <a:chOff x="1872" y="2352"/>
            <a:chExt cx="1008" cy="1344"/>
          </a:xfrm>
        </p:grpSpPr>
        <p:grpSp>
          <p:nvGrpSpPr>
            <p:cNvPr id="274465" name="Group 33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67" name="Rectangle 3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468" name="Group 36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274469" name="Rectangle 37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70" name="Rectangle 38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471" name="Group 39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274472" name="Rectangle 40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73" name="Rectangle 41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4474" name="Line 42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75" name="Line 43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76" name="Line 44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77" name="Text Box 45"/>
            <p:cNvSpPr txBox="1">
              <a:spLocks noChangeArrowheads="1"/>
            </p:cNvSpPr>
            <p:nvPr/>
          </p:nvSpPr>
          <p:spPr bwMode="auto">
            <a:xfrm>
              <a:off x="1970" y="2620"/>
              <a:ext cx="47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local</a:t>
              </a:r>
            </a:p>
            <a:p>
              <a:pPr algn="l" eaLnBrk="0" hangingPunct="0"/>
              <a:r>
                <a:rPr lang="en-US" sz="1800">
                  <a:latin typeface="Verdana" charset="0"/>
                </a:rPr>
                <a:t>write</a:t>
              </a:r>
            </a:p>
          </p:txBody>
        </p:sp>
      </p:grpSp>
      <p:grpSp>
        <p:nvGrpSpPr>
          <p:cNvPr id="274478" name="Group 46"/>
          <p:cNvGrpSpPr>
            <a:grpSpLocks/>
          </p:cNvGrpSpPr>
          <p:nvPr/>
        </p:nvGrpSpPr>
        <p:grpSpPr bwMode="auto">
          <a:xfrm>
            <a:off x="4572000" y="3962400"/>
            <a:ext cx="1157288" cy="2439988"/>
            <a:chOff x="2880" y="2496"/>
            <a:chExt cx="729" cy="1537"/>
          </a:xfrm>
        </p:grpSpPr>
        <p:sp>
          <p:nvSpPr>
            <p:cNvPr id="274479" name="Line 47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0" name="Line 48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1" name="Line 49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2" name="Line 50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3" name="Line 51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4" name="Line 52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85" name="Text Box 53"/>
            <p:cNvSpPr txBox="1">
              <a:spLocks noChangeArrowheads="1"/>
            </p:cNvSpPr>
            <p:nvPr/>
          </p:nvSpPr>
          <p:spPr bwMode="auto">
            <a:xfrm>
              <a:off x="2976" y="3456"/>
              <a:ext cx="63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remote</a:t>
              </a:r>
            </a:p>
            <a:p>
              <a:pPr algn="l" eaLnBrk="0" hangingPunct="0"/>
              <a:r>
                <a:rPr lang="en-US" sz="1800">
                  <a:latin typeface="Verdana" charset="0"/>
                </a:rPr>
                <a:t>read,</a:t>
              </a:r>
            </a:p>
            <a:p>
              <a:pPr algn="l" eaLnBrk="0" hangingPunct="0"/>
              <a:r>
                <a:rPr lang="en-US" sz="1800">
                  <a:latin typeface="Verdana" charset="0"/>
                </a:rPr>
                <a:t>sort</a:t>
              </a:r>
            </a:p>
          </p:txBody>
        </p:sp>
      </p:grpSp>
      <p:grpSp>
        <p:nvGrpSpPr>
          <p:cNvPr id="274486" name="Group 54"/>
          <p:cNvGrpSpPr>
            <a:grpSpLocks/>
          </p:cNvGrpSpPr>
          <p:nvPr/>
        </p:nvGrpSpPr>
        <p:grpSpPr bwMode="auto">
          <a:xfrm>
            <a:off x="6629400" y="3886200"/>
            <a:ext cx="1981200" cy="1600200"/>
            <a:chOff x="4176" y="2448"/>
            <a:chExt cx="1248" cy="1008"/>
          </a:xfrm>
        </p:grpSpPr>
        <p:sp>
          <p:nvSpPr>
            <p:cNvPr id="274487" name="Rectangle 55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Verdana" charset="0"/>
                </a:rPr>
                <a:t>Output</a:t>
              </a:r>
            </a:p>
            <a:p>
              <a:pPr eaLnBrk="0" hangingPunct="0"/>
              <a:r>
                <a:rPr lang="en-US" sz="1800">
                  <a:latin typeface="Verdana" charset="0"/>
                </a:rPr>
                <a:t>File 0</a:t>
              </a:r>
            </a:p>
          </p:txBody>
        </p:sp>
        <p:sp>
          <p:nvSpPr>
            <p:cNvPr id="274488" name="Rectangle 56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Verdana" charset="0"/>
                </a:rPr>
                <a:t>Output</a:t>
              </a:r>
            </a:p>
            <a:p>
              <a:pPr eaLnBrk="0" hangingPunct="0"/>
              <a:r>
                <a:rPr lang="en-US" sz="1800">
                  <a:latin typeface="Verdana" charset="0"/>
                </a:rPr>
                <a:t>File 1</a:t>
              </a:r>
            </a:p>
          </p:txBody>
        </p:sp>
        <p:sp>
          <p:nvSpPr>
            <p:cNvPr id="274489" name="Line 57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90" name="Line 58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91" name="Text Box 59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write</a:t>
              </a:r>
            </a:p>
          </p:txBody>
        </p:sp>
      </p:grpSp>
      <p:grpSp>
        <p:nvGrpSpPr>
          <p:cNvPr id="274492" name="Group 60"/>
          <p:cNvGrpSpPr>
            <a:grpSpLocks/>
          </p:cNvGrpSpPr>
          <p:nvPr/>
        </p:nvGrpSpPr>
        <p:grpSpPr bwMode="auto">
          <a:xfrm>
            <a:off x="0" y="3733800"/>
            <a:ext cx="1423988" cy="1524000"/>
            <a:chOff x="0" y="2352"/>
            <a:chExt cx="897" cy="960"/>
          </a:xfrm>
        </p:grpSpPr>
        <p:grpSp>
          <p:nvGrpSpPr>
            <p:cNvPr id="274493" name="Group 61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274494" name="Rectangle 62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Verdana" charset="0"/>
                  </a:rPr>
                  <a:t>Split 0</a:t>
                </a:r>
              </a:p>
            </p:txBody>
          </p:sp>
          <p:sp>
            <p:nvSpPr>
              <p:cNvPr id="274495" name="Rectangle 63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Verdana" charset="0"/>
                  </a:rPr>
                  <a:t>Split 1</a:t>
                </a:r>
              </a:p>
            </p:txBody>
          </p:sp>
          <p:sp>
            <p:nvSpPr>
              <p:cNvPr id="274496" name="Rectangle 64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Verdana" charset="0"/>
                  </a:rPr>
                  <a:t>Split 2</a:t>
                </a:r>
              </a:p>
            </p:txBody>
          </p:sp>
        </p:grpSp>
        <p:sp>
          <p:nvSpPr>
            <p:cNvPr id="274497" name="Text Box 65"/>
            <p:cNvSpPr txBox="1">
              <a:spLocks noChangeArrowheads="1"/>
            </p:cNvSpPr>
            <p:nvPr/>
          </p:nvSpPr>
          <p:spPr bwMode="auto">
            <a:xfrm>
              <a:off x="0" y="2352"/>
              <a:ext cx="8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latin typeface="Verdana" charset="0"/>
                </a:rPr>
                <a:t>Input Data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9D4-D2F9-9346-9E17-3CCF2EEA0411}" type="slidenum">
              <a:rPr lang="en-CA"/>
              <a:pPr/>
              <a:t>24</a:t>
            </a:fld>
            <a:endParaRPr lang="en-CA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Execution Overview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Split data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1800" dirty="0" err="1"/>
              <a:t>MapReduce</a:t>
            </a:r>
            <a:r>
              <a:rPr lang="en-US" sz="1800" dirty="0"/>
              <a:t> library splits input files into M </a:t>
            </a:r>
            <a:r>
              <a:rPr lang="en-US" sz="1800" dirty="0" smtClean="0"/>
              <a:t>pieces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1800" dirty="0"/>
              <a:t>starts up copies of the program on a cluster (1 master + workers)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Master assigns M map tasks and R reduce tasks to workers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Map worker reads contents of input split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1800" dirty="0"/>
              <a:t>parses key/value pairs out of input data and passes them to map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1800" dirty="0"/>
              <a:t>intermediate key/value pairs produced by map: buffer in memory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000" dirty="0" err="1"/>
              <a:t>Mapper</a:t>
            </a:r>
            <a:r>
              <a:rPr lang="en-US" sz="2000" dirty="0"/>
              <a:t> results written to local disk; </a:t>
            </a:r>
          </a:p>
          <a:p>
            <a:pPr marL="838200" lvl="1" indent="-381000">
              <a:lnSpc>
                <a:spcPct val="90000"/>
              </a:lnSpc>
              <a:buFontTx/>
              <a:buChar char="•"/>
            </a:pPr>
            <a:r>
              <a:rPr lang="en-US" sz="1800" dirty="0"/>
              <a:t>partition into R regions; </a:t>
            </a:r>
          </a:p>
          <a:p>
            <a:pPr marL="838200" lvl="1" indent="-381000">
              <a:lnSpc>
                <a:spcPct val="90000"/>
              </a:lnSpc>
              <a:buFontTx/>
              <a:buChar char="•"/>
            </a:pPr>
            <a:r>
              <a:rPr lang="en-US" sz="1800" dirty="0"/>
              <a:t>pass locations of buffered pairs to master for reducers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Reduce worker uses RPC to read intermediate data from remote disks; sorts pairs by key</a:t>
            </a:r>
          </a:p>
          <a:p>
            <a:pPr marL="838200" lvl="1" indent="-381000">
              <a:lnSpc>
                <a:spcPct val="90000"/>
              </a:lnSpc>
              <a:buFontTx/>
              <a:buChar char="•"/>
            </a:pPr>
            <a:r>
              <a:rPr lang="en-US" sz="1800" dirty="0"/>
              <a:t>Iterates over sorted intermediate data; calls reduce; appends output to final output file for this reduce partition</a:t>
            </a:r>
          </a:p>
          <a:p>
            <a:pPr marL="838200" lvl="1" indent="-381000">
              <a:lnSpc>
                <a:spcPct val="90000"/>
              </a:lnSpc>
              <a:buFontTx/>
              <a:buChar char="•"/>
            </a:pPr>
            <a:r>
              <a:rPr lang="en-US" sz="1800" dirty="0"/>
              <a:t>When all is complete, user program is notified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4AB7-31E5-024C-93E6-54379704F44B}" type="slidenum">
              <a:rPr lang="en-CA"/>
              <a:pPr/>
              <a:t>25</a:t>
            </a:fld>
            <a:endParaRPr lang="en-CA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Step 1 data partition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153400" cy="144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user program indicates how many partitions should be created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</a:rPr>
              <a:t>conf.setNumMapTasks(new</a:t>
            </a: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 Integer(3)</a:t>
            </a:r>
            <a:r>
              <a:rPr lang="en-US" sz="1500" b="1" dirty="0">
                <a:solidFill>
                  <a:srgbClr val="000000"/>
                </a:solidFill>
                <a:latin typeface="Consolas" charset="0"/>
              </a:rPr>
              <a:t>);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That number of partitions should be the same as the number of </a:t>
            </a:r>
            <a:r>
              <a:rPr lang="en-US" sz="2000" dirty="0" err="1"/>
              <a:t>mappers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MapReduce</a:t>
            </a:r>
            <a:r>
              <a:rPr lang="en-US" sz="2000" dirty="0"/>
              <a:t> library splits input files into M pieces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nsolas" charset="0"/>
              </a:rPr>
              <a:t>		</a:t>
            </a:r>
          </a:p>
        </p:txBody>
      </p:sp>
      <p:sp>
        <p:nvSpPr>
          <p:cNvPr id="322564" name="AutoShape 4"/>
          <p:cNvSpPr>
            <a:spLocks noChangeArrowheads="1"/>
          </p:cNvSpPr>
          <p:nvPr/>
        </p:nvSpPr>
        <p:spPr bwMode="auto">
          <a:xfrm>
            <a:off x="6553200" y="2895600"/>
            <a:ext cx="1143000" cy="3810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322566" name="TextBox 109"/>
          <p:cNvSpPr txBox="1">
            <a:spLocks noChangeArrowheads="1"/>
          </p:cNvSpPr>
          <p:nvPr/>
        </p:nvSpPr>
        <p:spPr bwMode="auto">
          <a:xfrm>
            <a:off x="6629400" y="3200400"/>
            <a:ext cx="8382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quick</a:t>
            </a:r>
          </a:p>
          <a:p>
            <a:r>
              <a:rPr lang="en-US"/>
              <a:t>Brown</a:t>
            </a:r>
          </a:p>
          <a:p>
            <a:r>
              <a:rPr lang="en-US"/>
              <a:t> fox</a:t>
            </a:r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the fox ate</a:t>
            </a:r>
          </a:p>
          <a:p>
            <a:r>
              <a:rPr lang="en-US"/>
              <a:t>the mouse</a:t>
            </a:r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how now</a:t>
            </a:r>
          </a:p>
          <a:p>
            <a:r>
              <a:rPr lang="en-US"/>
              <a:t>brown cow  </a:t>
            </a:r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6553200" y="4267200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>
            <a:off x="6553200" y="5562600"/>
            <a:ext cx="10668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75" name="AutoShape 15"/>
          <p:cNvSpPr>
            <a:spLocks noChangeArrowheads="1"/>
          </p:cNvSpPr>
          <p:nvPr/>
        </p:nvSpPr>
        <p:spPr bwMode="auto">
          <a:xfrm>
            <a:off x="2133600" y="2895600"/>
            <a:ext cx="1143000" cy="3810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322576" name="TextBox 109"/>
          <p:cNvSpPr txBox="1">
            <a:spLocks noChangeArrowheads="1"/>
          </p:cNvSpPr>
          <p:nvPr/>
        </p:nvSpPr>
        <p:spPr bwMode="auto">
          <a:xfrm>
            <a:off x="2286000" y="3276600"/>
            <a:ext cx="83820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quick</a:t>
            </a:r>
          </a:p>
          <a:p>
            <a:r>
              <a:rPr lang="en-US"/>
              <a:t>brown fox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the fox ate</a:t>
            </a:r>
          </a:p>
          <a:p>
            <a:r>
              <a:rPr lang="en-US"/>
              <a:t>the mouse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how now</a:t>
            </a:r>
          </a:p>
          <a:p>
            <a:r>
              <a:rPr lang="en-US"/>
              <a:t>brown cow  </a:t>
            </a:r>
          </a:p>
        </p:txBody>
      </p:sp>
      <p:sp>
        <p:nvSpPr>
          <p:cNvPr id="322579" name="Line 19"/>
          <p:cNvSpPr>
            <a:spLocks noChangeShapeType="1"/>
          </p:cNvSpPr>
          <p:nvPr/>
        </p:nvSpPr>
        <p:spPr bwMode="auto">
          <a:xfrm>
            <a:off x="3581400" y="48006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auto">
          <a:xfrm>
            <a:off x="5867400" y="4648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81" name="Rectangle 21"/>
          <p:cNvSpPr>
            <a:spLocks noChangeArrowheads="1"/>
          </p:cNvSpPr>
          <p:nvPr/>
        </p:nvSpPr>
        <p:spPr bwMode="auto">
          <a:xfrm>
            <a:off x="4267200" y="4343400"/>
            <a:ext cx="152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latin typeface="Times New Roman" charset="0"/>
              </a:rPr>
              <a:t>Map reduce </a:t>
            </a:r>
          </a:p>
          <a:p>
            <a:r>
              <a:rPr lang="en-US" sz="2400">
                <a:latin typeface="Times New Roman" charset="0"/>
              </a:rPr>
              <a:t>lib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4343400" y="29718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User program</a:t>
            </a:r>
          </a:p>
        </p:txBody>
      </p:sp>
      <p:sp>
        <p:nvSpPr>
          <p:cNvPr id="322584" name="Line 24"/>
          <p:cNvSpPr>
            <a:spLocks noChangeShapeType="1"/>
          </p:cNvSpPr>
          <p:nvPr/>
        </p:nvSpPr>
        <p:spPr bwMode="auto">
          <a:xfrm>
            <a:off x="48768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9BB-AB65-8541-9D0D-D344AF7BC526}" type="slidenum">
              <a:rPr lang="en-CA"/>
              <a:pPr/>
              <a:t>26</a:t>
            </a:fld>
            <a:endParaRPr lang="en-CA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Step 2: assign mappers and reducers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assigns M map tasks and R reduce tasks to workers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charset="0"/>
              </a:rPr>
              <a:t>conf.setNumMapTasks(new</a:t>
            </a:r>
            <a:r>
              <a:rPr lang="en-US" sz="1700" dirty="0">
                <a:solidFill>
                  <a:srgbClr val="000000"/>
                </a:solidFill>
                <a:latin typeface="Consolas" charset="0"/>
              </a:rPr>
              <a:t> Integer(3)</a:t>
            </a:r>
            <a:r>
              <a:rPr lang="en-US" sz="1700" b="1" dirty="0">
                <a:solidFill>
                  <a:srgbClr val="000000"/>
                </a:solidFill>
                <a:latin typeface="Consolas" charset="0"/>
              </a:rPr>
              <a:t>); 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charset="0"/>
              </a:rPr>
              <a:t>conf.setNumReduceTasks(new</a:t>
            </a:r>
            <a:r>
              <a:rPr lang="en-US" sz="1700" dirty="0">
                <a:solidFill>
                  <a:srgbClr val="000000"/>
                </a:solidFill>
                <a:latin typeface="Consolas" charset="0"/>
              </a:rPr>
              <a:t> Integer(2)</a:t>
            </a:r>
            <a:r>
              <a:rPr lang="en-US" sz="1700" b="1" dirty="0">
                <a:solidFill>
                  <a:srgbClr val="000000"/>
                </a:solidFill>
                <a:latin typeface="Consolas" charset="0"/>
              </a:rPr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324657" name="Group 49"/>
          <p:cNvGrpSpPr>
            <a:grpSpLocks/>
          </p:cNvGrpSpPr>
          <p:nvPr/>
        </p:nvGrpSpPr>
        <p:grpSpPr bwMode="auto">
          <a:xfrm>
            <a:off x="3124200" y="2663825"/>
            <a:ext cx="3657600" cy="3308350"/>
            <a:chOff x="1248" y="864"/>
            <a:chExt cx="2928" cy="2856"/>
          </a:xfrm>
        </p:grpSpPr>
        <p:sp>
          <p:nvSpPr>
            <p:cNvPr id="324612" name="Oval 4"/>
            <p:cNvSpPr>
              <a:spLocks noChangeArrowheads="1"/>
            </p:cNvSpPr>
            <p:nvPr/>
          </p:nvSpPr>
          <p:spPr bwMode="auto">
            <a:xfrm>
              <a:off x="2304" y="864"/>
              <a:ext cx="91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Verdana" charset="0"/>
                </a:rPr>
                <a:t>User</a:t>
              </a:r>
            </a:p>
            <a:p>
              <a:pPr eaLnBrk="0" hangingPunct="0"/>
              <a:r>
                <a:rPr lang="en-US" dirty="0">
                  <a:latin typeface="Verdana" charset="0"/>
                </a:rPr>
                <a:t>Program</a:t>
              </a:r>
            </a:p>
          </p:txBody>
        </p:sp>
        <p:grpSp>
          <p:nvGrpSpPr>
            <p:cNvPr id="324613" name="Group 5"/>
            <p:cNvGrpSpPr>
              <a:grpSpLocks/>
            </p:cNvGrpSpPr>
            <p:nvPr/>
          </p:nvGrpSpPr>
          <p:grpSpPr bwMode="auto">
            <a:xfrm>
              <a:off x="1248" y="1200"/>
              <a:ext cx="2928" cy="2496"/>
              <a:chOff x="1248" y="1200"/>
              <a:chExt cx="2928" cy="2496"/>
            </a:xfrm>
          </p:grpSpPr>
          <p:sp>
            <p:nvSpPr>
              <p:cNvPr id="324614" name="Oval 6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Verdana" charset="0"/>
                  </a:rPr>
                  <a:t>Worker</a:t>
                </a:r>
              </a:p>
            </p:txBody>
          </p:sp>
          <p:sp>
            <p:nvSpPr>
              <p:cNvPr id="324615" name="Oval 7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Verdana" charset="0"/>
                  </a:rPr>
                  <a:t>Worker</a:t>
                </a:r>
              </a:p>
            </p:txBody>
          </p:sp>
          <p:grpSp>
            <p:nvGrpSpPr>
              <p:cNvPr id="324616" name="Group 8"/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sp>
              <p:nvSpPr>
                <p:cNvPr id="324617" name="Oval 9"/>
                <p:cNvSpPr>
                  <a:spLocks noChangeArrowheads="1"/>
                </p:cNvSpPr>
                <p:nvPr/>
              </p:nvSpPr>
              <p:spPr bwMode="auto">
                <a:xfrm>
                  <a:off x="2448" y="1728"/>
                  <a:ext cx="624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Verdana" charset="0"/>
                    </a:rPr>
                    <a:t>Master</a:t>
                  </a:r>
                </a:p>
              </p:txBody>
            </p:sp>
            <p:grpSp>
              <p:nvGrpSpPr>
                <p:cNvPr id="324618" name="Group 10"/>
                <p:cNvGrpSpPr>
                  <a:grpSpLocks/>
                </p:cNvGrpSpPr>
                <p:nvPr/>
              </p:nvGrpSpPr>
              <p:grpSpPr bwMode="auto">
                <a:xfrm>
                  <a:off x="1248" y="1200"/>
                  <a:ext cx="2592" cy="2496"/>
                  <a:chOff x="1248" y="1200"/>
                  <a:chExt cx="2592" cy="2496"/>
                </a:xfrm>
              </p:grpSpPr>
              <p:grpSp>
                <p:nvGrpSpPr>
                  <p:cNvPr id="32461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48" y="2352"/>
                    <a:ext cx="624" cy="1344"/>
                    <a:chOff x="1248" y="2352"/>
                    <a:chExt cx="624" cy="1344"/>
                  </a:xfrm>
                </p:grpSpPr>
                <p:sp>
                  <p:nvSpPr>
                    <p:cNvPr id="32462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352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  <p:sp>
                  <p:nvSpPr>
                    <p:cNvPr id="32462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880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  <p:sp>
                  <p:nvSpPr>
                    <p:cNvPr id="32462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3408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</p:grpSp>
              <p:grpSp>
                <p:nvGrpSpPr>
                  <p:cNvPr id="32462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36" y="1200"/>
                    <a:ext cx="2304" cy="1296"/>
                    <a:chOff x="1536" y="1200"/>
                    <a:chExt cx="2304" cy="1296"/>
                  </a:xfrm>
                </p:grpSpPr>
                <p:sp>
                  <p:nvSpPr>
                    <p:cNvPr id="32462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296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625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6" y="1200"/>
                      <a:ext cx="864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62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1200"/>
                      <a:ext cx="672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62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28" y="1436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  <p:sp>
                  <p:nvSpPr>
                    <p:cNvPr id="324628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4" y="1396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  <p:sp>
                  <p:nvSpPr>
                    <p:cNvPr id="32462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3" y="1388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</p:grpSp>
            </p:grpSp>
          </p:grpSp>
        </p:grpSp>
        <p:grpSp>
          <p:nvGrpSpPr>
            <p:cNvPr id="324630" name="Group 22"/>
            <p:cNvGrpSpPr>
              <a:grpSpLocks/>
            </p:cNvGrpSpPr>
            <p:nvPr/>
          </p:nvGrpSpPr>
          <p:grpSpPr bwMode="auto">
            <a:xfrm>
              <a:off x="1728" y="1868"/>
              <a:ext cx="2184" cy="676"/>
              <a:chOff x="1728" y="1868"/>
              <a:chExt cx="2184" cy="676"/>
            </a:xfrm>
          </p:grpSpPr>
          <p:sp>
            <p:nvSpPr>
              <p:cNvPr id="324631" name="Line 23"/>
              <p:cNvSpPr>
                <a:spLocks noChangeShapeType="1"/>
              </p:cNvSpPr>
              <p:nvPr/>
            </p:nvSpPr>
            <p:spPr bwMode="auto">
              <a:xfrm flipH="1">
                <a:off x="1824" y="1920"/>
                <a:ext cx="62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32" name="Line 24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33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868"/>
                <a:ext cx="599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assign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map</a:t>
                </a:r>
              </a:p>
            </p:txBody>
          </p:sp>
          <p:sp>
            <p:nvSpPr>
              <p:cNvPr id="324634" name="Text Box 26"/>
              <p:cNvSpPr txBox="1">
                <a:spLocks noChangeArrowheads="1"/>
              </p:cNvSpPr>
              <p:nvPr/>
            </p:nvSpPr>
            <p:spPr bwMode="auto">
              <a:xfrm>
                <a:off x="3281" y="1937"/>
                <a:ext cx="631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assign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reduce</a:t>
                </a:r>
              </a:p>
            </p:txBody>
          </p:sp>
        </p:grpSp>
        <p:grpSp>
          <p:nvGrpSpPr>
            <p:cNvPr id="324635" name="Group 27"/>
            <p:cNvGrpSpPr>
              <a:grpSpLocks/>
            </p:cNvGrpSpPr>
            <p:nvPr/>
          </p:nvGrpSpPr>
          <p:grpSpPr bwMode="auto">
            <a:xfrm>
              <a:off x="1872" y="2352"/>
              <a:ext cx="1008" cy="1344"/>
              <a:chOff x="1872" y="2352"/>
              <a:chExt cx="1008" cy="1344"/>
            </a:xfrm>
          </p:grpSpPr>
          <p:grpSp>
            <p:nvGrpSpPr>
              <p:cNvPr id="324636" name="Group 28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288"/>
                <a:chOff x="2640" y="2160"/>
                <a:chExt cx="288" cy="288"/>
              </a:xfrm>
            </p:grpSpPr>
            <p:sp>
              <p:nvSpPr>
                <p:cNvPr id="324637" name="Rectangle 29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638" name="Rectangle 30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4639" name="Group 31"/>
              <p:cNvGrpSpPr>
                <a:grpSpLocks/>
              </p:cNvGrpSpPr>
              <p:nvPr/>
            </p:nvGrpSpPr>
            <p:grpSpPr bwMode="auto">
              <a:xfrm>
                <a:off x="2592" y="2880"/>
                <a:ext cx="288" cy="288"/>
                <a:chOff x="2640" y="2160"/>
                <a:chExt cx="288" cy="288"/>
              </a:xfrm>
            </p:grpSpPr>
            <p:sp>
              <p:nvSpPr>
                <p:cNvPr id="324640" name="Rectangle 32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641" name="Rectangle 33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24642" name="Group 34"/>
              <p:cNvGrpSpPr>
                <a:grpSpLocks/>
              </p:cNvGrpSpPr>
              <p:nvPr/>
            </p:nvGrpSpPr>
            <p:grpSpPr bwMode="auto">
              <a:xfrm>
                <a:off x="2592" y="3408"/>
                <a:ext cx="288" cy="288"/>
                <a:chOff x="2640" y="2160"/>
                <a:chExt cx="288" cy="288"/>
              </a:xfrm>
            </p:grpSpPr>
            <p:sp>
              <p:nvSpPr>
                <p:cNvPr id="324643" name="Rectangle 35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644" name="Rectangle 36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4645" name="Line 37"/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46" name="Line 38"/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47" name="Line 39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48" name="Text Box 40"/>
              <p:cNvSpPr txBox="1">
                <a:spLocks noChangeArrowheads="1"/>
              </p:cNvSpPr>
              <p:nvPr/>
            </p:nvSpPr>
            <p:spPr bwMode="auto">
              <a:xfrm>
                <a:off x="1971" y="2663"/>
                <a:ext cx="506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local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write</a:t>
                </a:r>
              </a:p>
            </p:txBody>
          </p:sp>
        </p:grpSp>
        <p:grpSp>
          <p:nvGrpSpPr>
            <p:cNvPr id="324649" name="Group 41"/>
            <p:cNvGrpSpPr>
              <a:grpSpLocks/>
            </p:cNvGrpSpPr>
            <p:nvPr/>
          </p:nvGrpSpPr>
          <p:grpSpPr bwMode="auto">
            <a:xfrm>
              <a:off x="2880" y="2496"/>
              <a:ext cx="729" cy="1224"/>
              <a:chOff x="2880" y="2496"/>
              <a:chExt cx="729" cy="1224"/>
            </a:xfrm>
          </p:grpSpPr>
          <p:sp>
            <p:nvSpPr>
              <p:cNvPr id="324650" name="Line 42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1" name="Line 43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67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2" name="Line 44"/>
              <p:cNvSpPr>
                <a:spLocks noChangeShapeType="1"/>
              </p:cNvSpPr>
              <p:nvPr/>
            </p:nvSpPr>
            <p:spPr bwMode="auto">
              <a:xfrm flipV="1">
                <a:off x="2880" y="2688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3" name="Line 45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4" name="Line 46"/>
              <p:cNvSpPr>
                <a:spLocks noChangeShapeType="1"/>
              </p:cNvSpPr>
              <p:nvPr/>
            </p:nvSpPr>
            <p:spPr bwMode="auto">
              <a:xfrm flipV="1">
                <a:off x="2880" y="2736"/>
                <a:ext cx="67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5" name="Line 47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56" name="Text Box 48"/>
              <p:cNvSpPr txBox="1">
                <a:spLocks noChangeArrowheads="1"/>
              </p:cNvSpPr>
              <p:nvPr/>
            </p:nvSpPr>
            <p:spPr bwMode="auto">
              <a:xfrm>
                <a:off x="2977" y="3457"/>
                <a:ext cx="632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endParaRPr lang="en-US">
                  <a:latin typeface="Verdana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C044-4B3B-5642-852D-9F7014DB370C}" type="slidenum">
              <a:rPr lang="en-CA"/>
              <a:pPr/>
              <a:t>27</a:t>
            </a:fld>
            <a:endParaRPr lang="en-CA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Step 3:  mappers work in parallel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map worker reads assigned input and output intermediate &lt;key, value&gt; pairs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map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(LongWritable key, Text value,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OutputCollector&lt;Text, IntWritable&gt; out,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              Reporter reporter) </a:t>
            </a:r>
            <a:r>
              <a:rPr lang="en-US" sz="1900" b="1">
                <a:solidFill>
                  <a:srgbClr val="7F0055"/>
                </a:solidFill>
                <a:latin typeface="Consolas" charset="0"/>
              </a:rPr>
              <a:t>throws</a:t>
            </a:r>
            <a:r>
              <a:rPr lang="en-US" sz="1900" b="1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900">
                <a:solidFill>
                  <a:srgbClr val="000000"/>
                </a:solidFill>
                <a:latin typeface="Consolas" charset="0"/>
              </a:rPr>
              <a:t>IOException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String line = value.toString();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StringTokenizer itr =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StringTokenizer(line);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while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(itr.hasMoreTokens())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  out.collect(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text(itr.nextToken()), </a:t>
            </a:r>
            <a:r>
              <a:rPr lang="en-US" sz="1900" i="1">
                <a:solidFill>
                  <a:srgbClr val="CC0000"/>
                </a:solidFill>
                <a:latin typeface="Consolas" charset="0"/>
              </a:rPr>
              <a:t>ONE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onsolas" charset="0"/>
              </a:rPr>
              <a:t>    }</a:t>
            </a:r>
            <a:endParaRPr lang="en-US"/>
          </a:p>
          <a:p>
            <a:r>
              <a:rPr lang="en-US"/>
              <a:t>Output buffered in RAM</a:t>
            </a:r>
          </a:p>
        </p:txBody>
      </p:sp>
      <p:cxnSp>
        <p:nvCxnSpPr>
          <p:cNvPr id="323588" name="Straight Arrow Connector 454"/>
          <p:cNvCxnSpPr>
            <a:cxnSpLocks noChangeShapeType="1"/>
            <a:stCxn id="323596" idx="3"/>
            <a:endCxn id="127" idx="1"/>
          </p:cNvCxnSpPr>
          <p:nvPr/>
        </p:nvCxnSpPr>
        <p:spPr bwMode="auto">
          <a:xfrm>
            <a:off x="3352800" y="5676900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3962400" y="54864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</a:t>
            </a:r>
          </a:p>
        </p:txBody>
      </p:sp>
      <p:cxnSp>
        <p:nvCxnSpPr>
          <p:cNvPr id="323593" name="AutoShape 9"/>
          <p:cNvCxnSpPr>
            <a:cxnSpLocks noChangeShapeType="1"/>
            <a:stCxn id="127" idx="3"/>
          </p:cNvCxnSpPr>
          <p:nvPr/>
        </p:nvCxnSpPr>
        <p:spPr bwMode="auto">
          <a:xfrm flipV="1">
            <a:off x="4648200" y="5653088"/>
            <a:ext cx="396875" cy="23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3596" name="AutoShape 12"/>
          <p:cNvSpPr>
            <a:spLocks noChangeArrowheads="1"/>
          </p:cNvSpPr>
          <p:nvPr/>
        </p:nvSpPr>
        <p:spPr bwMode="auto">
          <a:xfrm>
            <a:off x="2057400" y="5257800"/>
            <a:ext cx="1295400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 quick</a:t>
            </a:r>
          </a:p>
          <a:p>
            <a:r>
              <a:rPr lang="en-US"/>
              <a:t>brown fox</a:t>
            </a:r>
          </a:p>
        </p:txBody>
      </p:sp>
      <p:sp>
        <p:nvSpPr>
          <p:cNvPr id="323599" name="AutoShape 15"/>
          <p:cNvSpPr>
            <a:spLocks noChangeArrowheads="1"/>
          </p:cNvSpPr>
          <p:nvPr/>
        </p:nvSpPr>
        <p:spPr bwMode="auto">
          <a:xfrm>
            <a:off x="5105400" y="5181600"/>
            <a:ext cx="106680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The, 1</a:t>
            </a:r>
          </a:p>
          <a:p>
            <a:r>
              <a:rPr lang="en-US"/>
              <a:t> quick, 1</a:t>
            </a:r>
          </a:p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7BEF-5F70-5B49-B33B-81379FA8538E}" type="slidenum">
              <a:rPr lang="en-CA"/>
              <a:pPr/>
              <a:t>28</a:t>
            </a:fld>
            <a:endParaRPr lang="en-CA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Step 4: results of mappers are partitioned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worker flushes intermediate values, partitioned into R regions, to disk and notifies the Master process.</a:t>
            </a:r>
          </a:p>
          <a:p>
            <a:pPr lvl="1"/>
            <a:r>
              <a:rPr lang="en-US" dirty="0"/>
              <a:t>Which region to go can be decided </a:t>
            </a:r>
            <a:r>
              <a:rPr lang="en-US" dirty="0" smtClean="0"/>
              <a:t>by </a:t>
            </a:r>
            <a:r>
              <a:rPr lang="en-US" dirty="0"/>
              <a:t>hash function</a:t>
            </a:r>
          </a:p>
        </p:txBody>
      </p:sp>
      <p:cxnSp>
        <p:nvCxnSpPr>
          <p:cNvPr id="325636" name="Straight Arrow Connector 454"/>
          <p:cNvCxnSpPr>
            <a:cxnSpLocks noChangeShapeType="1"/>
            <a:stCxn id="325640" idx="3"/>
            <a:endCxn id="127" idx="1"/>
          </p:cNvCxnSpPr>
          <p:nvPr/>
        </p:nvCxnSpPr>
        <p:spPr bwMode="auto">
          <a:xfrm>
            <a:off x="3276600" y="4914900"/>
            <a:ext cx="5334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3810000" y="47244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Mapper</a:t>
            </a:r>
          </a:p>
        </p:txBody>
      </p:sp>
      <p:cxnSp>
        <p:nvCxnSpPr>
          <p:cNvPr id="325639" name="AutoShape 7"/>
          <p:cNvCxnSpPr>
            <a:cxnSpLocks noChangeShapeType="1"/>
            <a:stCxn id="127" idx="3"/>
            <a:endCxn id="325643" idx="1"/>
          </p:cNvCxnSpPr>
          <p:nvPr/>
        </p:nvCxnSpPr>
        <p:spPr bwMode="auto">
          <a:xfrm>
            <a:off x="4648200" y="4914900"/>
            <a:ext cx="457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5640" name="AutoShape 8"/>
          <p:cNvSpPr>
            <a:spLocks noChangeArrowheads="1"/>
          </p:cNvSpPr>
          <p:nvPr/>
        </p:nvSpPr>
        <p:spPr bwMode="auto">
          <a:xfrm>
            <a:off x="1981200" y="4495800"/>
            <a:ext cx="1295400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 quick</a:t>
            </a:r>
          </a:p>
          <a:p>
            <a:r>
              <a:rPr lang="en-US"/>
              <a:t>brown fox</a:t>
            </a:r>
          </a:p>
        </p:txBody>
      </p:sp>
      <p:sp>
        <p:nvSpPr>
          <p:cNvPr id="2" name="Rounded Rectangle 126"/>
          <p:cNvSpPr>
            <a:spLocks noChangeArrowheads="1"/>
          </p:cNvSpPr>
          <p:nvPr/>
        </p:nvSpPr>
        <p:spPr bwMode="auto">
          <a:xfrm>
            <a:off x="3733800" y="29718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master</a:t>
            </a:r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 flipV="1">
            <a:off x="4267200" y="33528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643" name="AutoShape 11"/>
          <p:cNvSpPr>
            <a:spLocks noChangeArrowheads="1"/>
          </p:cNvSpPr>
          <p:nvPr/>
        </p:nvSpPr>
        <p:spPr bwMode="auto">
          <a:xfrm>
            <a:off x="5105400" y="4419600"/>
            <a:ext cx="106680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The, 1</a:t>
            </a:r>
          </a:p>
          <a:p>
            <a:r>
              <a:rPr lang="en-US">
                <a:solidFill>
                  <a:srgbClr val="CC0000"/>
                </a:solidFill>
              </a:rPr>
              <a:t> quick, 1</a:t>
            </a:r>
          </a:p>
          <a:p>
            <a:r>
              <a:rPr lang="en-US"/>
              <a:t>Brown, 1</a:t>
            </a:r>
          </a:p>
          <a:p>
            <a:r>
              <a:rPr lang="en-US"/>
              <a:t> fox,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F2EC-D5D6-6F4D-843D-6ECCD5FF917D}" type="slidenum">
              <a:rPr lang="en-CA"/>
              <a:pPr/>
              <a:t>29</a:t>
            </a:fld>
            <a:endParaRPr lang="en-CA"/>
          </a:p>
        </p:txBody>
      </p:sp>
      <p:sp>
        <p:nvSpPr>
          <p:cNvPr id="326673" name="Rectangle 17"/>
          <p:cNvSpPr>
            <a:spLocks noChangeArrowheads="1"/>
          </p:cNvSpPr>
          <p:nvPr/>
        </p:nvSpPr>
        <p:spPr bwMode="auto">
          <a:xfrm>
            <a:off x="4419600" y="4648200"/>
            <a:ext cx="4114800" cy="1600200"/>
          </a:xfrm>
          <a:prstGeom prst="rect">
            <a:avLst/>
          </a:prstGeom>
          <a:solidFill>
            <a:srgbClr val="C0C0C0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2" name="Rectangle 16"/>
          <p:cNvSpPr>
            <a:spLocks noChangeArrowheads="1"/>
          </p:cNvSpPr>
          <p:nvPr/>
        </p:nvSpPr>
        <p:spPr bwMode="auto">
          <a:xfrm>
            <a:off x="304800" y="4876800"/>
            <a:ext cx="3810000" cy="1219200"/>
          </a:xfrm>
          <a:prstGeom prst="rect">
            <a:avLst/>
          </a:prstGeom>
          <a:solidFill>
            <a:srgbClr val="C0C0C0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Step 5: reducer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None/>
            </a:pPr>
            <a:r>
              <a:rPr lang="en-US"/>
              <a:t>Master process gives disk locations to an available reduce-task worker who reads all associated intermediate data. </a:t>
            </a:r>
          </a:p>
          <a:p>
            <a:pPr marL="457200" indent="-457200">
              <a:buFontTx/>
              <a:buNone/>
            </a:pPr>
            <a:r>
              <a:rPr lang="en-US"/>
              <a:t>	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int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 sum = 0;</a:t>
            </a:r>
          </a:p>
          <a:p>
            <a:pPr marL="457200" indent="-457200"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while 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(values.hasNext()) {</a:t>
            </a:r>
          </a:p>
          <a:p>
            <a:pPr marL="457200" indent="-457200"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  sum += values.next().get();</a:t>
            </a:r>
          </a:p>
          <a:p>
            <a:pPr marL="457200" indent="-457200"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}</a:t>
            </a:r>
          </a:p>
          <a:p>
            <a:pPr marL="457200" indent="-457200">
              <a:lnSpc>
                <a:spcPct val="70000"/>
              </a:lnSpc>
              <a:buFontTx/>
              <a:buNone/>
            </a:pPr>
            <a:r>
              <a:rPr lang="en-US" sz="1900">
                <a:solidFill>
                  <a:srgbClr val="CC0000"/>
                </a:solidFill>
                <a:latin typeface="Consolas" charset="0"/>
              </a:rPr>
              <a:t>      out.collect(key, </a:t>
            </a:r>
            <a:r>
              <a:rPr lang="en-US" sz="1900" b="1">
                <a:solidFill>
                  <a:srgbClr val="CC0000"/>
                </a:solidFill>
                <a:latin typeface="Consolas" charset="0"/>
              </a:rPr>
              <a:t>new</a:t>
            </a:r>
            <a:r>
              <a:rPr lang="en-US" sz="1900">
                <a:solidFill>
                  <a:srgbClr val="CC0000"/>
                </a:solidFill>
                <a:latin typeface="Consolas" charset="0"/>
              </a:rPr>
              <a:t> IntWritable(sum));</a:t>
            </a:r>
          </a:p>
          <a:p>
            <a:pPr marL="457200" indent="-457200">
              <a:lnSpc>
                <a:spcPct val="70000"/>
              </a:lnSpc>
              <a:buFontTx/>
              <a:buNone/>
            </a:pPr>
            <a:endParaRPr lang="en-US"/>
          </a:p>
        </p:txBody>
      </p:sp>
      <p:cxnSp>
        <p:nvCxnSpPr>
          <p:cNvPr id="326660" name="Straight Arrow Connector 454"/>
          <p:cNvCxnSpPr>
            <a:cxnSpLocks noChangeShapeType="1"/>
            <a:stCxn id="326663" idx="3"/>
            <a:endCxn id="127" idx="1"/>
          </p:cNvCxnSpPr>
          <p:nvPr/>
        </p:nvCxnSpPr>
        <p:spPr bwMode="auto">
          <a:xfrm>
            <a:off x="1600200" y="5448300"/>
            <a:ext cx="304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1905000" y="5257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Mapper</a:t>
            </a:r>
          </a:p>
        </p:txBody>
      </p:sp>
      <p:cxnSp>
        <p:nvCxnSpPr>
          <p:cNvPr id="326662" name="AutoShape 6"/>
          <p:cNvCxnSpPr>
            <a:cxnSpLocks noChangeShapeType="1"/>
            <a:stCxn id="127" idx="3"/>
            <a:endCxn id="326666" idx="1"/>
          </p:cNvCxnSpPr>
          <p:nvPr/>
        </p:nvCxnSpPr>
        <p:spPr bwMode="auto">
          <a:xfrm>
            <a:off x="2743200" y="5448300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663" name="AutoShape 7"/>
          <p:cNvSpPr>
            <a:spLocks noChangeArrowheads="1"/>
          </p:cNvSpPr>
          <p:nvPr/>
        </p:nvSpPr>
        <p:spPr bwMode="auto">
          <a:xfrm>
            <a:off x="304800" y="5029200"/>
            <a:ext cx="1295400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 quick</a:t>
            </a:r>
          </a:p>
          <a:p>
            <a:r>
              <a:rPr lang="en-US"/>
              <a:t>brown fox</a:t>
            </a:r>
          </a:p>
        </p:txBody>
      </p:sp>
      <p:sp>
        <p:nvSpPr>
          <p:cNvPr id="2" name="Rounded Rectangle 126"/>
          <p:cNvSpPr>
            <a:spLocks noChangeArrowheads="1"/>
          </p:cNvSpPr>
          <p:nvPr/>
        </p:nvSpPr>
        <p:spPr bwMode="auto">
          <a:xfrm>
            <a:off x="3048000" y="34290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master</a:t>
            </a:r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2362200" y="3810000"/>
            <a:ext cx="114300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66" name="AutoShape 10"/>
          <p:cNvSpPr>
            <a:spLocks noChangeArrowheads="1"/>
          </p:cNvSpPr>
          <p:nvPr/>
        </p:nvSpPr>
        <p:spPr bwMode="auto">
          <a:xfrm>
            <a:off x="2971800" y="4953000"/>
            <a:ext cx="106680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The, 1</a:t>
            </a:r>
          </a:p>
          <a:p>
            <a:r>
              <a:rPr lang="en-US">
                <a:solidFill>
                  <a:srgbClr val="CC0000"/>
                </a:solidFill>
              </a:rPr>
              <a:t> quick, 1</a:t>
            </a:r>
          </a:p>
          <a:p>
            <a:r>
              <a:rPr lang="en-US"/>
              <a:t>Brown, 1</a:t>
            </a:r>
          </a:p>
          <a:p>
            <a:r>
              <a:rPr lang="en-US"/>
              <a:t> fox, 1</a:t>
            </a:r>
          </a:p>
        </p:txBody>
      </p:sp>
      <p:sp>
        <p:nvSpPr>
          <p:cNvPr id="3" name="Rounded Rectangle 126"/>
          <p:cNvSpPr>
            <a:spLocks noChangeArrowheads="1"/>
          </p:cNvSpPr>
          <p:nvPr/>
        </p:nvSpPr>
        <p:spPr bwMode="auto">
          <a:xfrm>
            <a:off x="6324600" y="52578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B7C6FE"/>
          </a:solidFill>
          <a:ln w="9525">
            <a:noFill/>
            <a:round/>
            <a:headEnd/>
            <a:tailEnd/>
          </a:ln>
          <a:effectLst>
            <a:outerShdw blurRad="38100" dist="25401" dir="27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MS PGothic" pitchFamily="34" charset="-128"/>
              </a:rPr>
              <a:t>Reducer</a:t>
            </a:r>
          </a:p>
        </p:txBody>
      </p:sp>
      <p:cxnSp>
        <p:nvCxnSpPr>
          <p:cNvPr id="326668" name="AutoShape 12"/>
          <p:cNvCxnSpPr>
            <a:cxnSpLocks noChangeShapeType="1"/>
            <a:stCxn id="0" idx="3"/>
            <a:endCxn id="326669" idx="1"/>
          </p:cNvCxnSpPr>
          <p:nvPr/>
        </p:nvCxnSpPr>
        <p:spPr bwMode="auto">
          <a:xfrm>
            <a:off x="7162800" y="5448300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669" name="AutoShape 13"/>
          <p:cNvSpPr>
            <a:spLocks noChangeArrowheads="1"/>
          </p:cNvSpPr>
          <p:nvPr/>
        </p:nvSpPr>
        <p:spPr bwMode="auto">
          <a:xfrm>
            <a:off x="7467600" y="4953000"/>
            <a:ext cx="106680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brown, 2</a:t>
            </a:r>
          </a:p>
          <a:p>
            <a:r>
              <a:rPr lang="en-US"/>
              <a:t>fox, 2</a:t>
            </a:r>
          </a:p>
          <a:p>
            <a:r>
              <a:rPr lang="en-US"/>
              <a:t>how, 1</a:t>
            </a:r>
          </a:p>
          <a:p>
            <a:r>
              <a:rPr lang="en-US"/>
              <a:t>now, 1</a:t>
            </a:r>
          </a:p>
          <a:p>
            <a:r>
              <a:rPr lang="en-US"/>
              <a:t>the, 3</a:t>
            </a:r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3581400" y="3810000"/>
            <a:ext cx="32004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>
            <a:off x="3962400" y="5486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674" name="AutoShape 18"/>
          <p:cNvSpPr>
            <a:spLocks noChangeArrowheads="1"/>
          </p:cNvSpPr>
          <p:nvPr/>
        </p:nvSpPr>
        <p:spPr bwMode="auto">
          <a:xfrm>
            <a:off x="4495800" y="4876800"/>
            <a:ext cx="1143000" cy="1295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brown, (1, 1)</a:t>
            </a:r>
          </a:p>
          <a:p>
            <a:r>
              <a:rPr lang="en-US"/>
              <a:t>Fox, (1, 1)</a:t>
            </a:r>
          </a:p>
          <a:p>
            <a:r>
              <a:rPr lang="en-US"/>
              <a:t>how, (1)</a:t>
            </a:r>
          </a:p>
          <a:p>
            <a:r>
              <a:rPr lang="en-US"/>
              <a:t>now, (1)</a:t>
            </a:r>
          </a:p>
          <a:p>
            <a:r>
              <a:rPr lang="en-US"/>
              <a:t>the, (1,1, 1)</a:t>
            </a:r>
          </a:p>
        </p:txBody>
      </p:sp>
      <p:sp>
        <p:nvSpPr>
          <p:cNvPr id="326676" name="Line 20"/>
          <p:cNvSpPr>
            <a:spLocks noChangeShapeType="1"/>
          </p:cNvSpPr>
          <p:nvPr/>
        </p:nvSpPr>
        <p:spPr bwMode="auto">
          <a:xfrm flipV="1">
            <a:off x="3733800" y="59436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6677" name="AutoShape 21"/>
          <p:cNvCxnSpPr>
            <a:cxnSpLocks noChangeShapeType="1"/>
            <a:stCxn id="326674" idx="3"/>
            <a:endCxn id="0" idx="1"/>
          </p:cNvCxnSpPr>
          <p:nvPr/>
        </p:nvCxnSpPr>
        <p:spPr bwMode="auto">
          <a:xfrm flipV="1">
            <a:off x="5638800" y="5448300"/>
            <a:ext cx="685800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6679" name="Line 23"/>
          <p:cNvSpPr>
            <a:spLocks noChangeShapeType="1"/>
          </p:cNvSpPr>
          <p:nvPr/>
        </p:nvSpPr>
        <p:spPr bwMode="auto">
          <a:xfrm flipV="1">
            <a:off x="3886200" y="60960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66800" y="6248400"/>
            <a:ext cx="2418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(quick,1) goes to other reducer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66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54D-3518-3A4B-9EA9-B859E6CC8001}" type="slidenum">
              <a:rPr lang="en-CA"/>
              <a:pPr/>
              <a:t>3</a:t>
            </a:fld>
            <a:endParaRPr lang="en-CA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New York Stock Exchange generates about one terabyte of new trade data per day.</a:t>
            </a:r>
          </a:p>
          <a:p>
            <a:pPr>
              <a:lnSpc>
                <a:spcPct val="90000"/>
              </a:lnSpc>
            </a:pPr>
            <a:r>
              <a:rPr lang="en-US" dirty="0"/>
              <a:t>Facebook hosts approximately 10 billion photos, taking up one </a:t>
            </a:r>
            <a:r>
              <a:rPr lang="en-US" dirty="0" err="1"/>
              <a:t>petabyte</a:t>
            </a:r>
            <a:r>
              <a:rPr lang="en-US" dirty="0"/>
              <a:t> of storage.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Ancestry.com</a:t>
            </a:r>
            <a:r>
              <a:rPr lang="en-US" dirty="0"/>
              <a:t>, the genealogy site, stores around 2.5 </a:t>
            </a:r>
            <a:r>
              <a:rPr lang="en-US" dirty="0" err="1"/>
              <a:t>petabytes</a:t>
            </a:r>
            <a:r>
              <a:rPr lang="en-US" dirty="0"/>
              <a:t> of data.</a:t>
            </a:r>
          </a:p>
          <a:p>
            <a:pPr>
              <a:lnSpc>
                <a:spcPct val="90000"/>
              </a:lnSpc>
            </a:pPr>
            <a:r>
              <a:rPr lang="en-US" dirty="0"/>
              <a:t>The Internet Archive stores around 2 </a:t>
            </a:r>
            <a:r>
              <a:rPr lang="en-US" dirty="0" err="1"/>
              <a:t>petabytes</a:t>
            </a:r>
            <a:r>
              <a:rPr lang="en-US" dirty="0"/>
              <a:t> of data, and is growing at a rate of 20 terabytes per month.</a:t>
            </a:r>
          </a:p>
          <a:p>
            <a:pPr>
              <a:lnSpc>
                <a:spcPct val="90000"/>
              </a:lnSpc>
            </a:pPr>
            <a:r>
              <a:rPr lang="en-US" dirty="0"/>
              <a:t>The Large </a:t>
            </a:r>
            <a:r>
              <a:rPr lang="en-US" dirty="0" err="1"/>
              <a:t>Hadron</a:t>
            </a:r>
            <a:r>
              <a:rPr lang="en-US" dirty="0"/>
              <a:t> Collider near Geneva, Switzerland</a:t>
            </a:r>
            <a:r>
              <a:rPr lang="en-US" dirty="0" smtClean="0"/>
              <a:t>, produces </a:t>
            </a:r>
            <a:r>
              <a:rPr lang="en-US" dirty="0"/>
              <a:t>about 15 </a:t>
            </a:r>
            <a:r>
              <a:rPr lang="en-US" dirty="0" err="1"/>
              <a:t>petabytes</a:t>
            </a:r>
            <a:r>
              <a:rPr lang="en-US" dirty="0"/>
              <a:t> of data per year.</a:t>
            </a:r>
          </a:p>
          <a:p>
            <a:pPr>
              <a:lnSpc>
                <a:spcPct val="90000"/>
              </a:lnSpc>
            </a:pP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 PB= 1000 terabytes, or 1,000,000 gigabytes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56E68-4807-4F46-8C03-37AF14F707E0}" type="slidenum">
              <a:rPr lang="en-CA"/>
              <a:pPr/>
              <a:t>30</a:t>
            </a:fld>
            <a:endParaRPr lang="en-CA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Parallelism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endParaRPr lang="en-GB" dirty="0"/>
          </a:p>
          <a:p>
            <a:pPr>
              <a:lnSpc>
                <a:spcPct val="84000"/>
              </a:lnSpc>
            </a:pPr>
            <a:r>
              <a:rPr lang="en-GB" dirty="0"/>
              <a:t>map() functions run in parallel, creating different intermediate values from different input data sets</a:t>
            </a:r>
          </a:p>
          <a:p>
            <a:pPr>
              <a:lnSpc>
                <a:spcPct val="84000"/>
              </a:lnSpc>
            </a:pPr>
            <a:r>
              <a:rPr lang="en-GB" dirty="0"/>
              <a:t>reduce() functions also run in parallel, each working on a different output key</a:t>
            </a:r>
          </a:p>
          <a:p>
            <a:pPr>
              <a:lnSpc>
                <a:spcPct val="84000"/>
              </a:lnSpc>
            </a:pPr>
            <a:r>
              <a:rPr lang="en-GB" dirty="0"/>
              <a:t>All values are processed </a:t>
            </a:r>
            <a:r>
              <a:rPr lang="en-GB" i="1" dirty="0"/>
              <a:t>independently</a:t>
            </a:r>
          </a:p>
          <a:p>
            <a:pPr>
              <a:lnSpc>
                <a:spcPct val="84000"/>
              </a:lnSpc>
            </a:pPr>
            <a:r>
              <a:rPr lang="en-GB" dirty="0"/>
              <a:t>Bottleneck: reduce phase can’t start until map phase is completely finished.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D07C-B78E-E348-88D8-45F28F66D508}" type="slidenum">
              <a:rPr lang="en-CA"/>
              <a:pPr/>
              <a:t>31</a:t>
            </a:fld>
            <a:endParaRPr lang="en-CA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Data flow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3200400"/>
          </a:xfrm>
        </p:spPr>
        <p:txBody>
          <a:bodyPr/>
          <a:lstStyle/>
          <a:p>
            <a:pPr marL="457200" indent="-457200">
              <a:lnSpc>
                <a:spcPct val="84000"/>
              </a:lnSpc>
              <a:buFontTx/>
              <a:buAutoNum type="arabicPeriod"/>
            </a:pPr>
            <a:r>
              <a:rPr lang="en-GB" sz="1800"/>
              <a:t>Mappers read from HDFS (Hadoop Distributed File System) </a:t>
            </a:r>
          </a:p>
          <a:p>
            <a:pPr marL="457200" indent="-457200">
              <a:lnSpc>
                <a:spcPct val="84000"/>
              </a:lnSpc>
              <a:buFontTx/>
              <a:buAutoNum type="arabicPeriod"/>
            </a:pPr>
            <a:r>
              <a:rPr lang="en-GB" sz="1800"/>
              <a:t>Map output is partitioned by key and sent to Reducers</a:t>
            </a:r>
          </a:p>
          <a:p>
            <a:pPr marL="457200" indent="-457200">
              <a:lnSpc>
                <a:spcPct val="84000"/>
              </a:lnSpc>
              <a:buFontTx/>
              <a:buAutoNum type="arabicPeriod"/>
            </a:pPr>
            <a:r>
              <a:rPr lang="en-GB" sz="1800"/>
              <a:t>Reducers sort input by key</a:t>
            </a:r>
          </a:p>
          <a:p>
            <a:pPr marL="457200" indent="-457200">
              <a:lnSpc>
                <a:spcPct val="84000"/>
              </a:lnSpc>
              <a:buFontTx/>
              <a:buAutoNum type="arabicPeriod"/>
            </a:pPr>
            <a:r>
              <a:rPr lang="en-GB" sz="1800"/>
              <a:t>Reduce output is written to HDFS</a:t>
            </a:r>
          </a:p>
          <a:p>
            <a:pPr marL="457200" indent="-457200">
              <a:lnSpc>
                <a:spcPct val="90000"/>
              </a:lnSpc>
            </a:pPr>
            <a:endParaRPr lang="en-US" sz="1800"/>
          </a:p>
          <a:p>
            <a:pPr marL="457200" indent="-457200">
              <a:lnSpc>
                <a:spcPct val="90000"/>
              </a:lnSpc>
            </a:pPr>
            <a:r>
              <a:rPr lang="en-US" sz="1800"/>
              <a:t>Input, final output are stored on a distributed file system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1600"/>
              <a:t>Scheduler tries to schedule map tasks “close” to physical storage location of input data</a:t>
            </a:r>
          </a:p>
          <a:p>
            <a:pPr marL="457200" indent="-457200">
              <a:lnSpc>
                <a:spcPct val="90000"/>
              </a:lnSpc>
            </a:pPr>
            <a:r>
              <a:rPr lang="en-US" sz="1800"/>
              <a:t>Intermediate results are stored on local FS of map and reduce workers</a:t>
            </a:r>
          </a:p>
          <a:p>
            <a:pPr marL="457200" indent="-457200">
              <a:lnSpc>
                <a:spcPct val="90000"/>
              </a:lnSpc>
            </a:pPr>
            <a:r>
              <a:rPr lang="en-US" sz="1800"/>
              <a:t>Output is often input to another map/reduce task</a:t>
            </a:r>
          </a:p>
          <a:p>
            <a:pPr marL="457200" indent="-457200">
              <a:lnSpc>
                <a:spcPct val="90000"/>
              </a:lnSpc>
            </a:pPr>
            <a:endParaRPr lang="en-US" sz="1800"/>
          </a:p>
        </p:txBody>
      </p:sp>
      <p:pic>
        <p:nvPicPr>
          <p:cNvPr id="275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267200"/>
            <a:ext cx="54800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2A27-4F0B-E141-9ED2-3234B4ADA974}" type="slidenum">
              <a:rPr lang="en-CA"/>
              <a:pPr/>
              <a:t>32</a:t>
            </a:fld>
            <a:endParaRPr lang="en-CA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Combiner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counts at </a:t>
            </a:r>
            <a:r>
              <a:rPr lang="en-US" dirty="0" err="1"/>
              <a:t>Mapper</a:t>
            </a:r>
            <a:r>
              <a:rPr lang="en-US" dirty="0"/>
              <a:t> before sending to Reducer.</a:t>
            </a:r>
          </a:p>
          <a:p>
            <a:pPr lvl="1"/>
            <a:r>
              <a:rPr lang="en-US" dirty="0"/>
              <a:t>Word count is 6 minutes with combiners and 14 without.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 err="1"/>
              <a:t>Mapper</a:t>
            </a:r>
            <a:r>
              <a:rPr lang="en-US" dirty="0"/>
              <a:t> caches output and periodically calls Combiner</a:t>
            </a:r>
          </a:p>
          <a:p>
            <a:pPr lvl="1"/>
            <a:r>
              <a:rPr lang="en-US" dirty="0"/>
              <a:t>Input to Combine may be from Map or Combine</a:t>
            </a:r>
          </a:p>
          <a:p>
            <a:pPr lvl="1"/>
            <a:r>
              <a:rPr lang="en-US" dirty="0"/>
              <a:t>Combiner uses interface as Reducer</a:t>
            </a:r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6629400" cy="1704975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60198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+mn-lt"/>
                <a:sym typeface="Wingdings" charset="2"/>
              </a:rPr>
              <a:t>(“the”, &lt;1,  1, 1&gt;)</a:t>
            </a:r>
            <a:r>
              <a:rPr lang="en-US" sz="2400" dirty="0" smtClean="0">
                <a:latin typeface="+mn-lt"/>
                <a:sym typeface="Wingdings" charset="2"/>
              </a:rPr>
              <a:t>      </a:t>
            </a:r>
            <a:r>
              <a:rPr lang="en-US" sz="2400" dirty="0" err="1" smtClean="0">
                <a:latin typeface="+mn-lt"/>
                <a:sym typeface="Wingdings"/>
              </a:rPr>
              <a:t></a:t>
            </a:r>
            <a:r>
              <a:rPr lang="en-US" sz="2400" dirty="0" smtClean="0">
                <a:latin typeface="+mn-lt"/>
                <a:sym typeface="Wingdings"/>
              </a:rPr>
              <a:t>   </a:t>
            </a:r>
            <a:r>
              <a:rPr lang="en-US" sz="2400" dirty="0" smtClean="0">
                <a:latin typeface="+mn-lt"/>
                <a:sym typeface="Wingdings" charset="2"/>
              </a:rPr>
              <a:t> </a:t>
            </a:r>
            <a:r>
              <a:rPr lang="en-US" sz="2400" dirty="0">
                <a:latin typeface="+mn-lt"/>
                <a:sym typeface="Wingdings" charset="2"/>
              </a:rPr>
              <a:t>&lt;“the”, 3&gt;</a:t>
            </a:r>
            <a:r>
              <a:rPr lang="en-US" sz="2400" dirty="0" smtClean="0">
                <a:latin typeface="+mn-lt"/>
                <a:sym typeface="Wingdings" charset="2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623E-9B9A-FA41-97E6-CFEBB5D0985E}" type="slidenum">
              <a:rPr lang="en-CA"/>
              <a:pPr/>
              <a:t>33</a:t>
            </a:fld>
            <a:endParaRPr lang="en-CA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oordination</a:t>
            </a:r>
            <a:endParaRPr lang="en-US" sz="2800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724400" cy="5638800"/>
          </a:xfrm>
        </p:spPr>
        <p:txBody>
          <a:bodyPr/>
          <a:lstStyle/>
          <a:p>
            <a:r>
              <a:rPr lang="en-US" dirty="0"/>
              <a:t>Master data structures</a:t>
            </a:r>
          </a:p>
          <a:p>
            <a:pPr lvl="1"/>
            <a:r>
              <a:rPr lang="en-US" dirty="0"/>
              <a:t>Task status: (idle, in-progress, completed)</a:t>
            </a:r>
          </a:p>
          <a:p>
            <a:pPr lvl="1"/>
            <a:r>
              <a:rPr lang="en-US" dirty="0"/>
              <a:t>Idle tasks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R intermediate files, one for each reducer</a:t>
            </a:r>
          </a:p>
          <a:p>
            <a:pPr lvl="1"/>
            <a:r>
              <a:rPr lang="en-US" dirty="0"/>
              <a:t>Master pushes this info to reducers</a:t>
            </a:r>
          </a:p>
          <a:p>
            <a:r>
              <a:rPr lang="en-US" dirty="0"/>
              <a:t>Master pings workers periodically to detect failures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181600" y="3352800"/>
            <a:ext cx="3657600" cy="3308350"/>
            <a:chOff x="1248" y="864"/>
            <a:chExt cx="2928" cy="285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04" y="864"/>
              <a:ext cx="91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Verdana" charset="0"/>
                </a:rPr>
                <a:t>User</a:t>
              </a:r>
            </a:p>
            <a:p>
              <a:pPr eaLnBrk="0" hangingPunct="0"/>
              <a:r>
                <a:rPr lang="en-US" dirty="0">
                  <a:latin typeface="Verdana" charset="0"/>
                </a:rPr>
                <a:t>Program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248" y="1200"/>
              <a:ext cx="2928" cy="2496"/>
              <a:chOff x="1248" y="1200"/>
              <a:chExt cx="2928" cy="2496"/>
            </a:xfrm>
          </p:grpSpPr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Verdana" charset="0"/>
                  </a:rPr>
                  <a:t>Worker</a:t>
                </a:r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Verdana" charset="0"/>
                  </a:rPr>
                  <a:t>Worker</a:t>
                </a:r>
              </a:p>
            </p:txBody>
          </p:sp>
          <p:grpSp>
            <p:nvGrpSpPr>
              <p:cNvPr id="38" name="Group 8"/>
              <p:cNvGrpSpPr>
                <a:grpSpLocks/>
              </p:cNvGrpSpPr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sp>
              <p:nvSpPr>
                <p:cNvPr id="39" name="Oval 9"/>
                <p:cNvSpPr>
                  <a:spLocks noChangeArrowheads="1"/>
                </p:cNvSpPr>
                <p:nvPr/>
              </p:nvSpPr>
              <p:spPr bwMode="auto">
                <a:xfrm>
                  <a:off x="2448" y="1728"/>
                  <a:ext cx="624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Verdana" charset="0"/>
                    </a:rPr>
                    <a:t>Master</a:t>
                  </a:r>
                </a:p>
              </p:txBody>
            </p:sp>
            <p:grpSp>
              <p:nvGrpSpPr>
                <p:cNvPr id="40" name="Group 10"/>
                <p:cNvGrpSpPr>
                  <a:grpSpLocks/>
                </p:cNvGrpSpPr>
                <p:nvPr/>
              </p:nvGrpSpPr>
              <p:grpSpPr bwMode="auto">
                <a:xfrm>
                  <a:off x="1248" y="1200"/>
                  <a:ext cx="2592" cy="2496"/>
                  <a:chOff x="1248" y="1200"/>
                  <a:chExt cx="2592" cy="2496"/>
                </a:xfrm>
              </p:grpSpPr>
              <p:grpSp>
                <p:nvGrpSpPr>
                  <p:cNvPr id="4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48" y="2352"/>
                    <a:ext cx="624" cy="1344"/>
                    <a:chOff x="1248" y="2352"/>
                    <a:chExt cx="624" cy="1344"/>
                  </a:xfrm>
                </p:grpSpPr>
                <p:sp>
                  <p:nvSpPr>
                    <p:cNvPr id="49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352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  <p:sp>
                  <p:nvSpPr>
                    <p:cNvPr id="50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880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  <p:sp>
                  <p:nvSpPr>
                    <p:cNvPr id="51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3408"/>
                      <a:ext cx="624" cy="28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eaLnBrk="0" hangingPunct="0"/>
                      <a:r>
                        <a:rPr lang="en-US">
                          <a:latin typeface="Verdana" charset="0"/>
                        </a:rPr>
                        <a:t>Worker</a:t>
                      </a:r>
                    </a:p>
                  </p:txBody>
                </p:sp>
              </p:grpSp>
              <p:grpSp>
                <p:nvGrpSpPr>
                  <p:cNvPr id="4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36" y="1200"/>
                    <a:ext cx="2304" cy="1296"/>
                    <a:chOff x="1536" y="1200"/>
                    <a:chExt cx="2304" cy="1296"/>
                  </a:xfrm>
                </p:grpSpPr>
                <p:sp>
                  <p:nvSpPr>
                    <p:cNvPr id="43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296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36" y="1200"/>
                      <a:ext cx="864" cy="115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1200"/>
                      <a:ext cx="672" cy="12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28" y="1436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  <p:sp>
                  <p:nvSpPr>
                    <p:cNvPr id="4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84" y="1396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  <p:sp>
                  <p:nvSpPr>
                    <p:cNvPr id="48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3" y="1388"/>
                      <a:ext cx="428" cy="26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algn="l" eaLnBrk="0" hangingPunct="0"/>
                      <a:r>
                        <a:rPr lang="en-US">
                          <a:latin typeface="Verdana" charset="0"/>
                        </a:rPr>
                        <a:t>fork</a:t>
                      </a:r>
                    </a:p>
                  </p:txBody>
                </p:sp>
              </p:grpSp>
            </p:grpSp>
          </p:grp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728" y="1868"/>
              <a:ext cx="2184" cy="676"/>
              <a:chOff x="1728" y="1868"/>
              <a:chExt cx="2184" cy="676"/>
            </a:xfrm>
          </p:grpSpPr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H="1">
                <a:off x="1824" y="1920"/>
                <a:ext cx="62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5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25"/>
              <p:cNvSpPr txBox="1">
                <a:spLocks noChangeArrowheads="1"/>
              </p:cNvSpPr>
              <p:nvPr/>
            </p:nvSpPr>
            <p:spPr bwMode="auto">
              <a:xfrm>
                <a:off x="1728" y="1868"/>
                <a:ext cx="599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assign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map</a:t>
                </a:r>
              </a:p>
            </p:txBody>
          </p:sp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3281" y="1937"/>
                <a:ext cx="631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assign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reduce</a:t>
                </a: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1872" y="2352"/>
              <a:ext cx="1008" cy="1344"/>
              <a:chOff x="1872" y="2352"/>
              <a:chExt cx="1008" cy="1344"/>
            </a:xfrm>
          </p:grpSpPr>
          <p:grpSp>
            <p:nvGrpSpPr>
              <p:cNvPr id="19" name="Group 28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288"/>
                <a:chOff x="2640" y="2160"/>
                <a:chExt cx="288" cy="288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1"/>
              <p:cNvGrpSpPr>
                <a:grpSpLocks/>
              </p:cNvGrpSpPr>
              <p:nvPr/>
            </p:nvGrpSpPr>
            <p:grpSpPr bwMode="auto">
              <a:xfrm>
                <a:off x="2592" y="2880"/>
                <a:ext cx="288" cy="288"/>
                <a:chOff x="2640" y="2160"/>
                <a:chExt cx="288" cy="288"/>
              </a:xfrm>
            </p:grpSpPr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33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4"/>
              <p:cNvGrpSpPr>
                <a:grpSpLocks/>
              </p:cNvGrpSpPr>
              <p:nvPr/>
            </p:nvGrpSpPr>
            <p:grpSpPr bwMode="auto">
              <a:xfrm>
                <a:off x="2592" y="3408"/>
                <a:ext cx="288" cy="288"/>
                <a:chOff x="2640" y="2160"/>
                <a:chExt cx="288" cy="288"/>
              </a:xfrm>
            </p:grpSpPr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36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44" cy="288"/>
                </a:xfrm>
                <a:prstGeom prst="rect">
                  <a:avLst/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38"/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39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1971" y="2663"/>
                <a:ext cx="506" cy="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r>
                  <a:rPr lang="en-US">
                    <a:latin typeface="Verdana" charset="0"/>
                  </a:rPr>
                  <a:t>local</a:t>
                </a:r>
              </a:p>
              <a:p>
                <a:pPr algn="l" eaLnBrk="0" hangingPunct="0"/>
                <a:r>
                  <a:rPr lang="en-US">
                    <a:latin typeface="Verdana" charset="0"/>
                  </a:rPr>
                  <a:t>write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2880" y="2496"/>
              <a:ext cx="729" cy="1224"/>
              <a:chOff x="2880" y="2496"/>
              <a:chExt cx="729" cy="1224"/>
            </a:xfrm>
          </p:grpSpPr>
          <p:sp>
            <p:nvSpPr>
              <p:cNvPr id="12" name="Line 42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43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67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44"/>
              <p:cNvSpPr>
                <a:spLocks noChangeShapeType="1"/>
              </p:cNvSpPr>
              <p:nvPr/>
            </p:nvSpPr>
            <p:spPr bwMode="auto">
              <a:xfrm flipV="1">
                <a:off x="2880" y="2688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67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46"/>
              <p:cNvSpPr>
                <a:spLocks noChangeShapeType="1"/>
              </p:cNvSpPr>
              <p:nvPr/>
            </p:nvSpPr>
            <p:spPr bwMode="auto">
              <a:xfrm flipV="1">
                <a:off x="2880" y="2736"/>
                <a:ext cx="67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48"/>
              <p:cNvSpPr txBox="1">
                <a:spLocks noChangeArrowheads="1"/>
              </p:cNvSpPr>
              <p:nvPr/>
            </p:nvSpPr>
            <p:spPr bwMode="auto">
              <a:xfrm>
                <a:off x="2977" y="3457"/>
                <a:ext cx="632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l" eaLnBrk="0" hangingPunct="0"/>
                <a:endParaRPr lang="en-US">
                  <a:latin typeface="Verdana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D65B-C96D-7849-BAA0-92E35A5A7AAA}" type="slidenum">
              <a:rPr lang="en-CA"/>
              <a:pPr/>
              <a:t>34</a:t>
            </a:fld>
            <a:endParaRPr lang="en-CA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How many Map and Reduce jobs?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 map tasks, R reduce tasks</a:t>
            </a:r>
          </a:p>
          <a:p>
            <a:r>
              <a:rPr lang="en-US" dirty="0"/>
              <a:t>Rule of thumb:</a:t>
            </a:r>
          </a:p>
          <a:p>
            <a:pPr lvl="1"/>
            <a:r>
              <a:rPr lang="en-US" smtClean="0"/>
              <a:t>One </a:t>
            </a:r>
            <a:r>
              <a:rPr lang="en-US" dirty="0"/>
              <a:t>DFS chunk per map is common</a:t>
            </a:r>
          </a:p>
          <a:p>
            <a:pPr lvl="1"/>
            <a:r>
              <a:rPr lang="en-US" dirty="0"/>
              <a:t>Improves dynamic load balancing and speeds recovery from worker failure</a:t>
            </a:r>
          </a:p>
          <a:p>
            <a:r>
              <a:rPr lang="en-US" dirty="0"/>
              <a:t>Usually R is smaller than M, because output is spread across R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9562-42D6-B643-83CC-C7D36DBAA02C}" type="slidenum">
              <a:rPr lang="en-CA"/>
              <a:pPr/>
              <a:t>35</a:t>
            </a:fld>
            <a:endParaRPr lang="en-CA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Hadoop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An open-source implementation of MapReduce in Java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Uses HDFS for stable storage</a:t>
            </a:r>
          </a:p>
          <a:p>
            <a:pPr>
              <a:lnSpc>
                <a:spcPct val="90000"/>
              </a:lnSpc>
            </a:pPr>
            <a:r>
              <a:rPr lang="en-US" sz="2000"/>
              <a:t>Yahoo!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Webmap application uses Hadoop to create a database of information on all known web pages</a:t>
            </a:r>
          </a:p>
          <a:p>
            <a:pPr>
              <a:lnSpc>
                <a:spcPct val="90000"/>
              </a:lnSpc>
            </a:pPr>
            <a:r>
              <a:rPr lang="en-US" sz="2000"/>
              <a:t>Facebook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Hive data center uses Hadoop to provide business statistics to application developers and advertisers</a:t>
            </a:r>
          </a:p>
          <a:p>
            <a:pPr>
              <a:lnSpc>
                <a:spcPct val="80000"/>
              </a:lnSpc>
            </a:pPr>
            <a:r>
              <a:rPr lang="en-US" sz="2000"/>
              <a:t>In research:</a:t>
            </a:r>
          </a:p>
          <a:p>
            <a:pPr lvl="1">
              <a:lnSpc>
                <a:spcPct val="80000"/>
              </a:lnSpc>
            </a:pPr>
            <a:r>
              <a:rPr lang="en-US"/>
              <a:t>Astronomical image analysis (Washington)</a:t>
            </a:r>
          </a:p>
          <a:p>
            <a:pPr lvl="1">
              <a:lnSpc>
                <a:spcPct val="80000"/>
              </a:lnSpc>
            </a:pPr>
            <a:r>
              <a:rPr lang="en-US"/>
              <a:t>Bioinformatics (Maryland)</a:t>
            </a:r>
          </a:p>
          <a:p>
            <a:pPr lvl="1">
              <a:lnSpc>
                <a:spcPct val="80000"/>
              </a:lnSpc>
            </a:pPr>
            <a:r>
              <a:rPr lang="en-US"/>
              <a:t>Analyzing Wikipedia conflicts (PARC)</a:t>
            </a:r>
          </a:p>
          <a:p>
            <a:pPr lvl="1">
              <a:lnSpc>
                <a:spcPct val="80000"/>
              </a:lnSpc>
            </a:pPr>
            <a:r>
              <a:rPr lang="en-US"/>
              <a:t>Natural language processing (CMU) </a:t>
            </a:r>
          </a:p>
          <a:p>
            <a:pPr lvl="1">
              <a:lnSpc>
                <a:spcPct val="80000"/>
              </a:lnSpc>
            </a:pPr>
            <a:r>
              <a:rPr lang="en-US"/>
              <a:t>Particle physics (Nebraska)</a:t>
            </a:r>
          </a:p>
          <a:p>
            <a:pPr lvl="1">
              <a:lnSpc>
                <a:spcPct val="80000"/>
              </a:lnSpc>
            </a:pPr>
            <a:r>
              <a:rPr lang="en-US"/>
              <a:t>Ocean climate simulation (Washington)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http://lucene.apache.org/hadoop/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6" name="Picture 5" descr="hadd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"/>
            <a:ext cx="2476500" cy="584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F2F1-2A5F-CD44-BD50-1D5847140671}" type="slidenum">
              <a:rPr lang="en-CA"/>
              <a:pPr/>
              <a:t>36</a:t>
            </a:fld>
            <a:endParaRPr lang="en-CA" dirty="0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Hadoop component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Distributed file system (HDFS)</a:t>
            </a:r>
          </a:p>
          <a:p>
            <a:pPr lvl="1"/>
            <a:r>
              <a:rPr lang="en-US" dirty="0"/>
              <a:t>Single namespace for entire cluster</a:t>
            </a:r>
          </a:p>
          <a:p>
            <a:pPr lvl="1"/>
            <a:r>
              <a:rPr lang="en-US" dirty="0"/>
              <a:t>Replicates data 3x for fault-tolerance</a:t>
            </a:r>
          </a:p>
          <a:p>
            <a:endParaRPr lang="en-US" dirty="0"/>
          </a:p>
          <a:p>
            <a:r>
              <a:rPr lang="en-US" b="1" dirty="0" err="1"/>
              <a:t>MapReduce</a:t>
            </a:r>
            <a:r>
              <a:rPr lang="en-US" b="1" dirty="0"/>
              <a:t> framework</a:t>
            </a:r>
          </a:p>
          <a:p>
            <a:pPr lvl="1"/>
            <a:r>
              <a:rPr lang="en-US" dirty="0"/>
              <a:t>Executes user jobs specified as “map” and “reduce” functions</a:t>
            </a:r>
          </a:p>
          <a:p>
            <a:pPr lvl="1"/>
            <a:r>
              <a:rPr lang="en-US" dirty="0"/>
              <a:t>Manages work distribution &amp; fault-</a:t>
            </a:r>
            <a:r>
              <a:rPr lang="en-US" dirty="0" smtClean="0"/>
              <a:t>tolerance</a:t>
            </a:r>
          </a:p>
          <a:p>
            <a:pPr lvl="1"/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“In pioneer days they used oxen for heavy pulling, and when one ox couldn’t budge a log, they didn’t try to grow a larger ox. We shouldn’t be trying for bigger computers, but for more systems of computers.” 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      —Grace Hopper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hadd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"/>
            <a:ext cx="2476500" cy="584282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600"/>
            <a:ext cx="1866900" cy="2805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1B8C-10BD-9B4E-835B-5FDEF55FD5B0}" type="slidenum">
              <a:rPr lang="en-CA"/>
              <a:pPr/>
              <a:t>37</a:t>
            </a:fld>
            <a:endParaRPr lang="en-CA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HDFS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953000" cy="4572000"/>
          </a:xfrm>
        </p:spPr>
        <p:txBody>
          <a:bodyPr/>
          <a:lstStyle/>
          <a:p>
            <a:r>
              <a:rPr lang="en-US" dirty="0" smtClean="0"/>
              <a:t>Two types nodes: name nodes and data nodes</a:t>
            </a:r>
          </a:p>
          <a:p>
            <a:r>
              <a:rPr lang="en-US" dirty="0"/>
              <a:t>Single </a:t>
            </a:r>
            <a:r>
              <a:rPr lang="en-US" i="1" dirty="0"/>
              <a:t>name node </a:t>
            </a:r>
            <a:r>
              <a:rPr lang="en-US" dirty="0"/>
              <a:t>stores metadata (file names, block locations,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Files </a:t>
            </a:r>
            <a:r>
              <a:rPr lang="en-US" dirty="0"/>
              <a:t>split into 128MB </a:t>
            </a:r>
            <a:r>
              <a:rPr lang="en-US" i="1" dirty="0"/>
              <a:t>blocks</a:t>
            </a:r>
          </a:p>
          <a:p>
            <a:r>
              <a:rPr lang="en-US" dirty="0" smtClean="0"/>
              <a:t>Blocks replicated across several </a:t>
            </a:r>
            <a:r>
              <a:rPr lang="en-US" i="1" dirty="0" smtClean="0"/>
              <a:t>data nodes</a:t>
            </a:r>
            <a:r>
              <a:rPr lang="en-US" dirty="0" smtClean="0"/>
              <a:t> (usually 3)</a:t>
            </a:r>
            <a:endParaRPr lang="en-US" i="1" dirty="0" smtClean="0"/>
          </a:p>
          <a:p>
            <a:r>
              <a:rPr lang="en-US" dirty="0" smtClean="0"/>
              <a:t>Optimized </a:t>
            </a:r>
            <a:r>
              <a:rPr lang="en-US" dirty="0"/>
              <a:t>for large files, sequential reads</a:t>
            </a:r>
          </a:p>
          <a:p>
            <a:r>
              <a:rPr lang="en-US" dirty="0"/>
              <a:t>Files are append-only</a:t>
            </a:r>
          </a:p>
          <a:p>
            <a:endParaRPr lang="en-US" dirty="0"/>
          </a:p>
        </p:txBody>
      </p:sp>
      <p:sp>
        <p:nvSpPr>
          <p:cNvPr id="80" name="Cloud Callout 79"/>
          <p:cNvSpPr/>
          <p:nvPr/>
        </p:nvSpPr>
        <p:spPr>
          <a:xfrm rot="5582684">
            <a:off x="7614443" y="2170907"/>
            <a:ext cx="1325563" cy="857250"/>
          </a:xfrm>
          <a:prstGeom prst="cloudCallout">
            <a:avLst>
              <a:gd name="adj1" fmla="val -15973"/>
              <a:gd name="adj2" fmla="val 95905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9370" dist="20320" dir="20100000">
              <a:srgbClr val="000000">
                <a:alpha val="38000"/>
              </a:srgb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pic>
        <p:nvPicPr>
          <p:cNvPr id="293893" name="Picture 91" descr="j043163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0025" y="2286000"/>
            <a:ext cx="99853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3894" name="Group 10"/>
          <p:cNvGrpSpPr>
            <a:grpSpLocks/>
          </p:cNvGrpSpPr>
          <p:nvPr/>
        </p:nvGrpSpPr>
        <p:grpSpPr bwMode="auto">
          <a:xfrm>
            <a:off x="7848600" y="4051300"/>
            <a:ext cx="762000" cy="679450"/>
            <a:chOff x="7391400" y="3581400"/>
            <a:chExt cx="1258782" cy="1158425"/>
          </a:xfrm>
        </p:grpSpPr>
        <p:pic>
          <p:nvPicPr>
            <p:cNvPr id="293895" name="Picture 93" descr="j0431637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Can 12"/>
            <p:cNvSpPr/>
            <p:nvPr/>
          </p:nvSpPr>
          <p:spPr bwMode="auto">
            <a:xfrm>
              <a:off x="8065374" y="4279703"/>
              <a:ext cx="430084" cy="414111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000">
                <a:solidFill>
                  <a:srgbClr val="FFFFFF"/>
                </a:solidFill>
                <a:latin typeface="Comic Sans MS" charset="0"/>
                <a:ea typeface="MS PGothic" pitchFamily="34" charset="-128"/>
                <a:cs typeface="MS PGothic" pitchFamily="34" charset="-128"/>
              </a:endParaRPr>
            </a:p>
          </p:txBody>
        </p:sp>
      </p:grpSp>
      <p:grpSp>
        <p:nvGrpSpPr>
          <p:cNvPr id="293897" name="Group 16"/>
          <p:cNvGrpSpPr>
            <a:grpSpLocks/>
          </p:cNvGrpSpPr>
          <p:nvPr/>
        </p:nvGrpSpPr>
        <p:grpSpPr bwMode="auto">
          <a:xfrm>
            <a:off x="7086600" y="4038600"/>
            <a:ext cx="762000" cy="679450"/>
            <a:chOff x="7391400" y="3581400"/>
            <a:chExt cx="1258782" cy="1158425"/>
          </a:xfrm>
        </p:grpSpPr>
        <p:pic>
          <p:nvPicPr>
            <p:cNvPr id="293898" name="Picture 93" descr="j0431637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Can 18"/>
            <p:cNvSpPr/>
            <p:nvPr/>
          </p:nvSpPr>
          <p:spPr bwMode="auto">
            <a:xfrm>
              <a:off x="8065374" y="4279703"/>
              <a:ext cx="430084" cy="414111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000">
                <a:solidFill>
                  <a:srgbClr val="FFFFFF"/>
                </a:solidFill>
                <a:latin typeface="Comic Sans MS" charset="0"/>
                <a:ea typeface="MS PGothic" pitchFamily="34" charset="-128"/>
                <a:cs typeface="MS PGothic" pitchFamily="34" charset="-128"/>
              </a:endParaRPr>
            </a:p>
          </p:txBody>
        </p:sp>
      </p:grpSp>
      <p:grpSp>
        <p:nvGrpSpPr>
          <p:cNvPr id="293900" name="Group 19"/>
          <p:cNvGrpSpPr>
            <a:grpSpLocks/>
          </p:cNvGrpSpPr>
          <p:nvPr/>
        </p:nvGrpSpPr>
        <p:grpSpPr bwMode="auto">
          <a:xfrm>
            <a:off x="6324600" y="4044950"/>
            <a:ext cx="762000" cy="679450"/>
            <a:chOff x="7391400" y="3581400"/>
            <a:chExt cx="1258782" cy="1158425"/>
          </a:xfrm>
        </p:grpSpPr>
        <p:pic>
          <p:nvPicPr>
            <p:cNvPr id="293901" name="Picture 93" descr="j0431637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Can 21"/>
            <p:cNvSpPr/>
            <p:nvPr/>
          </p:nvSpPr>
          <p:spPr bwMode="auto">
            <a:xfrm>
              <a:off x="8065374" y="4279703"/>
              <a:ext cx="430084" cy="414111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000">
                <a:solidFill>
                  <a:srgbClr val="FFFFFF"/>
                </a:solidFill>
                <a:latin typeface="Comic Sans MS" charset="0"/>
                <a:ea typeface="MS PGothic" pitchFamily="34" charset="-128"/>
                <a:cs typeface="MS PGothic" pitchFamily="34" charset="-128"/>
              </a:endParaRPr>
            </a:p>
          </p:txBody>
        </p:sp>
      </p:grpSp>
      <p:grpSp>
        <p:nvGrpSpPr>
          <p:cNvPr id="293903" name="Group 22"/>
          <p:cNvGrpSpPr>
            <a:grpSpLocks/>
          </p:cNvGrpSpPr>
          <p:nvPr/>
        </p:nvGrpSpPr>
        <p:grpSpPr bwMode="auto">
          <a:xfrm>
            <a:off x="5562600" y="4038600"/>
            <a:ext cx="762000" cy="679450"/>
            <a:chOff x="7391400" y="3581400"/>
            <a:chExt cx="1258782" cy="1158425"/>
          </a:xfrm>
        </p:grpSpPr>
        <p:pic>
          <p:nvPicPr>
            <p:cNvPr id="293904" name="Picture 93" descr="j0431637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Can 24"/>
            <p:cNvSpPr/>
            <p:nvPr/>
          </p:nvSpPr>
          <p:spPr bwMode="auto">
            <a:xfrm>
              <a:off x="8065374" y="4279703"/>
              <a:ext cx="430084" cy="414111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000">
                <a:solidFill>
                  <a:srgbClr val="FFFFFF"/>
                </a:solidFill>
                <a:latin typeface="Comic Sans MS" charset="0"/>
                <a:ea typeface="MS PGothic" pitchFamily="34" charset="-128"/>
                <a:cs typeface="MS PGothic" pitchFamily="34" charset="-128"/>
              </a:endParaRPr>
            </a:p>
          </p:txBody>
        </p:sp>
      </p:grpSp>
      <p:sp>
        <p:nvSpPr>
          <p:cNvPr id="293906" name="TextBox 25"/>
          <p:cNvSpPr txBox="1">
            <a:spLocks noChangeArrowheads="1"/>
          </p:cNvSpPr>
          <p:nvPr/>
        </p:nvSpPr>
        <p:spPr bwMode="auto">
          <a:xfrm>
            <a:off x="6381750" y="1752600"/>
            <a:ext cx="1314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Namenode</a:t>
            </a:r>
          </a:p>
        </p:txBody>
      </p:sp>
      <p:sp>
        <p:nvSpPr>
          <p:cNvPr id="293907" name="TextBox 26"/>
          <p:cNvSpPr txBox="1">
            <a:spLocks noChangeArrowheads="1"/>
          </p:cNvSpPr>
          <p:nvPr/>
        </p:nvSpPr>
        <p:spPr bwMode="auto">
          <a:xfrm>
            <a:off x="6477000" y="5562600"/>
            <a:ext cx="130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charset="0"/>
                <a:ea typeface="MS PGothic" pitchFamily="34" charset="-128"/>
                <a:cs typeface="MS PGothic" pitchFamily="34" charset="-128"/>
              </a:rPr>
              <a:t>Datanodes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057900" y="3314700"/>
            <a:ext cx="685800" cy="6096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438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819900" y="3543300"/>
            <a:ext cx="685800" cy="1524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9000" y="3200400"/>
            <a:ext cx="838200" cy="762000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162925" y="228600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1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162925" y="2490788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2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162925" y="269716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3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62925" y="290195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91200" y="48244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791200" y="50403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91200" y="525780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4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553200" y="48244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553200" y="50403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1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553200" y="525780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3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315200" y="48244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15200" y="50403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4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315200" y="525780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3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077200" y="48244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3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077200" y="5040313"/>
            <a:ext cx="304800" cy="185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2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8077200" y="5257800"/>
            <a:ext cx="304800" cy="185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300">
                <a:solidFill>
                  <a:srgbClr val="000000"/>
                </a:solidFill>
                <a:latin typeface="Comic Sans MS" charset="0"/>
                <a:ea typeface="MS PGothic" pitchFamily="34" charset="-128"/>
                <a:cs typeface="MS PGothic" pitchFamily="34" charset="-128"/>
              </a:rPr>
              <a:t>4</a:t>
            </a:r>
          </a:p>
        </p:txBody>
      </p:sp>
      <p:sp>
        <p:nvSpPr>
          <p:cNvPr id="293928" name="TextBox 78"/>
          <p:cNvSpPr txBox="1">
            <a:spLocks noChangeArrowheads="1"/>
          </p:cNvSpPr>
          <p:nvPr/>
        </p:nvSpPr>
        <p:spPr bwMode="auto">
          <a:xfrm>
            <a:off x="8048625" y="2003425"/>
            <a:ext cx="573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charset="0"/>
                <a:ea typeface="MS PGothic" pitchFamily="34" charset="-128"/>
                <a:cs typeface="MS PGothic" pitchFamily="34" charset="-128"/>
              </a:rPr>
              <a:t>File1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909-CCF5-3744-BEB8-7669B499D91B}" type="slidenum">
              <a:rPr lang="en-CA"/>
              <a:pPr/>
              <a:t>38</a:t>
            </a:fld>
            <a:endParaRPr lang="en-CA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Mapreduce in Amazon elastic computing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What if you do not have many machines…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You can practice on one machine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You can run on </a:t>
            </a:r>
            <a:r>
              <a:rPr lang="en-US" sz="1600" dirty="0" err="1" smtClean="0"/>
              <a:t>amazon</a:t>
            </a:r>
            <a:r>
              <a:rPr lang="en-US" sz="1600" dirty="0" smtClean="0"/>
              <a:t> EC2 and S3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Cloud computing: refers to services by those companies that let </a:t>
            </a:r>
            <a:r>
              <a:rPr lang="en-US" sz="2000" u="sng" dirty="0"/>
              <a:t>external customers</a:t>
            </a:r>
            <a:r>
              <a:rPr lang="en-US" sz="2000" dirty="0"/>
              <a:t> rent computing cycles on their clusters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Amazon EC2: virtual machines at 10¢/hour, billed hourly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Amazon S3: storage at 15¢/GB/</a:t>
            </a:r>
            <a:r>
              <a:rPr lang="en-US" dirty="0" smtClean="0"/>
              <a:t>month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EC2 Provides a web-based interface and command-line tools for running </a:t>
            </a:r>
            <a:r>
              <a:rPr lang="en-US" sz="2000" dirty="0" err="1"/>
              <a:t>Hadoop</a:t>
            </a:r>
            <a:r>
              <a:rPr lang="en-US" sz="2000" dirty="0"/>
              <a:t> jobs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/>
              <a:t>Data stored in Amazon S3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/>
              <a:t>Monitors job and shuts down machines after </a:t>
            </a:r>
            <a:r>
              <a:rPr lang="en-US" sz="2000" dirty="0" smtClean="0"/>
              <a:t>use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Attractive </a:t>
            </a:r>
            <a:r>
              <a:rPr lang="en-US" sz="2000" dirty="0"/>
              <a:t>features: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Scale: up to 100’s of nodes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Fine-grained billing: pay only for what you use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Ease of use: sign up with credit card, get root access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0383-762D-E54F-8EE4-D5B80C0F1DA5}" type="slidenum">
              <a:rPr lang="en-CA"/>
              <a:pPr/>
              <a:t>39</a:t>
            </a:fld>
            <a:endParaRPr lang="en-CA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Takeaway messages</a:t>
            </a:r>
            <a:endParaRPr lang="en-US" sz="28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programming model hides the complexity of work distribution and fault tolerance</a:t>
            </a:r>
          </a:p>
          <a:p>
            <a:endParaRPr lang="en-US" sz="1600" dirty="0"/>
          </a:p>
          <a:p>
            <a:r>
              <a:rPr lang="en-US" dirty="0"/>
              <a:t>Principal design philosophies:</a:t>
            </a:r>
          </a:p>
          <a:p>
            <a:pPr lvl="1"/>
            <a:r>
              <a:rPr lang="en-US" i="1" dirty="0"/>
              <a:t>Make it scalable</a:t>
            </a:r>
            <a:r>
              <a:rPr lang="en-US" dirty="0"/>
              <a:t>, so you can throw hardware at problems</a:t>
            </a:r>
          </a:p>
          <a:p>
            <a:pPr lvl="1"/>
            <a:r>
              <a:rPr lang="en-US" i="1" dirty="0"/>
              <a:t>Make it cheap</a:t>
            </a:r>
            <a:r>
              <a:rPr lang="en-US" dirty="0"/>
              <a:t>, lowering hardware, programming and admin costs</a:t>
            </a:r>
          </a:p>
          <a:p>
            <a:endParaRPr lang="en-US" sz="1600" dirty="0"/>
          </a:p>
          <a:p>
            <a:r>
              <a:rPr lang="en-US" dirty="0" err="1"/>
              <a:t>MapReduce</a:t>
            </a:r>
            <a:r>
              <a:rPr lang="en-US" dirty="0"/>
              <a:t> is not suitable for all problems, but when it works, it may save you quite a bit of time</a:t>
            </a:r>
          </a:p>
          <a:p>
            <a:endParaRPr lang="en-US" sz="1600" dirty="0"/>
          </a:p>
          <a:p>
            <a:r>
              <a:rPr lang="en-US" dirty="0"/>
              <a:t>Cloud computing makes it straightforward to start using </a:t>
            </a:r>
            <a:r>
              <a:rPr lang="en-US" dirty="0" err="1"/>
              <a:t>Hadoop</a:t>
            </a:r>
            <a:r>
              <a:rPr lang="en-US" dirty="0"/>
              <a:t> (or other parallel software) at scale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3F84-986A-6247-BD05-8315ED14C19A}" type="slidenum">
              <a:rPr lang="en-CA"/>
              <a:pPr/>
              <a:t>4</a:t>
            </a:fld>
            <a:endParaRPr lang="en-CA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Map-reduce design goal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029200" cy="4800600"/>
          </a:xfrm>
        </p:spPr>
        <p:txBody>
          <a:bodyPr/>
          <a:lstStyle/>
          <a:p>
            <a:pPr marL="457200" indent="-457200">
              <a:buFont typeface="Comic Sans MS" charset="0"/>
              <a:buChar char="•"/>
            </a:pPr>
            <a:r>
              <a:rPr lang="en-US" b="1" dirty="0"/>
              <a:t>Scalability to large data volumes:</a:t>
            </a:r>
          </a:p>
          <a:p>
            <a:pPr marL="838200" lvl="1" indent="-381000"/>
            <a:r>
              <a:rPr lang="en-US" sz="2200" dirty="0"/>
              <a:t>1000’s of machines, 10,000’s of disks</a:t>
            </a:r>
            <a:endParaRPr lang="en-US" b="1" dirty="0"/>
          </a:p>
          <a:p>
            <a:pPr marL="457200" indent="-457200">
              <a:buFont typeface="Comic Sans MS" charset="0"/>
              <a:buChar char="•"/>
            </a:pPr>
            <a:r>
              <a:rPr lang="en-US" b="1" dirty="0"/>
              <a:t>Cost-efficiency:</a:t>
            </a:r>
          </a:p>
          <a:p>
            <a:pPr marL="838200" lvl="1" indent="-381000"/>
            <a:r>
              <a:rPr lang="en-US" sz="2200" dirty="0"/>
              <a:t>Commodity machines (cheap, but unreliable)</a:t>
            </a:r>
          </a:p>
          <a:p>
            <a:pPr marL="838200" lvl="1" indent="-381000"/>
            <a:r>
              <a:rPr lang="en-US" sz="2200" dirty="0"/>
              <a:t>Commodity network</a:t>
            </a:r>
          </a:p>
          <a:p>
            <a:pPr marL="838200" lvl="1" indent="-381000"/>
            <a:r>
              <a:rPr lang="en-US" sz="2200" dirty="0"/>
              <a:t>Automatic fault-tolerance (fewer administrators)</a:t>
            </a:r>
          </a:p>
          <a:p>
            <a:pPr marL="838200" lvl="1" indent="-381000"/>
            <a:r>
              <a:rPr lang="en-US" sz="2200" dirty="0"/>
              <a:t>Easy to use (fewer programmers</a:t>
            </a:r>
            <a:r>
              <a:rPr lang="en-US" sz="2200" dirty="0" smtClean="0"/>
              <a:t>)</a:t>
            </a:r>
          </a:p>
          <a:p>
            <a:pPr marL="438150" indent="-381000"/>
            <a:r>
              <a:rPr lang="en-US" sz="2600" dirty="0" smtClean="0"/>
              <a:t>Google uses 900,000 servers as of August 2011.</a:t>
            </a:r>
          </a:p>
          <a:p>
            <a:pPr marL="457200" indent="-457200">
              <a:buFontTx/>
              <a:buNone/>
            </a:pPr>
            <a:endParaRPr lang="en-US" dirty="0"/>
          </a:p>
        </p:txBody>
      </p:sp>
      <p:pic>
        <p:nvPicPr>
          <p:cNvPr id="289796" name="Picture 3" descr="Picture 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52400"/>
            <a:ext cx="3581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5410200" y="2879725"/>
            <a:ext cx="37338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“In pioneer days they used oxen for heavy pulling, and when one ox couldn’t budge a log, they didn’t try to grow a larger ox. We shouldn’t be trying for bigger computers, but for more systems of computers.” 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	—Grace Hopper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algorithm can be written in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good </a:t>
            </a:r>
            <a:r>
              <a:rPr lang="en-US" dirty="0"/>
              <a:t>at one-pass computation,</a:t>
            </a:r>
          </a:p>
          <a:p>
            <a:pPr lvl="1"/>
            <a:r>
              <a:rPr lang="en-US" dirty="0" smtClean="0"/>
              <a:t>inefficient </a:t>
            </a:r>
            <a:r>
              <a:rPr lang="en-US" dirty="0"/>
              <a:t>for multi-pass algorithms </a:t>
            </a:r>
          </a:p>
          <a:p>
            <a:r>
              <a:rPr lang="en-US" dirty="0"/>
              <a:t>No efficient primitives for data sharing</a:t>
            </a:r>
          </a:p>
          <a:p>
            <a:r>
              <a:rPr lang="en-US" dirty="0" smtClean="0"/>
              <a:t>State </a:t>
            </a:r>
            <a:r>
              <a:rPr lang="en-US" dirty="0"/>
              <a:t>between steps goes to distributed file system</a:t>
            </a:r>
          </a:p>
          <a:p>
            <a:r>
              <a:rPr lang="en-US" dirty="0"/>
              <a:t>Slow due to replication and disk storage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5E1B-8ACD-8C4B-80BE-AC918B659B17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43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791200"/>
          </a:xfrm>
        </p:spPr>
        <p:txBody>
          <a:bodyPr/>
          <a:lstStyle/>
          <a:p>
            <a:pPr marL="400050" lvl="1" indent="0">
              <a:buNone/>
            </a:pPr>
            <a:endParaRPr lang="en-US" b="1" dirty="0" smtClean="0"/>
          </a:p>
          <a:p>
            <a:pPr marL="400050" lvl="1" indent="0">
              <a:buNone/>
            </a:pPr>
            <a:r>
              <a:rPr lang="en-US" b="1" dirty="0" smtClean="0"/>
              <a:t>from </a:t>
            </a:r>
            <a:r>
              <a:rPr lang="en-US" dirty="0"/>
              <a:t>operator </a:t>
            </a:r>
            <a:r>
              <a:rPr lang="en-US" b="1" dirty="0"/>
              <a:t>import </a:t>
            </a:r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f </a:t>
            </a:r>
            <a:r>
              <a:rPr lang="en-US" b="1" dirty="0"/>
              <a:t>= </a:t>
            </a:r>
            <a:r>
              <a:rPr lang="en-US" dirty="0" err="1"/>
              <a:t>sc</a:t>
            </a:r>
            <a:r>
              <a:rPr lang="en-US" b="1" dirty="0" err="1"/>
              <a:t>.</a:t>
            </a:r>
            <a:r>
              <a:rPr lang="en-US" dirty="0" err="1"/>
              <a:t>textFile</a:t>
            </a:r>
            <a:r>
              <a:rPr lang="en-US" dirty="0"/>
              <a:t>("</a:t>
            </a:r>
            <a:r>
              <a:rPr lang="en-US" dirty="0" err="1"/>
              <a:t>README.md</a:t>
            </a:r>
            <a:r>
              <a:rPr lang="en-US" dirty="0"/>
              <a:t>") </a:t>
            </a:r>
            <a:br>
              <a:rPr lang="en-US" dirty="0"/>
            </a:br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</a:t>
            </a:r>
            <a:r>
              <a:rPr lang="en-US" b="1" dirty="0" err="1"/>
              <a:t>.</a:t>
            </a:r>
            <a:r>
              <a:rPr lang="en-US" dirty="0" err="1"/>
              <a:t>flatMap</a:t>
            </a:r>
            <a:r>
              <a:rPr lang="en-US" dirty="0"/>
              <a:t>(</a:t>
            </a:r>
            <a:r>
              <a:rPr lang="en-US" b="1" dirty="0"/>
              <a:t>lambda </a:t>
            </a:r>
            <a:r>
              <a:rPr lang="en-US" dirty="0"/>
              <a:t>x: </a:t>
            </a:r>
            <a:r>
              <a:rPr lang="en-US" dirty="0" err="1"/>
              <a:t>x</a:t>
            </a:r>
            <a:r>
              <a:rPr lang="en-US" b="1" dirty="0" err="1"/>
              <a:t>.</a:t>
            </a:r>
            <a:r>
              <a:rPr lang="en-US" dirty="0" err="1"/>
              <a:t>split</a:t>
            </a:r>
            <a:r>
              <a:rPr lang="en-US" dirty="0"/>
              <a:t>(' '))</a:t>
            </a:r>
            <a:r>
              <a:rPr lang="en-US" b="1" dirty="0"/>
              <a:t>.</a:t>
            </a:r>
            <a:r>
              <a:rPr lang="en-US" dirty="0"/>
              <a:t>map(</a:t>
            </a:r>
            <a:r>
              <a:rPr lang="en-US" b="1" dirty="0"/>
              <a:t>lambda </a:t>
            </a:r>
            <a:r>
              <a:rPr lang="en-US" dirty="0"/>
              <a:t>x: (x</a:t>
            </a:r>
            <a:r>
              <a:rPr lang="en-US" dirty="0" smtClean="0"/>
              <a:t>,1</a:t>
            </a:r>
            <a:r>
              <a:rPr lang="en-US" dirty="0"/>
              <a:t>)).</a:t>
            </a:r>
            <a:r>
              <a:rPr lang="en-US" dirty="0" err="1"/>
              <a:t>reduceByKey</a:t>
            </a:r>
            <a:r>
              <a:rPr lang="en-US" dirty="0"/>
              <a:t>(add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err="1" smtClean="0"/>
              <a:t>wc</a:t>
            </a:r>
            <a:r>
              <a:rPr lang="en-US" b="1" dirty="0" err="1" smtClean="0"/>
              <a:t>.</a:t>
            </a:r>
            <a:r>
              <a:rPr lang="en-US" dirty="0" err="1" smtClean="0"/>
              <a:t>saveAsTextFile</a:t>
            </a:r>
            <a:r>
              <a:rPr lang="en-US" dirty="0"/>
              <a:t>("</a:t>
            </a:r>
            <a:r>
              <a:rPr lang="en-US" dirty="0" err="1"/>
              <a:t>wc_out.txt</a:t>
            </a:r>
            <a:r>
              <a:rPr lang="en-US" dirty="0"/>
              <a:t>") 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5E1B-8ACD-8C4B-80BE-AC918B659B17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84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b="1" dirty="0"/>
          </a:p>
          <a:p>
            <a:r>
              <a:rPr lang="en-US" dirty="0"/>
              <a:t>Java 7: </a:t>
            </a:r>
          </a:p>
          <a:p>
            <a:pPr marL="85725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README.md</a:t>
            </a:r>
            <a:r>
              <a:rPr lang="en-US" dirty="0"/>
              <a:t>"); 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dirty="0"/>
              <a:t>// Map each line to multiple words </a:t>
            </a:r>
            <a:br>
              <a:rPr lang="en-US" dirty="0"/>
            </a:br>
            <a:r>
              <a:rPr lang="en-US" dirty="0" err="1"/>
              <a:t>JavaRDD</a:t>
            </a:r>
            <a:r>
              <a:rPr lang="en-US" dirty="0"/>
              <a:t>&lt;String&gt; words = </a:t>
            </a:r>
            <a:r>
              <a:rPr lang="en-US" dirty="0" err="1"/>
              <a:t>distFile.</a:t>
            </a:r>
            <a:r>
              <a:rPr lang="en-US" b="1" dirty="0" err="1"/>
              <a:t>flatMap</a:t>
            </a:r>
            <a:r>
              <a:rPr lang="en-US" dirty="0"/>
              <a:t>( </a:t>
            </a:r>
          </a:p>
          <a:p>
            <a:pPr marL="857250" lvl="2" indent="0">
              <a:buNone/>
            </a:pPr>
            <a:r>
              <a:rPr lang="en-US" dirty="0"/>
              <a:t>new </a:t>
            </a:r>
            <a:r>
              <a:rPr lang="en-US" dirty="0" err="1"/>
              <a:t>FlatMapFunction</a:t>
            </a:r>
            <a:r>
              <a:rPr lang="en-US" dirty="0"/>
              <a:t>&lt;String, String&gt;() { public </a:t>
            </a:r>
            <a:r>
              <a:rPr lang="en-US" dirty="0" err="1"/>
              <a:t>Iterable</a:t>
            </a:r>
            <a:r>
              <a:rPr lang="en-US" dirty="0"/>
              <a:t>&lt;String&gt; call(String line) { return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line.split</a:t>
            </a:r>
            <a:r>
              <a:rPr lang="en-US" dirty="0"/>
              <a:t>(" ")); } }); </a:t>
            </a:r>
          </a:p>
          <a:p>
            <a:r>
              <a:rPr lang="en-US" dirty="0"/>
              <a:t>Java 8: 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README.md</a:t>
            </a:r>
            <a:r>
              <a:rPr lang="en-US" dirty="0"/>
              <a:t>"); </a:t>
            </a:r>
          </a:p>
          <a:p>
            <a:pPr marL="914400" lvl="2" indent="0">
              <a:buNone/>
            </a:pPr>
            <a:r>
              <a:rPr lang="en-US" dirty="0" err="1"/>
              <a:t>JavaRDD</a:t>
            </a:r>
            <a:r>
              <a:rPr lang="en-US" dirty="0"/>
              <a:t>&lt;String&gt; words = </a:t>
            </a:r>
            <a:r>
              <a:rPr lang="en-US" dirty="0" err="1"/>
              <a:t>distFile.</a:t>
            </a:r>
            <a:r>
              <a:rPr lang="en-US" b="1" dirty="0" err="1"/>
              <a:t>flatMap</a:t>
            </a:r>
            <a:r>
              <a:rPr lang="en-US" dirty="0"/>
              <a:t>(line -&gt;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line.split</a:t>
            </a:r>
            <a:r>
              <a:rPr lang="en-US" dirty="0"/>
              <a:t>(" ")));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5E1B-8ACD-8C4B-80BE-AC918B659B17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5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7546-5ABB-8447-9F1E-DEE933761EA0}" type="slidenum">
              <a:rPr lang="en-CA"/>
              <a:pPr/>
              <a:t>5</a:t>
            </a:fld>
            <a:endParaRPr lang="en-CA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Challenges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029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Comic Sans MS" charset="0"/>
              <a:buChar char="•"/>
            </a:pPr>
            <a:r>
              <a:rPr lang="en-US" sz="1800" b="1" dirty="0"/>
              <a:t>Cheap nodes fail, especially if you have many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Mean time between failures for 1 node = 3 years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Mean time between failures for 1000 nodes = 1 day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u="sng" dirty="0"/>
              <a:t>Solution:</a:t>
            </a:r>
            <a:r>
              <a:rPr lang="en-US" sz="1600" dirty="0"/>
              <a:t> Build fault-tolerance into system</a:t>
            </a:r>
          </a:p>
          <a:p>
            <a:pPr marL="457200" indent="-457200">
              <a:lnSpc>
                <a:spcPct val="80000"/>
              </a:lnSpc>
            </a:pPr>
            <a:endParaRPr lang="en-US" sz="1100" b="1" dirty="0"/>
          </a:p>
          <a:p>
            <a:pPr marL="457200" indent="-457200">
              <a:lnSpc>
                <a:spcPct val="80000"/>
              </a:lnSpc>
              <a:buFont typeface="Comic Sans MS" charset="0"/>
              <a:buChar char="•"/>
            </a:pPr>
            <a:r>
              <a:rPr lang="en-US" sz="1800" b="1" dirty="0"/>
              <a:t>Commodity network = low bandwidth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u="sng" dirty="0"/>
              <a:t>Solution:</a:t>
            </a:r>
            <a:r>
              <a:rPr lang="en-US" sz="1600" dirty="0"/>
              <a:t> Push computation to the data</a:t>
            </a:r>
          </a:p>
          <a:p>
            <a:pPr marL="457200" indent="-457200">
              <a:lnSpc>
                <a:spcPct val="80000"/>
              </a:lnSpc>
            </a:pPr>
            <a:endParaRPr lang="en-US" sz="1100" b="1" dirty="0"/>
          </a:p>
          <a:p>
            <a:pPr marL="457200" indent="-457200">
              <a:lnSpc>
                <a:spcPct val="80000"/>
              </a:lnSpc>
              <a:buFont typeface="Comic Sans MS" charset="0"/>
              <a:buChar char="•"/>
            </a:pPr>
            <a:r>
              <a:rPr lang="en-US" sz="1800" b="1" dirty="0"/>
              <a:t>Programming distributed systems is hard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Communication and coordination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Failure recovery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Status report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Debugging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Optimization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….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/>
              <a:t>Repeat the above work for every problem</a:t>
            </a:r>
          </a:p>
          <a:p>
            <a:pPr marL="838200" lvl="1" indent="-3810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838200" lvl="1" indent="-381000">
              <a:lnSpc>
                <a:spcPct val="80000"/>
              </a:lnSpc>
            </a:pPr>
            <a:r>
              <a:rPr lang="en-US" sz="1600" u="sng" dirty="0"/>
              <a:t>Solution:</a:t>
            </a:r>
            <a:r>
              <a:rPr lang="en-US" sz="1600" dirty="0"/>
              <a:t> abstraction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sz="1400" dirty="0"/>
              <a:t>Clean and simple programming interface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sz="1400" dirty="0"/>
              <a:t>Data-parallel programming model: users write “map” &amp; “reduce” functions, system distributes work and handles faults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0FF1-8A0F-6B4D-B136-6D072D7124B8}" type="slidenum">
              <a:rPr lang="en-CA"/>
              <a:pPr/>
              <a:t>6</a:t>
            </a:fld>
            <a:endParaRPr lang="en-CA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Map-reduce paradigm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simple programming model that applies to many large-scale computing problems</a:t>
            </a:r>
          </a:p>
          <a:p>
            <a:r>
              <a:rPr lang="en-US"/>
              <a:t>Hide messy details in MapReduce runtime library:</a:t>
            </a:r>
          </a:p>
          <a:p>
            <a:pPr lvl="1"/>
            <a:r>
              <a:rPr lang="en-US"/>
              <a:t>automatic parallelization</a:t>
            </a:r>
          </a:p>
          <a:p>
            <a:pPr lvl="1"/>
            <a:r>
              <a:rPr lang="en-US"/>
              <a:t>load balancing</a:t>
            </a:r>
          </a:p>
          <a:p>
            <a:pPr lvl="1"/>
            <a:r>
              <a:rPr lang="en-US"/>
              <a:t>network and disk transfer optimization</a:t>
            </a:r>
          </a:p>
          <a:p>
            <a:pPr lvl="1"/>
            <a:r>
              <a:rPr lang="en-US"/>
              <a:t>handling of machine failures</a:t>
            </a:r>
          </a:p>
          <a:p>
            <a:pPr lvl="1"/>
            <a:r>
              <a:rPr lang="en-US"/>
              <a:t>robustness</a:t>
            </a:r>
          </a:p>
          <a:p>
            <a:pPr lvl="1"/>
            <a:r>
              <a:rPr lang="en-US"/>
              <a:t>improvements to core library benefit all users of library!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41F6-C9B7-1449-B672-D305C5A7C78B}" type="slidenum">
              <a:rPr lang="en-CA"/>
              <a:pPr/>
              <a:t>7</a:t>
            </a:fld>
            <a:endParaRPr lang="en-CA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Typical problem solved by map-reduce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a lot of data</a:t>
            </a:r>
          </a:p>
          <a:p>
            <a:r>
              <a:rPr lang="en-US" dirty="0"/>
              <a:t>Map: extract something you care about from each record</a:t>
            </a:r>
          </a:p>
          <a:p>
            <a:r>
              <a:rPr lang="en-US" dirty="0"/>
              <a:t>Shuffle and Sort</a:t>
            </a:r>
          </a:p>
          <a:p>
            <a:r>
              <a:rPr lang="en-US" dirty="0"/>
              <a:t>Reduce: aggregate, summarize, filter, or transform</a:t>
            </a:r>
          </a:p>
          <a:p>
            <a:r>
              <a:rPr lang="en-US" dirty="0"/>
              <a:t>Write the results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6633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(reduce + 0  (map  (lambda (</a:t>
            </a:r>
            <a:r>
              <a:rPr lang="en-US" dirty="0" err="1" smtClean="0">
                <a:solidFill>
                  <a:srgbClr val="663300"/>
                </a:solidFill>
              </a:rPr>
              <a:t>x</a:t>
            </a:r>
            <a:r>
              <a:rPr lang="en-US" dirty="0" smtClean="0">
                <a:solidFill>
                  <a:srgbClr val="663300"/>
                </a:solidFill>
              </a:rPr>
              <a:t>) 1) ‘(a </a:t>
            </a:r>
            <a:r>
              <a:rPr lang="en-US" dirty="0" err="1" smtClean="0">
                <a:solidFill>
                  <a:srgbClr val="663300"/>
                </a:solidFill>
              </a:rPr>
              <a:t>b</a:t>
            </a:r>
            <a:r>
              <a:rPr lang="en-US" dirty="0" smtClean="0">
                <a:solidFill>
                  <a:srgbClr val="663300"/>
                </a:solidFill>
              </a:rPr>
              <a:t> </a:t>
            </a:r>
            <a:r>
              <a:rPr lang="en-US" dirty="0" err="1" smtClean="0">
                <a:solidFill>
                  <a:srgbClr val="663300"/>
                </a:solidFill>
              </a:rPr>
              <a:t>c</a:t>
            </a:r>
            <a:r>
              <a:rPr lang="en-US" dirty="0" smtClean="0">
                <a:solidFill>
                  <a:srgbClr val="663300"/>
                </a:solidFill>
              </a:rPr>
              <a:t>)))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Outline stays the same,</a:t>
            </a:r>
          </a:p>
          <a:p>
            <a:r>
              <a:rPr lang="en-US" dirty="0"/>
              <a:t>Map and Reduce change to fit the problem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35B3-5780-8B4D-8292-EFEFE9E4824B}" type="slidenum">
              <a:rPr lang="en-CA"/>
              <a:pPr/>
              <a:t>8</a:t>
            </a:fld>
            <a:endParaRPr lang="en-CA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Where mapreduce is used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Google:</a:t>
            </a:r>
          </a:p>
          <a:p>
            <a:pPr lvl="1"/>
            <a:r>
              <a:rPr lang="en-US"/>
              <a:t>Index construction for Google Search</a:t>
            </a:r>
          </a:p>
          <a:p>
            <a:pPr lvl="1"/>
            <a:r>
              <a:rPr lang="en-US"/>
              <a:t>Article clustering for Google News</a:t>
            </a:r>
          </a:p>
          <a:p>
            <a:pPr lvl="1"/>
            <a:r>
              <a:rPr lang="en-US"/>
              <a:t>Statistical machine translation</a:t>
            </a:r>
            <a:endParaRPr lang="en-US" sz="1200"/>
          </a:p>
          <a:p>
            <a:r>
              <a:rPr lang="en-US"/>
              <a:t>At Yahoo!:</a:t>
            </a:r>
          </a:p>
          <a:p>
            <a:pPr lvl="1"/>
            <a:r>
              <a:rPr lang="en-US"/>
              <a:t>“Web map” powering Yahoo! Search</a:t>
            </a:r>
          </a:p>
          <a:p>
            <a:pPr lvl="1"/>
            <a:r>
              <a:rPr lang="en-US"/>
              <a:t>Spam detection for Yahoo! Mail</a:t>
            </a:r>
            <a:endParaRPr lang="en-US" sz="1200"/>
          </a:p>
          <a:p>
            <a:r>
              <a:rPr lang="en-US"/>
              <a:t>At Facebook:</a:t>
            </a:r>
          </a:p>
          <a:p>
            <a:pPr lvl="1"/>
            <a:r>
              <a:rPr lang="en-US"/>
              <a:t>Data mining</a:t>
            </a:r>
          </a:p>
          <a:p>
            <a:pPr lvl="1"/>
            <a:r>
              <a:rPr lang="en-US"/>
              <a:t>Ad optimization</a:t>
            </a:r>
          </a:p>
          <a:p>
            <a:pPr lvl="1"/>
            <a:r>
              <a:rPr lang="en-US"/>
              <a:t>Spam detection</a:t>
            </a:r>
          </a:p>
          <a:p>
            <a:r>
              <a:rPr lang="en-US"/>
              <a:t>Numerous startup companies and research institutes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A6F2-D8BD-C547-A471-D9DD92F98D8D}" type="slidenum">
              <a:rPr lang="en-CA"/>
              <a:pPr/>
              <a:t>9</a:t>
            </a:fld>
            <a:endParaRPr lang="en-CA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 1: Distributed searching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371600"/>
          </a:xfrm>
        </p:spPr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 a </a:t>
            </a:r>
            <a:r>
              <a:rPr lang="en-US" dirty="0" err="1" smtClean="0"/>
              <a:t>unix</a:t>
            </a:r>
            <a:r>
              <a:rPr lang="en-US" dirty="0" smtClean="0"/>
              <a:t> command to search text</a:t>
            </a:r>
          </a:p>
          <a:p>
            <a:pPr lvl="1"/>
            <a:r>
              <a:rPr lang="en-US" dirty="0" err="1" smtClean="0"/>
              <a:t>grep</a:t>
            </a:r>
            <a:r>
              <a:rPr lang="en-US" dirty="0" smtClean="0"/>
              <a:t> semantic </a:t>
            </a:r>
            <a:r>
              <a:rPr lang="en-US" dirty="0" err="1" smtClean="0"/>
              <a:t>test.txt</a:t>
            </a:r>
            <a:r>
              <a:rPr lang="en-US" dirty="0" smtClean="0"/>
              <a:t>  //find all the lines containing semantic </a:t>
            </a:r>
          </a:p>
          <a:p>
            <a:r>
              <a:rPr lang="en-US" dirty="0" smtClean="0"/>
              <a:t>cat: a </a:t>
            </a:r>
            <a:r>
              <a:rPr lang="en-US" dirty="0" err="1" smtClean="0"/>
              <a:t>unix</a:t>
            </a:r>
            <a:r>
              <a:rPr lang="en-US" dirty="0" smtClean="0"/>
              <a:t> command to concatenate and display</a:t>
            </a:r>
            <a:endParaRPr lang="en-US" dirty="0"/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381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60388" y="2867025"/>
            <a:ext cx="776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Very 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big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  <a:latin typeface="Arial" charset="0"/>
              </a:rPr>
              <a:t>data</a:t>
            </a:r>
          </a:p>
        </p:txBody>
      </p:sp>
      <p:grpSp>
        <p:nvGrpSpPr>
          <p:cNvPr id="282630" name="Group 6"/>
          <p:cNvGrpSpPr>
            <a:grpSpLocks/>
          </p:cNvGrpSpPr>
          <p:nvPr/>
        </p:nvGrpSpPr>
        <p:grpSpPr bwMode="auto">
          <a:xfrm>
            <a:off x="1647825" y="2419350"/>
            <a:ext cx="1704975" cy="1952625"/>
            <a:chOff x="1038" y="1524"/>
            <a:chExt cx="1074" cy="1230"/>
          </a:xfrm>
        </p:grpSpPr>
        <p:sp>
          <p:nvSpPr>
            <p:cNvPr id="282631" name="Rectangle 7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2" name="Rectangle 8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4" name="Rectangle 10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7" name="Text Box 13"/>
            <p:cNvSpPr txBox="1">
              <a:spLocks noChangeArrowheads="1"/>
            </p:cNvSpPr>
            <p:nvPr/>
          </p:nvSpPr>
          <p:spPr bwMode="auto">
            <a:xfrm>
              <a:off x="1392" y="152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2638" name="Text Box 14"/>
            <p:cNvSpPr txBox="1">
              <a:spLocks noChangeArrowheads="1"/>
            </p:cNvSpPr>
            <p:nvPr/>
          </p:nvSpPr>
          <p:spPr bwMode="auto">
            <a:xfrm>
              <a:off x="1392" y="1764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2639" name="Text Box 15"/>
            <p:cNvSpPr txBox="1">
              <a:spLocks noChangeArrowheads="1"/>
            </p:cNvSpPr>
            <p:nvPr/>
          </p:nvSpPr>
          <p:spPr bwMode="auto">
            <a:xfrm>
              <a:off x="1396" y="1998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  <p:sp>
          <p:nvSpPr>
            <p:cNvPr id="282640" name="Text Box 16"/>
            <p:cNvSpPr txBox="1">
              <a:spLocks noChangeArrowheads="1"/>
            </p:cNvSpPr>
            <p:nvPr/>
          </p:nvSpPr>
          <p:spPr bwMode="auto">
            <a:xfrm>
              <a:off x="1392" y="2523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Split data</a:t>
              </a:r>
            </a:p>
          </p:txBody>
        </p:sp>
      </p:grpSp>
      <p:grpSp>
        <p:nvGrpSpPr>
          <p:cNvPr id="282641" name="Group 17"/>
          <p:cNvGrpSpPr>
            <a:grpSpLocks/>
          </p:cNvGrpSpPr>
          <p:nvPr/>
        </p:nvGrpSpPr>
        <p:grpSpPr bwMode="auto">
          <a:xfrm>
            <a:off x="3429000" y="2346325"/>
            <a:ext cx="2819400" cy="2039938"/>
            <a:chOff x="2160" y="1478"/>
            <a:chExt cx="1776" cy="1285"/>
          </a:xfrm>
        </p:grpSpPr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2434" y="147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grep</a:t>
              </a:r>
            </a:p>
          </p:txBody>
        </p:sp>
        <p:sp>
          <p:nvSpPr>
            <p:cNvPr id="282643" name="Text Box 19"/>
            <p:cNvSpPr txBox="1">
              <a:spLocks noChangeArrowheads="1"/>
            </p:cNvSpPr>
            <p:nvPr/>
          </p:nvSpPr>
          <p:spPr bwMode="auto">
            <a:xfrm>
              <a:off x="2444" y="171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grep</a:t>
              </a:r>
            </a:p>
          </p:txBody>
        </p:sp>
        <p:sp>
          <p:nvSpPr>
            <p:cNvPr id="282644" name="Text Box 20"/>
            <p:cNvSpPr txBox="1">
              <a:spLocks noChangeArrowheads="1"/>
            </p:cNvSpPr>
            <p:nvPr/>
          </p:nvSpPr>
          <p:spPr bwMode="auto">
            <a:xfrm>
              <a:off x="2444" y="195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grep</a:t>
              </a: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2444" y="248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>
                  <a:latin typeface="Arial" charset="0"/>
                </a:rPr>
                <a:t>grep</a:t>
              </a:r>
            </a:p>
          </p:txBody>
        </p:sp>
        <p:sp>
          <p:nvSpPr>
            <p:cNvPr id="282646" name="Rectangle 22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47" name="Rectangle 23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49" name="Rectangle 25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0" name="Line 26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1" name="Line 27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2" name="Line 28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3" name="Line 29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6" name="Line 32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7" name="Line 33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8" name="Line 34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9" name="Text Box 35"/>
            <p:cNvSpPr txBox="1">
              <a:spLocks noChangeArrowheads="1"/>
            </p:cNvSpPr>
            <p:nvPr/>
          </p:nvSpPr>
          <p:spPr bwMode="auto">
            <a:xfrm>
              <a:off x="3252" y="1518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matches</a:t>
              </a:r>
            </a:p>
          </p:txBody>
        </p:sp>
        <p:sp>
          <p:nvSpPr>
            <p:cNvPr id="282660" name="Text Box 36"/>
            <p:cNvSpPr txBox="1">
              <a:spLocks noChangeArrowheads="1"/>
            </p:cNvSpPr>
            <p:nvPr/>
          </p:nvSpPr>
          <p:spPr bwMode="auto">
            <a:xfrm>
              <a:off x="3252" y="1767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matches</a:t>
              </a:r>
            </a:p>
          </p:txBody>
        </p:sp>
        <p:sp>
          <p:nvSpPr>
            <p:cNvPr id="282661" name="Text Box 37"/>
            <p:cNvSpPr txBox="1">
              <a:spLocks noChangeArrowheads="1"/>
            </p:cNvSpPr>
            <p:nvPr/>
          </p:nvSpPr>
          <p:spPr bwMode="auto">
            <a:xfrm>
              <a:off x="3258" y="1998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matches</a:t>
              </a:r>
            </a:p>
          </p:txBody>
        </p:sp>
        <p:sp>
          <p:nvSpPr>
            <p:cNvPr id="282662" name="Text Box 38"/>
            <p:cNvSpPr txBox="1">
              <a:spLocks noChangeArrowheads="1"/>
            </p:cNvSpPr>
            <p:nvPr/>
          </p:nvSpPr>
          <p:spPr bwMode="auto">
            <a:xfrm>
              <a:off x="3276" y="2532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matches</a:t>
              </a:r>
            </a:p>
          </p:txBody>
        </p:sp>
      </p:grpSp>
      <p:grpSp>
        <p:nvGrpSpPr>
          <p:cNvPr id="282663" name="Group 39"/>
          <p:cNvGrpSpPr>
            <a:grpSpLocks/>
          </p:cNvGrpSpPr>
          <p:nvPr/>
        </p:nvGrpSpPr>
        <p:grpSpPr bwMode="auto">
          <a:xfrm>
            <a:off x="6324600" y="2971800"/>
            <a:ext cx="2457450" cy="685800"/>
            <a:chOff x="3984" y="1872"/>
            <a:chExt cx="1548" cy="432"/>
          </a:xfrm>
        </p:grpSpPr>
        <p:sp>
          <p:nvSpPr>
            <p:cNvPr id="282664" name="Text Box 40"/>
            <p:cNvSpPr txBox="1">
              <a:spLocks noChangeArrowheads="1"/>
            </p:cNvSpPr>
            <p:nvPr/>
          </p:nvSpPr>
          <p:spPr bwMode="auto">
            <a:xfrm>
              <a:off x="4183" y="195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2000" i="1">
                  <a:latin typeface="Arial" charset="0"/>
                </a:rPr>
                <a:t>cat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282665" name="Line 41"/>
            <p:cNvSpPr>
              <a:spLocks noChangeShapeType="1"/>
            </p:cNvSpPr>
            <p:nvPr/>
          </p:nvSpPr>
          <p:spPr bwMode="auto">
            <a:xfrm>
              <a:off x="3984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66" name="Line 42"/>
            <p:cNvSpPr>
              <a:spLocks noChangeShapeType="1"/>
            </p:cNvSpPr>
            <p:nvPr/>
          </p:nvSpPr>
          <p:spPr bwMode="auto">
            <a:xfrm>
              <a:off x="4560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67" name="Rectangle 43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68" name="Text Box 44"/>
            <p:cNvSpPr txBox="1">
              <a:spLocks noChangeArrowheads="1"/>
            </p:cNvSpPr>
            <p:nvPr/>
          </p:nvSpPr>
          <p:spPr bwMode="auto">
            <a:xfrm>
              <a:off x="4818" y="1881"/>
              <a:ext cx="7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All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matches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47888</TotalTime>
  <Words>3326</Words>
  <Application>Microsoft Macintosh PowerPoint</Application>
  <PresentationFormat>On-screen Show (4:3)</PresentationFormat>
  <Paragraphs>715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Map-reduce programming paradigm</vt:lpstr>
      <vt:lpstr>What we have learnt</vt:lpstr>
      <vt:lpstr>Data</vt:lpstr>
      <vt:lpstr>Map-reduce design goal</vt:lpstr>
      <vt:lpstr>Challenges</vt:lpstr>
      <vt:lpstr>Map-reduce paradigm</vt:lpstr>
      <vt:lpstr>Typical problem solved by map-reduce</vt:lpstr>
      <vt:lpstr>Where mapreduce is used</vt:lpstr>
      <vt:lpstr>Example 1: Distributed searching</vt:lpstr>
      <vt:lpstr>Example 2: Distributed word counting</vt:lpstr>
      <vt:lpstr>Map-reduce</vt:lpstr>
      <vt:lpstr>Map and reduce</vt:lpstr>
      <vt:lpstr>Reduce</vt:lpstr>
      <vt:lpstr>Word count example</vt:lpstr>
      <vt:lpstr>The execution process</vt:lpstr>
      <vt:lpstr>What a programmer need to write</vt:lpstr>
      <vt:lpstr>Map‐Reduce environment takes care of:</vt:lpstr>
      <vt:lpstr>Combiner </vt:lpstr>
      <vt:lpstr>Combiner example</vt:lpstr>
      <vt:lpstr>Mapper in word count (using hadoop) </vt:lpstr>
      <vt:lpstr>Reducer</vt:lpstr>
      <vt:lpstr>Main program</vt:lpstr>
      <vt:lpstr>Under the hood</vt:lpstr>
      <vt:lpstr>Execution Overview</vt:lpstr>
      <vt:lpstr>Step 1 data partition</vt:lpstr>
      <vt:lpstr>Step 2: assign mappers and reducers</vt:lpstr>
      <vt:lpstr>Step 3:  mappers work in parallel</vt:lpstr>
      <vt:lpstr>Step 4: results of mappers are partitioned</vt:lpstr>
      <vt:lpstr>Step 5: reducer</vt:lpstr>
      <vt:lpstr>Parallelism</vt:lpstr>
      <vt:lpstr>Data flow</vt:lpstr>
      <vt:lpstr>Combiner</vt:lpstr>
      <vt:lpstr>Coordination</vt:lpstr>
      <vt:lpstr>How many Map and Reduce jobs?</vt:lpstr>
      <vt:lpstr>Hadoop</vt:lpstr>
      <vt:lpstr>Hadoop component</vt:lpstr>
      <vt:lpstr>HDFS</vt:lpstr>
      <vt:lpstr>Mapreduce in Amazon elastic computing</vt:lpstr>
      <vt:lpstr>Takeaway messages</vt:lpstr>
      <vt:lpstr>Limitations of MapReduce</vt:lpstr>
      <vt:lpstr>Apache Spark</vt:lpstr>
      <vt:lpstr>PowerPoint Presentation</vt:lpstr>
    </vt:vector>
  </TitlesOfParts>
  <Company>University of Windsor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Jianguo Lu</dc:creator>
  <cp:lastModifiedBy>Jianguo Lu</cp:lastModifiedBy>
  <cp:revision>373</cp:revision>
  <dcterms:created xsi:type="dcterms:W3CDTF">2014-09-25T16:00:26Z</dcterms:created>
  <dcterms:modified xsi:type="dcterms:W3CDTF">2019-10-02T13:50:10Z</dcterms:modified>
</cp:coreProperties>
</file>