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91" r:id="rId2"/>
    <p:sldId id="578" r:id="rId3"/>
    <p:sldId id="530" r:id="rId4"/>
    <p:sldId id="533" r:id="rId5"/>
    <p:sldId id="368" r:id="rId6"/>
    <p:sldId id="369" r:id="rId7"/>
    <p:sldId id="362" r:id="rId8"/>
    <p:sldId id="363" r:id="rId9"/>
    <p:sldId id="534" r:id="rId10"/>
    <p:sldId id="535" r:id="rId11"/>
    <p:sldId id="546" r:id="rId12"/>
    <p:sldId id="579" r:id="rId13"/>
    <p:sldId id="531" r:id="rId14"/>
    <p:sldId id="532" r:id="rId15"/>
    <p:sldId id="537" r:id="rId16"/>
    <p:sldId id="538" r:id="rId17"/>
    <p:sldId id="545" r:id="rId18"/>
    <p:sldId id="539" r:id="rId19"/>
    <p:sldId id="540" r:id="rId20"/>
    <p:sldId id="541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73" r:id="rId34"/>
    <p:sldId id="574" r:id="rId35"/>
    <p:sldId id="560" r:id="rId36"/>
    <p:sldId id="561" r:id="rId37"/>
    <p:sldId id="562" r:id="rId38"/>
    <p:sldId id="563" r:id="rId39"/>
    <p:sldId id="575" r:id="rId40"/>
    <p:sldId id="564" r:id="rId41"/>
    <p:sldId id="565" r:id="rId42"/>
    <p:sldId id="566" r:id="rId43"/>
    <p:sldId id="567" r:id="rId44"/>
    <p:sldId id="568" r:id="rId45"/>
    <p:sldId id="571" r:id="rId46"/>
    <p:sldId id="576" r:id="rId47"/>
    <p:sldId id="569" r:id="rId48"/>
    <p:sldId id="572" r:id="rId49"/>
    <p:sldId id="577" r:id="rId5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0189" autoAdjust="0"/>
  </p:normalViewPr>
  <p:slideViewPr>
    <p:cSldViewPr>
      <p:cViewPr>
        <p:scale>
          <a:sx n="88" d="100"/>
          <a:sy n="88" d="100"/>
        </p:scale>
        <p:origin x="-173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4736CE9-5598-C24D-B1D5-B10346A7D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2C2976C-5B57-B44A-B649-0A75F9F5A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CF79C-4FC7-784E-8B50-28C5B17A9C34}" type="slidenum">
              <a:rPr lang="en-US"/>
              <a:pPr/>
              <a:t>1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BBCA9-2F6B-7D45-93E7-EE88ECFE8CC2}" type="slidenum">
              <a:rPr lang="en-US"/>
              <a:pPr/>
              <a:t>13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92425-ED8D-3042-99A5-E4038606628B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996EF-D983-CA4C-9608-6FBB31B53ACA}" type="slidenum">
              <a:rPr lang="en-US"/>
              <a:pPr/>
              <a:t>15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BF46-37FB-544C-8E38-9E4FB92B85FC}" type="slidenum">
              <a:rPr lang="en-US"/>
              <a:pPr/>
              <a:t>16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FCC80-4B38-B443-8765-D97D7EEC1FE4}" type="slidenum">
              <a:rPr lang="en-US"/>
              <a:pPr/>
              <a:t>17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A5424-FA02-004A-A116-E5ECD76B4F75}" type="slidenum">
              <a:rPr lang="en-US"/>
              <a:pPr/>
              <a:t>18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97655-FB85-954B-B1A9-06627B19A365}" type="slidenum">
              <a:rPr lang="en-US"/>
              <a:pPr/>
              <a:t>19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8DA78-657C-6144-BF15-02B5C26A7216}" type="slidenum">
              <a:rPr lang="en-US"/>
              <a:pPr/>
              <a:t>20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C5CB0-5F99-A940-9433-D74A17AEF736}" type="slidenum">
              <a:rPr lang="en-US"/>
              <a:pPr/>
              <a:t>21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B8207-4F8C-324A-AABD-EC6994FC8DE1}" type="slidenum">
              <a:rPr lang="en-US"/>
              <a:pPr/>
              <a:t>22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187E6-40EB-7746-AD54-B34C9942EB54}" type="slidenum">
              <a:rPr lang="en-US"/>
              <a:pPr/>
              <a:t>3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491BD-21E9-FE45-B4EF-D61E0B35099B}" type="slidenum">
              <a:rPr lang="en-US"/>
              <a:pPr/>
              <a:t>23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69499-A126-8544-B34E-1B5429639E2B}" type="slidenum">
              <a:rPr lang="en-US"/>
              <a:pPr/>
              <a:t>24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306E-C48C-294D-B09B-6D71D9111A02}" type="slidenum">
              <a:rPr lang="en-US"/>
              <a:pPr/>
              <a:t>25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BDBF1-96D1-A340-BD7B-B1F920BD07AA}" type="slidenum">
              <a:rPr lang="en-US"/>
              <a:pPr/>
              <a:t>26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A2B7A-2832-AB45-8208-892CA55CEF7A}" type="slidenum">
              <a:rPr lang="en-US"/>
              <a:pPr/>
              <a:t>27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C1BF0-BD75-8644-89F4-19F50FBC1DFA}" type="slidenum">
              <a:rPr lang="en-US"/>
              <a:pPr/>
              <a:t>28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65C99-15E2-5244-B9AB-B65970F0D64C}" type="slidenum">
              <a:rPr lang="en-US"/>
              <a:pPr/>
              <a:t>29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8702-C384-0044-92EA-EBBDBAC91800}" type="slidenum">
              <a:rPr lang="en-US"/>
              <a:pPr/>
              <a:t>30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23A77-AC93-1248-9EAB-2FD4FF3A0050}" type="slidenum">
              <a:rPr lang="en-US"/>
              <a:pPr/>
              <a:t>31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25DC7-2BF8-984C-A5FC-8EAE27CC630F}" type="slidenum">
              <a:rPr lang="en-US"/>
              <a:pPr/>
              <a:t>32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CBCBD-7A50-634B-BDA1-B8F0AB56C592}" type="slidenum">
              <a:rPr lang="en-US"/>
              <a:pPr/>
              <a:t>4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7854-93CC-994B-9576-818E92E9E2BC}" type="slidenum">
              <a:rPr lang="en-US"/>
              <a:pPr/>
              <a:t>35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B08D2-21FB-A24E-90AD-F0485F50784A}" type="slidenum">
              <a:rPr lang="en-US"/>
              <a:pPr/>
              <a:t>37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F7944-F61D-334C-8FE3-64638B65B925}" type="slidenum">
              <a:rPr lang="en-US"/>
              <a:pPr/>
              <a:t>38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36300-75FB-4541-B8A8-D08D61C2A75F}" type="slidenum">
              <a:rPr lang="en-US"/>
              <a:pPr/>
              <a:t>40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C8FF1-5456-D443-B784-85FABA570B9E}" type="slidenum">
              <a:rPr lang="en-US"/>
              <a:pPr/>
              <a:t>41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5E02E-15E8-4942-8176-0E2A72D208A1}" type="slidenum">
              <a:rPr lang="en-US"/>
              <a:pPr/>
              <a:t>42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64CE5-F803-BA4C-B207-19FBB8BFC555}" type="slidenum">
              <a:rPr lang="en-US"/>
              <a:pPr/>
              <a:t>43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812AB-B08C-7947-9379-86F0468C582F}" type="slidenum">
              <a:rPr lang="en-US"/>
              <a:pPr/>
              <a:t>44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6A787-E3BB-7D47-9A1A-89A4F9CD92AE}" type="slidenum">
              <a:rPr lang="en-US"/>
              <a:pPr/>
              <a:t>5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CC2D8-4990-EA41-A411-9119B91DF1A5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BD660-A310-5642-B54B-34F3BD5E88F1}" type="slidenum">
              <a:rPr lang="en-US"/>
              <a:pPr/>
              <a:t>7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5EFF1-7A4D-F34C-A926-81DE0DD6A270}" type="slidenum">
              <a:rPr lang="en-US"/>
              <a:pPr/>
              <a:t>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2187" cy="360203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1CD17-854D-BB47-A519-5F154D43305F}" type="slidenum">
              <a:rPr lang="en-US"/>
              <a:pPr/>
              <a:t>9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234D9-A6B5-F24D-864B-8193DED3FD46}" type="slidenum">
              <a:rPr lang="en-US"/>
              <a:pPr/>
              <a:t>10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ECD535-6903-664C-883F-9CF9F4BDF0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EA7D0-1E55-DC4B-B5E4-491452F179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61EB0B-2850-B14E-A357-968AC25FC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C7073-5E75-7546-BF42-03396A0DCE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6161E4-FDAE-6846-B1AD-12C901C727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767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767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E3FF86-6F30-2C4E-A281-23FB4474F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4D329-B22E-9042-9E63-BB43BC8444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2518C6-E320-9846-8F2A-FEE1AD0C5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4704C3-8B78-3144-BC08-C5320F90F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1C2959-7ACB-B24C-A34F-DB030737A9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4F476C-783B-0E48-9062-9074102DB6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05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121C7371-9DFF-0643-8488-9F1715F22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800000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png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windsor.ca/~jlu/440/A%20review%20of%20the%20elements%20of%20grammar.%20We%20examine%20sentence%20structure,%20correct%20verb%20forms,%20case%20of%20pronouns,%20agreement,%20punctuation,%20and%20restrictive%20and%20nonrestrictive%20(that-which)%20clauses.%20Short%20readings%20illustrate%20the%20basic%20elements%20of%20grammar%20and%20style.%20Short%20writing%20assignments%20offer%20students%20opportunities%20to%20practice%20the%20lessons%20of%20the%20course.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png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7.png"/><Relationship Id="rId14" Type="http://schemas.openxmlformats.org/officeDocument/2006/relationships/oleObject" Target="../embeddings/oleObject11.bin"/><Relationship Id="rId15" Type="http://schemas.openxmlformats.org/officeDocument/2006/relationships/oleObject" Target="../embeddings/oleObject12.bin"/><Relationship Id="rId16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7.bin"/><Relationship Id="rId7" Type="http://schemas.openxmlformats.org/officeDocument/2006/relationships/image" Target="../media/image4.png"/><Relationship Id="rId8" Type="http://schemas.openxmlformats.org/officeDocument/2006/relationships/oleObject" Target="../embeddings/oleObject8.bin"/><Relationship Id="rId9" Type="http://schemas.openxmlformats.org/officeDocument/2006/relationships/image" Target="../media/image5.png"/><Relationship Id="rId10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png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4EF2-C539-BC42-89EA-D172030C7890}" type="slidenum">
              <a:rPr lang="en-US"/>
              <a:pPr/>
              <a:t>1</a:t>
            </a:fld>
            <a:endParaRPr lang="en-U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&lt;440</a:t>
            </a:r>
            <a:r>
              <a:rPr lang="en-US" sz="4400" dirty="0"/>
              <a:t>: </a:t>
            </a:r>
            <a:r>
              <a:rPr lang="en-US" sz="4400" dirty="0" smtClean="0"/>
              <a:t>XSLT&gt; </a:t>
            </a:r>
            <a:endParaRPr lang="en-US" sz="44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Jianguo</a:t>
            </a:r>
            <a:r>
              <a:rPr lang="en-US" dirty="0"/>
              <a:t> Lu </a:t>
            </a:r>
          </a:p>
          <a:p>
            <a:r>
              <a:rPr lang="en-US" dirty="0"/>
              <a:t>University of Windsor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449-0AB0-4F41-8F3A-4F85C067D0B9}" type="slidenum">
              <a:rPr lang="en-US"/>
              <a:pPr/>
              <a:t>10</a:t>
            </a:fld>
            <a:endParaRPr lang="en-US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Poem example: XSL 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&lt;xsl:stylesheet   xmlns:xsl="http://www.w3.org/1999/XSL/Transform"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version="1.0"&gt;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&lt;xsl:template match="poem"&gt;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&lt;title&gt;&lt;</a:t>
            </a:r>
            <a:r>
              <a:rPr lang="en-US" sz="1400">
                <a:solidFill>
                  <a:srgbClr val="FF0000"/>
                </a:solidFill>
              </a:rPr>
              <a:t>xsl:value-of select="title"/&gt; </a:t>
            </a:r>
            <a:r>
              <a:rPr lang="en-US" sz="1400">
                <a:solidFill>
                  <a:schemeClr val="tx1"/>
                </a:solidFill>
              </a:rPr>
              <a:t>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&lt;</a:t>
            </a:r>
            <a:r>
              <a:rPr lang="en-US" sz="1400">
                <a:solidFill>
                  <a:srgbClr val="FF0000"/>
                </a:solidFill>
              </a:rPr>
              <a:t>xsl:apply-templates select="title"/&gt;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      &lt;xsl:apply-templates select="author"/&gt;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      &lt;xsl:apply-templates select="stanza"/&gt;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      &lt;xsl:apply-templates select="date"/&gt;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&lt;/xsl:template&gt;</a:t>
            </a:r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219200"/>
            <a:ext cx="44577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&lt;xsl:template match="title"&gt;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&lt;div align="center"&gt;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&lt;h1&gt;&lt;</a:t>
            </a:r>
            <a:r>
              <a:rPr lang="en-US" sz="1400">
                <a:solidFill>
                  <a:srgbClr val="FF0000"/>
                </a:solidFill>
              </a:rPr>
              <a:t>xsl:value-of select="."/&gt;</a:t>
            </a:r>
            <a:r>
              <a:rPr lang="en-US" sz="1400">
                <a:solidFill>
                  <a:schemeClr val="tx1"/>
                </a:solidFill>
              </a:rPr>
              <a:t> 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&lt;/div&gt;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</a:t>
            </a:r>
            <a:r>
              <a:rPr lang="en-US" sz="1400">
                <a:solidFill>
                  <a:srgbClr val="FF0000"/>
                </a:solidFill>
              </a:rPr>
              <a:t>xsl:template match="author"&gt;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&lt;div align="center"&gt;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&lt;h2&gt;By &lt;</a:t>
            </a:r>
            <a:r>
              <a:rPr lang="en-US" sz="1400">
                <a:solidFill>
                  <a:srgbClr val="FF0000"/>
                </a:solidFill>
              </a:rPr>
              <a:t>xsl:value-of select="."/&gt;</a:t>
            </a:r>
            <a:r>
              <a:rPr lang="en-US" sz="1400">
                <a:solidFill>
                  <a:schemeClr val="tx1"/>
                </a:solidFill>
              </a:rPr>
              <a:t> 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&lt;/div&gt;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&lt;/xsl:template</a:t>
            </a:r>
            <a:r>
              <a:rPr lang="en-US" sz="140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&lt;xsl:template match="date"&gt;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&lt;p&gt;&lt;i&gt;&lt;</a:t>
            </a:r>
            <a:r>
              <a:rPr lang="en-US" sz="1400">
                <a:solidFill>
                  <a:srgbClr val="FF0000"/>
                </a:solidFill>
              </a:rPr>
              <a:t>xsl:value-of select="."/&gt;</a:t>
            </a:r>
            <a:r>
              <a:rPr lang="en-US" sz="1400">
                <a:solidFill>
                  <a:schemeClr val="tx1"/>
                </a:solidFill>
              </a:rPr>
              <a:t> &lt;/i&gt;&lt;/p&gt;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&lt;xsl:template match="stanza"&gt;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&lt;p&gt;&lt;</a:t>
            </a:r>
            <a:r>
              <a:rPr lang="en-US" sz="1400">
                <a:solidFill>
                  <a:srgbClr val="FF0000"/>
                </a:solidFill>
              </a:rPr>
              <a:t>xsl:apply-templates select="line"/&gt;</a:t>
            </a:r>
            <a:r>
              <a:rPr lang="en-US" sz="1400">
                <a:solidFill>
                  <a:schemeClr val="tx1"/>
                </a:solidFill>
              </a:rPr>
              <a:t> 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&lt;xsl:template match="line"&gt;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</a:t>
            </a:r>
            <a:r>
              <a:rPr lang="en-US" sz="1400">
                <a:solidFill>
                  <a:srgbClr val="FF0000"/>
                </a:solidFill>
              </a:rPr>
              <a:t>&lt;xsl:if test="position() mod 2 = 0"&gt; &amp;#160;&amp;#160; &lt;/xsl:if&gt;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   &lt;xsl:value-of select="."/&gt;</a:t>
            </a:r>
            <a:r>
              <a:rPr lang="en-US" sz="1400">
                <a:solidFill>
                  <a:schemeClr val="tx1"/>
                </a:solidFill>
              </a:rPr>
              <a:t> &lt;br/&gt;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&lt;/xsl:stylesheet&gt;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61D-5983-784C-906B-B5DBDA626066}" type="slidenum">
              <a:rPr lang="en-US"/>
              <a:pPr/>
              <a:t>11</a:t>
            </a:fld>
            <a:endParaRPr lang="en-US"/>
          </a:p>
        </p:txBody>
      </p:sp>
      <p:sp>
        <p:nvSpPr>
          <p:cNvPr id="493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the online test questions</a:t>
            </a:r>
          </a:p>
        </p:txBody>
      </p:sp>
      <p:sp>
        <p:nvSpPr>
          <p:cNvPr id="4935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&lt;test&gt;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&lt;Q a="E"&gt;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&lt;question&gt;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Which of the following is not an OO programming language?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&lt;/question&gt;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&lt;item&gt;  Java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&lt;/item&gt;&lt;item&gt; C++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      &lt;/item&gt;&lt;item&gt; Smalltalk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      &lt;/item&gt;&lt;item&gt; Simula 67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       &lt;/item&gt;&lt;item&gt; None of the above.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&lt;/item&gt;&lt;/Q&gt;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&lt;Q a="A"&gt;&lt;question&gt;Which of the following language is not a declarative language?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&lt;/question&gt;&lt;item&gt;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 Java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&lt;/item&gt;&lt;item&gt; Prolog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&lt;/item&gt;&lt;item&gt; SQL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&lt;/item&gt;&lt;item&gt; Scheme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&lt;/item&gt;&lt;item&gt; None of the above.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&lt;/item&gt;&lt;/Q&gt;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</p:txBody>
      </p:sp>
      <p:sp>
        <p:nvSpPr>
          <p:cNvPr id="49357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Which of the following is not an OO programming language? </a:t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>A. Java </a:t>
            </a:r>
            <a:br>
              <a:rPr lang="en-US" sz="1200"/>
            </a:br>
            <a:r>
              <a:rPr lang="en-US" sz="1200"/>
              <a:t>B. C++ </a:t>
            </a:r>
            <a:br>
              <a:rPr lang="en-US" sz="1200"/>
            </a:br>
            <a:r>
              <a:rPr lang="en-US" sz="1200"/>
              <a:t>C. Smalltalk </a:t>
            </a:r>
            <a:br>
              <a:rPr lang="en-US" sz="1200"/>
            </a:br>
            <a:r>
              <a:rPr lang="en-US" sz="1200"/>
              <a:t>D. Simula 67 </a:t>
            </a:r>
            <a:br>
              <a:rPr lang="en-US" sz="1200"/>
            </a:br>
            <a:r>
              <a:rPr lang="en-US" sz="1200"/>
              <a:t>E. None of the above. </a:t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Which of the following language is not a declarative language? </a:t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>A. Java </a:t>
            </a:r>
            <a:br>
              <a:rPr lang="en-US" sz="1200"/>
            </a:br>
            <a:r>
              <a:rPr lang="en-US" sz="1200"/>
              <a:t>B. Prolog </a:t>
            </a:r>
            <a:br>
              <a:rPr lang="en-US" sz="1200"/>
            </a:br>
            <a:r>
              <a:rPr lang="en-US" sz="1200"/>
              <a:t>C. SQL </a:t>
            </a:r>
            <a:br>
              <a:rPr lang="en-US" sz="1200"/>
            </a:br>
            <a:r>
              <a:rPr lang="en-US" sz="1200"/>
              <a:t>D. Scheme </a:t>
            </a:r>
            <a:br>
              <a:rPr lang="en-US" sz="1200"/>
            </a:br>
            <a:r>
              <a:rPr lang="en-US" sz="1200"/>
              <a:t>E. None of the above. </a:t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Which of the following is a script language? </a:t>
            </a:r>
            <a:br>
              <a:rPr lang="en-US" sz="1200"/>
            </a:br>
            <a:r>
              <a:rPr lang="en-US" sz="1200"/>
              <a:t/>
            </a:r>
            <a:br>
              <a:rPr lang="en-US" sz="1200"/>
            </a:br>
            <a:r>
              <a:rPr lang="en-US" sz="1200"/>
              <a:t>A. Java </a:t>
            </a:r>
            <a:br>
              <a:rPr lang="en-US" sz="1200"/>
            </a:br>
            <a:r>
              <a:rPr lang="en-US" sz="1200"/>
              <a:t>B. C# </a:t>
            </a:r>
            <a:br>
              <a:rPr lang="en-US" sz="1200"/>
            </a:br>
            <a:r>
              <a:rPr lang="en-US" sz="1200"/>
              <a:t>C. PHP </a:t>
            </a:r>
            <a:br>
              <a:rPr lang="en-US" sz="1200"/>
            </a:br>
            <a:r>
              <a:rPr lang="en-US" sz="1200"/>
              <a:t>D. Prolog </a:t>
            </a:r>
            <a:br>
              <a:rPr lang="en-US" sz="1200"/>
            </a:br>
            <a:r>
              <a:rPr lang="en-US" sz="1200"/>
              <a:t>E. Scheme </a:t>
            </a:r>
            <a:br>
              <a:rPr lang="en-US" sz="1200"/>
            </a:br>
            <a:r>
              <a:rPr lang="en-US" sz="1200"/>
              <a:t>F. None of the above. </a:t>
            </a:r>
            <a:br>
              <a:rPr lang="en-US" sz="1200"/>
            </a:b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FF86-6F30-2C4E-A281-23FB4474F1F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Picture 15" descr="xslt-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0"/>
            <a:ext cx="7162800" cy="46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1D61-A05E-544C-BC33-1B087214C2FE}" type="slidenum">
              <a:rPr lang="en-US"/>
              <a:pPr/>
              <a:t>13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87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XSLT consists of a sequence of template rules;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Each describes how a particular element type (or other constructs) can be processed;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Rules are not arranged in any particular order (theoretically)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They don’t have to match the order of input or output;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Programmers don’t know (and don’t care) the execution ordering of the rules;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That is why it is called a declarative language;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Programmers specify what output should produce when particular pattern occurs in input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5867400" y="990600"/>
            <a:ext cx="2781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</a:rPr>
              <a:t>&lt;xsl:template match="title"&gt;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  &lt;div align="center"&gt;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      &lt;h1&gt;&lt;</a:t>
            </a:r>
            <a:r>
              <a:rPr lang="en-US" sz="1400">
                <a:solidFill>
                  <a:srgbClr val="FF0000"/>
                </a:solidFill>
              </a:rPr>
              <a:t>xsl:value-of select="."/&gt;</a:t>
            </a:r>
            <a:r>
              <a:rPr lang="en-US" sz="1400"/>
              <a:t> &lt;/h1&gt;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  &lt;/div&gt;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</a:rPr>
              <a:t>&lt;/xsl:template&gt;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en-US" sz="1400"/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&lt;</a:t>
            </a:r>
            <a:r>
              <a:rPr lang="en-US" sz="1400">
                <a:solidFill>
                  <a:srgbClr val="FF0000"/>
                </a:solidFill>
              </a:rPr>
              <a:t>xsl:template match="author"&gt;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  &lt;div align="center"&gt;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      &lt;h2&gt;By &lt;</a:t>
            </a:r>
            <a:r>
              <a:rPr lang="en-US" sz="1400">
                <a:solidFill>
                  <a:srgbClr val="FF0000"/>
                </a:solidFill>
              </a:rPr>
              <a:t>xsl:value-of select="."/&gt;</a:t>
            </a:r>
            <a:r>
              <a:rPr lang="en-US" sz="1400"/>
              <a:t> &lt;/h2&gt;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  &lt;/div&gt;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</a:rPr>
              <a:t>&lt;/xsl:template</a:t>
            </a:r>
            <a:r>
              <a:rPr lang="en-US" sz="1400"/>
              <a:t>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en-US" sz="1400">
              <a:solidFill>
                <a:srgbClr val="FF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</a:rPr>
              <a:t>&lt;xsl:template match="date"&gt;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   &lt;p&gt;&lt;i&gt;&lt;</a:t>
            </a:r>
            <a:r>
              <a:rPr lang="en-US" sz="1400">
                <a:solidFill>
                  <a:srgbClr val="FF0000"/>
                </a:solidFill>
              </a:rPr>
              <a:t>xsl:value-of select="."/&gt;</a:t>
            </a:r>
            <a:r>
              <a:rPr lang="en-US" sz="1400"/>
              <a:t> &lt;/i&gt;&lt;/p&gt;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</a:rPr>
              <a:t>&lt;/xsl:template&gt;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en-US" sz="1400">
              <a:solidFill>
                <a:srgbClr val="FF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</a:rPr>
              <a:t>… …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28B-6652-D747-A088-094EDBA93CC5}" type="slidenum">
              <a:rPr lang="en-US"/>
              <a:pPr/>
              <a:t>14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side effect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functions have side effects, it is important to call them the right number of times, in a correct order, and in a correct context. </a:t>
            </a:r>
          </a:p>
          <a:p>
            <a:r>
              <a:rPr lang="en-US"/>
              <a:t>Why XSLT does not want to have side effects:</a:t>
            </a:r>
          </a:p>
          <a:p>
            <a:pPr lvl="1"/>
            <a:r>
              <a:rPr lang="en-US"/>
              <a:t>Requirement from the rule-based language  </a:t>
            </a:r>
          </a:p>
          <a:p>
            <a:pPr lvl="1"/>
            <a:r>
              <a:rPr lang="en-US"/>
              <a:t>Incremental development</a:t>
            </a:r>
          </a:p>
          <a:p>
            <a:pPr lvl="1"/>
            <a:r>
              <a:rPr lang="en-US"/>
              <a:t>Incremental rendering</a:t>
            </a:r>
          </a:p>
          <a:p>
            <a:pPr lvl="2"/>
            <a:r>
              <a:rPr lang="en-US"/>
              <a:t>Browser display partially downloaded xml file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3615-9847-F045-A332-F833C799A2CC}" type="slidenum">
              <a:rPr lang="en-US"/>
              <a:pPr/>
              <a:t>15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XSLT process model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&lt;source&gt;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&lt;employee&gt;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&lt;</a:t>
            </a:r>
            <a:r>
              <a:rPr lang="en-US" sz="1600" dirty="0" err="1">
                <a:solidFill>
                  <a:schemeClr val="tx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&gt;Joe&lt;/</a:t>
            </a:r>
            <a:r>
              <a:rPr lang="en-US" sz="1600" dirty="0" err="1">
                <a:solidFill>
                  <a:schemeClr val="tx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&lt;</a:t>
            </a:r>
            <a:r>
              <a:rPr lang="en-US" sz="1600" dirty="0" err="1">
                <a:solidFill>
                  <a:schemeClr val="tx1"/>
                </a:solidFill>
              </a:rPr>
              <a:t>surName</a:t>
            </a:r>
            <a:r>
              <a:rPr lang="en-US" sz="1600" dirty="0">
                <a:solidFill>
                  <a:schemeClr val="tx1"/>
                </a:solidFill>
              </a:rPr>
              <a:t>&gt;Smith&lt;/</a:t>
            </a:r>
            <a:r>
              <a:rPr lang="en-US" sz="1600" dirty="0" err="1">
                <a:solidFill>
                  <a:schemeClr val="tx1"/>
                </a:solidFill>
              </a:rPr>
              <a:t>surName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&lt;/employee&gt;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&lt;employee&gt;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&lt;</a:t>
            </a:r>
            <a:r>
              <a:rPr lang="en-US" sz="1600" dirty="0" err="1">
                <a:solidFill>
                  <a:schemeClr val="tx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&gt;Andrew&lt;/</a:t>
            </a:r>
            <a:r>
              <a:rPr lang="en-US" sz="1600" dirty="0" err="1">
                <a:solidFill>
                  <a:schemeClr val="tx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&lt;</a:t>
            </a:r>
            <a:r>
              <a:rPr lang="en-US" sz="1600" dirty="0" err="1">
                <a:solidFill>
                  <a:schemeClr val="tx1"/>
                </a:solidFill>
              </a:rPr>
              <a:t>surName</a:t>
            </a:r>
            <a:r>
              <a:rPr lang="en-US" sz="1600" dirty="0">
                <a:solidFill>
                  <a:schemeClr val="tx1"/>
                </a:solidFill>
              </a:rPr>
              <a:t>&gt;Wang&lt;/</a:t>
            </a:r>
            <a:r>
              <a:rPr lang="en-US" sz="1600" dirty="0" err="1">
                <a:solidFill>
                  <a:schemeClr val="tx1"/>
                </a:solidFill>
              </a:rPr>
              <a:t>surName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&lt;supervisor&gt;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  &lt;employee&gt;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    &lt;</a:t>
            </a:r>
            <a:r>
              <a:rPr lang="en-US" sz="1600" dirty="0" err="1">
                <a:solidFill>
                  <a:schemeClr val="tx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&gt;Steve&lt;/</a:t>
            </a:r>
            <a:r>
              <a:rPr lang="en-US" sz="1600" dirty="0" err="1">
                <a:solidFill>
                  <a:schemeClr val="tx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    &lt;</a:t>
            </a:r>
            <a:r>
              <a:rPr lang="en-US" sz="1600" dirty="0" err="1">
                <a:solidFill>
                  <a:schemeClr val="tx1"/>
                </a:solidFill>
              </a:rPr>
              <a:t>surName</a:t>
            </a:r>
            <a:r>
              <a:rPr lang="en-US" sz="1600" dirty="0">
                <a:solidFill>
                  <a:schemeClr val="tx1"/>
                </a:solidFill>
              </a:rPr>
              <a:t>&gt;Miller&lt;/</a:t>
            </a:r>
            <a:r>
              <a:rPr lang="en-US" sz="1600" dirty="0" err="1">
                <a:solidFill>
                  <a:schemeClr val="tx1"/>
                </a:solidFill>
              </a:rPr>
              <a:t>surName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  &lt;/employee&gt;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     &lt;/supervisor&gt;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&lt;/employee&gt;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&lt;/source&gt; 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219200"/>
            <a:ext cx="4572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&lt;?xml version="1.0" encoding="utf-8"?&gt;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&lt;xsl:stylesheet xmlns:xsl=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           "http://www.w3.org/1999/XSL/Transform"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           version=“1.0"&gt;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  &lt;xsl:template match="employee"&gt;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Hello, Found you!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  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 &lt;/xsl:stylesheet&gt;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/>
              <a:t>Output: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Hello, Found you!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Hello, Found you!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Questions: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Why only two matches?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What are the two matches?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28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28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28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285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0E18-5FEF-084C-9645-4F4334193243}" type="slidenum">
              <a:rPr lang="en-US"/>
              <a:pPr/>
              <a:t>16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template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2578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Select the employee who is a supervisor (incorrect)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&lt;</a:t>
            </a:r>
            <a:r>
              <a:rPr lang="en-US" sz="1800" dirty="0" err="1">
                <a:solidFill>
                  <a:schemeClr val="accent2"/>
                </a:solidFill>
              </a:rPr>
              <a:t>xsl:template</a:t>
            </a:r>
            <a:r>
              <a:rPr lang="en-US" sz="1800" dirty="0">
                <a:solidFill>
                  <a:schemeClr val="accent2"/>
                </a:solidFill>
              </a:rPr>
              <a:t> match="employee/supervisor/employee"&gt;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Hello, found you!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  &lt;/</a:t>
            </a:r>
            <a:r>
              <a:rPr lang="en-US" sz="1800" dirty="0" err="1">
                <a:solidFill>
                  <a:schemeClr val="accent2"/>
                </a:solidFill>
              </a:rPr>
              <a:t>xsl:template</a:t>
            </a:r>
            <a:r>
              <a:rPr lang="en-US" sz="18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XSLT starts with the root of the document.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If there is no template rule defined, built-in template is invoked.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For element, the built-in template processes the children of the current element.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For text, the built-in template copy the text to the result tree.  </a:t>
            </a: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219200"/>
            <a:ext cx="2438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Outout: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&lt;?xml version="1.0" encoding="UTF-8"?&gt;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Joe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Smith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Andrew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Wang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Hello, found you!</a:t>
            </a:r>
          </a:p>
          <a:p>
            <a:pPr>
              <a:lnSpc>
                <a:spcPct val="80000"/>
              </a:lnSpc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1800"/>
          </a:p>
        </p:txBody>
      </p:sp>
      <p:sp>
        <p:nvSpPr>
          <p:cNvPr id="464901" name="Oval 5"/>
          <p:cNvSpPr>
            <a:spLocks noChangeArrowheads="1"/>
          </p:cNvSpPr>
          <p:nvPr/>
        </p:nvSpPr>
        <p:spPr bwMode="auto">
          <a:xfrm>
            <a:off x="6553200" y="2590800"/>
            <a:ext cx="1295400" cy="2743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4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4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4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4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4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49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4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4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4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4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B2BD-BDD8-0943-8021-EA45D25851DF}" type="slidenum">
              <a:rPr lang="en-US"/>
              <a:pPr/>
              <a:t>17</a:t>
            </a:fld>
            <a:endParaRPr lang="en-US"/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node XML Tree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5029200" cy="2895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&lt;</a:t>
            </a:r>
            <a:r>
              <a:rPr lang="en-US" sz="1800" dirty="0">
                <a:solidFill>
                  <a:schemeClr val="tx1"/>
                </a:solidFill>
              </a:rPr>
              <a:t>?xml version="1.0" encoding="utf-8"?&gt;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xsl:stylesheet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xmlns:xsl</a:t>
            </a:r>
            <a:r>
              <a:rPr lang="en-US" sz="1800" dirty="0">
                <a:solidFill>
                  <a:schemeClr val="tx1"/>
                </a:solidFill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&lt;</a:t>
            </a:r>
            <a:r>
              <a:rPr lang="en-US" sz="1800" dirty="0" err="1">
                <a:solidFill>
                  <a:schemeClr val="tx1"/>
                </a:solidFill>
              </a:rPr>
              <a:t>xsl:template</a:t>
            </a:r>
            <a:r>
              <a:rPr lang="en-US" sz="1800" dirty="0">
                <a:solidFill>
                  <a:schemeClr val="tx1"/>
                </a:solidFill>
              </a:rPr>
              <a:t> match="</a:t>
            </a:r>
            <a:r>
              <a:rPr lang="en-US" sz="1800" dirty="0" err="1">
                <a:solidFill>
                  <a:schemeClr val="tx1"/>
                </a:solidFill>
              </a:rPr>
              <a:t>surName</a:t>
            </a:r>
            <a:r>
              <a:rPr lang="en-US" sz="1800" dirty="0">
                <a:solidFill>
                  <a:schemeClr val="tx1"/>
                </a:solidFill>
              </a:rPr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sur</a:t>
            </a:r>
            <a:r>
              <a:rPr lang="en-US" sz="1800" dirty="0">
                <a:solidFill>
                  <a:schemeClr val="tx1"/>
                </a:solidFill>
              </a:rPr>
              <a:t> name is &lt;</a:t>
            </a:r>
            <a:r>
              <a:rPr lang="en-US" sz="1800" dirty="0" err="1">
                <a:solidFill>
                  <a:schemeClr val="tx1"/>
                </a:solidFill>
              </a:rPr>
              <a:t>xsl:value</a:t>
            </a:r>
            <a:r>
              <a:rPr lang="en-US" sz="1800" dirty="0">
                <a:solidFill>
                  <a:schemeClr val="tx1"/>
                </a:solidFill>
              </a:rPr>
              <a:t>-of select="." /&gt;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err="1">
                <a:solidFill>
                  <a:schemeClr val="tx1"/>
                </a:solidFill>
              </a:rPr>
              <a:t>xsl:template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&lt;/</a:t>
            </a:r>
            <a:r>
              <a:rPr lang="en-US" sz="1800" dirty="0" err="1">
                <a:solidFill>
                  <a:schemeClr val="tx1"/>
                </a:solidFill>
              </a:rPr>
              <a:t>xsl:stylesheet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609600"/>
            <a:ext cx="23622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</a:pPr>
            <a:r>
              <a:rPr lang="en-US" sz="1400"/>
              <a:t>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Joe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sur name is Smith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Andrew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sur name is Wang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  Steve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sur name is Miller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2346325" y="5218113"/>
            <a:ext cx="184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67" name="Text Box 11"/>
          <p:cNvSpPr txBox="1">
            <a:spLocks noChangeArrowheads="1"/>
          </p:cNvSpPr>
          <p:nvPr/>
        </p:nvSpPr>
        <p:spPr bwMode="auto">
          <a:xfrm>
            <a:off x="3243263" y="4343400"/>
            <a:ext cx="1166812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&lt;source&gt;</a:t>
            </a:r>
          </a:p>
        </p:txBody>
      </p:sp>
      <p:sp>
        <p:nvSpPr>
          <p:cNvPr id="480268" name="Text Box 12"/>
          <p:cNvSpPr txBox="1">
            <a:spLocks noChangeArrowheads="1"/>
          </p:cNvSpPr>
          <p:nvPr/>
        </p:nvSpPr>
        <p:spPr bwMode="auto">
          <a:xfrm>
            <a:off x="5181600" y="4953000"/>
            <a:ext cx="1219200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&lt;employee &gt;</a:t>
            </a:r>
          </a:p>
        </p:txBody>
      </p:sp>
      <p:sp>
        <p:nvSpPr>
          <p:cNvPr id="480269" name="Text Box 13"/>
          <p:cNvSpPr txBox="1">
            <a:spLocks noChangeArrowheads="1"/>
          </p:cNvSpPr>
          <p:nvPr/>
        </p:nvSpPr>
        <p:spPr bwMode="auto">
          <a:xfrm>
            <a:off x="3581400" y="5562600"/>
            <a:ext cx="1219200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&lt;firstName&gt;</a:t>
            </a:r>
          </a:p>
        </p:txBody>
      </p:sp>
      <p:sp>
        <p:nvSpPr>
          <p:cNvPr id="480270" name="Text Box 14"/>
          <p:cNvSpPr txBox="1">
            <a:spLocks noChangeArrowheads="1"/>
          </p:cNvSpPr>
          <p:nvPr/>
        </p:nvSpPr>
        <p:spPr bwMode="auto">
          <a:xfrm>
            <a:off x="6642100" y="5535613"/>
            <a:ext cx="1739900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&lt;supervisor&gt;</a:t>
            </a:r>
          </a:p>
        </p:txBody>
      </p:sp>
      <p:sp>
        <p:nvSpPr>
          <p:cNvPr id="480271" name="Text Box 15"/>
          <p:cNvSpPr txBox="1">
            <a:spLocks noChangeArrowheads="1"/>
          </p:cNvSpPr>
          <p:nvPr/>
        </p:nvSpPr>
        <p:spPr bwMode="auto">
          <a:xfrm>
            <a:off x="3657600" y="6096000"/>
            <a:ext cx="981075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Andrew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6705600" y="6019800"/>
            <a:ext cx="850900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… </a:t>
            </a:r>
          </a:p>
        </p:txBody>
      </p:sp>
      <p:sp>
        <p:nvSpPr>
          <p:cNvPr id="480273" name="Line 17"/>
          <p:cNvSpPr>
            <a:spLocks noChangeShapeType="1"/>
          </p:cNvSpPr>
          <p:nvPr/>
        </p:nvSpPr>
        <p:spPr bwMode="auto">
          <a:xfrm flipV="1">
            <a:off x="4191000" y="5410200"/>
            <a:ext cx="15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74" name="Line 18"/>
          <p:cNvSpPr>
            <a:spLocks noChangeShapeType="1"/>
          </p:cNvSpPr>
          <p:nvPr/>
        </p:nvSpPr>
        <p:spPr bwMode="auto">
          <a:xfrm>
            <a:off x="4191000" y="5410200"/>
            <a:ext cx="2847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75" name="Line 19"/>
          <p:cNvSpPr>
            <a:spLocks noChangeShapeType="1"/>
          </p:cNvSpPr>
          <p:nvPr/>
        </p:nvSpPr>
        <p:spPr bwMode="auto">
          <a:xfrm>
            <a:off x="7032625" y="5362575"/>
            <a:ext cx="15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76" name="Line 20"/>
          <p:cNvSpPr>
            <a:spLocks noChangeShapeType="1"/>
          </p:cNvSpPr>
          <p:nvPr/>
        </p:nvSpPr>
        <p:spPr bwMode="auto">
          <a:xfrm>
            <a:off x="4191000" y="58674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77" name="Line 21"/>
          <p:cNvSpPr>
            <a:spLocks noChangeShapeType="1"/>
          </p:cNvSpPr>
          <p:nvPr/>
        </p:nvSpPr>
        <p:spPr bwMode="auto">
          <a:xfrm>
            <a:off x="7032625" y="582136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78" name="Text Box 22"/>
          <p:cNvSpPr txBox="1">
            <a:spLocks noChangeArrowheads="1"/>
          </p:cNvSpPr>
          <p:nvPr/>
        </p:nvSpPr>
        <p:spPr bwMode="auto">
          <a:xfrm>
            <a:off x="1219200" y="4953000"/>
            <a:ext cx="1219200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&lt;employee&gt;</a:t>
            </a:r>
          </a:p>
        </p:txBody>
      </p:sp>
      <p:sp>
        <p:nvSpPr>
          <p:cNvPr id="480279" name="Text Box 23"/>
          <p:cNvSpPr txBox="1">
            <a:spLocks noChangeArrowheads="1"/>
          </p:cNvSpPr>
          <p:nvPr/>
        </p:nvSpPr>
        <p:spPr bwMode="auto">
          <a:xfrm>
            <a:off x="381000" y="5535613"/>
            <a:ext cx="1296988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&lt;firstName&gt;</a:t>
            </a:r>
          </a:p>
        </p:txBody>
      </p:sp>
      <p:sp>
        <p:nvSpPr>
          <p:cNvPr id="480280" name="Text Box 24"/>
          <p:cNvSpPr txBox="1">
            <a:spLocks noChangeArrowheads="1"/>
          </p:cNvSpPr>
          <p:nvPr/>
        </p:nvSpPr>
        <p:spPr bwMode="auto">
          <a:xfrm>
            <a:off x="1739900" y="5562600"/>
            <a:ext cx="1308100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&lt;surName&gt;</a:t>
            </a:r>
          </a:p>
        </p:txBody>
      </p:sp>
      <p:sp>
        <p:nvSpPr>
          <p:cNvPr id="480282" name="Text Box 26"/>
          <p:cNvSpPr txBox="1">
            <a:spLocks noChangeArrowheads="1"/>
          </p:cNvSpPr>
          <p:nvPr/>
        </p:nvSpPr>
        <p:spPr bwMode="auto">
          <a:xfrm>
            <a:off x="457200" y="6096000"/>
            <a:ext cx="1371600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Joe</a:t>
            </a:r>
          </a:p>
        </p:txBody>
      </p:sp>
      <p:sp>
        <p:nvSpPr>
          <p:cNvPr id="480283" name="Text Box 27"/>
          <p:cNvSpPr txBox="1">
            <a:spLocks noChangeArrowheads="1"/>
          </p:cNvSpPr>
          <p:nvPr/>
        </p:nvSpPr>
        <p:spPr bwMode="auto">
          <a:xfrm>
            <a:off x="2057400" y="6096000"/>
            <a:ext cx="850900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Smith</a:t>
            </a:r>
          </a:p>
        </p:txBody>
      </p:sp>
      <p:sp>
        <p:nvSpPr>
          <p:cNvPr id="480285" name="Line 29"/>
          <p:cNvSpPr>
            <a:spLocks noChangeShapeType="1"/>
          </p:cNvSpPr>
          <p:nvPr/>
        </p:nvSpPr>
        <p:spPr bwMode="auto">
          <a:xfrm flipV="1">
            <a:off x="1152525" y="5362575"/>
            <a:ext cx="158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86" name="Line 30"/>
          <p:cNvSpPr>
            <a:spLocks noChangeShapeType="1"/>
          </p:cNvSpPr>
          <p:nvPr/>
        </p:nvSpPr>
        <p:spPr bwMode="auto">
          <a:xfrm flipV="1">
            <a:off x="1154113" y="5334000"/>
            <a:ext cx="1055687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88" name="Line 32"/>
          <p:cNvSpPr>
            <a:spLocks noChangeShapeType="1"/>
          </p:cNvSpPr>
          <p:nvPr/>
        </p:nvSpPr>
        <p:spPr bwMode="auto">
          <a:xfrm>
            <a:off x="2195513" y="5248275"/>
            <a:ext cx="15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89" name="Line 33"/>
          <p:cNvSpPr>
            <a:spLocks noChangeShapeType="1"/>
          </p:cNvSpPr>
          <p:nvPr/>
        </p:nvSpPr>
        <p:spPr bwMode="auto">
          <a:xfrm>
            <a:off x="1143000" y="58674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91" name="Line 35"/>
          <p:cNvSpPr>
            <a:spLocks noChangeShapeType="1"/>
          </p:cNvSpPr>
          <p:nvPr/>
        </p:nvSpPr>
        <p:spPr bwMode="auto">
          <a:xfrm>
            <a:off x="2195513" y="5821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92" name="Line 36"/>
          <p:cNvSpPr>
            <a:spLocks noChangeShapeType="1"/>
          </p:cNvSpPr>
          <p:nvPr/>
        </p:nvSpPr>
        <p:spPr bwMode="auto">
          <a:xfrm flipV="1">
            <a:off x="2220913" y="4824413"/>
            <a:ext cx="1587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93" name="Line 37"/>
          <p:cNvSpPr>
            <a:spLocks noChangeShapeType="1"/>
          </p:cNvSpPr>
          <p:nvPr/>
        </p:nvSpPr>
        <p:spPr bwMode="auto">
          <a:xfrm flipV="1">
            <a:off x="6015038" y="4824413"/>
            <a:ext cx="1587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94" name="Line 38"/>
          <p:cNvSpPr>
            <a:spLocks noChangeShapeType="1"/>
          </p:cNvSpPr>
          <p:nvPr/>
        </p:nvSpPr>
        <p:spPr bwMode="auto">
          <a:xfrm>
            <a:off x="2220913" y="4824413"/>
            <a:ext cx="3794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95" name="Line 39"/>
          <p:cNvSpPr>
            <a:spLocks noChangeShapeType="1"/>
          </p:cNvSpPr>
          <p:nvPr/>
        </p:nvSpPr>
        <p:spPr bwMode="auto">
          <a:xfrm flipV="1">
            <a:off x="3752850" y="4687888"/>
            <a:ext cx="1588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96" name="Line 40"/>
          <p:cNvSpPr>
            <a:spLocks noChangeShapeType="1"/>
          </p:cNvSpPr>
          <p:nvPr/>
        </p:nvSpPr>
        <p:spPr bwMode="auto">
          <a:xfrm>
            <a:off x="6019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297" name="Text Box 41"/>
          <p:cNvSpPr txBox="1">
            <a:spLocks noChangeArrowheads="1"/>
          </p:cNvSpPr>
          <p:nvPr/>
        </p:nvSpPr>
        <p:spPr bwMode="auto">
          <a:xfrm>
            <a:off x="609600" y="4953000"/>
            <a:ext cx="533400" cy="3048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text</a:t>
            </a:r>
          </a:p>
        </p:txBody>
      </p:sp>
      <p:sp>
        <p:nvSpPr>
          <p:cNvPr id="480305" name="Text Box 49"/>
          <p:cNvSpPr txBox="1">
            <a:spLocks noChangeArrowheads="1"/>
          </p:cNvSpPr>
          <p:nvPr/>
        </p:nvSpPr>
        <p:spPr bwMode="auto">
          <a:xfrm>
            <a:off x="7772400" y="4953000"/>
            <a:ext cx="533400" cy="3048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text</a:t>
            </a:r>
          </a:p>
        </p:txBody>
      </p:sp>
      <p:sp>
        <p:nvSpPr>
          <p:cNvPr id="480306" name="Text Box 50"/>
          <p:cNvSpPr txBox="1">
            <a:spLocks noChangeArrowheads="1"/>
          </p:cNvSpPr>
          <p:nvPr/>
        </p:nvSpPr>
        <p:spPr bwMode="auto">
          <a:xfrm>
            <a:off x="3810000" y="4953000"/>
            <a:ext cx="533400" cy="30480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text</a:t>
            </a:r>
          </a:p>
        </p:txBody>
      </p:sp>
      <p:sp>
        <p:nvSpPr>
          <p:cNvPr id="480307" name="Text Box 51"/>
          <p:cNvSpPr txBox="1">
            <a:spLocks noChangeArrowheads="1"/>
          </p:cNvSpPr>
          <p:nvPr/>
        </p:nvSpPr>
        <p:spPr bwMode="auto">
          <a:xfrm>
            <a:off x="5029200" y="5562600"/>
            <a:ext cx="1308100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&lt;surName&gt;</a:t>
            </a:r>
          </a:p>
        </p:txBody>
      </p:sp>
      <p:sp>
        <p:nvSpPr>
          <p:cNvPr id="480308" name="Text Box 52"/>
          <p:cNvSpPr txBox="1">
            <a:spLocks noChangeArrowheads="1"/>
          </p:cNvSpPr>
          <p:nvPr/>
        </p:nvSpPr>
        <p:spPr bwMode="auto">
          <a:xfrm>
            <a:off x="5105400" y="6096000"/>
            <a:ext cx="850900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Courier New" charset="0"/>
              </a:rPr>
              <a:t>Wang</a:t>
            </a:r>
          </a:p>
        </p:txBody>
      </p:sp>
      <p:sp>
        <p:nvSpPr>
          <p:cNvPr id="480309" name="Line 53"/>
          <p:cNvSpPr>
            <a:spLocks noChangeShapeType="1"/>
          </p:cNvSpPr>
          <p:nvPr/>
        </p:nvSpPr>
        <p:spPr bwMode="auto">
          <a:xfrm>
            <a:off x="5562600" y="579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0310" name="Text Box 54"/>
          <p:cNvSpPr txBox="1">
            <a:spLocks noChangeArrowheads="1"/>
          </p:cNvSpPr>
          <p:nvPr/>
        </p:nvSpPr>
        <p:spPr bwMode="auto">
          <a:xfrm>
            <a:off x="3276600" y="3733800"/>
            <a:ext cx="1166813" cy="304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document</a:t>
            </a:r>
          </a:p>
        </p:txBody>
      </p:sp>
      <p:sp>
        <p:nvSpPr>
          <p:cNvPr id="480311" name="Line 55"/>
          <p:cNvSpPr>
            <a:spLocks noChangeShapeType="1"/>
          </p:cNvSpPr>
          <p:nvPr/>
        </p:nvSpPr>
        <p:spPr bwMode="auto">
          <a:xfrm>
            <a:off x="3733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0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0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0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0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97" grpId="0" animBg="1"/>
      <p:bldP spid="480305" grpId="0" animBg="1"/>
      <p:bldP spid="4803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14CD-4C9A-7443-A194-FE641D0143AF}" type="slidenum">
              <a:rPr lang="en-US"/>
              <a:pPr/>
              <a:t>18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 built-in template 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Pick employees who are supervisors (still not correct)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&lt;xsl:template match="employee"&gt;</a:t>
            </a:r>
          </a:p>
          <a:p>
            <a:pPr lvl="1">
              <a:buFontTx/>
              <a:buNone/>
            </a:pPr>
            <a:r>
              <a:rPr lang="en-US"/>
              <a:t> &lt;/xsl:template&gt;</a:t>
            </a:r>
          </a:p>
          <a:p>
            <a:pPr lvl="1">
              <a:buFontTx/>
              <a:buNone/>
            </a:pPr>
            <a:r>
              <a:rPr lang="en-US"/>
              <a:t>  </a:t>
            </a:r>
          </a:p>
          <a:p>
            <a:pPr lvl="1">
              <a:buFontTx/>
              <a:buNone/>
            </a:pPr>
            <a:r>
              <a:rPr lang="en-US"/>
              <a:t>&lt;xsl:template match="employee/supervisor/employee"&gt;</a:t>
            </a:r>
          </a:p>
          <a:p>
            <a:pPr lvl="1">
              <a:buFontTx/>
              <a:buNone/>
            </a:pPr>
            <a:r>
              <a:rPr lang="en-US"/>
              <a:t>Hello, found you!</a:t>
            </a:r>
          </a:p>
          <a:p>
            <a:pPr lvl="1">
              <a:buFontTx/>
              <a:buNone/>
            </a:pPr>
            <a:r>
              <a:rPr lang="en-US"/>
              <a:t>  &lt;/xsl:template&gt;</a:t>
            </a:r>
          </a:p>
          <a:p>
            <a:pPr lvl="1">
              <a:buFontTx/>
              <a:buNone/>
            </a:pPr>
            <a:r>
              <a:rPr lang="en-US"/>
              <a:t>&lt;/xsl:stylesheet&gt;</a:t>
            </a:r>
          </a:p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Output: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nothing.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4936-F0AE-4B41-8C91-36148DC7E79C}" type="slidenum">
              <a:rPr lang="en-US"/>
              <a:pPr/>
              <a:t>19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 built-in template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257800" cy="5181600"/>
          </a:xfrm>
        </p:spPr>
        <p:txBody>
          <a:bodyPr/>
          <a:lstStyle/>
          <a:p>
            <a:r>
              <a:rPr lang="en-US" sz="2000"/>
              <a:t>When find outer employees, apply rules</a:t>
            </a: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&lt;xsl:template match="employee"&gt;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  &lt;xsl:apply-templates/&gt;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&lt;/xsl:template&gt;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&lt;xsl:template match="employee/supervisor/employee"&gt;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Hello, found you!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&lt;/xsl:template&gt;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&lt;/xsl:stylesheet&gt;</a:t>
            </a:r>
          </a:p>
        </p:txBody>
      </p:sp>
      <p:sp>
        <p:nvSpPr>
          <p:cNvPr id="468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066800"/>
            <a:ext cx="25527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Output:</a:t>
            </a:r>
          </a:p>
          <a:p>
            <a:pPr lvl="1"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Joe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Smith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Andrew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   Wang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Hello, found you!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8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8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8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400800"/>
            <a:ext cx="8382000" cy="331296"/>
          </a:xfrm>
        </p:spPr>
        <p:txBody>
          <a:bodyPr/>
          <a:lstStyle/>
          <a:p>
            <a:r>
              <a:rPr lang="en-US" sz="1400" dirty="0"/>
              <a:t>Blind Men Appraising an Elephant by </a:t>
            </a:r>
            <a:r>
              <a:rPr lang="en-US" sz="1400" dirty="0" err="1"/>
              <a:t>Ohara</a:t>
            </a:r>
            <a:r>
              <a:rPr lang="en-US" sz="1400" dirty="0"/>
              <a:t> </a:t>
            </a:r>
            <a:r>
              <a:rPr lang="en-US" sz="1400" dirty="0" err="1"/>
              <a:t>Donshu</a:t>
            </a:r>
            <a:r>
              <a:rPr lang="en-US" sz="1400" dirty="0"/>
              <a:t>, Edo Period (early 19th century), Brooklyn Museum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7073-5E75-7546-BF42-03396A0DCE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Blind_Men_Apprais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0088"/>
            <a:ext cx="7848600" cy="62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44DD-2E39-E942-9D96-846917BA194E}" type="slidenum">
              <a:rPr lang="en-US"/>
              <a:pPr/>
              <a:t>20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specific about what to do 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410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&lt;xsl:template match="employee"&gt;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  &lt;xsl:apply-templates select=“supervisor/&gt;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&lt;/xsl:template&gt;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&lt;xsl:template match="employee/supervisor/employee"&gt;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Hello, found you!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  &lt;/xsl:template&gt;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&lt;/xsl:stylesheet&gt;</a:t>
            </a:r>
          </a:p>
          <a:p>
            <a:endParaRPr lang="en-US" sz="2000"/>
          </a:p>
        </p:txBody>
      </p:sp>
      <p:sp>
        <p:nvSpPr>
          <p:cNvPr id="4710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29400" y="1219200"/>
            <a:ext cx="2133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Output:</a:t>
            </a: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Hello, found you!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CB1-3480-9745-A4B6-77D2B918ADB6}" type="slidenum">
              <a:rPr lang="en-US"/>
              <a:pPr/>
              <a:t>21</a:t>
            </a:fld>
            <a:endParaRPr lang="en-US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process model: why built-in rules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4102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&lt;?xml version='1.0'?&gt;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&lt;xsl:stylesheet xmlns:xsl="http://www.w3.org/1999/XSL/Transform" version="1.0"&gt;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&lt;xsl:template match="para"&gt;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&lt;p&gt;&lt;xsl:apply-templates/&gt;&lt;/p&gt;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&lt;/xsl:template&gt;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&lt;xsl:template match="emphasis"&gt;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  &lt;i&gt;&lt;xsl:apply-templates/&gt;&lt;/i&gt;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&lt;/xsl:template&gt;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 &lt;/xsl:stylesheet&gt; 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/>
              <a:t>Output copies most part of the input</a:t>
            </a:r>
          </a:p>
          <a:p>
            <a:pPr>
              <a:lnSpc>
                <a:spcPct val="90000"/>
              </a:lnSpc>
            </a:pPr>
            <a:r>
              <a:rPr lang="en-US" sz="1800"/>
              <a:t>It would be cumbersome to write each of those built-in rules explicitly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219200"/>
            <a:ext cx="2667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&lt;?xml version='1.0'?&gt; </a:t>
            </a:r>
            <a:r>
              <a:rPr lang="en-US" sz="1600">
                <a:solidFill>
                  <a:srgbClr val="33CC33"/>
                </a:solidFill>
              </a:rPr>
              <a:t>&lt;para&gt;</a:t>
            </a:r>
            <a:r>
              <a:rPr lang="en-US" sz="1600">
                <a:solidFill>
                  <a:schemeClr val="tx1"/>
                </a:solidFill>
              </a:rPr>
              <a:t> This is a </a:t>
            </a:r>
            <a:r>
              <a:rPr lang="en-US" sz="1600">
                <a:solidFill>
                  <a:srgbClr val="33CC33"/>
                </a:solidFill>
              </a:rPr>
              <a:t>&lt;emphasis&gt;</a:t>
            </a:r>
            <a:r>
              <a:rPr lang="en-US" sz="1600">
                <a:solidFill>
                  <a:schemeClr val="tx1"/>
                </a:solidFill>
              </a:rPr>
              <a:t> test </a:t>
            </a:r>
            <a:r>
              <a:rPr lang="en-US" sz="1600">
                <a:solidFill>
                  <a:srgbClr val="33CC33"/>
                </a:solidFill>
              </a:rPr>
              <a:t>&lt;/emphasis&gt;&lt;/para&gt; </a:t>
            </a:r>
            <a:r>
              <a:rPr lang="en-US" sz="1600">
                <a:solidFill>
                  <a:schemeClr val="tx1"/>
                </a:solidFill>
              </a:rPr>
              <a:t>.</a:t>
            </a:r>
            <a:endParaRPr lang="en-US" sz="1600">
              <a:solidFill>
                <a:srgbClr val="33CC33"/>
              </a:solidFill>
            </a:endParaRPr>
          </a:p>
          <a:p>
            <a:pPr>
              <a:lnSpc>
                <a:spcPct val="90000"/>
              </a:lnSpc>
            </a:pPr>
            <a:endParaRPr lang="en-US" sz="1600">
              <a:solidFill>
                <a:srgbClr val="33CC33"/>
              </a:solidFill>
            </a:endParaRP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Output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rgbClr val="33CC33"/>
                </a:solidFill>
              </a:rPr>
              <a:t>&lt;p&gt;</a:t>
            </a:r>
            <a:r>
              <a:rPr lang="en-US" sz="1600">
                <a:solidFill>
                  <a:schemeClr val="tx1"/>
                </a:solidFill>
              </a:rPr>
              <a:t> This is a </a:t>
            </a:r>
            <a:r>
              <a:rPr lang="en-US" sz="1600">
                <a:solidFill>
                  <a:srgbClr val="33CC33"/>
                </a:solidFill>
              </a:rPr>
              <a:t>&lt;i&gt;</a:t>
            </a:r>
            <a:r>
              <a:rPr lang="en-US" sz="1600">
                <a:solidFill>
                  <a:schemeClr val="tx1"/>
                </a:solidFill>
              </a:rPr>
              <a:t> test </a:t>
            </a:r>
            <a:r>
              <a:rPr lang="en-US" sz="1600">
                <a:solidFill>
                  <a:srgbClr val="33CC33"/>
                </a:solidFill>
              </a:rPr>
              <a:t>&lt;/i&gt;&lt;/p&gt;</a:t>
            </a:r>
            <a:r>
              <a:rPr lang="en-US" sz="160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8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8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2317-B684-7F48-B04E-7AA3D3D9A89E}" type="slidenum">
              <a:rPr lang="en-US"/>
              <a:pPr/>
              <a:t>22</a:t>
            </a:fld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input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&lt;source&gt;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&lt;employee&gt;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&lt;firstName&gt;Joe&lt;/firstName&gt;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&lt;surName&gt;Smith&lt;/surName&gt;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&lt;/employee&gt;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&lt;employee&gt;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&lt;firstName&gt;Andrew&lt;/firstName&gt;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&lt;surName&gt;Wang&lt;/surName&gt;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&lt;supervisor&gt;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&lt;employee&gt;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  &lt;firstName&gt;Steve&lt;/firstName&gt;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  &lt;surName&gt;Miller&lt;/surName&gt;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&lt;/employee&gt;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&lt;/supervisor&gt;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&lt;/employee&gt;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&lt;/source&gt; 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4D39-0DDE-6647-975E-2FD7E76A01AD}" type="slidenum">
              <a:rPr lang="en-US"/>
              <a:pPr/>
              <a:t>23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order of rules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800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&lt;xsl:template match="employee"&gt;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&lt;tr&gt; </a:t>
            </a:r>
            <a:r>
              <a:rPr lang="en-US" sz="1600">
                <a:solidFill>
                  <a:srgbClr val="FF0000"/>
                </a:solidFill>
              </a:rPr>
              <a:t>&lt;xsl:apply-templates /&gt;</a:t>
            </a:r>
            <a:r>
              <a:rPr lang="en-US" sz="1600">
                <a:solidFill>
                  <a:schemeClr val="tx1"/>
                </a:solidFill>
              </a:rPr>
              <a:t> 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&lt;xsl:template match="surName"&gt;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&lt;td&gt; &lt;xsl:value-of select="."/&gt; 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&lt;xsl:template match="firstName"&gt;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&lt;td&gt; &lt;xsl:value-of select="."/&gt; 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chemeClr val="tx1"/>
                </a:solidFill>
              </a:rPr>
              <a:t>Input data decides the rules to be applied.</a:t>
            </a:r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chemeClr val="tx1"/>
                </a:solidFill>
              </a:rPr>
              <a:t>It works well if the output has the same structure and sequence as the input;</a:t>
            </a:r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chemeClr val="tx1"/>
                </a:solidFill>
              </a:rPr>
              <a:t>All we did is performing simple editing of values as we go along.</a:t>
            </a:r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chemeClr val="tx1"/>
                </a:solidFill>
              </a:rPr>
              <a:t>What if we want sur name printed first?</a:t>
            </a: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19200"/>
            <a:ext cx="28956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Result: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&lt;tr&gt;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&lt;td&gt;Joe&lt;/td&gt;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&lt;td&gt;Smith&lt;/td&gt;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&lt;/tr&gt;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&lt;tr&gt;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&lt;td&gt;Andrew&lt;/td&gt;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&lt;td&gt;Wang&lt;/td&gt;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&lt;tr&gt;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  &lt;td&gt;Steve&lt;/td&gt;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  &lt;td&gt;Miller&lt;/td&gt;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  &lt;/tr&gt;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&lt;/tr&gt;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2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2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2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2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2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2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2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2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27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27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27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27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EB9D-19C4-9244-8345-EFEE29C64829}" type="slidenum">
              <a:rPr lang="en-US"/>
              <a:pPr/>
              <a:t>24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which rule to apply first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/>
              <a:t>Be more precise about which node to process, rather than just saying process all children of the current node</a:t>
            </a:r>
          </a:p>
          <a:p>
            <a:pPr>
              <a:lnSpc>
                <a:spcPct val="80000"/>
              </a:lnSpc>
            </a:pPr>
            <a:r>
              <a:rPr lang="en-US" sz="1400"/>
              <a:t>Be more precise about how to process them, rather than just saying choose the best-fit template rule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&lt;xsl:template match="employee"&gt;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&lt;tr&gt; </a:t>
            </a:r>
            <a:r>
              <a:rPr lang="en-US" sz="1200">
                <a:solidFill>
                  <a:srgbClr val="FF0000"/>
                </a:solidFill>
              </a:rPr>
              <a:t>&lt;xsl:apply-templates select="surName" /&gt;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rgbClr val="FF0000"/>
                </a:solidFill>
              </a:rPr>
              <a:t>         &lt;xsl:apply-templates select="firstName" /&gt;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&lt;xsl:template match="</a:t>
            </a:r>
            <a:r>
              <a:rPr lang="en-US" sz="1200">
                <a:solidFill>
                  <a:srgbClr val="FF0000"/>
                </a:solidFill>
              </a:rPr>
              <a:t>surName | firstName</a:t>
            </a:r>
            <a:r>
              <a:rPr lang="en-US" sz="1200">
                <a:solidFill>
                  <a:schemeClr val="tx1"/>
                </a:solidFill>
              </a:rPr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&lt;td&gt; &lt;xsl:value-of select="."/&gt; 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/>
              <a:t>Instead of selecting all child elements and finding the appropriate template rule for each one, this one explicitly selects &lt;surName&gt; and &lt;firstName&gt; elements</a:t>
            </a:r>
          </a:p>
          <a:p>
            <a:pPr>
              <a:lnSpc>
                <a:spcPct val="80000"/>
              </a:lnSpc>
            </a:pPr>
            <a:r>
              <a:rPr lang="en-US" sz="1400"/>
              <a:t>Other child elements are not processed.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&lt;supervisor&gt; is not processed.</a:t>
            </a:r>
          </a:p>
          <a:p>
            <a:pPr>
              <a:lnSpc>
                <a:spcPct val="80000"/>
              </a:lnSpc>
            </a:pPr>
            <a:r>
              <a:rPr lang="en-US" sz="1400"/>
              <a:t>Output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&lt;tr&gt;&lt;td&gt;Smith&lt;/td&gt;&lt;td&gt;Joe&lt;/td&gt;&lt;/tr&gt;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&lt;tr&gt;&lt;td&gt;Wang&lt;/td&gt;&lt;td&gt;Andrew&lt;/td&gt;&lt;/tr&gt;</a:t>
            </a:r>
            <a:endParaRPr lang="en-US" sz="1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4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FC82-2A69-4A48-B669-97577D40997B}" type="slidenum">
              <a:rPr lang="en-US"/>
              <a:pPr/>
              <a:t>25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Resolve conflict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572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&lt;xsl:template match="employee"&gt; 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   doing this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  &lt;/xsl:template&gt;</a:t>
            </a:r>
          </a:p>
          <a:p>
            <a:pPr>
              <a:buFontTx/>
              <a:buNone/>
            </a:pPr>
            <a:endParaRPr lang="en-US" sz="20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   &lt;xsl:template match="source/employee"&gt;  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   doing that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   &lt;/xsl:template&gt;</a:t>
            </a:r>
          </a:p>
          <a:p>
            <a:pPr>
              <a:buFontTx/>
              <a:buNone/>
            </a:pPr>
            <a:endParaRPr lang="en-US" sz="20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In this case there are two rules matching with employee elements.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Which rule should be used? </a:t>
            </a: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Output</a:t>
            </a:r>
          </a:p>
          <a:p>
            <a:endParaRPr lang="en-US" sz="2000"/>
          </a:p>
          <a:p>
            <a:pPr lvl="1">
              <a:buFontTx/>
              <a:buNone/>
            </a:pPr>
            <a:r>
              <a:rPr lang="en-US" sz="1800"/>
              <a:t>doing that</a:t>
            </a:r>
          </a:p>
          <a:p>
            <a:pPr lvl="1">
              <a:buFontTx/>
              <a:buNone/>
            </a:pPr>
            <a:endParaRPr lang="en-US" sz="1800"/>
          </a:p>
          <a:p>
            <a:pPr lvl="1">
              <a:buFontTx/>
              <a:buNone/>
            </a:pPr>
            <a:r>
              <a:rPr lang="en-US" sz="1800"/>
              <a:t>doing that</a:t>
            </a:r>
          </a:p>
          <a:p>
            <a:pPr lvl="1">
              <a:buFontTx/>
              <a:buNone/>
            </a:pPr>
            <a:endParaRPr lang="en-US" sz="1800"/>
          </a:p>
          <a:p>
            <a:pPr lvl="1">
              <a:buFontTx/>
              <a:buNone/>
            </a:pPr>
            <a:endParaRPr lang="en-US" sz="1800"/>
          </a:p>
          <a:p>
            <a:r>
              <a:rPr lang="en-US" sz="2000"/>
              <a:t>Priority rules</a:t>
            </a:r>
          </a:p>
          <a:p>
            <a:pPr lvl="1"/>
            <a:r>
              <a:rPr lang="en-US" sz="1800"/>
              <a:t>“source/employee” gets higher priority than “employee”;</a:t>
            </a:r>
          </a:p>
          <a:p>
            <a:pPr lvl="1"/>
            <a:r>
              <a:rPr lang="en-US" sz="1800"/>
              <a:t>“employee” gets higher priority than “*”;</a:t>
            </a:r>
          </a:p>
          <a:p>
            <a:pPr lvl="1"/>
            <a:r>
              <a:rPr lang="en-US" sz="1800"/>
              <a:t>* matches everything. We will see that later.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6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FF39-A356-6149-A4D0-899C5CE91E87}" type="slidenum">
              <a:rPr lang="en-US"/>
              <a:pPr/>
              <a:t>26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priority example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 match="doc"&gt;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  &lt;html&gt;&lt;head&gt;&lt;title&gt;A Document&lt;/title&gt;&lt;/head&gt;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  &lt;body&gt;&lt;</a:t>
            </a:r>
            <a:r>
              <a:rPr lang="en-US" sz="1400" dirty="0" err="1">
                <a:solidFill>
                  <a:schemeClr val="accent2"/>
                </a:solidFill>
              </a:rPr>
              <a:t>xsl:apply</a:t>
            </a:r>
            <a:r>
              <a:rPr lang="en-US" sz="1400" dirty="0">
                <a:solidFill>
                  <a:schemeClr val="accent2"/>
                </a:solidFill>
              </a:rPr>
              <a:t>-templates/&gt;&lt;/body&gt;&lt;/html&gt;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&lt;/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 match="</a:t>
            </a:r>
            <a:r>
              <a:rPr lang="en-US" sz="1400" dirty="0" err="1">
                <a:solidFill>
                  <a:schemeClr val="accent2"/>
                </a:solidFill>
              </a:rPr>
              <a:t>para</a:t>
            </a:r>
            <a:r>
              <a:rPr lang="en-US" sz="1400" dirty="0">
                <a:solidFill>
                  <a:schemeClr val="accent2"/>
                </a:solidFill>
              </a:rPr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  &lt;</a:t>
            </a:r>
            <a:r>
              <a:rPr lang="en-US" sz="1400" dirty="0" err="1">
                <a:solidFill>
                  <a:schemeClr val="accent2"/>
                </a:solidFill>
              </a:rPr>
              <a:t>p</a:t>
            </a:r>
            <a:r>
              <a:rPr lang="en-US" sz="1400" dirty="0">
                <a:solidFill>
                  <a:schemeClr val="accent2"/>
                </a:solidFill>
              </a:rPr>
              <a:t>&gt;&lt;</a:t>
            </a:r>
            <a:r>
              <a:rPr lang="en-US" sz="1400" dirty="0" err="1">
                <a:solidFill>
                  <a:schemeClr val="accent2"/>
                </a:solidFill>
              </a:rPr>
              <a:t>xsl:apply</a:t>
            </a:r>
            <a:r>
              <a:rPr lang="en-US" sz="1400" dirty="0">
                <a:solidFill>
                  <a:schemeClr val="accent2"/>
                </a:solidFill>
              </a:rPr>
              <a:t>-templates/&gt;&lt;/</a:t>
            </a:r>
            <a:r>
              <a:rPr lang="en-US" sz="1400" dirty="0" err="1">
                <a:solidFill>
                  <a:schemeClr val="accent2"/>
                </a:solidFill>
              </a:rPr>
              <a:t>p</a:t>
            </a:r>
            <a:r>
              <a:rPr lang="en-US" sz="1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&lt;/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 match="emphasis"&gt;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  &lt;i&gt;&lt;</a:t>
            </a:r>
            <a:r>
              <a:rPr lang="en-US" sz="1400" dirty="0" err="1">
                <a:solidFill>
                  <a:schemeClr val="accent2"/>
                </a:solidFill>
              </a:rPr>
              <a:t>xsl:apply</a:t>
            </a:r>
            <a:r>
              <a:rPr lang="en-US" sz="1400" dirty="0">
                <a:solidFill>
                  <a:schemeClr val="accent2"/>
                </a:solidFill>
              </a:rPr>
              <a:t>-templates/&gt;&lt;/i&gt;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&lt;/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 match="emphasis/emphasis"&gt;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  &lt;</a:t>
            </a:r>
            <a:r>
              <a:rPr lang="en-US" sz="1400" dirty="0" err="1">
                <a:solidFill>
                  <a:schemeClr val="accent2"/>
                </a:solidFill>
              </a:rPr>
              <a:t>b</a:t>
            </a:r>
            <a:r>
              <a:rPr lang="en-US" sz="1400" dirty="0">
                <a:solidFill>
                  <a:schemeClr val="accent2"/>
                </a:solidFill>
              </a:rPr>
              <a:t>&gt;&lt;</a:t>
            </a:r>
            <a:r>
              <a:rPr lang="en-US" sz="1400" dirty="0" err="1">
                <a:solidFill>
                  <a:schemeClr val="accent2"/>
                </a:solidFill>
              </a:rPr>
              <a:t>xsl:apply</a:t>
            </a:r>
            <a:r>
              <a:rPr lang="en-US" sz="1400" dirty="0">
                <a:solidFill>
                  <a:schemeClr val="accent2"/>
                </a:solidFill>
              </a:rPr>
              <a:t>-templates/&gt;&lt;/</a:t>
            </a:r>
            <a:r>
              <a:rPr lang="en-US" sz="1400" dirty="0" err="1">
                <a:solidFill>
                  <a:schemeClr val="accent2"/>
                </a:solidFill>
              </a:rPr>
              <a:t>b</a:t>
            </a:r>
            <a:r>
              <a:rPr lang="en-US" sz="1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&lt;/</a:t>
            </a:r>
            <a:r>
              <a:rPr lang="en-US" sz="1400" dirty="0" err="1">
                <a:solidFill>
                  <a:schemeClr val="accent2"/>
                </a:solidFill>
              </a:rPr>
              <a:t>xsl:template</a:t>
            </a:r>
            <a:r>
              <a:rPr lang="en-US" sz="1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&lt;/</a:t>
            </a:r>
            <a:r>
              <a:rPr lang="en-US" sz="1400" dirty="0" err="1">
                <a:solidFill>
                  <a:schemeClr val="accent2"/>
                </a:solidFill>
              </a:rPr>
              <a:t>xsl:stylesheet</a:t>
            </a:r>
            <a:r>
              <a:rPr lang="en-US" sz="14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</a:rPr>
              <a:t>Why nested emphasis is not using  the rule adding &lt;i&gt; ?</a:t>
            </a:r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219200"/>
            <a:ext cx="38100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&lt;doc&gt;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&lt;para&gt;This is a &lt;emphasis&gt;test&lt;/emphasis&gt;.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&lt;emphasis&gt;Nested         &lt;emphasis&gt;emphasis&lt;/emphasis&gt;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&lt;/emphasis&gt;.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&lt;/para&gt;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&lt;/doc&gt;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&lt;title&gt;A Document&lt;/title&gt;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&lt;p&gt;This is a &lt;i&gt;test&lt;/i&gt;.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&lt;i&gt;Nested &lt;b&gt;emphasis&lt;/b&gt;&lt;/i&gt;.&lt;/p&gt;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&lt;/html&gt;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508933" name="Object 5"/>
          <p:cNvGraphicFramePr>
            <a:graphicFrameLocks noChangeAspect="1"/>
          </p:cNvGraphicFramePr>
          <p:nvPr/>
        </p:nvGraphicFramePr>
        <p:xfrm>
          <a:off x="4953000" y="5486400"/>
          <a:ext cx="3276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6" name="Bitmap Image" r:id="rId4" imgW="2066667" imgH="466543" progId="">
                  <p:embed/>
                </p:oleObj>
              </mc:Choice>
              <mc:Fallback>
                <p:oleObj name="Bitmap Image" r:id="rId4" imgW="2066667" imgH="46654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86400"/>
                        <a:ext cx="3276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4E85-A410-074D-A7C3-5B179120F3FD}" type="slidenum">
              <a:rPr lang="en-US"/>
              <a:pPr/>
              <a:t>27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vs. &lt;for-each&gt;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Pattern matching style of processing is the most characteristic feature of XSLT;</a:t>
            </a:r>
          </a:p>
          <a:p>
            <a:r>
              <a:rPr lang="en-US"/>
              <a:t>Good for</a:t>
            </a:r>
          </a:p>
          <a:p>
            <a:pPr lvl="1"/>
            <a:r>
              <a:rPr lang="en-US"/>
              <a:t>applications where each type of node in the document is handled independently;</a:t>
            </a:r>
          </a:p>
          <a:p>
            <a:pPr lvl="1"/>
            <a:r>
              <a:rPr lang="en-US"/>
              <a:t>processing an element that may contain children of different types in an unpredictable sequence.</a:t>
            </a:r>
          </a:p>
          <a:p>
            <a:pPr lvl="1"/>
            <a:r>
              <a:rPr lang="en-US"/>
              <a:t>documents that are likely to evolve over time. </a:t>
            </a:r>
          </a:p>
          <a:p>
            <a:pPr lvl="2"/>
            <a:r>
              <a:rPr lang="en-US"/>
              <a:t>As new child elements are added, template rules to process them can be added, without changing the logic for the parent element.</a:t>
            </a:r>
          </a:p>
          <a:p>
            <a:r>
              <a:rPr lang="en-US"/>
              <a:t>There are alternatives </a:t>
            </a:r>
          </a:p>
          <a:p>
            <a:pPr lvl="1"/>
            <a:r>
              <a:rPr lang="en-US"/>
              <a:t>&lt;xsl:for-each&gt; is closer to procedure programming</a:t>
            </a:r>
          </a:p>
          <a:p>
            <a:pPr lvl="1"/>
            <a:r>
              <a:rPr lang="en-US"/>
              <a:t>Perform explicit processing for each node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2F51-318D-E442-BD91-A8C6B3D1A8C3}" type="slidenum">
              <a:rPr lang="en-US"/>
              <a:pPr/>
              <a:t>28</a:t>
            </a:fld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&lt;for-each&gt; and XPath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Select  sequence of items using XPath expression, performs same processing for each item in the sequence.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&lt;xsl:template match="source"&gt;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&lt;</a:t>
            </a:r>
            <a:r>
              <a:rPr lang="en-US" sz="1600">
                <a:solidFill>
                  <a:srgbClr val="FF0000"/>
                </a:solidFill>
              </a:rPr>
              <a:t>xsl:for-each select="employee</a:t>
            </a:r>
            <a:r>
              <a:rPr lang="en-US" sz="1600"/>
              <a:t>"&gt;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        &lt;tr&gt; &lt;xsl:apply-templates select="surName"/&gt;&lt;/tr&gt;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&lt;/xsl:for-each&gt;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&lt;/xsl:template&gt;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&lt;xsl:template match="surName"&gt;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&lt;td&gt; &lt;xsl:value-of select="."/&gt; &lt;/td&gt;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&lt;/xsl:template&gt;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800"/>
              <a:t>“employee” is an XPath.</a:t>
            </a:r>
          </a:p>
          <a:p>
            <a:pPr>
              <a:lnSpc>
                <a:spcPct val="80000"/>
              </a:lnSpc>
            </a:pPr>
            <a:r>
              <a:rPr lang="en-US" sz="1800"/>
              <a:t>“source”, “surName”, “.” are also xpaths. </a:t>
            </a:r>
          </a:p>
          <a:p>
            <a:pPr>
              <a:lnSpc>
                <a:spcPct val="80000"/>
              </a:lnSpc>
            </a:pPr>
            <a:r>
              <a:rPr lang="en-US" sz="1800"/>
              <a:t>It selects nodes relative to the context node (the node currently being processed).</a:t>
            </a:r>
          </a:p>
          <a:p>
            <a:pPr>
              <a:lnSpc>
                <a:spcPct val="80000"/>
              </a:lnSpc>
            </a:pPr>
            <a:r>
              <a:rPr lang="en-US" sz="1800"/>
              <a:t>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&lt;tr&gt;&lt;td&gt;Smith&lt;/td&gt;&lt;/tr&gt;&lt;tr&gt;&lt;td&gt;Wang&lt;/td&gt;&lt;/tr&gt;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F36-2251-F344-BBAD-D5CA3699ED8D}" type="slidenum">
              <a:rPr lang="en-US"/>
              <a:pPr/>
              <a:t>29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XPath select nodes relative to its context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&lt;xsl:template match="source"&gt;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&lt;xsl:for-each select="</a:t>
            </a:r>
            <a:r>
              <a:rPr lang="en-US">
                <a:solidFill>
                  <a:srgbClr val="FF0000"/>
                </a:solidFill>
              </a:rPr>
              <a:t>employee/supervisor/employee</a:t>
            </a:r>
            <a:r>
              <a:rPr lang="en-US"/>
              <a:t>"&gt;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      &lt;tr&gt; &lt;xsl:apply-templates select="surName"/&gt;&lt;/tr&gt;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&lt;/xsl:for-each&gt;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&lt;/xsl:template&gt;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&lt;xsl:template match="surName"&gt;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&lt;td&gt; &lt;xsl:value-of select="."/&gt; &lt;/td&gt;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&lt;/xsl:template&gt;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Output</a:t>
            </a:r>
          </a:p>
          <a:p>
            <a:pPr lvl="1">
              <a:lnSpc>
                <a:spcPct val="90000"/>
              </a:lnSpc>
            </a:pPr>
            <a:r>
              <a:rPr lang="en-US"/>
              <a:t>&lt;tr&gt;&lt;td&gt;Miller&lt;/td&gt;&lt;/tr&gt;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CBD2-5DA9-5245-9A17-A8676DCF59FE}" type="slidenum">
              <a:rPr lang="en-US"/>
              <a:pPr/>
              <a:t>3</a:t>
            </a:fld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based programming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the widespread adoption of XML standard, there are languages designed specifically for XML processing</a:t>
            </a:r>
          </a:p>
          <a:p>
            <a:endParaRPr lang="en-US"/>
          </a:p>
          <a:p>
            <a:r>
              <a:rPr lang="en-US"/>
              <a:t>XML query </a:t>
            </a:r>
          </a:p>
          <a:p>
            <a:pPr lvl="1"/>
            <a:r>
              <a:rPr lang="en-US"/>
              <a:t>XQuery</a:t>
            </a:r>
          </a:p>
          <a:p>
            <a:r>
              <a:rPr lang="en-US"/>
              <a:t>XML transformation</a:t>
            </a:r>
          </a:p>
          <a:p>
            <a:pPr lvl="1"/>
            <a:r>
              <a:rPr lang="en-US"/>
              <a:t>XSLT</a:t>
            </a:r>
          </a:p>
          <a:p>
            <a:pPr lvl="1"/>
            <a:r>
              <a:rPr lang="en-US"/>
              <a:t>relies on XPath and XML Schema</a:t>
            </a:r>
          </a:p>
          <a:p>
            <a:r>
              <a:rPr lang="en-US"/>
              <a:t>Web Service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D781-C5E1-044B-BAC0-6CA41D9E4E16}" type="slidenum">
              <a:rPr lang="en-US"/>
              <a:pPr/>
              <a:t>30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more than one case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&lt;xsl:template match="source"&gt;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  &lt;xsl:for-each select="</a:t>
            </a:r>
            <a:r>
              <a:rPr lang="en-US" sz="1400">
                <a:solidFill>
                  <a:srgbClr val="FF0000"/>
                </a:solidFill>
              </a:rPr>
              <a:t>employee/supervisor/employee | employee</a:t>
            </a:r>
            <a:r>
              <a:rPr lang="en-US" sz="1400"/>
              <a:t>"&gt;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    &lt;tr&gt; &lt;xsl:apply-templates select="surName"/&gt;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            &lt;xsl:apply-templates select="firstName"/&gt;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     &lt;/tr&gt;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   &lt;/xsl:for-each&gt;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&lt;/xsl:template&gt;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&lt;xsl:template match="</a:t>
            </a:r>
            <a:r>
              <a:rPr lang="en-US" sz="1400">
                <a:solidFill>
                  <a:srgbClr val="FF0000"/>
                </a:solidFill>
              </a:rPr>
              <a:t>surName | firstName</a:t>
            </a:r>
            <a:r>
              <a:rPr lang="en-US" sz="1400"/>
              <a:t>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  &lt;td&gt; &lt;xsl:value-of select="."/&gt; &lt;/td&gt;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&lt;/xsl:template&gt;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/>
              <a:t>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&lt;tr&gt;&lt;td&gt;Smith&lt;/td&gt;&lt;td&gt;Joe&lt;/td&gt;&lt;/tr&gt;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&lt;tr&gt;&lt;td&gt;Wang&lt;/td&gt;&lt;td&gt;Andrew&lt;/td&gt;&lt;/tr&gt;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/>
              <a:t>&lt;tr&gt;&lt;td&gt;Miller&lt;/td&gt;&lt;td&gt;Steve&lt;/td&gt;&lt;/tr&gt;</a:t>
            </a:r>
          </a:p>
          <a:p>
            <a:pPr lvl="1"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</a:pPr>
            <a:r>
              <a:rPr lang="en-US" sz="1600"/>
              <a:t>Can we have more concise notation than “</a:t>
            </a:r>
            <a:r>
              <a:rPr lang="en-US" sz="1600">
                <a:solidFill>
                  <a:srgbClr val="FF0000"/>
                </a:solidFill>
              </a:rPr>
              <a:t>employee/supervisor/employee | employee</a:t>
            </a:r>
            <a:r>
              <a:rPr lang="en-US" sz="1600"/>
              <a:t>" ? </a:t>
            </a:r>
          </a:p>
          <a:p>
            <a:pPr>
              <a:lnSpc>
                <a:spcPct val="80000"/>
              </a:lnSpc>
            </a:pPr>
            <a:r>
              <a:rPr lang="en-US" sz="1600"/>
              <a:t>In general, simply writing the element names are not enough. What is the syntax (or the XPath language)?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7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7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E55A-9D5F-2C47-8CE5-BF68FA897429}" type="slidenum">
              <a:rPr lang="en-US"/>
              <a:pPr/>
              <a:t>31</a:t>
            </a:fld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XPath language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XPath is a sublanguage in XSLT.</a:t>
            </a:r>
          </a:p>
          <a:p>
            <a:pPr>
              <a:lnSpc>
                <a:spcPct val="90000"/>
              </a:lnSpc>
            </a:pPr>
            <a:r>
              <a:rPr lang="en-US" sz="2000"/>
              <a:t>For example, previous example can be simplified as follows, where “//employee” is an XPath expression, meaning any employee element, no matter where it occurs.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&lt;xsl:template match="source"&gt;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  &lt;xsl:for-each select= </a:t>
            </a:r>
            <a:r>
              <a:rPr lang="en-US" sz="1800">
                <a:solidFill>
                  <a:srgbClr val="FF0000"/>
                </a:solidFill>
              </a:rPr>
              <a:t>“//employee</a:t>
            </a:r>
            <a:r>
              <a:rPr lang="en-US" sz="1800"/>
              <a:t>"&gt;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   &lt;tr&gt; &lt;xsl:apply-templates select="surName"/&gt;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   &lt;xsl:apply-templates select="firstName"/&gt;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   &lt;/tr&gt;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&lt;/xsl:for-each&gt;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&lt;/xsl:template&gt;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&lt;xsl:template match="surName | firstName"&gt;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  &lt;td&gt; &lt;xsl:value-of select="."/&gt; &lt;/td&gt;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&lt;/xsl:template&gt;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389-C7A1-074D-8A5A-AE6163A941CC}" type="slidenum">
              <a:rPr lang="en-US"/>
              <a:pPr/>
              <a:t>32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critical capability of a stylesheet language is to locate source elements to be styled. </a:t>
            </a:r>
          </a:p>
          <a:p>
            <a:pPr>
              <a:lnSpc>
                <a:spcPct val="90000"/>
              </a:lnSpc>
            </a:pPr>
            <a:r>
              <a:rPr lang="en-US"/>
              <a:t>XPath has a </a:t>
            </a:r>
            <a:r>
              <a:rPr lang="en-US" i="1"/>
              <a:t>string-based</a:t>
            </a:r>
            <a:r>
              <a:rPr lang="en-US"/>
              <a:t> syntax (it is no longer in XML format)</a:t>
            </a:r>
          </a:p>
          <a:p>
            <a:pPr>
              <a:lnSpc>
                <a:spcPct val="90000"/>
              </a:lnSpc>
            </a:pPr>
            <a:r>
              <a:rPr lang="en-US"/>
              <a:t>It describes "location paths" between parts of a document or documents</a:t>
            </a:r>
          </a:p>
          <a:p>
            <a:pPr>
              <a:lnSpc>
                <a:spcPct val="90000"/>
              </a:lnSpc>
            </a:pPr>
            <a:r>
              <a:rPr lang="en-US"/>
              <a:t>XPath defines a library of standard functions </a:t>
            </a:r>
          </a:p>
          <a:p>
            <a:pPr lvl="1">
              <a:lnSpc>
                <a:spcPct val="90000"/>
              </a:lnSpc>
            </a:pPr>
            <a:r>
              <a:rPr lang="en-US"/>
              <a:t>Such as arithmetic expressions.</a:t>
            </a:r>
          </a:p>
          <a:p>
            <a:pPr>
              <a:lnSpc>
                <a:spcPct val="90000"/>
              </a:lnSpc>
            </a:pPr>
            <a:r>
              <a:rPr lang="en-US"/>
              <a:t>XPath is a major element in many xml based languages, such as XSLT and XML query languages</a:t>
            </a:r>
          </a:p>
          <a:p>
            <a:pPr>
              <a:lnSpc>
                <a:spcPct val="90000"/>
              </a:lnSpc>
            </a:pPr>
            <a:r>
              <a:rPr lang="en-US"/>
              <a:t>XPath is a W3C Standard </a:t>
            </a:r>
          </a:p>
          <a:p>
            <a:pPr>
              <a:lnSpc>
                <a:spcPct val="90000"/>
              </a:lnSpc>
            </a:pPr>
            <a:r>
              <a:rPr lang="en-US"/>
              <a:t>One inspiration for XPath was the common "path/file" file system syntax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88DA-46B0-8E43-86DE-864C61351AF7}" type="slidenum">
              <a:rPr lang="en-US"/>
              <a:pPr/>
              <a:t>33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XPath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906963"/>
          </a:xfrm>
        </p:spPr>
        <p:txBody>
          <a:bodyPr/>
          <a:lstStyle/>
          <a:p>
            <a:r>
              <a:rPr lang="en-US" dirty="0"/>
              <a:t>Like traditional file paths</a:t>
            </a:r>
          </a:p>
          <a:p>
            <a:pPr lvl="1">
              <a:buFontTx/>
              <a:buNone/>
            </a:pPr>
            <a:r>
              <a:rPr lang="en-US" dirty="0"/>
              <a:t>public_html/440/xslt.ppt </a:t>
            </a:r>
          </a:p>
          <a:p>
            <a:r>
              <a:rPr lang="en-US" dirty="0" err="1"/>
              <a:t>XPath</a:t>
            </a:r>
            <a:r>
              <a:rPr lang="en-US" dirty="0"/>
              <a:t> uses path expressions to identify nodes in an XML document. </a:t>
            </a:r>
          </a:p>
          <a:p>
            <a:pPr lvl="1">
              <a:buFontTx/>
              <a:buNone/>
            </a:pPr>
            <a:r>
              <a:rPr lang="en-US" dirty="0"/>
              <a:t>source/employee</a:t>
            </a:r>
          </a:p>
          <a:p>
            <a:r>
              <a:rPr lang="en-US" dirty="0"/>
              <a:t>Absolute path</a:t>
            </a:r>
          </a:p>
          <a:p>
            <a:pPr lvl="1"/>
            <a:r>
              <a:rPr lang="en-US" dirty="0"/>
              <a:t>/source/employee</a:t>
            </a:r>
          </a:p>
          <a:p>
            <a:r>
              <a:rPr lang="en-US" dirty="0"/>
              <a:t>Relative path</a:t>
            </a:r>
          </a:p>
          <a:p>
            <a:pPr lvl="1"/>
            <a:r>
              <a:rPr lang="en-US" dirty="0"/>
              <a:t>employee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38ED-2300-B345-B320-4125AFAB22F9}" type="slidenum">
              <a:rPr lang="en-US"/>
              <a:pPr/>
              <a:t>34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pattern syntax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4906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/>
              <a:t>A path consists of a series of </a:t>
            </a:r>
            <a:r>
              <a:rPr lang="en-US" i="1"/>
              <a:t>steps</a:t>
            </a:r>
            <a:r>
              <a:rPr lang="en-US"/>
              <a:t>, separated by slashes</a:t>
            </a:r>
          </a:p>
          <a:p>
            <a:pPr lvl="2"/>
            <a:r>
              <a:rPr lang="en-US"/>
              <a:t>E.g., “</a:t>
            </a:r>
            <a:r>
              <a:rPr lang="en-US">
                <a:latin typeface="Courier New" charset="0"/>
              </a:rPr>
              <a:t>employee/supervisor</a:t>
            </a:r>
            <a:r>
              <a:rPr lang="en-US"/>
              <a:t>” has two steps </a:t>
            </a:r>
          </a:p>
          <a:p>
            <a:pPr lvl="1"/>
            <a:r>
              <a:rPr lang="en-US"/>
              <a:t>A step can be an </a:t>
            </a:r>
            <a:r>
              <a:rPr lang="en-US" i="1"/>
              <a:t>axis </a:t>
            </a:r>
            <a:r>
              <a:rPr lang="en-US"/>
              <a:t>specifier, followed by a node </a:t>
            </a:r>
            <a:r>
              <a:rPr lang="en-US" i="1"/>
              <a:t>test</a:t>
            </a:r>
            <a:r>
              <a:rPr lang="en-US"/>
              <a:t>, and a </a:t>
            </a:r>
            <a:r>
              <a:rPr lang="en-US" i="1"/>
              <a:t>predicate</a:t>
            </a:r>
          </a:p>
          <a:p>
            <a:pPr lvl="2"/>
            <a:r>
              <a:rPr lang="en-US"/>
              <a:t>“</a:t>
            </a:r>
            <a:r>
              <a:rPr lang="en-US">
                <a:latin typeface="Courier New" charset="0"/>
              </a:rPr>
              <a:t>employee</a:t>
            </a:r>
            <a:r>
              <a:rPr lang="en-US"/>
              <a:t>” in our previous example is a node test.</a:t>
            </a:r>
          </a:p>
          <a:p>
            <a:pPr lvl="2"/>
            <a:r>
              <a:rPr lang="en-US"/>
              <a:t>“</a:t>
            </a:r>
            <a:r>
              <a:rPr lang="en-US">
                <a:latin typeface="Courier New" charset="0"/>
              </a:rPr>
              <a:t>employee[1]”</a:t>
            </a:r>
            <a:r>
              <a:rPr lang="en-US"/>
              <a:t> is an node test followed by a predicate</a:t>
            </a:r>
          </a:p>
          <a:p>
            <a:pPr lvl="2"/>
            <a:r>
              <a:rPr lang="en-US">
                <a:latin typeface="Courier New" charset="0"/>
              </a:rPr>
              <a:t>“ancestor::employee</a:t>
            </a:r>
            <a:r>
              <a:rPr lang="en-US"/>
              <a:t>” contains an axis followed by a node test</a:t>
            </a:r>
          </a:p>
          <a:p>
            <a:endParaRPr lang="en-US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1447800" y="4953000"/>
            <a:ext cx="2971800" cy="381000"/>
          </a:xfrm>
          <a:prstGeom prst="rect">
            <a:avLst/>
          </a:prstGeom>
          <a:solidFill>
            <a:srgbClr val="C0C0C0">
              <a:alpha val="58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a</a:t>
            </a:r>
            <a:r>
              <a:rPr lang="en-US" dirty="0" smtClean="0"/>
              <a:t>ncestor  </a:t>
            </a:r>
            <a:r>
              <a:rPr lang="en-US" dirty="0"/>
              <a:t>::  employee     [1]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4572000" y="5791200"/>
            <a:ext cx="1447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step</a:t>
            </a: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4876800" y="4953000"/>
            <a:ext cx="1524000" cy="381000"/>
          </a:xfrm>
          <a:prstGeom prst="rect">
            <a:avLst/>
          </a:prstGeom>
          <a:solidFill>
            <a:srgbClr val="C0C0C0">
              <a:alpha val="58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supervisor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1905000" y="5867400"/>
            <a:ext cx="1447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step</a:t>
            </a:r>
          </a:p>
        </p:txBody>
      </p:sp>
      <p:sp>
        <p:nvSpPr>
          <p:cNvPr id="545802" name="Line 10"/>
          <p:cNvSpPr>
            <a:spLocks noChangeShapeType="1"/>
          </p:cNvSpPr>
          <p:nvPr/>
        </p:nvSpPr>
        <p:spPr bwMode="auto">
          <a:xfrm flipV="1">
            <a:off x="2590800" y="5486400"/>
            <a:ext cx="0" cy="304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803" name="Line 11"/>
          <p:cNvSpPr>
            <a:spLocks noChangeShapeType="1"/>
          </p:cNvSpPr>
          <p:nvPr/>
        </p:nvSpPr>
        <p:spPr bwMode="auto">
          <a:xfrm flipV="1">
            <a:off x="5257800" y="5486400"/>
            <a:ext cx="0" cy="304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3657600" y="4191000"/>
            <a:ext cx="1447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predicate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2438400" y="4191000"/>
            <a:ext cx="1447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Node test</a:t>
            </a:r>
          </a:p>
        </p:txBody>
      </p:sp>
      <p:sp>
        <p:nvSpPr>
          <p:cNvPr id="545806" name="Text Box 14"/>
          <p:cNvSpPr txBox="1">
            <a:spLocks noChangeArrowheads="1"/>
          </p:cNvSpPr>
          <p:nvPr/>
        </p:nvSpPr>
        <p:spPr bwMode="auto">
          <a:xfrm>
            <a:off x="1219200" y="42672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axis</a:t>
            </a:r>
          </a:p>
        </p:txBody>
      </p:sp>
      <p:sp>
        <p:nvSpPr>
          <p:cNvPr id="545807" name="Line 15"/>
          <p:cNvSpPr>
            <a:spLocks noChangeShapeType="1"/>
          </p:cNvSpPr>
          <p:nvPr/>
        </p:nvSpPr>
        <p:spPr bwMode="auto">
          <a:xfrm>
            <a:off x="3200400" y="4648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808" name="Line 16"/>
          <p:cNvSpPr>
            <a:spLocks noChangeShapeType="1"/>
          </p:cNvSpPr>
          <p:nvPr/>
        </p:nvSpPr>
        <p:spPr bwMode="auto">
          <a:xfrm>
            <a:off x="1752600" y="4572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809" name="Line 17"/>
          <p:cNvSpPr>
            <a:spLocks noChangeShapeType="1"/>
          </p:cNvSpPr>
          <p:nvPr/>
        </p:nvSpPr>
        <p:spPr bwMode="auto">
          <a:xfrm>
            <a:off x="4267200" y="4572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4572000" y="5029200"/>
            <a:ext cx="228600" cy="228600"/>
          </a:xfrm>
          <a:prstGeom prst="rect">
            <a:avLst/>
          </a:prstGeom>
          <a:solidFill>
            <a:srgbClr val="C0C0C0">
              <a:alpha val="58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/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202E-3CB3-8347-A728-E24ADF386198}" type="slidenum">
              <a:rPr lang="en-US"/>
              <a:pPr/>
              <a:t>35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in XPath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&lt;xsl:template match="source"&gt;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   &lt;xsl:for-each select="employee[1]"&gt;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     &lt;xsl:value-of select="firstName"/&gt;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   &lt;/xsl:for-each&gt;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  &lt;/xsl:template&gt;</a:t>
            </a:r>
          </a:p>
          <a:p>
            <a:pPr>
              <a:lnSpc>
                <a:spcPct val="80000"/>
              </a:lnSpc>
            </a:pPr>
            <a:r>
              <a:rPr lang="en-US" sz="2000"/>
              <a:t>“[1]” is a predicate, matching the first element </a:t>
            </a:r>
          </a:p>
          <a:p>
            <a:pPr>
              <a:lnSpc>
                <a:spcPct val="80000"/>
              </a:lnSpc>
            </a:pPr>
            <a:r>
              <a:rPr lang="en-US" sz="200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Joe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Predicate can involve xslt library functions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&lt;xsl:for-each select="employee[position()=last()]"&gt;</a:t>
            </a:r>
          </a:p>
          <a:p>
            <a:pPr>
              <a:lnSpc>
                <a:spcPct val="80000"/>
              </a:lnSpc>
            </a:pPr>
            <a:r>
              <a:rPr lang="en-US" sz="200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Andrew</a:t>
            </a:r>
          </a:p>
          <a:p>
            <a:pPr>
              <a:lnSpc>
                <a:spcPct val="80000"/>
              </a:lnSpc>
            </a:pPr>
            <a:r>
              <a:rPr lang="en-US" sz="2000"/>
              <a:t>&lt;xsl:for-each select=“employee[position() mod 2 = 0]”&gt;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 match even nodes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Recall the poem example uses similar predicate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1E3-5A7C-1149-A632-EAD9D0889E47}" type="slidenum">
              <a:rPr lang="en-US"/>
              <a:pPr/>
              <a:t>36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Ancestor</a:t>
            </a:r>
          </a:p>
          <a:p>
            <a:r>
              <a:rPr lang="en-US" sz="2000"/>
              <a:t>Parent</a:t>
            </a:r>
          </a:p>
          <a:p>
            <a:r>
              <a:rPr lang="en-US" sz="2000"/>
              <a:t>Child</a:t>
            </a:r>
          </a:p>
          <a:p>
            <a:r>
              <a:rPr lang="en-US" sz="2000"/>
              <a:t>Descendant</a:t>
            </a:r>
          </a:p>
          <a:p>
            <a:r>
              <a:rPr lang="en-US" sz="2000"/>
              <a:t>Sibling</a:t>
            </a:r>
          </a:p>
          <a:p>
            <a:r>
              <a:rPr lang="en-US" sz="2000"/>
              <a:t>Self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/>
          </a:p>
        </p:txBody>
      </p:sp>
      <p:pic>
        <p:nvPicPr>
          <p:cNvPr id="525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81000"/>
            <a:ext cx="5505450" cy="5562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918-E2DE-8446-8923-D214DD857DCB}" type="slidenum">
              <a:rPr lang="en-US"/>
              <a:pPr/>
              <a:t>37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in XPath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/>
              <a:t> &lt;xsl:template match="supervisor/employee"&gt;</a:t>
            </a:r>
          </a:p>
          <a:p>
            <a:pPr lvl="1">
              <a:buFontTx/>
              <a:buNone/>
            </a:pPr>
            <a:r>
              <a:rPr lang="en-US"/>
              <a:t>      ancestor node of &lt;xsl:value-of select="firstName"/&gt; is </a:t>
            </a:r>
          </a:p>
          <a:p>
            <a:pPr lvl="1">
              <a:buFontTx/>
              <a:buNone/>
            </a:pPr>
            <a:r>
              <a:rPr lang="en-US"/>
              <a:t>      &lt;xsl:value-of select="</a:t>
            </a:r>
            <a:r>
              <a:rPr lang="en-US">
                <a:solidFill>
                  <a:srgbClr val="FF0000"/>
                </a:solidFill>
              </a:rPr>
              <a:t>ancestor::</a:t>
            </a:r>
            <a:r>
              <a:rPr lang="en-US"/>
              <a:t>employee/firstName"/&gt;</a:t>
            </a:r>
          </a:p>
          <a:p>
            <a:pPr lvl="1">
              <a:buFontTx/>
              <a:buNone/>
            </a:pPr>
            <a:r>
              <a:rPr lang="en-US"/>
              <a:t>   &lt;/xsl:template&gt;</a:t>
            </a:r>
          </a:p>
          <a:p>
            <a:pPr lvl="1">
              <a:buFontTx/>
              <a:buNone/>
            </a:pPr>
            <a:r>
              <a:rPr lang="en-US"/>
              <a:t>  &lt;xsl:template match="employee"&gt;</a:t>
            </a:r>
          </a:p>
          <a:p>
            <a:pPr lvl="1">
              <a:buFontTx/>
              <a:buNone/>
            </a:pPr>
            <a:r>
              <a:rPr lang="en-US"/>
              <a:t>    &lt;xsl:apply-templates select="supervisor/employee"/&gt;</a:t>
            </a:r>
          </a:p>
          <a:p>
            <a:pPr lvl="1">
              <a:buFontTx/>
              <a:buNone/>
            </a:pPr>
            <a:r>
              <a:rPr lang="en-US"/>
              <a:t>  &lt;/xsl:template&gt;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>
                <a:solidFill>
                  <a:srgbClr val="FF0000"/>
                </a:solidFill>
              </a:rPr>
              <a:t>ancestor:: </a:t>
            </a:r>
            <a:r>
              <a:rPr lang="en-US">
                <a:solidFill>
                  <a:schemeClr val="tx1"/>
                </a:solidFill>
              </a:rPr>
              <a:t>is the axis specifier. It matches with ancestor employee elements</a:t>
            </a:r>
          </a:p>
          <a:p>
            <a:r>
              <a:rPr lang="en-US">
                <a:solidFill>
                  <a:schemeClr val="tx1"/>
                </a:solidFill>
              </a:rPr>
              <a:t>Output:</a:t>
            </a:r>
            <a:endParaRPr lang="en-US"/>
          </a:p>
          <a:p>
            <a:pPr lvl="1"/>
            <a:r>
              <a:rPr lang="en-US"/>
              <a:t>    ancestor node of Steve is Andrew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E41-7A18-6E48-95E4-E106B2979283}" type="slidenum">
              <a:rPr lang="en-US"/>
              <a:pPr/>
              <a:t>38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examples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“para”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all &lt;para&gt; children in the current context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“para/emphasis”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all &lt;emphasis&gt; elements that have a parent of &lt;para&gt;</a:t>
            </a:r>
          </a:p>
          <a:p>
            <a:pPr lvl="1"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“emphasis | strong”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&lt;emphasis&gt; or &lt;strong&gt; elements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“/”   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the root of the document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“para//emphasis” 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all &lt;emphasis&gt; elements that have an ancestor of &lt;para&gt;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“section/para[1]”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the first &lt;para&gt; child of all the &lt;section&gt; children in the current context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“//title”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all &lt;title&gt; elements anywhere in the document</a:t>
            </a:r>
          </a:p>
          <a:p>
            <a:pPr>
              <a:lnSpc>
                <a:spcPct val="80000"/>
              </a:lnSpc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tx1"/>
                </a:solidFill>
              </a:rPr>
              <a:t>“.//title” 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Matches all &lt;title&gt; elements that are descendants of the current context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8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83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F76C-A050-F840-A8FA-95F243BFD0E5}" type="slidenum">
              <a:rPr lang="en-US"/>
              <a:pPr/>
              <a:t>39</a:t>
            </a:fld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533400" y="30480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Access attributes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152400" y="1143000"/>
            <a:ext cx="563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&lt;library location="Bremen"&gt;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&lt;author name="Henry Wise"&gt;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	&lt;book title="Artificial Intelligence"/&gt;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	&lt;book title="Modern Web Services"/&gt;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	&lt;book title="Theory of Computation"/&gt;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&lt;/author&gt;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&lt;author name="William Smart"&gt;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	&lt;book title="Artificial Intelligence"/&gt;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&lt;/author&gt;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&lt;author name="Cynthia Singleton"&gt;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	&lt;book title="The Semantic Web"/&gt;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	&lt;book title="Browser Technology Revised"/&gt;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	&lt;/author&gt;</a:t>
            </a:r>
          </a:p>
          <a:p>
            <a:pPr marL="742950" lvl="1" indent="-285750" algn="l">
              <a:spcBef>
                <a:spcPct val="20000"/>
              </a:spcBef>
            </a:pPr>
            <a:r>
              <a:rPr lang="en-US">
                <a:ea typeface="ＭＳ Ｐゴシック" charset="-128"/>
                <a:sym typeface="Symbol" charset="2"/>
              </a:rPr>
              <a:t>&lt;/library&gt;</a:t>
            </a:r>
            <a:endParaRPr lang="el-GR">
              <a:ea typeface="ＭＳ Ｐゴシック" charset="-128"/>
              <a:sym typeface="Symbol" charset="2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000">
              <a:solidFill>
                <a:srgbClr val="800000"/>
              </a:solidFill>
            </a:endParaRP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5562600" y="685800"/>
            <a:ext cx="3200400" cy="52038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/library</a:t>
            </a:r>
          </a:p>
          <a:p>
            <a:pPr algn="l">
              <a:spcBef>
                <a:spcPct val="50000"/>
              </a:spcBef>
            </a:pPr>
            <a:r>
              <a:rPr lang="en-US" sz="2400"/>
              <a:t>/library/author</a:t>
            </a:r>
          </a:p>
          <a:p>
            <a:pPr algn="l">
              <a:spcBef>
                <a:spcPct val="50000"/>
              </a:spcBef>
            </a:pPr>
            <a:r>
              <a:rPr lang="en-US" sz="2400"/>
              <a:t>//author</a:t>
            </a:r>
          </a:p>
          <a:p>
            <a:pPr algn="l">
              <a:spcBef>
                <a:spcPct val="50000"/>
              </a:spcBef>
            </a:pPr>
            <a:r>
              <a:rPr lang="en-US" sz="2400"/>
              <a:t>/library/@location</a:t>
            </a:r>
          </a:p>
          <a:p>
            <a:pPr algn="l">
              <a:spcBef>
                <a:spcPct val="50000"/>
              </a:spcBef>
            </a:pPr>
            <a:r>
              <a:rPr lang="en-US" sz="2400"/>
              <a:t>//book[@title=“Artificial Intelligence”]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sz="2400"/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sz="2400"/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sz="2400"/>
          </a:p>
          <a:p>
            <a:pPr algn="l">
              <a:spcBef>
                <a:spcPct val="50000"/>
              </a:spcBef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6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6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6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6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AA14-259F-EE40-BF57-F985035534A7}" type="slidenum">
              <a:rPr lang="en-US"/>
              <a:pPr/>
              <a:t>4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example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&lt;?xml version="1.0" encoding="iso-8859-1"?&gt;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&lt;?xml-stylesheet type="text/xsl" href="hello.xsl"?&gt;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&lt;greeting&gt;Hello, world!&lt;/greeting&gt;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&lt;?xml version="1.0" encoding="iso-8859-1"?&gt;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&lt;xsl:stylesheet  version="1.0"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xmlns:xsl=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    "http://www.w3.org/1999/XSL/Transform"&gt;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rgbClr val="FF0000"/>
                </a:solidFill>
              </a:rPr>
              <a:t>&lt;xsl:template match="/"&gt;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&lt;title&gt;Today's greeting&lt;/title&gt;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   &lt;p&gt;&lt;</a:t>
            </a:r>
            <a:r>
              <a:rPr lang="en-US" sz="1400">
                <a:solidFill>
                  <a:srgbClr val="FF0000"/>
                </a:solidFill>
              </a:rPr>
              <a:t>xsl:value-of select="greeting"/&gt;</a:t>
            </a:r>
            <a:r>
              <a:rPr lang="en-US" sz="1400">
                <a:solidFill>
                  <a:schemeClr val="tx1"/>
                </a:solidFill>
              </a:rPr>
              <a:t>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  &lt;/html&gt;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&lt;/xsl:stylesheet&gt;</a:t>
            </a:r>
          </a:p>
        </p:txBody>
      </p:sp>
      <p:sp>
        <p:nvSpPr>
          <p:cNvPr id="447496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&lt;META http-equiv="Content-Type" content="text/html; charset=UTF-8"&gt;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&lt;title&gt;Today's greeting&lt;/title&gt;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&lt;p&gt;Hello, world!&lt;/p&gt;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&lt;/html&gt;</a:t>
            </a:r>
          </a:p>
        </p:txBody>
      </p:sp>
      <p:graphicFrame>
        <p:nvGraphicFramePr>
          <p:cNvPr id="44749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562600" y="990600"/>
          <a:ext cx="35814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7" name="Bitmap Image" r:id="rId4" imgW="2600000" imgH="857143" progId="">
                  <p:embed/>
                </p:oleObj>
              </mc:Choice>
              <mc:Fallback>
                <p:oleObj name="Bitmap Image" r:id="rId4" imgW="2600000" imgH="857143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90600"/>
                        <a:ext cx="35814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8" name="Freeform 10"/>
          <p:cNvSpPr>
            <a:spLocks/>
          </p:cNvSpPr>
          <p:nvPr/>
        </p:nvSpPr>
        <p:spPr bwMode="auto">
          <a:xfrm>
            <a:off x="3962400" y="749300"/>
            <a:ext cx="3124200" cy="317500"/>
          </a:xfrm>
          <a:custGeom>
            <a:avLst/>
            <a:gdLst/>
            <a:ahLst/>
            <a:cxnLst>
              <a:cxn ang="0">
                <a:pos x="1968" y="152"/>
              </a:cxn>
              <a:cxn ang="0">
                <a:pos x="672" y="8"/>
              </a:cxn>
              <a:cxn ang="0">
                <a:pos x="0" y="200"/>
              </a:cxn>
            </a:cxnLst>
            <a:rect l="0" t="0" r="r" b="b"/>
            <a:pathLst>
              <a:path w="1968" h="200">
                <a:moveTo>
                  <a:pt x="1968" y="152"/>
                </a:moveTo>
                <a:cubicBezTo>
                  <a:pt x="1484" y="76"/>
                  <a:pt x="1000" y="0"/>
                  <a:pt x="672" y="8"/>
                </a:cubicBezTo>
                <a:cubicBezTo>
                  <a:pt x="344" y="16"/>
                  <a:pt x="172" y="108"/>
                  <a:pt x="0" y="20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499" name="Freeform 11"/>
          <p:cNvSpPr>
            <a:spLocks/>
          </p:cNvSpPr>
          <p:nvPr/>
        </p:nvSpPr>
        <p:spPr bwMode="auto">
          <a:xfrm>
            <a:off x="3124200" y="1524000"/>
            <a:ext cx="9398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384" y="672"/>
              </a:cxn>
            </a:cxnLst>
            <a:rect l="0" t="0" r="r" b="b"/>
            <a:pathLst>
              <a:path w="592" h="672">
                <a:moveTo>
                  <a:pt x="0" y="0"/>
                </a:moveTo>
                <a:cubicBezTo>
                  <a:pt x="232" y="40"/>
                  <a:pt x="464" y="80"/>
                  <a:pt x="528" y="192"/>
                </a:cubicBezTo>
                <a:cubicBezTo>
                  <a:pt x="592" y="304"/>
                  <a:pt x="408" y="592"/>
                  <a:pt x="384" y="67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500" name="Freeform 12"/>
          <p:cNvSpPr>
            <a:spLocks/>
          </p:cNvSpPr>
          <p:nvPr/>
        </p:nvSpPr>
        <p:spPr bwMode="auto">
          <a:xfrm>
            <a:off x="4495800" y="2514600"/>
            <a:ext cx="1295400" cy="609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24" y="48"/>
              </a:cxn>
              <a:cxn ang="0">
                <a:pos x="816" y="384"/>
              </a:cxn>
            </a:cxnLst>
            <a:rect l="0" t="0" r="r" b="b"/>
            <a:pathLst>
              <a:path w="816" h="384">
                <a:moveTo>
                  <a:pt x="0" y="96"/>
                </a:moveTo>
                <a:cubicBezTo>
                  <a:pt x="244" y="48"/>
                  <a:pt x="488" y="0"/>
                  <a:pt x="624" y="48"/>
                </a:cubicBezTo>
                <a:cubicBezTo>
                  <a:pt x="760" y="96"/>
                  <a:pt x="788" y="240"/>
                  <a:pt x="816" y="38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501" name="Freeform 13"/>
          <p:cNvSpPr>
            <a:spLocks/>
          </p:cNvSpPr>
          <p:nvPr/>
        </p:nvSpPr>
        <p:spPr bwMode="auto">
          <a:xfrm>
            <a:off x="6934200" y="2133600"/>
            <a:ext cx="1588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0" y="0"/>
              </a:cxn>
            </a:cxnLst>
            <a:rect l="0" t="0" r="r" b="b"/>
            <a:pathLst>
              <a:path w="1" h="576">
                <a:moveTo>
                  <a:pt x="0" y="576"/>
                </a:moveTo>
                <a:cubicBezTo>
                  <a:pt x="0" y="336"/>
                  <a:pt x="0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7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7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7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7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6579-234C-5E4A-B266-9C1699636D5D}" type="slidenum">
              <a:rPr lang="en-US"/>
              <a:pPr/>
              <a:t>40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examples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“section/*/note”   </a:t>
            </a:r>
          </a:p>
          <a:p>
            <a:pPr lvl="1"/>
            <a:r>
              <a:rPr lang="en-US" dirty="0"/>
              <a:t>Matches &lt;note&gt; elements that have &lt;section&gt; grandparents.</a:t>
            </a:r>
          </a:p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stockquote[@symbol</a:t>
            </a:r>
            <a:r>
              <a:rPr lang="en-US" dirty="0">
                <a:solidFill>
                  <a:schemeClr val="tx1"/>
                </a:solidFill>
              </a:rPr>
              <a:t>]” </a:t>
            </a:r>
          </a:p>
          <a:p>
            <a:pPr lvl="1"/>
            <a:r>
              <a:rPr lang="en-US" dirty="0"/>
              <a:t>Matches &lt;</a:t>
            </a:r>
            <a:r>
              <a:rPr lang="en-US" dirty="0" err="1"/>
              <a:t>stockquote</a:t>
            </a:r>
            <a:r>
              <a:rPr lang="en-US" dirty="0"/>
              <a:t>&gt; elements that have a "symbol" attribute</a:t>
            </a:r>
          </a:p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stockquote[@symbol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appl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”   </a:t>
            </a:r>
          </a:p>
          <a:p>
            <a:pPr lvl="1"/>
            <a:r>
              <a:rPr lang="en-US" dirty="0"/>
              <a:t>Matches &lt;</a:t>
            </a:r>
            <a:r>
              <a:rPr lang="en-US" dirty="0" err="1"/>
              <a:t>stockquote</a:t>
            </a:r>
            <a:r>
              <a:rPr lang="en-US" dirty="0"/>
              <a:t>&gt; elements that have a "symbol" attribute with the value</a:t>
            </a:r>
            <a:r>
              <a:rPr lang="en-US" dirty="0" smtClean="0"/>
              <a:t> ”</a:t>
            </a:r>
            <a:r>
              <a:rPr lang="en-US" dirty="0" err="1" smtClean="0"/>
              <a:t>appl</a:t>
            </a:r>
            <a:r>
              <a:rPr lang="en-US" dirty="0" smtClean="0"/>
              <a:t>“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Exercise: Select all the stock with price greater than 2</a:t>
            </a:r>
          </a:p>
          <a:p>
            <a:pPr lvl="1"/>
            <a:r>
              <a:rPr lang="en-US" dirty="0" err="1"/>
              <a:t>stockquote[@price</a:t>
            </a:r>
            <a:r>
              <a:rPr lang="en-US" dirty="0"/>
              <a:t> &gt; 2]    ?</a:t>
            </a:r>
          </a:p>
          <a:p>
            <a:pPr lvl="1"/>
            <a:r>
              <a:rPr lang="en-US" dirty="0" err="1"/>
              <a:t>Stockquote[@price</a:t>
            </a:r>
            <a:r>
              <a:rPr lang="en-US" dirty="0"/>
              <a:t> &amp;</a:t>
            </a:r>
            <a:r>
              <a:rPr lang="en-US" dirty="0" err="1"/>
              <a:t>gt</a:t>
            </a:r>
            <a:r>
              <a:rPr lang="en-US" dirty="0"/>
              <a:t>; 2]</a:t>
            </a:r>
          </a:p>
          <a:p>
            <a:pPr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C8A4-018E-1D48-9DAC-214B190C4051}" type="slidenum">
              <a:rPr lang="en-US"/>
              <a:pPr/>
              <a:t>41</a:t>
            </a:fld>
            <a:endParaRPr lang="en-US"/>
          </a:p>
        </p:txBody>
      </p:sp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762000" y="2286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r>
              <a:rPr lang="en-US" sz="2800">
                <a:solidFill>
                  <a:srgbClr val="FF0000"/>
                </a:solidFill>
              </a:rPr>
              <a:t>Other language constructs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2590800" y="3581400"/>
            <a:ext cx="487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</a:pPr>
            <a:endParaRPr lang="en-US" sz="1600" b="1" dirty="0">
              <a:solidFill>
                <a:srgbClr val="0000FF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&lt;?xml version="1.0" ?&gt;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stocks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600" b="1" dirty="0">
              <a:solidFill>
                <a:schemeClr val="tx2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stock </a:t>
            </a:r>
            <a:r>
              <a:rPr lang="en-US" sz="1600" b="1" dirty="0">
                <a:solidFill>
                  <a:srgbClr val="33CC33"/>
                </a:solidFill>
                <a:latin typeface="Courier New" charset="0"/>
              </a:rPr>
              <a:t>exchange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="</a:t>
            </a:r>
            <a:r>
              <a:rPr lang="en-US" sz="1600" b="1" dirty="0" err="1">
                <a:solidFill>
                  <a:schemeClr val="tx2"/>
                </a:solidFill>
                <a:latin typeface="Courier New" charset="0"/>
              </a:rPr>
              <a:t>nasdaq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"&gt;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 err="1">
                <a:solidFill>
                  <a:schemeClr val="tx2"/>
                </a:solidFill>
                <a:latin typeface="Courier New" charset="0"/>
              </a:rPr>
              <a:t>amazon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charset="0"/>
              </a:rPr>
              <a:t>corp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symbol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 err="1">
                <a:solidFill>
                  <a:schemeClr val="tx2"/>
                </a:solidFill>
                <a:latin typeface="Courier New" charset="0"/>
              </a:rPr>
              <a:t>amzn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symbol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16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stock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600" b="1" dirty="0">
              <a:solidFill>
                <a:schemeClr val="tx2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stock </a:t>
            </a:r>
            <a:r>
              <a:rPr lang="en-US" sz="1600" b="1" dirty="0">
                <a:solidFill>
                  <a:srgbClr val="33CC33"/>
                </a:solidFill>
                <a:latin typeface="Courier New" charset="0"/>
              </a:rPr>
              <a:t>exchange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="</a:t>
            </a:r>
            <a:r>
              <a:rPr lang="en-US" sz="1600" b="1" dirty="0" err="1">
                <a:solidFill>
                  <a:schemeClr val="tx2"/>
                </a:solidFill>
                <a:latin typeface="Courier New" charset="0"/>
              </a:rPr>
              <a:t>nyse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"&gt;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  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IBM inc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  &lt;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102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  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stock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6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600" b="1" dirty="0">
                <a:solidFill>
                  <a:srgbClr val="990000"/>
                </a:solidFill>
                <a:latin typeface="Courier New" charset="0"/>
              </a:rPr>
              <a:t>stocks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600" b="1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4419600" y="6324600"/>
            <a:ext cx="914400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stock.xml</a:t>
            </a:r>
          </a:p>
        </p:txBody>
      </p:sp>
      <p:sp>
        <p:nvSpPr>
          <p:cNvPr id="532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010400" cy="2667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If statement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&lt;xsl:template match="line"&gt;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&lt;xsl:if test="position() mod 2 = 0"&gt; &amp;#160;&amp;#160; &lt;/xsl:if&gt;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   &lt;xsl:value-of select="."/&gt;&lt;br/&gt;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/>
              <a:t>&lt;/xsl:template&gt;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Template definition and call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Sample input: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9E88-3B84-594B-AEB3-F4B8A2F1A993}" type="slidenum">
              <a:rPr lang="en-US"/>
              <a:pPr/>
              <a:t>42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457200"/>
          </a:xfrm>
        </p:spPr>
        <p:txBody>
          <a:bodyPr/>
          <a:lstStyle/>
          <a:p>
            <a:r>
              <a:rPr lang="en-US" sz="2800"/>
              <a:t>Template definition and call</a:t>
            </a:r>
          </a:p>
        </p:txBody>
      </p:sp>
      <p:pic>
        <p:nvPicPr>
          <p:cNvPr id="534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90600"/>
            <a:ext cx="6019800" cy="4268788"/>
          </a:xfrm>
          <a:prstGeom prst="rect">
            <a:avLst/>
          </a:prstGeom>
          <a:noFill/>
        </p:spPr>
      </p:pic>
      <p:pic>
        <p:nvPicPr>
          <p:cNvPr id="534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160838"/>
            <a:ext cx="3276600" cy="2697162"/>
          </a:xfrm>
          <a:prstGeom prst="rect">
            <a:avLst/>
          </a:prstGeom>
          <a:noFill/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715000" y="1219200"/>
            <a:ext cx="3429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</a:pPr>
            <a:endParaRPr lang="en-US" sz="1200" b="1" dirty="0">
              <a:solidFill>
                <a:srgbClr val="0000FF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&lt;?xml version="1.0" ?&gt;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stocks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200" b="1" dirty="0">
              <a:solidFill>
                <a:schemeClr val="tx2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stock </a:t>
            </a:r>
            <a:r>
              <a:rPr lang="en-US" sz="1200" b="1" dirty="0">
                <a:solidFill>
                  <a:srgbClr val="33CC33"/>
                </a:solidFill>
                <a:latin typeface="Courier New" charset="0"/>
              </a:rPr>
              <a:t>exchange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="</a:t>
            </a:r>
            <a:r>
              <a:rPr lang="en-US" sz="1200" b="1" dirty="0" err="1">
                <a:solidFill>
                  <a:schemeClr val="tx2"/>
                </a:solidFill>
                <a:latin typeface="Courier New" charset="0"/>
              </a:rPr>
              <a:t>nasdaq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"&gt;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 err="1">
                <a:solidFill>
                  <a:schemeClr val="tx2"/>
                </a:solidFill>
                <a:latin typeface="Courier New" charset="0"/>
              </a:rPr>
              <a:t>amazon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charset="0"/>
              </a:rPr>
              <a:t>corp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symbol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 err="1">
                <a:solidFill>
                  <a:schemeClr val="tx2"/>
                </a:solidFill>
                <a:latin typeface="Courier New" charset="0"/>
              </a:rPr>
              <a:t>amzn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symbol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16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stock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200" b="1" dirty="0">
              <a:solidFill>
                <a:schemeClr val="tx2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stock </a:t>
            </a:r>
            <a:r>
              <a:rPr lang="en-US" sz="1200" b="1" dirty="0">
                <a:solidFill>
                  <a:srgbClr val="33CC33"/>
                </a:solidFill>
                <a:latin typeface="Courier New" charset="0"/>
              </a:rPr>
              <a:t>exchange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="</a:t>
            </a:r>
            <a:r>
              <a:rPr lang="en-US" sz="1200" b="1" dirty="0" err="1">
                <a:solidFill>
                  <a:schemeClr val="tx2"/>
                </a:solidFill>
                <a:latin typeface="Courier New" charset="0"/>
              </a:rPr>
              <a:t>nyse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"&gt;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  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IBM inc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  &lt;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102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  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stock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200" b="1" dirty="0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200" b="1" dirty="0">
                <a:solidFill>
                  <a:srgbClr val="990000"/>
                </a:solidFill>
                <a:latin typeface="Courier New" charset="0"/>
              </a:rPr>
              <a:t>stocks</a:t>
            </a:r>
            <a:r>
              <a:rPr lang="en-US" sz="1200" b="1" dirty="0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200" b="1" dirty="0">
              <a:solidFill>
                <a:schemeClr val="tx2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E643-30EF-204A-955E-BC1A37C3CE71}" type="slidenum">
              <a:rPr lang="en-US"/>
              <a:pPr/>
              <a:t>43</a:t>
            </a:fld>
            <a:endParaRPr lang="en-US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762000"/>
          </a:xfrm>
        </p:spPr>
        <p:txBody>
          <a:bodyPr/>
          <a:lstStyle/>
          <a:p>
            <a:r>
              <a:rPr lang="en-US"/>
              <a:t>XSLT rule: &lt;xsl:template&gt;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2743200" y="1066800"/>
            <a:ext cx="4876800" cy="1981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</a:pPr>
            <a:endParaRPr lang="en-US" sz="1200" b="1">
              <a:solidFill>
                <a:srgbClr val="FF0000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FF0000"/>
                </a:solidFill>
                <a:latin typeface="Courier New" charset="0"/>
              </a:rPr>
              <a:t>&lt;xsl:template match="stock"&gt;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&lt;company&gt;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&lt;value&gt;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FF0000"/>
                </a:solidFill>
                <a:latin typeface="Courier New" charset="0"/>
              </a:rPr>
              <a:t>   &lt;xsl:value-of select="price*1.5"/&gt; </a:t>
            </a: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CAD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&lt;/value&gt;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&lt;name&gt;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   </a:t>
            </a:r>
            <a:r>
              <a:rPr lang="en-US" sz="1200" b="1">
                <a:solidFill>
                  <a:srgbClr val="FF0000"/>
                </a:solidFill>
                <a:latin typeface="Courier New" charset="0"/>
              </a:rPr>
              <a:t>&lt;xsl:value-of select="name"/&gt;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&lt;/name&gt;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0000FF"/>
                </a:solidFill>
                <a:latin typeface="Courier New" charset="0"/>
              </a:rPr>
              <a:t>&lt;company&gt;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200" b="1">
                <a:solidFill>
                  <a:srgbClr val="FF0000"/>
                </a:solidFill>
                <a:latin typeface="Courier New" charset="0"/>
              </a:rPr>
              <a:t>&lt;/xsl:template&gt;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52400" y="3429000"/>
            <a:ext cx="2971800" cy="2971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&lt;?xml version="1.0" ?&gt;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stocks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400" b="1">
              <a:solidFill>
                <a:schemeClr val="tx2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stock </a:t>
            </a:r>
            <a:r>
              <a:rPr lang="en-US" sz="1400" b="1">
                <a:solidFill>
                  <a:srgbClr val="33CC33"/>
                </a:solidFill>
                <a:latin typeface="Courier New" charset="0"/>
              </a:rPr>
              <a:t>exchange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="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nasdaq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"&gt;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amazon corp  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symbol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amzn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symbol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 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16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stock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400" b="1">
              <a:solidFill>
                <a:schemeClr val="tx2"/>
              </a:solidFill>
              <a:latin typeface="Courier New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stock </a:t>
            </a:r>
            <a:r>
              <a:rPr lang="en-US" sz="1400" b="1">
                <a:solidFill>
                  <a:srgbClr val="33CC33"/>
                </a:solidFill>
                <a:latin typeface="Courier New" charset="0"/>
              </a:rPr>
              <a:t>exchange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="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nyse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"&gt;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  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IBM inc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name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  &lt;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102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price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stock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b="1">
                <a:solidFill>
                  <a:schemeClr val="tx2"/>
                </a:solidFill>
                <a:latin typeface="Courier New" charset="0"/>
              </a:rPr>
              <a:t>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</a:t>
            </a:r>
            <a:r>
              <a:rPr lang="en-US" sz="1400" b="1">
                <a:solidFill>
                  <a:srgbClr val="990000"/>
                </a:solidFill>
                <a:latin typeface="Courier New" charset="0"/>
              </a:rPr>
              <a:t>stocks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&gt;</a:t>
            </a:r>
            <a:endParaRPr lang="en-US" sz="1400" b="1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228600" y="3886200"/>
            <a:ext cx="2590800" cy="1295400"/>
          </a:xfrm>
          <a:prstGeom prst="wedgeRectCallout">
            <a:avLst>
              <a:gd name="adj1" fmla="val 75120"/>
              <a:gd name="adj2" fmla="val -1248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3886200" y="4114800"/>
            <a:ext cx="5029200" cy="1638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&lt;company&gt;</a:t>
            </a:r>
          </a:p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&lt;value&gt; </a:t>
            </a:r>
          </a:p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urier New" charset="0"/>
              </a:rPr>
              <a:t>get the value of &lt;price&gt;* 1.5, i.e. 24 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CAD</a:t>
            </a:r>
            <a:endParaRPr lang="en-US" sz="1400" b="1">
              <a:solidFill>
                <a:srgbClr val="FF00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&lt;/value&gt;</a:t>
            </a:r>
          </a:p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&lt;name&gt; </a:t>
            </a:r>
          </a:p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urier New" charset="0"/>
              </a:rPr>
              <a:t>get the value of &lt;name&gt;, i.e amazon</a:t>
            </a:r>
          </a:p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&lt;/name&gt;</a:t>
            </a:r>
          </a:p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&lt;/company&gt;</a:t>
            </a:r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>
            <a:off x="5029200" y="3048000"/>
            <a:ext cx="838200" cy="1066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5562600" y="2667000"/>
            <a:ext cx="2057400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xslt template for &lt;stock&gt;</a:t>
            </a: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2286000" y="6096000"/>
            <a:ext cx="881063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stock.xml</a:t>
            </a:r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>
            <a:off x="7543800" y="5486400"/>
            <a:ext cx="1422400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Part of the output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9A0-3BAE-5D4D-B40B-DD951AF4E945}" type="slidenum">
              <a:rPr lang="en-US"/>
              <a:pPr/>
              <a:t>44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762000"/>
          </a:xfrm>
        </p:spPr>
        <p:txBody>
          <a:bodyPr/>
          <a:lstStyle/>
          <a:p>
            <a:r>
              <a:rPr lang="en-US"/>
              <a:t>Transforming XML to HTML</a:t>
            </a:r>
          </a:p>
        </p:txBody>
      </p:sp>
      <p:sp>
        <p:nvSpPr>
          <p:cNvPr id="538627" name="Line 3"/>
          <p:cNvSpPr>
            <a:spLocks noChangeShapeType="1"/>
          </p:cNvSpPr>
          <p:nvPr/>
        </p:nvSpPr>
        <p:spPr bwMode="auto">
          <a:xfrm>
            <a:off x="1447800" y="3048000"/>
            <a:ext cx="4953000" cy="1371600"/>
          </a:xfrm>
          <a:prstGeom prst="line">
            <a:avLst/>
          </a:prstGeom>
          <a:noFill/>
          <a:ln w="31750">
            <a:noFill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628" name="Line 4"/>
          <p:cNvSpPr>
            <a:spLocks noChangeShapeType="1"/>
          </p:cNvSpPr>
          <p:nvPr/>
        </p:nvSpPr>
        <p:spPr bwMode="auto">
          <a:xfrm>
            <a:off x="1447800" y="3048000"/>
            <a:ext cx="4953000" cy="1371600"/>
          </a:xfrm>
          <a:prstGeom prst="line">
            <a:avLst/>
          </a:prstGeom>
          <a:noFill/>
          <a:ln w="31750">
            <a:noFill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3657600" y="1295400"/>
          <a:ext cx="5334000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2" name="Bitmap Image" r:id="rId4" imgW="6393734" imgH="3193057" progId="">
                  <p:embed/>
                </p:oleObj>
              </mc:Choice>
              <mc:Fallback>
                <p:oleObj name="Bitmap Image" r:id="rId4" imgW="6393734" imgH="319305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5334000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0" name="Object 6"/>
          <p:cNvGraphicFramePr>
            <a:graphicFrameLocks noChangeAspect="1"/>
          </p:cNvGraphicFramePr>
          <p:nvPr/>
        </p:nvGraphicFramePr>
        <p:xfrm>
          <a:off x="685800" y="4724400"/>
          <a:ext cx="23161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3" name="Bitmap Image" r:id="rId6" imgW="2316681" imgH="1196190" progId="">
                  <p:embed/>
                </p:oleObj>
              </mc:Choice>
              <mc:Fallback>
                <p:oleObj name="Bitmap Image" r:id="rId6" imgW="2316681" imgH="11961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23161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609600" y="1524000"/>
          <a:ext cx="2697163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4" name="Bitmap Image" r:id="rId8" imgW="2697714" imgH="2171888" progId="">
                  <p:embed/>
                </p:oleObj>
              </mc:Choice>
              <mc:Fallback>
                <p:oleObj name="Bitmap Image" r:id="rId8" imgW="2697714" imgH="217188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2697163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2" name="Line 8"/>
          <p:cNvSpPr>
            <a:spLocks noChangeShapeType="1"/>
          </p:cNvSpPr>
          <p:nvPr/>
        </p:nvSpPr>
        <p:spPr bwMode="auto">
          <a:xfrm>
            <a:off x="1600200" y="3886200"/>
            <a:ext cx="0" cy="7620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 flipH="1">
            <a:off x="2211388" y="3811588"/>
            <a:ext cx="1371600" cy="8413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634" name="Text Box 10"/>
          <p:cNvSpPr txBox="1">
            <a:spLocks noChangeArrowheads="1"/>
          </p:cNvSpPr>
          <p:nvPr/>
        </p:nvSpPr>
        <p:spPr bwMode="auto">
          <a:xfrm>
            <a:off x="7315200" y="3886200"/>
            <a:ext cx="1447800" cy="304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000066"/>
                </a:solidFill>
                <a:latin typeface="Times New Roman" charset="0"/>
              </a:rPr>
              <a:t>toHTML.xsl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BC15-A01E-684C-B107-9D0C26834F80}" type="slidenum">
              <a:rPr lang="en-US"/>
              <a:pPr/>
              <a:t>45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4196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&lt;script&gt;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    function </a:t>
            </a:r>
            <a:r>
              <a:rPr lang="en-US" sz="1200" dirty="0" err="1">
                <a:solidFill>
                  <a:schemeClr val="tx1"/>
                </a:solidFill>
              </a:rPr>
              <a:t>addDisplay</a:t>
            </a:r>
            <a:r>
              <a:rPr lang="en-US" sz="1200" dirty="0">
                <a:solidFill>
                  <a:schemeClr val="tx1"/>
                </a:solidFill>
              </a:rPr>
              <a:t> (details)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document.write(details</a:t>
            </a:r>
            <a:r>
              <a:rPr lang="en-US" sz="12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    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&lt;table border="1"&gt;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&gt;Course No.&lt;/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&gt;&lt;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&gt;Course Title&lt;/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&gt;&lt;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&gt;Prof&lt;/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&gt;&lt;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 Year &lt;/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&gt;&lt;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 Days&lt;/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&gt;&lt;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&gt;Time&lt;/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&gt;&lt;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&gt;Location&lt;/</a:t>
            </a:r>
            <a:r>
              <a:rPr lang="en-US" sz="1200" dirty="0" err="1">
                <a:solidFill>
                  <a:schemeClr val="tx1"/>
                </a:solidFill>
              </a:rPr>
              <a:t>th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tr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&lt;td&gt;E-169c&lt;/td&gt;&lt;td&gt; </a:t>
            </a:r>
            <a:r>
              <a:rPr lang="en-US" sz="1200" dirty="0">
                <a:solidFill>
                  <a:srgbClr val="FF0000"/>
                </a:solidFill>
              </a:rPr>
              <a:t>&lt;a </a:t>
            </a:r>
            <a:r>
              <a:rPr lang="en-US" sz="1200" dirty="0" err="1">
                <a:solidFill>
                  <a:srgbClr val="FF0000"/>
                </a:solidFill>
              </a:rPr>
              <a:t>href</a:t>
            </a:r>
            <a:r>
              <a:rPr lang="en-US" sz="1200" dirty="0">
                <a:solidFill>
                  <a:srgbClr val="FF0000"/>
                </a:solidFill>
              </a:rPr>
              <a:t>="</a:t>
            </a:r>
            <a:r>
              <a:rPr lang="en-US" sz="1200" dirty="0" err="1">
                <a:solidFill>
                  <a:srgbClr val="FF0000"/>
                </a:solidFill>
              </a:rPr>
              <a:t>JavaScript:addDisplay('This</a:t>
            </a:r>
            <a:r>
              <a:rPr lang="en-US" sz="1200" dirty="0">
                <a:solidFill>
                  <a:schemeClr val="tx1"/>
                </a:solidFill>
              </a:rPr>
              <a:t> course presents an overview of the immune system and focuses on providing the student with a solid background in modern molecular and cellular immunology. The course covers the molecules of the immune system, including antibodies, T-cell receptors, and major </a:t>
            </a:r>
            <a:r>
              <a:rPr lang="en-US" sz="1200" dirty="0" err="1">
                <a:solidFill>
                  <a:schemeClr val="tx1"/>
                </a:solidFill>
              </a:rPr>
              <a:t>histocompatibility</a:t>
            </a:r>
            <a:r>
              <a:rPr lang="en-US" sz="1200" dirty="0">
                <a:solidFill>
                  <a:schemeClr val="tx1"/>
                </a:solidFill>
              </a:rPr>
              <a:t> locus-encoded proteins and cytokines; the genes encoding these molecules; the cells of the immune system and their interactions; and the biological functions of the immune system and its regulation. Prerequisite: background in biology, biochemistry, and genetics.');"&gt;Immunology I&lt;/a&gt;</a:t>
            </a:r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3425" y="381000"/>
            <a:ext cx="4600575" cy="3416300"/>
          </a:xfrm>
          <a:prstGeom prst="rect">
            <a:avLst/>
          </a:prstGeom>
          <a:noFill/>
        </p:spPr>
      </p:pic>
      <p:pic>
        <p:nvPicPr>
          <p:cNvPr id="542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495800"/>
            <a:ext cx="4100513" cy="167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32D4-ED2E-754A-B641-59B8D0D69E70}" type="slidenum">
              <a:rPr lang="en-US"/>
              <a:pPr/>
              <a:t>46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Xsl:attribute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 attribute name and its </a:t>
            </a:r>
            <a:r>
              <a:rPr lang="en-US" dirty="0" err="1"/>
              <a:t>vaule</a:t>
            </a:r>
            <a:endParaRPr lang="en-US" dirty="0"/>
          </a:p>
          <a:p>
            <a:r>
              <a:rPr lang="en-US" dirty="0"/>
              <a:t>If you want </a:t>
            </a:r>
          </a:p>
          <a:p>
            <a:pPr lvl="1">
              <a:buFontTx/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“something generated by </a:t>
            </a:r>
            <a:r>
              <a:rPr lang="en-US" dirty="0" err="1">
                <a:solidFill>
                  <a:srgbClr val="FF0000"/>
                </a:solidFill>
              </a:rPr>
              <a:t>xslt</a:t>
            </a:r>
            <a:r>
              <a:rPr lang="en-US" dirty="0"/>
              <a:t>”&gt; …  &lt;/a&gt; </a:t>
            </a:r>
          </a:p>
          <a:p>
            <a:r>
              <a:rPr lang="en-US" dirty="0"/>
              <a:t>You may want to write</a:t>
            </a:r>
          </a:p>
          <a:p>
            <a:pPr lvl="1">
              <a:buFontTx/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xsl:value_of</a:t>
            </a:r>
            <a:r>
              <a:rPr lang="en-US" dirty="0">
                <a:solidFill>
                  <a:srgbClr val="FF0000"/>
                </a:solidFill>
              </a:rPr>
              <a:t> select=“description”&gt;</a:t>
            </a:r>
            <a:r>
              <a:rPr lang="en-US" dirty="0"/>
              <a:t>”&gt; …  &lt;/a&gt;</a:t>
            </a:r>
          </a:p>
          <a:p>
            <a:r>
              <a:rPr lang="en-US" dirty="0"/>
              <a:t>But that is not a valid xml document</a:t>
            </a:r>
          </a:p>
          <a:p>
            <a:r>
              <a:rPr lang="en-US" dirty="0"/>
              <a:t>We need to give a value to an attribute</a:t>
            </a:r>
          </a:p>
          <a:p>
            <a:pPr lvl="1">
              <a:buFontTx/>
              <a:buNone/>
            </a:pPr>
            <a:r>
              <a:rPr lang="en-US" dirty="0"/>
              <a:t>&lt;</a:t>
            </a:r>
            <a:r>
              <a:rPr lang="en-US" dirty="0" err="1"/>
              <a:t>xsl:attribute</a:t>
            </a:r>
            <a:r>
              <a:rPr lang="en-US" dirty="0"/>
              <a:t> name=“</a:t>
            </a:r>
            <a:r>
              <a:rPr lang="en-US" dirty="0" err="1"/>
              <a:t>href</a:t>
            </a:r>
            <a:r>
              <a:rPr lang="en-US" dirty="0"/>
              <a:t>”&gt;</a:t>
            </a:r>
          </a:p>
          <a:p>
            <a:pPr lvl="1">
              <a:buFontTx/>
              <a:buNone/>
            </a:pPr>
            <a:r>
              <a:rPr lang="en-US" dirty="0"/>
              <a:t>	&lt;</a:t>
            </a:r>
            <a:r>
              <a:rPr lang="en-US" dirty="0" err="1"/>
              <a:t>xsl:value_of</a:t>
            </a:r>
            <a:r>
              <a:rPr lang="en-US" dirty="0"/>
              <a:t> select=“description”&gt;</a:t>
            </a:r>
          </a:p>
          <a:p>
            <a:pPr lvl="1">
              <a:buFontTx/>
              <a:buNone/>
            </a:pPr>
            <a:r>
              <a:rPr lang="en-US" dirty="0"/>
              <a:t>&lt;/</a:t>
            </a:r>
            <a:r>
              <a:rPr lang="en-US" dirty="0" err="1"/>
              <a:t>xsl:attribute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C0A4-06C7-EA4D-A57C-B3FCA3207A0C}" type="slidenum">
              <a:rPr lang="en-US"/>
              <a:pPr/>
              <a:t>47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attribute to an element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Task: pass XSLT values as JavaScript parameter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When clicking on the hyper link such as </a:t>
            </a:r>
            <a:r>
              <a:rPr lang="en-US" sz="1400" dirty="0">
                <a:hlinkClick r:id="rId2"/>
              </a:rPr>
              <a:t>Fundamentals of Grammar</a:t>
            </a:r>
            <a:r>
              <a:rPr lang="en-US" sz="1400" dirty="0"/>
              <a:t>, the course description will popup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Popup a window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 function </a:t>
            </a:r>
            <a:r>
              <a:rPr lang="en-US" sz="1600" dirty="0" err="1"/>
              <a:t>addDisplay</a:t>
            </a:r>
            <a:r>
              <a:rPr lang="en-US" sz="1600" dirty="0"/>
              <a:t> (details)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        </a:t>
            </a:r>
            <a:r>
              <a:rPr lang="en-US" sz="1600" dirty="0" err="1"/>
              <a:t>document.write(details</a:t>
            </a:r>
            <a:r>
              <a:rPr lang="en-US" sz="1600" dirty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Pass values in XSLT to JavaScript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JavaScript:addDisplay</a:t>
            </a:r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 err="1">
                <a:solidFill>
                  <a:srgbClr val="FF0000"/>
                </a:solidFill>
              </a:rPr>
              <a:t>someTextExtractedUsingXSLT</a:t>
            </a:r>
            <a:r>
              <a:rPr lang="en-US" sz="1600" dirty="0">
                <a:solidFill>
                  <a:srgbClr val="FF0000"/>
                </a:solidFill>
              </a:rPr>
              <a:t>’</a:t>
            </a:r>
            <a:r>
              <a:rPr lang="en-US" sz="1600" dirty="0"/>
              <a:t>)”&gt; Fundamentals of Grammar &lt;/a&gt;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err="1">
                <a:sym typeface="Wingdings" charset="2"/>
              </a:rPr>
              <a:t></a:t>
            </a:r>
            <a:endParaRPr lang="en-US" sz="1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JavaScript:addDisplay</a:t>
            </a:r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xsl:value_of</a:t>
            </a:r>
            <a:r>
              <a:rPr lang="en-US" sz="1600" dirty="0">
                <a:solidFill>
                  <a:srgbClr val="FF0000"/>
                </a:solidFill>
              </a:rPr>
              <a:t> select=“description”&gt;</a:t>
            </a:r>
            <a:r>
              <a:rPr lang="en-US" sz="1600" dirty="0"/>
              <a:t>&gt; Fundamentals of Grammar &lt;/a&gt;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err="1">
                <a:sym typeface="Wingdings" charset="2"/>
              </a:rPr>
              <a:t></a:t>
            </a:r>
            <a:endParaRPr lang="en-US" sz="1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&lt;a&gt;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xsl:attribute</a:t>
            </a:r>
            <a:r>
              <a:rPr lang="en-US" sz="1600" dirty="0">
                <a:solidFill>
                  <a:srgbClr val="FF0000"/>
                </a:solidFill>
              </a:rPr>
              <a:t> name="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JavaScript:addDisplay</a:t>
            </a:r>
            <a:r>
              <a:rPr lang="en-US" sz="1600" dirty="0"/>
              <a:t>(‘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xsl:value</a:t>
            </a:r>
            <a:r>
              <a:rPr lang="en-US" sz="1600" dirty="0">
                <a:solidFill>
                  <a:srgbClr val="FF0000"/>
                </a:solidFill>
              </a:rPr>
              <a:t>-of select=“description”/&gt;</a:t>
            </a:r>
            <a:r>
              <a:rPr lang="en-US" sz="1600" dirty="0"/>
              <a:t> ');   </a:t>
            </a:r>
            <a:r>
              <a:rPr lang="en-US" sz="1600" dirty="0">
                <a:solidFill>
                  <a:srgbClr val="FF0000"/>
                </a:solidFill>
              </a:rPr>
              <a:t>&lt;/</a:t>
            </a:r>
            <a:r>
              <a:rPr lang="en-US" sz="1600" dirty="0" err="1">
                <a:solidFill>
                  <a:srgbClr val="FF0000"/>
                </a:solidFill>
              </a:rPr>
              <a:t>xsl:attribute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/>
              <a:t>		 Fundamentals of Grammar &lt;/a&gt;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0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0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0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0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0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138E-E9B9-E54C-8A88-733F50EBFC0B}" type="slidenum">
              <a:rPr lang="en-US"/>
              <a:pPr/>
              <a:t>48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609600" y="4270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l"/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609600" y="1371600"/>
            <a:ext cx="8305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XSLT is an XML transformation language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charset="-128"/>
              </a:rPr>
              <a:t>The input is an XML document, the output can be in any format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charset="-128"/>
              </a:rPr>
              <a:t>XSLT itself is in XML format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XSLT is very different from other programming languages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charset="-128"/>
              </a:rPr>
              <a:t>Rule based (templates, …)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charset="-128"/>
              </a:rPr>
              <a:t>Processing model (scan from the root of the input)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It also has the conventional programming language constructs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charset="-128"/>
              </a:rPr>
              <a:t>If, for-each, variable, procedure declaration and invocation …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It relies on </a:t>
            </a:r>
            <a:r>
              <a:rPr lang="en-US" sz="2400" dirty="0" err="1">
                <a:solidFill>
                  <a:srgbClr val="800000"/>
                </a:solidFill>
              </a:rPr>
              <a:t>XPath</a:t>
            </a:r>
            <a:endParaRPr lang="en-US" sz="2400" dirty="0">
              <a:solidFill>
                <a:srgbClr val="800000"/>
              </a:solidFill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ea typeface="ＭＳ Ｐゴシック" charset="-128"/>
              </a:rPr>
              <a:t>XPath</a:t>
            </a:r>
            <a:r>
              <a:rPr lang="en-US" sz="2000" dirty="0">
                <a:ea typeface="ＭＳ Ｐゴシック" charset="-128"/>
              </a:rPr>
              <a:t> itself is not in XML format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sz="20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18BD-7BAA-D24D-97E6-7FDC5D8C3B03}" type="slidenum">
              <a:rPr lang="en-US"/>
              <a:pPr/>
              <a:t>49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"If you give someone a program, you will frustrate them for a day;  if you teach them how to program, you will frustrate them for a lifetime.”</a:t>
            </a:r>
          </a:p>
          <a:p>
            <a:pPr lvl="1"/>
            <a:r>
              <a:rPr lang="en-US" dirty="0" smtClean="0"/>
              <a:t>Anonymous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72C-5165-5A4F-8AA4-AD62909FC12E}" type="slidenum">
              <a:rPr lang="en-US"/>
              <a:pPr/>
              <a:t>5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20000" cy="609600"/>
          </a:xfrm>
        </p:spPr>
        <p:txBody>
          <a:bodyPr/>
          <a:lstStyle/>
          <a:p>
            <a:r>
              <a:rPr lang="en-US"/>
              <a:t>Running XSLT from the client side 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733800" y="1219200"/>
            <a:ext cx="609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Browser gets the XML+XSLT, and interprets them inside the browser.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How to specify the XSL associated with the XML file?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stock.xsl</a:t>
            </a:r>
            <a:r>
              <a:rPr lang="en-US" dirty="0"/>
              <a:t>"?&gt;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Easy to develop and deploy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Disadvantages: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Not every browser supports XML+XSL;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Browsers do not support all XSLT features;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Not secure: you only want to show part of the XML data;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Not efficient.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  <p:grpSp>
        <p:nvGrpSpPr>
          <p:cNvPr id="143365" name="Group 5"/>
          <p:cNvGrpSpPr>
            <a:grpSpLocks/>
          </p:cNvGrpSpPr>
          <p:nvPr/>
        </p:nvGrpSpPr>
        <p:grpSpPr bwMode="auto">
          <a:xfrm>
            <a:off x="990600" y="1828801"/>
            <a:ext cx="6934200" cy="1447800"/>
            <a:chOff x="720" y="3024"/>
            <a:chExt cx="4128" cy="1070"/>
          </a:xfrm>
        </p:grpSpPr>
        <p:graphicFrame>
          <p:nvGraphicFramePr>
            <p:cNvPr id="143366" name="Object 6"/>
            <p:cNvGraphicFramePr>
              <a:graphicFrameLocks noChangeAspect="1"/>
            </p:cNvGraphicFramePr>
            <p:nvPr/>
          </p:nvGraphicFramePr>
          <p:xfrm>
            <a:off x="3744" y="3024"/>
            <a:ext cx="515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1" name="Bitmap Image" r:id="rId4" imgW="581106" imgH="1190476" progId="">
                    <p:embed/>
                  </p:oleObj>
                </mc:Choice>
                <mc:Fallback>
                  <p:oleObj name="Bitmap Image" r:id="rId4" imgW="581106" imgH="1190476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24"/>
                          <a:ext cx="515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7" name="Object 7"/>
            <p:cNvGraphicFramePr>
              <a:graphicFrameLocks noChangeAspect="1"/>
            </p:cNvGraphicFramePr>
            <p:nvPr/>
          </p:nvGraphicFramePr>
          <p:xfrm>
            <a:off x="720" y="3120"/>
            <a:ext cx="1531" cy="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2" name="Bitmap Image" r:id="rId6" imgW="2430476" imgH="1546994" progId="">
                    <p:embed/>
                  </p:oleObj>
                </mc:Choice>
                <mc:Fallback>
                  <p:oleObj name="Bitmap Image" r:id="rId6" imgW="2430476" imgH="1546994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1531" cy="9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 flipH="1">
              <a:off x="2400" y="3408"/>
              <a:ext cx="115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3369" name="Line 9"/>
            <p:cNvSpPr>
              <a:spLocks noChangeShapeType="1"/>
            </p:cNvSpPr>
            <p:nvPr/>
          </p:nvSpPr>
          <p:spPr bwMode="auto">
            <a:xfrm flipH="1">
              <a:off x="2400" y="3696"/>
              <a:ext cx="115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43370" name="Object 10"/>
            <p:cNvGraphicFramePr>
              <a:graphicFrameLocks noChangeAspect="1"/>
            </p:cNvGraphicFramePr>
            <p:nvPr/>
          </p:nvGraphicFramePr>
          <p:xfrm>
            <a:off x="2832" y="3168"/>
            <a:ext cx="2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3" name="Bitmap Image" r:id="rId8" imgW="495369" imgH="581106" progId="">
                    <p:embed/>
                  </p:oleObj>
                </mc:Choice>
                <mc:Fallback>
                  <p:oleObj name="Bitmap Image" r:id="rId8" imgW="495369" imgH="581106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168"/>
                          <a:ext cx="2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1" name="Object 11"/>
            <p:cNvGraphicFramePr>
              <a:graphicFrameLocks noChangeAspect="1"/>
            </p:cNvGraphicFramePr>
            <p:nvPr/>
          </p:nvGraphicFramePr>
          <p:xfrm>
            <a:off x="2832" y="3552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4" name="Bitmap Image" r:id="rId10" imgW="752381" imgH="914286" progId="">
                    <p:embed/>
                  </p:oleObj>
                </mc:Choice>
                <mc:Fallback>
                  <p:oleObj name="Bitmap Image" r:id="rId10" imgW="752381" imgH="914286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52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72" name="Text Box 12"/>
            <p:cNvSpPr txBox="1">
              <a:spLocks noChangeArrowheads="1"/>
            </p:cNvSpPr>
            <p:nvPr/>
          </p:nvSpPr>
          <p:spPr bwMode="auto">
            <a:xfrm>
              <a:off x="4224" y="3024"/>
              <a:ext cx="624" cy="404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/>
                <a:t>Web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B7A0-1D5D-914D-8EA0-9D22244B96C7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67675" cy="430212"/>
          </a:xfrm>
        </p:spPr>
        <p:txBody>
          <a:bodyPr/>
          <a:lstStyle/>
          <a:p>
            <a:r>
              <a:rPr lang="en-US"/>
              <a:t>Run XSLT from the server side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696200" cy="2743200"/>
          </a:xfrm>
        </p:spPr>
        <p:txBody>
          <a:bodyPr/>
          <a:lstStyle/>
          <a:p>
            <a:r>
              <a:rPr lang="en-US" sz="2000" dirty="0"/>
              <a:t>XSL processor transforms the XML and XSLT to HTML, and the web server send the HTML to the browser. </a:t>
            </a:r>
          </a:p>
          <a:p>
            <a:r>
              <a:rPr lang="en-US" sz="2000" dirty="0"/>
              <a:t>Popular tool: </a:t>
            </a:r>
            <a:r>
              <a:rPr lang="en-US" sz="2000" dirty="0" err="1"/>
              <a:t>xalan</a:t>
            </a:r>
            <a:endParaRPr lang="en-US" sz="2000" dirty="0"/>
          </a:p>
          <a:p>
            <a:r>
              <a:rPr lang="en-US" sz="2000" dirty="0"/>
              <a:t>Download </a:t>
            </a:r>
            <a:r>
              <a:rPr lang="en-US" sz="2000" dirty="0" err="1"/>
              <a:t>xalan.jar</a:t>
            </a:r>
            <a:r>
              <a:rPr lang="en-US" sz="2000" dirty="0"/>
              <a:t> from</a:t>
            </a:r>
          </a:p>
          <a:p>
            <a:pPr lvl="1"/>
            <a:r>
              <a:rPr lang="en-US" dirty="0" err="1"/>
              <a:t>http://www.apache.org/dyn/closer.cgi/xml/xalan-j</a:t>
            </a:r>
            <a:endParaRPr lang="en-US" sz="1800" dirty="0"/>
          </a:p>
          <a:p>
            <a:r>
              <a:rPr lang="en-US" sz="2000" dirty="0"/>
              <a:t>Run </a:t>
            </a:r>
            <a:r>
              <a:rPr lang="en-US" sz="2000" dirty="0" err="1"/>
              <a:t>Xalan</a:t>
            </a:r>
            <a:r>
              <a:rPr lang="en-US" sz="2000" dirty="0"/>
              <a:t> to transform xml documents: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/>
              <a:t>java -</a:t>
            </a:r>
            <a:r>
              <a:rPr lang="en-US" sz="1800" dirty="0" err="1"/>
              <a:t>classpath</a:t>
            </a:r>
            <a:r>
              <a:rPr lang="en-US" sz="1800" dirty="0"/>
              <a:t> </a:t>
            </a:r>
            <a:r>
              <a:rPr lang="en-US" sz="1800" dirty="0" err="1"/>
              <a:t>xalan/bin/xalan.jar</a:t>
            </a:r>
            <a:r>
              <a:rPr lang="en-US" sz="1800" dirty="0"/>
              <a:t> </a:t>
            </a:r>
            <a:r>
              <a:rPr lang="en-US" sz="1800" dirty="0" err="1"/>
              <a:t>org.apache.xalan.xslt.Process</a:t>
            </a:r>
            <a:r>
              <a:rPr lang="en-US" sz="1800" dirty="0"/>
              <a:t> -in </a:t>
            </a:r>
            <a:r>
              <a:rPr lang="en-US" altLang="zh-CN" sz="1800" dirty="0" err="1">
                <a:ea typeface="宋体" charset="-122"/>
                <a:cs typeface="宋体" charset="-122"/>
              </a:rPr>
              <a:t>stock</a:t>
            </a:r>
            <a:r>
              <a:rPr lang="en-US" sz="1800" dirty="0" err="1"/>
              <a:t>.xml</a:t>
            </a:r>
            <a:r>
              <a:rPr lang="en-US" sz="1800" dirty="0"/>
              <a:t> -</a:t>
            </a:r>
            <a:r>
              <a:rPr lang="en-US" sz="1800" dirty="0" err="1"/>
              <a:t>xsl</a:t>
            </a:r>
            <a:r>
              <a:rPr lang="en-US" sz="1800" dirty="0"/>
              <a:t> </a:t>
            </a:r>
            <a:r>
              <a:rPr lang="en-US" altLang="zh-CN" sz="1800" dirty="0" err="1">
                <a:ea typeface="宋体" charset="-122"/>
                <a:cs typeface="宋体" charset="-122"/>
              </a:rPr>
              <a:t>stock</a:t>
            </a:r>
            <a:r>
              <a:rPr lang="en-US" sz="1800" dirty="0" err="1"/>
              <a:t>.xsl</a:t>
            </a:r>
            <a:r>
              <a:rPr lang="en-US" sz="1800" dirty="0"/>
              <a:t> -out </a:t>
            </a:r>
            <a:r>
              <a:rPr lang="en-US" altLang="zh-CN" sz="1800" dirty="0" err="1">
                <a:ea typeface="宋体" charset="-122"/>
                <a:cs typeface="宋体" charset="-122"/>
              </a:rPr>
              <a:t>stock</a:t>
            </a:r>
            <a:r>
              <a:rPr lang="en-US" sz="1800" dirty="0" err="1"/>
              <a:t>.html</a:t>
            </a:r>
            <a:endParaRPr lang="en-US" sz="1800" dirty="0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4495800" y="4648200"/>
          <a:ext cx="7778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3" name="Bitmap Image" r:id="rId4" imgW="581106" imgH="1190476" progId="">
                  <p:embed/>
                </p:oleObj>
              </mc:Choice>
              <mc:Fallback>
                <p:oleObj name="Bitmap Image" r:id="rId4" imgW="581106" imgH="119047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7778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838200" y="4876800"/>
          <a:ext cx="231298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4" name="Bitmap Image" r:id="rId6" imgW="2430476" imgH="1546994" progId="">
                  <p:embed/>
                </p:oleObj>
              </mc:Choice>
              <mc:Fallback>
                <p:oleObj name="Bitmap Image" r:id="rId6" imgW="2430476" imgH="154699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2312988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Line 6"/>
          <p:cNvSpPr>
            <a:spLocks noChangeShapeType="1"/>
          </p:cNvSpPr>
          <p:nvPr/>
        </p:nvSpPr>
        <p:spPr bwMode="auto">
          <a:xfrm flipH="1">
            <a:off x="2940050" y="5410200"/>
            <a:ext cx="1522413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7543800" y="5486400"/>
          <a:ext cx="43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5" name="Bitmap Image" r:id="rId8" imgW="495369" imgH="581106" progId="">
                  <p:embed/>
                </p:oleObj>
              </mc:Choice>
              <mc:Fallback>
                <p:oleObj name="Bitmap Image" r:id="rId8" imgW="495369" imgH="58110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486400"/>
                        <a:ext cx="43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7580313" y="4800600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6" name="Bitmap Image" r:id="rId10" imgW="752381" imgH="914286" progId="">
                  <p:embed/>
                </p:oleObj>
              </mc:Choice>
              <mc:Fallback>
                <p:oleObj name="Bitmap Image" r:id="rId10" imgW="752381" imgH="91428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4800600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4535488" y="4114800"/>
            <a:ext cx="942975" cy="581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/>
              <a:t>Web server</a:t>
            </a:r>
          </a:p>
        </p:txBody>
      </p:sp>
      <p:grpSp>
        <p:nvGrpSpPr>
          <p:cNvPr id="145418" name="Group 10"/>
          <p:cNvGrpSpPr>
            <a:grpSpLocks/>
          </p:cNvGrpSpPr>
          <p:nvPr/>
        </p:nvGrpSpPr>
        <p:grpSpPr bwMode="auto">
          <a:xfrm>
            <a:off x="3448050" y="5029200"/>
            <a:ext cx="796925" cy="685800"/>
            <a:chOff x="2736" y="3264"/>
            <a:chExt cx="528" cy="432"/>
          </a:xfrm>
        </p:grpSpPr>
        <p:graphicFrame>
          <p:nvGraphicFramePr>
            <p:cNvPr id="145419" name="Object 11"/>
            <p:cNvGraphicFramePr>
              <a:graphicFrameLocks noChangeAspect="1"/>
            </p:cNvGraphicFramePr>
            <p:nvPr/>
          </p:nvGraphicFramePr>
          <p:xfrm>
            <a:off x="2736" y="3264"/>
            <a:ext cx="39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97" name="Bitmap Image" r:id="rId12" imgW="400000" imgH="438095" progId="">
                    <p:embed/>
                  </p:oleObj>
                </mc:Choice>
                <mc:Fallback>
                  <p:oleObj name="Bitmap Image" r:id="rId12" imgW="400000" imgH="438095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264"/>
                          <a:ext cx="39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2736" y="3408"/>
              <a:ext cx="528" cy="173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1">
                  <a:latin typeface="Verdana" charset="0"/>
                </a:rPr>
                <a:t>HTML</a:t>
              </a:r>
            </a:p>
          </p:txBody>
        </p:sp>
      </p:grp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6348413" y="4038600"/>
            <a:ext cx="1377950" cy="581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/>
              <a:t>XSL Processor</a:t>
            </a:r>
          </a:p>
        </p:txBody>
      </p:sp>
      <p:grpSp>
        <p:nvGrpSpPr>
          <p:cNvPr id="145422" name="Group 14"/>
          <p:cNvGrpSpPr>
            <a:grpSpLocks/>
          </p:cNvGrpSpPr>
          <p:nvPr/>
        </p:nvGrpSpPr>
        <p:grpSpPr bwMode="auto">
          <a:xfrm>
            <a:off x="5478463" y="4953000"/>
            <a:ext cx="796925" cy="685800"/>
            <a:chOff x="2736" y="3264"/>
            <a:chExt cx="528" cy="432"/>
          </a:xfrm>
        </p:grpSpPr>
        <p:graphicFrame>
          <p:nvGraphicFramePr>
            <p:cNvPr id="145423" name="Object 15"/>
            <p:cNvGraphicFramePr>
              <a:graphicFrameLocks noChangeAspect="1"/>
            </p:cNvGraphicFramePr>
            <p:nvPr/>
          </p:nvGraphicFramePr>
          <p:xfrm>
            <a:off x="2736" y="3264"/>
            <a:ext cx="39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98" name="Bitmap Image" r:id="rId14" imgW="400000" imgH="438095" progId="">
                    <p:embed/>
                  </p:oleObj>
                </mc:Choice>
                <mc:Fallback>
                  <p:oleObj name="Bitmap Image" r:id="rId14" imgW="400000" imgH="438095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264"/>
                          <a:ext cx="39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736" y="3408"/>
              <a:ext cx="528" cy="173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b="1">
                  <a:latin typeface="Verdana" charset="0"/>
                </a:rPr>
                <a:t>HTML</a:t>
              </a:r>
            </a:p>
          </p:txBody>
        </p:sp>
      </p:grpSp>
      <p:sp>
        <p:nvSpPr>
          <p:cNvPr id="145425" name="Line 17"/>
          <p:cNvSpPr>
            <a:spLocks noChangeShapeType="1"/>
          </p:cNvSpPr>
          <p:nvPr/>
        </p:nvSpPr>
        <p:spPr bwMode="auto">
          <a:xfrm flipH="1">
            <a:off x="5116513" y="5410200"/>
            <a:ext cx="12319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5426" name="Object 18"/>
          <p:cNvGraphicFramePr>
            <a:graphicFrameLocks noChangeAspect="1"/>
          </p:cNvGraphicFramePr>
          <p:nvPr/>
        </p:nvGraphicFramePr>
        <p:xfrm>
          <a:off x="6348413" y="4724400"/>
          <a:ext cx="63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9" name="Bitmap Image" r:id="rId15" imgW="542857" imgH="990738" progId="">
                  <p:embed/>
                </p:oleObj>
              </mc:Choice>
              <mc:Fallback>
                <p:oleObj name="Bitmap Image" r:id="rId15" imgW="542857" imgH="990738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4724400"/>
                        <a:ext cx="63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7" name="AutoShape 19"/>
          <p:cNvSpPr>
            <a:spLocks noChangeArrowheads="1"/>
          </p:cNvSpPr>
          <p:nvPr/>
        </p:nvSpPr>
        <p:spPr bwMode="auto">
          <a:xfrm flipV="1">
            <a:off x="7362825" y="4572000"/>
            <a:ext cx="942975" cy="1600200"/>
          </a:xfrm>
          <a:prstGeom prst="wedgeEllipseCallout">
            <a:avLst>
              <a:gd name="adj1" fmla="val -89264"/>
              <a:gd name="adj2" fmla="val -3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0192-F709-0C4F-A84F-705896CE7FDC}" type="slidenum">
              <a:rPr lang="en-US"/>
              <a:pPr/>
              <a:t>7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533400"/>
          </a:xfrm>
        </p:spPr>
        <p:txBody>
          <a:bodyPr/>
          <a:lstStyle/>
          <a:p>
            <a:r>
              <a:rPr lang="en-US"/>
              <a:t>XSLT(XML Stylesheet Language Transformation)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1600200"/>
          </a:xfrm>
        </p:spPr>
        <p:txBody>
          <a:bodyPr/>
          <a:lstStyle/>
          <a:p>
            <a:r>
              <a:rPr lang="en-US"/>
              <a:t>XSLT Version 1.0 is a W3C Recommendation, 1999</a:t>
            </a:r>
          </a:p>
          <a:p>
            <a:pPr lvl="1"/>
            <a:r>
              <a:rPr lang="en-US">
                <a:latin typeface="StarBats" charset="0"/>
              </a:rPr>
              <a:t>http://www.w3.org/Style/XSL/</a:t>
            </a:r>
          </a:p>
          <a:p>
            <a:r>
              <a:rPr lang="en-US"/>
              <a:t>XSLT is used to transform XML to other formats.</a:t>
            </a:r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1905000" y="3657600"/>
            <a:ext cx="3886200" cy="1831975"/>
            <a:chOff x="1200" y="2640"/>
            <a:chExt cx="2352" cy="919"/>
          </a:xfrm>
        </p:grpSpPr>
        <p:sp>
          <p:nvSpPr>
            <p:cNvPr id="133125" name="Line 5"/>
            <p:cNvSpPr>
              <a:spLocks noChangeShapeType="1"/>
            </p:cNvSpPr>
            <p:nvPr/>
          </p:nvSpPr>
          <p:spPr bwMode="auto">
            <a:xfrm>
              <a:off x="2640" y="3120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2112" y="2640"/>
              <a:ext cx="473" cy="15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 b="1"/>
                <a:t>XSLT 1</a:t>
              </a:r>
            </a:p>
          </p:txBody>
        </p:sp>
        <p:sp>
          <p:nvSpPr>
            <p:cNvPr id="133127" name="Rectangle 7"/>
            <p:cNvSpPr>
              <a:spLocks noChangeArrowheads="1"/>
            </p:cNvSpPr>
            <p:nvPr/>
          </p:nvSpPr>
          <p:spPr bwMode="auto">
            <a:xfrm>
              <a:off x="2160" y="3024"/>
              <a:ext cx="473" cy="15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 b="1"/>
                <a:t>XSLT 2</a:t>
              </a:r>
            </a:p>
          </p:txBody>
        </p:sp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2160" y="3408"/>
              <a:ext cx="473" cy="15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 b="1"/>
                <a:t>XSLT 3</a:t>
              </a:r>
            </a:p>
          </p:txBody>
        </p:sp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1200" y="3024"/>
              <a:ext cx="432" cy="15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 b="1"/>
                <a:t>XML</a:t>
              </a:r>
            </a:p>
          </p:txBody>
        </p:sp>
        <p:sp>
          <p:nvSpPr>
            <p:cNvPr id="133130" name="Rectangle 10"/>
            <p:cNvSpPr>
              <a:spLocks noChangeArrowheads="1"/>
            </p:cNvSpPr>
            <p:nvPr/>
          </p:nvSpPr>
          <p:spPr bwMode="auto">
            <a:xfrm>
              <a:off x="3072" y="3408"/>
              <a:ext cx="480" cy="15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 b="1"/>
                <a:t>TEXT</a:t>
              </a:r>
            </a:p>
          </p:txBody>
        </p:sp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3072" y="3024"/>
              <a:ext cx="415" cy="15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 b="1"/>
                <a:t>HTML</a:t>
              </a:r>
            </a:p>
          </p:txBody>
        </p:sp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3120" y="2640"/>
              <a:ext cx="336" cy="151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 b="1"/>
                <a:t>XML</a:t>
              </a:r>
            </a:p>
          </p:txBody>
        </p:sp>
        <p:sp>
          <p:nvSpPr>
            <p:cNvPr id="133133" name="Line 13"/>
            <p:cNvSpPr>
              <a:spLocks noChangeShapeType="1"/>
            </p:cNvSpPr>
            <p:nvPr/>
          </p:nvSpPr>
          <p:spPr bwMode="auto">
            <a:xfrm>
              <a:off x="2640" y="2736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4" name="Line 14"/>
            <p:cNvSpPr>
              <a:spLocks noChangeShapeType="1"/>
            </p:cNvSpPr>
            <p:nvPr/>
          </p:nvSpPr>
          <p:spPr bwMode="auto">
            <a:xfrm>
              <a:off x="2640" y="3504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5" name="Line 15"/>
            <p:cNvSpPr>
              <a:spLocks noChangeShapeType="1"/>
            </p:cNvSpPr>
            <p:nvPr/>
          </p:nvSpPr>
          <p:spPr bwMode="auto">
            <a:xfrm>
              <a:off x="1872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136" name="Line 16"/>
            <p:cNvSpPr>
              <a:spLocks noChangeShapeType="1"/>
            </p:cNvSpPr>
            <p:nvPr/>
          </p:nvSpPr>
          <p:spPr bwMode="auto">
            <a:xfrm>
              <a:off x="1872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137" name="Line 17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 flipH="1">
              <a:off x="1632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139" name="Line 19"/>
            <p:cNvSpPr>
              <a:spLocks noChangeShapeType="1"/>
            </p:cNvSpPr>
            <p:nvPr/>
          </p:nvSpPr>
          <p:spPr bwMode="auto">
            <a:xfrm>
              <a:off x="1872" y="273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EC91-655B-EA43-9E62-38DC4669C486}" type="slidenum">
              <a:rPr lang="en-US"/>
              <a:pPr/>
              <a:t>8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609600"/>
          </a:xfrm>
        </p:spPr>
        <p:txBody>
          <a:bodyPr/>
          <a:lstStyle/>
          <a:p>
            <a:r>
              <a:rPr lang="en-US"/>
              <a:t>XSLT basics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391400" cy="914400"/>
          </a:xfrm>
          <a:noFill/>
          <a:ln/>
        </p:spPr>
        <p:txBody>
          <a:bodyPr/>
          <a:lstStyle/>
          <a:p>
            <a:r>
              <a:rPr lang="en-US"/>
              <a:t>XSLT is an XML document itself </a:t>
            </a:r>
          </a:p>
          <a:p>
            <a:r>
              <a:rPr lang="en-US"/>
              <a:t>It is a tree transformation language</a:t>
            </a:r>
          </a:p>
          <a:p>
            <a:pPr lvl="1">
              <a:buFontTx/>
              <a:buNone/>
            </a:pPr>
            <a:endParaRPr lang="en-US" sz="2400"/>
          </a:p>
          <a:p>
            <a:pPr lvl="1"/>
            <a:endParaRPr lang="en-US"/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1219200" y="2209800"/>
            <a:ext cx="4724400" cy="2514600"/>
            <a:chOff x="240" y="1248"/>
            <a:chExt cx="3936" cy="2474"/>
          </a:xfrm>
        </p:grpSpPr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240" y="1582"/>
              <a:ext cx="192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2400">
                <a:solidFill>
                  <a:srgbClr val="000066"/>
                </a:solidFill>
                <a:latin typeface="Times New Roman" charset="0"/>
              </a:endParaRPr>
            </a:p>
          </p:txBody>
        </p:sp>
        <p:grpSp>
          <p:nvGrpSpPr>
            <p:cNvPr id="135174" name="Group 6"/>
            <p:cNvGrpSpPr>
              <a:grpSpLocks/>
            </p:cNvGrpSpPr>
            <p:nvPr/>
          </p:nvGrpSpPr>
          <p:grpSpPr bwMode="auto">
            <a:xfrm>
              <a:off x="480" y="2640"/>
              <a:ext cx="720" cy="672"/>
              <a:chOff x="3744" y="240"/>
              <a:chExt cx="432" cy="1296"/>
            </a:xfrm>
          </p:grpSpPr>
          <p:sp>
            <p:nvSpPr>
              <p:cNvPr id="135175" name="Rectangle 7"/>
              <p:cNvSpPr>
                <a:spLocks noChangeArrowheads="1"/>
              </p:cNvSpPr>
              <p:nvPr/>
            </p:nvSpPr>
            <p:spPr bwMode="auto">
              <a:xfrm>
                <a:off x="3744" y="240"/>
                <a:ext cx="432" cy="1296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5176" name="Group 8"/>
              <p:cNvGrpSpPr>
                <a:grpSpLocks/>
              </p:cNvGrpSpPr>
              <p:nvPr/>
            </p:nvGrpSpPr>
            <p:grpSpPr bwMode="auto">
              <a:xfrm>
                <a:off x="3840" y="384"/>
                <a:ext cx="240" cy="960"/>
                <a:chOff x="1488" y="1296"/>
                <a:chExt cx="240" cy="960"/>
              </a:xfrm>
            </p:grpSpPr>
            <p:sp>
              <p:nvSpPr>
                <p:cNvPr id="13517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536" y="1296"/>
                  <a:ext cx="4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78" name="Line 1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7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36" y="158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0" name="Line 12"/>
                <p:cNvSpPr>
                  <a:spLocks noChangeShapeType="1"/>
                </p:cNvSpPr>
                <p:nvPr/>
              </p:nvSpPr>
              <p:spPr bwMode="auto">
                <a:xfrm>
                  <a:off x="1728" y="15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536" y="1584"/>
                  <a:ext cx="14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2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3" name="Line 15"/>
                <p:cNvSpPr>
                  <a:spLocks noChangeShapeType="1"/>
                </p:cNvSpPr>
                <p:nvPr/>
              </p:nvSpPr>
              <p:spPr bwMode="auto">
                <a:xfrm>
                  <a:off x="1488" y="2016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184" name="Group 16"/>
              <p:cNvGrpSpPr>
                <a:grpSpLocks/>
              </p:cNvGrpSpPr>
              <p:nvPr/>
            </p:nvGrpSpPr>
            <p:grpSpPr bwMode="auto">
              <a:xfrm>
                <a:off x="3792" y="288"/>
                <a:ext cx="336" cy="1152"/>
                <a:chOff x="1440" y="1200"/>
                <a:chExt cx="336" cy="1152"/>
              </a:xfrm>
            </p:grpSpPr>
            <p:sp>
              <p:nvSpPr>
                <p:cNvPr id="135185" name="Oval 17"/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6" name="Oval 18"/>
                <p:cNvSpPr>
                  <a:spLocks noChangeArrowheads="1"/>
                </p:cNvSpPr>
                <p:nvPr/>
              </p:nvSpPr>
              <p:spPr bwMode="auto">
                <a:xfrm>
                  <a:off x="1440" y="1680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7" name="Oval 19"/>
                <p:cNvSpPr>
                  <a:spLocks noChangeArrowheads="1"/>
                </p:cNvSpPr>
                <p:nvPr/>
              </p:nvSpPr>
              <p:spPr bwMode="auto">
                <a:xfrm>
                  <a:off x="1632" y="1488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8" name="Oval 20"/>
                <p:cNvSpPr>
                  <a:spLocks noChangeArrowheads="1"/>
                </p:cNvSpPr>
                <p:nvPr/>
              </p:nvSpPr>
              <p:spPr bwMode="auto">
                <a:xfrm>
                  <a:off x="1440" y="1440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89" name="Oval 21"/>
                <p:cNvSpPr>
                  <a:spLocks noChangeArrowheads="1"/>
                </p:cNvSpPr>
                <p:nvPr/>
              </p:nvSpPr>
              <p:spPr bwMode="auto">
                <a:xfrm>
                  <a:off x="1632" y="1776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90" name="Oval 22"/>
                <p:cNvSpPr>
                  <a:spLocks noChangeArrowheads="1"/>
                </p:cNvSpPr>
                <p:nvPr/>
              </p:nvSpPr>
              <p:spPr bwMode="auto">
                <a:xfrm>
                  <a:off x="1440" y="1920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91" name="Oval 23"/>
                <p:cNvSpPr>
                  <a:spLocks noChangeArrowheads="1"/>
                </p:cNvSpPr>
                <p:nvPr/>
              </p:nvSpPr>
              <p:spPr bwMode="auto">
                <a:xfrm>
                  <a:off x="1632" y="2112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92" name="Oval 24"/>
                <p:cNvSpPr>
                  <a:spLocks noChangeArrowheads="1"/>
                </p:cNvSpPr>
                <p:nvPr/>
              </p:nvSpPr>
              <p:spPr bwMode="auto">
                <a:xfrm>
                  <a:off x="1440" y="2208"/>
                  <a:ext cx="144" cy="14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93" name="Group 25"/>
            <p:cNvGrpSpPr>
              <a:grpSpLocks/>
            </p:cNvGrpSpPr>
            <p:nvPr/>
          </p:nvGrpSpPr>
          <p:grpSpPr bwMode="auto">
            <a:xfrm>
              <a:off x="1824" y="1536"/>
              <a:ext cx="816" cy="768"/>
              <a:chOff x="3744" y="2064"/>
              <a:chExt cx="432" cy="1296"/>
            </a:xfrm>
          </p:grpSpPr>
          <p:sp>
            <p:nvSpPr>
              <p:cNvPr id="135194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432" cy="1296"/>
              </a:xfrm>
              <a:prstGeom prst="rect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5195" name="Group 27"/>
              <p:cNvGrpSpPr>
                <a:grpSpLocks/>
              </p:cNvGrpSpPr>
              <p:nvPr/>
            </p:nvGrpSpPr>
            <p:grpSpPr bwMode="auto">
              <a:xfrm flipH="1">
                <a:off x="3858" y="2264"/>
                <a:ext cx="240" cy="960"/>
                <a:chOff x="1488" y="1296"/>
                <a:chExt cx="240" cy="960"/>
              </a:xfrm>
            </p:grpSpPr>
            <p:sp>
              <p:nvSpPr>
                <p:cNvPr id="13519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536" y="1296"/>
                  <a:ext cx="4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97" name="Line 29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9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536" y="158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99" name="Line 31"/>
                <p:cNvSpPr>
                  <a:spLocks noChangeShapeType="1"/>
                </p:cNvSpPr>
                <p:nvPr/>
              </p:nvSpPr>
              <p:spPr bwMode="auto">
                <a:xfrm>
                  <a:off x="1728" y="15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536" y="1584"/>
                  <a:ext cx="14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1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201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2" name="Line 34"/>
                <p:cNvSpPr>
                  <a:spLocks noChangeShapeType="1"/>
                </p:cNvSpPr>
                <p:nvPr/>
              </p:nvSpPr>
              <p:spPr bwMode="auto">
                <a:xfrm>
                  <a:off x="1488" y="2016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203" name="Group 35"/>
              <p:cNvGrpSpPr>
                <a:grpSpLocks/>
              </p:cNvGrpSpPr>
              <p:nvPr/>
            </p:nvGrpSpPr>
            <p:grpSpPr bwMode="auto">
              <a:xfrm flipH="1">
                <a:off x="3802" y="2143"/>
                <a:ext cx="336" cy="1152"/>
                <a:chOff x="1440" y="1200"/>
                <a:chExt cx="336" cy="1152"/>
              </a:xfrm>
            </p:grpSpPr>
            <p:sp>
              <p:nvSpPr>
                <p:cNvPr id="135204" name="Oval 36"/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5" name="Oval 37"/>
                <p:cNvSpPr>
                  <a:spLocks noChangeArrowheads="1"/>
                </p:cNvSpPr>
                <p:nvPr/>
              </p:nvSpPr>
              <p:spPr bwMode="auto">
                <a:xfrm>
                  <a:off x="1440" y="1680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6" name="Oval 38"/>
                <p:cNvSpPr>
                  <a:spLocks noChangeArrowheads="1"/>
                </p:cNvSpPr>
                <p:nvPr/>
              </p:nvSpPr>
              <p:spPr bwMode="auto">
                <a:xfrm>
                  <a:off x="1632" y="1488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7" name="Oval 39"/>
                <p:cNvSpPr>
                  <a:spLocks noChangeArrowheads="1"/>
                </p:cNvSpPr>
                <p:nvPr/>
              </p:nvSpPr>
              <p:spPr bwMode="auto">
                <a:xfrm>
                  <a:off x="1440" y="1440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8" name="Oval 40"/>
                <p:cNvSpPr>
                  <a:spLocks noChangeArrowheads="1"/>
                </p:cNvSpPr>
                <p:nvPr/>
              </p:nvSpPr>
              <p:spPr bwMode="auto">
                <a:xfrm>
                  <a:off x="1632" y="1776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09" name="Oval 41"/>
                <p:cNvSpPr>
                  <a:spLocks noChangeArrowheads="1"/>
                </p:cNvSpPr>
                <p:nvPr/>
              </p:nvSpPr>
              <p:spPr bwMode="auto">
                <a:xfrm>
                  <a:off x="1440" y="1920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10" name="Oval 42"/>
                <p:cNvSpPr>
                  <a:spLocks noChangeArrowheads="1"/>
                </p:cNvSpPr>
                <p:nvPr/>
              </p:nvSpPr>
              <p:spPr bwMode="auto">
                <a:xfrm>
                  <a:off x="1632" y="2112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11" name="Oval 43"/>
                <p:cNvSpPr>
                  <a:spLocks noChangeArrowheads="1"/>
                </p:cNvSpPr>
                <p:nvPr/>
              </p:nvSpPr>
              <p:spPr bwMode="auto">
                <a:xfrm>
                  <a:off x="1440" y="2208"/>
                  <a:ext cx="144" cy="144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5212" name="Text Box 44"/>
            <p:cNvSpPr txBox="1">
              <a:spLocks noChangeArrowheads="1"/>
            </p:cNvSpPr>
            <p:nvPr/>
          </p:nvSpPr>
          <p:spPr bwMode="auto">
            <a:xfrm>
              <a:off x="528" y="3360"/>
              <a:ext cx="659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0066"/>
                  </a:solidFill>
                </a:rPr>
                <a:t>XML</a:t>
              </a:r>
            </a:p>
          </p:txBody>
        </p:sp>
        <p:sp>
          <p:nvSpPr>
            <p:cNvPr id="135213" name="Text Box 45"/>
            <p:cNvSpPr txBox="1">
              <a:spLocks noChangeArrowheads="1"/>
            </p:cNvSpPr>
            <p:nvPr/>
          </p:nvSpPr>
          <p:spPr bwMode="auto">
            <a:xfrm>
              <a:off x="1873" y="1248"/>
              <a:ext cx="65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000066"/>
                  </a:solidFill>
                </a:rPr>
                <a:t>XSLT</a:t>
              </a:r>
            </a:p>
          </p:txBody>
        </p:sp>
        <p:grpSp>
          <p:nvGrpSpPr>
            <p:cNvPr id="135214" name="Group 46"/>
            <p:cNvGrpSpPr>
              <a:grpSpLocks/>
            </p:cNvGrpSpPr>
            <p:nvPr/>
          </p:nvGrpSpPr>
          <p:grpSpPr bwMode="auto">
            <a:xfrm>
              <a:off x="1728" y="2688"/>
              <a:ext cx="1104" cy="700"/>
              <a:chOff x="2016" y="2640"/>
              <a:chExt cx="1104" cy="700"/>
            </a:xfrm>
          </p:grpSpPr>
          <p:sp>
            <p:nvSpPr>
              <p:cNvPr id="135215" name="Oval 4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104" cy="672"/>
              </a:xfrm>
              <a:prstGeom prst="ellipse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216" name="Text Box 48"/>
              <p:cNvSpPr txBox="1">
                <a:spLocks noChangeArrowheads="1"/>
              </p:cNvSpPr>
              <p:nvPr/>
            </p:nvSpPr>
            <p:spPr bwMode="auto">
              <a:xfrm>
                <a:off x="2157" y="2831"/>
                <a:ext cx="868" cy="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0066"/>
                    </a:solidFill>
                  </a:rPr>
                  <a:t>XSLT processor</a:t>
                </a:r>
              </a:p>
            </p:txBody>
          </p:sp>
        </p:grpSp>
        <p:sp>
          <p:nvSpPr>
            <p:cNvPr id="135217" name="Line 49"/>
            <p:cNvSpPr>
              <a:spLocks noChangeShapeType="1"/>
            </p:cNvSpPr>
            <p:nvPr/>
          </p:nvSpPr>
          <p:spPr bwMode="auto">
            <a:xfrm>
              <a:off x="2205" y="2303"/>
              <a:ext cx="0" cy="288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18" name="Line 50"/>
            <p:cNvSpPr>
              <a:spLocks noChangeShapeType="1"/>
            </p:cNvSpPr>
            <p:nvPr/>
          </p:nvSpPr>
          <p:spPr bwMode="auto">
            <a:xfrm>
              <a:off x="1296" y="3024"/>
              <a:ext cx="43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>
              <a:off x="2928" y="2976"/>
              <a:ext cx="38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220" name="Rectangle 52"/>
            <p:cNvSpPr>
              <a:spLocks noChangeArrowheads="1"/>
            </p:cNvSpPr>
            <p:nvPr/>
          </p:nvSpPr>
          <p:spPr bwMode="auto">
            <a:xfrm>
              <a:off x="3360" y="2592"/>
              <a:ext cx="816" cy="76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5221" name="Group 53"/>
            <p:cNvGrpSpPr>
              <a:grpSpLocks/>
            </p:cNvGrpSpPr>
            <p:nvPr/>
          </p:nvGrpSpPr>
          <p:grpSpPr bwMode="auto">
            <a:xfrm flipH="1">
              <a:off x="3575" y="2711"/>
              <a:ext cx="454" cy="568"/>
              <a:chOff x="1488" y="1296"/>
              <a:chExt cx="240" cy="960"/>
            </a:xfrm>
          </p:grpSpPr>
          <p:sp>
            <p:nvSpPr>
              <p:cNvPr id="135222" name="Line 54"/>
              <p:cNvSpPr>
                <a:spLocks noChangeShapeType="1"/>
              </p:cNvSpPr>
              <p:nvPr/>
            </p:nvSpPr>
            <p:spPr bwMode="auto">
              <a:xfrm flipH="1">
                <a:off x="1536" y="1296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3" name="Line 55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4" name="Line 56"/>
              <p:cNvSpPr>
                <a:spLocks noChangeShapeType="1"/>
              </p:cNvSpPr>
              <p:nvPr/>
            </p:nvSpPr>
            <p:spPr bwMode="auto">
              <a:xfrm flipH="1">
                <a:off x="1536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5" name="Line 57"/>
              <p:cNvSpPr>
                <a:spLocks noChangeShapeType="1"/>
              </p:cNvSpPr>
              <p:nvPr/>
            </p:nvSpPr>
            <p:spPr bwMode="auto">
              <a:xfrm>
                <a:off x="1728" y="15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>
                <a:off x="1536" y="1584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7" name="Line 59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8" name="Line 60"/>
              <p:cNvSpPr>
                <a:spLocks noChangeShapeType="1"/>
              </p:cNvSpPr>
              <p:nvPr/>
            </p:nvSpPr>
            <p:spPr bwMode="auto">
              <a:xfrm>
                <a:off x="1488" y="2016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229" name="Group 61"/>
            <p:cNvGrpSpPr>
              <a:grpSpLocks/>
            </p:cNvGrpSpPr>
            <p:nvPr/>
          </p:nvGrpSpPr>
          <p:grpSpPr bwMode="auto">
            <a:xfrm flipH="1">
              <a:off x="3470" y="2639"/>
              <a:ext cx="634" cy="682"/>
              <a:chOff x="1440" y="1200"/>
              <a:chExt cx="336" cy="1152"/>
            </a:xfrm>
          </p:grpSpPr>
          <p:sp>
            <p:nvSpPr>
              <p:cNvPr id="135230" name="Oval 62"/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1" name="Oval 63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2" name="Oval 64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3" name="Oval 65"/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4" name="Oval 66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5" name="Oval 67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6" name="Oval 68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7" name="Oval 69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5238" name="Rectangle 70"/>
          <p:cNvSpPr>
            <a:spLocks noChangeArrowheads="1"/>
          </p:cNvSpPr>
          <p:nvPr/>
        </p:nvSpPr>
        <p:spPr bwMode="auto">
          <a:xfrm>
            <a:off x="609600" y="4953000"/>
            <a:ext cx="746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800000"/>
                </a:solidFill>
              </a:rPr>
              <a:t>It is a rule-based declarative language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XSLT program consists of a sequence of rules. 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/>
              <a:t>It is a functional programming language.</a:t>
            </a:r>
            <a:endParaRPr lang="en-US" sz="2400"/>
          </a:p>
          <a:p>
            <a:pPr marL="1143000" lvl="2" indent="-228600" algn="l">
              <a:spcBef>
                <a:spcPct val="20000"/>
              </a:spcBef>
              <a:buFontTx/>
              <a:buChar char="–"/>
            </a:pPr>
            <a:r>
              <a:rPr lang="en-US" sz="2000"/>
              <a:t>It has no side-effects</a:t>
            </a:r>
          </a:p>
        </p:txBody>
      </p:sp>
      <p:pic>
        <p:nvPicPr>
          <p:cNvPr id="135239" name="Picture 71" descr="220px-XSLT_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447800"/>
            <a:ext cx="20955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C7DF9-8DE2-0C44-A98A-134E7D80D954}" type="slidenum">
              <a:rPr lang="en-US"/>
              <a:pPr/>
              <a:t>9</a:t>
            </a:fld>
            <a:endParaRPr lang="en-US"/>
          </a:p>
        </p:txBody>
      </p:sp>
      <p:sp>
        <p:nvSpPr>
          <p:cNvPr id="45262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Poem example: xml and intended html output</a:t>
            </a:r>
          </a:p>
        </p:txBody>
      </p:sp>
      <p:graphicFrame>
        <p:nvGraphicFramePr>
          <p:cNvPr id="45261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638800" y="1066800"/>
          <a:ext cx="313372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41" name="Bitmap Image" r:id="rId4" imgW="3134162" imgH="4142857" progId="">
                  <p:embed/>
                </p:oleObj>
              </mc:Choice>
              <mc:Fallback>
                <p:oleObj name="Bitmap Image" r:id="rId4" imgW="3134162" imgH="4142857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066800"/>
                        <a:ext cx="3133725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9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1219200"/>
          <a:ext cx="54102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42" name="Bitmap Image" r:id="rId6" imgW="5191850" imgH="3524742" progId="">
                  <p:embed/>
                </p:oleObj>
              </mc:Choice>
              <mc:Fallback>
                <p:oleObj name="Bitmap Image" r:id="rId6" imgW="5191850" imgH="3524742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541020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89537</TotalTime>
  <Words>5464</Words>
  <Application>Microsoft Macintosh PowerPoint</Application>
  <PresentationFormat>On-screen Show (4:3)</PresentationFormat>
  <Paragraphs>937</Paragraphs>
  <Slides>49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Bitmap Image</vt:lpstr>
      <vt:lpstr>&lt;440: XSLT&gt; </vt:lpstr>
      <vt:lpstr>PowerPoint Presentation</vt:lpstr>
      <vt:lpstr>XML based programming</vt:lpstr>
      <vt:lpstr>Hello world example</vt:lpstr>
      <vt:lpstr>Running XSLT from the client side </vt:lpstr>
      <vt:lpstr>Run XSLT from the server side</vt:lpstr>
      <vt:lpstr>XSLT(XML Stylesheet Language Transformation)</vt:lpstr>
      <vt:lpstr>XSLT basics</vt:lpstr>
      <vt:lpstr>Poem example: xml and intended html output</vt:lpstr>
      <vt:lpstr>Poem example: XSL </vt:lpstr>
      <vt:lpstr>Generate the online test questions</vt:lpstr>
      <vt:lpstr>PowerPoint Presentation</vt:lpstr>
      <vt:lpstr>Rule-based</vt:lpstr>
      <vt:lpstr>No side effect</vt:lpstr>
      <vt:lpstr>XSLT process model</vt:lpstr>
      <vt:lpstr>Built-in template</vt:lpstr>
      <vt:lpstr>Text node XML Tree</vt:lpstr>
      <vt:lpstr>Override built-in template </vt:lpstr>
      <vt:lpstr>Override built-in template</vt:lpstr>
      <vt:lpstr>More specific about what to do </vt:lpstr>
      <vt:lpstr>XML process model: why built-in rules</vt:lpstr>
      <vt:lpstr>The input</vt:lpstr>
      <vt:lpstr>The order of rules</vt:lpstr>
      <vt:lpstr>Controlling which rule to apply first</vt:lpstr>
      <vt:lpstr>Resolve conflict</vt:lpstr>
      <vt:lpstr>Another priority example</vt:lpstr>
      <vt:lpstr>Pattern matching vs. &lt;for-each&gt;</vt:lpstr>
      <vt:lpstr>&lt;for-each&gt; and XPath</vt:lpstr>
      <vt:lpstr>XPath</vt:lpstr>
      <vt:lpstr>Selecting more than one case</vt:lpstr>
      <vt:lpstr>XPath language</vt:lpstr>
      <vt:lpstr>XPath</vt:lpstr>
      <vt:lpstr>What is XPath</vt:lpstr>
      <vt:lpstr>XPath pattern syntax</vt:lpstr>
      <vt:lpstr>Predicate in XPath</vt:lpstr>
      <vt:lpstr>Axes</vt:lpstr>
      <vt:lpstr>Axis in XPath</vt:lpstr>
      <vt:lpstr>XPath examples</vt:lpstr>
      <vt:lpstr>PowerPoint Presentation</vt:lpstr>
      <vt:lpstr>XPath examples</vt:lpstr>
      <vt:lpstr>PowerPoint Presentation</vt:lpstr>
      <vt:lpstr>Template definition and call</vt:lpstr>
      <vt:lpstr>XSLT rule: &lt;xsl:template&gt;</vt:lpstr>
      <vt:lpstr>Transforming XML to HTML</vt:lpstr>
      <vt:lpstr>Assignment</vt:lpstr>
      <vt:lpstr>Xsl:attribute</vt:lpstr>
      <vt:lpstr>Add attribute to an element</vt:lpstr>
      <vt:lpstr>Summary</vt:lpstr>
      <vt:lpstr>PowerPoint Presentation</vt:lpstr>
    </vt:vector>
  </TitlesOfParts>
  <Company> uWindsor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Jianguo Lu</dc:creator>
  <cp:lastModifiedBy>Jianguo Lu</cp:lastModifiedBy>
  <cp:revision>723</cp:revision>
  <dcterms:created xsi:type="dcterms:W3CDTF">2014-10-02T15:45:51Z</dcterms:created>
  <dcterms:modified xsi:type="dcterms:W3CDTF">2017-10-18T13:32:20Z</dcterms:modified>
</cp:coreProperties>
</file>