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2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406" r:id="rId2"/>
    <p:sldId id="488" r:id="rId3"/>
    <p:sldId id="517" r:id="rId4"/>
    <p:sldId id="526" r:id="rId5"/>
    <p:sldId id="531" r:id="rId6"/>
    <p:sldId id="527" r:id="rId7"/>
    <p:sldId id="529" r:id="rId8"/>
    <p:sldId id="530" r:id="rId9"/>
    <p:sldId id="532" r:id="rId10"/>
    <p:sldId id="545" r:id="rId11"/>
    <p:sldId id="533" r:id="rId12"/>
    <p:sldId id="537" r:id="rId13"/>
    <p:sldId id="542" r:id="rId14"/>
    <p:sldId id="499" r:id="rId15"/>
    <p:sldId id="546" r:id="rId16"/>
    <p:sldId id="535" r:id="rId17"/>
    <p:sldId id="498" r:id="rId18"/>
    <p:sldId id="548" r:id="rId19"/>
    <p:sldId id="552" r:id="rId20"/>
    <p:sldId id="554" r:id="rId21"/>
    <p:sldId id="556" r:id="rId22"/>
    <p:sldId id="557" r:id="rId23"/>
    <p:sldId id="539" r:id="rId24"/>
    <p:sldId id="541" r:id="rId25"/>
    <p:sldId id="501" r:id="rId26"/>
    <p:sldId id="502" r:id="rId27"/>
    <p:sldId id="534" r:id="rId28"/>
    <p:sldId id="503" r:id="rId29"/>
    <p:sldId id="553" r:id="rId30"/>
    <p:sldId id="551" r:id="rId31"/>
    <p:sldId id="550" r:id="rId32"/>
    <p:sldId id="549" r:id="rId33"/>
    <p:sldId id="543" r:id="rId34"/>
    <p:sldId id="544" r:id="rId35"/>
    <p:sldId id="490" r:id="rId36"/>
    <p:sldId id="555" r:id="rId37"/>
  </p:sldIdLst>
  <p:sldSz cx="9144000" cy="6858000" type="screen4x3"/>
  <p:notesSz cx="7010400" cy="92964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0203" autoAdjust="0"/>
  </p:normalViewPr>
  <p:slideViewPr>
    <p:cSldViewPr>
      <p:cViewPr varScale="1">
        <p:scale>
          <a:sx n="56" d="100"/>
          <a:sy n="56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58" tIns="44879" rIns="89758" bIns="44879" numCol="1" anchor="t" anchorCtr="0" compatLnSpc="1">
            <a:prstTxWarp prst="textNoShape">
              <a:avLst/>
            </a:prstTxWarp>
          </a:bodyPr>
          <a:lstStyle>
            <a:lvl1pPr defTabSz="896938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58" tIns="44879" rIns="89758" bIns="44879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58" tIns="44879" rIns="89758" bIns="44879" numCol="1" anchor="b" anchorCtr="0" compatLnSpc="1">
            <a:prstTxWarp prst="textNoShape">
              <a:avLst/>
            </a:prstTxWarp>
          </a:bodyPr>
          <a:lstStyle>
            <a:lvl1pPr defTabSz="896938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3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58" tIns="44879" rIns="89758" bIns="44879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latin typeface="Arial" charset="0"/>
              </a:defRPr>
            </a:lvl1pPr>
          </a:lstStyle>
          <a:p>
            <a:fld id="{4CFC0757-2B58-7A43-B543-78E6F46B7B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72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4838"/>
            <a:ext cx="561022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fld id="{15E18240-B07C-6E4E-B158-D31CEEEC23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69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A5678D-CADD-9E43-941A-49550F223CE0}" type="slidenum">
              <a:rPr lang="en-US"/>
              <a:pPr/>
              <a:t>1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3AA78-2100-874F-85C4-DF0BF798157B}" type="slidenum">
              <a:rPr lang="en-US"/>
              <a:pPr/>
              <a:t>11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FFE66-C062-3547-A7FB-B798F6F0DF86}" type="slidenum">
              <a:rPr lang="en-US"/>
              <a:pPr/>
              <a:t>12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CC9BD-3081-D84E-A07D-86894BAC5B24}" type="slidenum">
              <a:rPr lang="en-US"/>
              <a:pPr/>
              <a:t>13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6A729-B046-BA4C-837E-E54AF7B52B8D}" type="slidenum">
              <a:rPr lang="en-US"/>
              <a:pPr/>
              <a:t>14</a:t>
            </a:fld>
            <a:endParaRPr 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A6FA7-4803-4D4F-BF35-D88F9311A3CE}" type="slidenum">
              <a:rPr lang="en-US"/>
              <a:pPr/>
              <a:t>16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75A4A-DFB5-634B-8940-3B72AE2C90F1}" type="slidenum">
              <a:rPr lang="en-US"/>
              <a:pPr/>
              <a:t>17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EDB64-AD9D-4844-B589-2A2565C1CC99}" type="slidenum">
              <a:rPr lang="en-US"/>
              <a:pPr/>
              <a:t>23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EEC80-0D2D-C346-A189-49A03A109D54}" type="slidenum">
              <a:rPr lang="en-US"/>
              <a:pPr/>
              <a:t>24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6DA61-91D7-CB41-A983-BECECCC3A3C5}" type="slidenum">
              <a:rPr lang="en-US"/>
              <a:pPr/>
              <a:t>25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5F9EB-C170-304E-828B-C3F1EE315263}" type="slidenum">
              <a:rPr lang="en-US"/>
              <a:pPr/>
              <a:t>26</a:t>
            </a:fld>
            <a:endParaRPr 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E8AD2-033F-5C48-8234-98F9FCD03E28}" type="slidenum">
              <a:rPr lang="en-US"/>
              <a:pPr/>
              <a:t>2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9AF60C-3836-CF4F-A391-EB139EA1249C}" type="slidenum">
              <a:rPr lang="en-US"/>
              <a:pPr/>
              <a:t>27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EFED-F6A9-A34E-8E64-F576DF5D9817}" type="slidenum">
              <a:rPr lang="en-US"/>
              <a:pPr/>
              <a:t>28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099DB-2078-ED4A-9E0E-E7D61D45398D}" type="slidenum">
              <a:rPr lang="en-US"/>
              <a:pPr/>
              <a:t>33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AA478-A1B4-024F-9E06-9728429D2634}" type="slidenum">
              <a:rPr lang="en-US"/>
              <a:pPr/>
              <a:t>35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Based on logic – inherently declarative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2ED78-9F7B-8F4D-8919-04973C6ED2EC}" type="slidenum">
              <a:rPr lang="en-US"/>
              <a:pPr/>
              <a:t>3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85E23-6A88-B248-BD73-1240AADDB55F}" type="slidenum">
              <a:rPr lang="en-US"/>
              <a:pPr/>
              <a:t>4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A630FB-5A1D-E74C-A787-2CC2736E4435}" type="slidenum">
              <a:rPr lang="en-US"/>
              <a:pPr/>
              <a:t>5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DFB4E-8C2E-E948-8F79-BF541FBBC75F}" type="slidenum">
              <a:rPr lang="en-US"/>
              <a:pPr/>
              <a:t>6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6DB11-9A4C-D443-8069-9AD70760AAAF}" type="slidenum">
              <a:rPr lang="en-US"/>
              <a:pPr/>
              <a:t>7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DF769-C73B-C74F-86C1-E13BE49157CB}" type="slidenum">
              <a:rPr lang="en-US"/>
              <a:pPr/>
              <a:t>8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9C8B2-C139-6046-9629-64DB1B3D8228}" type="slidenum">
              <a:rPr lang="en-US"/>
              <a:pPr/>
              <a:t>9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628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0440D5B-8E35-9E43-AF4B-D0F3CA73EED1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1B30CB5-1BF2-A04B-BC69-EB302AD49A37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867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867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C14689-29CC-5045-A586-274F0FEFA4E6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4572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90600"/>
            <a:ext cx="4114800" cy="5181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990600"/>
            <a:ext cx="4114800" cy="2514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657600"/>
            <a:ext cx="4114800" cy="2514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562600" cy="304800"/>
          </a:xfrm>
        </p:spPr>
        <p:txBody>
          <a:bodyPr/>
          <a:lstStyle>
            <a:lvl1pPr>
              <a:defRPr smtClean="0"/>
            </a:lvl1pPr>
          </a:lstStyle>
          <a:p>
            <a:fld id="{A095FA34-AD05-254D-8BE4-20CA92DF8602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4572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90600"/>
            <a:ext cx="4114800" cy="5181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90600"/>
            <a:ext cx="4114800" cy="5181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00400" y="6400800"/>
            <a:ext cx="5562600" cy="304800"/>
          </a:xfrm>
        </p:spPr>
        <p:txBody>
          <a:bodyPr/>
          <a:lstStyle>
            <a:lvl1pPr>
              <a:defRPr smtClean="0"/>
            </a:lvl1pPr>
          </a:lstStyle>
          <a:p>
            <a:fld id="{2AE41657-EF9C-0D4E-A36C-13451AEFC6DC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142813-5BEC-234B-B011-E543C17B7A44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82DE1D-F257-E342-B140-03E02E97A462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906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8034E7-090E-014B-B0C2-61293EF072D8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F11C1B-673A-7C4B-BC1E-8AD6D592CE55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E9E173-585A-994F-9DB9-49000D26B8E9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7E120F-E971-8E41-B4A2-467FE669439C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0C51AB7-D141-3F4E-AFB3-9C67A21B757D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410369-B29F-1A46-824F-7328629EBCF7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Fourth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096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4008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+mn-lt"/>
                <a:ea typeface="宋体" charset="-122"/>
                <a:cs typeface="宋体" charset="-122"/>
              </a:defRPr>
            </a:lvl1pPr>
          </a:lstStyle>
          <a:p>
            <a:fld id="{6028D843-0663-3840-8A65-BC6671FCDADA}" type="slidenum">
              <a:rPr lang="en-US" altLang="zh-CN"/>
              <a:pPr/>
              <a:t>‹#›</a:t>
            </a:fld>
            <a:r>
              <a:rPr lang="en-US" altLang="zh-CN"/>
              <a:t> 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hlink"/>
          </a:solidFill>
          <a:latin typeface="Calibri" charset="0"/>
        </a:defRPr>
      </a:lvl9pPr>
    </p:titleStyle>
    <p:bodyStyle>
      <a:lvl1pPr marL="236538" indent="-236538" algn="l" rtl="0" fontAlgn="base">
        <a:spcBef>
          <a:spcPct val="70000"/>
        </a:spcBef>
        <a:spcAft>
          <a:spcPct val="0"/>
        </a:spcAft>
        <a:buSzPct val="115000"/>
        <a:buChar char="•"/>
        <a:defRPr sz="2400">
          <a:solidFill>
            <a:srgbClr val="663300"/>
          </a:solidFill>
          <a:latin typeface="+mn-lt"/>
          <a:ea typeface="+mn-ea"/>
          <a:cs typeface="+mn-cs"/>
        </a:defRPr>
      </a:lvl1pPr>
      <a:lvl2pPr marL="633413" indent="-188913" algn="l" rtl="0" fontAlgn="base">
        <a:spcBef>
          <a:spcPct val="4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025525" indent="-214313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3pPr>
      <a:lvl4pPr marL="1476375" indent="-228600" algn="l" rtl="0" fontAlgn="base">
        <a:spcBef>
          <a:spcPct val="3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  <a:ea typeface="ＭＳ Ｐゴシック" charset="-128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  <a:ea typeface="ＭＳ Ｐゴシック" charset="-128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  <a:ea typeface="ＭＳ Ｐゴシック" charset="-128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  <a:ea typeface="ＭＳ Ｐゴシック" charset="-128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har char="–"/>
        <a:defRPr>
          <a:solidFill>
            <a:schemeClr val="tx1"/>
          </a:solidFill>
          <a:latin typeface="Arial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2C3B1B31-62B3-D44A-A555-1C273B2FE1D0}" type="slidenum">
              <a:rPr lang="en-US" altLang="zh-CN"/>
              <a:pPr/>
              <a:t>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800" dirty="0"/>
              <a:t>prolog :-in(</a:t>
            </a:r>
            <a:r>
              <a:rPr lang="en-US" sz="3800" dirty="0" smtClean="0"/>
              <a:t>2019)</a:t>
            </a:r>
            <a:r>
              <a:rPr lang="en-US" sz="3800" dirty="0"/>
              <a:t>.</a:t>
            </a:r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6A3BF-5F6F-D845-85DC-9C670DBA0F80}" type="slidenum">
              <a:rPr lang="en-US" altLang="zh-CN"/>
              <a:pPr/>
              <a:t>10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General form of a rule (Horn Clause)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90600"/>
            <a:ext cx="8382000" cy="2667000"/>
          </a:xfrm>
        </p:spPr>
        <p:txBody>
          <a:bodyPr/>
          <a:lstStyle/>
          <a:p>
            <a:r>
              <a:rPr lang="en-US" sz="2000"/>
              <a:t>    A :- B1, B2, ...., Bn.</a:t>
            </a:r>
          </a:p>
          <a:p>
            <a:pPr>
              <a:buFontTx/>
              <a:buNone/>
            </a:pPr>
            <a:r>
              <a:rPr lang="en-US" sz="2000"/>
              <a:t>	 meaning A is true if B1 and B2 and ... Bn are all true </a:t>
            </a:r>
          </a:p>
          <a:p>
            <a:r>
              <a:rPr lang="en-US" sz="2000"/>
              <a:t>Clause: a disjunction of literals	</a:t>
            </a:r>
          </a:p>
          <a:p>
            <a:r>
              <a:rPr lang="en-US" sz="2000"/>
              <a:t>Horn clause: if it contains at most one positive literal.</a:t>
            </a:r>
          </a:p>
        </p:txBody>
      </p:sp>
      <p:graphicFrame>
        <p:nvGraphicFramePr>
          <p:cNvPr id="48947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314575" y="3581400"/>
          <a:ext cx="3675063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83" name="Equation" r:id="rId3" imgW="1485720" imgH="723600" progId="Equation.3">
                  <p:embed/>
                </p:oleObj>
              </mc:Choice>
              <mc:Fallback>
                <p:oleObj name="Equation" r:id="rId3" imgW="1485720" imgH="723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3581400"/>
                        <a:ext cx="3675063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751B2-4B2C-1A45-9EA4-B60BD67D44AD}" type="slidenum">
              <a:rPr lang="en-US" altLang="zh-CN"/>
              <a:pPr/>
              <a:t>11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Evaluation--unification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When the interpreter is given a query, it tries to find facts that match the query.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600" dirty="0" err="1">
                <a:latin typeface="Courier New" charset="0"/>
              </a:rPr>
              <a:t>likes(john</a:t>
            </a:r>
            <a:r>
              <a:rPr lang="en-US" sz="1600" dirty="0">
                <a:latin typeface="Courier New" charset="0"/>
              </a:rPr>
              <a:t>, </a:t>
            </a:r>
            <a:r>
              <a:rPr lang="en-US" sz="1600" dirty="0" err="1">
                <a:latin typeface="Courier New" charset="0"/>
              </a:rPr>
              <a:t>mary</a:t>
            </a:r>
            <a:r>
              <a:rPr lang="en-US" sz="1600" dirty="0">
                <a:latin typeface="Courier New" charset="0"/>
              </a:rPr>
              <a:t>).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600" dirty="0" err="1">
                <a:latin typeface="Courier New" charset="0"/>
              </a:rPr>
              <a:t>likes(john</a:t>
            </a:r>
            <a:r>
              <a:rPr lang="en-US" sz="1600" dirty="0">
                <a:latin typeface="Courier New" charset="0"/>
              </a:rPr>
              <a:t>, sue).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600" dirty="0">
                <a:latin typeface="Courier New" charset="0"/>
              </a:rPr>
              <a:t>| ?- </a:t>
            </a:r>
            <a:r>
              <a:rPr lang="en-US" sz="1600" dirty="0" err="1">
                <a:latin typeface="Courier New" charset="0"/>
              </a:rPr>
              <a:t>likes(john</a:t>
            </a:r>
            <a:r>
              <a:rPr lang="en-US" sz="1600" dirty="0">
                <a:latin typeface="Courier New" charset="0"/>
              </a:rPr>
              <a:t>, X).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Iterates in order through the program’s “likes” clauses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First match is </a:t>
            </a:r>
            <a:r>
              <a:rPr lang="en-US" sz="1600" dirty="0" err="1">
                <a:latin typeface="Courier New" charset="0"/>
              </a:rPr>
              <a:t>likes(john</a:t>
            </a:r>
            <a:r>
              <a:rPr lang="en-US" sz="1600" dirty="0">
                <a:latin typeface="Courier New" charset="0"/>
              </a:rPr>
              <a:t>, </a:t>
            </a:r>
            <a:r>
              <a:rPr lang="en-US" sz="1600" dirty="0" err="1">
                <a:latin typeface="Courier New" charset="0"/>
              </a:rPr>
              <a:t>mary</a:t>
            </a:r>
            <a:r>
              <a:rPr lang="en-US" sz="1600" dirty="0">
                <a:latin typeface="Courier New" charset="0"/>
              </a:rPr>
              <a:t>),</a:t>
            </a:r>
            <a:r>
              <a:rPr lang="en-US" sz="1600" dirty="0"/>
              <a:t> so it returns</a:t>
            </a:r>
            <a:r>
              <a:rPr lang="en-US" sz="1600" dirty="0">
                <a:latin typeface="Courier New" charset="0"/>
              </a:rPr>
              <a:t> X=</a:t>
            </a:r>
            <a:r>
              <a:rPr lang="en-US" sz="1600" dirty="0" err="1">
                <a:latin typeface="Courier New" charset="0"/>
              </a:rPr>
              <a:t>mary</a:t>
            </a:r>
            <a:r>
              <a:rPr lang="en-US" sz="16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If you hit  semicolon “;”, it continues and find the next match. So it returns </a:t>
            </a:r>
            <a:r>
              <a:rPr lang="en-US" sz="1600" dirty="0">
                <a:latin typeface="Courier New" charset="0"/>
              </a:rPr>
              <a:t>X=sue</a:t>
            </a:r>
            <a:r>
              <a:rPr lang="en-US" sz="16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Unification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600" dirty="0" err="1"/>
              <a:t>likes(john</a:t>
            </a:r>
            <a:r>
              <a:rPr lang="en-US" sz="1600" dirty="0"/>
              <a:t>, </a:t>
            </a:r>
            <a:r>
              <a:rPr lang="en-US" sz="1600" dirty="0" err="1"/>
              <a:t>mary</a:t>
            </a:r>
            <a:r>
              <a:rPr lang="en-US" sz="1600" dirty="0"/>
              <a:t>).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600" dirty="0"/>
              <a:t>          |         |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600" dirty="0" err="1"/>
              <a:t>likes(john</a:t>
            </a:r>
            <a:r>
              <a:rPr lang="en-US" sz="1600" dirty="0"/>
              <a:t>,   X).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Unification is a two-way match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600" dirty="0" err="1"/>
              <a:t>likes(Y</a:t>
            </a:r>
            <a:r>
              <a:rPr lang="en-US" sz="1600" dirty="0"/>
              <a:t>,   </a:t>
            </a:r>
            <a:r>
              <a:rPr lang="en-US" sz="1600" dirty="0" err="1"/>
              <a:t>mary</a:t>
            </a:r>
            <a:r>
              <a:rPr lang="en-US" sz="1600" dirty="0"/>
              <a:t>).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600" dirty="0"/>
              <a:t>          |         |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600" dirty="0" err="1"/>
              <a:t>likes(john</a:t>
            </a:r>
            <a:r>
              <a:rPr lang="en-US" sz="1600" dirty="0"/>
              <a:t>,   X).</a:t>
            </a:r>
          </a:p>
        </p:txBody>
      </p:sp>
      <p:sp>
        <p:nvSpPr>
          <p:cNvPr id="453637" name="Text Box 5"/>
          <p:cNvSpPr txBox="1">
            <a:spLocks noChangeArrowheads="1"/>
          </p:cNvSpPr>
          <p:nvPr/>
        </p:nvSpPr>
        <p:spPr bwMode="auto">
          <a:xfrm>
            <a:off x="4495800" y="4800600"/>
            <a:ext cx="2895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likes(Y, mary).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| ?- 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likes(john, X).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  <a:ea typeface="Arial" charset="0"/>
                <a:cs typeface="Arial" charset="0"/>
              </a:rPr>
              <a:t>X=mary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B1BD-EED6-0A48-860E-A5BA7DA8856F}" type="slidenum">
              <a:rPr lang="en-US" altLang="zh-CN"/>
              <a:pPr/>
              <a:t>12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Evaluation—backward chaining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If no outright facts are available, it attempts to satisfy all rules that have the fact as a conclusion. </a:t>
            </a:r>
          </a:p>
          <a:p>
            <a:pPr>
              <a:lnSpc>
                <a:spcPct val="80000"/>
              </a:lnSpc>
            </a:pPr>
            <a:r>
              <a:rPr lang="en-US" sz="1800"/>
              <a:t>For example: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/>
              <a:t>parent(bill, dwight).  male(bill).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/>
              <a:t>father(X,Y):-parent(X,Y), male(X).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600"/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/>
              <a:t>| ?- </a:t>
            </a:r>
            <a:r>
              <a:rPr lang="en-US" sz="1600">
                <a:solidFill>
                  <a:srgbClr val="FF0000"/>
                </a:solidFill>
              </a:rPr>
              <a:t>trace.</a:t>
            </a:r>
            <a:endParaRPr lang="en-US" sz="1600"/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/>
              <a:t>| ?- </a:t>
            </a:r>
            <a:r>
              <a:rPr lang="en-US" sz="1600">
                <a:solidFill>
                  <a:srgbClr val="FF0000"/>
                </a:solidFill>
              </a:rPr>
              <a:t>father(bill, W).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/>
              <a:t>      1    1  Call: father(bill,_16) ?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/>
              <a:t>      2    2  Call: parent(bill,_16) ?                             X=bill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/>
              <a:t>      2    2  Exit: parent(bill,dwight) ? 		        Y=dwight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/>
              <a:t>      3    2  Call: male(bill) ?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/>
              <a:t>      3    2  Exit: male(bill) ?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/>
              <a:t>      1    1  Exit: father(bill,dwight) ?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/>
              <a:t>W = dwight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/>
              <a:t>yes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2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2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E58FF-4A47-2C44-9254-3DDFC7D687B7}" type="slidenum">
              <a:rPr lang="en-US" altLang="zh-CN"/>
              <a:pPr/>
              <a:t>13</a:t>
            </a:fld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Recursive rules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How to define the ancestor predicate</a:t>
            </a:r>
            <a:r>
              <a:rPr lang="en-US" sz="1800" dirty="0" smtClean="0"/>
              <a:t>?</a:t>
            </a:r>
            <a:endParaRPr lang="en-US" sz="1600" dirty="0" smtClean="0"/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 dirty="0" err="1" smtClean="0"/>
              <a:t>ancestor</a:t>
            </a:r>
            <a:r>
              <a:rPr lang="en-US" sz="1600" dirty="0" err="1"/>
              <a:t>(X,Y):-parent(X,Y</a:t>
            </a:r>
            <a:r>
              <a:rPr lang="en-US" sz="1600" dirty="0"/>
              <a:t>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 dirty="0" err="1"/>
              <a:t>ancestor(X,Y):-parent(X</a:t>
            </a:r>
            <a:r>
              <a:rPr lang="en-US" sz="1600" dirty="0"/>
              <a:t>, U), </a:t>
            </a:r>
            <a:r>
              <a:rPr lang="en-US" sz="1600" dirty="0" err="1"/>
              <a:t>parent(U</a:t>
            </a:r>
            <a:r>
              <a:rPr lang="en-US" sz="1600" dirty="0"/>
              <a:t>, Y).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 dirty="0" err="1"/>
              <a:t>ancestor(X,Y):-parent(X</a:t>
            </a:r>
            <a:r>
              <a:rPr lang="en-US" sz="1600" dirty="0"/>
              <a:t>, U), </a:t>
            </a:r>
            <a:r>
              <a:rPr lang="en-US" sz="1600" dirty="0" err="1"/>
              <a:t>parent(U</a:t>
            </a:r>
            <a:r>
              <a:rPr lang="en-US" sz="1600" dirty="0"/>
              <a:t>, V), </a:t>
            </a:r>
            <a:r>
              <a:rPr lang="en-US" sz="1600" dirty="0" err="1"/>
              <a:t>parent(V</a:t>
            </a:r>
            <a:r>
              <a:rPr lang="en-US" sz="1600" dirty="0"/>
              <a:t>, W), </a:t>
            </a:r>
            <a:r>
              <a:rPr lang="en-US" sz="1600" dirty="0" err="1"/>
              <a:t>parent(W</a:t>
            </a:r>
            <a:r>
              <a:rPr lang="en-US" sz="1600" dirty="0"/>
              <a:t>, Y).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 dirty="0"/>
              <a:t>… </a:t>
            </a:r>
            <a:r>
              <a:rPr lang="en-US" sz="1600" dirty="0" smtClean="0"/>
              <a:t>…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600" dirty="0" smtClean="0"/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600" dirty="0" smtClean="0"/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Prolog is not a pure logic programming language.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600" dirty="0" smtClean="0"/>
          </a:p>
          <a:p>
            <a:pPr>
              <a:lnSpc>
                <a:spcPct val="80000"/>
              </a:lnSpc>
            </a:pPr>
            <a:endParaRPr lang="es-ES" sz="1800" dirty="0"/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751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990600"/>
            <a:ext cx="44958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Solution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s-ES" sz="1600" dirty="0"/>
              <a:t>ancestor(X,Y):-parent(X,Y).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s-ES" sz="1600" dirty="0"/>
              <a:t>ancestor(X,Z):-parent(X,Y), ancestor(Y,Z).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s-ES" sz="1600" dirty="0"/>
              <a:t>parent(bill, dwight).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s-ES" sz="1600" dirty="0"/>
              <a:t>parent(dwight, ryan).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s-ES" sz="1600" dirty="0"/>
              <a:t>parent(dwight, samantha).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s-ES" sz="1600" dirty="0"/>
              <a:t>parent(dwight, sue).</a:t>
            </a:r>
          </a:p>
          <a:p>
            <a:pPr lvl="1">
              <a:lnSpc>
                <a:spcPct val="80000"/>
              </a:lnSpc>
            </a:pPr>
            <a:endParaRPr lang="es-ES" sz="1600" dirty="0"/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 dirty="0"/>
              <a:t>| ?-</a:t>
            </a:r>
            <a:r>
              <a:rPr lang="en-US" sz="1600" dirty="0" err="1">
                <a:solidFill>
                  <a:srgbClr val="FF0000"/>
                </a:solidFill>
              </a:rPr>
              <a:t>ancestor(bill</a:t>
            </a:r>
            <a:r>
              <a:rPr lang="en-US" sz="1600" dirty="0">
                <a:solidFill>
                  <a:srgbClr val="FF0000"/>
                </a:solidFill>
              </a:rPr>
              <a:t>, X).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 dirty="0"/>
              <a:t>X=</a:t>
            </a:r>
            <a:r>
              <a:rPr lang="en-US" sz="1600" dirty="0" err="1"/>
              <a:t>dwight</a:t>
            </a:r>
            <a:r>
              <a:rPr lang="en-US" sz="1600" dirty="0">
                <a:solidFill>
                  <a:srgbClr val="FF0000"/>
                </a:solidFill>
              </a:rPr>
              <a:t>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 dirty="0"/>
              <a:t>X=</a:t>
            </a:r>
            <a:r>
              <a:rPr lang="en-US" sz="1600" dirty="0" err="1"/>
              <a:t>ryan</a:t>
            </a:r>
            <a:r>
              <a:rPr lang="en-US" sz="1600" dirty="0">
                <a:solidFill>
                  <a:srgbClr val="FF0000"/>
                </a:solidFill>
              </a:rPr>
              <a:t>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 dirty="0"/>
              <a:t>X=</a:t>
            </a:r>
            <a:r>
              <a:rPr lang="en-US" sz="1600" dirty="0" err="1"/>
              <a:t>samantha</a:t>
            </a:r>
            <a:r>
              <a:rPr lang="en-US" sz="1600" dirty="0">
                <a:solidFill>
                  <a:srgbClr val="FF0000"/>
                </a:solidFill>
              </a:rPr>
              <a:t>;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 dirty="0"/>
              <a:t>X=sue</a:t>
            </a:r>
            <a:r>
              <a:rPr lang="en-US" sz="1600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tx2"/>
                </a:solidFill>
              </a:rPr>
              <a:t>Another solution?</a:t>
            </a:r>
          </a:p>
          <a:p>
            <a:pPr lvl="1">
              <a:lnSpc>
                <a:spcPct val="80000"/>
              </a:lnSpc>
            </a:pPr>
            <a:r>
              <a:rPr lang="es-ES" sz="1600" dirty="0"/>
              <a:t>ancestor(X,Y):-parent(X,Y).</a:t>
            </a:r>
          </a:p>
          <a:p>
            <a:pPr lvl="1">
              <a:lnSpc>
                <a:spcPct val="80000"/>
              </a:lnSpc>
            </a:pPr>
            <a:r>
              <a:rPr lang="es-ES" sz="1600" dirty="0"/>
              <a:t>ancestor(X,Z):-ancestor(X, Y), parent(Y,Z).</a:t>
            </a:r>
          </a:p>
          <a:p>
            <a:pPr lvl="1">
              <a:lnSpc>
                <a:spcPct val="80000"/>
              </a:lnSpc>
            </a:pPr>
            <a:endParaRPr lang="es-ES" sz="1600" dirty="0" smtClean="0"/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6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5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5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5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5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5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5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5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5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5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5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75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75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75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75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3397D-47B2-5442-A3C7-8F90DE16C503}" type="slidenum">
              <a:rPr lang="en-US" altLang="zh-CN"/>
              <a:pPr/>
              <a:t>14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6454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347663"/>
          </a:xfrm>
        </p:spPr>
        <p:txBody>
          <a:bodyPr/>
          <a:lstStyle/>
          <a:p>
            <a:r>
              <a:rPr lang="en-US"/>
              <a:t>Evaluation: infinite loop</a:t>
            </a:r>
          </a:p>
        </p:txBody>
      </p:sp>
      <p:pic>
        <p:nvPicPr>
          <p:cNvPr id="364548" name="Picture 4" descr="F1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1141413"/>
            <a:ext cx="9144000" cy="5716587"/>
          </a:xfrm>
          <a:noFill/>
          <a:ln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8F8CE-E8A9-4E4C-AC74-6AD719C44781}" type="slidenum">
              <a:rPr lang="en-US" altLang="zh-CN"/>
              <a:pPr/>
              <a:t>15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z="260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correct program:</a:t>
            </a:r>
          </a:p>
          <a:p>
            <a:pPr lvl="1">
              <a:buFont typeface="Arial" charset="0"/>
              <a:buNone/>
            </a:pPr>
            <a:r>
              <a:rPr lang="en-US"/>
              <a:t>edge(a,b).</a:t>
            </a:r>
          </a:p>
          <a:p>
            <a:pPr lvl="1">
              <a:buFont typeface="Arial" charset="0"/>
              <a:buNone/>
            </a:pPr>
            <a:r>
              <a:rPr lang="en-US"/>
              <a:t>edge(b,c).</a:t>
            </a:r>
          </a:p>
          <a:p>
            <a:pPr lvl="1">
              <a:buFont typeface="Arial" charset="0"/>
              <a:buNone/>
            </a:pPr>
            <a:r>
              <a:rPr lang="en-US"/>
              <a:t>edge(c,d).</a:t>
            </a:r>
          </a:p>
          <a:p>
            <a:pPr lvl="1">
              <a:buFont typeface="Arial" charset="0"/>
              <a:buNone/>
            </a:pPr>
            <a:r>
              <a:rPr lang="en-US"/>
              <a:t>edge(d,e).</a:t>
            </a:r>
          </a:p>
          <a:p>
            <a:pPr lvl="1">
              <a:buFont typeface="Arial" charset="0"/>
              <a:buNone/>
            </a:pPr>
            <a:r>
              <a:rPr lang="en-US"/>
              <a:t>edge(b,e).</a:t>
            </a:r>
          </a:p>
          <a:p>
            <a:pPr lvl="1">
              <a:buFont typeface="Arial" charset="0"/>
              <a:buNone/>
            </a:pPr>
            <a:r>
              <a:rPr lang="en-US"/>
              <a:t>edge(d,f).</a:t>
            </a:r>
          </a:p>
          <a:p>
            <a:pPr lvl="1">
              <a:buFont typeface="Arial" charset="0"/>
              <a:buNone/>
            </a:pPr>
            <a:r>
              <a:rPr lang="en-US"/>
              <a:t>path(X,Y):-edge(X,Z), path(Z,Y).</a:t>
            </a:r>
          </a:p>
          <a:p>
            <a:pPr lvl="1">
              <a:buFont typeface="Arial" charset="0"/>
              <a:buNone/>
            </a:pPr>
            <a:r>
              <a:rPr lang="en-US"/>
              <a:t>path(X,X).</a:t>
            </a:r>
          </a:p>
          <a:p>
            <a:pPr lvl="1">
              <a:buFont typeface="Arial" charset="0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42DE8-6D60-2046-AAC9-7217BC58ECC2}" type="slidenum">
              <a:rPr lang="en-US" altLang="zh-CN"/>
              <a:pPr/>
              <a:t>16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57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Evaluation: depth first search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1200"/>
          </a:p>
          <a:p>
            <a:pPr>
              <a:lnSpc>
                <a:spcPct val="80000"/>
              </a:lnSpc>
            </a:pPr>
            <a:endParaRPr lang="en-US" sz="1200"/>
          </a:p>
          <a:p>
            <a:pPr>
              <a:lnSpc>
                <a:spcPct val="80000"/>
              </a:lnSpc>
            </a:pPr>
            <a:endParaRPr lang="en-US" sz="1200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0" y="304800"/>
            <a:ext cx="3276600" cy="6400800"/>
          </a:xfrm>
        </p:spPr>
        <p:txBody>
          <a:bodyPr/>
          <a:lstStyle/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| ?- f(3,X).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 1    1  Call: f(3,_16)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 2    2  Call: 3&gt;0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 2    2  Exit: 3&gt;0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 3    2  Call: _113 is 3-1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 3    2  Exit: 2 is 3-1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 4    2  Call: f(2,_138)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 5    3  Call: 2&gt;0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 5    3  Exit: 2&gt;0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 6    3  Call: _190 is 2-1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 6    3  Exit: 1 is 2-1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 7    3  Call: f(1,_215)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 8    4  Call: 1&gt;0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 8    4  Exit: 1&gt;0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 9    4  Call: _267 is 1-1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 9    4  Exit: 0 is 1-1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10    4  Call: f(0,_292)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10    4  Exit: f(0,1)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11    4  Call: _320 is 1*1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11    4  Exit: 1 is 1*1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 7    3  Exit: f(1,1)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12    3  Call: _349 is 2*1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12    3  Exit: 2 is 2*1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 4    2  Exit: f(2,2)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13    2  Call: _16 is 3*2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13    2  Exit: 6 is 3*2 ?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      1    1  Exit: f(3,6) ? </a:t>
            </a:r>
          </a:p>
        </p:txBody>
      </p:sp>
      <p:sp>
        <p:nvSpPr>
          <p:cNvPr id="457734" name="Text Box 6"/>
          <p:cNvSpPr txBox="1">
            <a:spLocks noChangeArrowheads="1"/>
          </p:cNvSpPr>
          <p:nvPr/>
        </p:nvSpPr>
        <p:spPr bwMode="auto">
          <a:xfrm>
            <a:off x="533400" y="990600"/>
            <a:ext cx="4191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Arial" charset="0"/>
                <a:ea typeface="Arial" charset="0"/>
                <a:cs typeface="Arial" charset="0"/>
              </a:rPr>
              <a:t>f(0, 1).</a:t>
            </a:r>
          </a:p>
          <a:p>
            <a:r>
              <a:rPr lang="pt-BR" sz="2000">
                <a:latin typeface="Arial" charset="0"/>
                <a:ea typeface="Arial" charset="0"/>
                <a:cs typeface="Arial" charset="0"/>
              </a:rPr>
              <a:t>f(N, F):-N&gt;0,</a:t>
            </a:r>
          </a:p>
          <a:p>
            <a:r>
              <a:rPr lang="pt-BR" sz="2000">
                <a:latin typeface="Arial" charset="0"/>
                <a:ea typeface="Arial" charset="0"/>
                <a:cs typeface="Arial" charset="0"/>
              </a:rPr>
              <a:t>         N1 is N-1, f(N1, F1), </a:t>
            </a:r>
          </a:p>
          <a:p>
            <a:r>
              <a:rPr lang="pt-BR" sz="2000">
                <a:latin typeface="Arial" charset="0"/>
                <a:ea typeface="Arial" charset="0"/>
                <a:cs typeface="Arial" charset="0"/>
              </a:rPr>
              <a:t>         F is N*F1.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57735" name="Object 7"/>
          <p:cNvGraphicFramePr>
            <a:graphicFrameLocks noChangeAspect="1"/>
          </p:cNvGraphicFramePr>
          <p:nvPr/>
        </p:nvGraphicFramePr>
        <p:xfrm>
          <a:off x="457200" y="3124200"/>
          <a:ext cx="4267200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42" name="Bitmap Image" r:id="rId4" imgW="3971429" imgH="2610214" progId="">
                  <p:embed/>
                </p:oleObj>
              </mc:Choice>
              <mc:Fallback>
                <p:oleObj name="Bitmap Image" r:id="rId4" imgW="3971429" imgH="2610214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24200"/>
                        <a:ext cx="4267200" cy="280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7654F-D362-F440-A225-CE8F84781ACF}" type="slidenum">
              <a:rPr lang="en-US" altLang="zh-CN"/>
              <a:pPr/>
              <a:t>17</a:t>
            </a:fld>
            <a:r>
              <a:rPr lang="en-US" altLang="zh-CN"/>
              <a:t> </a:t>
            </a:r>
            <a:endParaRPr lang="en-US"/>
          </a:p>
        </p:txBody>
      </p:sp>
      <p:pic>
        <p:nvPicPr>
          <p:cNvPr id="362500" name="Picture 4" descr="F1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685800"/>
            <a:ext cx="8382000" cy="5638800"/>
          </a:xfrm>
          <a:noFill/>
          <a:ln/>
        </p:spPr>
      </p:pic>
      <p:sp>
        <p:nvSpPr>
          <p:cNvPr id="3625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Evaluation: backtracking search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0A605-99C6-C744-B20D-062A7B32328B}" type="slidenum">
              <a:rPr lang="en-US" altLang="zh-CN"/>
              <a:pPr/>
              <a:t>18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3962400" cy="5638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| ?- snowy(C).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      1    1  Call: snowy(_16)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      2    2  Call: rainy(_16)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      2    2  Exit: rainy(seattle)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      3    2  Call: cold(seattle)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      3    2  Fail: cold(seattle)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      2    2  Redo: rainy(seattle)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      2    2  Exit: rainy(rochester)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      3    2  Call: cold(rochester)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      3    2  Exit: cold(rochester)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      1    1  Exit: snowy(rochester) ?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C = rochester</a:t>
            </a:r>
          </a:p>
          <a:p>
            <a:pPr>
              <a:lnSpc>
                <a:spcPct val="8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493572" name="Picture 4" descr="F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52400"/>
            <a:ext cx="5638800" cy="37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2EE6C-4356-6948-9E62-A162A4C2C6B8}" type="slidenum">
              <a:rPr lang="en-US" altLang="zh-CN"/>
              <a:pPr/>
              <a:t>19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Review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Syntax: facts, rules. Horn clause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pt-BR" dirty="0"/>
              <a:t>f(0, 1).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pt-BR" dirty="0"/>
              <a:t>f(N, F):-N&gt;0,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pt-BR" dirty="0"/>
              <a:t>         N1 is N-1, f(N1, F1),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pt-BR" dirty="0"/>
              <a:t>         F is N*F1.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Evaluation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Unification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Backward chaining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Recursion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Depth first search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Backtracking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A4C4-F508-4B41-9BF9-7E47F20D31BF}" type="slidenum">
              <a:rPr lang="en-US" altLang="zh-CN"/>
              <a:pPr/>
              <a:t>2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Prolog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Based on first-order predicate calculus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Allow Horn clauses (a subset of predicate calculus) only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Execution of a Prolog program is an application of theorem proving</a:t>
            </a:r>
          </a:p>
          <a:p>
            <a:pPr>
              <a:lnSpc>
                <a:spcPct val="90000"/>
              </a:lnSpc>
            </a:pPr>
            <a:r>
              <a:rPr lang="en-US" sz="2000"/>
              <a:t>Original motivation: study of mechanical theorem proving</a:t>
            </a:r>
          </a:p>
          <a:p>
            <a:pPr>
              <a:lnSpc>
                <a:spcPct val="90000"/>
              </a:lnSpc>
            </a:pPr>
            <a:r>
              <a:rPr lang="en-US" sz="2000"/>
              <a:t>Developed in 1970 by Colmerauer &amp; Roussel (Marseilles) and Kowalski (Edinburgh) + others.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The name Prolog is taken from PROgramming in LOGic. </a:t>
            </a:r>
          </a:p>
          <a:p>
            <a:pPr>
              <a:lnSpc>
                <a:spcPct val="90000"/>
              </a:lnSpc>
            </a:pPr>
            <a:r>
              <a:rPr lang="en-US" sz="2000"/>
              <a:t>Used in artificial intelligence, databases, expert systems.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Non numeric applications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000"/>
              <a:t>Popular in Europe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000"/>
              <a:t>Adopted by Japan for its 5th Generation Computer program in 80’s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000"/>
              <a:t>Viewed as competitor for Lisp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C1D46-9D3D-B241-8CF9-C10373309238}" type="slidenum">
              <a:rPr lang="en-US" altLang="zh-CN"/>
              <a:pPr/>
              <a:t>20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Datalog and Prolog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90600"/>
            <a:ext cx="84582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What we’ve seen so far is called </a:t>
            </a:r>
            <a:r>
              <a:rPr lang="en-US" dirty="0" err="1"/>
              <a:t>Datalog</a:t>
            </a:r>
            <a:r>
              <a:rPr lang="en-US" dirty="0"/>
              <a:t>: “databases in logic.”</a:t>
            </a:r>
          </a:p>
          <a:p>
            <a:pPr>
              <a:lnSpc>
                <a:spcPct val="80000"/>
              </a:lnSpc>
            </a:pPr>
            <a:r>
              <a:rPr lang="en-US" dirty="0"/>
              <a:t>Prolog is “</a:t>
            </a:r>
            <a:r>
              <a:rPr lang="en-US" u="sng" dirty="0"/>
              <a:t>programming</a:t>
            </a:r>
            <a:r>
              <a:rPr lang="en-US" dirty="0"/>
              <a:t> in logic.”  It goes a little bit further by allowing complex terms, including records, lists and trees</a:t>
            </a:r>
            <a:r>
              <a:rPr lang="en-US" dirty="0" smtClean="0"/>
              <a:t>.</a:t>
            </a: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dirty="0"/>
              <a:t>These complex terms are the source of the hard thing about Prolog, “unification.”</a:t>
            </a:r>
            <a:endParaRPr lang="en-US" dirty="0" smtClean="0"/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r>
              <a:rPr lang="en-US" sz="1600" dirty="0"/>
              <a:t>at_uwindsor(student(128327, ‘</a:t>
            </a:r>
            <a:r>
              <a:rPr lang="en-US" sz="1600" dirty="0" err="1"/>
              <a:t>Spammy</a:t>
            </a:r>
            <a:r>
              <a:rPr lang="en-US" sz="1600" dirty="0"/>
              <a:t> K',date(2, may, 1986))).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endParaRPr lang="en-US" sz="1600" dirty="0"/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r>
              <a:rPr lang="en-US" sz="1600" dirty="0" err="1"/>
              <a:t>at_uwindsor</a:t>
            </a:r>
            <a:r>
              <a:rPr lang="en-US" sz="1600" dirty="0"/>
              <a:t> (student(126547, ‘Blobby B’, date(15, </a:t>
            </a:r>
            <a:r>
              <a:rPr lang="en-US" sz="1600" dirty="0" err="1"/>
              <a:t>dec</a:t>
            </a:r>
            <a:r>
              <a:rPr lang="en-US" sz="1600" dirty="0"/>
              <a:t>, 1985))).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endParaRPr lang="en-US" sz="1600" dirty="0"/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r>
              <a:rPr lang="en-US" sz="1600" dirty="0" err="1"/>
              <a:t>at_uwindsor</a:t>
            </a:r>
            <a:r>
              <a:rPr lang="en-US" sz="1600" dirty="0"/>
              <a:t> (student(456591, ‘Fuzzy W', date(23, </a:t>
            </a:r>
            <a:r>
              <a:rPr lang="en-US" sz="1600" dirty="0" err="1"/>
              <a:t>aug</a:t>
            </a:r>
            <a:r>
              <a:rPr lang="en-US" sz="1600" dirty="0"/>
              <a:t>, 1966)))</a:t>
            </a:r>
            <a:r>
              <a:rPr lang="en-US" sz="1600" dirty="0" smtClean="0"/>
              <a:t>.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endParaRPr lang="en-US" sz="1600" dirty="0" smtClean="0"/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endParaRPr lang="en-US" sz="1600" dirty="0" smtClean="0"/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endParaRPr lang="en-US" sz="1600" dirty="0" smtClean="0"/>
          </a:p>
          <a:p>
            <a:pPr>
              <a:lnSpc>
                <a:spcPct val="80000"/>
              </a:lnSpc>
              <a:spcBef>
                <a:spcPct val="0"/>
              </a:spcBef>
              <a:buSzPct val="90000"/>
            </a:pPr>
            <a:r>
              <a:rPr lang="en-US" sz="2000" dirty="0" smtClean="0"/>
              <a:t>It is no longer a simple fact </a:t>
            </a:r>
            <a:r>
              <a:rPr lang="en-US" sz="2000" dirty="0" err="1" smtClean="0"/>
              <a:t>at_uwindsor(snammy</a:t>
            </a:r>
            <a:r>
              <a:rPr lang="en-US" sz="2000" dirty="0" smtClean="0"/>
              <a:t>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839200" cy="5181600"/>
          </a:xfrm>
        </p:spPr>
        <p:txBody>
          <a:bodyPr/>
          <a:lstStyle/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endParaRPr lang="en-US" sz="1800" dirty="0" smtClean="0"/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r>
              <a:rPr lang="en-US" sz="1800" dirty="0" smtClean="0"/>
              <a:t>at_uwindsor(student(128327, ‘</a:t>
            </a:r>
            <a:r>
              <a:rPr lang="en-US" sz="1800" dirty="0" err="1" smtClean="0"/>
              <a:t>Spammy</a:t>
            </a:r>
            <a:r>
              <a:rPr lang="en-US" sz="1800" dirty="0" smtClean="0"/>
              <a:t> K',date(2, may, 1986))).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endParaRPr lang="en-US" sz="1800" dirty="0" smtClean="0"/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r>
              <a:rPr lang="en-US" sz="1800" dirty="0" err="1" smtClean="0"/>
              <a:t>at_uwindsor</a:t>
            </a:r>
            <a:r>
              <a:rPr lang="en-US" sz="1800" dirty="0" smtClean="0"/>
              <a:t> (student(126547, ‘Blobby B’, date(15, </a:t>
            </a:r>
            <a:r>
              <a:rPr lang="en-US" sz="1800" dirty="0" err="1" smtClean="0"/>
              <a:t>dec</a:t>
            </a:r>
            <a:r>
              <a:rPr lang="en-US" sz="1800" dirty="0" smtClean="0"/>
              <a:t>, 1985))).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endParaRPr lang="en-US" sz="1800" dirty="0" smtClean="0"/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r>
              <a:rPr lang="en-US" sz="1800" dirty="0" err="1" smtClean="0"/>
              <a:t>at_uwindsor</a:t>
            </a:r>
            <a:r>
              <a:rPr lang="en-US" sz="1800" dirty="0" smtClean="0"/>
              <a:t> (student(456591, ‘Fuzzy W', date(23, </a:t>
            </a:r>
            <a:r>
              <a:rPr lang="en-US" sz="1800" dirty="0" err="1" smtClean="0"/>
              <a:t>aug</a:t>
            </a:r>
            <a:r>
              <a:rPr lang="en-US" sz="1800" dirty="0" smtClean="0"/>
              <a:t>, 1966))).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endParaRPr lang="en-US" sz="1800" dirty="0" smtClean="0"/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endParaRPr lang="en-US" sz="1800" dirty="0" smtClean="0"/>
          </a:p>
          <a:p>
            <a:pPr lvl="1">
              <a:lnSpc>
                <a:spcPct val="80000"/>
              </a:lnSpc>
              <a:buNone/>
            </a:pPr>
            <a:r>
              <a:rPr lang="en-US" sz="1800" dirty="0" smtClean="0"/>
              <a:t>| ?- </a:t>
            </a:r>
            <a:r>
              <a:rPr lang="en-US" sz="1800" dirty="0" err="1" smtClean="0"/>
              <a:t>at_uwindsor(student(IDNum</a:t>
            </a:r>
            <a:r>
              <a:rPr lang="en-US" sz="1800" dirty="0" smtClean="0"/>
              <a:t>, Name, </a:t>
            </a:r>
            <a:r>
              <a:rPr lang="en-US" sz="1800" dirty="0" err="1" smtClean="0"/>
              <a:t>date(Day,Month,Year</a:t>
            </a:r>
            <a:r>
              <a:rPr lang="en-US" sz="1800" dirty="0" smtClean="0"/>
              <a:t>))), Year &lt; 1983.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 smtClean="0"/>
              <a:t>Day = 23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 err="1" smtClean="0"/>
              <a:t>IDNum</a:t>
            </a:r>
            <a:r>
              <a:rPr lang="en-US" sz="1800" dirty="0" smtClean="0"/>
              <a:t> = 456591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 smtClean="0"/>
              <a:t>Month = </a:t>
            </a:r>
            <a:r>
              <a:rPr lang="en-US" sz="1800" dirty="0" err="1" smtClean="0"/>
              <a:t>aug</a:t>
            </a:r>
            <a:endParaRPr lang="en-US" sz="1800" dirty="0" smtClean="0"/>
          </a:p>
          <a:p>
            <a:pPr lvl="1">
              <a:lnSpc>
                <a:spcPct val="80000"/>
              </a:lnSpc>
              <a:buNone/>
            </a:pPr>
            <a:r>
              <a:rPr lang="en-US" sz="1800" dirty="0" smtClean="0"/>
              <a:t>Name = 'Fuzzy W'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 smtClean="0"/>
              <a:t>Year = 1966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034E7-090E-014B-B0C2-61293EF072D8}" type="slidenum">
              <a:rPr lang="en-US" altLang="zh-CN" smtClean="0"/>
              <a:pPr/>
              <a:t>21</a:t>
            </a:fld>
            <a:r>
              <a:rPr lang="en-US" altLang="zh-CN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257800"/>
          </a:xfrm>
        </p:spPr>
        <p:txBody>
          <a:bodyPr/>
          <a:lstStyle/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endParaRPr lang="en-US" sz="1600" dirty="0" smtClean="0"/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r>
              <a:rPr lang="en-US" sz="1600" dirty="0" smtClean="0"/>
              <a:t>at_uwindsor(student(128327, ‘</a:t>
            </a:r>
            <a:r>
              <a:rPr lang="en-US" sz="1600" dirty="0" err="1" smtClean="0"/>
              <a:t>Spammy</a:t>
            </a:r>
            <a:r>
              <a:rPr lang="en-US" sz="1600" dirty="0" smtClean="0"/>
              <a:t> K',date(2, may, 1986))).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endParaRPr lang="en-US" sz="1600" dirty="0" smtClean="0"/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r>
              <a:rPr lang="en-US" sz="1600" dirty="0" err="1" smtClean="0"/>
              <a:t>at_uwindsor</a:t>
            </a:r>
            <a:r>
              <a:rPr lang="en-US" sz="1600" dirty="0" smtClean="0"/>
              <a:t> (student(126547, ‘Blobby B’, date(15, </a:t>
            </a:r>
            <a:r>
              <a:rPr lang="en-US" sz="1600" dirty="0" err="1" smtClean="0"/>
              <a:t>dec</a:t>
            </a:r>
            <a:r>
              <a:rPr lang="en-US" sz="1600" dirty="0" smtClean="0"/>
              <a:t>, 1985))).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endParaRPr lang="en-US" sz="1600" dirty="0" smtClean="0"/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r>
              <a:rPr lang="en-US" sz="1600" dirty="0" err="1" smtClean="0"/>
              <a:t>at_uwindsor</a:t>
            </a:r>
            <a:r>
              <a:rPr lang="en-US" sz="1600" dirty="0" smtClean="0"/>
              <a:t> (student(456591, ‘Fuzzy W', date(23, </a:t>
            </a:r>
            <a:r>
              <a:rPr lang="en-US" sz="1600" dirty="0" err="1" smtClean="0"/>
              <a:t>aug</a:t>
            </a:r>
            <a:r>
              <a:rPr lang="en-US" sz="1600" dirty="0" smtClean="0"/>
              <a:t>, 1966))).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endParaRPr lang="en-US" sz="1600" dirty="0" smtClean="0"/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endParaRPr lang="en-US" sz="1600" dirty="0" smtClean="0"/>
          </a:p>
          <a:p>
            <a:pPr lvl="1">
              <a:lnSpc>
                <a:spcPct val="80000"/>
              </a:lnSpc>
              <a:spcBef>
                <a:spcPct val="0"/>
              </a:spcBef>
              <a:buSzPct val="90000"/>
              <a:buFont typeface="Wingdings" charset="2"/>
              <a:buNone/>
            </a:pPr>
            <a:endParaRPr lang="en-US" sz="1600" dirty="0" smtClean="0"/>
          </a:p>
          <a:p>
            <a:pPr lvl="1">
              <a:lnSpc>
                <a:spcPct val="80000"/>
              </a:lnSpc>
              <a:buNone/>
            </a:pPr>
            <a:r>
              <a:rPr lang="en-US" sz="1600" dirty="0" smtClean="0"/>
              <a:t>| ?- </a:t>
            </a:r>
            <a:r>
              <a:rPr lang="en-US" sz="1600" dirty="0" err="1" smtClean="0"/>
              <a:t>at_uwindsor(student</a:t>
            </a:r>
            <a:r>
              <a:rPr lang="en-US" sz="1600" dirty="0" smtClean="0"/>
              <a:t>(_, Name, </a:t>
            </a:r>
            <a:r>
              <a:rPr lang="en-US" sz="1600" dirty="0" err="1" smtClean="0"/>
              <a:t>date(_,_,Year</a:t>
            </a:r>
            <a:r>
              <a:rPr lang="en-US" sz="1600" dirty="0" smtClean="0"/>
              <a:t>))), Year &lt; 1983.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600" dirty="0" smtClean="0"/>
              <a:t>Name = 'Fuzzy W'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600" dirty="0" smtClean="0"/>
              <a:t>Year = 1966</a:t>
            </a:r>
          </a:p>
          <a:p>
            <a:pPr lvl="1">
              <a:lnSpc>
                <a:spcPct val="80000"/>
              </a:lnSpc>
              <a:buNone/>
            </a:pPr>
            <a:endParaRPr lang="en-US" sz="1600" dirty="0" smtClean="0"/>
          </a:p>
          <a:p>
            <a:pPr lvl="1">
              <a:lnSpc>
                <a:spcPct val="80000"/>
              </a:lnSpc>
              <a:buNone/>
            </a:pPr>
            <a:r>
              <a:rPr lang="en-US" sz="1600" dirty="0" smtClean="0"/>
              <a:t>| ?- </a:t>
            </a:r>
            <a:r>
              <a:rPr lang="en-US" sz="1600" dirty="0" err="1" smtClean="0"/>
              <a:t>at_uwindsor(Person</a:t>
            </a:r>
            <a:r>
              <a:rPr lang="en-US" sz="1600" dirty="0" smtClean="0"/>
              <a:t>),   Person=</a:t>
            </a:r>
            <a:r>
              <a:rPr lang="en-US" sz="1600" dirty="0" err="1" smtClean="0"/>
              <a:t>student(_,_,Birthday</a:t>
            </a:r>
            <a:r>
              <a:rPr lang="en-US" sz="1600" dirty="0" smtClean="0"/>
              <a:t>),   Birthday=</a:t>
            </a:r>
            <a:r>
              <a:rPr lang="en-US" sz="1600" dirty="0" err="1" smtClean="0"/>
              <a:t>date(_,_,Year</a:t>
            </a:r>
            <a:r>
              <a:rPr lang="en-US" sz="1600" dirty="0" smtClean="0"/>
              <a:t>), Year &lt; 1983.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600" dirty="0" smtClean="0"/>
              <a:t>Birthday = date(23,aug,1966)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600" dirty="0" smtClean="0"/>
              <a:t>Person = student(456591,'Fuzzy W',date(23,aug,1966))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600" dirty="0" smtClean="0"/>
              <a:t>Year = 1966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42813-5BEC-234B-B011-E543C17B7A44}" type="slidenum">
              <a:rPr lang="en-US" altLang="zh-CN" smtClean="0"/>
              <a:pPr/>
              <a:t>22</a:t>
            </a:fld>
            <a:r>
              <a:rPr lang="en-US" altLang="zh-CN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E4A27-96FB-BB4E-82A3-210EA16E21B2}" type="slidenum">
              <a:rPr lang="en-US" altLang="zh-CN"/>
              <a:pPr/>
              <a:t>23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List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000"/>
              <a:t>data structure built into prolog.</a:t>
            </a:r>
          </a:p>
          <a:p>
            <a:pPr lvl="1" eaLnBrk="0" hangingPunct="0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1800"/>
              <a:t>[ ]  % the empty list</a:t>
            </a:r>
          </a:p>
          <a:p>
            <a:pPr lvl="1" eaLnBrk="0" hangingPunct="0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1800"/>
              <a:t>[1] </a:t>
            </a:r>
          </a:p>
          <a:p>
            <a:pPr lvl="1" eaLnBrk="0" hangingPunct="0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1800"/>
              <a:t>[1,2,3]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000"/>
              <a:t>| separate the head and tail of a list</a:t>
            </a:r>
          </a:p>
          <a:p>
            <a:pPr lvl="1" eaLnBrk="0" hangingPunct="0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1800">
                <a:latin typeface="Courier New" charset="0"/>
              </a:rPr>
              <a:t>[a | b]</a:t>
            </a:r>
            <a:r>
              <a:rPr lang="en-US" sz="1800"/>
              <a:t> adds the first argument </a:t>
            </a:r>
            <a:r>
              <a:rPr lang="en-US" sz="1800">
                <a:latin typeface="Courier New" charset="0"/>
              </a:rPr>
              <a:t>a</a:t>
            </a:r>
            <a:r>
              <a:rPr lang="en-US" sz="1800">
                <a:latin typeface="Courier" charset="0"/>
              </a:rPr>
              <a:t> </a:t>
            </a:r>
            <a:r>
              <a:rPr lang="en-US" sz="1800"/>
              <a:t>to the list</a:t>
            </a:r>
            <a:r>
              <a:rPr lang="en-US" sz="1800">
                <a:latin typeface="Courier New" charset="0"/>
              </a:rPr>
              <a:t> b</a:t>
            </a:r>
            <a:r>
              <a:rPr lang="en-US" sz="1800"/>
              <a:t>. </a:t>
            </a:r>
          </a:p>
          <a:p>
            <a:pPr>
              <a:lnSpc>
                <a:spcPct val="90000"/>
              </a:lnSpc>
            </a:pPr>
            <a:r>
              <a:rPr lang="en-US" sz="2000"/>
              <a:t> </a:t>
            </a:r>
            <a:r>
              <a:rPr lang="en-US" sz="2000">
                <a:latin typeface="Courier New" charset="0"/>
              </a:rPr>
              <a:t>[[1,2], 3]</a:t>
            </a:r>
            <a:r>
              <a:rPr lang="en-US" sz="2000"/>
              <a:t>    % a list can be heterogeneous.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000"/>
              <a:t>All the following are the same as </a:t>
            </a:r>
            <a:r>
              <a:rPr lang="en-US" sz="2000">
                <a:latin typeface="Courier New" charset="0"/>
              </a:rPr>
              <a:t>[a, b, c]</a:t>
            </a:r>
          </a:p>
          <a:p>
            <a:pPr lvl="1" eaLnBrk="0" hangingPunct="0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buFont typeface="Arial" charset="0"/>
              <a:buNone/>
            </a:pPr>
            <a:r>
              <a:rPr lang="en-US" sz="1800">
                <a:latin typeface="Courier New" charset="0"/>
              </a:rPr>
              <a:t>[a, b, c|[]]</a:t>
            </a:r>
          </a:p>
          <a:p>
            <a:pPr lvl="1" eaLnBrk="0" hangingPunct="0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buFont typeface="Arial" charset="0"/>
              <a:buNone/>
            </a:pPr>
            <a:r>
              <a:rPr lang="en-US" sz="1800">
                <a:latin typeface="Courier New" charset="0"/>
              </a:rPr>
              <a:t>[a, b| [c]]</a:t>
            </a:r>
          </a:p>
          <a:p>
            <a:pPr lvl="1" eaLnBrk="0" hangingPunct="0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buFont typeface="Arial" charset="0"/>
              <a:buNone/>
            </a:pPr>
            <a:r>
              <a:rPr lang="en-US" sz="1800">
                <a:latin typeface="Courier New" charset="0"/>
              </a:rPr>
              <a:t>[a | [b, c]]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buFontTx/>
              <a:buNone/>
            </a:pPr>
            <a:endParaRPr lang="en-US" sz="200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29D09-98A0-064C-B281-ED24FE399EB1}" type="slidenum">
              <a:rPr lang="en-US" altLang="zh-CN"/>
              <a:pPr/>
              <a:t>24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Decompose a list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How to get the first element of a list? (car in scheme)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first(X, List) :-  …?</a:t>
            </a:r>
          </a:p>
          <a:p>
            <a:pPr>
              <a:lnSpc>
                <a:spcPct val="80000"/>
              </a:lnSpc>
            </a:pPr>
            <a:r>
              <a:rPr lang="en-US" sz="2000"/>
              <a:t>Solution(s)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>
                <a:latin typeface="Courier New" charset="0"/>
              </a:rPr>
              <a:t>first(X, List) :- List=[X|Xs].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>
                <a:latin typeface="Courier New" charset="0"/>
              </a:rPr>
              <a:t>first(X, [X|Xs]).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>
                <a:latin typeface="Courier New" charset="0"/>
              </a:rPr>
              <a:t>first(X, [X|_]).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eliminate the single-use variable Xs.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800"/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/>
              <a:t>Query: first(8, [7,8,9]).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/>
              <a:t>Answer: no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800"/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/>
              <a:t>Query: first(X, [7,8,9]).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/>
              <a:t>Answer: X=7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How to define rest of a list? rest(Xs, List):-?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>
                <a:latin typeface="Courier New" charset="0"/>
              </a:rPr>
              <a:t>rest(Xs, [_|Xs]).</a:t>
            </a:r>
          </a:p>
          <a:p>
            <a:pPr lvl="1">
              <a:lnSpc>
                <a:spcPct val="80000"/>
              </a:lnSpc>
            </a:pPr>
            <a:endParaRPr lang="en-US" sz="180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2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2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2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2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2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20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5DCD4-8D62-284F-950A-36564D1FD722}" type="slidenum">
              <a:rPr lang="en-US" altLang="zh-CN"/>
              <a:pPr/>
              <a:t>25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processing (append)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append([],Ys): return Ys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append([X|Xs],Ys): return [X | append(Xs,Ys)]</a:t>
            </a:r>
          </a:p>
          <a:p>
            <a:pPr>
              <a:lnSpc>
                <a:spcPct val="80000"/>
              </a:lnSpc>
            </a:pPr>
            <a:r>
              <a:rPr lang="en-US" sz="1700"/>
              <a:t>In Prolog there are no return values.  Rather, the return value is a third argument: append(Xs,Ys,Result).  </a:t>
            </a:r>
          </a:p>
          <a:p>
            <a:pPr>
              <a:lnSpc>
                <a:spcPct val="80000"/>
              </a:lnSpc>
            </a:pPr>
            <a:r>
              <a:rPr lang="en-US" sz="1700"/>
              <a:t>This is a </a:t>
            </a:r>
            <a:r>
              <a:rPr lang="en-US" sz="1700" u="sng"/>
              <a:t>constraint</a:t>
            </a:r>
            <a:r>
              <a:rPr lang="en-US" sz="1700"/>
              <a:t> saying that Result must be the append of the other lists.</a:t>
            </a:r>
          </a:p>
          <a:p>
            <a:pPr>
              <a:lnSpc>
                <a:spcPct val="80000"/>
              </a:lnSpc>
            </a:pPr>
            <a:r>
              <a:rPr lang="en-US" sz="1700"/>
              <a:t>Any of the three arguments may be known (or partly known) at runtime.  We look for satisfying assignments to the others.</a:t>
            </a:r>
          </a:p>
          <a:p>
            <a:pPr>
              <a:lnSpc>
                <a:spcPct val="80000"/>
              </a:lnSpc>
            </a:pPr>
            <a:r>
              <a:rPr lang="en-US" sz="1600"/>
              <a:t>append(Xs,Ys,Result) is true if Xs and Ys are lists and Result is their concatenation (another list).</a:t>
            </a:r>
          </a:p>
          <a:p>
            <a:pPr>
              <a:lnSpc>
                <a:spcPct val="80000"/>
              </a:lnSpc>
            </a:pPr>
            <a:r>
              <a:rPr lang="en-US" sz="1600"/>
              <a:t>Try this: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>
                <a:latin typeface="Courier New" charset="0"/>
              </a:rPr>
              <a:t>append([],Ys,Ys).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>
                <a:latin typeface="Courier New" charset="0"/>
              </a:rPr>
              <a:t>append([X|Xs],Ys,Result) :- … 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>
              <a:latin typeface="Courier New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>
                <a:latin typeface="Courier New" charset="0"/>
              </a:rPr>
              <a:t>append([], Ys, Ys).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>
                <a:latin typeface="Courier New" charset="0"/>
              </a:rPr>
              <a:t>append([H|T], L, [H|L2]) :- append(T, L, L2).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400">
              <a:latin typeface="Courier New" charset="0"/>
            </a:endParaRP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>
                <a:latin typeface="Courier New" charset="0"/>
              </a:rPr>
              <a:t>| ?- append([1,2], [3,4,5], X).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>
                <a:latin typeface="Courier New" charset="0"/>
              </a:rPr>
              <a:t>X = [1,2,3,4,5]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CBE5E-4AA1-4343-9B84-C1A3A51E9FE2}" type="slidenum">
              <a:rPr lang="en-US" altLang="zh-CN"/>
              <a:pPr/>
              <a:t>26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Run the program backwards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867400"/>
          </a:xfrm>
        </p:spPr>
        <p:txBody>
          <a:bodyPr/>
          <a:lstStyle/>
          <a:p>
            <a:r>
              <a:rPr lang="en-US" sz="2000"/>
              <a:t>In Prolog, once you’ve written it, you can also run it backwards!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| ?- append([1,2], Y, [1,2,3,4,5,6]).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Y = [3,4,5,6]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| ?- append(A,B,[1,2,3]).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A = [ ],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B = [1,2,3] 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A = [1],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B = [2,3] 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A = [1,2],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B = [3] 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A = [1,2,3],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B = [] 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no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46D8-64DC-9745-A474-B3DB6006294A}" type="slidenum">
              <a:rPr lang="en-US" altLang="zh-CN"/>
              <a:pPr/>
              <a:t>27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processing--length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90600"/>
            <a:ext cx="41148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2000"/>
              <a:t>len([],0).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/>
              <a:t>len([H|T], X) :-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/>
              <a:t>	len(T, Y),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/>
              <a:t>	X is Y + 1.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2000"/>
          </a:p>
          <a:p>
            <a:pPr>
              <a:lnSpc>
                <a:spcPct val="80000"/>
              </a:lnSpc>
              <a:buFontTx/>
              <a:buNone/>
            </a:pPr>
            <a:endParaRPr lang="es-ES" sz="2000"/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800"/>
          </a:p>
        </p:txBody>
      </p:sp>
      <p:sp>
        <p:nvSpPr>
          <p:cNvPr id="45568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400"/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| ?- len([1,2,3],X).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      1    1  Call: len([1,2,3],_22) ?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      2    2  Call: len([2,3],_91) ?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      3    3  Call: len([3],_115) ?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      4    4  Call: len([],_139) ?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      4    4  Exit: len([],0) ?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      5    4  Call: _167 is 0+1 ?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      5    4  Exit: 1 is 0+1 ?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      3    3  Exit: len([3],1) ?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      6    3  Call: _196 is 1+1 ?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      6    3  Exit: 2 is 1+1 ?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      2    2  Exit: len([2,3],2) ?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      7    2  Call: _22 is 2+1 ?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      7    2  Exit: 3 is 2+1 ?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      1    1  Exit: len([1,2,3],3) ?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400"/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X = 3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yes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CA10C-EF75-A94C-BBB5-78DA2EFAB972}" type="slidenum">
              <a:rPr lang="en-US" altLang="zh-CN"/>
              <a:pPr/>
              <a:t>28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processing: member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90600"/>
            <a:ext cx="4572000" cy="5486400"/>
          </a:xfrm>
        </p:spPr>
        <p:txBody>
          <a:bodyPr/>
          <a:lstStyle/>
          <a:p>
            <a:r>
              <a:rPr lang="en-US" sz="1800"/>
              <a:t>member(X,Y) should be true if X is any object, Y is a list, and X is a member of the list Y.</a:t>
            </a:r>
          </a:p>
          <a:p>
            <a:pPr lvl="1">
              <a:buFont typeface="Arial" charset="0"/>
              <a:buNone/>
            </a:pPr>
            <a:endParaRPr lang="en-US" sz="1600"/>
          </a:p>
          <a:p>
            <a:pPr lvl="1">
              <a:buFont typeface="Arial" charset="0"/>
              <a:buNone/>
            </a:pPr>
            <a:r>
              <a:rPr lang="en-US" sz="1600"/>
              <a:t>member(X, [X|_]).       % same as first(..).</a:t>
            </a:r>
          </a:p>
          <a:p>
            <a:pPr lvl="1">
              <a:buFont typeface="Arial" charset="0"/>
              <a:buNone/>
            </a:pPr>
            <a:r>
              <a:rPr lang="en-US" sz="1600"/>
              <a:t>member(X, [H|T]) :- member(X, T).</a:t>
            </a:r>
          </a:p>
          <a:p>
            <a:pPr lvl="1">
              <a:buFont typeface="Arial" charset="0"/>
              <a:buNone/>
            </a:pPr>
            <a:endParaRPr lang="en-US" sz="1600"/>
          </a:p>
          <a:p>
            <a:pPr lvl="1">
              <a:buFont typeface="Arial" charset="0"/>
              <a:buNone/>
            </a:pPr>
            <a:r>
              <a:rPr lang="en-US" sz="1600"/>
              <a:t>?- member(3, [1,2,3]).   %member test</a:t>
            </a:r>
          </a:p>
          <a:p>
            <a:pPr lvl="1">
              <a:buFont typeface="Arial" charset="0"/>
              <a:buNone/>
            </a:pPr>
            <a:r>
              <a:rPr lang="en-US" sz="1600"/>
              <a:t>yes</a:t>
            </a:r>
          </a:p>
          <a:p>
            <a:pPr lvl="1">
              <a:buFont typeface="Arial" charset="0"/>
              <a:buNone/>
            </a:pPr>
            <a:endParaRPr lang="en-US" sz="1600"/>
          </a:p>
          <a:p>
            <a:pPr lvl="1">
              <a:buFont typeface="Arial" charset="0"/>
              <a:buNone/>
            </a:pPr>
            <a:r>
              <a:rPr lang="en-US" sz="1600"/>
              <a:t>?- member(X, [1,2,3]).   % member generator</a:t>
            </a:r>
          </a:p>
          <a:p>
            <a:pPr lvl="1">
              <a:buFont typeface="Arial" charset="0"/>
              <a:buNone/>
            </a:pPr>
            <a:r>
              <a:rPr lang="en-US" sz="1600"/>
              <a:t>X = 1 ;</a:t>
            </a:r>
          </a:p>
          <a:p>
            <a:pPr lvl="1">
              <a:buFont typeface="Arial" charset="0"/>
              <a:buNone/>
            </a:pPr>
            <a:r>
              <a:rPr lang="en-US" sz="1600"/>
              <a:t>X = 2 ;</a:t>
            </a:r>
          </a:p>
          <a:p>
            <a:pPr lvl="1">
              <a:buFont typeface="Arial" charset="0"/>
              <a:buNone/>
            </a:pPr>
            <a:r>
              <a:rPr lang="en-US" sz="1600"/>
              <a:t>X = 3 ;</a:t>
            </a:r>
          </a:p>
          <a:p>
            <a:pPr lvl="1">
              <a:buFont typeface="Arial" charset="0"/>
              <a:buNone/>
            </a:pPr>
            <a:r>
              <a:rPr lang="en-US" sz="1600"/>
              <a:t>No</a:t>
            </a:r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990600"/>
            <a:ext cx="4038600" cy="5334000"/>
          </a:xfrm>
        </p:spPr>
        <p:txBody>
          <a:bodyPr/>
          <a:lstStyle/>
          <a:p>
            <a:pPr lvl="1">
              <a:buFont typeface="Arial" charset="0"/>
              <a:buNone/>
            </a:pPr>
            <a:r>
              <a:rPr lang="en-US" sz="1600"/>
              <a:t>?-member(2, X).  % list generator</a:t>
            </a:r>
          </a:p>
          <a:p>
            <a:pPr lvl="1"/>
            <a:endParaRPr lang="en-US" sz="1600"/>
          </a:p>
          <a:p>
            <a:pPr lvl="1">
              <a:buFont typeface="Arial" charset="0"/>
              <a:buNone/>
            </a:pPr>
            <a:r>
              <a:rPr lang="en-US" sz="1600"/>
              <a:t>X = [2|_] ? ;</a:t>
            </a:r>
          </a:p>
          <a:p>
            <a:pPr lvl="1">
              <a:buFont typeface="Arial" charset="0"/>
              <a:buNone/>
            </a:pPr>
            <a:r>
              <a:rPr lang="en-US" sz="1600"/>
              <a:t>X = [_,2|_] ? ;</a:t>
            </a:r>
          </a:p>
          <a:p>
            <a:pPr lvl="1">
              <a:buFont typeface="Arial" charset="0"/>
              <a:buNone/>
            </a:pPr>
            <a:r>
              <a:rPr lang="en-US" sz="1600"/>
              <a:t>X = [_,_,2|_] ? ;</a:t>
            </a:r>
          </a:p>
          <a:p>
            <a:pPr lvl="1">
              <a:buFont typeface="Arial" charset="0"/>
              <a:buNone/>
            </a:pPr>
            <a:r>
              <a:rPr lang="en-US" sz="1600"/>
              <a:t>X = [_,_,_,2|_] ? </a:t>
            </a:r>
          </a:p>
          <a:p>
            <a:pPr lvl="1">
              <a:buFont typeface="Arial" charset="0"/>
              <a:buNone/>
            </a:pPr>
            <a:r>
              <a:rPr lang="en-US" sz="1600"/>
              <a:t>…</a:t>
            </a:r>
          </a:p>
          <a:p>
            <a:pPr>
              <a:buFontTx/>
              <a:buNone/>
            </a:pPr>
            <a:endParaRPr lang="en-US" sz="18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0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0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0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0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0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8B68-3074-F74F-819F-A2669A5D7DDD}" type="slidenum">
              <a:rPr lang="en-US" altLang="zh-CN"/>
              <a:pPr/>
              <a:t>29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Query: member(7, List), member(8,List), length(List, 3).</a:t>
            </a:r>
          </a:p>
          <a:p>
            <a:pPr lvl="1"/>
            <a:r>
              <a:rPr lang="en-US"/>
              <a:t>Answer: doesn’t terminate</a:t>
            </a:r>
          </a:p>
          <a:p>
            <a:r>
              <a:rPr lang="en-US"/>
              <a:t>Query: length(List, 3), member(7, List), member(8,List).</a:t>
            </a:r>
          </a:p>
          <a:p>
            <a:pPr lvl="1"/>
            <a:r>
              <a:rPr lang="en-US"/>
              <a:t>Answer: List=[7, 8, X] ;</a:t>
            </a:r>
            <a:br>
              <a:rPr lang="en-US"/>
            </a:br>
            <a:r>
              <a:rPr lang="en-US"/>
              <a:t>	List=[7, X, 8] ;</a:t>
            </a:r>
            <a:br>
              <a:rPr lang="en-US"/>
            </a:br>
            <a:r>
              <a:rPr lang="en-US"/>
              <a:t>	List=[8, 7, X] ;</a:t>
            </a:r>
            <a:br>
              <a:rPr lang="en-US"/>
            </a:br>
            <a:r>
              <a:rPr lang="en-US"/>
              <a:t>	List=[X, 7, 8] ;</a:t>
            </a:r>
            <a:br>
              <a:rPr lang="en-US"/>
            </a:br>
            <a:r>
              <a:rPr lang="en-US"/>
              <a:t>	List=[8, X, 7] ;</a:t>
            </a:r>
            <a:br>
              <a:rPr lang="en-US"/>
            </a:br>
            <a:r>
              <a:rPr lang="en-US"/>
              <a:t>	List=[X, 8, 7] </a:t>
            </a:r>
            <a:br>
              <a:rPr lang="en-US"/>
            </a:br>
            <a:endParaRPr lang="en-US"/>
          </a:p>
          <a:p>
            <a:r>
              <a:rPr lang="en-US"/>
              <a:t>Again, only “theoretically” Prolog does not depend on the orders of predicates and clauses.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D0729-6DA0-9A4C-A245-73426E660907}" type="slidenum">
              <a:rPr lang="en-US" altLang="zh-CN"/>
              <a:pPr/>
              <a:t>3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Prolog is a declarative programming language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Express programs in a form of symbolic logic and use a logical inferencing process to produce results </a:t>
            </a:r>
          </a:p>
          <a:p>
            <a:r>
              <a:rPr lang="en-US"/>
              <a:t>Logic programs are declarative rather than procedural </a:t>
            </a:r>
          </a:p>
          <a:p>
            <a:pPr lvl="1"/>
            <a:r>
              <a:rPr lang="en-US"/>
              <a:t>only the specification of the desired results are stated rather detailed procedures for producing them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D7E6-D528-F147-96F9-72FA2BEA89CB}" type="slidenum">
              <a:rPr lang="en-US" altLang="zh-CN"/>
              <a:pPr/>
              <a:t>30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Example: test subset relationship 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r>
              <a:rPr lang="en-US"/>
              <a:t>subset([ ],Y).</a:t>
            </a:r>
          </a:p>
          <a:p>
            <a:pPr lvl="1">
              <a:buFont typeface="Arial" charset="0"/>
              <a:buNone/>
            </a:pPr>
            <a:r>
              <a:rPr lang="en-US"/>
              <a:t>subset([A|X],Y) :- member(A,Y), subset(X,Y). </a:t>
            </a:r>
          </a:p>
          <a:p>
            <a:pPr lvl="1">
              <a:buFont typeface="Arial" charset="0"/>
              <a:buNone/>
            </a:pPr>
            <a:endParaRPr lang="en-US"/>
          </a:p>
          <a:p>
            <a:pPr lvl="1">
              <a:buFont typeface="Arial" charset="0"/>
              <a:buNone/>
            </a:pPr>
            <a:endParaRPr lang="en-US"/>
          </a:p>
          <a:p>
            <a:pPr lvl="1">
              <a:buFont typeface="Arial" charset="0"/>
              <a:buNone/>
            </a:pPr>
            <a:r>
              <a:rPr lang="en-US"/>
              <a:t>| ?- subset ([a, b, c], [a, c, d, b]).</a:t>
            </a:r>
          </a:p>
          <a:p>
            <a:pPr lvl="1">
              <a:buFont typeface="Arial" charset="0"/>
              <a:buNone/>
            </a:pPr>
            <a:endParaRPr lang="en-US"/>
          </a:p>
          <a:p>
            <a:pPr lvl="1">
              <a:buFont typeface="Arial" charset="0"/>
              <a:buNone/>
            </a:pPr>
            <a:r>
              <a:rPr lang="en-US"/>
              <a:t>true ?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6092-09F9-0A45-A994-E1731411C34E}" type="slidenum">
              <a:rPr lang="en-US" altLang="zh-CN"/>
              <a:pPr/>
              <a:t>31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Example: nth element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r>
              <a:rPr lang="en-US"/>
              <a:t>find_nth([H|T], 1, H). </a:t>
            </a:r>
          </a:p>
          <a:p>
            <a:pPr lvl="1">
              <a:buFont typeface="Arial" charset="0"/>
              <a:buNone/>
            </a:pPr>
            <a:r>
              <a:rPr lang="en-US"/>
              <a:t>find_nth([H|T], N, X):- N1 is N-1, find_nth(T,N1,X). </a:t>
            </a:r>
          </a:p>
          <a:p>
            <a:pPr lvl="1">
              <a:buFont typeface="Arial" charset="0"/>
              <a:buNone/>
            </a:pPr>
            <a:endParaRPr lang="en-US"/>
          </a:p>
          <a:p>
            <a:pPr lvl="1">
              <a:buFont typeface="Arial" charset="0"/>
              <a:buNone/>
            </a:pPr>
            <a:r>
              <a:rPr lang="en-US"/>
              <a:t>| ?- find_nth([a, b, c, d], 2, X).</a:t>
            </a:r>
          </a:p>
          <a:p>
            <a:pPr lvl="1">
              <a:buFont typeface="Arial" charset="0"/>
              <a:buNone/>
            </a:pPr>
            <a:endParaRPr lang="en-US"/>
          </a:p>
          <a:p>
            <a:pPr lvl="1">
              <a:buFont typeface="Arial" charset="0"/>
              <a:buNone/>
            </a:pPr>
            <a:r>
              <a:rPr lang="en-US"/>
              <a:t>X = b ? </a:t>
            </a:r>
          </a:p>
          <a:p>
            <a:pPr lvl="1">
              <a:buFont typeface="Arial" charset="0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07B81-3486-1F41-85D2-FB1720688666}" type="slidenum">
              <a:rPr lang="en-US" altLang="zh-CN"/>
              <a:pPr/>
              <a:t>32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Example: what are the changes for a dollar?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90600"/>
            <a:ext cx="5257800" cy="548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% </a:t>
            </a:r>
            <a:r>
              <a:rPr lang="en-US" sz="1800" dirty="0">
                <a:solidFill>
                  <a:schemeClr val="tx1"/>
                </a:solidFill>
              </a:rPr>
              <a:t>suppose there are half-dollars, quarters, dimes, nickels.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chemeClr val="tx1"/>
                </a:solidFill>
              </a:rPr>
              <a:t>P is the </a:t>
            </a:r>
            <a:r>
              <a:rPr lang="en-US" sz="1800" dirty="0" smtClean="0">
                <a:solidFill>
                  <a:schemeClr val="tx1"/>
                </a:solidFill>
              </a:rPr>
              <a:t>purchase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change ([H,Q,D,N,P]) :-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     member(H,[0,1,2]),       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/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Half-</a:t>
            </a:r>
            <a:r>
              <a:rPr lang="en-US" sz="1800" dirty="0" smtClean="0">
                <a:solidFill>
                  <a:schemeClr val="tx1"/>
                </a:solidFill>
              </a:rPr>
              <a:t>dollars 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     member(Q,[0,1,2,3,4]), </a:t>
            </a:r>
            <a:r>
              <a:rPr lang="en-US" sz="1800" dirty="0" smtClean="0">
                <a:solidFill>
                  <a:schemeClr val="tx1"/>
                </a:solidFill>
              </a:rPr>
              <a:t>                         /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quarters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     member(D,[0,1,2,3,4,5,6,7,8,9,10]) ,</a:t>
            </a:r>
            <a:r>
              <a:rPr lang="en-US" sz="1800" dirty="0" smtClean="0">
                <a:solidFill>
                  <a:schemeClr val="tx1"/>
                </a:solidFill>
              </a:rPr>
              <a:t>    // </a:t>
            </a:r>
            <a:r>
              <a:rPr lang="en-US" sz="1800" dirty="0">
                <a:solidFill>
                  <a:schemeClr val="tx1"/>
                </a:solidFill>
              </a:rPr>
              <a:t>dimes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     </a:t>
            </a:r>
            <a:r>
              <a:rPr lang="en-US" sz="1800" dirty="0" err="1">
                <a:solidFill>
                  <a:schemeClr val="tx1"/>
                </a:solidFill>
              </a:rPr>
              <a:t>member(N</a:t>
            </a:r>
            <a:r>
              <a:rPr lang="en-US" sz="1800" dirty="0">
                <a:solidFill>
                  <a:schemeClr val="tx1"/>
                </a:solidFill>
              </a:rPr>
              <a:t>, [0,1,2,3,4,5,6,7,8,9,10, </a:t>
            </a:r>
            <a:r>
              <a:rPr lang="en-US" sz="1800" dirty="0" smtClean="0">
                <a:solidFill>
                  <a:schemeClr val="tx1"/>
                </a:solidFill>
              </a:rPr>
              <a:t>      // nickels </a:t>
            </a:r>
            <a:r>
              <a:rPr lang="en-US" sz="1800" dirty="0">
                <a:solidFill>
                  <a:schemeClr val="tx1"/>
                </a:solidFill>
              </a:rPr>
              <a:t>		  	                         	 	 		11,12,13,14,15,16,17,18,19,20]),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     S is 50*H + 25*Q +10*D + 5*N,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     S =&lt; 100, P is 100-S. </a:t>
            </a: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914400"/>
            <a:ext cx="16764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chemeClr val="tx1"/>
                </a:solidFill>
              </a:rPr>
              <a:t>| ?- </a:t>
            </a:r>
            <a:r>
              <a:rPr lang="pt-BR" sz="1200" dirty="0" err="1">
                <a:solidFill>
                  <a:schemeClr val="tx1"/>
                </a:solidFill>
              </a:rPr>
              <a:t>change</a:t>
            </a:r>
            <a:r>
              <a:rPr lang="pt-BR" sz="1200" dirty="0">
                <a:solidFill>
                  <a:schemeClr val="tx1"/>
                </a:solidFill>
              </a:rPr>
              <a:t>([H,Q,D,N,P]).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12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chemeClr val="tx1"/>
                </a:solidFill>
              </a:rPr>
              <a:t>D =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chemeClr val="tx1"/>
                </a:solidFill>
              </a:rPr>
              <a:t>H =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chemeClr val="tx1"/>
                </a:solidFill>
              </a:rPr>
              <a:t>N =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chemeClr val="tx1"/>
                </a:solidFill>
              </a:rPr>
              <a:t>P = 100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chemeClr val="tx1"/>
                </a:solidFill>
              </a:rPr>
              <a:t>Q = 0 ? 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12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chemeClr val="tx1"/>
                </a:solidFill>
              </a:rPr>
              <a:t>D =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chemeClr val="tx1"/>
                </a:solidFill>
              </a:rPr>
              <a:t>H =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chemeClr val="tx1"/>
                </a:solidFill>
              </a:rPr>
              <a:t>N =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chemeClr val="tx1"/>
                </a:solidFill>
              </a:rPr>
              <a:t>P = 95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chemeClr val="tx1"/>
                </a:solidFill>
              </a:rPr>
              <a:t>Q = 0 ? 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12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chemeClr val="tx1"/>
                </a:solidFill>
              </a:rPr>
              <a:t>D =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chemeClr val="tx1"/>
                </a:solidFill>
              </a:rPr>
              <a:t>H =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chemeClr val="tx1"/>
                </a:solidFill>
              </a:rPr>
              <a:t>N =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chemeClr val="tx1"/>
                </a:solidFill>
              </a:rPr>
              <a:t>P = 90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chemeClr val="tx1"/>
                </a:solidFill>
              </a:rPr>
              <a:t>Q = 0 ?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94598" name="Rectangle 6"/>
          <p:cNvSpPr>
            <a:spLocks noChangeArrowheads="1"/>
          </p:cNvSpPr>
          <p:nvPr/>
        </p:nvSpPr>
        <p:spPr bwMode="auto">
          <a:xfrm>
            <a:off x="7467600" y="762000"/>
            <a:ext cx="1295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36538" indent="-236538">
              <a:lnSpc>
                <a:spcPct val="80000"/>
              </a:lnSpc>
              <a:spcBef>
                <a:spcPct val="70000"/>
              </a:spcBef>
              <a:buSzPct val="115000"/>
            </a:pPr>
            <a:r>
              <a:rPr lang="pt-BR" sz="1400" dirty="0">
                <a:latin typeface="Calibri" charset="0"/>
              </a:rPr>
              <a:t>| ?- </a:t>
            </a:r>
            <a:r>
              <a:rPr lang="pt-BR" sz="1400" dirty="0" err="1">
                <a:latin typeface="Calibri" charset="0"/>
              </a:rPr>
              <a:t>change</a:t>
            </a:r>
            <a:r>
              <a:rPr lang="pt-BR" sz="1400" dirty="0">
                <a:latin typeface="Calibri" charset="0"/>
              </a:rPr>
              <a:t>([H,Q,D,N,20]).</a:t>
            </a:r>
          </a:p>
          <a:p>
            <a:pPr marL="236538" indent="-236538">
              <a:lnSpc>
                <a:spcPct val="80000"/>
              </a:lnSpc>
              <a:spcBef>
                <a:spcPct val="70000"/>
              </a:spcBef>
              <a:buSzPct val="115000"/>
            </a:pPr>
            <a:endParaRPr lang="pt-BR" sz="1400" dirty="0">
              <a:latin typeface="Calibri" charset="0"/>
            </a:endParaRPr>
          </a:p>
          <a:p>
            <a:pPr marL="236538" indent="-236538">
              <a:lnSpc>
                <a:spcPct val="80000"/>
              </a:lnSpc>
              <a:spcBef>
                <a:spcPct val="70000"/>
              </a:spcBef>
              <a:buSzPct val="115000"/>
            </a:pPr>
            <a:r>
              <a:rPr lang="pt-BR" sz="1400" dirty="0">
                <a:latin typeface="Calibri" charset="0"/>
              </a:rPr>
              <a:t>D = 0</a:t>
            </a:r>
          </a:p>
          <a:p>
            <a:pPr marL="236538" indent="-236538">
              <a:lnSpc>
                <a:spcPct val="80000"/>
              </a:lnSpc>
              <a:spcBef>
                <a:spcPct val="70000"/>
              </a:spcBef>
              <a:buSzPct val="115000"/>
            </a:pPr>
            <a:r>
              <a:rPr lang="pt-BR" sz="1400" dirty="0">
                <a:latin typeface="Calibri" charset="0"/>
              </a:rPr>
              <a:t>H = 0</a:t>
            </a:r>
          </a:p>
          <a:p>
            <a:pPr marL="236538" indent="-236538">
              <a:lnSpc>
                <a:spcPct val="80000"/>
              </a:lnSpc>
              <a:spcBef>
                <a:spcPct val="70000"/>
              </a:spcBef>
              <a:buSzPct val="115000"/>
            </a:pPr>
            <a:r>
              <a:rPr lang="pt-BR" sz="1400" dirty="0">
                <a:latin typeface="Calibri" charset="0"/>
              </a:rPr>
              <a:t>N = 16</a:t>
            </a:r>
          </a:p>
          <a:p>
            <a:pPr marL="236538" indent="-236538">
              <a:lnSpc>
                <a:spcPct val="80000"/>
              </a:lnSpc>
              <a:spcBef>
                <a:spcPct val="70000"/>
              </a:spcBef>
              <a:buSzPct val="115000"/>
            </a:pPr>
            <a:r>
              <a:rPr lang="pt-BR" sz="1400" dirty="0">
                <a:latin typeface="Calibri" charset="0"/>
              </a:rPr>
              <a:t>Q = 0 ? ;</a:t>
            </a:r>
          </a:p>
          <a:p>
            <a:pPr marL="236538" indent="-236538">
              <a:lnSpc>
                <a:spcPct val="80000"/>
              </a:lnSpc>
              <a:spcBef>
                <a:spcPct val="70000"/>
              </a:spcBef>
              <a:buSzPct val="115000"/>
            </a:pPr>
            <a:endParaRPr lang="pt-BR" sz="1400" dirty="0">
              <a:latin typeface="Calibri" charset="0"/>
            </a:endParaRPr>
          </a:p>
          <a:p>
            <a:pPr marL="236538" indent="-236538">
              <a:lnSpc>
                <a:spcPct val="80000"/>
              </a:lnSpc>
              <a:spcBef>
                <a:spcPct val="70000"/>
              </a:spcBef>
              <a:buSzPct val="115000"/>
            </a:pPr>
            <a:r>
              <a:rPr lang="pt-BR" sz="1400" dirty="0">
                <a:latin typeface="Calibri" charset="0"/>
              </a:rPr>
              <a:t>D = 1</a:t>
            </a:r>
          </a:p>
          <a:p>
            <a:pPr marL="236538" indent="-236538">
              <a:lnSpc>
                <a:spcPct val="80000"/>
              </a:lnSpc>
              <a:spcBef>
                <a:spcPct val="70000"/>
              </a:spcBef>
              <a:buSzPct val="115000"/>
            </a:pPr>
            <a:r>
              <a:rPr lang="pt-BR" sz="1400" dirty="0">
                <a:latin typeface="Calibri" charset="0"/>
              </a:rPr>
              <a:t>H = 0</a:t>
            </a:r>
          </a:p>
          <a:p>
            <a:pPr marL="236538" indent="-236538">
              <a:lnSpc>
                <a:spcPct val="80000"/>
              </a:lnSpc>
              <a:spcBef>
                <a:spcPct val="70000"/>
              </a:spcBef>
              <a:buSzPct val="115000"/>
            </a:pPr>
            <a:r>
              <a:rPr lang="pt-BR" sz="1400" dirty="0">
                <a:latin typeface="Calibri" charset="0"/>
              </a:rPr>
              <a:t>N = 14</a:t>
            </a:r>
          </a:p>
          <a:p>
            <a:pPr marL="236538" indent="-236538">
              <a:lnSpc>
                <a:spcPct val="80000"/>
              </a:lnSpc>
              <a:spcBef>
                <a:spcPct val="70000"/>
              </a:spcBef>
              <a:buSzPct val="115000"/>
            </a:pPr>
            <a:r>
              <a:rPr lang="pt-BR" sz="1400" dirty="0">
                <a:latin typeface="Calibri" charset="0"/>
              </a:rPr>
              <a:t>Q = 0 ? ;</a:t>
            </a:r>
          </a:p>
          <a:p>
            <a:pPr marL="236538" indent="-236538">
              <a:lnSpc>
                <a:spcPct val="80000"/>
              </a:lnSpc>
              <a:spcBef>
                <a:spcPct val="70000"/>
              </a:spcBef>
              <a:buSzPct val="115000"/>
            </a:pPr>
            <a:endParaRPr lang="pt-BR" sz="1400" dirty="0">
              <a:latin typeface="Calibri" charset="0"/>
            </a:endParaRPr>
          </a:p>
          <a:p>
            <a:pPr marL="236538" indent="-236538">
              <a:lnSpc>
                <a:spcPct val="80000"/>
              </a:lnSpc>
              <a:spcBef>
                <a:spcPct val="70000"/>
              </a:spcBef>
              <a:buSzPct val="115000"/>
            </a:pPr>
            <a:r>
              <a:rPr lang="pt-BR" sz="1400" dirty="0">
                <a:latin typeface="Calibri" charset="0"/>
              </a:rPr>
              <a:t>D = 2</a:t>
            </a:r>
          </a:p>
          <a:p>
            <a:pPr marL="236538" indent="-236538">
              <a:lnSpc>
                <a:spcPct val="80000"/>
              </a:lnSpc>
              <a:spcBef>
                <a:spcPct val="70000"/>
              </a:spcBef>
              <a:buSzPct val="115000"/>
            </a:pPr>
            <a:r>
              <a:rPr lang="pt-BR" sz="1400" dirty="0">
                <a:latin typeface="Calibri" charset="0"/>
              </a:rPr>
              <a:t>H = 0</a:t>
            </a:r>
          </a:p>
          <a:p>
            <a:pPr marL="236538" indent="-236538">
              <a:lnSpc>
                <a:spcPct val="80000"/>
              </a:lnSpc>
              <a:spcBef>
                <a:spcPct val="70000"/>
              </a:spcBef>
              <a:buSzPct val="115000"/>
            </a:pPr>
            <a:r>
              <a:rPr lang="pt-BR" sz="1400" dirty="0">
                <a:latin typeface="Calibri" charset="0"/>
              </a:rPr>
              <a:t>N = 12</a:t>
            </a:r>
          </a:p>
          <a:p>
            <a:pPr marL="236538" indent="-236538">
              <a:lnSpc>
                <a:spcPct val="80000"/>
              </a:lnSpc>
              <a:spcBef>
                <a:spcPct val="70000"/>
              </a:spcBef>
              <a:buSzPct val="115000"/>
            </a:pPr>
            <a:r>
              <a:rPr lang="pt-BR" sz="1400" dirty="0">
                <a:latin typeface="Calibri" charset="0"/>
              </a:rPr>
              <a:t>Q = 0 ? </a:t>
            </a:r>
          </a:p>
          <a:p>
            <a:pPr marL="236538" indent="-236538">
              <a:lnSpc>
                <a:spcPct val="80000"/>
              </a:lnSpc>
              <a:spcBef>
                <a:spcPct val="70000"/>
              </a:spcBef>
              <a:buSzPct val="115000"/>
            </a:pPr>
            <a:endParaRPr lang="en-US" sz="14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4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4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4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4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4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45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45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45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45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45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45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45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5FBC-9086-4E43-8AE4-A6B3CD0980B6}" type="slidenum">
              <a:rPr lang="en-US" altLang="zh-CN"/>
              <a:pPr/>
              <a:t>33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77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304800"/>
            <a:ext cx="4114800" cy="6324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| ?- isort([1, 3, 2], X).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   1    1  Call: isort([1,3,2],_22)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   2    2  Call: isort([3,2],_91)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   3    3  Call: isort([2],_115)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rgbClr val="333399"/>
                </a:solidFill>
              </a:rPr>
              <a:t>      4    4  Call: isort([],_139)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rgbClr val="333399"/>
                </a:solidFill>
              </a:rPr>
              <a:t>      4    4  Exit: isort([],[])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   5    4  Call: insert(2,[],_165)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   5    4  Exit: insert(2,[],[2])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   3    3  Exit: isort([2],[2])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   6    3  Call: insert(3,[2],_194)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   7    4  Call: 3=&lt;2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   7    4  Fail: 3=&lt;2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   7    4  Call: 3&gt;2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   7    4  Exit: 3&gt;2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   8    4  Call: insert(3,[],_181)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   8    4  Exit: insert(3,[],[3])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   6    3  Exit: insert(3,[2],[2,3])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   2    2  Exit: isort([3,2],[2,3])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   9    2  Call: insert(1,[2,3],_22)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  10    3  Call: 1=&lt;2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  10    3  Exit: 1=&lt;2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   9    2  Exit: insert(1,[2,3],[1,2,3]) 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      1    1  Exit: isort([1,3,2],[1,2,3]) ? 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4953000" y="1143000"/>
            <a:ext cx="1981200" cy="1600200"/>
          </a:xfrm>
          <a:prstGeom prst="rect">
            <a:avLst/>
          </a:prstGeom>
          <a:solidFill>
            <a:schemeClr val="accent1">
              <a:alpha val="28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Insertion sort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6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isort([ ],[ ]).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isort([X|UnSorted], AllSorted) :-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    isort(UnSorted, Sorted),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    insert(X, Sorted, AllSorted).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insert(X, [ ], [X]).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insert(X, [Y|L], [X, Y|L]) :- X =&lt; Y.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insert(X, [Y|L], [Y|IL]) :-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         X &gt; Y, insert(X, L, IL).</a:t>
            </a:r>
          </a:p>
          <a:p>
            <a:pPr>
              <a:lnSpc>
                <a:spcPct val="8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77192" name="Rectangle 8"/>
          <p:cNvSpPr>
            <a:spLocks noChangeArrowheads="1"/>
          </p:cNvSpPr>
          <p:nvPr/>
        </p:nvSpPr>
        <p:spPr bwMode="auto">
          <a:xfrm>
            <a:off x="4953000" y="838200"/>
            <a:ext cx="2133600" cy="4419600"/>
          </a:xfrm>
          <a:prstGeom prst="rect">
            <a:avLst/>
          </a:prstGeom>
          <a:solidFill>
            <a:srgbClr val="FFCC00">
              <a:alpha val="19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40374-DF56-6D47-AE44-8F8E56AF35E5}" type="slidenum">
              <a:rPr lang="en-US" altLang="zh-CN"/>
              <a:pPr/>
              <a:t>34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A more declarative sort program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 err="1"/>
              <a:t>sort(List</a:t>
            </a:r>
            <a:r>
              <a:rPr lang="en-US" sz="1800" dirty="0"/>
              <a:t>, Sorted):-</a:t>
            </a:r>
            <a:r>
              <a:rPr lang="en-US" sz="1800" dirty="0" err="1"/>
              <a:t>permutation(List</a:t>
            </a:r>
            <a:r>
              <a:rPr lang="en-US" sz="1800" dirty="0"/>
              <a:t>, Sorted), </a:t>
            </a:r>
            <a:r>
              <a:rPr lang="en-US" sz="1800" dirty="0" err="1"/>
              <a:t>is_sorted(Sorted</a:t>
            </a:r>
            <a:r>
              <a:rPr lang="en-US" sz="1800" dirty="0"/>
              <a:t>).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8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 err="1"/>
              <a:t>is_sorted</a:t>
            </a:r>
            <a:r>
              <a:rPr lang="en-US" sz="1800" dirty="0"/>
              <a:t>([ ]).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 err="1"/>
              <a:t>is_sorted</a:t>
            </a:r>
            <a:r>
              <a:rPr lang="en-US" sz="1800" dirty="0"/>
              <a:t>([ _ ]).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 err="1"/>
              <a:t>is_sorted([X,Y|T</a:t>
            </a:r>
            <a:r>
              <a:rPr lang="en-US" sz="1800" dirty="0"/>
              <a:t>]):-X&lt;=Y, </a:t>
            </a:r>
            <a:r>
              <a:rPr lang="en-US" sz="1800" dirty="0" err="1"/>
              <a:t>is_sorted([Y|T</a:t>
            </a:r>
            <a:r>
              <a:rPr lang="en-US" sz="1800" dirty="0"/>
              <a:t>]).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/>
              <a:t>perm([ ], [ ]).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 err="1"/>
              <a:t>perm(List</a:t>
            </a:r>
            <a:r>
              <a:rPr lang="en-US" sz="1800" dirty="0"/>
              <a:t>, [</a:t>
            </a:r>
            <a:r>
              <a:rPr lang="en-US" sz="1800" dirty="0" err="1"/>
              <a:t>H|Perm</a:t>
            </a:r>
            <a:r>
              <a:rPr lang="en-US" sz="1800" dirty="0"/>
              <a:t>]) :-</a:t>
            </a:r>
            <a:r>
              <a:rPr lang="en-US" sz="1800" dirty="0" err="1"/>
              <a:t>takeout(H</a:t>
            </a:r>
            <a:r>
              <a:rPr lang="en-US" sz="1800" dirty="0"/>
              <a:t>, List, Rest),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perm(Rest</a:t>
            </a:r>
            <a:r>
              <a:rPr lang="en-US" sz="1800" dirty="0"/>
              <a:t>, Perm).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8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 err="1"/>
              <a:t>takeout(X</a:t>
            </a:r>
            <a:r>
              <a:rPr lang="en-US" sz="1800" dirty="0"/>
              <a:t>, [</a:t>
            </a:r>
            <a:r>
              <a:rPr lang="en-US" sz="1800" dirty="0" err="1"/>
              <a:t>X|Xs</a:t>
            </a:r>
            <a:r>
              <a:rPr lang="en-US" sz="1800" dirty="0"/>
              <a:t>], Xs) .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 err="1"/>
              <a:t>takeout(X</a:t>
            </a:r>
            <a:r>
              <a:rPr lang="en-US" sz="1800" dirty="0"/>
              <a:t>, [</a:t>
            </a:r>
            <a:r>
              <a:rPr lang="en-US" sz="1800" dirty="0" err="1"/>
              <a:t>Y|Xs</a:t>
            </a:r>
            <a:r>
              <a:rPr lang="en-US" sz="1800" dirty="0"/>
              <a:t>], [</a:t>
            </a:r>
            <a:r>
              <a:rPr lang="en-US" sz="1800" dirty="0" err="1"/>
              <a:t>Y|Ys]):-takeout(X,Xs,Ys</a:t>
            </a:r>
            <a:r>
              <a:rPr lang="en-US" sz="1800" dirty="0"/>
              <a:t>).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A2F99-D982-4741-AD13-A193328F072E}" type="slidenum">
              <a:rPr lang="en-US" altLang="zh-CN"/>
              <a:pPr/>
              <a:t>35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/>
              <a:t>Prolog Programs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 = a bunch of axioms</a:t>
            </a:r>
          </a:p>
          <a:p>
            <a:r>
              <a:rPr lang="en-US" dirty="0"/>
              <a:t>Run your program by:</a:t>
            </a:r>
          </a:p>
          <a:p>
            <a:pPr lvl="1"/>
            <a:r>
              <a:rPr lang="en-US" dirty="0"/>
              <a:t>Enter a series of facts and declarations</a:t>
            </a:r>
          </a:p>
          <a:p>
            <a:pPr lvl="1"/>
            <a:r>
              <a:rPr lang="en-US" dirty="0"/>
              <a:t>Pose a query</a:t>
            </a:r>
          </a:p>
          <a:p>
            <a:pPr lvl="1"/>
            <a:r>
              <a:rPr lang="en-US" dirty="0"/>
              <a:t>System tries to prove your query by finding a series of inference </a:t>
            </a:r>
            <a:r>
              <a:rPr lang="en-US" dirty="0" smtClean="0"/>
              <a:t>steps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/>
              <a:t>“Philosophically” declarative</a:t>
            </a:r>
          </a:p>
          <a:p>
            <a:r>
              <a:rPr lang="en-US" dirty="0"/>
              <a:t>Actual implementations are </a:t>
            </a:r>
            <a:r>
              <a:rPr lang="en-US" dirty="0" smtClean="0"/>
              <a:t>deterministic</a:t>
            </a:r>
          </a:p>
          <a:p>
            <a:r>
              <a:rPr lang="en-US" dirty="0" smtClean="0"/>
              <a:t>Many concepts not covered</a:t>
            </a:r>
          </a:p>
          <a:p>
            <a:pPr lvl="1"/>
            <a:r>
              <a:rPr lang="en-US" dirty="0" smtClean="0"/>
              <a:t>Negation</a:t>
            </a:r>
          </a:p>
          <a:p>
            <a:pPr lvl="1"/>
            <a:r>
              <a:rPr lang="en-US" dirty="0" smtClean="0"/>
              <a:t>Cut.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5A17894-46FD-CA42-BA68-5D9CE0BE8DED}" type="slidenum">
              <a:rPr lang="en-US" altLang="zh-CN"/>
              <a:pPr/>
              <a:t>36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50586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  <a:br>
              <a:rPr lang="en-US"/>
            </a:br>
            <a:endParaRPr lang="en-US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6CD93-F4E1-594F-A167-996F70C05343}" type="slidenum">
              <a:rPr lang="en-US" altLang="zh-CN"/>
              <a:pPr/>
              <a:t>4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Run Prolog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/>
              <a:t>Popular Prolog implementations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GNU Prolog, SWI Prolog, ….</a:t>
            </a:r>
          </a:p>
          <a:p>
            <a:pPr>
              <a:lnSpc>
                <a:spcPct val="80000"/>
              </a:lnSpc>
            </a:pPr>
            <a:r>
              <a:rPr lang="en-US" sz="1600"/>
              <a:t>SWI Prolog is installed on Luna machine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The command to run swi prolog: pl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The command to run gprolog: gprolog</a:t>
            </a:r>
          </a:p>
          <a:p>
            <a:pPr>
              <a:lnSpc>
                <a:spcPct val="80000"/>
              </a:lnSpc>
            </a:pPr>
            <a:r>
              <a:rPr lang="en-US" sz="1600"/>
              <a:t>Edit the program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suppose the file sample.pl consists of the following Prolog program: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	</a:t>
            </a:r>
            <a:r>
              <a:rPr lang="en-US" sz="1400">
                <a:solidFill>
                  <a:srgbClr val="FF0000"/>
                </a:solidFill>
              </a:rPr>
              <a:t>likes(john, mary).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400"/>
          </a:p>
        </p:txBody>
      </p:sp>
      <p:sp>
        <p:nvSpPr>
          <p:cNvPr id="43827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/>
              <a:t>Run the program (red part are user inputs)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luna:~/440/prolog&gt;</a:t>
            </a:r>
            <a:r>
              <a:rPr lang="en-US" sz="1400">
                <a:solidFill>
                  <a:srgbClr val="FF0000"/>
                </a:solidFill>
              </a:rPr>
              <a:t>gprolog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GNU Prolog 1.2.16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By Daniel Diaz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Copyright (C) 1999-2002 Daniel Diaz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| ?- </a:t>
            </a:r>
            <a:r>
              <a:rPr lang="en-US" sz="1400">
                <a:solidFill>
                  <a:srgbClr val="FF0000"/>
                </a:solidFill>
              </a:rPr>
              <a:t>consult(‘sample.pl’).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compiling /fac2/jlu/440/prolog/sample.pl for byte code...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/fac2/jlu/440/prolog/sample.pl compiled, 47 lines read - 5711 bytes written, 33 ms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(10 ms) yes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| ?- </a:t>
            </a:r>
            <a:r>
              <a:rPr lang="en-US" sz="1400">
                <a:solidFill>
                  <a:srgbClr val="FF0000"/>
                </a:solidFill>
              </a:rPr>
              <a:t>likes(john, mary).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yes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400"/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| ?- </a:t>
            </a:r>
            <a:r>
              <a:rPr lang="en-US" sz="1400">
                <a:solidFill>
                  <a:srgbClr val="FF0000"/>
                </a:solidFill>
              </a:rPr>
              <a:t>likes(john, Whom).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Whom = mary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yes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1400"/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| ?- </a:t>
            </a:r>
            <a:r>
              <a:rPr lang="en-US" sz="1400">
                <a:solidFill>
                  <a:srgbClr val="FF0000"/>
                </a:solidFill>
              </a:rPr>
              <a:t>likes(john, george).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400"/>
              <a:t>No</a:t>
            </a:r>
          </a:p>
          <a:p>
            <a:pPr>
              <a:lnSpc>
                <a:spcPct val="80000"/>
              </a:lnSpc>
            </a:pPr>
            <a:endParaRPr lang="en-U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8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82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82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82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07875-1933-7746-94FB-D6CCD8B27BA7}" type="slidenum">
              <a:rPr lang="en-US" altLang="zh-CN"/>
              <a:pPr/>
              <a:t>5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Prolog program and query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In Prolog you define a set of facts and rules, then you can query based on your definitions;</a:t>
            </a:r>
          </a:p>
          <a:p>
            <a:r>
              <a:rPr lang="en-US" sz="2000"/>
              <a:t>The basic unit of your program is predicate;</a:t>
            </a:r>
          </a:p>
          <a:p>
            <a:r>
              <a:rPr lang="en-US" sz="2000"/>
              <a:t>A predicate consists of a name and a sequence of arguments</a:t>
            </a:r>
          </a:p>
          <a:p>
            <a:pPr lvl="1"/>
            <a:r>
              <a:rPr lang="en-US" sz="1800"/>
              <a:t>likes(john, mary). </a:t>
            </a:r>
          </a:p>
          <a:p>
            <a:pPr lvl="1"/>
            <a:r>
              <a:rPr lang="en-US" sz="1800"/>
              <a:t>“</a:t>
            </a:r>
            <a:r>
              <a:rPr lang="en-US" sz="1800">
                <a:latin typeface="Courier New" charset="0"/>
              </a:rPr>
              <a:t>likes</a:t>
            </a:r>
            <a:r>
              <a:rPr lang="en-US" sz="1800"/>
              <a:t>” is the predicate name, </a:t>
            </a:r>
            <a:r>
              <a:rPr lang="en-US" sz="1800">
                <a:latin typeface="Courier New" charset="0"/>
              </a:rPr>
              <a:t>john</a:t>
            </a:r>
            <a:r>
              <a:rPr lang="en-US" sz="1800"/>
              <a:t> and </a:t>
            </a:r>
            <a:r>
              <a:rPr lang="en-US" sz="1800">
                <a:latin typeface="Courier New" charset="0"/>
              </a:rPr>
              <a:t>mary</a:t>
            </a:r>
            <a:r>
              <a:rPr lang="en-US" sz="1800"/>
              <a:t> are two arguments of the predicate.</a:t>
            </a:r>
          </a:p>
          <a:p>
            <a:r>
              <a:rPr lang="en-US" sz="2000"/>
              <a:t>Once you enter this fact into the system, you can ask two types of questions:</a:t>
            </a:r>
          </a:p>
          <a:p>
            <a:pPr lvl="1"/>
            <a:r>
              <a:rPr lang="en-US" sz="1800"/>
              <a:t>true/false question: </a:t>
            </a:r>
            <a:r>
              <a:rPr lang="en-US" sz="1800">
                <a:latin typeface="Courier New" charset="0"/>
              </a:rPr>
              <a:t>?-like(john, mary).</a:t>
            </a:r>
            <a:r>
              <a:rPr lang="en-US" sz="1800"/>
              <a:t> does john like mary?</a:t>
            </a:r>
          </a:p>
          <a:p>
            <a:pPr lvl="1"/>
            <a:r>
              <a:rPr lang="en-US" sz="1800"/>
              <a:t>what question: </a:t>
            </a:r>
            <a:r>
              <a:rPr lang="en-US" sz="1800">
                <a:latin typeface="Courier New" charset="0"/>
              </a:rPr>
              <a:t>?-likes(john, X).</a:t>
            </a:r>
            <a:r>
              <a:rPr lang="en-US" sz="1800"/>
              <a:t> whom does john like? The X here is a variable.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470E1-DDBD-7642-9B50-5A86BCD29C21}" type="slidenum">
              <a:rPr lang="en-US" altLang="zh-CN"/>
              <a:pPr/>
              <a:t>6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Components of Prolog programs--facts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fact has the form </a:t>
            </a:r>
            <a:r>
              <a:rPr lang="en-US">
                <a:solidFill>
                  <a:srgbClr val="CC0000"/>
                </a:solidFill>
              </a:rPr>
              <a:t>p(t</a:t>
            </a:r>
            <a:r>
              <a:rPr lang="en-US" baseline="-20000">
                <a:solidFill>
                  <a:srgbClr val="CC0000"/>
                </a:solidFill>
              </a:rPr>
              <a:t>1</a:t>
            </a:r>
            <a:r>
              <a:rPr lang="en-US">
                <a:solidFill>
                  <a:srgbClr val="CC0000"/>
                </a:solidFill>
              </a:rPr>
              <a:t>,...,t</a:t>
            </a:r>
            <a:r>
              <a:rPr lang="en-US" baseline="-20000">
                <a:solidFill>
                  <a:srgbClr val="CC0000"/>
                </a:solidFill>
              </a:rPr>
              <a:t>n</a:t>
            </a:r>
            <a:r>
              <a:rPr lang="en-US">
                <a:solidFill>
                  <a:srgbClr val="CC0000"/>
                </a:solidFill>
              </a:rPr>
              <a:t>).</a:t>
            </a:r>
            <a:endParaRPr lang="en-US"/>
          </a:p>
          <a:p>
            <a:r>
              <a:rPr lang="en-US"/>
              <a:t>Examples:</a:t>
            </a:r>
          </a:p>
          <a:p>
            <a:pPr lvl="1">
              <a:buFont typeface="Arial" charset="0"/>
              <a:buNone/>
            </a:pPr>
            <a:r>
              <a:rPr lang="en-US">
                <a:latin typeface="Courier New" charset="0"/>
              </a:rPr>
              <a:t>likes(john, mary).</a:t>
            </a:r>
          </a:p>
          <a:p>
            <a:pPr lvl="1">
              <a:buFont typeface="Arial" charset="0"/>
              <a:buNone/>
            </a:pPr>
            <a:r>
              <a:rPr lang="en-US">
                <a:latin typeface="Courier New" charset="0"/>
              </a:rPr>
              <a:t>parent(adam, bill).</a:t>
            </a:r>
          </a:p>
          <a:p>
            <a:r>
              <a:rPr lang="en-US"/>
              <a:t>A fact is part of a program.</a:t>
            </a:r>
          </a:p>
          <a:p>
            <a:r>
              <a:rPr lang="en-US"/>
              <a:t>Syntactic conventions</a:t>
            </a:r>
          </a:p>
          <a:p>
            <a:pPr lvl="1"/>
            <a:r>
              <a:rPr lang="en-US"/>
              <a:t>It is case sensitive:</a:t>
            </a:r>
          </a:p>
          <a:p>
            <a:pPr lvl="2"/>
            <a:r>
              <a:rPr lang="en-US"/>
              <a:t>Predicate and atom names must begin with a lowercase letter; </a:t>
            </a:r>
          </a:p>
          <a:p>
            <a:pPr lvl="1"/>
            <a:r>
              <a:rPr lang="en-US"/>
              <a:t>Every statement end with a dot “.”.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905-5F0F-374D-B049-A2479CC27BDF}" type="slidenum">
              <a:rPr lang="en-US" altLang="zh-CN"/>
              <a:pPr/>
              <a:t>7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Facts with variables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Variables starts with uppercase letters.</a:t>
            </a:r>
          </a:p>
          <a:p>
            <a:pPr>
              <a:lnSpc>
                <a:spcPct val="90000"/>
              </a:lnSpc>
            </a:pPr>
            <a:r>
              <a:rPr lang="en-US" sz="2000"/>
              <a:t>Facts can have variables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>
                <a:latin typeface="Courier New" charset="0"/>
              </a:rPr>
              <a:t>likes(john, mary).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>
                <a:latin typeface="Courier New" charset="0"/>
              </a:rPr>
              <a:t>likes(dwight, X).</a:t>
            </a:r>
            <a:r>
              <a:rPr lang="en-US" sz="1800"/>
              <a:t> 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			% dwight likes anybody (or anything).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			% </a:t>
            </a:r>
            <a:r>
              <a:rPr lang="en-US" sz="1800">
                <a:sym typeface="Symbol" charset="2"/>
              </a:rPr>
              <a:t>X. </a:t>
            </a:r>
            <a:r>
              <a:rPr lang="en-US" sz="1800">
                <a:latin typeface="Courier New" charset="0"/>
              </a:rPr>
              <a:t>likes(dwight, X).</a:t>
            </a:r>
            <a:r>
              <a:rPr lang="en-US" sz="1800"/>
              <a:t> </a:t>
            </a:r>
            <a:endParaRPr lang="en-US" sz="180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| ?- </a:t>
            </a:r>
            <a:r>
              <a:rPr lang="en-US" sz="1800">
                <a:solidFill>
                  <a:srgbClr val="FF0000"/>
                </a:solidFill>
              </a:rPr>
              <a:t>likes(dwight, mary).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yes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| ?- </a:t>
            </a:r>
            <a:r>
              <a:rPr lang="en-US" sz="1800">
                <a:solidFill>
                  <a:srgbClr val="FF0000"/>
                </a:solidFill>
              </a:rPr>
              <a:t>likes(dwight, john).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yes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| ?- </a:t>
            </a:r>
            <a:r>
              <a:rPr lang="en-US" sz="1800">
                <a:solidFill>
                  <a:srgbClr val="FF0000"/>
                </a:solidFill>
              </a:rPr>
              <a:t>likes(dwight, a).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/>
              <a:t>yes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E08CC-6CB9-0B48-BCF2-C78C89008A4F}" type="slidenum">
              <a:rPr lang="en-US" altLang="zh-CN"/>
              <a:pPr/>
              <a:t>8</a:t>
            </a:fld>
            <a:r>
              <a:rPr lang="en-US" altLang="zh-CN"/>
              <a:t> </a:t>
            </a:r>
            <a:endParaRPr 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Rules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The second type of statements is the rule.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/>
              <a:t>likes(john, X):-likes(mary, X).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The symbol “:-” means “if”.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This rules means that if mary likes X, then john also likes X.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Rules make use of variables.  </a:t>
            </a:r>
            <a:r>
              <a:rPr lang="en-US" sz="1600">
                <a:sym typeface="Symbol" charset="2"/>
              </a:rPr>
              <a:t>X. (</a:t>
            </a:r>
            <a:r>
              <a:rPr lang="en-US" sz="1600">
                <a:latin typeface="Courier New" charset="0"/>
              </a:rPr>
              <a:t>likes(mary, X)</a:t>
            </a:r>
            <a:r>
              <a:rPr lang="en-US" sz="1600">
                <a:latin typeface="Courier New" charset="0"/>
                <a:sym typeface="Wingdings" charset="2"/>
              </a:rPr>
              <a:t>likes(john, X))</a:t>
            </a:r>
            <a:r>
              <a:rPr lang="en-US" sz="1600">
                <a:latin typeface="Courier New" charset="0"/>
              </a:rPr>
              <a:t>.</a:t>
            </a:r>
            <a:r>
              <a:rPr lang="en-US" sz="1600"/>
              <a:t> </a:t>
            </a:r>
          </a:p>
          <a:p>
            <a:pPr>
              <a:lnSpc>
                <a:spcPct val="80000"/>
              </a:lnSpc>
            </a:pPr>
            <a:r>
              <a:rPr lang="en-US" sz="1800"/>
              <a:t>Running example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/>
              <a:t>likes(john, mary).  likes(dwight, X).   likes(mary, sue).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600"/>
              <a:t>likes(john, X):-likes(mary, X).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| ?- </a:t>
            </a:r>
            <a:r>
              <a:rPr lang="en-US" sz="1600">
                <a:solidFill>
                  <a:srgbClr val="FF0000"/>
                </a:solidFill>
              </a:rPr>
              <a:t>likes(john, X).</a:t>
            </a:r>
            <a:r>
              <a:rPr lang="en-US" sz="1600"/>
              <a:t> 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X = mary ? </a:t>
            </a:r>
            <a:r>
              <a:rPr lang="en-US" sz="1600" b="1">
                <a:solidFill>
                  <a:srgbClr val="FF0000"/>
                </a:solidFill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X = sue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yes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| ?- 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Prolog will give you one answer for X;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If you hit return it will stop looking for more answers;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If you type “;”, it will look for another answer;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ea typeface="宋体" charset="-122"/>
                <a:cs typeface="宋体" charset="-122"/>
              </a:rPr>
              <a:t>Prolog marks the database where it finds answers in order to start looking again. </a:t>
            </a:r>
            <a:endParaRPr lang="en-US" sz="1800">
              <a:ea typeface="宋体" charset="-122"/>
              <a:cs typeface="宋体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714D6-01E2-CB4A-A66D-A7490258738E}" type="slidenum">
              <a:rPr lang="en-US" altLang="zh-CN"/>
              <a:pPr/>
              <a:t>9</a:t>
            </a:fld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Rule: clause body can have multiple predicates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90600"/>
            <a:ext cx="7543800" cy="5334000"/>
          </a:xfrm>
        </p:spPr>
        <p:txBody>
          <a:bodyPr/>
          <a:lstStyle/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/>
              <a:t>father(X,Y) :- parent(X,Y), male(X).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antecedent and consequent are in reverse order to that normally found in logic: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/>
              <a:t>  parent(X,Y) ∧ male(X) </a:t>
            </a:r>
            <a:r>
              <a:rPr lang="en-US" sz="1800" dirty="0">
                <a:sym typeface="Wingdings" charset="2"/>
              </a:rPr>
              <a:t></a:t>
            </a:r>
            <a:r>
              <a:rPr lang="en-US" sz="1800" dirty="0"/>
              <a:t>father(X,Y)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consequent is written first and called the head of the rule;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antecedent is called the body;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Conjunction (and) is written as ",“.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/>
              <a:t>parent(bill, </a:t>
            </a:r>
            <a:r>
              <a:rPr lang="en-US" sz="1800" dirty="0" err="1"/>
              <a:t>dwight</a:t>
            </a:r>
            <a:r>
              <a:rPr lang="en-US" sz="1800" dirty="0"/>
              <a:t>).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/>
              <a:t>male(bill).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/>
              <a:t>father(X,Y):-parent(X,Y), male(X).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/>
              <a:t>| ?- </a:t>
            </a:r>
            <a:r>
              <a:rPr lang="en-US" sz="1800" dirty="0">
                <a:solidFill>
                  <a:srgbClr val="FF0000"/>
                </a:solidFill>
              </a:rPr>
              <a:t>father(bill, X).</a:t>
            </a:r>
            <a:r>
              <a:rPr lang="en-US" sz="1800" dirty="0"/>
              <a:t> 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dirty="0"/>
              <a:t>X = </a:t>
            </a:r>
            <a:r>
              <a:rPr lang="en-US" sz="1800" dirty="0" err="1"/>
              <a:t>dwight</a:t>
            </a: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</p:txBody>
      </p:sp>
      <p:graphicFrame>
        <p:nvGraphicFramePr>
          <p:cNvPr id="451588" name="Rectangle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281896358"/>
              </p:ext>
            </p:extLst>
          </p:nvPr>
        </p:nvGraphicFramePr>
        <p:xfrm>
          <a:off x="4876800" y="4221163"/>
          <a:ext cx="37719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95" name="Equation" r:id="rId4" imgW="1524000" imgH="622300" progId="Equation.3">
                  <p:embed/>
                </p:oleObj>
              </mc:Choice>
              <mc:Fallback>
                <p:oleObj name="Equation" r:id="rId4" imgW="1524000" imgH="622300" progId="Equation.3">
                  <p:embed/>
                  <p:pic>
                    <p:nvPicPr>
                      <p:cNvPr id="0" name="Rectangle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221163"/>
                        <a:ext cx="3771900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IMODE__TAG" val="False"/>
</p:tagLst>
</file>

<file path=ppt/theme/theme1.xml><?xml version="1.0" encoding="utf-8"?>
<a:theme xmlns:a="http://schemas.openxmlformats.org/drawingml/2006/main" name="569ImplSubprogs">
  <a:themeElements>
    <a:clrScheme name="">
      <a:dk1>
        <a:srgbClr val="000000"/>
      </a:dk1>
      <a:lt1>
        <a:srgbClr val="FFFFFF"/>
      </a:lt1>
      <a:dk2>
        <a:srgbClr val="661414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569ImplSubprog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569ImplSubprog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69ImplSubprog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ImplSubprog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440CourseOverview</Template>
  <TotalTime>52783</TotalTime>
  <Words>4405</Words>
  <Application>Microsoft Macintosh PowerPoint</Application>
  <PresentationFormat>On-screen Show (4:3)</PresentationFormat>
  <Paragraphs>590</Paragraphs>
  <Slides>36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569ImplSubprogs</vt:lpstr>
      <vt:lpstr>Microsoft Equation</vt:lpstr>
      <vt:lpstr>Equation</vt:lpstr>
      <vt:lpstr>Bitmap Image</vt:lpstr>
      <vt:lpstr>prolog :-in(2019).</vt:lpstr>
      <vt:lpstr>Prolog</vt:lpstr>
      <vt:lpstr>Prolog is a declarative programming language</vt:lpstr>
      <vt:lpstr>Run Prolog</vt:lpstr>
      <vt:lpstr>Prolog program and query</vt:lpstr>
      <vt:lpstr>Components of Prolog programs--facts</vt:lpstr>
      <vt:lpstr>Facts with variables</vt:lpstr>
      <vt:lpstr>Rules</vt:lpstr>
      <vt:lpstr>Rule: clause body can have multiple predicates</vt:lpstr>
      <vt:lpstr>General form of a rule (Horn Clause)</vt:lpstr>
      <vt:lpstr>Evaluation--unification</vt:lpstr>
      <vt:lpstr>Evaluation—backward chaining</vt:lpstr>
      <vt:lpstr>Recursive rules</vt:lpstr>
      <vt:lpstr>Evaluation: infinite loop</vt:lpstr>
      <vt:lpstr>PowerPoint Presentation</vt:lpstr>
      <vt:lpstr>Evaluation: depth first search</vt:lpstr>
      <vt:lpstr>Evaluation: backtracking search </vt:lpstr>
      <vt:lpstr>PowerPoint Presentation</vt:lpstr>
      <vt:lpstr>Review</vt:lpstr>
      <vt:lpstr>Datalog and Prolog</vt:lpstr>
      <vt:lpstr>PowerPoint Presentation</vt:lpstr>
      <vt:lpstr>PowerPoint Presentation</vt:lpstr>
      <vt:lpstr>List</vt:lpstr>
      <vt:lpstr>Decompose a list</vt:lpstr>
      <vt:lpstr>List processing (append)</vt:lpstr>
      <vt:lpstr> Run the program backwards</vt:lpstr>
      <vt:lpstr>List processing--length</vt:lpstr>
      <vt:lpstr>List processing: member</vt:lpstr>
      <vt:lpstr>PowerPoint Presentation</vt:lpstr>
      <vt:lpstr>Example: test subset relationship </vt:lpstr>
      <vt:lpstr>Example: nth element</vt:lpstr>
      <vt:lpstr>Example: what are the changes for a dollar?</vt:lpstr>
      <vt:lpstr>Insertion sort</vt:lpstr>
      <vt:lpstr>A more declarative sort program</vt:lpstr>
      <vt:lpstr>Summary of Prolog Programs</vt:lpstr>
      <vt:lpstr>Questions? </vt:lpstr>
    </vt:vector>
  </TitlesOfParts>
  <Company>windsor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440</dc:title>
  <dc:creator>jianguo</dc:creator>
  <cp:lastModifiedBy>Jianguo Lu</cp:lastModifiedBy>
  <cp:revision>479</cp:revision>
  <cp:lastPrinted>2016-09-16T01:22:45Z</cp:lastPrinted>
  <dcterms:created xsi:type="dcterms:W3CDTF">2014-10-07T16:11:57Z</dcterms:created>
  <dcterms:modified xsi:type="dcterms:W3CDTF">2019-10-09T13:35:07Z</dcterms:modified>
</cp:coreProperties>
</file>