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Default Extension="pict" ContentType="image/pict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34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50" r:id="rId1"/>
  </p:sldMasterIdLst>
  <p:notesMasterIdLst>
    <p:notesMasterId r:id="rId37"/>
  </p:notesMasterIdLst>
  <p:handoutMasterIdLst>
    <p:handoutMasterId r:id="rId38"/>
  </p:handoutMasterIdLst>
  <p:sldIdLst>
    <p:sldId id="256" r:id="rId2"/>
    <p:sldId id="315" r:id="rId3"/>
    <p:sldId id="316" r:id="rId4"/>
    <p:sldId id="323" r:id="rId5"/>
    <p:sldId id="347" r:id="rId6"/>
    <p:sldId id="351" r:id="rId7"/>
    <p:sldId id="352" r:id="rId8"/>
    <p:sldId id="365" r:id="rId9"/>
    <p:sldId id="353" r:id="rId10"/>
    <p:sldId id="354" r:id="rId11"/>
    <p:sldId id="369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63" r:id="rId21"/>
    <p:sldId id="326" r:id="rId22"/>
    <p:sldId id="332" r:id="rId23"/>
    <p:sldId id="333" r:id="rId24"/>
    <p:sldId id="327" r:id="rId25"/>
    <p:sldId id="341" r:id="rId26"/>
    <p:sldId id="366" r:id="rId27"/>
    <p:sldId id="370" r:id="rId28"/>
    <p:sldId id="367" r:id="rId29"/>
    <p:sldId id="348" r:id="rId30"/>
    <p:sldId id="349" r:id="rId31"/>
    <p:sldId id="350" r:id="rId32"/>
    <p:sldId id="346" r:id="rId33"/>
    <p:sldId id="343" r:id="rId34"/>
    <p:sldId id="344" r:id="rId35"/>
    <p:sldId id="345" r:id="rId36"/>
  </p:sldIdLst>
  <p:sldSz cx="9144000" cy="6858000" type="screen4x3"/>
  <p:notesSz cx="6991350" cy="92821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3054B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44" autoAdjust="0"/>
    <p:restoredTop sz="94700" autoAdjust="0"/>
  </p:normalViewPr>
  <p:slideViewPr>
    <p:cSldViewPr>
      <p:cViewPr varScale="1">
        <p:scale>
          <a:sx n="89" d="100"/>
          <a:sy n="89" d="100"/>
        </p:scale>
        <p:origin x="-64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630"/>
    </p:cViewPr>
  </p:sorterViewPr>
  <p:notesViewPr>
    <p:cSldViewPr>
      <p:cViewPr varScale="1">
        <p:scale>
          <a:sx n="59" d="100"/>
          <a:sy n="59" d="100"/>
        </p:scale>
        <p:origin x="-1146" y="-96"/>
      </p:cViewPr>
      <p:guideLst>
        <p:guide orient="horz" pos="2923"/>
        <p:guide pos="220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ict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ict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ict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ict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ict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ict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ict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</a:defRPr>
            </a:lvl1pPr>
          </a:lstStyle>
          <a:p>
            <a:fld id="{127E9AF6-8901-F54B-9487-8D3AA6F32C5F}" type="datetime1">
              <a:rPr lang="en-US"/>
              <a:pPr/>
              <a:t>10/31/12</a:t>
            </a:fld>
            <a:endParaRPr lang="en-US"/>
          </a:p>
        </p:txBody>
      </p:sp>
      <p:sp>
        <p:nvSpPr>
          <p:cNvPr id="339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39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</a:defRPr>
            </a:lvl1pPr>
          </a:lstStyle>
          <a:p>
            <a:fld id="{C35758D0-3D7B-CA40-BDF6-ACFD4E88225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63AB1866-8BB2-7F4E-96F4-B7E931FFF4E0}" type="datetime1">
              <a:rPr lang="en-US"/>
              <a:pPr/>
              <a:t>10/31/12</a:t>
            </a:fld>
            <a:endParaRPr lang="en-US"/>
          </a:p>
        </p:txBody>
      </p:sp>
      <p:sp>
        <p:nvSpPr>
          <p:cNvPr id="340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40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0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40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5DA8EE67-136D-0746-B725-812052DDCDB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168C6F9-E0E9-4A47-855C-B5AEFF91DFB9}" type="datetime1">
              <a:rPr lang="en-US"/>
              <a:pPr/>
              <a:t>10/31/12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F690A2-4A40-054F-B246-AF61756838F3}" type="slidenum">
              <a:rPr lang="en-US"/>
              <a:pPr/>
              <a:t>1</a:t>
            </a:fld>
            <a:endParaRPr lang="en-US"/>
          </a:p>
        </p:txBody>
      </p:sp>
      <p:sp>
        <p:nvSpPr>
          <p:cNvPr id="71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D255A7A-9F5A-2B4B-94B1-982C3D90E8FC}" type="datetime1">
              <a:rPr lang="en-US"/>
              <a:pPr/>
              <a:t>10/31/12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1C1974-09FB-6A41-A24F-B5580F753339}" type="slidenum">
              <a:rPr lang="en-US"/>
              <a:pPr/>
              <a:t>22</a:t>
            </a:fld>
            <a:endParaRPr lang="en-US"/>
          </a:p>
        </p:txBody>
      </p:sp>
      <p:sp>
        <p:nvSpPr>
          <p:cNvPr id="76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38675" cy="3479800"/>
          </a:xfrm>
          <a:ln/>
        </p:spPr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8488"/>
            <a:ext cx="5127625" cy="417671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3E4FA9B-9D4B-5B46-9B68-4B5EED380FD7}" type="datetime1">
              <a:rPr lang="en-US"/>
              <a:pPr/>
              <a:t>10/31/12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78DE4D-D5B6-4B45-A4A2-76FBBFB374E2}" type="slidenum">
              <a:rPr lang="en-US"/>
              <a:pPr/>
              <a:t>23</a:t>
            </a:fld>
            <a:endParaRPr lang="en-US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38675" cy="3479800"/>
          </a:xfrm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8488"/>
            <a:ext cx="5127625" cy="417671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1652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6E209E9-2645-5643-A129-7A1B95D1B603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0F6D760-1852-8C47-8721-C9CAB4A07AE3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76450" cy="5943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076950" cy="59436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53B5B2-4E52-8443-98D2-26E085266510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AB675F9-698C-1A4A-858F-AA47EFE38630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E21AB67-CA25-9D45-A5E3-CDB0144B6591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90600"/>
            <a:ext cx="3962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990600"/>
            <a:ext cx="3962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6C9E8A3-0B56-6640-A5B1-DE536BD18CF2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6732DEC-57BA-0B4C-962D-A89336E43FB2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C3683FE-BFD9-694E-9691-469590C414E1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5B621EE-26DF-D247-BA78-FCFED9C112C9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031F682-3C29-9B4E-BF8F-A838F5446519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1FB6A74-6C76-234D-911C-1C8006C823B6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90600"/>
            <a:ext cx="8077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Fourth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106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latin typeface="Calibri"/>
                <a:ea typeface="宋体" charset="-122"/>
                <a:cs typeface="Calibri"/>
              </a:defRPr>
            </a:lvl1pPr>
          </a:lstStyle>
          <a:p>
            <a:fld id="{A2B12C4E-D7BC-C14A-B93D-223A6D02F2BC}" type="slidenum">
              <a:rPr lang="en-US" altLang="zh-CN" smtClean="0"/>
              <a:pPr/>
              <a:t>‹#›</a:t>
            </a:fld>
            <a:r>
              <a:rPr lang="en-US" altLang="zh-CN" smtClean="0"/>
              <a:t> 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Calibri"/>
          <a:ea typeface="+mj-ea"/>
          <a:cs typeface="Calibri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Arial" charset="0"/>
        </a:defRPr>
      </a:lvl9pPr>
    </p:titleStyle>
    <p:bodyStyle>
      <a:lvl1pPr marL="236538" indent="-236538" algn="l" rtl="0" fontAlgn="base">
        <a:spcBef>
          <a:spcPct val="70000"/>
        </a:spcBef>
        <a:spcAft>
          <a:spcPct val="0"/>
        </a:spcAft>
        <a:buSzPct val="115000"/>
        <a:buChar char="•"/>
        <a:defRPr sz="2400">
          <a:solidFill>
            <a:srgbClr val="663300"/>
          </a:solidFill>
          <a:latin typeface="Calibri"/>
          <a:ea typeface="+mn-ea"/>
          <a:cs typeface="Calibri"/>
        </a:defRPr>
      </a:lvl1pPr>
      <a:lvl2pPr marL="633413" indent="-188913" algn="l" rtl="0" fontAlgn="base">
        <a:spcBef>
          <a:spcPct val="4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025525" indent="-214313" algn="l" rtl="0" fontAlgn="base">
        <a:spcBef>
          <a:spcPct val="30000"/>
        </a:spcBef>
        <a:spcAft>
          <a:spcPct val="0"/>
        </a:spcAft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476375" indent="-228600" algn="l" rtl="0" fontAlgn="base">
        <a:spcBef>
          <a:spcPct val="3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57400" indent="-228600" algn="l" rtl="0" fontAlgn="base">
        <a:spcBef>
          <a:spcPct val="3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3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3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3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3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Macintosh%20HD:440:440Midterm_2011.doc!OLE_LINK4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Macintosh%20HD:440:440Midterm_2011.doc!OLE_LINK6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Macintosh%20HD:440:440Midterm_2011.doc!OLE_LINK7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oleObject" Target="Macintosh%20HD:440:440Midterm_2011.doc!OLE_LINK8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oleObject" Target="Macintosh%20HD:440:440Midterm_2011.doc!OLE_LINK9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oleObject" Target="Macintosh%20HD:440:440Midterm_2011.doc!OLE_LINK10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oleObject" Target="Macintosh%20HD:440:440Midterm_2011.doc!OLE_LINK11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oleObject" Target="Macintosh%20HD:440:440Midterm_2011.doc!OLE_LINK14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Relationship Id="rId3" Type="http://schemas.openxmlformats.org/officeDocument/2006/relationships/oleObject" Target="Macintosh%20HD:440:440Midterm_2011.doc!OLE_LINK1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Relationship Id="rId3" Type="http://schemas.openxmlformats.org/officeDocument/2006/relationships/oleObject" Target="Macintosh%20HD:440:440Midterm_2011.doc!OLE_LINK16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Macintosh%20HD:440:440Midterm_2011.doc!OLE_LINK13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Macintosh%20HD:440:440Midterm_2011.doc!OLE_LINK2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Macintosh%20HD:440:440Midterm_2011.doc!OLE_LINK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6B8A2087-C4E8-7A4C-86CC-62E0D327FFC0}" type="slidenum">
              <a:rPr lang="en-US" altLang="zh-CN"/>
              <a:pPr/>
              <a:t>1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440 Midterm </a:t>
            </a:r>
            <a:r>
              <a:rPr lang="en-US" dirty="0" smtClean="0"/>
              <a:t>2012 </a:t>
            </a:r>
            <a:r>
              <a:rPr lang="en-US" dirty="0"/>
              <a:t>fall</a:t>
            </a:r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648200"/>
            <a:ext cx="8001000" cy="914400"/>
          </a:xfrm>
        </p:spPr>
        <p:txBody>
          <a:bodyPr/>
          <a:lstStyle/>
          <a:p>
            <a:r>
              <a:rPr lang="en-US" dirty="0" smtClean="0"/>
              <a:t>Answer: </a:t>
            </a:r>
            <a:r>
              <a:rPr lang="en-US" dirty="0" err="1" smtClean="0"/>
              <a:t>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675F9-698C-1A4A-858F-AA47EFE38630}" type="slidenum">
              <a:rPr lang="en-US" altLang="zh-CN" smtClean="0"/>
              <a:pPr/>
              <a:t>10</a:t>
            </a:fld>
            <a:r>
              <a:rPr lang="en-US" altLang="zh-CN" smtClean="0"/>
              <a:t> </a:t>
            </a:r>
            <a:endParaRPr lang="en-US"/>
          </a:p>
        </p:txBody>
      </p:sp>
      <p:graphicFrame>
        <p:nvGraphicFramePr>
          <p:cNvPr id="798722" name="Object 2"/>
          <p:cNvGraphicFramePr>
            <a:graphicFrameLocks noChangeAspect="1"/>
          </p:cNvGraphicFramePr>
          <p:nvPr/>
        </p:nvGraphicFramePr>
        <p:xfrm>
          <a:off x="533399" y="304800"/>
          <a:ext cx="8611061" cy="2819400"/>
        </p:xfrm>
        <a:graphic>
          <a:graphicData uri="http://schemas.openxmlformats.org/presentationml/2006/ole">
            <p:oleObj spid="_x0000_s798722" name="Document" r:id="rId3" imgW="6438900" imgH="2108200" progId="Word.Document.8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90600"/>
            <a:ext cx="7848600" cy="4038600"/>
          </a:xfrm>
        </p:spPr>
        <p:txBody>
          <a:bodyPr/>
          <a:lstStyle/>
          <a:p>
            <a:pPr lvl="0"/>
            <a:r>
              <a:rPr lang="en-US" dirty="0" smtClean="0"/>
              <a:t>(2 points) Write the result of running the following program:</a:t>
            </a:r>
          </a:p>
          <a:p>
            <a:r>
              <a:rPr lang="en-US" dirty="0" smtClean="0"/>
              <a:t>(reduce </a:t>
            </a:r>
            <a:r>
              <a:rPr lang="en-US" dirty="0" err="1" smtClean="0"/>
              <a:t>concat</a:t>
            </a:r>
            <a:r>
              <a:rPr lang="en-US" dirty="0" smtClean="0"/>
              <a:t> '( ) '((1 2 3) (4 5) (6 7 8)))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9E8A3-0B56-6640-A5B1-DE536BD18CF2}" type="slidenum">
              <a:rPr lang="en-US" altLang="zh-CN" smtClean="0"/>
              <a:pPr/>
              <a:t>11</a:t>
            </a:fld>
            <a:r>
              <a:rPr lang="en-US" altLang="zh-CN" smtClean="0"/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800600"/>
            <a:ext cx="8001000" cy="1447800"/>
          </a:xfrm>
        </p:spPr>
        <p:txBody>
          <a:bodyPr/>
          <a:lstStyle/>
          <a:p>
            <a:r>
              <a:rPr lang="en-US" dirty="0" smtClean="0"/>
              <a:t>Answer: </a:t>
            </a:r>
            <a:r>
              <a:rPr lang="en-US" dirty="0" err="1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675F9-698C-1A4A-858F-AA47EFE38630}" type="slidenum">
              <a:rPr lang="en-US" altLang="zh-CN" smtClean="0"/>
              <a:pPr/>
              <a:t>12</a:t>
            </a:fld>
            <a:r>
              <a:rPr lang="en-US" altLang="zh-CN" smtClean="0"/>
              <a:t> </a:t>
            </a:r>
            <a:endParaRPr lang="en-US"/>
          </a:p>
        </p:txBody>
      </p:sp>
      <p:graphicFrame>
        <p:nvGraphicFramePr>
          <p:cNvPr id="799748" name="Object 4"/>
          <p:cNvGraphicFramePr>
            <a:graphicFrameLocks noChangeAspect="1"/>
          </p:cNvGraphicFramePr>
          <p:nvPr/>
        </p:nvGraphicFramePr>
        <p:xfrm>
          <a:off x="304800" y="304799"/>
          <a:ext cx="10287000" cy="3657601"/>
        </p:xfrm>
        <a:graphic>
          <a:graphicData uri="http://schemas.openxmlformats.org/presentationml/2006/ole">
            <p:oleObj spid="_x0000_s799748" name="Document" r:id="rId3" imgW="6438900" imgH="1625600" progId="Word.Document.8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886200"/>
            <a:ext cx="8153400" cy="2362200"/>
          </a:xfrm>
        </p:spPr>
        <p:txBody>
          <a:bodyPr/>
          <a:lstStyle/>
          <a:p>
            <a:r>
              <a:rPr lang="en-US" dirty="0" smtClean="0"/>
              <a:t>Answer: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675F9-698C-1A4A-858F-AA47EFE38630}" type="slidenum">
              <a:rPr lang="en-US" altLang="zh-CN" smtClean="0"/>
              <a:pPr/>
              <a:t>13</a:t>
            </a:fld>
            <a:r>
              <a:rPr lang="en-US" altLang="zh-CN" smtClean="0"/>
              <a:t> </a:t>
            </a:r>
            <a:endParaRPr lang="en-US"/>
          </a:p>
        </p:txBody>
      </p:sp>
      <p:graphicFrame>
        <p:nvGraphicFramePr>
          <p:cNvPr id="800770" name="Object 2"/>
          <p:cNvGraphicFramePr>
            <a:graphicFrameLocks noChangeAspect="1"/>
          </p:cNvGraphicFramePr>
          <p:nvPr/>
        </p:nvGraphicFramePr>
        <p:xfrm>
          <a:off x="457200" y="304800"/>
          <a:ext cx="8297106" cy="2438400"/>
        </p:xfrm>
        <a:graphic>
          <a:graphicData uri="http://schemas.openxmlformats.org/presentationml/2006/ole">
            <p:oleObj spid="_x0000_s800770" name="Document" r:id="rId3" imgW="6438900" imgH="1892300" progId="Word.Document.8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657600"/>
            <a:ext cx="7924800" cy="2590800"/>
          </a:xfrm>
        </p:spPr>
        <p:txBody>
          <a:bodyPr/>
          <a:lstStyle/>
          <a:p>
            <a:r>
              <a:rPr lang="en-US" dirty="0" smtClean="0"/>
              <a:t>Answer: </a:t>
            </a:r>
            <a:r>
              <a:rPr lang="en-US" dirty="0" err="1" smtClean="0"/>
              <a:t>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675F9-698C-1A4A-858F-AA47EFE38630}" type="slidenum">
              <a:rPr lang="en-US" altLang="zh-CN" smtClean="0"/>
              <a:pPr/>
              <a:t>14</a:t>
            </a:fld>
            <a:r>
              <a:rPr lang="en-US" altLang="zh-CN" smtClean="0"/>
              <a:t> </a:t>
            </a:r>
            <a:endParaRPr lang="en-US"/>
          </a:p>
        </p:txBody>
      </p:sp>
      <p:graphicFrame>
        <p:nvGraphicFramePr>
          <p:cNvPr id="801794" name="Object 2"/>
          <p:cNvGraphicFramePr>
            <a:graphicFrameLocks noChangeAspect="1"/>
          </p:cNvGraphicFramePr>
          <p:nvPr/>
        </p:nvGraphicFramePr>
        <p:xfrm>
          <a:off x="685800" y="457200"/>
          <a:ext cx="8297106" cy="2438400"/>
        </p:xfrm>
        <a:graphic>
          <a:graphicData uri="http://schemas.openxmlformats.org/presentationml/2006/ole">
            <p:oleObj spid="_x0000_s801794" name="Document" r:id="rId3" imgW="6438900" imgH="1892300" progId="Word.Document.8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7848600" cy="2667000"/>
          </a:xfrm>
        </p:spPr>
        <p:txBody>
          <a:bodyPr/>
          <a:lstStyle/>
          <a:p>
            <a:r>
              <a:rPr lang="en-US" dirty="0" smtClean="0"/>
              <a:t>Answer: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675F9-698C-1A4A-858F-AA47EFE38630}" type="slidenum">
              <a:rPr lang="en-US" altLang="zh-CN" smtClean="0"/>
              <a:pPr/>
              <a:t>15</a:t>
            </a:fld>
            <a:r>
              <a:rPr lang="en-US" altLang="zh-CN" smtClean="0"/>
              <a:t> </a:t>
            </a:r>
            <a:endParaRPr lang="en-US"/>
          </a:p>
        </p:txBody>
      </p:sp>
      <p:graphicFrame>
        <p:nvGraphicFramePr>
          <p:cNvPr id="802818" name="Object 2"/>
          <p:cNvGraphicFramePr>
            <a:graphicFrameLocks noChangeAspect="1"/>
          </p:cNvGraphicFramePr>
          <p:nvPr/>
        </p:nvGraphicFramePr>
        <p:xfrm>
          <a:off x="457199" y="457200"/>
          <a:ext cx="10889952" cy="3200400"/>
        </p:xfrm>
        <a:graphic>
          <a:graphicData uri="http://schemas.openxmlformats.org/presentationml/2006/ole">
            <p:oleObj spid="_x0000_s802818" name="Document" r:id="rId3" imgW="6438900" imgH="1892300" progId="Word.Document.8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733800"/>
            <a:ext cx="7924800" cy="3124200"/>
          </a:xfrm>
        </p:spPr>
        <p:txBody>
          <a:bodyPr/>
          <a:lstStyle/>
          <a:p>
            <a:r>
              <a:rPr lang="en-US" dirty="0" smtClean="0"/>
              <a:t>Answer: </a:t>
            </a:r>
            <a:r>
              <a:rPr lang="en-US" dirty="0" err="1" smtClean="0"/>
              <a:t>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675F9-698C-1A4A-858F-AA47EFE38630}" type="slidenum">
              <a:rPr lang="en-US" altLang="zh-CN" smtClean="0"/>
              <a:pPr/>
              <a:t>16</a:t>
            </a:fld>
            <a:r>
              <a:rPr lang="en-US" altLang="zh-CN" smtClean="0"/>
              <a:t> </a:t>
            </a:r>
            <a:endParaRPr lang="en-US"/>
          </a:p>
        </p:txBody>
      </p:sp>
      <p:graphicFrame>
        <p:nvGraphicFramePr>
          <p:cNvPr id="803842" name="Object 2"/>
          <p:cNvGraphicFramePr>
            <a:graphicFrameLocks noChangeAspect="1"/>
          </p:cNvGraphicFramePr>
          <p:nvPr/>
        </p:nvGraphicFramePr>
        <p:xfrm>
          <a:off x="533400" y="457200"/>
          <a:ext cx="10889952" cy="3200400"/>
        </p:xfrm>
        <a:graphic>
          <a:graphicData uri="http://schemas.openxmlformats.org/presentationml/2006/ole">
            <p:oleObj spid="_x0000_s803842" name="Document" r:id="rId3" imgW="6438900" imgH="1892300" progId="Word.Document.8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886200"/>
            <a:ext cx="8001000" cy="2362200"/>
          </a:xfrm>
        </p:spPr>
        <p:txBody>
          <a:bodyPr/>
          <a:lstStyle/>
          <a:p>
            <a:r>
              <a:rPr lang="en-US" dirty="0" err="1" smtClean="0"/>
              <a:t>Answer:b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675F9-698C-1A4A-858F-AA47EFE38630}" type="slidenum">
              <a:rPr lang="en-US" altLang="zh-CN" smtClean="0"/>
              <a:pPr/>
              <a:t>17</a:t>
            </a:fld>
            <a:r>
              <a:rPr lang="en-US" altLang="zh-CN" smtClean="0"/>
              <a:t> </a:t>
            </a:r>
            <a:endParaRPr lang="en-US"/>
          </a:p>
        </p:txBody>
      </p:sp>
      <p:graphicFrame>
        <p:nvGraphicFramePr>
          <p:cNvPr id="804866" name="Object 2"/>
          <p:cNvGraphicFramePr>
            <a:graphicFrameLocks noChangeAspect="1"/>
          </p:cNvGraphicFramePr>
          <p:nvPr/>
        </p:nvGraphicFramePr>
        <p:xfrm>
          <a:off x="304800" y="228600"/>
          <a:ext cx="8297106" cy="2438400"/>
        </p:xfrm>
        <a:graphic>
          <a:graphicData uri="http://schemas.openxmlformats.org/presentationml/2006/ole">
            <p:oleObj spid="_x0000_s804866" name="Document" r:id="rId3" imgW="6438900" imgH="1892300" progId="Word.Document.8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648200"/>
            <a:ext cx="7848600" cy="1600200"/>
          </a:xfrm>
        </p:spPr>
        <p:txBody>
          <a:bodyPr/>
          <a:lstStyle/>
          <a:p>
            <a:r>
              <a:rPr lang="en-US" dirty="0" smtClean="0"/>
              <a:t>Answer: </a:t>
            </a:r>
            <a:r>
              <a:rPr lang="en-US" dirty="0" err="1" smtClean="0"/>
              <a:t>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675F9-698C-1A4A-858F-AA47EFE38630}" type="slidenum">
              <a:rPr lang="en-US" altLang="zh-CN" smtClean="0"/>
              <a:pPr/>
              <a:t>18</a:t>
            </a:fld>
            <a:r>
              <a:rPr lang="en-US" altLang="zh-CN" smtClean="0"/>
              <a:t> </a:t>
            </a:r>
            <a:endParaRPr lang="en-US"/>
          </a:p>
        </p:txBody>
      </p:sp>
      <p:graphicFrame>
        <p:nvGraphicFramePr>
          <p:cNvPr id="805890" name="Object 2"/>
          <p:cNvGraphicFramePr>
            <a:graphicFrameLocks noChangeAspect="1"/>
          </p:cNvGraphicFramePr>
          <p:nvPr/>
        </p:nvGraphicFramePr>
        <p:xfrm>
          <a:off x="533400" y="381000"/>
          <a:ext cx="10865644" cy="2743200"/>
        </p:xfrm>
        <a:graphic>
          <a:graphicData uri="http://schemas.openxmlformats.org/presentationml/2006/ole">
            <p:oleObj spid="_x0000_s805890" name="Document" r:id="rId3" imgW="6438900" imgH="1625600" progId="Word.Document.8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675F9-698C-1A4A-858F-AA47EFE38630}" type="slidenum">
              <a:rPr lang="en-US" altLang="zh-CN" smtClean="0"/>
              <a:pPr/>
              <a:t>19</a:t>
            </a:fld>
            <a:r>
              <a:rPr lang="en-US" altLang="zh-CN" smtClean="0"/>
              <a:t> </a:t>
            </a:r>
            <a:endParaRPr lang="en-US"/>
          </a:p>
        </p:txBody>
      </p:sp>
      <p:graphicFrame>
        <p:nvGraphicFramePr>
          <p:cNvPr id="806914" name="Object 2"/>
          <p:cNvGraphicFramePr>
            <a:graphicFrameLocks noChangeAspect="1"/>
          </p:cNvGraphicFramePr>
          <p:nvPr/>
        </p:nvGraphicFramePr>
        <p:xfrm>
          <a:off x="609600" y="533400"/>
          <a:ext cx="12274153" cy="3098800"/>
        </p:xfrm>
        <a:graphic>
          <a:graphicData uri="http://schemas.openxmlformats.org/presentationml/2006/ole">
            <p:oleObj spid="_x0000_s806914" name="Document" r:id="rId3" imgW="6438900" imgH="1625600" progId="Word.Document.8">
              <p:link updateAutomatic="1"/>
            </p:oleObj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4648200"/>
            <a:ext cx="7848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Tx/>
              <a:buSzPct val="115000"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Answer: </a:t>
            </a:r>
            <a:r>
              <a:rPr lang="en-US" kern="0" dirty="0" err="1">
                <a:solidFill>
                  <a:srgbClr val="663300"/>
                </a:solidFill>
                <a:latin typeface="+mn-lt"/>
              </a:rPr>
              <a:t>d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Given the following two classes: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public class A {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  void </a:t>
            </a:r>
            <a:r>
              <a:rPr lang="en-US" sz="1600" dirty="0" err="1">
                <a:solidFill>
                  <a:srgbClr val="000000"/>
                </a:solidFill>
              </a:rPr>
              <a:t>doSomething</a:t>
            </a:r>
            <a:r>
              <a:rPr lang="en-US" sz="1600" dirty="0">
                <a:solidFill>
                  <a:srgbClr val="000000"/>
                </a:solidFill>
              </a:rPr>
              <a:t> () {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     </a:t>
            </a:r>
            <a:r>
              <a:rPr lang="en-US" sz="1600" dirty="0" err="1">
                <a:solidFill>
                  <a:srgbClr val="000000"/>
                </a:solidFill>
              </a:rPr>
              <a:t>System.out.println("A</a:t>
            </a:r>
            <a:r>
              <a:rPr lang="en-US" sz="1600" dirty="0">
                <a:solidFill>
                  <a:srgbClr val="000000"/>
                </a:solidFill>
              </a:rPr>
              <a:t>");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  }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}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public class B extends A{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  void </a:t>
            </a:r>
            <a:r>
              <a:rPr lang="en-US" sz="1600" dirty="0" err="1">
                <a:solidFill>
                  <a:srgbClr val="000000"/>
                </a:solidFill>
              </a:rPr>
              <a:t>doSomething</a:t>
            </a:r>
            <a:r>
              <a:rPr lang="en-US" sz="1600" dirty="0">
                <a:solidFill>
                  <a:srgbClr val="000000"/>
                </a:solidFill>
              </a:rPr>
              <a:t> () {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  </a:t>
            </a:r>
            <a:r>
              <a:rPr lang="en-US" sz="1600" dirty="0" err="1">
                <a:solidFill>
                  <a:srgbClr val="000000"/>
                </a:solidFill>
              </a:rPr>
              <a:t>System.out.println("B</a:t>
            </a:r>
            <a:r>
              <a:rPr lang="en-US" sz="1600" dirty="0">
                <a:solidFill>
                  <a:srgbClr val="000000"/>
                </a:solidFill>
              </a:rPr>
              <a:t>”);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}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The method </a:t>
            </a:r>
            <a:r>
              <a:rPr lang="en-US" sz="1600" dirty="0" err="1">
                <a:solidFill>
                  <a:srgbClr val="000000"/>
                </a:solidFill>
              </a:rPr>
              <a:t>doSomething</a:t>
            </a:r>
            <a:r>
              <a:rPr lang="en-US" sz="1600" dirty="0">
                <a:solidFill>
                  <a:srgbClr val="000000"/>
                </a:solidFill>
              </a:rPr>
              <a:t>() is </a:t>
            </a:r>
          </a:p>
          <a:p>
            <a:pPr marL="825500" lvl="1" indent="-381000">
              <a:lnSpc>
                <a:spcPct val="8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</a:rPr>
              <a:t>Overloaded;</a:t>
            </a:r>
          </a:p>
          <a:p>
            <a:pPr marL="825500" lvl="1" indent="-381000">
              <a:lnSpc>
                <a:spcPct val="8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</a:rPr>
              <a:t>Overridden</a:t>
            </a:r>
            <a:r>
              <a:rPr lang="en-US" sz="1600" dirty="0" smtClean="0">
                <a:solidFill>
                  <a:srgbClr val="000000"/>
                </a:solidFill>
              </a:rPr>
              <a:t>.</a:t>
            </a:r>
          </a:p>
          <a:p>
            <a:pPr marL="825500" lvl="1" indent="-381000">
              <a:lnSpc>
                <a:spcPct val="80000"/>
              </a:lnSpc>
              <a:buFont typeface="Arial" charset="0"/>
              <a:buNone/>
            </a:pPr>
            <a:endParaRPr lang="en-US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562600" y="3886200"/>
            <a:ext cx="2547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Answer: </a:t>
            </a:r>
            <a:r>
              <a:rPr lang="en-US" dirty="0" err="1" smtClean="0"/>
              <a:t>overidden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675F9-698C-1A4A-858F-AA47EFE38630}" type="slidenum">
              <a:rPr lang="en-US" altLang="zh-CN" smtClean="0"/>
              <a:pPr/>
              <a:t>20</a:t>
            </a:fld>
            <a:r>
              <a:rPr lang="en-US" altLang="zh-CN" smtClean="0"/>
              <a:t> </a:t>
            </a:r>
            <a:endParaRPr lang="en-US"/>
          </a:p>
        </p:txBody>
      </p:sp>
      <p:graphicFrame>
        <p:nvGraphicFramePr>
          <p:cNvPr id="807938" name="Object 2"/>
          <p:cNvGraphicFramePr>
            <a:graphicFrameLocks noChangeAspect="1"/>
          </p:cNvGraphicFramePr>
          <p:nvPr/>
        </p:nvGraphicFramePr>
        <p:xfrm>
          <a:off x="609600" y="685800"/>
          <a:ext cx="11966635" cy="2501900"/>
        </p:xfrm>
        <a:graphic>
          <a:graphicData uri="http://schemas.openxmlformats.org/presentationml/2006/ole">
            <p:oleObj spid="_x0000_s807938" name="Document" r:id="rId3" imgW="6438900" imgH="1346200" progId="Word.Document.8">
              <p:link updateAutomatic="1"/>
            </p:oleObj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4648200"/>
            <a:ext cx="7848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Tx/>
              <a:buSzPct val="115000"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Answer: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B616C-69A7-4846-BEB8-612114F366AC}" type="slidenum">
              <a:rPr lang="en-US" altLang="zh-CN"/>
              <a:pPr/>
              <a:t>21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or false</a:t>
            </a:r>
            <a:endParaRPr lang="en-US" dirty="0"/>
          </a:p>
        </p:txBody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more than one way to reduce a lambda expression</a:t>
            </a:r>
            <a:r>
              <a:rPr lang="en-US" dirty="0" smtClean="0"/>
              <a:t>.</a:t>
            </a:r>
            <a:endParaRPr lang="en-US" sz="4000" dirty="0" smtClean="0"/>
          </a:p>
          <a:p>
            <a:r>
              <a:rPr lang="en-US" dirty="0" smtClean="0"/>
              <a:t>One programming language can support more than one programming paradigm</a:t>
            </a:r>
            <a:r>
              <a:rPr lang="en-US" dirty="0" smtClean="0"/>
              <a:t>.</a:t>
            </a:r>
            <a:endParaRPr lang="en-US" sz="4000" dirty="0" smtClean="0"/>
          </a:p>
          <a:p>
            <a:r>
              <a:rPr lang="en-US" dirty="0" smtClean="0"/>
              <a:t>One programming paradigm can be supported by more than one language</a:t>
            </a:r>
            <a:r>
              <a:rPr lang="en-US" dirty="0" smtClean="0"/>
              <a:t>.</a:t>
            </a:r>
            <a:endParaRPr lang="en-US" sz="4000" dirty="0" smtClean="0"/>
          </a:p>
          <a:p>
            <a:r>
              <a:rPr lang="en-US" dirty="0" smtClean="0"/>
              <a:t>Abstract Data Type defines a data type using a set of values of the type.</a:t>
            </a:r>
            <a:r>
              <a:rPr lang="en-US" dirty="0" smtClean="0"/>
              <a:t> </a:t>
            </a:r>
            <a:endParaRPr lang="en-US" sz="3600" dirty="0" smtClean="0"/>
          </a:p>
          <a:p>
            <a:pPr lvl="1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61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925BF-C50E-3B4F-9019-5FB11C245275}" type="slidenum">
              <a:rPr lang="en-US" altLang="zh-CN"/>
              <a:pPr/>
              <a:t>22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 and Abstract Data Type</a:t>
            </a:r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/>
              <a:t>Data type</a:t>
            </a:r>
          </a:p>
          <a:p>
            <a:pPr marL="825500" lvl="1" indent="-381000"/>
            <a:r>
              <a:rPr lang="en-US"/>
              <a:t>Data values</a:t>
            </a:r>
          </a:p>
          <a:p>
            <a:pPr marL="825500" lvl="1" indent="-381000"/>
            <a:r>
              <a:rPr lang="en-US"/>
              <a:t>Operations on the data</a:t>
            </a:r>
          </a:p>
          <a:p>
            <a:pPr marL="457200" indent="-457200"/>
            <a:r>
              <a:rPr lang="en-US"/>
              <a:t>Abstract</a:t>
            </a:r>
          </a:p>
          <a:p>
            <a:pPr marL="825500" lvl="1" indent="-381000"/>
            <a:r>
              <a:rPr lang="en-US"/>
              <a:t>Focus on some details while ignore others.</a:t>
            </a:r>
          </a:p>
          <a:p>
            <a:pPr marL="1154113" lvl="2" indent="-342900"/>
            <a:r>
              <a:rPr lang="en-US"/>
              <a:t>Simplified description of objects</a:t>
            </a:r>
          </a:p>
          <a:p>
            <a:pPr marL="1154113" lvl="2" indent="-342900"/>
            <a:r>
              <a:rPr lang="en-US"/>
              <a:t>Emphasis significant information only</a:t>
            </a:r>
          </a:p>
          <a:p>
            <a:pPr marL="1154113" lvl="2" indent="-342900"/>
            <a:r>
              <a:rPr lang="en-US"/>
              <a:t>Suppress irrelevant information</a:t>
            </a:r>
          </a:p>
          <a:p>
            <a:pPr marL="457200" indent="-457200"/>
            <a:r>
              <a:rPr lang="en-US"/>
              <a:t>Abstract Data Type</a:t>
            </a:r>
          </a:p>
          <a:p>
            <a:pPr marL="825500" lvl="1" indent="-381000"/>
            <a:r>
              <a:rPr lang="en-US"/>
              <a:t>Focus on operations, ignore the concrete data representation.</a:t>
            </a:r>
          </a:p>
        </p:txBody>
      </p:sp>
      <p:sp>
        <p:nvSpPr>
          <p:cNvPr id="759812" name="Text Box 4"/>
          <p:cNvSpPr txBox="1">
            <a:spLocks noChangeArrowheads="1"/>
          </p:cNvSpPr>
          <p:nvPr/>
        </p:nvSpPr>
        <p:spPr bwMode="auto">
          <a:xfrm rot="5400000">
            <a:off x="-1896269" y="3420269"/>
            <a:ext cx="4189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folHlink"/>
                </a:solidFill>
                <a:latin typeface="Verdana" charset="0"/>
              </a:rPr>
              <a:t>ADT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B9BD-C3DA-3741-8399-EF1F1670801A}" type="slidenum">
              <a:rPr lang="en-US" altLang="zh-CN"/>
              <a:pPr/>
              <a:t>23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ADT Example</a:t>
            </a:r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990600"/>
            <a:ext cx="3965575" cy="5257800"/>
          </a:xfrm>
        </p:spPr>
        <p:txBody>
          <a:bodyPr/>
          <a:lstStyle/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CA" sz="1600"/>
              <a:t>Stack(); 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CA" sz="1600"/>
              <a:t>Stack push(Object item); 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CA" sz="1600"/>
              <a:t>Stack pop();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CA" sz="1600"/>
              <a:t>Object peek();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CA" sz="1600"/>
              <a:t>boolean empty(); 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CA" sz="1600"/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CA" sz="1600"/>
              <a:t>for all [s: Stack; i: Object]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CA" sz="1600"/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CA" sz="1600"/>
              <a:t>Stack().empty() = true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CA" sz="1600"/>
              <a:t>s.push(i).empty()=false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CA" sz="1600"/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CA" sz="1600"/>
              <a:t>Stack().pop()=error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CA" sz="1600"/>
              <a:t>s.push(i).pop()=s;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CA" sz="1600"/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CA" sz="1600"/>
              <a:t>Stack().peek()=error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CA" sz="1600"/>
              <a:t>s.push(i).peek()=i;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CA" sz="1600"/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CA" sz="1600"/>
              <a:t>(Note that this is not the Stack in Java) 	</a:t>
            </a:r>
          </a:p>
        </p:txBody>
      </p:sp>
      <p:sp>
        <p:nvSpPr>
          <p:cNvPr id="76186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1225" y="990600"/>
            <a:ext cx="3965575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/>
              <a:t>ADT defines a data type in terms of operations instead of the data </a:t>
            </a:r>
          </a:p>
          <a:p>
            <a:pPr>
              <a:lnSpc>
                <a:spcPct val="90000"/>
              </a:lnSpc>
            </a:pPr>
            <a:r>
              <a:rPr lang="en-US" sz="1800"/>
              <a:t>The implementation of Stack data type can be an Array, or a Vector, or other data structure</a:t>
            </a:r>
          </a:p>
          <a:p>
            <a:pPr>
              <a:lnSpc>
                <a:spcPct val="90000"/>
              </a:lnSpc>
            </a:pPr>
            <a:r>
              <a:rPr lang="en-US" sz="1800"/>
              <a:t>This is the idea of information hiding 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Implementation is not relevant to the user of the data type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Implementation can be changed without affecting other parts of the system. </a:t>
            </a:r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sz="1800"/>
              <a:t>The meaning of ADT can be specified in terms of the relationships between the operators, independent of the data representation. </a:t>
            </a:r>
          </a:p>
          <a:p>
            <a:pPr>
              <a:lnSpc>
                <a:spcPct val="90000"/>
              </a:lnSpc>
            </a:pPr>
            <a:endParaRPr lang="en-US" sz="1800"/>
          </a:p>
        </p:txBody>
      </p:sp>
      <p:sp>
        <p:nvSpPr>
          <p:cNvPr id="761861" name="Text Box 5"/>
          <p:cNvSpPr txBox="1">
            <a:spLocks noChangeArrowheads="1"/>
          </p:cNvSpPr>
          <p:nvPr/>
        </p:nvSpPr>
        <p:spPr bwMode="auto">
          <a:xfrm rot="5400000">
            <a:off x="-1896269" y="3420269"/>
            <a:ext cx="4189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folHlink"/>
                </a:solidFill>
                <a:latin typeface="Verdana" charset="0"/>
              </a:rPr>
              <a:t>ADT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56D20-2E1D-954D-81F5-20373E002944}" type="slidenum">
              <a:rPr lang="en-US" altLang="zh-CN"/>
              <a:pPr/>
              <a:t>24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25500" lvl="1" indent="-381000"/>
            <a:r>
              <a:rPr lang="en-US" dirty="0"/>
              <a:t>Dynamic binding is the binding of the method name to the method definition dynamically at compilation time.</a:t>
            </a:r>
            <a:endParaRPr lang="en-US" dirty="0" smtClean="0"/>
          </a:p>
          <a:p>
            <a:pPr marL="457200" indent="-457200"/>
            <a:r>
              <a:rPr lang="en-US" dirty="0" smtClean="0"/>
              <a:t>answer</a:t>
            </a:r>
            <a:r>
              <a:rPr lang="en-US" dirty="0"/>
              <a:t>:</a:t>
            </a:r>
            <a:r>
              <a:rPr lang="en-US" dirty="0" smtClean="0"/>
              <a:t> false.  </a:t>
            </a:r>
          </a:p>
          <a:p>
            <a:pPr marL="457200" indent="-457200"/>
            <a:r>
              <a:rPr lang="en-US" dirty="0" smtClean="0"/>
              <a:t>Dynamic binding happens at run time</a:t>
            </a:r>
          </a:p>
          <a:p>
            <a:pPr marL="457200" indent="-457200"/>
            <a:r>
              <a:rPr lang="en-US" dirty="0" smtClean="0"/>
              <a:t>Recall the example </a:t>
            </a:r>
          </a:p>
          <a:p>
            <a:pPr marL="228600" indent="-22860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371600" algn="l"/>
              </a:tabLst>
            </a:pPr>
            <a:r>
              <a:rPr lang="en-US" altLang="zh-CN" sz="1800" dirty="0" smtClean="0">
                <a:solidFill>
                  <a:schemeClr val="tx1"/>
                </a:solidFill>
                <a:ea typeface="宋体" charset="-122"/>
                <a:cs typeface="宋体" charset="-122"/>
              </a:rPr>
              <a:t/>
            </a:r>
            <a:br>
              <a:rPr lang="en-US" altLang="zh-CN" sz="1800" dirty="0" smtClean="0">
                <a:solidFill>
                  <a:schemeClr val="tx1"/>
                </a:solidFill>
                <a:ea typeface="宋体" charset="-122"/>
                <a:cs typeface="宋体" charset="-122"/>
              </a:rPr>
            </a:br>
            <a:r>
              <a:rPr lang="en-US" altLang="zh-CN" sz="1800" dirty="0" smtClean="0">
                <a:solidFill>
                  <a:schemeClr val="tx1"/>
                </a:solidFill>
                <a:ea typeface="宋体" charset="-122"/>
                <a:cs typeface="宋体" charset="-122"/>
              </a:rPr>
              <a:t>class Cat extends Animal {</a:t>
            </a:r>
            <a:br>
              <a:rPr lang="en-US" altLang="zh-CN" sz="1800" dirty="0" smtClean="0">
                <a:solidFill>
                  <a:schemeClr val="tx1"/>
                </a:solidFill>
                <a:ea typeface="宋体" charset="-122"/>
                <a:cs typeface="宋体" charset="-122"/>
              </a:rPr>
            </a:br>
            <a:r>
              <a:rPr lang="en-US" altLang="zh-CN" sz="1800" dirty="0" smtClean="0">
                <a:solidFill>
                  <a:schemeClr val="tx1"/>
                </a:solidFill>
                <a:ea typeface="宋体" charset="-122"/>
                <a:cs typeface="宋体" charset="-122"/>
              </a:rPr>
              <a:t>    void talk() {</a:t>
            </a:r>
            <a:br>
              <a:rPr lang="en-US" altLang="zh-CN" sz="1800" dirty="0" smtClean="0">
                <a:solidFill>
                  <a:schemeClr val="tx1"/>
                </a:solidFill>
                <a:ea typeface="宋体" charset="-122"/>
                <a:cs typeface="宋体" charset="-122"/>
              </a:rPr>
            </a:br>
            <a:r>
              <a:rPr lang="en-US" altLang="zh-CN" sz="1800" dirty="0" smtClean="0">
                <a:solidFill>
                  <a:schemeClr val="tx1"/>
                </a:solidFill>
                <a:ea typeface="宋体" charset="-122"/>
                <a:cs typeface="宋体" charset="-122"/>
              </a:rPr>
              <a:t>        </a:t>
            </a:r>
            <a:r>
              <a:rPr lang="en-US" altLang="zh-CN" sz="1800" dirty="0" err="1" smtClean="0">
                <a:solidFill>
                  <a:schemeClr val="tx1"/>
                </a:solidFill>
                <a:ea typeface="宋体" charset="-122"/>
                <a:cs typeface="宋体" charset="-122"/>
              </a:rPr>
              <a:t>System.out.println("Meow</a:t>
            </a:r>
            <a:r>
              <a:rPr lang="en-US" altLang="zh-CN" sz="1800" dirty="0" smtClean="0">
                <a:solidFill>
                  <a:schemeClr val="tx1"/>
                </a:solidFill>
                <a:ea typeface="宋体" charset="-122"/>
                <a:cs typeface="宋体" charset="-122"/>
              </a:rPr>
              <a:t>.");</a:t>
            </a:r>
            <a:br>
              <a:rPr lang="en-US" altLang="zh-CN" sz="1800" dirty="0" smtClean="0">
                <a:solidFill>
                  <a:schemeClr val="tx1"/>
                </a:solidFill>
                <a:ea typeface="宋体" charset="-122"/>
                <a:cs typeface="宋体" charset="-122"/>
              </a:rPr>
            </a:br>
            <a:r>
              <a:rPr lang="en-US" altLang="zh-CN" sz="1800" dirty="0" smtClean="0">
                <a:solidFill>
                  <a:schemeClr val="tx1"/>
                </a:solidFill>
                <a:ea typeface="宋体" charset="-122"/>
                <a:cs typeface="宋体" charset="-122"/>
              </a:rPr>
              <a:t>    }</a:t>
            </a:r>
            <a:br>
              <a:rPr lang="en-US" altLang="zh-CN" sz="1800" dirty="0" smtClean="0">
                <a:solidFill>
                  <a:schemeClr val="tx1"/>
                </a:solidFill>
                <a:ea typeface="宋体" charset="-122"/>
                <a:cs typeface="宋体" charset="-122"/>
              </a:rPr>
            </a:br>
            <a:r>
              <a:rPr lang="en-US" altLang="zh-CN" sz="1800" dirty="0" smtClean="0">
                <a:solidFill>
                  <a:schemeClr val="tx1"/>
                </a:solidFill>
                <a:ea typeface="宋体" charset="-122"/>
                <a:cs typeface="宋体" charset="-122"/>
              </a:rPr>
              <a:t>} </a:t>
            </a:r>
          </a:p>
          <a:p>
            <a:pPr marL="228600" indent="-22860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371600" algn="l"/>
              </a:tabLst>
            </a:pPr>
            <a:endParaRPr lang="en-US" altLang="zh-CN" sz="1800" dirty="0" smtClean="0">
              <a:solidFill>
                <a:schemeClr val="tx1"/>
              </a:solidFill>
              <a:ea typeface="宋体" charset="-122"/>
              <a:cs typeface="宋体" charset="-122"/>
            </a:endParaRPr>
          </a:p>
          <a:p>
            <a:pPr marL="228600" indent="-22860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1371600" algn="l"/>
              </a:tabLst>
            </a:pPr>
            <a:r>
              <a:rPr lang="en-US" altLang="zh-CN" sz="1800" dirty="0" smtClean="0">
                <a:solidFill>
                  <a:schemeClr val="tx1"/>
                </a:solidFill>
                <a:ea typeface="宋体" charset="-122"/>
                <a:cs typeface="宋体" charset="-122"/>
              </a:rPr>
              <a:t>class Interrogator {</a:t>
            </a:r>
            <a:br>
              <a:rPr lang="en-US" altLang="zh-CN" sz="1800" dirty="0" smtClean="0">
                <a:solidFill>
                  <a:schemeClr val="tx1"/>
                </a:solidFill>
                <a:ea typeface="宋体" charset="-122"/>
                <a:cs typeface="宋体" charset="-122"/>
              </a:rPr>
            </a:br>
            <a:r>
              <a:rPr lang="en-US" altLang="zh-CN" sz="1800" dirty="0" smtClean="0">
                <a:solidFill>
                  <a:schemeClr val="tx1"/>
                </a:solidFill>
                <a:ea typeface="宋体" charset="-122"/>
                <a:cs typeface="宋体" charset="-122"/>
              </a:rPr>
              <a:t>static void </a:t>
            </a:r>
            <a:r>
              <a:rPr lang="en-US" altLang="zh-CN" sz="1800" dirty="0" err="1" smtClean="0">
                <a:solidFill>
                  <a:schemeClr val="tx1"/>
                </a:solidFill>
                <a:ea typeface="宋体" charset="-122"/>
                <a:cs typeface="宋体" charset="-122"/>
              </a:rPr>
              <a:t>makeItTalk(Animal</a:t>
            </a:r>
            <a:r>
              <a:rPr lang="en-US" altLang="zh-CN" sz="1800" dirty="0" smtClean="0">
                <a:solidFill>
                  <a:schemeClr val="tx1"/>
                </a:solidFill>
                <a:ea typeface="宋体" charset="-122"/>
                <a:cs typeface="宋体" charset="-122"/>
              </a:rPr>
              <a:t> subject) {</a:t>
            </a:r>
            <a:br>
              <a:rPr lang="en-US" altLang="zh-CN" sz="1800" dirty="0" smtClean="0">
                <a:solidFill>
                  <a:schemeClr val="tx1"/>
                </a:solidFill>
                <a:ea typeface="宋体" charset="-122"/>
                <a:cs typeface="宋体" charset="-122"/>
              </a:rPr>
            </a:br>
            <a:r>
              <a:rPr lang="en-US" altLang="zh-CN" sz="1800" dirty="0" smtClean="0">
                <a:solidFill>
                  <a:schemeClr val="tx1"/>
                </a:solidFill>
                <a:ea typeface="宋体" charset="-122"/>
                <a:cs typeface="宋体" charset="-122"/>
              </a:rPr>
              <a:t>        </a:t>
            </a:r>
            <a:r>
              <a:rPr lang="en-US" altLang="zh-CN" sz="1800" dirty="0" err="1" smtClean="0">
                <a:solidFill>
                  <a:schemeClr val="tx1"/>
                </a:solidFill>
                <a:ea typeface="宋体" charset="-122"/>
                <a:cs typeface="宋体" charset="-122"/>
              </a:rPr>
              <a:t>subject.talk</a:t>
            </a:r>
            <a:r>
              <a:rPr lang="en-US" altLang="zh-CN" sz="1800" dirty="0" smtClean="0">
                <a:solidFill>
                  <a:schemeClr val="tx1"/>
                </a:solidFill>
                <a:ea typeface="宋体" charset="-122"/>
                <a:cs typeface="宋体" charset="-122"/>
              </a:rPr>
              <a:t>();</a:t>
            </a:r>
            <a:br>
              <a:rPr lang="en-US" altLang="zh-CN" sz="1800" dirty="0" smtClean="0">
                <a:solidFill>
                  <a:schemeClr val="tx1"/>
                </a:solidFill>
                <a:ea typeface="宋体" charset="-122"/>
                <a:cs typeface="宋体" charset="-122"/>
              </a:rPr>
            </a:br>
            <a:r>
              <a:rPr lang="en-US" altLang="zh-CN" sz="1800" dirty="0" smtClean="0">
                <a:solidFill>
                  <a:schemeClr val="tx1"/>
                </a:solidFill>
                <a:ea typeface="宋体" charset="-122"/>
                <a:cs typeface="宋体" charset="-122"/>
              </a:rPr>
              <a:t>    }</a:t>
            </a:r>
            <a:br>
              <a:rPr lang="en-US" altLang="zh-CN" sz="1800" dirty="0" smtClean="0">
                <a:solidFill>
                  <a:schemeClr val="tx1"/>
                </a:solidFill>
                <a:ea typeface="宋体" charset="-122"/>
                <a:cs typeface="宋体" charset="-122"/>
              </a:rPr>
            </a:br>
            <a:r>
              <a:rPr lang="en-US" altLang="zh-CN" sz="1800" dirty="0" smtClean="0">
                <a:ea typeface="宋体" charset="-122"/>
                <a:cs typeface="宋体" charset="-122"/>
              </a:rPr>
              <a:t>} </a:t>
            </a:r>
            <a:endParaRPr lang="en-US" sz="1800" dirty="0" smtClean="0"/>
          </a:p>
          <a:p>
            <a:pPr marL="854075" lvl="1" indent="-45720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EF21A-04AF-AF42-A42C-D13A143F9659}" type="slidenum">
              <a:rPr lang="en-US" altLang="zh-CN"/>
              <a:pPr/>
              <a:t>25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the following code fragment:</a:t>
            </a:r>
          </a:p>
          <a:p>
            <a:pPr lvl="2">
              <a:buFontTx/>
              <a:buNone/>
            </a:pPr>
            <a:r>
              <a:rPr lang="en-US" dirty="0"/>
              <a:t>Vector </a:t>
            </a:r>
            <a:r>
              <a:rPr lang="en-US" dirty="0" err="1"/>
              <a:t>v</a:t>
            </a:r>
            <a:r>
              <a:rPr lang="en-US" dirty="0"/>
              <a:t> = new Vector();</a:t>
            </a:r>
          </a:p>
          <a:p>
            <a:pPr lvl="2">
              <a:buFontTx/>
              <a:buNone/>
            </a:pPr>
            <a:r>
              <a:rPr lang="en-US" dirty="0"/>
              <a:t> </a:t>
            </a:r>
            <a:r>
              <a:rPr lang="en-US" dirty="0" err="1"/>
              <a:t>v.add("test</a:t>
            </a:r>
            <a:r>
              <a:rPr lang="en-US" dirty="0"/>
              <a:t>");</a:t>
            </a:r>
          </a:p>
          <a:p>
            <a:pPr lvl="2">
              <a:buFontTx/>
              <a:buNone/>
            </a:pPr>
            <a:r>
              <a:rPr lang="en-US" dirty="0"/>
              <a:t> String a = (String) v.get(0);        </a:t>
            </a:r>
          </a:p>
          <a:p>
            <a:pPr lvl="2">
              <a:buFontTx/>
              <a:buNone/>
            </a:pPr>
            <a:r>
              <a:rPr lang="en-US" dirty="0"/>
              <a:t> </a:t>
            </a:r>
            <a:r>
              <a:rPr lang="de-DE" dirty="0"/>
              <a:t>Integer b = (Integer) v.get(0);</a:t>
            </a:r>
          </a:p>
          <a:p>
            <a:pPr lvl="2">
              <a:buFontTx/>
              <a:buNone/>
            </a:pPr>
            <a:endParaRPr lang="en-US" dirty="0"/>
          </a:p>
          <a:p>
            <a:pPr lvl="1"/>
            <a:r>
              <a:rPr lang="en-US" dirty="0"/>
              <a:t>Whether the code will pass the compilation correctly?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4495800"/>
            <a:ext cx="5410200" cy="2362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88913">
              <a:spcBef>
                <a:spcPct val="40000"/>
              </a:spcBef>
              <a:buFont typeface="Arial"/>
              <a:buChar char="•"/>
            </a:pPr>
            <a:r>
              <a:rPr lang="en-US" dirty="0" smtClean="0">
                <a:latin typeface="Arial" charset="0"/>
                <a:ea typeface="ＭＳ Ｐゴシック" charset="-128"/>
              </a:rPr>
              <a:t>Answer: it will compile correctly. </a:t>
            </a:r>
          </a:p>
          <a:p>
            <a:pPr marL="176213" indent="-188913">
              <a:spcBef>
                <a:spcPct val="40000"/>
              </a:spcBef>
              <a:buFont typeface="Arial"/>
              <a:buChar char="•"/>
            </a:pPr>
            <a:r>
              <a:rPr lang="en-US" dirty="0" smtClean="0">
                <a:latin typeface="Arial" charset="0"/>
                <a:ea typeface="ＭＳ Ｐゴシック" charset="-128"/>
              </a:rPr>
              <a:t>But it will have runtime error</a:t>
            </a:r>
          </a:p>
          <a:p>
            <a:pPr marL="176213" indent="-188913">
              <a:spcBef>
                <a:spcPct val="40000"/>
              </a:spcBef>
              <a:buFont typeface="Arial"/>
              <a:buChar char="•"/>
            </a:pPr>
            <a:r>
              <a:rPr lang="en-US" dirty="0" smtClean="0">
                <a:latin typeface="Arial" charset="0"/>
                <a:ea typeface="ＭＳ Ｐゴシック" charset="-128"/>
              </a:rPr>
              <a:t>Type cast error</a:t>
            </a:r>
          </a:p>
          <a:p>
            <a:pPr marL="176213" indent="-188913">
              <a:spcBef>
                <a:spcPct val="40000"/>
              </a:spcBef>
              <a:buFont typeface="Arial"/>
              <a:buChar char="•"/>
            </a:pPr>
            <a:r>
              <a:rPr lang="en-US" dirty="0" smtClean="0">
                <a:latin typeface="Arial" charset="0"/>
                <a:ea typeface="ＭＳ Ｐゴシック" charset="-128"/>
              </a:rPr>
              <a:t>Violate the strong typing rule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 (1 point) Rewrite the </a:t>
            </a:r>
            <a:r>
              <a:rPr lang="en-US" dirty="0" err="1" smtClean="0"/>
              <a:t>λ</a:t>
            </a:r>
            <a:r>
              <a:rPr lang="en-US" dirty="0" smtClean="0"/>
              <a:t> expression </a:t>
            </a:r>
            <a:r>
              <a:rPr lang="en-US" dirty="0" err="1" smtClean="0"/>
              <a:t>λx.xz</a:t>
            </a:r>
            <a:r>
              <a:rPr lang="en-US" dirty="0" smtClean="0"/>
              <a:t> </a:t>
            </a:r>
            <a:r>
              <a:rPr lang="en-US" dirty="0" err="1" smtClean="0"/>
              <a:t>λy.xy</a:t>
            </a:r>
            <a:r>
              <a:rPr lang="en-US" dirty="0" smtClean="0"/>
              <a:t> by adding parentheses around sub-expressions so that there is no ambiguity. For instance, </a:t>
            </a:r>
            <a:r>
              <a:rPr lang="en-US" dirty="0" err="1" smtClean="0"/>
              <a:t>λx.xy</a:t>
            </a:r>
            <a:r>
              <a:rPr lang="en-US" dirty="0" smtClean="0"/>
              <a:t> should be rewritten as  </a:t>
            </a:r>
            <a:r>
              <a:rPr lang="en-US" dirty="0" err="1" smtClean="0"/>
              <a:t>λx.(xy</a:t>
            </a:r>
            <a:r>
              <a:rPr lang="en-US" dirty="0" smtClean="0"/>
              <a:t>)</a:t>
            </a:r>
          </a:p>
          <a:p>
            <a:pPr lvl="1"/>
            <a:r>
              <a:rPr lang="en-US" sz="3200" dirty="0" smtClean="0"/>
              <a:t> </a:t>
            </a:r>
            <a:r>
              <a:rPr lang="en-US" sz="3200" dirty="0" err="1" smtClean="0"/>
              <a:t>λx</a:t>
            </a:r>
            <a:r>
              <a:rPr lang="en-US" sz="3200" dirty="0" err="1" smtClean="0"/>
              <a:t>.((xz</a:t>
            </a:r>
            <a:r>
              <a:rPr lang="en-US" sz="3200" dirty="0" smtClean="0"/>
              <a:t>) (</a:t>
            </a:r>
            <a:r>
              <a:rPr lang="en-US" sz="3200" dirty="0" err="1" smtClean="0"/>
              <a:t>λy.(xy</a:t>
            </a:r>
            <a:r>
              <a:rPr lang="en-US" sz="3200" dirty="0" smtClean="0"/>
              <a:t>)))</a:t>
            </a:r>
          </a:p>
          <a:p>
            <a:pPr lvl="0"/>
            <a:r>
              <a:rPr lang="en-US" dirty="0" smtClean="0"/>
              <a:t>(1 point) Find and circle all free variables in the following </a:t>
            </a:r>
            <a:r>
              <a:rPr lang="en-US" dirty="0" err="1" smtClean="0"/>
              <a:t>λ</a:t>
            </a:r>
            <a:r>
              <a:rPr lang="en-US" dirty="0" smtClean="0"/>
              <a:t> expression</a:t>
            </a:r>
            <a:endParaRPr lang="en-US" sz="3600" dirty="0" smtClean="0"/>
          </a:p>
          <a:p>
            <a:pPr lvl="1">
              <a:buNone/>
            </a:pPr>
            <a:r>
              <a:rPr lang="en-US" dirty="0" smtClean="0"/>
              <a:t>   (</a:t>
            </a:r>
            <a:r>
              <a:rPr lang="en-US" dirty="0" err="1" smtClean="0"/>
              <a:t>λx</a:t>
            </a:r>
            <a:r>
              <a:rPr lang="en-US" dirty="0" smtClean="0"/>
              <a:t>. 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z</a:t>
            </a:r>
            <a:r>
              <a:rPr lang="en-US" dirty="0" smtClean="0"/>
              <a:t>) </a:t>
            </a:r>
            <a:r>
              <a:rPr lang="en-US" dirty="0" err="1" smtClean="0"/>
              <a:t>λy</a:t>
            </a:r>
            <a:r>
              <a:rPr lang="en-US" dirty="0" smtClean="0"/>
              <a:t>. </a:t>
            </a:r>
            <a:r>
              <a:rPr lang="en-US" dirty="0" err="1" smtClean="0"/>
              <a:t>w</a:t>
            </a:r>
            <a:r>
              <a:rPr lang="en-US" dirty="0" smtClean="0"/>
              <a:t> </a:t>
            </a:r>
            <a:r>
              <a:rPr lang="en-US" dirty="0" err="1" smtClean="0"/>
              <a:t>λw</a:t>
            </a:r>
            <a:r>
              <a:rPr lang="en-US" dirty="0" smtClean="0"/>
              <a:t>. </a:t>
            </a:r>
            <a:r>
              <a:rPr lang="en-US" dirty="0" err="1" smtClean="0"/>
              <a:t>w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z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endParaRPr lang="en-US" dirty="0" smtClean="0"/>
          </a:p>
          <a:p>
            <a:pPr lvl="1">
              <a:buNone/>
            </a:pPr>
            <a:endParaRPr lang="en-US" sz="3200" dirty="0" smtClean="0"/>
          </a:p>
          <a:p>
            <a:pPr lvl="1">
              <a:buNone/>
            </a:pPr>
            <a:r>
              <a:rPr lang="en-US" sz="2400" dirty="0" smtClean="0"/>
              <a:t> (</a:t>
            </a:r>
            <a:r>
              <a:rPr lang="en-US" sz="2400" dirty="0" err="1" smtClean="0"/>
              <a:t>λx</a:t>
            </a:r>
            <a:r>
              <a:rPr lang="en-US" sz="2400" dirty="0" smtClean="0"/>
              <a:t>. </a:t>
            </a:r>
            <a:r>
              <a:rPr lang="en-US" sz="2400" dirty="0" err="1" smtClean="0"/>
              <a:t>x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z</a:t>
            </a:r>
            <a:r>
              <a:rPr lang="en-US" sz="2400" dirty="0" smtClean="0"/>
              <a:t>)</a:t>
            </a:r>
            <a:r>
              <a:rPr lang="en-US" sz="2400" dirty="0" smtClean="0"/>
              <a:t> (</a:t>
            </a:r>
            <a:r>
              <a:rPr lang="en-US" sz="2400" dirty="0" err="1" smtClean="0"/>
              <a:t>λy</a:t>
            </a:r>
            <a:r>
              <a:rPr lang="en-US" sz="2400" dirty="0" smtClean="0"/>
              <a:t>.</a:t>
            </a:r>
            <a:r>
              <a:rPr lang="en-US" sz="2400" dirty="0" smtClean="0"/>
              <a:t> (</a:t>
            </a:r>
            <a:r>
              <a:rPr lang="en-US" sz="2400" dirty="0" err="1" smtClean="0">
                <a:solidFill>
                  <a:srgbClr val="FF0000"/>
                </a:solidFill>
              </a:rPr>
              <a:t>w</a:t>
            </a:r>
            <a:r>
              <a:rPr lang="en-US" sz="2400" dirty="0" smtClean="0"/>
              <a:t> (</a:t>
            </a:r>
            <a:r>
              <a:rPr lang="en-US" sz="2400" dirty="0" err="1" smtClean="0"/>
              <a:t>λw</a:t>
            </a:r>
            <a:r>
              <a:rPr lang="en-US" sz="2400" dirty="0" smtClean="0"/>
              <a:t>.</a:t>
            </a:r>
            <a:r>
              <a:rPr lang="en-US" sz="2400" dirty="0" smtClean="0"/>
              <a:t> (((</a:t>
            </a:r>
            <a:r>
              <a:rPr lang="en-US" sz="2400" dirty="0" err="1" smtClean="0"/>
              <a:t>w</a:t>
            </a:r>
            <a:r>
              <a:rPr lang="en-US" sz="2400" dirty="0" smtClean="0"/>
              <a:t> </a:t>
            </a:r>
            <a:r>
              <a:rPr lang="en-US" sz="2400" dirty="0" err="1" smtClean="0"/>
              <a:t>y</a:t>
            </a:r>
            <a:r>
              <a:rPr lang="en-US" sz="2400" dirty="0" smtClean="0"/>
              <a:t>) </a:t>
            </a:r>
            <a:r>
              <a:rPr lang="en-US" sz="2400" dirty="0" err="1" smtClean="0">
                <a:solidFill>
                  <a:srgbClr val="FF0000"/>
                </a:solidFill>
              </a:rPr>
              <a:t>z</a:t>
            </a:r>
            <a:r>
              <a:rPr lang="en-US" sz="2400" dirty="0" smtClean="0"/>
              <a:t>) </a:t>
            </a:r>
            <a:r>
              <a:rPr lang="en-US" sz="2400" dirty="0" err="1" smtClean="0">
                <a:solidFill>
                  <a:srgbClr val="FF0000"/>
                </a:solidFill>
              </a:rPr>
              <a:t>x</a:t>
            </a:r>
            <a:r>
              <a:rPr lang="en-US" sz="2400" dirty="0" smtClean="0"/>
              <a:t>))))</a:t>
            </a:r>
            <a:endParaRPr lang="en-US" sz="3600" dirty="0" smtClean="0"/>
          </a:p>
          <a:p>
            <a:r>
              <a:rPr lang="en-US" sz="2800" dirty="0" smtClean="0"/>
              <a:t> </a:t>
            </a:r>
            <a:r>
              <a:rPr lang="en-US" sz="2800" dirty="0" smtClean="0"/>
              <a:t> </a:t>
            </a:r>
            <a:endParaRPr lang="en-US" sz="4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675F9-698C-1A4A-858F-AA47EFE38630}" type="slidenum">
              <a:rPr lang="en-US" altLang="zh-CN" smtClean="0"/>
              <a:pPr/>
              <a:t>26</a:t>
            </a:fld>
            <a:r>
              <a:rPr lang="en-US" altLang="zh-CN" smtClean="0"/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4572000" cy="5867400"/>
          </a:xfrm>
        </p:spPr>
        <p:txBody>
          <a:bodyPr/>
          <a:lstStyle/>
          <a:p>
            <a:pPr lvl="0"/>
            <a:r>
              <a:rPr lang="en-US" dirty="0" smtClean="0"/>
              <a:t>(4 points) Prove </a:t>
            </a:r>
            <a:r>
              <a:rPr lang="en-US" b="1" dirty="0" smtClean="0"/>
              <a:t>not (not true) = true </a:t>
            </a:r>
            <a:r>
              <a:rPr lang="en-US" dirty="0" smtClean="0"/>
              <a:t>using </a:t>
            </a:r>
            <a:r>
              <a:rPr lang="en-US" dirty="0" err="1" smtClean="0"/>
              <a:t>λ</a:t>
            </a:r>
            <a:r>
              <a:rPr lang="en-US" dirty="0" smtClean="0"/>
              <a:t> calculus, supposing the encoding of </a:t>
            </a:r>
            <a:r>
              <a:rPr lang="en-US" b="1" dirty="0" smtClean="0"/>
              <a:t>not, true</a:t>
            </a:r>
            <a:r>
              <a:rPr lang="en-US" dirty="0" smtClean="0"/>
              <a:t>, and </a:t>
            </a:r>
            <a:r>
              <a:rPr lang="en-US" b="1" dirty="0" smtClean="0"/>
              <a:t>false</a:t>
            </a:r>
            <a:r>
              <a:rPr lang="en-US" dirty="0" smtClean="0"/>
              <a:t> are defined using </a:t>
            </a:r>
            <a:r>
              <a:rPr lang="en-US" dirty="0" err="1" smtClean="0"/>
              <a:t>λ</a:t>
            </a:r>
            <a:r>
              <a:rPr lang="en-US" dirty="0" smtClean="0"/>
              <a:t> expressions as below: </a:t>
            </a:r>
            <a:endParaRPr lang="en-US" sz="3600" dirty="0" smtClean="0"/>
          </a:p>
          <a:p>
            <a:pPr lvl="1"/>
            <a:r>
              <a:rPr lang="en-US" b="1" dirty="0" smtClean="0"/>
              <a:t>not = </a:t>
            </a:r>
            <a:r>
              <a:rPr lang="en-US" b="1" dirty="0" err="1" smtClean="0"/>
              <a:t>λx.((x</a:t>
            </a:r>
            <a:r>
              <a:rPr lang="en-US" b="1" dirty="0" smtClean="0"/>
              <a:t> false) true)</a:t>
            </a:r>
            <a:endParaRPr lang="en-US" sz="3200" dirty="0" smtClean="0"/>
          </a:p>
          <a:p>
            <a:pPr lvl="1"/>
            <a:r>
              <a:rPr lang="en-US" b="1" dirty="0" smtClean="0"/>
              <a:t>true = </a:t>
            </a:r>
            <a:r>
              <a:rPr lang="en-US" b="1" dirty="0" err="1" smtClean="0"/>
              <a:t>λx.λy.x</a:t>
            </a:r>
            <a:endParaRPr lang="en-US" sz="3200" dirty="0" smtClean="0"/>
          </a:p>
          <a:p>
            <a:pPr lvl="1"/>
            <a:r>
              <a:rPr lang="en-US" b="1" dirty="0" smtClean="0"/>
              <a:t>false = </a:t>
            </a:r>
            <a:r>
              <a:rPr lang="en-US" b="1" dirty="0" err="1" smtClean="0"/>
              <a:t>λx.λy.y</a:t>
            </a:r>
            <a:endParaRPr lang="en-US" b="1" dirty="0" smtClean="0"/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N=</a:t>
            </a:r>
            <a:r>
              <a:rPr lang="en-US" dirty="0" err="1" smtClean="0"/>
              <a:t>λx.xFT</a:t>
            </a:r>
            <a:r>
              <a:rPr lang="en-US" dirty="0" smtClean="0"/>
              <a:t>          T=</a:t>
            </a:r>
            <a:r>
              <a:rPr lang="en-US" dirty="0" err="1" smtClean="0"/>
              <a:t>λxy.x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F=</a:t>
            </a:r>
            <a:r>
              <a:rPr lang="en-US" dirty="0" err="1" smtClean="0"/>
              <a:t>λxy.y</a:t>
            </a:r>
            <a:endParaRPr lang="en-US" sz="3200" b="1" dirty="0" smtClean="0"/>
          </a:p>
          <a:p>
            <a:pPr lvl="1">
              <a:buNone/>
            </a:pPr>
            <a:r>
              <a:rPr lang="en-US" b="1" dirty="0" smtClean="0"/>
              <a:t>N(NT)</a:t>
            </a:r>
            <a:r>
              <a:rPr lang="en-US" b="1" dirty="0" smtClean="0">
                <a:sym typeface="Wingdings"/>
              </a:rPr>
              <a:t>N(TFT)N(F)FFTT</a:t>
            </a:r>
          </a:p>
          <a:p>
            <a:pPr lvl="1">
              <a:buNone/>
            </a:pPr>
            <a:r>
              <a:rPr lang="en-US" b="1" dirty="0" smtClean="0">
                <a:sym typeface="Wingdings"/>
              </a:rPr>
              <a:t>		     	(TFT)FTFFTT</a:t>
            </a:r>
          </a:p>
          <a:p>
            <a:pPr lvl="1">
              <a:buNone/>
            </a:pPr>
            <a:r>
              <a:rPr lang="en-US" b="1" dirty="0" smtClean="0">
                <a:sym typeface="Wingdings"/>
              </a:rPr>
              <a:t>N(NT)(NT)FT(TFT)FTFFTT</a:t>
            </a:r>
            <a:endParaRPr lang="en-US" b="1" dirty="0" smtClean="0"/>
          </a:p>
          <a:p>
            <a:pPr lvl="1">
              <a:buNone/>
            </a:pPr>
            <a:endParaRPr lang="en-US" sz="3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675F9-698C-1A4A-858F-AA47EFE38630}" type="slidenum">
              <a:rPr lang="en-US" altLang="zh-CN" smtClean="0"/>
              <a:pPr/>
              <a:t>27</a:t>
            </a:fld>
            <a:r>
              <a:rPr lang="en-US" altLang="zh-CN" smtClean="0"/>
              <a:t> </a:t>
            </a:r>
            <a:endParaRPr lang="en-US"/>
          </a:p>
        </p:txBody>
      </p:sp>
      <p:sp>
        <p:nvSpPr>
          <p:cNvPr id="5" name="Content Placeholder 6"/>
          <p:cNvSpPr txBox="1">
            <a:spLocks/>
          </p:cNvSpPr>
          <p:nvPr/>
        </p:nvSpPr>
        <p:spPr bwMode="auto">
          <a:xfrm>
            <a:off x="5334000" y="762000"/>
            <a:ext cx="396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Tx/>
              <a:buSzPct val="115000"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not (not true)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Tx/>
              <a:buSzPct val="115000"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λx.((x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false) true) (not true)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Tx/>
              <a:buSzPct val="115000"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 ((not true) false) true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Tx/>
              <a:buSzPct val="115000"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 ((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λx.((x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false) true) true) false) true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Tx/>
              <a:buSzPct val="115000"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 (((true false) true) false) true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Tx/>
              <a:buSzPct val="115000"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 ((((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λx.λy.x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 false) true) false) true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Tx/>
              <a:buSzPct val="115000"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 (((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λy.false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 true) false) true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Tx/>
              <a:buSzPct val="115000"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 ((false) false) true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Tx/>
              <a:buSzPct val="115000"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 ((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λx.λy.y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 false) true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Tx/>
              <a:buSzPct val="115000"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 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λy.y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 true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(2 points) Prove </a:t>
            </a:r>
            <a:r>
              <a:rPr lang="en-US" b="1" dirty="0" smtClean="0"/>
              <a:t>if false then </a:t>
            </a:r>
            <a:r>
              <a:rPr lang="en-US" b="1" dirty="0" err="1" smtClean="0"/>
              <a:t>x</a:t>
            </a:r>
            <a:r>
              <a:rPr lang="en-US" b="1" dirty="0" smtClean="0"/>
              <a:t> else </a:t>
            </a:r>
            <a:r>
              <a:rPr lang="en-US" b="1" dirty="0" err="1" smtClean="0"/>
              <a:t>y</a:t>
            </a:r>
            <a:r>
              <a:rPr lang="en-US" b="1" dirty="0" smtClean="0"/>
              <a:t> = </a:t>
            </a:r>
            <a:r>
              <a:rPr lang="en-US" b="1" dirty="0" err="1" smtClean="0"/>
              <a:t>y</a:t>
            </a:r>
            <a:r>
              <a:rPr lang="en-US" b="1" dirty="0" smtClean="0"/>
              <a:t> </a:t>
            </a:r>
            <a:r>
              <a:rPr lang="en-US" dirty="0" smtClean="0"/>
              <a:t>using </a:t>
            </a:r>
            <a:r>
              <a:rPr lang="en-US" dirty="0" err="1" smtClean="0"/>
              <a:t>λ</a:t>
            </a:r>
            <a:r>
              <a:rPr lang="en-US" dirty="0" smtClean="0"/>
              <a:t> calculus, supposing </a:t>
            </a:r>
            <a:r>
              <a:rPr lang="en-US" b="1" dirty="0" smtClean="0"/>
              <a:t>if a then </a:t>
            </a:r>
            <a:r>
              <a:rPr lang="en-US" b="1" dirty="0" err="1" smtClean="0"/>
              <a:t>b</a:t>
            </a:r>
            <a:r>
              <a:rPr lang="en-US" b="1" dirty="0" smtClean="0"/>
              <a:t> else </a:t>
            </a:r>
            <a:r>
              <a:rPr lang="en-US" b="1" dirty="0" err="1" smtClean="0"/>
              <a:t>c</a:t>
            </a:r>
            <a:r>
              <a:rPr lang="en-US" b="1" dirty="0" smtClean="0"/>
              <a:t> = a </a:t>
            </a:r>
            <a:r>
              <a:rPr lang="en-US" b="1" dirty="0" err="1" smtClean="0"/>
              <a:t>b</a:t>
            </a:r>
            <a:r>
              <a:rPr lang="en-US" b="1" dirty="0" smtClean="0"/>
              <a:t> </a:t>
            </a:r>
            <a:r>
              <a:rPr lang="en-US" b="1" dirty="0" err="1" smtClean="0"/>
              <a:t>c</a:t>
            </a:r>
            <a:r>
              <a:rPr lang="en-US" b="1" dirty="0" smtClean="0"/>
              <a:t>, true </a:t>
            </a:r>
            <a:r>
              <a:rPr lang="en-US" dirty="0" smtClean="0"/>
              <a:t>and</a:t>
            </a:r>
            <a:r>
              <a:rPr lang="en-US" b="1" dirty="0" smtClean="0"/>
              <a:t> false </a:t>
            </a:r>
            <a:r>
              <a:rPr lang="en-US" dirty="0" smtClean="0"/>
              <a:t>are defined the same as in the previous question.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F=</a:t>
            </a:r>
            <a:r>
              <a:rPr lang="en-US" dirty="0" err="1" smtClean="0"/>
              <a:t>λxy.y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Fxy</a:t>
            </a:r>
            <a:r>
              <a:rPr lang="en-US" dirty="0" err="1" smtClean="0">
                <a:sym typeface="Wingdings"/>
              </a:rPr>
              <a:t>y</a:t>
            </a:r>
            <a:endParaRPr lang="en-US" dirty="0" smtClean="0">
              <a:sym typeface="Wingdings"/>
            </a:endParaRPr>
          </a:p>
          <a:p>
            <a:pPr>
              <a:buNone/>
            </a:pPr>
            <a:endParaRPr lang="en-US" dirty="0" smtClean="0"/>
          </a:p>
          <a:p>
            <a:pPr lvl="0"/>
            <a:r>
              <a:rPr lang="en-US" dirty="0" smtClean="0"/>
              <a:t>(2 points) Write the result of running the following program: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(</a:t>
            </a:r>
            <a:r>
              <a:rPr lang="en-US" dirty="0" smtClean="0"/>
              <a:t>reduce </a:t>
            </a:r>
            <a:r>
              <a:rPr lang="en-US" dirty="0" err="1" smtClean="0"/>
              <a:t>concat</a:t>
            </a:r>
            <a:r>
              <a:rPr lang="en-US" dirty="0" smtClean="0"/>
              <a:t> '( ) '((1 2 3) (4 5) (6 7 8)))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675F9-698C-1A4A-858F-AA47EFE38630}" type="slidenum">
              <a:rPr lang="en-US" altLang="zh-CN" smtClean="0"/>
              <a:pPr/>
              <a:t>28</a:t>
            </a:fld>
            <a:r>
              <a:rPr lang="en-US" altLang="zh-CN" smtClean="0"/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9E700-CC25-8946-B435-834168B97AAE}" type="slidenum">
              <a:rPr lang="en-US" altLang="zh-CN"/>
              <a:pPr/>
              <a:t>29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78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848600" cy="3886200"/>
          </a:xfrm>
        </p:spPr>
        <p:txBody>
          <a:bodyPr/>
          <a:lstStyle/>
          <a:p>
            <a:pPr>
              <a:buFontTx/>
              <a:buNone/>
            </a:pPr>
            <a:r>
              <a:rPr lang="es-ES" dirty="0"/>
              <a:t>a(X,X):-b(X,X).</a:t>
            </a:r>
          </a:p>
          <a:p>
            <a:pPr>
              <a:buFontTx/>
              <a:buNone/>
            </a:pPr>
            <a:r>
              <a:rPr lang="es-ES" dirty="0"/>
              <a:t>a(X,Z):-b(X,Y), a(Y,Z).</a:t>
            </a:r>
            <a:endParaRPr lang="en-US" dirty="0"/>
          </a:p>
          <a:p>
            <a:pPr>
              <a:buFontTx/>
              <a:buNone/>
            </a:pPr>
            <a:r>
              <a:rPr lang="en-US" dirty="0" err="1"/>
              <a:t>b(a</a:t>
            </a:r>
            <a:r>
              <a:rPr lang="en-US" dirty="0"/>
              <a:t>, </a:t>
            </a:r>
            <a:r>
              <a:rPr lang="en-US" dirty="0" err="1"/>
              <a:t>b</a:t>
            </a:r>
            <a:r>
              <a:rPr lang="en-US" dirty="0"/>
              <a:t>).   </a:t>
            </a:r>
            <a:r>
              <a:rPr lang="en-US" dirty="0" err="1"/>
              <a:t>b(b</a:t>
            </a:r>
            <a:r>
              <a:rPr lang="en-US" dirty="0"/>
              <a:t>, </a:t>
            </a:r>
            <a:r>
              <a:rPr lang="en-US" dirty="0" err="1"/>
              <a:t>c</a:t>
            </a:r>
            <a:r>
              <a:rPr lang="en-US" dirty="0"/>
              <a:t>).   </a:t>
            </a:r>
            <a:r>
              <a:rPr lang="en-US" dirty="0" err="1"/>
              <a:t>b(b</a:t>
            </a:r>
            <a:r>
              <a:rPr lang="en-US" dirty="0"/>
              <a:t>, </a:t>
            </a:r>
            <a:r>
              <a:rPr lang="en-US" dirty="0" err="1"/>
              <a:t>d</a:t>
            </a:r>
            <a:r>
              <a:rPr lang="en-US" dirty="0"/>
              <a:t>).   </a:t>
            </a:r>
            <a:r>
              <a:rPr lang="en-US" dirty="0" err="1"/>
              <a:t>b(a</a:t>
            </a:r>
            <a:r>
              <a:rPr lang="en-US" dirty="0"/>
              <a:t>, </a:t>
            </a:r>
            <a:r>
              <a:rPr lang="en-US" dirty="0" err="1"/>
              <a:t>d</a:t>
            </a:r>
            <a:r>
              <a:rPr lang="en-US" dirty="0"/>
              <a:t>)</a:t>
            </a:r>
          </a:p>
          <a:p>
            <a:pPr>
              <a:buFontTx/>
              <a:buNone/>
            </a:pPr>
            <a:r>
              <a:rPr lang="en-US" dirty="0"/>
              <a:t>| ?-</a:t>
            </a:r>
            <a:r>
              <a:rPr lang="en-US" dirty="0" err="1"/>
              <a:t>a(a</a:t>
            </a:r>
            <a:r>
              <a:rPr lang="en-US" dirty="0"/>
              <a:t>, X)</a:t>
            </a:r>
            <a:r>
              <a:rPr lang="en-US" dirty="0" smtClean="0"/>
              <a:t>.</a:t>
            </a:r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7200" y="49530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Answer: no.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D87A4-4EA8-7C48-8840-0F1F8EBC0F72}" type="slidenum">
              <a:rPr lang="en-US" altLang="zh-CN"/>
              <a:pPr/>
              <a:t>3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505200"/>
            <a:ext cx="8077200" cy="2743200"/>
          </a:xfrm>
        </p:spPr>
        <p:txBody>
          <a:bodyPr/>
          <a:lstStyle/>
          <a:p>
            <a:pPr marL="457200" indent="-457200">
              <a:buNone/>
            </a:pPr>
            <a:r>
              <a:rPr lang="en-US" dirty="0" smtClean="0"/>
              <a:t>Answer: </a:t>
            </a:r>
            <a:r>
              <a:rPr lang="en-US" dirty="0" err="1" smtClean="0"/>
              <a:t>d</a:t>
            </a:r>
            <a:endParaRPr lang="en-US" dirty="0"/>
          </a:p>
        </p:txBody>
      </p:sp>
      <p:graphicFrame>
        <p:nvGraphicFramePr>
          <p:cNvPr id="741381" name="Object 5"/>
          <p:cNvGraphicFramePr>
            <a:graphicFrameLocks noChangeAspect="1"/>
          </p:cNvGraphicFramePr>
          <p:nvPr/>
        </p:nvGraphicFramePr>
        <p:xfrm>
          <a:off x="0" y="381000"/>
          <a:ext cx="9476117" cy="1981200"/>
        </p:xfrm>
        <a:graphic>
          <a:graphicData uri="http://schemas.openxmlformats.org/presentationml/2006/ole">
            <p:oleObj spid="_x0000_s741381" name="Document" r:id="rId3" imgW="6438900" imgH="1346200" progId="Word.Document.8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37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82FEA-90AB-0F47-84A5-01E87B3E0ECA}" type="slidenum">
              <a:rPr lang="en-US" altLang="zh-CN"/>
              <a:pPr/>
              <a:t>30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s-ES" dirty="0"/>
              <a:t>a(X, [ ], [X]). </a:t>
            </a:r>
          </a:p>
          <a:p>
            <a:pPr>
              <a:buFontTx/>
              <a:buNone/>
            </a:pPr>
            <a:r>
              <a:rPr lang="es-ES" dirty="0"/>
              <a:t>a(X, [Y|L], [X, Y|L]) :- X =&lt; Y. </a:t>
            </a:r>
          </a:p>
          <a:p>
            <a:pPr>
              <a:buFontTx/>
              <a:buNone/>
            </a:pPr>
            <a:r>
              <a:rPr lang="es-ES" dirty="0"/>
              <a:t>a(X, [Y|L], [Y|IL]) :- </a:t>
            </a:r>
          </a:p>
          <a:p>
            <a:pPr>
              <a:buFontTx/>
              <a:buNone/>
            </a:pPr>
            <a:r>
              <a:rPr lang="es-ES" dirty="0"/>
              <a:t>         X &gt; Y, a(X, L, IL).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| ?-a(2, [2, 3, 4], X</a:t>
            </a:r>
            <a:r>
              <a:rPr lang="en-US" dirty="0" smtClean="0"/>
              <a:t>)</a:t>
            </a:r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495800" y="3886200"/>
            <a:ext cx="320680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dirty="0" smtClean="0">
                <a:latin typeface="Calibri"/>
                <a:cs typeface="Calibri"/>
              </a:rPr>
              <a:t>Answer: [2,2,3,4]</a:t>
            </a:r>
          </a:p>
          <a:p>
            <a:pPr>
              <a:buFontTx/>
              <a:buNone/>
            </a:pPr>
            <a:r>
              <a:rPr lang="en-US" dirty="0" smtClean="0">
                <a:latin typeface="Calibri"/>
                <a:cs typeface="Calibri"/>
              </a:rPr>
              <a:t>It is an insertion.</a:t>
            </a:r>
          </a:p>
          <a:p>
            <a:endParaRPr lang="en-US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F3233-932E-CC44-8839-4CF15F63A176}" type="slidenum">
              <a:rPr lang="en-US" altLang="zh-CN"/>
              <a:pPr/>
              <a:t>31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924800" cy="24384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	static</a:t>
            </a:r>
            <a:r>
              <a:rPr lang="en-US" dirty="0" smtClean="0"/>
              <a:t>  </a:t>
            </a:r>
            <a:r>
              <a:rPr lang="en-US" dirty="0" err="1"/>
              <a:t>max</a:t>
            </a:r>
            <a:r>
              <a:rPr lang="en-US" dirty="0" err="1" smtClean="0"/>
              <a:t>(S</a:t>
            </a:r>
            <a:r>
              <a:rPr lang="en-US" dirty="0" smtClean="0"/>
              <a:t> </a:t>
            </a:r>
            <a:r>
              <a:rPr lang="en-US" dirty="0" err="1"/>
              <a:t>x</a:t>
            </a:r>
            <a:r>
              <a:rPr lang="en-US" dirty="0"/>
              <a:t>, T </a:t>
            </a:r>
            <a:r>
              <a:rPr lang="en-US" dirty="0" err="1"/>
              <a:t>y</a:t>
            </a:r>
            <a:r>
              <a:rPr lang="en-US" dirty="0"/>
              <a:t>){</a:t>
            </a:r>
          </a:p>
          <a:p>
            <a:pPr>
              <a:buFontTx/>
              <a:buNone/>
            </a:pPr>
            <a:r>
              <a:rPr lang="en-US" dirty="0"/>
              <a:t>		return (</a:t>
            </a:r>
            <a:r>
              <a:rPr lang="en-US" dirty="0" err="1"/>
              <a:t>x.compareTo(y</a:t>
            </a:r>
            <a:r>
              <a:rPr lang="en-US" dirty="0"/>
              <a:t>) &lt; 0 )? </a:t>
            </a:r>
            <a:r>
              <a:rPr lang="en-US" dirty="0" err="1"/>
              <a:t>y:x</a:t>
            </a:r>
            <a:r>
              <a:rPr lang="en-US" dirty="0"/>
              <a:t>;</a:t>
            </a:r>
            <a:endParaRPr lang="en-US" dirty="0" smtClean="0"/>
          </a:p>
          <a:p>
            <a:pPr>
              <a:buFontTx/>
              <a:buNone/>
            </a:pPr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0" y="3429000"/>
            <a:ext cx="7772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Tx/>
              <a:buSzPct val="115000"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Tx/>
              <a:buSzPct val="115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Answer:</a:t>
            </a:r>
          </a:p>
          <a:p>
            <a:pPr marL="633413" marR="0" lvl="1" indent="-188913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	static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&lt;T extends Comparable&lt;T&gt; &gt;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 T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max(T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x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, T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){</a:t>
            </a:r>
          </a:p>
          <a:p>
            <a:pPr marL="633413" marR="0" lvl="1" indent="-188913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		return (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x.compareTo(y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) &lt; 0 )?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y:x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;</a:t>
            </a:r>
          </a:p>
          <a:p>
            <a:pPr marL="633413" marR="0" lvl="1" indent="-188913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	}</a:t>
            </a:r>
          </a:p>
          <a:p>
            <a:pPr marL="633413" marR="0" lvl="1" indent="-188913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</a:endParaRP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Tx/>
              <a:buSzPct val="115000"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E81C1-BF41-2A4B-AC0A-DD1F61010FE6}" type="slidenum">
              <a:rPr lang="en-US" altLang="zh-CN"/>
              <a:pPr/>
              <a:t>32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00" dirty="0"/>
              <a:t>&lt;source</a:t>
            </a:r>
            <a:r>
              <a:rPr lang="en-US" sz="1400" dirty="0" smtClean="0"/>
              <a:t>&gt; e1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/>
              <a:t>&lt;employee&gt;</a:t>
            </a:r>
            <a:r>
              <a:rPr lang="en-US" sz="1400" dirty="0" smtClean="0"/>
              <a:t>  </a:t>
            </a:r>
            <a:endParaRPr lang="en-US" sz="1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/>
              <a:t>     &lt;</a:t>
            </a:r>
            <a:r>
              <a:rPr lang="en-US" sz="1400" dirty="0" err="1"/>
              <a:t>firstName</a:t>
            </a:r>
            <a:r>
              <a:rPr lang="en-US" sz="1400" dirty="0"/>
              <a:t>&gt;Joe&lt;/</a:t>
            </a:r>
            <a:r>
              <a:rPr lang="en-US" sz="1400" dirty="0" err="1"/>
              <a:t>firstName</a:t>
            </a:r>
            <a:r>
              <a:rPr lang="en-US" sz="1400" dirty="0"/>
              <a:t>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/>
              <a:t>     &lt;</a:t>
            </a:r>
            <a:r>
              <a:rPr lang="en-US" sz="1400" dirty="0" err="1"/>
              <a:t>surName</a:t>
            </a:r>
            <a:r>
              <a:rPr lang="en-US" sz="1400" dirty="0"/>
              <a:t>&gt;Smith&lt;/</a:t>
            </a:r>
            <a:r>
              <a:rPr lang="en-US" sz="1400" dirty="0" err="1"/>
              <a:t>surName</a:t>
            </a:r>
            <a:r>
              <a:rPr lang="en-US" sz="1400" dirty="0"/>
              <a:t>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/>
              <a:t>&lt;/employee&gt;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/>
              <a:t>&lt;employee&gt; </a:t>
            </a:r>
            <a:r>
              <a:rPr lang="en-US" sz="1400" dirty="0" smtClean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/>
              <a:t>     &lt;</a:t>
            </a:r>
            <a:r>
              <a:rPr lang="en-US" sz="1400" dirty="0" err="1"/>
              <a:t>firstName</a:t>
            </a:r>
            <a:r>
              <a:rPr lang="en-US" sz="1400" dirty="0"/>
              <a:t>&gt;Andrew&lt;/</a:t>
            </a:r>
            <a:r>
              <a:rPr lang="en-US" sz="1400" dirty="0" err="1"/>
              <a:t>firstName</a:t>
            </a:r>
            <a:r>
              <a:rPr lang="en-US" sz="1400" dirty="0"/>
              <a:t>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/>
              <a:t>     &lt;</a:t>
            </a:r>
            <a:r>
              <a:rPr lang="en-US" sz="1400" dirty="0" err="1"/>
              <a:t>surName</a:t>
            </a:r>
            <a:r>
              <a:rPr lang="en-US" sz="1400" dirty="0"/>
              <a:t>&gt;Wang&lt;/</a:t>
            </a:r>
            <a:r>
              <a:rPr lang="en-US" sz="1400" dirty="0" err="1"/>
              <a:t>surName</a:t>
            </a:r>
            <a:r>
              <a:rPr lang="en-US" sz="1400" dirty="0"/>
              <a:t>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/>
              <a:t>     &lt;supervisor&gt;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/>
              <a:t>          	&lt;employee&gt; </a:t>
            </a:r>
            <a:r>
              <a:rPr lang="en-US" sz="1400" dirty="0" smtClean="0"/>
              <a:t>e2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/>
              <a:t>               	     &lt;</a:t>
            </a:r>
            <a:r>
              <a:rPr lang="en-US" sz="1400" dirty="0" err="1"/>
              <a:t>firstName</a:t>
            </a:r>
            <a:r>
              <a:rPr lang="en-US" sz="1400" dirty="0"/>
              <a:t>&gt;Steve&lt;/</a:t>
            </a:r>
            <a:r>
              <a:rPr lang="en-US" sz="1400" dirty="0" err="1"/>
              <a:t>firstName</a:t>
            </a:r>
            <a:r>
              <a:rPr lang="en-US" sz="1400" dirty="0"/>
              <a:t>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/>
              <a:t>           	     &lt;</a:t>
            </a:r>
            <a:r>
              <a:rPr lang="en-US" sz="1400" dirty="0" err="1"/>
              <a:t>surName</a:t>
            </a:r>
            <a:r>
              <a:rPr lang="en-US" sz="1400" dirty="0"/>
              <a:t>&gt;Miller&lt;/</a:t>
            </a:r>
            <a:r>
              <a:rPr lang="en-US" sz="1400" dirty="0" err="1"/>
              <a:t>surName</a:t>
            </a:r>
            <a:r>
              <a:rPr lang="en-US" sz="1400" dirty="0"/>
              <a:t>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/>
              <a:t>                   &lt;/employee&gt;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/>
              <a:t>	 &lt;/supervisor&gt;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/>
              <a:t>  &lt;/employee&gt;		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/>
              <a:t>&lt;/source&gt;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AA225-D9F1-D746-9B99-CA54CECA2AD8}" type="slidenum">
              <a:rPr lang="en-US" altLang="zh-CN"/>
              <a:pPr/>
              <a:t>33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774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z="2600"/>
          </a:p>
        </p:txBody>
      </p:sp>
      <p:sp>
        <p:nvSpPr>
          <p:cNvPr id="77414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990600"/>
            <a:ext cx="5105400" cy="4876800"/>
          </a:xfrm>
        </p:spPr>
        <p:txBody>
          <a:bodyPr/>
          <a:lstStyle/>
          <a:p>
            <a:pPr lvl="1">
              <a:buFont typeface="Arial" charset="0"/>
              <a:buNone/>
            </a:pPr>
            <a:r>
              <a:rPr lang="en-US" sz="1800" dirty="0"/>
              <a:t>&lt;</a:t>
            </a:r>
            <a:r>
              <a:rPr lang="en-US" sz="1800" dirty="0" err="1"/>
              <a:t>xsl:stylesheet</a:t>
            </a:r>
            <a:r>
              <a:rPr lang="en-US" sz="1800" dirty="0"/>
              <a:t>   </a:t>
            </a:r>
            <a:r>
              <a:rPr lang="en-US" sz="1800" dirty="0" err="1"/>
              <a:t>xmlns:xsl</a:t>
            </a:r>
            <a:r>
              <a:rPr lang="en-US" sz="1800" dirty="0"/>
              <a:t>="http://www.w3.org/1999/XSL/Transform" version="1.0"&gt;</a:t>
            </a:r>
          </a:p>
          <a:p>
            <a:pPr lvl="1">
              <a:buFont typeface="Arial" charset="0"/>
              <a:buNone/>
            </a:pPr>
            <a:r>
              <a:rPr lang="en-US" sz="1800" dirty="0"/>
              <a:t>&lt;</a:t>
            </a:r>
            <a:r>
              <a:rPr lang="en-US" sz="1800" dirty="0" err="1"/>
              <a:t>xsl:template</a:t>
            </a:r>
            <a:r>
              <a:rPr lang="en-US" sz="1800" dirty="0"/>
              <a:t> match="employee/supervisor/employee"&gt;</a:t>
            </a:r>
          </a:p>
          <a:p>
            <a:pPr lvl="1">
              <a:buFont typeface="Arial" charset="0"/>
              <a:buNone/>
            </a:pPr>
            <a:r>
              <a:rPr lang="en-US" sz="1800" dirty="0"/>
              <a:t>    first name is &lt;</a:t>
            </a:r>
            <a:r>
              <a:rPr lang="en-US" sz="1800" dirty="0" err="1"/>
              <a:t>xsl:value</a:t>
            </a:r>
            <a:r>
              <a:rPr lang="en-US" sz="1800" dirty="0"/>
              <a:t>-of select="</a:t>
            </a:r>
            <a:r>
              <a:rPr lang="en-US" sz="1800" dirty="0" err="1"/>
              <a:t>firstName</a:t>
            </a:r>
            <a:r>
              <a:rPr lang="en-US" sz="1800" dirty="0"/>
              <a:t>"/&gt;</a:t>
            </a:r>
          </a:p>
          <a:p>
            <a:pPr lvl="1">
              <a:buFont typeface="Arial" charset="0"/>
              <a:buNone/>
            </a:pPr>
            <a:r>
              <a:rPr lang="en-US" sz="1800" dirty="0"/>
              <a:t>&lt;/</a:t>
            </a:r>
            <a:r>
              <a:rPr lang="en-US" sz="1800" dirty="0" err="1"/>
              <a:t>xsl:template</a:t>
            </a:r>
            <a:r>
              <a:rPr lang="en-US" sz="1800" dirty="0"/>
              <a:t>&gt;</a:t>
            </a:r>
          </a:p>
          <a:p>
            <a:pPr lvl="1">
              <a:buFont typeface="Arial" charset="0"/>
              <a:buNone/>
            </a:pPr>
            <a:r>
              <a:rPr lang="en-US" sz="1800" dirty="0"/>
              <a:t>&lt;/</a:t>
            </a:r>
            <a:r>
              <a:rPr lang="en-US" sz="1800" dirty="0" err="1"/>
              <a:t>xsl:stylesheet</a:t>
            </a:r>
            <a:r>
              <a:rPr lang="en-US" sz="1800" dirty="0"/>
              <a:t>&gt;</a:t>
            </a:r>
          </a:p>
        </p:txBody>
      </p:sp>
      <p:sp>
        <p:nvSpPr>
          <p:cNvPr id="774150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715000" y="990600"/>
            <a:ext cx="2971800" cy="4953000"/>
          </a:xfrm>
        </p:spPr>
        <p:txBody>
          <a:bodyPr/>
          <a:lstStyle/>
          <a:p>
            <a:pPr>
              <a:buFontTx/>
              <a:buNone/>
            </a:pPr>
            <a:r>
              <a:rPr lang="de-DE" sz="2000" dirty="0"/>
              <a:t>e1</a:t>
            </a:r>
          </a:p>
          <a:p>
            <a:pPr>
              <a:buFontTx/>
              <a:buNone/>
            </a:pPr>
            <a:r>
              <a:rPr lang="de-DE" sz="2000" dirty="0"/>
              <a:t>     Joe </a:t>
            </a:r>
          </a:p>
          <a:p>
            <a:pPr>
              <a:buFontTx/>
              <a:buNone/>
            </a:pPr>
            <a:r>
              <a:rPr lang="de-DE" sz="2000" dirty="0"/>
              <a:t>     Smith </a:t>
            </a:r>
          </a:p>
          <a:p>
            <a:pPr>
              <a:buFontTx/>
              <a:buNone/>
            </a:pPr>
            <a:r>
              <a:rPr lang="de-DE" sz="2000" dirty="0" smtClean="0"/>
              <a:t> </a:t>
            </a:r>
          </a:p>
          <a:p>
            <a:pPr>
              <a:buFontTx/>
              <a:buNone/>
            </a:pPr>
            <a:r>
              <a:rPr lang="de-DE" sz="2000" dirty="0"/>
              <a:t>     Andrew </a:t>
            </a:r>
          </a:p>
          <a:p>
            <a:pPr>
              <a:buFontTx/>
              <a:buNone/>
            </a:pPr>
            <a:r>
              <a:rPr lang="de-DE" sz="2000" dirty="0"/>
              <a:t>     Wang </a:t>
            </a:r>
          </a:p>
          <a:p>
            <a:pPr>
              <a:buFontTx/>
              <a:buNone/>
            </a:pPr>
            <a:r>
              <a:rPr lang="de-DE" sz="2000" dirty="0"/>
              <a:t>     </a:t>
            </a:r>
            <a:r>
              <a:rPr lang="en-US" sz="2000" dirty="0"/>
              <a:t>first name is Steve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50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A034D-DE7B-CD4B-9706-DBC4D7A5A424}" type="slidenum">
              <a:rPr lang="en-US" altLang="zh-CN"/>
              <a:pPr/>
              <a:t>34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776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76197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800" dirty="0"/>
              <a:t>&lt;</a:t>
            </a:r>
            <a:r>
              <a:rPr lang="en-US" sz="1800" dirty="0" err="1"/>
              <a:t>xsl:stylesheet</a:t>
            </a:r>
            <a:r>
              <a:rPr lang="en-US" sz="1800" dirty="0"/>
              <a:t>   </a:t>
            </a:r>
            <a:r>
              <a:rPr lang="en-US" sz="1800" dirty="0" err="1"/>
              <a:t>xmlns:xsl</a:t>
            </a:r>
            <a:r>
              <a:rPr lang="en-US" sz="1800" dirty="0"/>
              <a:t>="http://www.w3.org/1999/XSL/Transform" version="1.0"&gt;</a:t>
            </a:r>
          </a:p>
          <a:p>
            <a:pPr>
              <a:buFontTx/>
              <a:buNone/>
            </a:pPr>
            <a:r>
              <a:rPr lang="en-US" sz="1800" dirty="0"/>
              <a:t> &lt;</a:t>
            </a:r>
            <a:r>
              <a:rPr lang="en-US" sz="1800" dirty="0" err="1"/>
              <a:t>xsl:template</a:t>
            </a:r>
            <a:r>
              <a:rPr lang="en-US" sz="1800" dirty="0"/>
              <a:t> match="employee"&gt;</a:t>
            </a:r>
          </a:p>
          <a:p>
            <a:pPr>
              <a:buFontTx/>
              <a:buNone/>
            </a:pPr>
            <a:r>
              <a:rPr lang="en-US" sz="1800" dirty="0"/>
              <a:t>    &lt;</a:t>
            </a:r>
            <a:r>
              <a:rPr lang="en-US" sz="1800" dirty="0" err="1"/>
              <a:t>xsl:apply</a:t>
            </a:r>
            <a:r>
              <a:rPr lang="en-US" sz="1800" dirty="0"/>
              <a:t>-templates select="supervisor/employee/*"/&gt;</a:t>
            </a:r>
          </a:p>
          <a:p>
            <a:pPr>
              <a:buFontTx/>
              <a:buNone/>
            </a:pPr>
            <a:r>
              <a:rPr lang="en-US" sz="1800" dirty="0"/>
              <a:t>  &lt;/</a:t>
            </a:r>
            <a:r>
              <a:rPr lang="en-US" sz="1800" dirty="0" err="1"/>
              <a:t>xsl:template</a:t>
            </a:r>
            <a:r>
              <a:rPr lang="en-US" sz="1800" dirty="0"/>
              <a:t>&gt;</a:t>
            </a:r>
          </a:p>
          <a:p>
            <a:pPr>
              <a:buFontTx/>
              <a:buNone/>
            </a:pPr>
            <a:r>
              <a:rPr lang="en-US" sz="1800" dirty="0"/>
              <a:t> </a:t>
            </a:r>
          </a:p>
          <a:p>
            <a:pPr>
              <a:buFontTx/>
              <a:buNone/>
            </a:pPr>
            <a:r>
              <a:rPr lang="en-US" sz="1800" dirty="0"/>
              <a:t>  &lt;</a:t>
            </a:r>
            <a:r>
              <a:rPr lang="en-US" sz="1800" dirty="0" err="1"/>
              <a:t>xsl:template</a:t>
            </a:r>
            <a:r>
              <a:rPr lang="en-US" sz="1800" dirty="0"/>
              <a:t> match="</a:t>
            </a:r>
            <a:r>
              <a:rPr lang="en-US" sz="1800" dirty="0" err="1"/>
              <a:t>surName</a:t>
            </a:r>
            <a:r>
              <a:rPr lang="en-US" sz="1800" dirty="0"/>
              <a:t>"&gt;</a:t>
            </a:r>
          </a:p>
          <a:p>
            <a:pPr>
              <a:buFontTx/>
              <a:buNone/>
            </a:pPr>
            <a:r>
              <a:rPr lang="en-US" sz="1800" dirty="0"/>
              <a:t>   HI </a:t>
            </a:r>
          </a:p>
          <a:p>
            <a:pPr>
              <a:buFontTx/>
              <a:buNone/>
            </a:pPr>
            <a:r>
              <a:rPr lang="en-US" sz="1800" dirty="0"/>
              <a:t>  &lt;/</a:t>
            </a:r>
            <a:r>
              <a:rPr lang="en-US" sz="1800" dirty="0" err="1"/>
              <a:t>xsl:template</a:t>
            </a:r>
            <a:r>
              <a:rPr lang="en-US" sz="1800" dirty="0"/>
              <a:t>&gt;</a:t>
            </a:r>
          </a:p>
          <a:p>
            <a:pPr>
              <a:buFontTx/>
              <a:buNone/>
            </a:pPr>
            <a:r>
              <a:rPr lang="en-US" sz="1800" dirty="0"/>
              <a:t>&lt;/</a:t>
            </a:r>
            <a:r>
              <a:rPr lang="en-US" sz="1800" dirty="0" err="1"/>
              <a:t>xsl:stylesheet</a:t>
            </a:r>
            <a:r>
              <a:rPr lang="en-US" sz="1800" dirty="0"/>
              <a:t>&gt;</a:t>
            </a:r>
          </a:p>
        </p:txBody>
      </p:sp>
      <p:sp>
        <p:nvSpPr>
          <p:cNvPr id="77619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066800"/>
            <a:ext cx="3962400" cy="52578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dirty="0" smtClean="0"/>
              <a:t>e</a:t>
            </a:r>
            <a:r>
              <a:rPr lang="en-US" sz="1800" dirty="0" smtClean="0"/>
              <a:t>1</a:t>
            </a:r>
          </a:p>
          <a:p>
            <a:pPr>
              <a:buFontTx/>
              <a:buNone/>
            </a:pPr>
            <a:r>
              <a:rPr lang="en-US" sz="1800" dirty="0" smtClean="0"/>
              <a:t>Steve</a:t>
            </a:r>
            <a:endParaRPr lang="en-US" sz="1800" dirty="0"/>
          </a:p>
          <a:p>
            <a:pPr>
              <a:buFontTx/>
              <a:buNone/>
            </a:pPr>
            <a:r>
              <a:rPr lang="en-US" sz="1800" dirty="0"/>
              <a:t>HI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76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76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76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198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AB954-2A46-BA47-AF86-43E0EC665ED8}" type="slidenum">
              <a:rPr lang="en-US" altLang="zh-CN"/>
              <a:pPr/>
              <a:t>35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778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778245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dirty="0"/>
              <a:t>&lt;</a:t>
            </a:r>
            <a:r>
              <a:rPr lang="en-US" sz="2000" dirty="0" err="1"/>
              <a:t>xsl:stylesheet</a:t>
            </a:r>
            <a:r>
              <a:rPr lang="en-US" sz="2000" dirty="0"/>
              <a:t>   </a:t>
            </a:r>
            <a:r>
              <a:rPr lang="en-US" sz="2000" dirty="0" err="1"/>
              <a:t>xmlns:xsl</a:t>
            </a:r>
            <a:r>
              <a:rPr lang="en-US" sz="2000" dirty="0"/>
              <a:t>="http://www.w3.org/1999/XSL/Transform" version="1.0"&gt;</a:t>
            </a:r>
          </a:p>
          <a:p>
            <a:pPr>
              <a:buFontTx/>
              <a:buNone/>
            </a:pPr>
            <a:r>
              <a:rPr lang="en-US" sz="2000" dirty="0"/>
              <a:t>&lt;</a:t>
            </a:r>
            <a:r>
              <a:rPr lang="en-US" sz="2000" dirty="0" err="1"/>
              <a:t>xsl:template</a:t>
            </a:r>
            <a:r>
              <a:rPr lang="en-US" sz="2000" dirty="0"/>
              <a:t> match="employee"&gt;</a:t>
            </a:r>
          </a:p>
          <a:p>
            <a:pPr>
              <a:buFontTx/>
              <a:buNone/>
            </a:pPr>
            <a:r>
              <a:rPr lang="en-US" sz="2000" dirty="0"/>
              <a:t>Hello, Found you!</a:t>
            </a:r>
          </a:p>
          <a:p>
            <a:pPr>
              <a:buFontTx/>
              <a:buNone/>
            </a:pPr>
            <a:r>
              <a:rPr lang="en-US" sz="2000" dirty="0"/>
              <a:t>&lt;/</a:t>
            </a:r>
            <a:r>
              <a:rPr lang="en-US" sz="2000" dirty="0" err="1"/>
              <a:t>xsl:template</a:t>
            </a:r>
            <a:r>
              <a:rPr lang="en-US" sz="2000" dirty="0"/>
              <a:t>&gt;</a:t>
            </a:r>
          </a:p>
          <a:p>
            <a:pPr>
              <a:buFontTx/>
              <a:buNone/>
            </a:pPr>
            <a:r>
              <a:rPr lang="en-US" sz="2000" dirty="0"/>
              <a:t>&lt;/</a:t>
            </a:r>
            <a:r>
              <a:rPr lang="en-US" sz="2000" dirty="0" err="1"/>
              <a:t>xsl:stylesheet</a:t>
            </a:r>
            <a:r>
              <a:rPr lang="en-US" sz="2000" dirty="0"/>
              <a:t>&gt;</a:t>
            </a:r>
          </a:p>
        </p:txBody>
      </p:sp>
      <p:sp>
        <p:nvSpPr>
          <p:cNvPr id="778246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e</a:t>
            </a:r>
            <a:r>
              <a:rPr lang="en-US" sz="2000" dirty="0" smtClean="0"/>
              <a:t>1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Hello</a:t>
            </a:r>
            <a:r>
              <a:rPr lang="en-US" sz="2000" dirty="0" smtClean="0"/>
              <a:t>, Found you!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Hello, Found you!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78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78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78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4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5A0FE-A25A-654D-8F35-41E0F737005C}" type="slidenum">
              <a:rPr lang="en-US" altLang="zh-CN"/>
              <a:pPr/>
              <a:t>4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419600"/>
            <a:ext cx="8305800" cy="457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Answer: none of the above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772400" cy="3276600"/>
          </a:xfrm>
        </p:spPr>
        <p:txBody>
          <a:bodyPr/>
          <a:lstStyle/>
          <a:p>
            <a:pPr marL="457200" indent="-457200"/>
            <a:r>
              <a:rPr lang="en-US" dirty="0"/>
              <a:t>Which of the following is not part of a compiler?</a:t>
            </a:r>
          </a:p>
          <a:p>
            <a:pPr marL="825500" lvl="1" indent="-381000"/>
            <a:r>
              <a:rPr lang="en-US" dirty="0"/>
              <a:t>Scanner;</a:t>
            </a:r>
          </a:p>
          <a:p>
            <a:pPr marL="825500" lvl="1" indent="-381000"/>
            <a:r>
              <a:rPr lang="en-US" dirty="0"/>
              <a:t>Parser;</a:t>
            </a:r>
          </a:p>
          <a:p>
            <a:pPr marL="825500" lvl="1" indent="-381000"/>
            <a:r>
              <a:rPr lang="en-US" dirty="0"/>
              <a:t>Code generator;</a:t>
            </a:r>
          </a:p>
          <a:p>
            <a:pPr marL="825500" lvl="1" indent="-381000"/>
            <a:r>
              <a:rPr lang="en-US" dirty="0"/>
              <a:t>Optimizer;</a:t>
            </a:r>
          </a:p>
          <a:p>
            <a:pPr marL="825500" lvl="1" indent="-381000"/>
            <a:r>
              <a:rPr lang="en-US" dirty="0"/>
              <a:t>None of the above</a:t>
            </a:r>
            <a:r>
              <a:rPr lang="en-US" dirty="0" smtClean="0"/>
              <a:t>.</a:t>
            </a:r>
          </a:p>
          <a:p>
            <a:pPr marL="825500" lvl="1" indent="-381000"/>
            <a:endParaRPr lang="en-US" dirty="0"/>
          </a:p>
          <a:p>
            <a:pPr marL="825500" lvl="1" indent="-38100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5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293CF-9F2E-6042-A8C1-55D9AD5D6B2D}" type="slidenum">
              <a:rPr lang="en-US" altLang="zh-CN"/>
              <a:pPr/>
              <a:t>5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781316" name="Rectangle 4"/>
          <p:cNvSpPr>
            <a:spLocks noChangeArrowheads="1"/>
          </p:cNvSpPr>
          <p:nvPr/>
        </p:nvSpPr>
        <p:spPr bwMode="auto">
          <a:xfrm>
            <a:off x="3810000" y="152400"/>
            <a:ext cx="4876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>
              <a:spcBef>
                <a:spcPts val="900"/>
              </a:spcBef>
            </a:pPr>
            <a:r>
              <a:rPr lang="en-US" sz="2600" b="1">
                <a:solidFill>
                  <a:schemeClr val="hlink"/>
                </a:solidFill>
                <a:latin typeface="Arial" charset="0"/>
              </a:rPr>
              <a:t>Compilation and execution</a:t>
            </a:r>
          </a:p>
        </p:txBody>
      </p:sp>
      <p:sp>
        <p:nvSpPr>
          <p:cNvPr id="781317" name="Rectangle 5"/>
          <p:cNvSpPr>
            <a:spLocks noChangeArrowheads="1"/>
          </p:cNvSpPr>
          <p:nvPr/>
        </p:nvSpPr>
        <p:spPr bwMode="auto">
          <a:xfrm>
            <a:off x="5181600" y="56388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Arial" charset="0"/>
              </a:rPr>
              <a:t>Output Data</a:t>
            </a:r>
          </a:p>
        </p:txBody>
      </p:sp>
      <p:sp>
        <p:nvSpPr>
          <p:cNvPr id="781318" name="Rectangle 6"/>
          <p:cNvSpPr>
            <a:spLocks noChangeArrowheads="1"/>
          </p:cNvSpPr>
          <p:nvPr/>
        </p:nvSpPr>
        <p:spPr bwMode="auto">
          <a:xfrm>
            <a:off x="1143000" y="56388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Arial" charset="0"/>
              </a:rPr>
              <a:t>Input Data</a:t>
            </a:r>
          </a:p>
        </p:txBody>
      </p:sp>
      <p:sp>
        <p:nvSpPr>
          <p:cNvPr id="781319" name="Rectangle 7"/>
          <p:cNvSpPr>
            <a:spLocks noChangeArrowheads="1"/>
          </p:cNvSpPr>
          <p:nvPr/>
        </p:nvSpPr>
        <p:spPr bwMode="auto">
          <a:xfrm>
            <a:off x="6705600" y="5181600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Arial" charset="0"/>
              </a:rPr>
              <a:t>Target Program</a:t>
            </a:r>
          </a:p>
        </p:txBody>
      </p:sp>
      <p:sp>
        <p:nvSpPr>
          <p:cNvPr id="781320" name="Rectangle 8"/>
          <p:cNvSpPr>
            <a:spLocks noChangeArrowheads="1"/>
          </p:cNvSpPr>
          <p:nvPr/>
        </p:nvSpPr>
        <p:spPr bwMode="auto">
          <a:xfrm>
            <a:off x="685800" y="3505200"/>
            <a:ext cx="1981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Arial" charset="0"/>
              </a:rPr>
              <a:t>Abstract Program</a:t>
            </a:r>
            <a:br>
              <a:rPr lang="en-US" sz="1800">
                <a:solidFill>
                  <a:schemeClr val="bg2"/>
                </a:solidFill>
                <a:latin typeface="Arial" charset="0"/>
              </a:rPr>
            </a:br>
            <a:r>
              <a:rPr lang="en-US" sz="1800">
                <a:solidFill>
                  <a:schemeClr val="bg2"/>
                </a:solidFill>
                <a:latin typeface="Arial" charset="0"/>
              </a:rPr>
              <a:t>(Optimized)</a:t>
            </a:r>
          </a:p>
        </p:txBody>
      </p:sp>
      <p:sp>
        <p:nvSpPr>
          <p:cNvPr id="781321" name="Rectangle 9"/>
          <p:cNvSpPr>
            <a:spLocks noChangeArrowheads="1"/>
          </p:cNvSpPr>
          <p:nvPr/>
        </p:nvSpPr>
        <p:spPr bwMode="auto">
          <a:xfrm>
            <a:off x="7010400" y="2133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Arial" charset="0"/>
              </a:rPr>
              <a:t>Parse Tree</a:t>
            </a:r>
          </a:p>
        </p:txBody>
      </p:sp>
      <p:sp>
        <p:nvSpPr>
          <p:cNvPr id="781322" name="Rectangle 10"/>
          <p:cNvSpPr>
            <a:spLocks noChangeArrowheads="1"/>
          </p:cNvSpPr>
          <p:nvPr/>
        </p:nvSpPr>
        <p:spPr bwMode="auto">
          <a:xfrm>
            <a:off x="3733800" y="1905000"/>
            <a:ext cx="1905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Arial" charset="0"/>
              </a:rPr>
              <a:t>Symbol Table</a:t>
            </a:r>
          </a:p>
        </p:txBody>
      </p:sp>
      <p:sp>
        <p:nvSpPr>
          <p:cNvPr id="781323" name="Rectangle 11"/>
          <p:cNvSpPr>
            <a:spLocks noChangeArrowheads="1"/>
          </p:cNvSpPr>
          <p:nvPr/>
        </p:nvSpPr>
        <p:spPr bwMode="auto">
          <a:xfrm>
            <a:off x="685800" y="381000"/>
            <a:ext cx="1828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Arial" charset="0"/>
              </a:rPr>
              <a:t>Source program</a:t>
            </a:r>
          </a:p>
        </p:txBody>
      </p:sp>
      <p:sp>
        <p:nvSpPr>
          <p:cNvPr id="781324" name="AutoShape 12"/>
          <p:cNvSpPr>
            <a:spLocks noChangeArrowheads="1"/>
          </p:cNvSpPr>
          <p:nvPr/>
        </p:nvSpPr>
        <p:spPr bwMode="auto">
          <a:xfrm>
            <a:off x="762000" y="2667000"/>
            <a:ext cx="1600200" cy="609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Arial" charset="0"/>
              </a:rPr>
              <a:t>Code</a:t>
            </a:r>
            <a:br>
              <a:rPr lang="en-US" sz="1800">
                <a:solidFill>
                  <a:schemeClr val="bg2"/>
                </a:solidFill>
                <a:latin typeface="Arial" charset="0"/>
              </a:rPr>
            </a:br>
            <a:r>
              <a:rPr lang="en-US" sz="1800">
                <a:solidFill>
                  <a:schemeClr val="bg2"/>
                </a:solidFill>
                <a:latin typeface="Arial" charset="0"/>
              </a:rPr>
              <a:t>Optimization</a:t>
            </a:r>
          </a:p>
        </p:txBody>
      </p:sp>
      <p:sp>
        <p:nvSpPr>
          <p:cNvPr id="781325" name="AutoShape 13"/>
          <p:cNvSpPr>
            <a:spLocks noChangeArrowheads="1"/>
          </p:cNvSpPr>
          <p:nvPr/>
        </p:nvSpPr>
        <p:spPr bwMode="auto">
          <a:xfrm>
            <a:off x="6781800" y="2743200"/>
            <a:ext cx="1600200" cy="609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Arial" charset="0"/>
              </a:rPr>
              <a:t>Semantic</a:t>
            </a:r>
            <a:br>
              <a:rPr lang="en-US" sz="1800">
                <a:solidFill>
                  <a:schemeClr val="bg2"/>
                </a:solidFill>
                <a:latin typeface="Arial" charset="0"/>
              </a:rPr>
            </a:br>
            <a:r>
              <a:rPr lang="en-US" sz="1800">
                <a:solidFill>
                  <a:schemeClr val="bg2"/>
                </a:solidFill>
                <a:latin typeface="Arial" charset="0"/>
              </a:rPr>
              <a:t>Analysis</a:t>
            </a:r>
          </a:p>
        </p:txBody>
      </p:sp>
      <p:sp>
        <p:nvSpPr>
          <p:cNvPr id="781326" name="AutoShape 14"/>
          <p:cNvSpPr>
            <a:spLocks noChangeArrowheads="1"/>
          </p:cNvSpPr>
          <p:nvPr/>
        </p:nvSpPr>
        <p:spPr bwMode="auto">
          <a:xfrm>
            <a:off x="6781800" y="4267200"/>
            <a:ext cx="1600200" cy="609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Arial" charset="0"/>
              </a:rPr>
              <a:t>Loader / Linker</a:t>
            </a:r>
          </a:p>
        </p:txBody>
      </p:sp>
      <p:sp>
        <p:nvSpPr>
          <p:cNvPr id="781327" name="AutoShape 15"/>
          <p:cNvSpPr>
            <a:spLocks noChangeArrowheads="1"/>
          </p:cNvSpPr>
          <p:nvPr/>
        </p:nvSpPr>
        <p:spPr bwMode="auto">
          <a:xfrm>
            <a:off x="685800" y="4343400"/>
            <a:ext cx="1600200" cy="609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Arial" charset="0"/>
              </a:rPr>
              <a:t>Code</a:t>
            </a:r>
            <a:br>
              <a:rPr lang="en-US" sz="1800">
                <a:solidFill>
                  <a:schemeClr val="bg2"/>
                </a:solidFill>
                <a:latin typeface="Arial" charset="0"/>
              </a:rPr>
            </a:br>
            <a:r>
              <a:rPr lang="en-US" sz="1800">
                <a:solidFill>
                  <a:schemeClr val="bg2"/>
                </a:solidFill>
                <a:latin typeface="Arial" charset="0"/>
              </a:rPr>
              <a:t>Generation</a:t>
            </a:r>
          </a:p>
        </p:txBody>
      </p:sp>
      <p:sp>
        <p:nvSpPr>
          <p:cNvPr id="781328" name="AutoShape 16"/>
          <p:cNvSpPr>
            <a:spLocks noChangeArrowheads="1"/>
          </p:cNvSpPr>
          <p:nvPr/>
        </p:nvSpPr>
        <p:spPr bwMode="auto">
          <a:xfrm>
            <a:off x="3048000" y="5638800"/>
            <a:ext cx="16002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Arial" charset="0"/>
              </a:rPr>
              <a:t>Computer</a:t>
            </a:r>
          </a:p>
        </p:txBody>
      </p:sp>
      <p:sp>
        <p:nvSpPr>
          <p:cNvPr id="781329" name="AutoShape 17"/>
          <p:cNvSpPr>
            <a:spLocks noChangeArrowheads="1"/>
          </p:cNvSpPr>
          <p:nvPr/>
        </p:nvSpPr>
        <p:spPr bwMode="auto">
          <a:xfrm>
            <a:off x="685800" y="1295400"/>
            <a:ext cx="1752600" cy="609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Arial" charset="0"/>
              </a:rPr>
              <a:t>Lexical Analysis</a:t>
            </a:r>
            <a:br>
              <a:rPr lang="en-US" sz="1800">
                <a:solidFill>
                  <a:schemeClr val="bg2"/>
                </a:solidFill>
                <a:latin typeface="Arial" charset="0"/>
              </a:rPr>
            </a:br>
            <a:r>
              <a:rPr lang="en-US" sz="1800">
                <a:solidFill>
                  <a:schemeClr val="bg2"/>
                </a:solidFill>
                <a:latin typeface="Arial" charset="0"/>
              </a:rPr>
              <a:t>(scanning)</a:t>
            </a:r>
          </a:p>
        </p:txBody>
      </p:sp>
      <p:sp>
        <p:nvSpPr>
          <p:cNvPr id="781330" name="AutoShape 18"/>
          <p:cNvSpPr>
            <a:spLocks noChangeArrowheads="1"/>
          </p:cNvSpPr>
          <p:nvPr/>
        </p:nvSpPr>
        <p:spPr bwMode="auto">
          <a:xfrm>
            <a:off x="6629400" y="1295400"/>
            <a:ext cx="1981200" cy="609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Arial" charset="0"/>
              </a:rPr>
              <a:t>Syntactic Analysis</a:t>
            </a:r>
            <a:br>
              <a:rPr lang="en-US" sz="1800">
                <a:solidFill>
                  <a:schemeClr val="bg2"/>
                </a:solidFill>
                <a:latin typeface="Arial" charset="0"/>
              </a:rPr>
            </a:br>
            <a:r>
              <a:rPr lang="en-US" sz="1800">
                <a:solidFill>
                  <a:schemeClr val="bg2"/>
                </a:solidFill>
                <a:latin typeface="Arial" charset="0"/>
              </a:rPr>
              <a:t>(parsing)</a:t>
            </a:r>
          </a:p>
        </p:txBody>
      </p:sp>
      <p:sp>
        <p:nvSpPr>
          <p:cNvPr id="781331" name="Line 19"/>
          <p:cNvSpPr>
            <a:spLocks noChangeShapeType="1"/>
          </p:cNvSpPr>
          <p:nvPr/>
        </p:nvSpPr>
        <p:spPr bwMode="auto">
          <a:xfrm>
            <a:off x="1676400" y="3276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1332" name="Line 20"/>
          <p:cNvSpPr>
            <a:spLocks noChangeShapeType="1"/>
          </p:cNvSpPr>
          <p:nvPr/>
        </p:nvSpPr>
        <p:spPr bwMode="auto">
          <a:xfrm>
            <a:off x="1524000" y="7620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1333" name="Line 21"/>
          <p:cNvSpPr>
            <a:spLocks noChangeShapeType="1"/>
          </p:cNvSpPr>
          <p:nvPr/>
        </p:nvSpPr>
        <p:spPr bwMode="auto">
          <a:xfrm>
            <a:off x="1524000" y="1905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1334" name="Line 22"/>
          <p:cNvSpPr>
            <a:spLocks noChangeShapeType="1"/>
          </p:cNvSpPr>
          <p:nvPr/>
        </p:nvSpPr>
        <p:spPr bwMode="auto">
          <a:xfrm>
            <a:off x="1524000" y="2133600"/>
            <a:ext cx="2209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1335" name="Line 23"/>
          <p:cNvSpPr>
            <a:spLocks noChangeShapeType="1"/>
          </p:cNvSpPr>
          <p:nvPr/>
        </p:nvSpPr>
        <p:spPr bwMode="auto">
          <a:xfrm>
            <a:off x="5638800" y="16002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1336" name="Line 24"/>
          <p:cNvSpPr>
            <a:spLocks noChangeShapeType="1"/>
          </p:cNvSpPr>
          <p:nvPr/>
        </p:nvSpPr>
        <p:spPr bwMode="auto">
          <a:xfrm>
            <a:off x="7620000" y="1905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1337" name="Line 25"/>
          <p:cNvSpPr>
            <a:spLocks noChangeShapeType="1"/>
          </p:cNvSpPr>
          <p:nvPr/>
        </p:nvSpPr>
        <p:spPr bwMode="auto">
          <a:xfrm>
            <a:off x="5638800" y="2133600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1338" name="Line 26"/>
          <p:cNvSpPr>
            <a:spLocks noChangeShapeType="1"/>
          </p:cNvSpPr>
          <p:nvPr/>
        </p:nvSpPr>
        <p:spPr bwMode="auto">
          <a:xfrm>
            <a:off x="6858000" y="21336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1339" name="Line 27"/>
          <p:cNvSpPr>
            <a:spLocks noChangeShapeType="1"/>
          </p:cNvSpPr>
          <p:nvPr/>
        </p:nvSpPr>
        <p:spPr bwMode="auto">
          <a:xfrm flipH="1">
            <a:off x="5638800" y="30480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1340" name="Line 28"/>
          <p:cNvSpPr>
            <a:spLocks noChangeShapeType="1"/>
          </p:cNvSpPr>
          <p:nvPr/>
        </p:nvSpPr>
        <p:spPr bwMode="auto">
          <a:xfrm>
            <a:off x="2286000" y="4648200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1341" name="Line 29"/>
          <p:cNvSpPr>
            <a:spLocks noChangeShapeType="1"/>
          </p:cNvSpPr>
          <p:nvPr/>
        </p:nvSpPr>
        <p:spPr bwMode="auto">
          <a:xfrm>
            <a:off x="7543800" y="48768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1342" name="Rectangle 30"/>
          <p:cNvSpPr>
            <a:spLocks noChangeArrowheads="1"/>
          </p:cNvSpPr>
          <p:nvPr/>
        </p:nvSpPr>
        <p:spPr bwMode="auto">
          <a:xfrm>
            <a:off x="304800" y="1143000"/>
            <a:ext cx="8534400" cy="38862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1343" name="Line 31"/>
          <p:cNvSpPr>
            <a:spLocks noChangeShapeType="1"/>
          </p:cNvSpPr>
          <p:nvPr/>
        </p:nvSpPr>
        <p:spPr bwMode="auto">
          <a:xfrm flipH="1">
            <a:off x="3733800" y="5410200"/>
            <a:ext cx="297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1344" name="Line 32"/>
          <p:cNvSpPr>
            <a:spLocks noChangeShapeType="1"/>
          </p:cNvSpPr>
          <p:nvPr/>
        </p:nvSpPr>
        <p:spPr bwMode="auto">
          <a:xfrm>
            <a:off x="3733800" y="5410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1345" name="Line 33"/>
          <p:cNvSpPr>
            <a:spLocks noChangeShapeType="1"/>
          </p:cNvSpPr>
          <p:nvPr/>
        </p:nvSpPr>
        <p:spPr bwMode="auto">
          <a:xfrm>
            <a:off x="2514600" y="58674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1346" name="Line 34"/>
          <p:cNvSpPr>
            <a:spLocks noChangeShapeType="1"/>
          </p:cNvSpPr>
          <p:nvPr/>
        </p:nvSpPr>
        <p:spPr bwMode="auto">
          <a:xfrm>
            <a:off x="4648200" y="58674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1347" name="Text Box 35"/>
          <p:cNvSpPr txBox="1">
            <a:spLocks noChangeArrowheads="1"/>
          </p:cNvSpPr>
          <p:nvPr/>
        </p:nvSpPr>
        <p:spPr bwMode="auto">
          <a:xfrm>
            <a:off x="7620000" y="762000"/>
            <a:ext cx="1047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Arial" charset="0"/>
              </a:rPr>
              <a:t>compiler</a:t>
            </a:r>
          </a:p>
        </p:txBody>
      </p:sp>
      <p:sp>
        <p:nvSpPr>
          <p:cNvPr id="781348" name="Rectangle 36"/>
          <p:cNvSpPr>
            <a:spLocks noChangeArrowheads="1"/>
          </p:cNvSpPr>
          <p:nvPr/>
        </p:nvSpPr>
        <p:spPr bwMode="auto">
          <a:xfrm>
            <a:off x="3733800" y="1371600"/>
            <a:ext cx="1905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Arial" charset="0"/>
              </a:rPr>
              <a:t>Token Sequence</a:t>
            </a:r>
          </a:p>
        </p:txBody>
      </p:sp>
      <p:sp>
        <p:nvSpPr>
          <p:cNvPr id="781349" name="Line 37"/>
          <p:cNvSpPr>
            <a:spLocks noChangeShapeType="1"/>
          </p:cNvSpPr>
          <p:nvPr/>
        </p:nvSpPr>
        <p:spPr bwMode="auto">
          <a:xfrm>
            <a:off x="2438400" y="1600200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1350" name="Line 38"/>
          <p:cNvSpPr>
            <a:spLocks noChangeShapeType="1"/>
          </p:cNvSpPr>
          <p:nvPr/>
        </p:nvSpPr>
        <p:spPr bwMode="auto">
          <a:xfrm>
            <a:off x="7620000" y="2514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1351" name="Rectangle 39"/>
          <p:cNvSpPr>
            <a:spLocks noChangeArrowheads="1"/>
          </p:cNvSpPr>
          <p:nvPr/>
        </p:nvSpPr>
        <p:spPr bwMode="auto">
          <a:xfrm>
            <a:off x="3657600" y="2743200"/>
            <a:ext cx="1981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Arial" charset="0"/>
              </a:rPr>
              <a:t>Abstract Program</a:t>
            </a:r>
            <a:br>
              <a:rPr lang="en-US" sz="1800">
                <a:solidFill>
                  <a:schemeClr val="bg2"/>
                </a:solidFill>
                <a:latin typeface="Arial" charset="0"/>
              </a:rPr>
            </a:br>
            <a:r>
              <a:rPr lang="en-US" sz="1800">
                <a:solidFill>
                  <a:schemeClr val="bg2"/>
                </a:solidFill>
                <a:latin typeface="Arial" charset="0"/>
              </a:rPr>
              <a:t>(Intermediate code)</a:t>
            </a:r>
          </a:p>
        </p:txBody>
      </p:sp>
      <p:sp>
        <p:nvSpPr>
          <p:cNvPr id="781352" name="Rectangle 40"/>
          <p:cNvSpPr>
            <a:spLocks noChangeArrowheads="1"/>
          </p:cNvSpPr>
          <p:nvPr/>
        </p:nvSpPr>
        <p:spPr bwMode="auto">
          <a:xfrm>
            <a:off x="3657600" y="4343400"/>
            <a:ext cx="1828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Arial" charset="0"/>
              </a:rPr>
              <a:t>Object Program</a:t>
            </a:r>
            <a:br>
              <a:rPr lang="en-US" sz="1800">
                <a:solidFill>
                  <a:schemeClr val="bg2"/>
                </a:solidFill>
                <a:latin typeface="Arial" charset="0"/>
              </a:rPr>
            </a:br>
            <a:r>
              <a:rPr lang="en-US" sz="1800">
                <a:solidFill>
                  <a:schemeClr val="bg2"/>
                </a:solidFill>
                <a:latin typeface="Arial" charset="0"/>
              </a:rPr>
              <a:t>(Native Code)</a:t>
            </a:r>
          </a:p>
        </p:txBody>
      </p:sp>
      <p:sp>
        <p:nvSpPr>
          <p:cNvPr id="781353" name="Line 41"/>
          <p:cNvSpPr>
            <a:spLocks noChangeShapeType="1"/>
          </p:cNvSpPr>
          <p:nvPr/>
        </p:nvSpPr>
        <p:spPr bwMode="auto">
          <a:xfrm flipH="1">
            <a:off x="2362200" y="3048000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1354" name="Line 42"/>
          <p:cNvSpPr>
            <a:spLocks noChangeShapeType="1"/>
          </p:cNvSpPr>
          <p:nvPr/>
        </p:nvSpPr>
        <p:spPr bwMode="auto">
          <a:xfrm>
            <a:off x="1600200" y="4114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1355" name="Line 43"/>
          <p:cNvSpPr>
            <a:spLocks noChangeShapeType="1"/>
          </p:cNvSpPr>
          <p:nvPr/>
        </p:nvSpPr>
        <p:spPr bwMode="auto">
          <a:xfrm>
            <a:off x="5486400" y="4648200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8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8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8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8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8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8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8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8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781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78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78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78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8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8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78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78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78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0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78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78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17" grpId="0" animBg="1" autoUpdateAnimBg="0"/>
      <p:bldP spid="781318" grpId="0" animBg="1" autoUpdateAnimBg="0"/>
      <p:bldP spid="781319" grpId="0" animBg="1" autoUpdateAnimBg="0"/>
      <p:bldP spid="781320" grpId="0" animBg="1" autoUpdateAnimBg="0"/>
      <p:bldP spid="781321" grpId="0" animBg="1" autoUpdateAnimBg="0"/>
      <p:bldP spid="781322" grpId="0" animBg="1" autoUpdateAnimBg="0"/>
      <p:bldP spid="781324" grpId="0" animBg="1" autoUpdateAnimBg="0"/>
      <p:bldP spid="781325" grpId="0" animBg="1" autoUpdateAnimBg="0"/>
      <p:bldP spid="781326" grpId="0" animBg="1" autoUpdateAnimBg="0"/>
      <p:bldP spid="781327" grpId="0" animBg="1" autoUpdateAnimBg="0"/>
      <p:bldP spid="781328" grpId="0" animBg="1" autoUpdateAnimBg="0"/>
      <p:bldP spid="781329" grpId="0" animBg="1" autoUpdateAnimBg="0"/>
      <p:bldP spid="781330" grpId="0" animBg="1" autoUpdateAnimBg="0"/>
      <p:bldP spid="781331" grpId="0" animBg="1"/>
      <p:bldP spid="781332" grpId="0" animBg="1"/>
      <p:bldP spid="781333" grpId="0" animBg="1"/>
      <p:bldP spid="781334" grpId="0" animBg="1"/>
      <p:bldP spid="781335" grpId="0" animBg="1"/>
      <p:bldP spid="781336" grpId="0" animBg="1"/>
      <p:bldP spid="781337" grpId="0" animBg="1"/>
      <p:bldP spid="781338" grpId="0" animBg="1"/>
      <p:bldP spid="781339" grpId="0" animBg="1"/>
      <p:bldP spid="781340" grpId="0" animBg="1"/>
      <p:bldP spid="781341" grpId="0" animBg="1"/>
      <p:bldP spid="781343" grpId="0" animBg="1"/>
      <p:bldP spid="781344" grpId="0" animBg="1"/>
      <p:bldP spid="781345" grpId="0" animBg="1"/>
      <p:bldP spid="781346" grpId="0" animBg="1"/>
      <p:bldP spid="781348" grpId="0" animBg="1" autoUpdateAnimBg="0"/>
      <p:bldP spid="781349" grpId="0" animBg="1"/>
      <p:bldP spid="781350" grpId="0" animBg="1"/>
      <p:bldP spid="781351" grpId="0" animBg="1" autoUpdateAnimBg="0"/>
      <p:bldP spid="781352" grpId="0" animBg="1" autoUpdateAnimBg="0"/>
      <p:bldP spid="781353" grpId="0" animBg="1"/>
      <p:bldP spid="781354" grpId="0" animBg="1"/>
      <p:bldP spid="7813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191000"/>
            <a:ext cx="6781800" cy="2057400"/>
          </a:xfrm>
        </p:spPr>
        <p:txBody>
          <a:bodyPr/>
          <a:lstStyle/>
          <a:p>
            <a:pPr lvl="1">
              <a:buNone/>
            </a:pPr>
            <a:r>
              <a:rPr lang="en-US" dirty="0" smtClean="0"/>
              <a:t>Answer: None </a:t>
            </a:r>
            <a:r>
              <a:rPr lang="en-US" dirty="0"/>
              <a:t>of the above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675F9-698C-1A4A-858F-AA47EFE38630}" type="slidenum">
              <a:rPr lang="en-US" altLang="zh-CN" smtClean="0"/>
              <a:pPr/>
              <a:t>6</a:t>
            </a:fld>
            <a:r>
              <a:rPr lang="en-US" altLang="zh-CN" smtClean="0"/>
              <a:t> 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77" y="914400"/>
            <a:ext cx="8474423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810000"/>
            <a:ext cx="8077200" cy="2438400"/>
          </a:xfrm>
        </p:spPr>
        <p:txBody>
          <a:bodyPr/>
          <a:lstStyle/>
          <a:p>
            <a:r>
              <a:rPr lang="en-US" dirty="0" smtClean="0"/>
              <a:t>Answer: </a:t>
            </a:r>
            <a:r>
              <a:rPr lang="en-US" dirty="0" err="1" smtClean="0"/>
              <a:t>d</a:t>
            </a:r>
            <a:endParaRPr lang="en-US" dirty="0" smtClean="0"/>
          </a:p>
          <a:p>
            <a:r>
              <a:rPr lang="en-US" dirty="0" smtClean="0"/>
              <a:t>Syntax for lambda expression</a:t>
            </a:r>
          </a:p>
          <a:p>
            <a:pPr lvl="1"/>
            <a:r>
              <a:rPr lang="en-US" dirty="0" smtClean="0"/>
              <a:t>Variable</a:t>
            </a:r>
          </a:p>
          <a:p>
            <a:pPr lvl="1"/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Abstraction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675F9-698C-1A4A-858F-AA47EFE38630}" type="slidenum">
              <a:rPr lang="en-US" altLang="zh-CN" smtClean="0"/>
              <a:pPr/>
              <a:t>7</a:t>
            </a:fld>
            <a:r>
              <a:rPr lang="en-US" altLang="zh-CN" smtClean="0"/>
              <a:t> </a:t>
            </a:r>
            <a:endParaRPr lang="en-US"/>
          </a:p>
        </p:txBody>
      </p:sp>
      <p:graphicFrame>
        <p:nvGraphicFramePr>
          <p:cNvPr id="796674" name="Object 2"/>
          <p:cNvGraphicFramePr>
            <a:graphicFrameLocks noChangeAspect="1"/>
          </p:cNvGraphicFramePr>
          <p:nvPr/>
        </p:nvGraphicFramePr>
        <p:xfrm>
          <a:off x="609600" y="762001"/>
          <a:ext cx="9046276" cy="2743200"/>
        </p:xfrm>
        <a:graphic>
          <a:graphicData uri="http://schemas.openxmlformats.org/presentationml/2006/ole">
            <p:oleObj spid="_x0000_s796674" name="Document" r:id="rId3" imgW="5486400" imgH="1663700" progId="Word.Document.8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 startAt="8"/>
            </a:pPr>
            <a:r>
              <a:rPr lang="en-US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What 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 the result of running (+  (* 1 2)   (*  3  4)) in Scheme language?</a:t>
            </a:r>
            <a:endParaRPr lang="en-US" sz="1600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a)</a:t>
            </a:r>
            <a:r>
              <a:rPr lang="en-US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14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10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11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24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none of the above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675F9-698C-1A4A-858F-AA47EFE38630}" type="slidenum">
              <a:rPr lang="en-US" altLang="zh-CN" smtClean="0"/>
              <a:pPr/>
              <a:t>8</a:t>
            </a:fld>
            <a:r>
              <a:rPr lang="en-US" altLang="zh-CN" smtClean="0"/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886200"/>
            <a:ext cx="8153400" cy="2362200"/>
          </a:xfrm>
        </p:spPr>
        <p:txBody>
          <a:bodyPr/>
          <a:lstStyle/>
          <a:p>
            <a:r>
              <a:rPr lang="en-US" dirty="0" smtClean="0"/>
              <a:t>Answer: </a:t>
            </a:r>
            <a:r>
              <a:rPr lang="en-US" dirty="0" err="1" smtClean="0"/>
              <a:t>c</a:t>
            </a:r>
            <a:endParaRPr lang="en-US" dirty="0" smtClean="0"/>
          </a:p>
          <a:p>
            <a:r>
              <a:rPr lang="en-US" dirty="0" smtClean="0"/>
              <a:t>Notice that </a:t>
            </a:r>
            <a:r>
              <a:rPr lang="en-US" dirty="0" err="1" smtClean="0"/>
              <a:t>eta</a:t>
            </a:r>
            <a:r>
              <a:rPr lang="en-US" dirty="0" smtClean="0"/>
              <a:t> conversion is not applicable here</a:t>
            </a:r>
          </a:p>
          <a:p>
            <a:r>
              <a:rPr lang="en-US" dirty="0" smtClean="0"/>
              <a:t>It is </a:t>
            </a:r>
            <a:r>
              <a:rPr lang="en-US" dirty="0" err="1" smtClean="0"/>
              <a:t>λx.fx</a:t>
            </a:r>
            <a:r>
              <a:rPr lang="en-US" dirty="0" smtClean="0"/>
              <a:t> </a:t>
            </a:r>
            <a:r>
              <a:rPr lang="en-US" dirty="0" err="1" smtClean="0">
                <a:sym typeface="Wingdings"/>
              </a:rPr>
              <a:t>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675F9-698C-1A4A-858F-AA47EFE38630}" type="slidenum">
              <a:rPr lang="en-US" altLang="zh-CN" smtClean="0"/>
              <a:pPr/>
              <a:t>9</a:t>
            </a:fld>
            <a:r>
              <a:rPr lang="en-US" altLang="zh-CN" smtClean="0"/>
              <a:t> </a:t>
            </a:r>
            <a:endParaRPr lang="en-US"/>
          </a:p>
        </p:txBody>
      </p:sp>
      <p:graphicFrame>
        <p:nvGraphicFramePr>
          <p:cNvPr id="797698" name="Object 2"/>
          <p:cNvGraphicFramePr>
            <a:graphicFrameLocks noChangeAspect="1"/>
          </p:cNvGraphicFramePr>
          <p:nvPr/>
        </p:nvGraphicFramePr>
        <p:xfrm>
          <a:off x="304800" y="457200"/>
          <a:ext cx="8666580" cy="2949044"/>
        </p:xfrm>
        <a:graphic>
          <a:graphicData uri="http://schemas.openxmlformats.org/presentationml/2006/ole">
            <p:oleObj spid="_x0000_s797698" name="Document" r:id="rId3" imgW="5486400" imgH="1866900" progId="Word.Document.8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569ImplSubprogs">
  <a:themeElements>
    <a:clrScheme name="">
      <a:dk1>
        <a:srgbClr val="000000"/>
      </a:dk1>
      <a:lt1>
        <a:srgbClr val="FFFFFF"/>
      </a:lt1>
      <a:dk2>
        <a:srgbClr val="661414"/>
      </a:dk2>
      <a:lt2>
        <a:srgbClr val="000000"/>
      </a:lt2>
      <a:accent1>
        <a:srgbClr val="FF9900"/>
      </a:accent1>
      <a:accent2>
        <a:srgbClr val="00FFFF"/>
      </a:accent2>
      <a:accent3>
        <a:srgbClr val="FFFF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569ImplSubprog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4925" cap="rnd" cmpd="sng" algn="ctr">
          <a:solidFill>
            <a:srgbClr val="C0C0C0"/>
          </a:solidFill>
          <a:prstDash val="sysDot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4925" cap="rnd" cmpd="sng" algn="ctr">
          <a:solidFill>
            <a:srgbClr val="C0C0C0"/>
          </a:solidFill>
          <a:prstDash val="sysDot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569ImplSubprog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69ImplSubprog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69ImplSubprog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69ImplSubprog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69ImplSubprog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69ImplSubprog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69ImplSubprog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440CourseOverview</Template>
  <TotalTime>40406</TotalTime>
  <Words>1808</Words>
  <Application>Microsoft PowerPoint</Application>
  <PresentationFormat>On-screen Show (4:3)</PresentationFormat>
  <Paragraphs>278</Paragraphs>
  <Slides>35</Slides>
  <Notes>3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Links</vt:lpstr>
      </vt:variant>
      <vt:variant>
        <vt:i4>13</vt:i4>
      </vt:variant>
      <vt:variant>
        <vt:lpstr>Slide Titles</vt:lpstr>
      </vt:variant>
      <vt:variant>
        <vt:i4>35</vt:i4>
      </vt:variant>
    </vt:vector>
  </HeadingPairs>
  <TitlesOfParts>
    <vt:vector size="49" baseType="lpstr">
      <vt:lpstr>569ImplSubprogs</vt:lpstr>
      <vt:lpstr>Macintosh HD:440:440Midterm_2011.doc!OLE_LINK13</vt:lpstr>
      <vt:lpstr>Macintosh HD:440:440Midterm_2011.doc!OLE_LINK2</vt:lpstr>
      <vt:lpstr>Macintosh HD:440:440Midterm_2011.doc!OLE_LINK3</vt:lpstr>
      <vt:lpstr>Macintosh HD:440:440Midterm_2011.doc!OLE_LINK4</vt:lpstr>
      <vt:lpstr>Macintosh HD:440:440Midterm_2011.doc!OLE_LINK6</vt:lpstr>
      <vt:lpstr>Macintosh HD:440:440Midterm_2011.doc!OLE_LINK7</vt:lpstr>
      <vt:lpstr>Macintosh HD:440:440Midterm_2011.doc!OLE_LINK8</vt:lpstr>
      <vt:lpstr>Macintosh HD:440:440Midterm_2011.doc!OLE_LINK9</vt:lpstr>
      <vt:lpstr>Macintosh HD:440:440Midterm_2011.doc!OLE_LINK10</vt:lpstr>
      <vt:lpstr>Macintosh HD:440:440Midterm_2011.doc!OLE_LINK11</vt:lpstr>
      <vt:lpstr>Macintosh HD:440:440Midterm_2011.doc!OLE_LINK14</vt:lpstr>
      <vt:lpstr>Macintosh HD:440:440Midterm_2011.doc!OLE_LINK15</vt:lpstr>
      <vt:lpstr>Macintosh HD:440:440Midterm_2011.doc!OLE_LINK16</vt:lpstr>
      <vt:lpstr>440 Midterm 2012 fall</vt:lpstr>
      <vt:lpstr>Slide 2</vt:lpstr>
      <vt:lpstr>Slide 3</vt:lpstr>
      <vt:lpstr>Answer: none of the above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True or false</vt:lpstr>
      <vt:lpstr>Data Type and Abstract Data Type</vt:lpstr>
      <vt:lpstr>ADT Example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 </vt:lpstr>
    </vt:vector>
  </TitlesOfParts>
  <Company/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Jianguo</dc:creator>
  <cp:lastModifiedBy>jianguo lu</cp:lastModifiedBy>
  <cp:revision>658</cp:revision>
  <dcterms:created xsi:type="dcterms:W3CDTF">2012-11-01T02:01:29Z</dcterms:created>
  <dcterms:modified xsi:type="dcterms:W3CDTF">2012-11-06T05:42:46Z</dcterms:modified>
</cp:coreProperties>
</file>